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60" r:id="rId2"/>
    <p:sldId id="259" r:id="rId3"/>
    <p:sldId id="263" r:id="rId4"/>
    <p:sldId id="266" r:id="rId5"/>
    <p:sldId id="268" r:id="rId6"/>
    <p:sldId id="265" r:id="rId7"/>
    <p:sldId id="267" r:id="rId8"/>
    <p:sldId id="269" r:id="rId9"/>
    <p:sldId id="274" r:id="rId10"/>
    <p:sldId id="270" r:id="rId11"/>
    <p:sldId id="272" r:id="rId12"/>
    <p:sldId id="273" r:id="rId13"/>
    <p:sldId id="277" r:id="rId14"/>
    <p:sldId id="278" r:id="rId15"/>
    <p:sldId id="264" r:id="rId16"/>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754" y="8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871E4-3074-4F95-8002-BD0F58978A2E}" type="doc">
      <dgm:prSet loTypeId="urn:microsoft.com/office/officeart/2008/layout/VerticalCurvedList" loCatId="list" qsTypeId="urn:microsoft.com/office/officeart/2005/8/quickstyle/3d3" qsCatId="3D" csTypeId="urn:microsoft.com/office/officeart/2005/8/colors/accent1_1" csCatId="accent1" phldr="1"/>
      <dgm:spPr/>
      <dgm:t>
        <a:bodyPr/>
        <a:lstStyle/>
        <a:p>
          <a:endParaRPr lang="ru-RU"/>
        </a:p>
      </dgm:t>
    </dgm:pt>
    <dgm:pt modelId="{38A541E8-BEF7-4CE6-A51C-FCAFE2D23A86}">
      <dgm:prSet phldrT="[Текст]"/>
      <dgm:spPr/>
      <dgm:t>
        <a:bodyPr/>
        <a:lstStyle/>
        <a:p>
          <a:r>
            <a:rPr lang="kk-KZ" b="0" dirty="0">
              <a:effectLst/>
              <a:latin typeface="Times New Roman" panose="02020603050405020304" pitchFamily="18" charset="0"/>
              <a:cs typeface="Times New Roman" panose="02020603050405020304" pitchFamily="18" charset="0"/>
            </a:rPr>
            <a:t>1.1</a:t>
          </a:r>
          <a:r>
            <a:rPr lang="en-US" b="0" dirty="0">
              <a:effectLst/>
              <a:latin typeface="Times New Roman" panose="02020603050405020304" pitchFamily="18" charset="0"/>
              <a:cs typeface="Times New Roman" panose="02020603050405020304" pitchFamily="18" charset="0"/>
            </a:rPr>
            <a:t>.</a:t>
          </a:r>
          <a:r>
            <a:rPr lang="kk-KZ" b="0" dirty="0">
              <a:effectLst/>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Жылжымалы</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байланыс</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желілерінің</a:t>
          </a:r>
          <a:r>
            <a:rPr lang="ru-RU" b="0" dirty="0">
              <a:latin typeface="Times New Roman" panose="02020603050405020304" pitchFamily="18" charset="0"/>
              <a:cs typeface="Times New Roman" panose="02020603050405020304" pitchFamily="18" charset="0"/>
            </a:rPr>
            <a:t> </a:t>
          </a:r>
          <a:r>
            <a:rPr lang="ru-RU" b="0" dirty="0" err="1">
              <a:latin typeface="Times New Roman" panose="02020603050405020304" pitchFamily="18" charset="0"/>
              <a:cs typeface="Times New Roman" panose="02020603050405020304" pitchFamily="18" charset="0"/>
            </a:rPr>
            <a:t>мақсаты</a:t>
          </a:r>
          <a:endParaRPr lang="ru-RU" b="0" dirty="0">
            <a:latin typeface="Times New Roman" pitchFamily="18" charset="0"/>
            <a:cs typeface="Times New Roman" pitchFamily="18" charset="0"/>
          </a:endParaRPr>
        </a:p>
      </dgm:t>
    </dgm:pt>
    <dgm:pt modelId="{9BD79AD4-6F75-401A-BA43-BBB417A3A732}" type="parTrans" cxnId="{DA2CA471-1951-42B7-9CBE-0BC29B6FEF2B}">
      <dgm:prSet/>
      <dgm:spPr/>
      <dgm:t>
        <a:bodyPr/>
        <a:lstStyle/>
        <a:p>
          <a:endParaRPr lang="ru-RU"/>
        </a:p>
      </dgm:t>
    </dgm:pt>
    <dgm:pt modelId="{986058AC-6A5D-4FF5-9857-3748C11E13DA}" type="sibTrans" cxnId="{DA2CA471-1951-42B7-9CBE-0BC29B6FEF2B}">
      <dgm:prSet/>
      <dgm:spPr/>
      <dgm:t>
        <a:bodyPr/>
        <a:lstStyle/>
        <a:p>
          <a:endParaRPr lang="ru-RU"/>
        </a:p>
      </dgm:t>
    </dgm:pt>
    <dgm:pt modelId="{D3F2C7B3-D8EF-4B1B-B864-5753C19D57B8}">
      <dgm:prSet phldrT="[Текст]"/>
      <dgm:spPr/>
      <dgm:t>
        <a:bodyPr/>
        <a:lstStyle/>
        <a:p>
          <a:r>
            <a:rPr lang="ru-RU" dirty="0">
              <a:latin typeface="Times New Roman" panose="02020603050405020304" pitchFamily="18" charset="0"/>
              <a:cs typeface="Times New Roman" panose="02020603050405020304" pitchFamily="18" charset="0"/>
            </a:rPr>
            <a:t>1.1.2	 </a:t>
          </a:r>
          <a:r>
            <a:rPr lang="ru-RU" dirty="0" err="1">
              <a:latin typeface="Times New Roman" panose="02020603050405020304" pitchFamily="18" charset="0"/>
              <a:cs typeface="Times New Roman" panose="02020603050405020304" pitchFamily="18" charset="0"/>
            </a:rPr>
            <a:t>Транкингтік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желілері</a:t>
          </a:r>
          <a:endParaRPr lang="ru-RU" b="0" dirty="0">
            <a:latin typeface="Times New Roman" pitchFamily="18" charset="0"/>
            <a:cs typeface="Times New Roman" pitchFamily="18" charset="0"/>
          </a:endParaRPr>
        </a:p>
      </dgm:t>
    </dgm:pt>
    <dgm:pt modelId="{9BE407A7-6530-4B93-ADF5-DD60961E0C4B}" type="parTrans" cxnId="{ED9BFE33-320D-4D2F-9E71-D7E0BF4BF6A6}">
      <dgm:prSet/>
      <dgm:spPr/>
      <dgm:t>
        <a:bodyPr/>
        <a:lstStyle/>
        <a:p>
          <a:endParaRPr lang="ru-RU"/>
        </a:p>
      </dgm:t>
    </dgm:pt>
    <dgm:pt modelId="{0BF8EC1C-A312-4E39-B2A9-4E5A52FEC28B}" type="sibTrans" cxnId="{ED9BFE33-320D-4D2F-9E71-D7E0BF4BF6A6}">
      <dgm:prSet/>
      <dgm:spPr/>
      <dgm:t>
        <a:bodyPr/>
        <a:lstStyle/>
        <a:p>
          <a:endParaRPr lang="ru-RU"/>
        </a:p>
      </dgm:t>
    </dgm:pt>
    <dgm:pt modelId="{B24978BC-5605-47B4-B302-60E77DA30605}">
      <dgm:prSet/>
      <dgm:spPr/>
      <dgm:t>
        <a:bodyPr/>
        <a:lstStyle/>
        <a:p>
          <a:r>
            <a:rPr lang="ru-RU" dirty="0">
              <a:latin typeface="Times New Roman" panose="02020603050405020304" pitchFamily="18" charset="0"/>
              <a:cs typeface="Times New Roman" panose="02020603050405020304" pitchFamily="18" charset="0"/>
            </a:rPr>
            <a:t>1.1.4	 </a:t>
          </a:r>
          <a:r>
            <a:rPr lang="ru-RU" dirty="0" err="1">
              <a:latin typeface="Times New Roman" panose="02020603050405020304" pitchFamily="18" charset="0"/>
              <a:cs typeface="Times New Roman" panose="02020603050405020304" pitchFamily="18" charset="0"/>
            </a:rPr>
            <a:t>Ұялы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спутниктік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желілері</a:t>
          </a:r>
          <a:endParaRPr lang="ru-RU" dirty="0">
            <a:latin typeface="Times New Roman" panose="02020603050405020304" pitchFamily="18" charset="0"/>
            <a:cs typeface="Times New Roman" panose="02020603050405020304" pitchFamily="18" charset="0"/>
          </a:endParaRPr>
        </a:p>
      </dgm:t>
    </dgm:pt>
    <dgm:pt modelId="{3ED568FF-CC4E-414F-AEC8-4C228D5F4E6D}" type="parTrans" cxnId="{2066C6B6-11A0-46AE-B415-CD58A0098B4A}">
      <dgm:prSet/>
      <dgm:spPr/>
      <dgm:t>
        <a:bodyPr/>
        <a:lstStyle/>
        <a:p>
          <a:endParaRPr lang="ru-RU"/>
        </a:p>
      </dgm:t>
    </dgm:pt>
    <dgm:pt modelId="{5A26DD11-82A7-457E-9AA7-938ACFABB93D}" type="sibTrans" cxnId="{2066C6B6-11A0-46AE-B415-CD58A0098B4A}">
      <dgm:prSet/>
      <dgm:spPr/>
      <dgm:t>
        <a:bodyPr/>
        <a:lstStyle/>
        <a:p>
          <a:endParaRPr lang="ru-RU"/>
        </a:p>
      </dgm:t>
    </dgm:pt>
    <dgm:pt modelId="{C40C9080-BDB2-450C-A06A-39F6D5F3BA1E}">
      <dgm:prSet/>
      <dgm:spPr/>
      <dgm:t>
        <a:bodyPr/>
        <a:lstStyle/>
        <a:p>
          <a:r>
            <a:rPr lang="ru-RU" dirty="0">
              <a:latin typeface="Times New Roman" panose="02020603050405020304" pitchFamily="18" charset="0"/>
              <a:cs typeface="Times New Roman" panose="02020603050405020304" pitchFamily="18" charset="0"/>
            </a:rPr>
            <a:t>1.1.1	 </a:t>
          </a:r>
          <a:r>
            <a:rPr lang="ru-RU" dirty="0" err="1">
              <a:latin typeface="Times New Roman" panose="02020603050405020304" pitchFamily="18" charset="0"/>
              <a:cs typeface="Times New Roman" panose="02020603050405020304" pitchFamily="18" charset="0"/>
            </a:rPr>
            <a:t>Ұялы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ұялы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желілері</a:t>
          </a:r>
          <a:endParaRPr lang="ru-RU" dirty="0">
            <a:latin typeface="Times New Roman" panose="02020603050405020304" pitchFamily="18" charset="0"/>
            <a:cs typeface="Times New Roman" panose="02020603050405020304" pitchFamily="18" charset="0"/>
          </a:endParaRPr>
        </a:p>
      </dgm:t>
    </dgm:pt>
    <dgm:pt modelId="{903C87E0-7184-4E9C-8DA0-31495A7E5525}" type="parTrans" cxnId="{DC535252-01A0-42E4-AED3-98C6A1CD9C38}">
      <dgm:prSet/>
      <dgm:spPr/>
      <dgm:t>
        <a:bodyPr/>
        <a:lstStyle/>
        <a:p>
          <a:endParaRPr lang="ru-RU"/>
        </a:p>
      </dgm:t>
    </dgm:pt>
    <dgm:pt modelId="{74D2EDF0-4037-481B-93A4-C99E4526449D}" type="sibTrans" cxnId="{DC535252-01A0-42E4-AED3-98C6A1CD9C38}">
      <dgm:prSet/>
      <dgm:spPr/>
      <dgm:t>
        <a:bodyPr/>
        <a:lstStyle/>
        <a:p>
          <a:endParaRPr lang="ru-RU"/>
        </a:p>
      </dgm:t>
    </dgm:pt>
    <dgm:pt modelId="{8841DC0F-AEC0-43E8-B62A-CD3F9E9A2F72}">
      <dgm:prSet/>
      <dgm:spPr/>
      <dgm:t>
        <a:bodyPr/>
        <a:lstStyle/>
        <a:p>
          <a:r>
            <a:rPr lang="ru-RU" dirty="0">
              <a:latin typeface="Times New Roman" panose="02020603050405020304" pitchFamily="18" charset="0"/>
              <a:cs typeface="Times New Roman" panose="02020603050405020304" pitchFamily="18" charset="0"/>
            </a:rPr>
            <a:t>1.1.3	 Жеке </a:t>
          </a:r>
          <a:r>
            <a:rPr lang="ru-RU" dirty="0" err="1">
              <a:latin typeface="Times New Roman" panose="02020603050405020304" pitchFamily="18" charset="0"/>
              <a:cs typeface="Times New Roman" panose="02020603050405020304" pitchFamily="18" charset="0"/>
            </a:rPr>
            <a:t>радиобайланыс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желілері</a:t>
          </a:r>
          <a:endParaRPr lang="ru-RU" dirty="0">
            <a:latin typeface="Times New Roman" panose="02020603050405020304" pitchFamily="18" charset="0"/>
            <a:cs typeface="Times New Roman" panose="02020603050405020304" pitchFamily="18" charset="0"/>
          </a:endParaRPr>
        </a:p>
      </dgm:t>
    </dgm:pt>
    <dgm:pt modelId="{AAB2F063-244B-4588-A7F6-E8332E982A98}" type="parTrans" cxnId="{F9AB831A-D48D-4699-820E-79043EE8ED64}">
      <dgm:prSet/>
      <dgm:spPr/>
      <dgm:t>
        <a:bodyPr/>
        <a:lstStyle/>
        <a:p>
          <a:endParaRPr lang="ru-RU"/>
        </a:p>
      </dgm:t>
    </dgm:pt>
    <dgm:pt modelId="{C9F0AC0B-9AA0-4235-90EE-C4E12044A18C}" type="sibTrans" cxnId="{F9AB831A-D48D-4699-820E-79043EE8ED64}">
      <dgm:prSet/>
      <dgm:spPr/>
      <dgm:t>
        <a:bodyPr/>
        <a:lstStyle/>
        <a:p>
          <a:endParaRPr lang="ru-RU"/>
        </a:p>
      </dgm:t>
    </dgm:pt>
    <dgm:pt modelId="{1ACED2CD-D9DF-446E-A3B2-8F6C530AB8BD}">
      <dgm:prSet/>
      <dgm:spPr/>
      <dgm:t>
        <a:bodyPr/>
        <a:lstStyle/>
        <a:p>
          <a:r>
            <a:rPr lang="ru-RU" dirty="0">
              <a:latin typeface="Times New Roman" panose="02020603050405020304" pitchFamily="18" charset="0"/>
              <a:cs typeface="Times New Roman" panose="02020603050405020304" pitchFamily="18" charset="0"/>
            </a:rPr>
            <a:t>1.2	</a:t>
          </a:r>
          <a:r>
            <a:rPr lang="ru-RU" dirty="0" err="1">
              <a:latin typeface="Times New Roman" panose="02020603050405020304" pitchFamily="18" charset="0"/>
              <a:cs typeface="Times New Roman" panose="02020603050405020304" pitchFamily="18" charset="0"/>
            </a:rPr>
            <a:t>Ұялы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байланыс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желілерінің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пайда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дамуы</a:t>
          </a:r>
          <a:r>
            <a:rPr lang="ru-RU" dirty="0">
              <a:latin typeface="Times New Roman" panose="02020603050405020304" pitchFamily="18" charset="0"/>
              <a:cs typeface="Times New Roman" panose="02020603050405020304" pitchFamily="18" charset="0"/>
            </a:rPr>
            <a:t> </a:t>
          </a:r>
        </a:p>
      </dgm:t>
    </dgm:pt>
    <dgm:pt modelId="{ED9365E6-DE54-48E0-B737-2003BB7F2B0F}" type="parTrans" cxnId="{57F86458-4071-4CEE-9E84-2E27D0F37E66}">
      <dgm:prSet/>
      <dgm:spPr/>
      <dgm:t>
        <a:bodyPr/>
        <a:lstStyle/>
        <a:p>
          <a:endParaRPr lang="ru-RU"/>
        </a:p>
      </dgm:t>
    </dgm:pt>
    <dgm:pt modelId="{D89430A5-FC6A-4C35-9A46-7CAF37730B97}" type="sibTrans" cxnId="{57F86458-4071-4CEE-9E84-2E27D0F37E66}">
      <dgm:prSet/>
      <dgm:spPr/>
      <dgm:t>
        <a:bodyPr/>
        <a:lstStyle/>
        <a:p>
          <a:endParaRPr lang="ru-RU"/>
        </a:p>
      </dgm:t>
    </dgm:pt>
    <dgm:pt modelId="{10C37432-0AAD-4490-A494-5ABCCEB59506}" type="pres">
      <dgm:prSet presAssocID="{32E871E4-3074-4F95-8002-BD0F58978A2E}" presName="Name0" presStyleCnt="0">
        <dgm:presLayoutVars>
          <dgm:chMax val="7"/>
          <dgm:chPref val="7"/>
          <dgm:dir/>
        </dgm:presLayoutVars>
      </dgm:prSet>
      <dgm:spPr/>
    </dgm:pt>
    <dgm:pt modelId="{F807EDB5-A9EE-46ED-A276-6B32BBE1726E}" type="pres">
      <dgm:prSet presAssocID="{32E871E4-3074-4F95-8002-BD0F58978A2E}" presName="Name1" presStyleCnt="0"/>
      <dgm:spPr/>
    </dgm:pt>
    <dgm:pt modelId="{27E4D45C-E14E-47E4-B23D-208117D9D6C8}" type="pres">
      <dgm:prSet presAssocID="{32E871E4-3074-4F95-8002-BD0F58978A2E}" presName="cycle" presStyleCnt="0"/>
      <dgm:spPr/>
    </dgm:pt>
    <dgm:pt modelId="{8E578012-433F-4745-9A72-5B42A70EDD8B}" type="pres">
      <dgm:prSet presAssocID="{32E871E4-3074-4F95-8002-BD0F58978A2E}" presName="srcNode" presStyleLbl="node1" presStyleIdx="0" presStyleCnt="6"/>
      <dgm:spPr/>
    </dgm:pt>
    <dgm:pt modelId="{7F6E4215-72CA-4C32-97AA-1F8A7E1D3D15}" type="pres">
      <dgm:prSet presAssocID="{32E871E4-3074-4F95-8002-BD0F58978A2E}" presName="conn" presStyleLbl="parChTrans1D2" presStyleIdx="0" presStyleCnt="1" custLinFactNeighborY="-148"/>
      <dgm:spPr/>
    </dgm:pt>
    <dgm:pt modelId="{9C1F1B49-298F-49D3-A18C-F50EB71C19E0}" type="pres">
      <dgm:prSet presAssocID="{32E871E4-3074-4F95-8002-BD0F58978A2E}" presName="extraNode" presStyleLbl="node1" presStyleIdx="0" presStyleCnt="6"/>
      <dgm:spPr/>
    </dgm:pt>
    <dgm:pt modelId="{2E1AB7ED-CA2D-4098-A56C-C0184E48C329}" type="pres">
      <dgm:prSet presAssocID="{32E871E4-3074-4F95-8002-BD0F58978A2E}" presName="dstNode" presStyleLbl="node1" presStyleIdx="0" presStyleCnt="6"/>
      <dgm:spPr/>
    </dgm:pt>
    <dgm:pt modelId="{99C97347-4F4C-41FE-A4CB-EE6A9FF0E424}" type="pres">
      <dgm:prSet presAssocID="{38A541E8-BEF7-4CE6-A51C-FCAFE2D23A86}" presName="text_1" presStyleLbl="node1" presStyleIdx="0" presStyleCnt="6" custLinFactNeighborX="1262" custLinFactNeighborY="-4791">
        <dgm:presLayoutVars>
          <dgm:bulletEnabled val="1"/>
        </dgm:presLayoutVars>
      </dgm:prSet>
      <dgm:spPr/>
    </dgm:pt>
    <dgm:pt modelId="{C415F9C1-7248-45CC-8827-70DFE8990AF4}" type="pres">
      <dgm:prSet presAssocID="{38A541E8-BEF7-4CE6-A51C-FCAFE2D23A86}" presName="accent_1" presStyleCnt="0"/>
      <dgm:spPr/>
    </dgm:pt>
    <dgm:pt modelId="{F5AF8267-F9D3-43B7-8F16-20DE312A0F9A}" type="pres">
      <dgm:prSet presAssocID="{38A541E8-BEF7-4CE6-A51C-FCAFE2D23A86}" presName="accentRepeatNode" presStyleLbl="solidFgAcc1" presStyleIdx="0" presStyleCnt="6"/>
      <dgm:spPr/>
    </dgm:pt>
    <dgm:pt modelId="{EFF7FE77-E596-4B6B-8678-F06B839AC182}" type="pres">
      <dgm:prSet presAssocID="{C40C9080-BDB2-450C-A06A-39F6D5F3BA1E}" presName="text_2" presStyleLbl="node1" presStyleIdx="1" presStyleCnt="6">
        <dgm:presLayoutVars>
          <dgm:bulletEnabled val="1"/>
        </dgm:presLayoutVars>
      </dgm:prSet>
      <dgm:spPr/>
    </dgm:pt>
    <dgm:pt modelId="{A5B780CE-8598-4021-BA7D-680B0C5E4C20}" type="pres">
      <dgm:prSet presAssocID="{C40C9080-BDB2-450C-A06A-39F6D5F3BA1E}" presName="accent_2" presStyleCnt="0"/>
      <dgm:spPr/>
    </dgm:pt>
    <dgm:pt modelId="{A03F4295-4D4A-4BD7-AE5E-C28D7AAD8CEF}" type="pres">
      <dgm:prSet presAssocID="{C40C9080-BDB2-450C-A06A-39F6D5F3BA1E}" presName="accentRepeatNode" presStyleLbl="solidFgAcc1" presStyleIdx="1" presStyleCnt="6"/>
      <dgm:spPr/>
    </dgm:pt>
    <dgm:pt modelId="{20D8743F-DBE3-4A41-806B-3E19CC07DABD}" type="pres">
      <dgm:prSet presAssocID="{D3F2C7B3-D8EF-4B1B-B864-5753C19D57B8}" presName="text_3" presStyleLbl="node1" presStyleIdx="2" presStyleCnt="6">
        <dgm:presLayoutVars>
          <dgm:bulletEnabled val="1"/>
        </dgm:presLayoutVars>
      </dgm:prSet>
      <dgm:spPr/>
    </dgm:pt>
    <dgm:pt modelId="{B843ABCB-8C2B-4366-A6D6-B78AC54C1212}" type="pres">
      <dgm:prSet presAssocID="{D3F2C7B3-D8EF-4B1B-B864-5753C19D57B8}" presName="accent_3" presStyleCnt="0"/>
      <dgm:spPr/>
    </dgm:pt>
    <dgm:pt modelId="{1011899D-3FE5-41E2-A939-53EB901186B6}" type="pres">
      <dgm:prSet presAssocID="{D3F2C7B3-D8EF-4B1B-B864-5753C19D57B8}" presName="accentRepeatNode" presStyleLbl="solidFgAcc1" presStyleIdx="2" presStyleCnt="6"/>
      <dgm:spPr/>
    </dgm:pt>
    <dgm:pt modelId="{12B0530E-7286-49AB-A625-F8D838B4A1A1}" type="pres">
      <dgm:prSet presAssocID="{8841DC0F-AEC0-43E8-B62A-CD3F9E9A2F72}" presName="text_4" presStyleLbl="node1" presStyleIdx="3" presStyleCnt="6">
        <dgm:presLayoutVars>
          <dgm:bulletEnabled val="1"/>
        </dgm:presLayoutVars>
      </dgm:prSet>
      <dgm:spPr/>
    </dgm:pt>
    <dgm:pt modelId="{64298E0E-9C24-4D5B-892E-F3A5C1D8522B}" type="pres">
      <dgm:prSet presAssocID="{8841DC0F-AEC0-43E8-B62A-CD3F9E9A2F72}" presName="accent_4" presStyleCnt="0"/>
      <dgm:spPr/>
    </dgm:pt>
    <dgm:pt modelId="{5D4D5E3F-7AD8-4DC4-B8F5-44B77A1C4168}" type="pres">
      <dgm:prSet presAssocID="{8841DC0F-AEC0-43E8-B62A-CD3F9E9A2F72}" presName="accentRepeatNode" presStyleLbl="solidFgAcc1" presStyleIdx="3" presStyleCnt="6"/>
      <dgm:spPr/>
    </dgm:pt>
    <dgm:pt modelId="{7E2211ED-CF06-48A1-8C54-14D10ACC966B}" type="pres">
      <dgm:prSet presAssocID="{B24978BC-5605-47B4-B302-60E77DA30605}" presName="text_5" presStyleLbl="node1" presStyleIdx="4" presStyleCnt="6">
        <dgm:presLayoutVars>
          <dgm:bulletEnabled val="1"/>
        </dgm:presLayoutVars>
      </dgm:prSet>
      <dgm:spPr/>
    </dgm:pt>
    <dgm:pt modelId="{CBB63D6A-3592-410F-9C73-40501735CE46}" type="pres">
      <dgm:prSet presAssocID="{B24978BC-5605-47B4-B302-60E77DA30605}" presName="accent_5" presStyleCnt="0"/>
      <dgm:spPr/>
    </dgm:pt>
    <dgm:pt modelId="{6EF3827F-1C5C-4764-9188-8462A3CF3A18}" type="pres">
      <dgm:prSet presAssocID="{B24978BC-5605-47B4-B302-60E77DA30605}" presName="accentRepeatNode" presStyleLbl="solidFgAcc1" presStyleIdx="4" presStyleCnt="6"/>
      <dgm:spPr/>
    </dgm:pt>
    <dgm:pt modelId="{423804A1-6600-4499-8511-551308CF56FC}" type="pres">
      <dgm:prSet presAssocID="{1ACED2CD-D9DF-446E-A3B2-8F6C530AB8BD}" presName="text_6" presStyleLbl="node1" presStyleIdx="5" presStyleCnt="6">
        <dgm:presLayoutVars>
          <dgm:bulletEnabled val="1"/>
        </dgm:presLayoutVars>
      </dgm:prSet>
      <dgm:spPr/>
    </dgm:pt>
    <dgm:pt modelId="{3D9BADE6-EE92-472F-9707-31BACF50EFD8}" type="pres">
      <dgm:prSet presAssocID="{1ACED2CD-D9DF-446E-A3B2-8F6C530AB8BD}" presName="accent_6" presStyleCnt="0"/>
      <dgm:spPr/>
    </dgm:pt>
    <dgm:pt modelId="{60547E09-C447-44CA-9B69-B71EF2E7BAC8}" type="pres">
      <dgm:prSet presAssocID="{1ACED2CD-D9DF-446E-A3B2-8F6C530AB8BD}" presName="accentRepeatNode" presStyleLbl="solidFgAcc1" presStyleIdx="5" presStyleCnt="6"/>
      <dgm:spPr/>
    </dgm:pt>
  </dgm:ptLst>
  <dgm:cxnLst>
    <dgm:cxn modelId="{D77C7209-78CC-44C2-AB08-C820A071C91F}" type="presOf" srcId="{B24978BC-5605-47B4-B302-60E77DA30605}" destId="{7E2211ED-CF06-48A1-8C54-14D10ACC966B}" srcOrd="0" destOrd="0" presId="urn:microsoft.com/office/officeart/2008/layout/VerticalCurvedList"/>
    <dgm:cxn modelId="{48D8B710-D928-4A37-80F8-F1B0A90EBD9B}" type="presOf" srcId="{1ACED2CD-D9DF-446E-A3B2-8F6C530AB8BD}" destId="{423804A1-6600-4499-8511-551308CF56FC}" srcOrd="0" destOrd="0" presId="urn:microsoft.com/office/officeart/2008/layout/VerticalCurvedList"/>
    <dgm:cxn modelId="{F9AB831A-D48D-4699-820E-79043EE8ED64}" srcId="{32E871E4-3074-4F95-8002-BD0F58978A2E}" destId="{8841DC0F-AEC0-43E8-B62A-CD3F9E9A2F72}" srcOrd="3" destOrd="0" parTransId="{AAB2F063-244B-4588-A7F6-E8332E982A98}" sibTransId="{C9F0AC0B-9AA0-4235-90EE-C4E12044A18C}"/>
    <dgm:cxn modelId="{ED9BFE33-320D-4D2F-9E71-D7E0BF4BF6A6}" srcId="{32E871E4-3074-4F95-8002-BD0F58978A2E}" destId="{D3F2C7B3-D8EF-4B1B-B864-5753C19D57B8}" srcOrd="2" destOrd="0" parTransId="{9BE407A7-6530-4B93-ADF5-DD60961E0C4B}" sibTransId="{0BF8EC1C-A312-4E39-B2A9-4E5A52FEC28B}"/>
    <dgm:cxn modelId="{F1D4316E-5C8B-46EC-9033-CA88D34EB9C2}" type="presOf" srcId="{32E871E4-3074-4F95-8002-BD0F58978A2E}" destId="{10C37432-0AAD-4490-A494-5ABCCEB59506}" srcOrd="0" destOrd="0" presId="urn:microsoft.com/office/officeart/2008/layout/VerticalCurvedList"/>
    <dgm:cxn modelId="{DA2CA471-1951-42B7-9CBE-0BC29B6FEF2B}" srcId="{32E871E4-3074-4F95-8002-BD0F58978A2E}" destId="{38A541E8-BEF7-4CE6-A51C-FCAFE2D23A86}" srcOrd="0" destOrd="0" parTransId="{9BD79AD4-6F75-401A-BA43-BBB417A3A732}" sibTransId="{986058AC-6A5D-4FF5-9857-3748C11E13DA}"/>
    <dgm:cxn modelId="{DC535252-01A0-42E4-AED3-98C6A1CD9C38}" srcId="{32E871E4-3074-4F95-8002-BD0F58978A2E}" destId="{C40C9080-BDB2-450C-A06A-39F6D5F3BA1E}" srcOrd="1" destOrd="0" parTransId="{903C87E0-7184-4E9C-8DA0-31495A7E5525}" sibTransId="{74D2EDF0-4037-481B-93A4-C99E4526449D}"/>
    <dgm:cxn modelId="{57F86458-4071-4CEE-9E84-2E27D0F37E66}" srcId="{32E871E4-3074-4F95-8002-BD0F58978A2E}" destId="{1ACED2CD-D9DF-446E-A3B2-8F6C530AB8BD}" srcOrd="5" destOrd="0" parTransId="{ED9365E6-DE54-48E0-B737-2003BB7F2B0F}" sibTransId="{D89430A5-FC6A-4C35-9A46-7CAF37730B97}"/>
    <dgm:cxn modelId="{77269A7C-6BA6-4523-B1DD-E4D77077BEB7}" type="presOf" srcId="{38A541E8-BEF7-4CE6-A51C-FCAFE2D23A86}" destId="{99C97347-4F4C-41FE-A4CB-EE6A9FF0E424}" srcOrd="0" destOrd="0" presId="urn:microsoft.com/office/officeart/2008/layout/VerticalCurvedList"/>
    <dgm:cxn modelId="{2066C6B6-11A0-46AE-B415-CD58A0098B4A}" srcId="{32E871E4-3074-4F95-8002-BD0F58978A2E}" destId="{B24978BC-5605-47B4-B302-60E77DA30605}" srcOrd="4" destOrd="0" parTransId="{3ED568FF-CC4E-414F-AEC8-4C228D5F4E6D}" sibTransId="{5A26DD11-82A7-457E-9AA7-938ACFABB93D}"/>
    <dgm:cxn modelId="{674FE1B9-1FFF-47E6-B43C-71427F333CF4}" type="presOf" srcId="{986058AC-6A5D-4FF5-9857-3748C11E13DA}" destId="{7F6E4215-72CA-4C32-97AA-1F8A7E1D3D15}" srcOrd="0" destOrd="0" presId="urn:microsoft.com/office/officeart/2008/layout/VerticalCurvedList"/>
    <dgm:cxn modelId="{C3D7F5BD-1891-4863-A87C-3C4BC75C5B92}" type="presOf" srcId="{8841DC0F-AEC0-43E8-B62A-CD3F9E9A2F72}" destId="{12B0530E-7286-49AB-A625-F8D838B4A1A1}" srcOrd="0" destOrd="0" presId="urn:microsoft.com/office/officeart/2008/layout/VerticalCurvedList"/>
    <dgm:cxn modelId="{65D42DD4-92D7-469E-9C79-8B6587153918}" type="presOf" srcId="{C40C9080-BDB2-450C-A06A-39F6D5F3BA1E}" destId="{EFF7FE77-E596-4B6B-8678-F06B839AC182}" srcOrd="0" destOrd="0" presId="urn:microsoft.com/office/officeart/2008/layout/VerticalCurvedList"/>
    <dgm:cxn modelId="{E4494EE8-0CA8-405F-8FD2-96B7B05F185D}" type="presOf" srcId="{D3F2C7B3-D8EF-4B1B-B864-5753C19D57B8}" destId="{20D8743F-DBE3-4A41-806B-3E19CC07DABD}" srcOrd="0" destOrd="0" presId="urn:microsoft.com/office/officeart/2008/layout/VerticalCurvedList"/>
    <dgm:cxn modelId="{9ECCC0B8-BBB1-48A1-ADD7-3103303A67B5}" type="presParOf" srcId="{10C37432-0AAD-4490-A494-5ABCCEB59506}" destId="{F807EDB5-A9EE-46ED-A276-6B32BBE1726E}" srcOrd="0" destOrd="0" presId="urn:microsoft.com/office/officeart/2008/layout/VerticalCurvedList"/>
    <dgm:cxn modelId="{CC2C3538-C3B9-486A-A914-A8827A1EF179}" type="presParOf" srcId="{F807EDB5-A9EE-46ED-A276-6B32BBE1726E}" destId="{27E4D45C-E14E-47E4-B23D-208117D9D6C8}" srcOrd="0" destOrd="0" presId="urn:microsoft.com/office/officeart/2008/layout/VerticalCurvedList"/>
    <dgm:cxn modelId="{951FAB8F-E3EF-4A23-8E7D-A3672137BFDB}" type="presParOf" srcId="{27E4D45C-E14E-47E4-B23D-208117D9D6C8}" destId="{8E578012-433F-4745-9A72-5B42A70EDD8B}" srcOrd="0" destOrd="0" presId="urn:microsoft.com/office/officeart/2008/layout/VerticalCurvedList"/>
    <dgm:cxn modelId="{048BE54C-76C0-4888-9BFF-98268B91C580}" type="presParOf" srcId="{27E4D45C-E14E-47E4-B23D-208117D9D6C8}" destId="{7F6E4215-72CA-4C32-97AA-1F8A7E1D3D15}" srcOrd="1" destOrd="0" presId="urn:microsoft.com/office/officeart/2008/layout/VerticalCurvedList"/>
    <dgm:cxn modelId="{AA63C849-D666-4EB1-B4AE-E1AF601F394F}" type="presParOf" srcId="{27E4D45C-E14E-47E4-B23D-208117D9D6C8}" destId="{9C1F1B49-298F-49D3-A18C-F50EB71C19E0}" srcOrd="2" destOrd="0" presId="urn:microsoft.com/office/officeart/2008/layout/VerticalCurvedList"/>
    <dgm:cxn modelId="{38977E53-3EBF-4BA7-BCEF-9196C0FB7E85}" type="presParOf" srcId="{27E4D45C-E14E-47E4-B23D-208117D9D6C8}" destId="{2E1AB7ED-CA2D-4098-A56C-C0184E48C329}" srcOrd="3" destOrd="0" presId="urn:microsoft.com/office/officeart/2008/layout/VerticalCurvedList"/>
    <dgm:cxn modelId="{2B4C1A94-94C9-4E26-BA54-BC22A4303E1C}" type="presParOf" srcId="{F807EDB5-A9EE-46ED-A276-6B32BBE1726E}" destId="{99C97347-4F4C-41FE-A4CB-EE6A9FF0E424}" srcOrd="1" destOrd="0" presId="urn:microsoft.com/office/officeart/2008/layout/VerticalCurvedList"/>
    <dgm:cxn modelId="{7DF88887-111C-4D9A-926B-ABF48FBEDB38}" type="presParOf" srcId="{F807EDB5-A9EE-46ED-A276-6B32BBE1726E}" destId="{C415F9C1-7248-45CC-8827-70DFE8990AF4}" srcOrd="2" destOrd="0" presId="urn:microsoft.com/office/officeart/2008/layout/VerticalCurvedList"/>
    <dgm:cxn modelId="{45F6096D-C284-47E8-894C-14D95E84DDFB}" type="presParOf" srcId="{C415F9C1-7248-45CC-8827-70DFE8990AF4}" destId="{F5AF8267-F9D3-43B7-8F16-20DE312A0F9A}" srcOrd="0" destOrd="0" presId="urn:microsoft.com/office/officeart/2008/layout/VerticalCurvedList"/>
    <dgm:cxn modelId="{26F048DC-21A7-403A-A3F3-26D6DB79A966}" type="presParOf" srcId="{F807EDB5-A9EE-46ED-A276-6B32BBE1726E}" destId="{EFF7FE77-E596-4B6B-8678-F06B839AC182}" srcOrd="3" destOrd="0" presId="urn:microsoft.com/office/officeart/2008/layout/VerticalCurvedList"/>
    <dgm:cxn modelId="{118FFFA4-E36C-44B3-903D-9AE7FD96DC8A}" type="presParOf" srcId="{F807EDB5-A9EE-46ED-A276-6B32BBE1726E}" destId="{A5B780CE-8598-4021-BA7D-680B0C5E4C20}" srcOrd="4" destOrd="0" presId="urn:microsoft.com/office/officeart/2008/layout/VerticalCurvedList"/>
    <dgm:cxn modelId="{9C440BC1-DE3F-443D-84ED-22B4A0C451EC}" type="presParOf" srcId="{A5B780CE-8598-4021-BA7D-680B0C5E4C20}" destId="{A03F4295-4D4A-4BD7-AE5E-C28D7AAD8CEF}" srcOrd="0" destOrd="0" presId="urn:microsoft.com/office/officeart/2008/layout/VerticalCurvedList"/>
    <dgm:cxn modelId="{D18A6BA1-1FD1-434B-92FE-D20CA5BD9154}" type="presParOf" srcId="{F807EDB5-A9EE-46ED-A276-6B32BBE1726E}" destId="{20D8743F-DBE3-4A41-806B-3E19CC07DABD}" srcOrd="5" destOrd="0" presId="urn:microsoft.com/office/officeart/2008/layout/VerticalCurvedList"/>
    <dgm:cxn modelId="{7605C1E6-DCAF-4DE2-93D4-07879DF35C10}" type="presParOf" srcId="{F807EDB5-A9EE-46ED-A276-6B32BBE1726E}" destId="{B843ABCB-8C2B-4366-A6D6-B78AC54C1212}" srcOrd="6" destOrd="0" presId="urn:microsoft.com/office/officeart/2008/layout/VerticalCurvedList"/>
    <dgm:cxn modelId="{D045A903-9178-46E3-8A46-927C01D155E6}" type="presParOf" srcId="{B843ABCB-8C2B-4366-A6D6-B78AC54C1212}" destId="{1011899D-3FE5-41E2-A939-53EB901186B6}" srcOrd="0" destOrd="0" presId="urn:microsoft.com/office/officeart/2008/layout/VerticalCurvedList"/>
    <dgm:cxn modelId="{D0111B8B-0031-4C6D-9B26-CE0E63B4C74E}" type="presParOf" srcId="{F807EDB5-A9EE-46ED-A276-6B32BBE1726E}" destId="{12B0530E-7286-49AB-A625-F8D838B4A1A1}" srcOrd="7" destOrd="0" presId="urn:microsoft.com/office/officeart/2008/layout/VerticalCurvedList"/>
    <dgm:cxn modelId="{596D17C1-1B5B-4B53-B0B2-F4DBED5BEF8C}" type="presParOf" srcId="{F807EDB5-A9EE-46ED-A276-6B32BBE1726E}" destId="{64298E0E-9C24-4D5B-892E-F3A5C1D8522B}" srcOrd="8" destOrd="0" presId="urn:microsoft.com/office/officeart/2008/layout/VerticalCurvedList"/>
    <dgm:cxn modelId="{14F14CCB-CD8F-4665-8D7B-E0988CC3DA5F}" type="presParOf" srcId="{64298E0E-9C24-4D5B-892E-F3A5C1D8522B}" destId="{5D4D5E3F-7AD8-4DC4-B8F5-44B77A1C4168}" srcOrd="0" destOrd="0" presId="urn:microsoft.com/office/officeart/2008/layout/VerticalCurvedList"/>
    <dgm:cxn modelId="{24D85DA1-850F-45F8-895E-C2B837D89D29}" type="presParOf" srcId="{F807EDB5-A9EE-46ED-A276-6B32BBE1726E}" destId="{7E2211ED-CF06-48A1-8C54-14D10ACC966B}" srcOrd="9" destOrd="0" presId="urn:microsoft.com/office/officeart/2008/layout/VerticalCurvedList"/>
    <dgm:cxn modelId="{D3CE26C1-17B9-4DE2-95A6-7300FE4FEDFB}" type="presParOf" srcId="{F807EDB5-A9EE-46ED-A276-6B32BBE1726E}" destId="{CBB63D6A-3592-410F-9C73-40501735CE46}" srcOrd="10" destOrd="0" presId="urn:microsoft.com/office/officeart/2008/layout/VerticalCurvedList"/>
    <dgm:cxn modelId="{BD26AA41-CF6C-4BE8-AB4F-4DF0F07EBE20}" type="presParOf" srcId="{CBB63D6A-3592-410F-9C73-40501735CE46}" destId="{6EF3827F-1C5C-4764-9188-8462A3CF3A18}" srcOrd="0" destOrd="0" presId="urn:microsoft.com/office/officeart/2008/layout/VerticalCurvedList"/>
    <dgm:cxn modelId="{16F9E072-B093-470A-8F6F-A2BE5AFDCA7F}" type="presParOf" srcId="{F807EDB5-A9EE-46ED-A276-6B32BBE1726E}" destId="{423804A1-6600-4499-8511-551308CF56FC}" srcOrd="11" destOrd="0" presId="urn:microsoft.com/office/officeart/2008/layout/VerticalCurvedList"/>
    <dgm:cxn modelId="{8767E74D-37EE-4284-AB0B-D99B268E10BD}" type="presParOf" srcId="{F807EDB5-A9EE-46ED-A276-6B32BBE1726E}" destId="{3D9BADE6-EE92-472F-9707-31BACF50EFD8}" srcOrd="12" destOrd="0" presId="urn:microsoft.com/office/officeart/2008/layout/VerticalCurvedList"/>
    <dgm:cxn modelId="{F86D12EC-0438-47D3-BCE5-BE73D24B7C18}" type="presParOf" srcId="{3D9BADE6-EE92-472F-9707-31BACF50EFD8}" destId="{60547E09-C447-44CA-9B69-B71EF2E7BAC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E4215-72CA-4C32-97AA-1F8A7E1D3D15}">
      <dsp:nvSpPr>
        <dsp:cNvPr id="0" name=""/>
        <dsp:cNvSpPr/>
      </dsp:nvSpPr>
      <dsp:spPr>
        <a:xfrm>
          <a:off x="-4037582" y="-626887"/>
          <a:ext cx="4811433" cy="4811433"/>
        </a:xfrm>
        <a:prstGeom prst="blockArc">
          <a:avLst>
            <a:gd name="adj1" fmla="val 18900000"/>
            <a:gd name="adj2" fmla="val 2700000"/>
            <a:gd name="adj3" fmla="val 449"/>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9C97347-4F4C-41FE-A4CB-EE6A9FF0E424}">
      <dsp:nvSpPr>
        <dsp:cNvPr id="0" name=""/>
        <dsp:cNvSpPr/>
      </dsp:nvSpPr>
      <dsp:spPr>
        <a:xfrm>
          <a:off x="336830" y="170079"/>
          <a:ext cx="3806573" cy="37604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8489" tIns="27940" rIns="27940" bIns="27940" numCol="1" spcCol="1270" anchor="ctr" anchorCtr="0">
          <a:noAutofit/>
        </a:bodyPr>
        <a:lstStyle/>
        <a:p>
          <a:pPr marL="0" lvl="0" indent="0" algn="l" defTabSz="488950">
            <a:lnSpc>
              <a:spcPct val="90000"/>
            </a:lnSpc>
            <a:spcBef>
              <a:spcPct val="0"/>
            </a:spcBef>
            <a:spcAft>
              <a:spcPct val="35000"/>
            </a:spcAft>
            <a:buNone/>
          </a:pPr>
          <a:r>
            <a:rPr lang="kk-KZ" sz="1100" b="0" kern="1200" dirty="0">
              <a:effectLst/>
              <a:latin typeface="Times New Roman" panose="02020603050405020304" pitchFamily="18" charset="0"/>
              <a:cs typeface="Times New Roman" panose="02020603050405020304" pitchFamily="18" charset="0"/>
            </a:rPr>
            <a:t>1.1</a:t>
          </a:r>
          <a:r>
            <a:rPr lang="en-US" sz="1100" b="0" kern="1200" dirty="0">
              <a:effectLst/>
              <a:latin typeface="Times New Roman" panose="02020603050405020304" pitchFamily="18" charset="0"/>
              <a:cs typeface="Times New Roman" panose="02020603050405020304" pitchFamily="18" charset="0"/>
            </a:rPr>
            <a:t>.</a:t>
          </a:r>
          <a:r>
            <a:rPr lang="kk-KZ" sz="1100" b="0" kern="1200" dirty="0">
              <a:effectLst/>
              <a:latin typeface="Times New Roman" panose="02020603050405020304" pitchFamily="18" charset="0"/>
              <a:cs typeface="Times New Roman" panose="02020603050405020304" pitchFamily="18" charset="0"/>
            </a:rPr>
            <a:t> </a:t>
          </a:r>
          <a:r>
            <a:rPr lang="ru-RU" sz="1100" b="0" kern="1200" dirty="0" err="1">
              <a:latin typeface="Times New Roman" panose="02020603050405020304" pitchFamily="18" charset="0"/>
              <a:cs typeface="Times New Roman" panose="02020603050405020304" pitchFamily="18" charset="0"/>
            </a:rPr>
            <a:t>Жылжымалы</a:t>
          </a:r>
          <a:r>
            <a:rPr lang="ru-RU" sz="1100" b="0" kern="1200" dirty="0">
              <a:latin typeface="Times New Roman" panose="02020603050405020304" pitchFamily="18" charset="0"/>
              <a:cs typeface="Times New Roman" panose="02020603050405020304" pitchFamily="18" charset="0"/>
            </a:rPr>
            <a:t> </a:t>
          </a:r>
          <a:r>
            <a:rPr lang="ru-RU" sz="1100" b="0" kern="1200" dirty="0" err="1">
              <a:latin typeface="Times New Roman" panose="02020603050405020304" pitchFamily="18" charset="0"/>
              <a:cs typeface="Times New Roman" panose="02020603050405020304" pitchFamily="18" charset="0"/>
            </a:rPr>
            <a:t>байланыс</a:t>
          </a:r>
          <a:r>
            <a:rPr lang="ru-RU" sz="1100" b="0" kern="1200" dirty="0">
              <a:latin typeface="Times New Roman" panose="02020603050405020304" pitchFamily="18" charset="0"/>
              <a:cs typeface="Times New Roman" panose="02020603050405020304" pitchFamily="18" charset="0"/>
            </a:rPr>
            <a:t> </a:t>
          </a:r>
          <a:r>
            <a:rPr lang="ru-RU" sz="1100" b="0" kern="1200" dirty="0" err="1">
              <a:latin typeface="Times New Roman" panose="02020603050405020304" pitchFamily="18" charset="0"/>
              <a:cs typeface="Times New Roman" panose="02020603050405020304" pitchFamily="18" charset="0"/>
            </a:rPr>
            <a:t>желілерінің</a:t>
          </a:r>
          <a:r>
            <a:rPr lang="ru-RU" sz="1100" b="0" kern="1200" dirty="0">
              <a:latin typeface="Times New Roman" panose="02020603050405020304" pitchFamily="18" charset="0"/>
              <a:cs typeface="Times New Roman" panose="02020603050405020304" pitchFamily="18" charset="0"/>
            </a:rPr>
            <a:t> </a:t>
          </a:r>
          <a:r>
            <a:rPr lang="ru-RU" sz="1100" b="0" kern="1200" dirty="0" err="1">
              <a:latin typeface="Times New Roman" panose="02020603050405020304" pitchFamily="18" charset="0"/>
              <a:cs typeface="Times New Roman" panose="02020603050405020304" pitchFamily="18" charset="0"/>
            </a:rPr>
            <a:t>мақсаты</a:t>
          </a:r>
          <a:endParaRPr lang="ru-RU" sz="1100" b="0" kern="1200" dirty="0">
            <a:latin typeface="Times New Roman" pitchFamily="18" charset="0"/>
            <a:cs typeface="Times New Roman" pitchFamily="18" charset="0"/>
          </a:endParaRPr>
        </a:p>
      </dsp:txBody>
      <dsp:txXfrm>
        <a:off x="336830" y="170079"/>
        <a:ext cx="3806573" cy="376049"/>
      </dsp:txXfrm>
    </dsp:sp>
    <dsp:sp modelId="{F5AF8267-F9D3-43B7-8F16-20DE312A0F9A}">
      <dsp:nvSpPr>
        <dsp:cNvPr id="0" name=""/>
        <dsp:cNvSpPr/>
      </dsp:nvSpPr>
      <dsp:spPr>
        <a:xfrm>
          <a:off x="54384" y="141090"/>
          <a:ext cx="470062" cy="47006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FF7FE77-E596-4B6B-8678-F06B839AC182}">
      <dsp:nvSpPr>
        <dsp:cNvPr id="0" name=""/>
        <dsp:cNvSpPr/>
      </dsp:nvSpPr>
      <dsp:spPr>
        <a:xfrm>
          <a:off x="598742" y="752099"/>
          <a:ext cx="3497247" cy="37604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8489" tIns="27940" rIns="27940" bIns="27940" numCol="1" spcCol="1270" anchor="ctr" anchorCtr="0">
          <a:noAutofit/>
        </a:bodyPr>
        <a:lstStyle/>
        <a:p>
          <a:pPr marL="0" lvl="0" indent="0" algn="l" defTabSz="488950">
            <a:lnSpc>
              <a:spcPct val="90000"/>
            </a:lnSpc>
            <a:spcBef>
              <a:spcPct val="0"/>
            </a:spcBef>
            <a:spcAft>
              <a:spcPct val="35000"/>
            </a:spcAft>
            <a:buNone/>
          </a:pPr>
          <a:r>
            <a:rPr lang="ru-RU" sz="1100" kern="1200" dirty="0">
              <a:latin typeface="Times New Roman" panose="02020603050405020304" pitchFamily="18" charset="0"/>
              <a:cs typeface="Times New Roman" panose="02020603050405020304" pitchFamily="18" charset="0"/>
            </a:rPr>
            <a:t>1.1.1	 </a:t>
          </a:r>
          <a:r>
            <a:rPr lang="ru-RU" sz="1100" kern="1200" dirty="0" err="1">
              <a:latin typeface="Times New Roman" panose="02020603050405020304" pitchFamily="18" charset="0"/>
              <a:cs typeface="Times New Roman" panose="02020603050405020304" pitchFamily="18" charset="0"/>
            </a:rPr>
            <a:t>Ұялы</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ұялы</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байланыс</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желілері</a:t>
          </a:r>
          <a:endParaRPr lang="ru-RU" sz="1100" kern="1200" dirty="0">
            <a:latin typeface="Times New Roman" panose="02020603050405020304" pitchFamily="18" charset="0"/>
            <a:cs typeface="Times New Roman" panose="02020603050405020304" pitchFamily="18" charset="0"/>
          </a:endParaRPr>
        </a:p>
      </dsp:txBody>
      <dsp:txXfrm>
        <a:off x="598742" y="752099"/>
        <a:ext cx="3497247" cy="376049"/>
      </dsp:txXfrm>
    </dsp:sp>
    <dsp:sp modelId="{A03F4295-4D4A-4BD7-AE5E-C28D7AAD8CEF}">
      <dsp:nvSpPr>
        <dsp:cNvPr id="0" name=""/>
        <dsp:cNvSpPr/>
      </dsp:nvSpPr>
      <dsp:spPr>
        <a:xfrm>
          <a:off x="363711" y="705093"/>
          <a:ext cx="470062" cy="47006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0D8743F-DBE3-4A41-806B-3E19CC07DABD}">
      <dsp:nvSpPr>
        <dsp:cNvPr id="0" name=""/>
        <dsp:cNvSpPr/>
      </dsp:nvSpPr>
      <dsp:spPr>
        <a:xfrm>
          <a:off x="740189" y="1316102"/>
          <a:ext cx="3355800" cy="37604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8489" tIns="27940" rIns="27940" bIns="27940" numCol="1" spcCol="1270" anchor="ctr" anchorCtr="0">
          <a:noAutofit/>
        </a:bodyPr>
        <a:lstStyle/>
        <a:p>
          <a:pPr marL="0" lvl="0" indent="0" algn="l" defTabSz="488950">
            <a:lnSpc>
              <a:spcPct val="90000"/>
            </a:lnSpc>
            <a:spcBef>
              <a:spcPct val="0"/>
            </a:spcBef>
            <a:spcAft>
              <a:spcPct val="35000"/>
            </a:spcAft>
            <a:buNone/>
          </a:pPr>
          <a:r>
            <a:rPr lang="ru-RU" sz="1100" kern="1200" dirty="0">
              <a:latin typeface="Times New Roman" panose="02020603050405020304" pitchFamily="18" charset="0"/>
              <a:cs typeface="Times New Roman" panose="02020603050405020304" pitchFamily="18" charset="0"/>
            </a:rPr>
            <a:t>1.1.2	 </a:t>
          </a:r>
          <a:r>
            <a:rPr lang="ru-RU" sz="1100" kern="1200" dirty="0" err="1">
              <a:latin typeface="Times New Roman" panose="02020603050405020304" pitchFamily="18" charset="0"/>
              <a:cs typeface="Times New Roman" panose="02020603050405020304" pitchFamily="18" charset="0"/>
            </a:rPr>
            <a:t>Транкингтік</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байланыс</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желілері</a:t>
          </a:r>
          <a:endParaRPr lang="ru-RU" sz="1100" b="0" kern="1200" dirty="0">
            <a:latin typeface="Times New Roman" pitchFamily="18" charset="0"/>
            <a:cs typeface="Times New Roman" pitchFamily="18" charset="0"/>
          </a:endParaRPr>
        </a:p>
      </dsp:txBody>
      <dsp:txXfrm>
        <a:off x="740189" y="1316102"/>
        <a:ext cx="3355800" cy="376049"/>
      </dsp:txXfrm>
    </dsp:sp>
    <dsp:sp modelId="{1011899D-3FE5-41E2-A939-53EB901186B6}">
      <dsp:nvSpPr>
        <dsp:cNvPr id="0" name=""/>
        <dsp:cNvSpPr/>
      </dsp:nvSpPr>
      <dsp:spPr>
        <a:xfrm>
          <a:off x="505158" y="1269096"/>
          <a:ext cx="470062" cy="47006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2B0530E-7286-49AB-A625-F8D838B4A1A1}">
      <dsp:nvSpPr>
        <dsp:cNvPr id="0" name=""/>
        <dsp:cNvSpPr/>
      </dsp:nvSpPr>
      <dsp:spPr>
        <a:xfrm>
          <a:off x="740189" y="1879748"/>
          <a:ext cx="3355800" cy="37604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8489" tIns="27940" rIns="27940" bIns="27940" numCol="1" spcCol="1270" anchor="ctr" anchorCtr="0">
          <a:noAutofit/>
        </a:bodyPr>
        <a:lstStyle/>
        <a:p>
          <a:pPr marL="0" lvl="0" indent="0" algn="l" defTabSz="488950">
            <a:lnSpc>
              <a:spcPct val="90000"/>
            </a:lnSpc>
            <a:spcBef>
              <a:spcPct val="0"/>
            </a:spcBef>
            <a:spcAft>
              <a:spcPct val="35000"/>
            </a:spcAft>
            <a:buNone/>
          </a:pPr>
          <a:r>
            <a:rPr lang="ru-RU" sz="1100" kern="1200" dirty="0">
              <a:latin typeface="Times New Roman" panose="02020603050405020304" pitchFamily="18" charset="0"/>
              <a:cs typeface="Times New Roman" panose="02020603050405020304" pitchFamily="18" charset="0"/>
            </a:rPr>
            <a:t>1.1.3	 Жеке </a:t>
          </a:r>
          <a:r>
            <a:rPr lang="ru-RU" sz="1100" kern="1200" dirty="0" err="1">
              <a:latin typeface="Times New Roman" panose="02020603050405020304" pitchFamily="18" charset="0"/>
              <a:cs typeface="Times New Roman" panose="02020603050405020304" pitchFamily="18" charset="0"/>
            </a:rPr>
            <a:t>радиобайланыс</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желілері</a:t>
          </a:r>
          <a:endParaRPr lang="ru-RU" sz="1100" kern="1200" dirty="0">
            <a:latin typeface="Times New Roman" panose="02020603050405020304" pitchFamily="18" charset="0"/>
            <a:cs typeface="Times New Roman" panose="02020603050405020304" pitchFamily="18" charset="0"/>
          </a:endParaRPr>
        </a:p>
      </dsp:txBody>
      <dsp:txXfrm>
        <a:off x="740189" y="1879748"/>
        <a:ext cx="3355800" cy="376049"/>
      </dsp:txXfrm>
    </dsp:sp>
    <dsp:sp modelId="{5D4D5E3F-7AD8-4DC4-B8F5-44B77A1C4168}">
      <dsp:nvSpPr>
        <dsp:cNvPr id="0" name=""/>
        <dsp:cNvSpPr/>
      </dsp:nvSpPr>
      <dsp:spPr>
        <a:xfrm>
          <a:off x="505158" y="1832741"/>
          <a:ext cx="470062" cy="47006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E2211ED-CF06-48A1-8C54-14D10ACC966B}">
      <dsp:nvSpPr>
        <dsp:cNvPr id="0" name=""/>
        <dsp:cNvSpPr/>
      </dsp:nvSpPr>
      <dsp:spPr>
        <a:xfrm>
          <a:off x="598742" y="2443751"/>
          <a:ext cx="3497247" cy="37604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8489" tIns="27940" rIns="27940" bIns="27940" numCol="1" spcCol="1270" anchor="ctr" anchorCtr="0">
          <a:noAutofit/>
        </a:bodyPr>
        <a:lstStyle/>
        <a:p>
          <a:pPr marL="0" lvl="0" indent="0" algn="l" defTabSz="488950">
            <a:lnSpc>
              <a:spcPct val="90000"/>
            </a:lnSpc>
            <a:spcBef>
              <a:spcPct val="0"/>
            </a:spcBef>
            <a:spcAft>
              <a:spcPct val="35000"/>
            </a:spcAft>
            <a:buNone/>
          </a:pPr>
          <a:r>
            <a:rPr lang="ru-RU" sz="1100" kern="1200" dirty="0">
              <a:latin typeface="Times New Roman" panose="02020603050405020304" pitchFamily="18" charset="0"/>
              <a:cs typeface="Times New Roman" panose="02020603050405020304" pitchFamily="18" charset="0"/>
            </a:rPr>
            <a:t>1.1.4	 </a:t>
          </a:r>
          <a:r>
            <a:rPr lang="ru-RU" sz="1100" kern="1200" dirty="0" err="1">
              <a:latin typeface="Times New Roman" panose="02020603050405020304" pitchFamily="18" charset="0"/>
              <a:cs typeface="Times New Roman" panose="02020603050405020304" pitchFamily="18" charset="0"/>
            </a:rPr>
            <a:t>Ұялы</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спутниктік</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байланыс</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желілері</a:t>
          </a:r>
          <a:endParaRPr lang="ru-RU" sz="1100" kern="1200" dirty="0">
            <a:latin typeface="Times New Roman" panose="02020603050405020304" pitchFamily="18" charset="0"/>
            <a:cs typeface="Times New Roman" panose="02020603050405020304" pitchFamily="18" charset="0"/>
          </a:endParaRPr>
        </a:p>
      </dsp:txBody>
      <dsp:txXfrm>
        <a:off x="598742" y="2443751"/>
        <a:ext cx="3497247" cy="376049"/>
      </dsp:txXfrm>
    </dsp:sp>
    <dsp:sp modelId="{6EF3827F-1C5C-4764-9188-8462A3CF3A18}">
      <dsp:nvSpPr>
        <dsp:cNvPr id="0" name=""/>
        <dsp:cNvSpPr/>
      </dsp:nvSpPr>
      <dsp:spPr>
        <a:xfrm>
          <a:off x="363711" y="2396744"/>
          <a:ext cx="470062" cy="47006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23804A1-6600-4499-8511-551308CF56FC}">
      <dsp:nvSpPr>
        <dsp:cNvPr id="0" name=""/>
        <dsp:cNvSpPr/>
      </dsp:nvSpPr>
      <dsp:spPr>
        <a:xfrm>
          <a:off x="289415" y="3007754"/>
          <a:ext cx="3806573" cy="37604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8489" tIns="27940" rIns="27940" bIns="27940" numCol="1" spcCol="1270" anchor="ctr" anchorCtr="0">
          <a:noAutofit/>
        </a:bodyPr>
        <a:lstStyle/>
        <a:p>
          <a:pPr marL="0" lvl="0" indent="0" algn="l" defTabSz="488950">
            <a:lnSpc>
              <a:spcPct val="90000"/>
            </a:lnSpc>
            <a:spcBef>
              <a:spcPct val="0"/>
            </a:spcBef>
            <a:spcAft>
              <a:spcPct val="35000"/>
            </a:spcAft>
            <a:buNone/>
          </a:pPr>
          <a:r>
            <a:rPr lang="ru-RU" sz="1100" kern="1200" dirty="0">
              <a:latin typeface="Times New Roman" panose="02020603050405020304" pitchFamily="18" charset="0"/>
              <a:cs typeface="Times New Roman" panose="02020603050405020304" pitchFamily="18" charset="0"/>
            </a:rPr>
            <a:t>1.2	</a:t>
          </a:r>
          <a:r>
            <a:rPr lang="ru-RU" sz="1100" kern="1200" dirty="0" err="1">
              <a:latin typeface="Times New Roman" panose="02020603050405020304" pitchFamily="18" charset="0"/>
              <a:cs typeface="Times New Roman" panose="02020603050405020304" pitchFamily="18" charset="0"/>
            </a:rPr>
            <a:t>Ұялы</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байланыс</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желілерінің</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пайда</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болуы</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және</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дамуы</a:t>
          </a:r>
          <a:r>
            <a:rPr lang="ru-RU" sz="1100" kern="1200" dirty="0">
              <a:latin typeface="Times New Roman" panose="02020603050405020304" pitchFamily="18" charset="0"/>
              <a:cs typeface="Times New Roman" panose="02020603050405020304" pitchFamily="18" charset="0"/>
            </a:rPr>
            <a:t> </a:t>
          </a:r>
        </a:p>
      </dsp:txBody>
      <dsp:txXfrm>
        <a:off x="289415" y="3007754"/>
        <a:ext cx="3806573" cy="376049"/>
      </dsp:txXfrm>
    </dsp:sp>
    <dsp:sp modelId="{60547E09-C447-44CA-9B69-B71EF2E7BAC8}">
      <dsp:nvSpPr>
        <dsp:cNvPr id="0" name=""/>
        <dsp:cNvSpPr/>
      </dsp:nvSpPr>
      <dsp:spPr>
        <a:xfrm>
          <a:off x="54384" y="2960747"/>
          <a:ext cx="470062" cy="47006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85FF87-632E-40DE-BFDD-366C81E5E2C7}" type="datetimeFigureOut">
              <a:rPr lang="ru-RU" smtClean="0"/>
              <a:pPr/>
              <a:t>20.10.2022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780597-036D-48BA-8495-C1E883D4A3E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0"/>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20.10.2022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20.10.2022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2"/>
            <a:ext cx="2057400" cy="329088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154782"/>
            <a:ext cx="6019800" cy="32908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20.10.2022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20.10.2022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20.10.2022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20.10.2022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20.10.2022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04787"/>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20.10.2022</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ятиугольник 10"/>
          <p:cNvSpPr/>
          <p:nvPr/>
        </p:nvSpPr>
        <p:spPr>
          <a:xfrm>
            <a:off x="135443" y="142858"/>
            <a:ext cx="8429652" cy="428628"/>
          </a:xfrm>
          <a:prstGeom prst="homePlat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Нашивка 11"/>
          <p:cNvSpPr/>
          <p:nvPr/>
        </p:nvSpPr>
        <p:spPr>
          <a:xfrm>
            <a:off x="8501090" y="142858"/>
            <a:ext cx="642910" cy="428628"/>
          </a:xfrm>
          <a:prstGeom prst="chevron">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Пятиугольник 13"/>
          <p:cNvSpPr/>
          <p:nvPr/>
        </p:nvSpPr>
        <p:spPr>
          <a:xfrm rot="5400000">
            <a:off x="171171" y="607196"/>
            <a:ext cx="4000510" cy="4071966"/>
          </a:xfrm>
          <a:prstGeom prst="homePlate">
            <a:avLst>
              <a:gd name="adj" fmla="val 1847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71438" y="1068095"/>
            <a:ext cx="4643438" cy="191590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r>
              <a:rPr lang="kk-KZ" sz="1400" dirty="0">
                <a:latin typeface="Times New Roman" pitchFamily="18" charset="0"/>
                <a:cs typeface="Times New Roman" pitchFamily="18" charset="0"/>
              </a:rPr>
              <a:t>Жылжымалы байланыс жүйелері</a:t>
            </a:r>
            <a:r>
              <a:rPr lang="ru-RU" sz="1400" dirty="0">
                <a:latin typeface="Times New Roman" pitchFamily="18" charset="0"/>
                <a:cs typeface="Times New Roman" pitchFamily="18" charset="0"/>
              </a:rPr>
              <a:t> </a:t>
            </a:r>
            <a:endParaRPr lang="en-US" sz="1400" dirty="0">
              <a:latin typeface="Times New Roman" pitchFamily="18" charset="0"/>
              <a:cs typeface="Times New Roman" pitchFamily="18" charset="0"/>
            </a:endParaRPr>
          </a:p>
          <a:p>
            <a:pPr algn="ctr"/>
            <a:endParaRPr lang="ru-RU" sz="1400" dirty="0">
              <a:latin typeface="Times New Roman" pitchFamily="18" charset="0"/>
              <a:cs typeface="Times New Roman" pitchFamily="18" charset="0"/>
            </a:endParaRPr>
          </a:p>
          <a:p>
            <a:pPr algn="ctr"/>
            <a:endParaRPr lang="ru-RU" sz="1400" dirty="0">
              <a:latin typeface="Times New Roman" pitchFamily="18" charset="0"/>
              <a:cs typeface="Times New Roman" pitchFamily="18" charset="0"/>
            </a:endParaRPr>
          </a:p>
          <a:p>
            <a:pPr algn="ctr"/>
            <a:r>
              <a:rPr lang="ru-RU" sz="1400" dirty="0">
                <a:latin typeface="Times New Roman" pitchFamily="18" charset="0"/>
                <a:cs typeface="Times New Roman" pitchFamily="18" charset="0"/>
              </a:rPr>
              <a:t>ЛЕКЦИЯ </a:t>
            </a:r>
            <a:r>
              <a:rPr lang="kk-KZ" sz="1400" dirty="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1</a:t>
            </a:r>
          </a:p>
          <a:p>
            <a:pPr algn="ctr"/>
            <a:endParaRPr lang="ru-RU" sz="1400" dirty="0">
              <a:latin typeface="Times New Roman" panose="02020603050405020304" pitchFamily="18" charset="0"/>
              <a:cs typeface="Times New Roman" panose="02020603050405020304" pitchFamily="18" charset="0"/>
            </a:endParaRPr>
          </a:p>
          <a:p>
            <a:pPr algn="ctr"/>
            <a:r>
              <a:rPr lang="ru-RU" sz="1400" dirty="0">
                <a:latin typeface="Times New Roman" panose="02020603050405020304" pitchFamily="18" charset="0"/>
                <a:cs typeface="Times New Roman" panose="02020603050405020304" pitchFamily="18" charset="0"/>
              </a:rPr>
              <a:t>ЖЫЛЖЫМАЛЫ ОБЪЕКТІЛЕРМЕН БАЙЛАНЫС ЖҮЙЕЛЕРІ ТУРАЛЫ ЖАЛПЫ МӘЛІМЕТТЕР</a:t>
            </a:r>
          </a:p>
          <a:p>
            <a:endPar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643042" y="214296"/>
            <a:ext cx="6579284" cy="30008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r>
              <a:rPr lang="ru-RU" sz="1500" dirty="0">
                <a:latin typeface="Times New Roman" panose="02020603050405020304" pitchFamily="18" charset="0"/>
                <a:cs typeface="Times New Roman" panose="02020603050405020304" pitchFamily="18" charset="0"/>
              </a:rPr>
              <a:t>Қ.И. </a:t>
            </a:r>
            <a:r>
              <a:rPr lang="ru-RU" sz="1500" dirty="0" err="1">
                <a:latin typeface="Times New Roman" panose="02020603050405020304" pitchFamily="18" charset="0"/>
                <a:cs typeface="Times New Roman" panose="02020603050405020304" pitchFamily="18" charset="0"/>
              </a:rPr>
              <a:t>Сәтбаев</a:t>
            </a:r>
            <a:r>
              <a:rPr lang="ru-RU" sz="1500" dirty="0">
                <a:latin typeface="Times New Roman" panose="02020603050405020304" pitchFamily="18" charset="0"/>
                <a:cs typeface="Times New Roman" panose="02020603050405020304" pitchFamily="18" charset="0"/>
              </a:rPr>
              <a:t> </a:t>
            </a:r>
            <a:r>
              <a:rPr lang="ru-RU" sz="1500" dirty="0" err="1">
                <a:latin typeface="Times New Roman" panose="02020603050405020304" pitchFamily="18" charset="0"/>
                <a:cs typeface="Times New Roman" panose="02020603050405020304" pitchFamily="18" charset="0"/>
              </a:rPr>
              <a:t>атындағы</a:t>
            </a:r>
            <a:r>
              <a:rPr lang="ru-RU" sz="1500" dirty="0">
                <a:latin typeface="Times New Roman" panose="02020603050405020304" pitchFamily="18" charset="0"/>
                <a:cs typeface="Times New Roman" panose="02020603050405020304" pitchFamily="18" charset="0"/>
              </a:rPr>
              <a:t> </a:t>
            </a:r>
            <a:r>
              <a:rPr lang="ru-RU" sz="1500" dirty="0" err="1">
                <a:latin typeface="Times New Roman" panose="02020603050405020304" pitchFamily="18" charset="0"/>
                <a:cs typeface="Times New Roman" panose="02020603050405020304" pitchFamily="18" charset="0"/>
              </a:rPr>
              <a:t>Қазақ</a:t>
            </a:r>
            <a:r>
              <a:rPr lang="ru-RU" sz="1500" dirty="0">
                <a:latin typeface="Times New Roman" panose="02020603050405020304" pitchFamily="18" charset="0"/>
                <a:cs typeface="Times New Roman" panose="02020603050405020304" pitchFamily="18" charset="0"/>
              </a:rPr>
              <a:t> </a:t>
            </a:r>
            <a:r>
              <a:rPr lang="ru-RU" sz="1500" dirty="0" err="1">
                <a:latin typeface="Times New Roman" panose="02020603050405020304" pitchFamily="18" charset="0"/>
                <a:cs typeface="Times New Roman" panose="02020603050405020304" pitchFamily="18" charset="0"/>
              </a:rPr>
              <a:t>ұлттық</a:t>
            </a:r>
            <a:r>
              <a:rPr lang="ru-RU" sz="1500" dirty="0">
                <a:latin typeface="Times New Roman" panose="02020603050405020304" pitchFamily="18" charset="0"/>
                <a:cs typeface="Times New Roman" panose="02020603050405020304" pitchFamily="18" charset="0"/>
              </a:rPr>
              <a:t> </a:t>
            </a:r>
            <a:r>
              <a:rPr lang="ru-RU" sz="1500" dirty="0" err="1">
                <a:latin typeface="Times New Roman" panose="02020603050405020304" pitchFamily="18" charset="0"/>
                <a:cs typeface="Times New Roman" panose="02020603050405020304" pitchFamily="18" charset="0"/>
              </a:rPr>
              <a:t>техникалық</a:t>
            </a:r>
            <a:r>
              <a:rPr lang="ru-RU" sz="1500" dirty="0">
                <a:latin typeface="Times New Roman" panose="02020603050405020304" pitchFamily="18" charset="0"/>
                <a:cs typeface="Times New Roman" panose="02020603050405020304" pitchFamily="18" charset="0"/>
              </a:rPr>
              <a:t> </a:t>
            </a:r>
            <a:r>
              <a:rPr lang="ru-RU" sz="1500" dirty="0" err="1">
                <a:latin typeface="Times New Roman" panose="02020603050405020304" pitchFamily="18" charset="0"/>
                <a:cs typeface="Times New Roman" panose="02020603050405020304" pitchFamily="18" charset="0"/>
              </a:rPr>
              <a:t>зерттеу</a:t>
            </a:r>
            <a:r>
              <a:rPr lang="ru-RU" sz="1500" dirty="0">
                <a:latin typeface="Times New Roman" panose="02020603050405020304" pitchFamily="18" charset="0"/>
                <a:cs typeface="Times New Roman" panose="02020603050405020304" pitchFamily="18" charset="0"/>
              </a:rPr>
              <a:t> </a:t>
            </a:r>
            <a:r>
              <a:rPr lang="ru-RU" sz="1500" dirty="0" err="1">
                <a:latin typeface="Times New Roman" panose="02020603050405020304" pitchFamily="18" charset="0"/>
                <a:cs typeface="Times New Roman" panose="02020603050405020304" pitchFamily="18" charset="0"/>
              </a:rPr>
              <a:t>университеті</a:t>
            </a:r>
            <a:endParaRPr lang="ru-RU" sz="15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2">
            <a:lum/>
            <a:extLst>
              <a:ext uri="{28A0092B-C50C-407E-A947-70E740481C1C}">
                <a14:useLocalDpi xmlns:a14="http://schemas.microsoft.com/office/drawing/2010/main" val="0"/>
              </a:ext>
            </a:extLst>
          </a:blip>
          <a:srcRect l="31520" t="31571" r="32689" b="33953"/>
          <a:stretch/>
        </p:blipFill>
        <p:spPr>
          <a:xfrm>
            <a:off x="285720" y="71420"/>
            <a:ext cx="1381095" cy="642924"/>
          </a:xfrm>
          <a:prstGeom prst="rect">
            <a:avLst/>
          </a:prstGeom>
        </p:spPr>
      </p:pic>
      <p:sp>
        <p:nvSpPr>
          <p:cNvPr id="9" name="Прямоугольник 8"/>
          <p:cNvSpPr/>
          <p:nvPr/>
        </p:nvSpPr>
        <p:spPr>
          <a:xfrm>
            <a:off x="2643174" y="3000378"/>
            <a:ext cx="4572000" cy="646331"/>
          </a:xfrm>
          <a:prstGeom prst="rect">
            <a:avLst/>
          </a:prstGeom>
        </p:spPr>
        <p:txBody>
          <a:bodyPr>
            <a:spAutoFit/>
          </a:bodyPr>
          <a:lstStyle/>
          <a:p>
            <a:r>
              <a:rPr lang="ru-RU" sz="1200" dirty="0" err="1">
                <a:latin typeface="Times New Roman" pitchFamily="18" charset="0"/>
                <a:cs typeface="Times New Roman" pitchFamily="18" charset="0"/>
              </a:rPr>
              <a:t>Смайлов</a:t>
            </a:r>
            <a:r>
              <a:rPr lang="ru-RU" sz="1200" dirty="0">
                <a:latin typeface="Times New Roman" pitchFamily="18" charset="0"/>
                <a:cs typeface="Times New Roman" pitchFamily="18" charset="0"/>
              </a:rPr>
              <a:t> Н.К.</a:t>
            </a:r>
          </a:p>
          <a:p>
            <a:r>
              <a:rPr lang="ru-RU" sz="1200" dirty="0" err="1">
                <a:latin typeface="Times New Roman" pitchFamily="18" charset="0"/>
                <a:cs typeface="Times New Roman" pitchFamily="18" charset="0"/>
              </a:rPr>
              <a:t>PhD</a:t>
            </a:r>
            <a:r>
              <a:rPr lang="ru-RU" sz="1200" dirty="0">
                <a:latin typeface="Times New Roman" pitchFamily="18" charset="0"/>
                <a:cs typeface="Times New Roman" pitchFamily="18" charset="0"/>
              </a:rPr>
              <a:t> доктор</a:t>
            </a:r>
          </a:p>
          <a:p>
            <a:r>
              <a:rPr lang="ru-RU" sz="1200" dirty="0" err="1">
                <a:latin typeface="Times New Roman" pitchFamily="18" charset="0"/>
                <a:cs typeface="Times New Roman" pitchFamily="18" charset="0"/>
              </a:rPr>
              <a:t>Ассоц</a:t>
            </a:r>
            <a:r>
              <a:rPr lang="ru-RU" sz="1200" dirty="0">
                <a:latin typeface="Times New Roman" pitchFamily="18" charset="0"/>
                <a:cs typeface="Times New Roman" pitchFamily="18" charset="0"/>
              </a:rPr>
              <a:t>. профессор</a:t>
            </a:r>
          </a:p>
        </p:txBody>
      </p:sp>
      <p:pic>
        <p:nvPicPr>
          <p:cNvPr id="1028" name="Picture 4" descr="Wireless Communications Schools – Degree Possibilities - High Media Tech">
            <a:extLst>
              <a:ext uri="{FF2B5EF4-FFF2-40B4-BE49-F238E27FC236}">
                <a16:creationId xmlns:a16="http://schemas.microsoft.com/office/drawing/2014/main" id="{32114122-8D58-0F6B-A30C-D734641B2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3481" y="730718"/>
            <a:ext cx="4662191" cy="30952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180284"/>
            <a:ext cx="9144000" cy="58240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marL="0" lvl="2" algn="ctr">
              <a:lnSpc>
                <a:spcPct val="125000"/>
              </a:lnSpc>
            </a:pPr>
            <a:r>
              <a:rPr lang="kk-KZ" sz="1400" b="1" dirty="0">
                <a:latin typeface="Times New Roman" pitchFamily="18" charset="0"/>
                <a:ea typeface="Calibri" pitchFamily="34" charset="0"/>
                <a:cs typeface="Times New Roman" pitchFamily="18" charset="0"/>
              </a:rPr>
              <a:t>Ұялы телефонмен салыстырғанда пейджинг байланысының </a:t>
            </a:r>
          </a:p>
          <a:p>
            <a:pPr marL="0" lvl="2" algn="ctr">
              <a:lnSpc>
                <a:spcPct val="125000"/>
              </a:lnSpc>
            </a:pPr>
            <a:r>
              <a:rPr lang="kk-KZ" sz="1400" b="1" dirty="0">
                <a:latin typeface="Times New Roman" pitchFamily="18" charset="0"/>
                <a:ea typeface="Calibri" pitchFamily="34" charset="0"/>
                <a:cs typeface="Times New Roman" pitchFamily="18" charset="0"/>
              </a:rPr>
              <a:t>бірқатар артықшылықтары мен кемшіліктері:</a:t>
            </a:r>
            <a:endParaRPr lang="ru-RU" sz="600" dirty="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рямоугольник 8"/>
          <p:cNvSpPr/>
          <p:nvPr/>
        </p:nvSpPr>
        <p:spPr>
          <a:xfrm>
            <a:off x="285720" y="857238"/>
            <a:ext cx="4214874" cy="3093154"/>
          </a:xfrm>
          <a:prstGeom prst="rect">
            <a:avLst/>
          </a:prstGeom>
          <a:ln>
            <a:solidFill>
              <a:schemeClr val="bg1"/>
            </a:solidFill>
          </a:ln>
        </p:spPr>
        <p:txBody>
          <a:bodyPr wrap="square">
            <a:spAutoFit/>
          </a:bodyPr>
          <a:lstStyle/>
          <a:p>
            <a:pPr lvl="0" indent="449263" algn="just" eaLnBrk="0" fontAlgn="base" hangingPunct="0">
              <a:spcBef>
                <a:spcPct val="0"/>
              </a:spcBef>
              <a:spcAft>
                <a:spcPct val="0"/>
              </a:spcAft>
            </a:pPr>
            <a:r>
              <a:rPr lang="kk-KZ" sz="1500" dirty="0">
                <a:latin typeface="Times New Roman" pitchFamily="18" charset="0"/>
                <a:ea typeface="Calibri" pitchFamily="34" charset="0"/>
                <a:cs typeface="Times New Roman" pitchFamily="18" charset="0"/>
              </a:rPr>
              <a:t>* арзан байланыс;</a:t>
            </a:r>
          </a:p>
          <a:p>
            <a:pPr lvl="0" indent="449263" algn="just" eaLnBrk="0" fontAlgn="base" hangingPunct="0">
              <a:spcBef>
                <a:spcPct val="0"/>
              </a:spcBef>
              <a:spcAft>
                <a:spcPct val="0"/>
              </a:spcAft>
            </a:pPr>
            <a:r>
              <a:rPr lang="kk-KZ" sz="1500" dirty="0">
                <a:latin typeface="Times New Roman" pitchFamily="18" charset="0"/>
                <a:ea typeface="Calibri" pitchFamily="34" charset="0"/>
                <a:cs typeface="Times New Roman" pitchFamily="18" charset="0"/>
              </a:rPr>
              <a:t>* қауіпсіздік: пейджерде таратқыштың болмауы (тек қабылдағыш бар) құрылғының орналасуын анықтауды қиындатады;</a:t>
            </a:r>
          </a:p>
          <a:p>
            <a:pPr lvl="0" indent="449263" algn="just" eaLnBrk="0" fontAlgn="base" hangingPunct="0">
              <a:spcBef>
                <a:spcPct val="0"/>
              </a:spcBef>
              <a:spcAft>
                <a:spcPct val="0"/>
              </a:spcAft>
            </a:pPr>
            <a:r>
              <a:rPr lang="kk-KZ" sz="1500" dirty="0">
                <a:latin typeface="Times New Roman" pitchFamily="18" charset="0"/>
                <a:ea typeface="Calibri" pitchFamily="34" charset="0"/>
                <a:cs typeface="Times New Roman" pitchFamily="18" charset="0"/>
              </a:rPr>
              <a:t>* автономия: </a:t>
            </a:r>
            <a:r>
              <a:rPr lang="en-US" sz="1500" dirty="0">
                <a:latin typeface="Times New Roman" pitchFamily="18" charset="0"/>
                <a:ea typeface="Calibri" pitchFamily="34" charset="0"/>
                <a:cs typeface="Times New Roman" pitchFamily="18" charset="0"/>
              </a:rPr>
              <a:t>AAA </a:t>
            </a:r>
            <a:r>
              <a:rPr lang="kk-KZ" sz="1500" dirty="0">
                <a:latin typeface="Times New Roman" pitchFamily="18" charset="0"/>
                <a:ea typeface="Calibri" pitchFamily="34" charset="0"/>
                <a:cs typeface="Times New Roman" pitchFamily="18" charset="0"/>
              </a:rPr>
              <a:t>батареялары, (аз </a:t>
            </a:r>
            <a:r>
              <a:rPr lang="en-US" sz="1500" dirty="0">
                <a:latin typeface="Times New Roman" pitchFamily="18" charset="0"/>
                <a:ea typeface="Calibri" pitchFamily="34" charset="0"/>
                <a:cs typeface="Times New Roman" pitchFamily="18" charset="0"/>
              </a:rPr>
              <a:t>AA) </a:t>
            </a:r>
            <a:r>
              <a:rPr lang="kk-KZ" sz="1500" dirty="0">
                <a:latin typeface="Times New Roman" pitchFamily="18" charset="0"/>
                <a:ea typeface="Calibri" pitchFamily="34" charset="0"/>
                <a:cs typeface="Times New Roman" pitchFamily="18" charset="0"/>
              </a:rPr>
              <a:t>пей-джердің бір айға жуық жұмыс істеуі үшін жеткілікті (орташа пайдалану қарқындылығында);</a:t>
            </a:r>
          </a:p>
          <a:p>
            <a:pPr lvl="0" indent="449263" algn="just" eaLnBrk="0" fontAlgn="base" hangingPunct="0">
              <a:spcBef>
                <a:spcPct val="0"/>
              </a:spcBef>
              <a:spcAft>
                <a:spcPct val="0"/>
              </a:spcAft>
            </a:pPr>
            <a:r>
              <a:rPr lang="kk-KZ" sz="1500" dirty="0">
                <a:latin typeface="Times New Roman" pitchFamily="18" charset="0"/>
                <a:ea typeface="Calibri" pitchFamily="34" charset="0"/>
                <a:cs typeface="Times New Roman" pitchFamily="18" charset="0"/>
              </a:rPr>
              <a:t>* жиілік ресурсын үнемдеу: Транкингтік және ұялы желілерде бір жиілік (25 кГц арна ши-ринасымен) 25-50 абонентке қызмет көрсетуге арналған ресурсқа ие, пейджин-ге — 10-15 мың абоненттен 40-80 мыңға дейін.</a:t>
            </a:r>
          </a:p>
        </p:txBody>
      </p:sp>
      <p:sp>
        <p:nvSpPr>
          <p:cNvPr id="11" name="Прямоугольник 10"/>
          <p:cNvSpPr/>
          <p:nvPr/>
        </p:nvSpPr>
        <p:spPr>
          <a:xfrm>
            <a:off x="4786314" y="857238"/>
            <a:ext cx="4071966" cy="1477328"/>
          </a:xfrm>
          <a:prstGeom prst="rect">
            <a:avLst/>
          </a:prstGeom>
          <a:ln>
            <a:solidFill>
              <a:schemeClr val="bg1"/>
            </a:solidFill>
          </a:ln>
        </p:spPr>
        <p:txBody>
          <a:bodyPr wrap="square">
            <a:spAutoFit/>
          </a:bodyPr>
          <a:lstStyle/>
          <a:p>
            <a:pPr lvl="0" indent="449263" algn="just" eaLnBrk="0" fontAlgn="base" hangingPunct="0">
              <a:spcBef>
                <a:spcPct val="0"/>
              </a:spcBef>
              <a:spcAft>
                <a:spcPct val="0"/>
              </a:spcAft>
            </a:pPr>
            <a:r>
              <a:rPr lang="kk-KZ" sz="1500" dirty="0">
                <a:latin typeface="Times New Roman" pitchFamily="18" charset="0"/>
                <a:ea typeface="Calibri" pitchFamily="34" charset="0"/>
                <a:cs typeface="Times New Roman" pitchFamily="18" charset="0"/>
              </a:rPr>
              <a:t>* байланыс бір жақты;</a:t>
            </a:r>
          </a:p>
          <a:p>
            <a:pPr lvl="0" indent="449263" algn="just" eaLnBrk="0" fontAlgn="base" hangingPunct="0">
              <a:spcBef>
                <a:spcPct val="0"/>
              </a:spcBef>
              <a:spcAft>
                <a:spcPct val="0"/>
              </a:spcAft>
            </a:pPr>
            <a:r>
              <a:rPr lang="kk-KZ" sz="1500" dirty="0">
                <a:latin typeface="Times New Roman" pitchFamily="18" charset="0"/>
                <a:ea typeface="Calibri" pitchFamily="34" charset="0"/>
                <a:cs typeface="Times New Roman" pitchFamily="18" charset="0"/>
              </a:rPr>
              <a:t>* Байланыс нақты уақыт режимінде емес (хабарлама жіберуші оны берген сәтте емес, басқа жіберушілердің ұқсас хабарламаларымен кезек тәртібімен беріледі);</a:t>
            </a:r>
          </a:p>
          <a:p>
            <a:pPr lvl="0" indent="449263" algn="just" eaLnBrk="0" fontAlgn="base" hangingPunct="0">
              <a:spcBef>
                <a:spcPct val="0"/>
              </a:spcBef>
              <a:spcAft>
                <a:spcPct val="0"/>
              </a:spcAft>
            </a:pPr>
            <a:r>
              <a:rPr lang="kk-KZ" sz="1500" dirty="0">
                <a:latin typeface="Times New Roman" pitchFamily="18" charset="0"/>
                <a:ea typeface="Calibri" pitchFamily="34" charset="0"/>
                <a:cs typeface="Times New Roman" pitchFamily="18" charset="0"/>
              </a:rPr>
              <a:t>* тек қысқа хабарламаларды жіберу.</a:t>
            </a:r>
          </a:p>
        </p:txBody>
      </p:sp>
    </p:spTree>
    <p:extLst>
      <p:ext uri="{BB962C8B-B14F-4D97-AF65-F5344CB8AC3E}">
        <p14:creationId xmlns:p14="http://schemas.microsoft.com/office/powerpoint/2010/main" val="771020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3130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marL="0" lvl="2" algn="ctr">
              <a:lnSpc>
                <a:spcPct val="125000"/>
              </a:lnSpc>
            </a:pPr>
            <a:r>
              <a:rPr lang="kk-KZ" sz="1400" b="1" dirty="0">
                <a:latin typeface="Times New Roman" pitchFamily="18" charset="0"/>
                <a:ea typeface="Calibri" pitchFamily="34" charset="0"/>
                <a:cs typeface="Times New Roman" pitchFamily="18" charset="0"/>
              </a:rPr>
              <a:t>Ұялы спутниктік байланыс желілері</a:t>
            </a:r>
            <a:endParaRPr lang="ru-RU" sz="600" dirty="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рямоугольник 8"/>
          <p:cNvSpPr/>
          <p:nvPr/>
        </p:nvSpPr>
        <p:spPr>
          <a:xfrm>
            <a:off x="214282" y="819778"/>
            <a:ext cx="5149806" cy="3416320"/>
          </a:xfrm>
          <a:prstGeom prst="rect">
            <a:avLst/>
          </a:prstGeom>
          <a:ln>
            <a:solidFill>
              <a:schemeClr val="bg1"/>
            </a:solidFill>
          </a:ln>
        </p:spPr>
        <p:txBody>
          <a:bodyPr wrap="square">
            <a:spAutoFit/>
          </a:bodyPr>
          <a:lstStyle/>
          <a:p>
            <a:pPr lvl="0" indent="449263" algn="just" eaLnBrk="0" fontAlgn="base" hangingPunct="0">
              <a:spcBef>
                <a:spcPct val="0"/>
              </a:spcBef>
              <a:spcAft>
                <a:spcPct val="0"/>
              </a:spcAft>
            </a:pPr>
            <a:r>
              <a:rPr lang="kk-KZ" sz="1200" dirty="0">
                <a:latin typeface="Times New Roman" pitchFamily="18" charset="0"/>
                <a:ea typeface="Calibri" pitchFamily="34" charset="0"/>
                <a:cs typeface="Times New Roman" pitchFamily="18" charset="0"/>
              </a:rPr>
              <a:t>Қазіргі уақытта мобильді спутниктік байланысты қолданудың келесі бағыттары өзекті болып табылады: </a:t>
            </a:r>
          </a:p>
          <a:p>
            <a:pPr lvl="0" indent="449263" algn="just" eaLnBrk="0" fontAlgn="base" hangingPunct="0">
              <a:spcBef>
                <a:spcPct val="0"/>
              </a:spcBef>
              <a:spcAft>
                <a:spcPct val="0"/>
              </a:spcAft>
            </a:pPr>
            <a:r>
              <a:rPr lang="kk-KZ" sz="1200" dirty="0">
                <a:latin typeface="Times New Roman" pitchFamily="18" charset="0"/>
                <a:ea typeface="Calibri" pitchFamily="34" charset="0"/>
                <a:cs typeface="Times New Roman" pitchFamily="18" charset="0"/>
              </a:rPr>
              <a:t>* ұялы байланыстың орнына спутниктік байланысты пайдалану, соңғысы әлі жоқ немесе оны орналастыру мүмкін емес жерлерде, мысалы, халықтың тығыздығы төмен болғандықтан; </a:t>
            </a:r>
          </a:p>
          <a:p>
            <a:pPr lvl="0" indent="449263" algn="just" eaLnBrk="0" fontAlgn="base" hangingPunct="0">
              <a:spcBef>
                <a:spcPct val="0"/>
              </a:spcBef>
              <a:spcAft>
                <a:spcPct val="0"/>
              </a:spcAft>
            </a:pPr>
            <a:r>
              <a:rPr lang="kk-KZ" sz="1200" dirty="0">
                <a:latin typeface="Times New Roman" pitchFamily="18" charset="0"/>
                <a:ea typeface="Calibri" pitchFamily="34" charset="0"/>
                <a:cs typeface="Times New Roman" pitchFamily="18" charset="0"/>
              </a:rPr>
              <a:t>* стандарттар сәйкес келмегенде немесе кез келген төтенше жағдайларда роумингті қамтамасыз ету үшін қолданыстағы ұялы шараларға қосымша спутниктік байланысты пайдалану; </a:t>
            </a:r>
          </a:p>
          <a:p>
            <a:pPr lvl="0" indent="449263" algn="just" eaLnBrk="0" fontAlgn="base" hangingPunct="0">
              <a:spcBef>
                <a:spcPct val="0"/>
              </a:spcBef>
              <a:spcAft>
                <a:spcPct val="0"/>
              </a:spcAft>
            </a:pPr>
            <a:r>
              <a:rPr lang="kk-KZ" sz="1200" dirty="0">
                <a:latin typeface="Times New Roman" pitchFamily="18" charset="0"/>
                <a:ea typeface="Calibri" pitchFamily="34" charset="0"/>
                <a:cs typeface="Times New Roman" pitchFamily="18" charset="0"/>
              </a:rPr>
              <a:t>* стационарлық сымсыз байланыс, мысалы, сымды байланыс болмаған кезде халықтың тығыздығы төмен аудандарда; </a:t>
            </a:r>
          </a:p>
          <a:p>
            <a:pPr lvl="0" indent="449263" algn="just" eaLnBrk="0" fontAlgn="base" hangingPunct="0">
              <a:spcBef>
                <a:spcPct val="0"/>
              </a:spcBef>
              <a:spcAft>
                <a:spcPct val="0"/>
              </a:spcAft>
            </a:pPr>
            <a:r>
              <a:rPr lang="kk-KZ" sz="1200" dirty="0">
                <a:latin typeface="Times New Roman" pitchFamily="18" charset="0"/>
                <a:ea typeface="Calibri" pitchFamily="34" charset="0"/>
                <a:cs typeface="Times New Roman" pitchFamily="18" charset="0"/>
              </a:rPr>
              <a:t>* жаһандық ауқымда ақпарат беру кезінде; </a:t>
            </a:r>
          </a:p>
          <a:p>
            <a:pPr lvl="0" indent="449263" algn="just" eaLnBrk="0" fontAlgn="base" hangingPunct="0">
              <a:spcBef>
                <a:spcPct val="0"/>
              </a:spcBef>
              <a:spcAft>
                <a:spcPct val="0"/>
              </a:spcAft>
            </a:pPr>
            <a:r>
              <a:rPr lang="kk-KZ" sz="1200" dirty="0">
                <a:latin typeface="Times New Roman" pitchFamily="18" charset="0"/>
                <a:ea typeface="Calibri" pitchFamily="34" charset="0"/>
                <a:cs typeface="Times New Roman" pitchFamily="18" charset="0"/>
              </a:rPr>
              <a:t>* дүниежүзілік мұхит суларында; </a:t>
            </a:r>
          </a:p>
          <a:p>
            <a:pPr lvl="0" indent="449263" algn="just" eaLnBrk="0" fontAlgn="base" hangingPunct="0">
              <a:spcBef>
                <a:spcPct val="0"/>
              </a:spcBef>
              <a:spcAft>
                <a:spcPct val="0"/>
              </a:spcAft>
            </a:pPr>
            <a:r>
              <a:rPr lang="kk-KZ" sz="1200" dirty="0">
                <a:latin typeface="Times New Roman" pitchFamily="18" charset="0"/>
                <a:ea typeface="Calibri" pitchFamily="34" charset="0"/>
                <a:cs typeface="Times New Roman" pitchFamily="18" charset="0"/>
              </a:rPr>
              <a:t>• жерүсті инфрақұрылымы бұзылған жерлерде және т. б.</a:t>
            </a:r>
          </a:p>
          <a:p>
            <a:pPr lvl="0" indent="449263" algn="just" eaLnBrk="0" fontAlgn="base" hangingPunct="0">
              <a:spcBef>
                <a:spcPct val="0"/>
              </a:spcBef>
              <a:spcAft>
                <a:spcPct val="0"/>
              </a:spcAft>
            </a:pPr>
            <a:endParaRPr lang="kk-KZ" sz="1200" dirty="0">
              <a:latin typeface="Times New Roman" pitchFamily="18" charset="0"/>
              <a:ea typeface="Calibri" pitchFamily="34" charset="0"/>
              <a:cs typeface="Times New Roman" pitchFamily="18" charset="0"/>
            </a:endParaRPr>
          </a:p>
          <a:p>
            <a:pPr lvl="0" indent="449263" algn="just" eaLnBrk="0" fontAlgn="base" hangingPunct="0">
              <a:spcBef>
                <a:spcPct val="0"/>
              </a:spcBef>
              <a:spcAft>
                <a:spcPct val="0"/>
              </a:spcAft>
            </a:pPr>
            <a:r>
              <a:rPr lang="kk-KZ" sz="1200" dirty="0">
                <a:latin typeface="Times New Roman" pitchFamily="18" charset="0"/>
                <a:ea typeface="Calibri" pitchFamily="34" charset="0"/>
                <a:cs typeface="Times New Roman" pitchFamily="18" charset="0"/>
              </a:rPr>
              <a:t>Барлық дерлік </a:t>
            </a:r>
            <a:r>
              <a:rPr lang="en-US" sz="1200" dirty="0">
                <a:latin typeface="Times New Roman" pitchFamily="18" charset="0"/>
                <a:ea typeface="Calibri" pitchFamily="34" charset="0"/>
                <a:cs typeface="Times New Roman" pitchFamily="18" charset="0"/>
              </a:rPr>
              <a:t>SPSS - </a:t>
            </a:r>
            <a:r>
              <a:rPr lang="kk-KZ" sz="1200" dirty="0">
                <a:latin typeface="Times New Roman" pitchFamily="18" charset="0"/>
                <a:ea typeface="Calibri" pitchFamily="34" charset="0"/>
                <a:cs typeface="Times New Roman" pitchFamily="18" charset="0"/>
              </a:rPr>
              <a:t>те ұялы байланыспен интеграцияның өте жоғары дәрежесі қарастырылған; атап айтқанда, спутниктік жүйеде және ұялы стандарттардың кез-келгенінде жұмыс істеуге арналған екі режимді терминалдар құру қарастырылған.</a:t>
            </a:r>
          </a:p>
        </p:txBody>
      </p:sp>
      <p:pic>
        <p:nvPicPr>
          <p:cNvPr id="11" name="Рисунок 10" descr="ric5">
            <a:extLst>
              <a:ext uri="{FF2B5EF4-FFF2-40B4-BE49-F238E27FC236}">
                <a16:creationId xmlns:a16="http://schemas.microsoft.com/office/drawing/2014/main" id="{D1AE23BD-3ABA-4B9F-8E14-2978A44526F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49770" y="1347614"/>
            <a:ext cx="3173401" cy="2060344"/>
          </a:xfrm>
          <a:prstGeom prst="rect">
            <a:avLst/>
          </a:prstGeom>
          <a:noFill/>
          <a:ln>
            <a:noFill/>
          </a:ln>
        </p:spPr>
      </p:pic>
      <p:sp>
        <p:nvSpPr>
          <p:cNvPr id="2" name="TextBox 1">
            <a:extLst>
              <a:ext uri="{FF2B5EF4-FFF2-40B4-BE49-F238E27FC236}">
                <a16:creationId xmlns:a16="http://schemas.microsoft.com/office/drawing/2014/main" id="{875A7301-08B4-4534-91A7-92C6A2F4D50D}"/>
              </a:ext>
            </a:extLst>
          </p:cNvPr>
          <p:cNvSpPr txBox="1"/>
          <p:nvPr/>
        </p:nvSpPr>
        <p:spPr>
          <a:xfrm>
            <a:off x="5425663" y="3418399"/>
            <a:ext cx="3421614" cy="276999"/>
          </a:xfrm>
          <a:prstGeom prst="rect">
            <a:avLst/>
          </a:prstGeom>
          <a:noFill/>
        </p:spPr>
        <p:txBody>
          <a:bodyPr wrap="square" rtlCol="0">
            <a:spAutoFit/>
          </a:bodyPr>
          <a:lstStyle/>
          <a:p>
            <a:r>
              <a:rPr lang="ru-RU" sz="1200" dirty="0">
                <a:latin typeface="Times New Roman" panose="02020603050405020304" pitchFamily="18" charset="0"/>
                <a:cs typeface="Times New Roman" panose="02020603050405020304" pitchFamily="18" charset="0"/>
              </a:rPr>
              <a:t>1.5 </a:t>
            </a:r>
            <a:r>
              <a:rPr lang="ru-RU" sz="1200" dirty="0" err="1">
                <a:latin typeface="Times New Roman" panose="02020603050405020304" pitchFamily="18" charset="0"/>
                <a:cs typeface="Times New Roman" panose="02020603050405020304" pitchFamily="18" charset="0"/>
              </a:rPr>
              <a:t>сурет</a:t>
            </a:r>
            <a:r>
              <a:rPr lang="ru-RU" sz="1200" dirty="0">
                <a:latin typeface="Times New Roman" panose="02020603050405020304" pitchFamily="18" charset="0"/>
                <a:cs typeface="Times New Roman" panose="02020603050405020304" pitchFamily="18" charset="0"/>
              </a:rPr>
              <a:t> – </a:t>
            </a:r>
            <a:r>
              <a:rPr lang="ru-RU" sz="1200" dirty="0" err="1">
                <a:latin typeface="Times New Roman" panose="02020603050405020304" pitchFamily="18" charset="0"/>
                <a:cs typeface="Times New Roman" panose="02020603050405020304" pitchFamily="18" charset="0"/>
              </a:rPr>
              <a:t>Спутниктік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байланыс</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архитектурасы</a:t>
            </a:r>
            <a:endParaRPr lang="ru-RU" sz="12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219E1E4-5635-41FA-A0E9-C42DA66ED566}"/>
              </a:ext>
            </a:extLst>
          </p:cNvPr>
          <p:cNvSpPr txBox="1"/>
          <p:nvPr/>
        </p:nvSpPr>
        <p:spPr>
          <a:xfrm>
            <a:off x="5578370" y="3774433"/>
            <a:ext cx="3173401" cy="923330"/>
          </a:xfrm>
          <a:prstGeom prst="rect">
            <a:avLst/>
          </a:prstGeom>
          <a:noFill/>
        </p:spPr>
        <p:txBody>
          <a:bodyPr wrap="square" rtlCol="0">
            <a:spAutoFit/>
          </a:bodyPr>
          <a:lstStyle/>
          <a:p>
            <a:r>
              <a:rPr lang="ru-RU" sz="1200" dirty="0">
                <a:latin typeface="Times New Roman" panose="02020603050405020304" pitchFamily="18" charset="0"/>
                <a:cs typeface="Times New Roman" panose="02020603050405020304" pitchFamily="18" charset="0"/>
              </a:rPr>
              <a:t>1.5-суреттегі </a:t>
            </a:r>
            <a:r>
              <a:rPr lang="ru-RU" sz="1200" dirty="0" err="1">
                <a:latin typeface="Times New Roman" panose="02020603050405020304" pitchFamily="18" charset="0"/>
                <a:cs typeface="Times New Roman" panose="02020603050405020304" pitchFamily="18" charset="0"/>
              </a:rPr>
              <a:t>белгілер</a:t>
            </a:r>
            <a:r>
              <a:rPr lang="ru-RU" sz="1200" dirty="0">
                <a:latin typeface="Times New Roman" panose="02020603050405020304" pitchFamily="18" charset="0"/>
                <a:cs typeface="Times New Roman" panose="02020603050405020304" pitchFamily="18" charset="0"/>
              </a:rPr>
              <a:t>:</a:t>
            </a:r>
          </a:p>
          <a:p>
            <a:r>
              <a:rPr lang="ru-RU" sz="1200" dirty="0">
                <a:latin typeface="Times New Roman" panose="02020603050405020304" pitchFamily="18" charset="0"/>
                <a:cs typeface="Times New Roman" panose="02020603050405020304" pitchFamily="18" charset="0"/>
              </a:rPr>
              <a:t>ЦУС-</a:t>
            </a:r>
            <a:r>
              <a:rPr lang="ru-RU" sz="1200" dirty="0" err="1">
                <a:latin typeface="Times New Roman" panose="02020603050405020304" pitchFamily="18" charset="0"/>
                <a:cs typeface="Times New Roman" panose="02020603050405020304" pitchFamily="18" charset="0"/>
              </a:rPr>
              <a:t>жүйені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басқару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орталығы</a:t>
            </a:r>
            <a:r>
              <a:rPr lang="ru-RU" sz="1200" dirty="0">
                <a:latin typeface="Times New Roman" panose="02020603050405020304" pitchFamily="18" charset="0"/>
                <a:cs typeface="Times New Roman" panose="02020603050405020304" pitchFamily="18" charset="0"/>
              </a:rPr>
              <a:t>;</a:t>
            </a:r>
          </a:p>
          <a:p>
            <a:r>
              <a:rPr lang="ru-RU" sz="1200" dirty="0">
                <a:latin typeface="Times New Roman" panose="02020603050405020304" pitchFamily="18" charset="0"/>
                <a:cs typeface="Times New Roman" panose="02020603050405020304" pitchFamily="18" charset="0"/>
              </a:rPr>
              <a:t>ШС-шлюз </a:t>
            </a:r>
            <a:r>
              <a:rPr lang="ru-RU" sz="1200" dirty="0" err="1">
                <a:latin typeface="Times New Roman" panose="02020603050405020304" pitchFamily="18" charset="0"/>
                <a:cs typeface="Times New Roman" panose="02020603050405020304" pitchFamily="18" charset="0"/>
              </a:rPr>
              <a:t>станциясы</a:t>
            </a:r>
            <a:r>
              <a:rPr lang="ru-RU" sz="12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771020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3130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marL="0" lvl="2" algn="ctr">
              <a:lnSpc>
                <a:spcPct val="125000"/>
              </a:lnSpc>
            </a:pPr>
            <a:r>
              <a:rPr lang="kk-KZ" sz="1400" b="1" dirty="0">
                <a:latin typeface="Times New Roman" pitchFamily="18" charset="0"/>
                <a:ea typeface="Calibri" pitchFamily="34" charset="0"/>
                <a:cs typeface="Times New Roman" pitchFamily="18" charset="0"/>
              </a:rPr>
              <a:t>Ұялы байланыс желілерінің пайда болуы және дамуы </a:t>
            </a:r>
            <a:endParaRPr lang="ru-RU" sz="600" dirty="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073" name="Rectangle 1"/>
          <p:cNvSpPr>
            <a:spLocks noChangeArrowheads="1"/>
          </p:cNvSpPr>
          <p:nvPr/>
        </p:nvSpPr>
        <p:spPr bwMode="auto">
          <a:xfrm>
            <a:off x="142844" y="814389"/>
            <a:ext cx="321471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algn="just" fontAlgn="base">
              <a:spcBef>
                <a:spcPct val="0"/>
              </a:spcBef>
              <a:spcAft>
                <a:spcPct val="0"/>
              </a:spcAft>
              <a:tabLst>
                <a:tab pos="539750" algn="l"/>
              </a:tabLst>
            </a:pPr>
            <a:r>
              <a:rPr lang="kk-KZ" sz="1300" dirty="0">
                <a:latin typeface="Times New Roman" pitchFamily="18" charset="0"/>
                <a:ea typeface="Calibri" pitchFamily="34" charset="0"/>
                <a:cs typeface="Times New Roman" pitchFamily="18" charset="0"/>
              </a:rPr>
              <a:t>Алғашқы радиотелефондар әдеттегі бекітілген арналарды қолданды, ал егер біреуі бос болмаса, абонент екіншісіне қолмен ауысады. Технологияның дамуымен радио-телефон жүйелері жетілдірілді, құрылғылардың өлшемдері азайды, жаңа жиілік диапазондары игерілді, коммутациялық жабдықтар жақсарды, атап айтқанда, еркін арнаны автоматты түрде таңдау (</a:t>
            </a:r>
            <a:r>
              <a:rPr lang="en-US" sz="1300" dirty="0" err="1">
                <a:latin typeface="Times New Roman" pitchFamily="18" charset="0"/>
                <a:ea typeface="Calibri" pitchFamily="34" charset="0"/>
                <a:cs typeface="Times New Roman" pitchFamily="18" charset="0"/>
              </a:rPr>
              <a:t>trunking</a:t>
            </a:r>
            <a:r>
              <a:rPr lang="en-US" sz="1300" dirty="0">
                <a:latin typeface="Times New Roman" pitchFamily="18" charset="0"/>
                <a:ea typeface="Calibri" pitchFamily="34" charset="0"/>
                <a:cs typeface="Times New Roman" pitchFamily="18" charset="0"/>
              </a:rPr>
              <a:t>) </a:t>
            </a:r>
            <a:r>
              <a:rPr lang="kk-KZ" sz="1300" dirty="0">
                <a:latin typeface="Times New Roman" pitchFamily="18" charset="0"/>
                <a:ea typeface="Calibri" pitchFamily="34" charset="0"/>
                <a:cs typeface="Times New Roman" pitchFamily="18" charset="0"/>
              </a:rPr>
              <a:t>функциясы пайда болды. Бірақ мұның бәрі негізгі мәселені шеше алмады-қызмет көрсетудің үлкен қажеттілігі бар жиілік ресурсының шектеулілігі [3]. </a:t>
            </a:r>
          </a:p>
          <a:p>
            <a:pPr lvl="0" indent="449263" algn="just" fontAlgn="base">
              <a:spcBef>
                <a:spcPct val="0"/>
              </a:spcBef>
              <a:spcAft>
                <a:spcPct val="0"/>
              </a:spcAft>
              <a:tabLst>
                <a:tab pos="539750" algn="l"/>
              </a:tabLst>
            </a:pPr>
            <a:r>
              <a:rPr lang="kk-KZ" sz="1300" dirty="0">
                <a:latin typeface="Times New Roman" pitchFamily="18" charset="0"/>
                <a:ea typeface="Calibri" pitchFamily="34" charset="0"/>
                <a:cs typeface="Times New Roman" pitchFamily="18" charset="0"/>
              </a:rPr>
              <a:t>Шығу жолы табылды: қызмет көрсетілетін аймақ бал ұясы (</a:t>
            </a:r>
            <a:r>
              <a:rPr lang="en-US" sz="1300" dirty="0">
                <a:latin typeface="Times New Roman" pitchFamily="18" charset="0"/>
                <a:ea typeface="Calibri" pitchFamily="34" charset="0"/>
                <a:cs typeface="Times New Roman" pitchFamily="18" charset="0"/>
              </a:rPr>
              <a:t>cell) </a:t>
            </a:r>
            <a:r>
              <a:rPr lang="kk-KZ" sz="1300" dirty="0">
                <a:latin typeface="Times New Roman" pitchFamily="18" charset="0"/>
                <a:ea typeface="Calibri" pitchFamily="34" charset="0"/>
                <a:cs typeface="Times New Roman" pitchFamily="18" charset="0"/>
              </a:rPr>
              <a:t>деп аталатын шағын учаскелерге бөлінді. Ұяшықтардың әрқайсысына ауқымы шектеулі таратқыш және арналар саны қызмет етеді. </a:t>
            </a:r>
            <a:endParaRPr kumimoji="0" lang="ru-RU" sz="1300" b="0" i="0" u="none" strike="noStrike" cap="none" normalizeH="0" baseline="0" dirty="0">
              <a:ln>
                <a:noFill/>
              </a:ln>
              <a:solidFill>
                <a:schemeClr val="tx1"/>
              </a:solidFill>
              <a:effectLst/>
              <a:latin typeface="Arial" pitchFamily="34" charset="0"/>
              <a:cs typeface="Arial" pitchFamily="34" charset="0"/>
            </a:endParaRPr>
          </a:p>
        </p:txBody>
      </p:sp>
      <p:sp>
        <p:nvSpPr>
          <p:cNvPr id="9" name="Прямоугольник 8"/>
          <p:cNvSpPr/>
          <p:nvPr/>
        </p:nvSpPr>
        <p:spPr>
          <a:xfrm>
            <a:off x="3500016" y="966187"/>
            <a:ext cx="5500726" cy="1731243"/>
          </a:xfrm>
          <a:prstGeom prst="rect">
            <a:avLst/>
          </a:prstGeom>
        </p:spPr>
        <p:txBody>
          <a:bodyPr wrap="square">
            <a:spAutoFit/>
          </a:bodyPr>
          <a:lstStyle/>
          <a:p>
            <a:pPr lvl="0" indent="449263" algn="just" eaLnBrk="0" fontAlgn="base" hangingPunct="0">
              <a:spcBef>
                <a:spcPct val="0"/>
              </a:spcBef>
              <a:spcAft>
                <a:spcPct val="0"/>
              </a:spcAft>
              <a:tabLst>
                <a:tab pos="539750" algn="l"/>
              </a:tabLst>
            </a:pPr>
            <a:r>
              <a:rPr lang="kk-KZ" sz="1200" dirty="0">
                <a:latin typeface="Times New Roman" pitchFamily="18" charset="0"/>
                <a:ea typeface="Calibri" pitchFamily="34" charset="0"/>
                <a:cs typeface="Times New Roman" pitchFamily="18" charset="0"/>
              </a:rPr>
              <a:t>Дамудың 30 жылдық кезеңінде ұялы байланыс жүйелерінің төрт буыны қалыптасты: </a:t>
            </a:r>
          </a:p>
          <a:p>
            <a:pPr marL="171450" lvl="0" indent="-171450" algn="just" eaLnBrk="0" fontAlgn="base" hangingPunct="0">
              <a:spcBef>
                <a:spcPct val="0"/>
              </a:spcBef>
              <a:spcAft>
                <a:spcPct val="0"/>
              </a:spcAft>
              <a:buFont typeface="Arial" panose="020B0604020202020204" pitchFamily="34" charset="0"/>
              <a:buChar char="•"/>
              <a:tabLst>
                <a:tab pos="539750" algn="l"/>
              </a:tabLst>
            </a:pPr>
            <a:r>
              <a:rPr lang="kk-KZ" sz="1200" dirty="0">
                <a:latin typeface="Times New Roman" pitchFamily="18" charset="0"/>
                <a:ea typeface="Calibri" pitchFamily="34" charset="0"/>
                <a:cs typeface="Times New Roman" pitchFamily="18" charset="0"/>
              </a:rPr>
              <a:t>бірінші буын 1</a:t>
            </a:r>
            <a:r>
              <a:rPr lang="en-US" sz="1200" dirty="0">
                <a:latin typeface="Times New Roman" pitchFamily="18" charset="0"/>
                <a:ea typeface="Calibri" pitchFamily="34" charset="0"/>
                <a:cs typeface="Times New Roman" pitchFamily="18" charset="0"/>
              </a:rPr>
              <a:t>G – </a:t>
            </a:r>
            <a:r>
              <a:rPr lang="kk-KZ" sz="1200" dirty="0">
                <a:latin typeface="Times New Roman" pitchFamily="18" charset="0"/>
                <a:ea typeface="Calibri" pitchFamily="34" charset="0"/>
                <a:cs typeface="Times New Roman" pitchFamily="18" charset="0"/>
              </a:rPr>
              <a:t>аналогтық жүйелер; </a:t>
            </a:r>
          </a:p>
          <a:p>
            <a:pPr marL="171450" lvl="0" indent="-171450" algn="just" eaLnBrk="0" fontAlgn="base" hangingPunct="0">
              <a:spcBef>
                <a:spcPct val="0"/>
              </a:spcBef>
              <a:spcAft>
                <a:spcPct val="0"/>
              </a:spcAft>
              <a:buFont typeface="Arial" panose="020B0604020202020204" pitchFamily="34" charset="0"/>
              <a:buChar char="•"/>
              <a:tabLst>
                <a:tab pos="539750" algn="l"/>
              </a:tabLst>
            </a:pPr>
            <a:r>
              <a:rPr lang="kk-KZ" sz="1200" dirty="0">
                <a:latin typeface="Times New Roman" pitchFamily="18" charset="0"/>
                <a:ea typeface="Calibri" pitchFamily="34" charset="0"/>
                <a:cs typeface="Times New Roman" pitchFamily="18" charset="0"/>
              </a:rPr>
              <a:t>екінші буын 2</a:t>
            </a:r>
            <a:r>
              <a:rPr lang="en-US" sz="1200" dirty="0">
                <a:latin typeface="Times New Roman" pitchFamily="18" charset="0"/>
                <a:ea typeface="Calibri" pitchFamily="34" charset="0"/>
                <a:cs typeface="Times New Roman" pitchFamily="18" charset="0"/>
              </a:rPr>
              <a:t>G – </a:t>
            </a:r>
            <a:r>
              <a:rPr lang="kk-KZ" sz="1200" dirty="0">
                <a:latin typeface="Times New Roman" pitchFamily="18" charset="0"/>
                <a:ea typeface="Calibri" pitchFamily="34" charset="0"/>
                <a:cs typeface="Times New Roman" pitchFamily="18" charset="0"/>
              </a:rPr>
              <a:t>Сандық жүйелер; </a:t>
            </a:r>
          </a:p>
          <a:p>
            <a:pPr marL="171450" lvl="0" indent="-171450" algn="just" eaLnBrk="0" fontAlgn="base" hangingPunct="0">
              <a:spcBef>
                <a:spcPct val="0"/>
              </a:spcBef>
              <a:spcAft>
                <a:spcPct val="0"/>
              </a:spcAft>
              <a:buFont typeface="Arial" panose="020B0604020202020204" pitchFamily="34" charset="0"/>
              <a:buChar char="•"/>
              <a:tabLst>
                <a:tab pos="539750" algn="l"/>
              </a:tabLst>
            </a:pPr>
            <a:r>
              <a:rPr lang="kk-KZ" sz="1200" dirty="0">
                <a:latin typeface="Times New Roman" pitchFamily="18" charset="0"/>
                <a:ea typeface="Calibri" pitchFamily="34" charset="0"/>
                <a:cs typeface="Times New Roman" pitchFamily="18" charset="0"/>
              </a:rPr>
              <a:t>3</a:t>
            </a:r>
            <a:r>
              <a:rPr lang="en-US" sz="1200" dirty="0">
                <a:latin typeface="Times New Roman" pitchFamily="18" charset="0"/>
                <a:ea typeface="Calibri" pitchFamily="34" charset="0"/>
                <a:cs typeface="Times New Roman" pitchFamily="18" charset="0"/>
              </a:rPr>
              <a:t>G </a:t>
            </a:r>
            <a:r>
              <a:rPr lang="kk-KZ" sz="1200" dirty="0">
                <a:latin typeface="Times New Roman" pitchFamily="18" charset="0"/>
                <a:ea typeface="Calibri" pitchFamily="34" charset="0"/>
                <a:cs typeface="Times New Roman" pitchFamily="18" charset="0"/>
              </a:rPr>
              <a:t>үшінші буыны – әмбебап жүйелер;</a:t>
            </a:r>
          </a:p>
          <a:p>
            <a:pPr marL="171450" lvl="0" indent="-171450" algn="just" eaLnBrk="0" fontAlgn="base" hangingPunct="0">
              <a:spcBef>
                <a:spcPct val="0"/>
              </a:spcBef>
              <a:spcAft>
                <a:spcPct val="0"/>
              </a:spcAft>
              <a:buFont typeface="Arial" panose="020B0604020202020204" pitchFamily="34" charset="0"/>
              <a:buChar char="•"/>
              <a:tabLst>
                <a:tab pos="539750" algn="l"/>
              </a:tabLst>
            </a:pPr>
            <a:r>
              <a:rPr lang="kk-KZ" sz="1200" dirty="0">
                <a:latin typeface="Times New Roman" pitchFamily="18" charset="0"/>
                <a:ea typeface="Calibri" pitchFamily="34" charset="0"/>
                <a:cs typeface="Times New Roman" pitchFamily="18" charset="0"/>
              </a:rPr>
              <a:t>4</a:t>
            </a:r>
            <a:r>
              <a:rPr lang="en-US" sz="1200" dirty="0">
                <a:latin typeface="Times New Roman" pitchFamily="18" charset="0"/>
                <a:ea typeface="Calibri" pitchFamily="34" charset="0"/>
                <a:cs typeface="Times New Roman" pitchFamily="18" charset="0"/>
              </a:rPr>
              <a:t>G </a:t>
            </a:r>
            <a:r>
              <a:rPr lang="kk-KZ" sz="1200" dirty="0">
                <a:latin typeface="Times New Roman" pitchFamily="18" charset="0"/>
                <a:ea typeface="Calibri" pitchFamily="34" charset="0"/>
                <a:cs typeface="Times New Roman" pitchFamily="18" charset="0"/>
              </a:rPr>
              <a:t>төртінші буыны-жылжымалы абоненттерге беру жылдамдығы 100 Мбит/с-тан жоғары және стационарлық абоненттерге 1 Гбит/с-тан жоғары перспективалы жүйелер.</a:t>
            </a:r>
          </a:p>
          <a:p>
            <a:pPr lvl="0" indent="449263" algn="just" eaLnBrk="0" fontAlgn="base" hangingPunct="0">
              <a:spcBef>
                <a:spcPct val="0"/>
              </a:spcBef>
              <a:spcAft>
                <a:spcPct val="0"/>
              </a:spcAft>
              <a:tabLst>
                <a:tab pos="539750" algn="l"/>
              </a:tabLst>
            </a:pPr>
            <a:endParaRPr lang="ru-RU" sz="1050" dirty="0">
              <a:latin typeface="Times New Roman" pitchFamily="18" charset="0"/>
              <a:cs typeface="Times New Roman" pitchFamily="18" charset="0"/>
            </a:endParaRPr>
          </a:p>
        </p:txBody>
      </p:sp>
      <p:cxnSp>
        <p:nvCxnSpPr>
          <p:cNvPr id="12" name="Прямая соединительная линия 11"/>
          <p:cNvCxnSpPr/>
          <p:nvPr/>
        </p:nvCxnSpPr>
        <p:spPr>
          <a:xfrm rot="5400000">
            <a:off x="1358084" y="2999584"/>
            <a:ext cx="3999734" cy="7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Рисунок 1">
            <a:extLst>
              <a:ext uri="{FF2B5EF4-FFF2-40B4-BE49-F238E27FC236}">
                <a16:creationId xmlns:a16="http://schemas.microsoft.com/office/drawing/2014/main" id="{A6AA6D63-4BD3-4A18-AE54-E070AFD1AA6C}"/>
              </a:ext>
            </a:extLst>
          </p:cNvPr>
          <p:cNvPicPr>
            <a:picLocks noChangeAspect="1"/>
          </p:cNvPicPr>
          <p:nvPr/>
        </p:nvPicPr>
        <p:blipFill>
          <a:blip r:embed="rId2"/>
          <a:stretch>
            <a:fillRect/>
          </a:stretch>
        </p:blipFill>
        <p:spPr>
          <a:xfrm>
            <a:off x="4058517" y="2848809"/>
            <a:ext cx="4373958" cy="1505365"/>
          </a:xfrm>
          <a:prstGeom prst="rect">
            <a:avLst/>
          </a:prstGeom>
        </p:spPr>
      </p:pic>
    </p:spTree>
    <p:extLst>
      <p:ext uri="{BB962C8B-B14F-4D97-AF65-F5344CB8AC3E}">
        <p14:creationId xmlns:p14="http://schemas.microsoft.com/office/powerpoint/2010/main" val="771020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42844" y="142858"/>
            <a:ext cx="8858312" cy="5339923"/>
          </a:xfrm>
          <a:prstGeom prst="rect">
            <a:avLst/>
          </a:prstGeom>
          <a:ln>
            <a:solidFill>
              <a:schemeClr val="bg1"/>
            </a:solidFill>
          </a:ln>
        </p:spPr>
        <p:txBody>
          <a:bodyPr wrap="square">
            <a:spAutoFit/>
          </a:bodyPr>
          <a:lstStyle/>
          <a:p>
            <a:pPr lvl="0" indent="449263" algn="just" eaLnBrk="0" fontAlgn="base" hangingPunct="0">
              <a:spcBef>
                <a:spcPct val="0"/>
              </a:spcBef>
              <a:spcAft>
                <a:spcPct val="0"/>
              </a:spcAft>
              <a:tabLst>
                <a:tab pos="539750" algn="l"/>
              </a:tabLst>
            </a:pPr>
            <a:r>
              <a:rPr lang="kk-KZ" sz="1100" dirty="0">
                <a:latin typeface="Times New Roman" pitchFamily="18" charset="0"/>
                <a:ea typeface="Calibri" pitchFamily="34" charset="0"/>
                <a:cs typeface="Times New Roman" pitchFamily="18" charset="0"/>
              </a:rPr>
              <a:t>1981 жылы 450 МГц диапазонындағы </a:t>
            </a:r>
            <a:r>
              <a:rPr lang="en-US" sz="1100" dirty="0">
                <a:latin typeface="Times New Roman" pitchFamily="18" charset="0"/>
                <a:ea typeface="Calibri" pitchFamily="34" charset="0"/>
                <a:cs typeface="Times New Roman" pitchFamily="18" charset="0"/>
              </a:rPr>
              <a:t>NMT-450 (Nordic Mobile Telephone) </a:t>
            </a:r>
            <a:r>
              <a:rPr lang="kk-KZ" sz="1100" dirty="0">
                <a:latin typeface="Times New Roman" pitchFamily="18" charset="0"/>
                <a:ea typeface="Calibri" pitchFamily="34" charset="0"/>
                <a:cs typeface="Times New Roman" pitchFamily="18" charset="0"/>
              </a:rPr>
              <a:t>стандартының бірінші буынының аналогтық ССП жұмысы басталды. Бұл стандарт Солтүстік Еуропаның бес елі-Исландия, Швеция, Финляндия, Норвегия және Дания үшін бірыңғай ұялы байланыс стандарты ретінде құрылды. Болашақта оның өзгертілген сенімдері негізінде желілер әлемнің көптеген елдерінде қолданыла бастады. Біраз уақыттан кейін, 1985 жылы </a:t>
            </a:r>
            <a:r>
              <a:rPr lang="en-US" sz="1100" dirty="0">
                <a:latin typeface="Times New Roman" pitchFamily="18" charset="0"/>
                <a:ea typeface="Calibri" pitchFamily="34" charset="0"/>
                <a:cs typeface="Times New Roman" pitchFamily="18" charset="0"/>
              </a:rPr>
              <a:t>NMT – 450 </a:t>
            </a:r>
            <a:r>
              <a:rPr lang="kk-KZ" sz="1100" dirty="0">
                <a:latin typeface="Times New Roman" pitchFamily="18" charset="0"/>
                <a:ea typeface="Calibri" pitchFamily="34" charset="0"/>
                <a:cs typeface="Times New Roman" pitchFamily="18" charset="0"/>
              </a:rPr>
              <a:t>негізінде 900 МГц-</a:t>
            </a:r>
            <a:r>
              <a:rPr lang="en-US" sz="1100" dirty="0">
                <a:latin typeface="Times New Roman" pitchFamily="18" charset="0"/>
                <a:ea typeface="Calibri" pitchFamily="34" charset="0"/>
                <a:cs typeface="Times New Roman" pitchFamily="18" charset="0"/>
              </a:rPr>
              <a:t>NMT-900 </a:t>
            </a:r>
            <a:r>
              <a:rPr lang="kk-KZ" sz="1100" dirty="0">
                <a:latin typeface="Times New Roman" pitchFamily="18" charset="0"/>
                <a:ea typeface="Calibri" pitchFamily="34" charset="0"/>
                <a:cs typeface="Times New Roman" pitchFamily="18" charset="0"/>
              </a:rPr>
              <a:t>диапазонындағы </a:t>
            </a:r>
            <a:r>
              <a:rPr lang="en-US" sz="1100" dirty="0">
                <a:latin typeface="Times New Roman" pitchFamily="18" charset="0"/>
                <a:ea typeface="Calibri" pitchFamily="34" charset="0"/>
                <a:cs typeface="Times New Roman" pitchFamily="18" charset="0"/>
              </a:rPr>
              <a:t>NMT </a:t>
            </a:r>
            <a:r>
              <a:rPr lang="kk-KZ" sz="1100" dirty="0">
                <a:latin typeface="Times New Roman" pitchFamily="18" charset="0"/>
                <a:ea typeface="Calibri" pitchFamily="34" charset="0"/>
                <a:cs typeface="Times New Roman" pitchFamily="18" charset="0"/>
              </a:rPr>
              <a:t>стандарты жасалды, бұл үлкен жиілік ресурсын пайдалану арқылы жүйенің сыйымдылығын едәуір арттыруға және оның функционалдығын кеңейтуге мүмкіндік берді. </a:t>
            </a:r>
          </a:p>
          <a:p>
            <a:pPr lvl="0" indent="449263" algn="just" eaLnBrk="0" fontAlgn="base" hangingPunct="0">
              <a:spcBef>
                <a:spcPct val="0"/>
              </a:spcBef>
              <a:spcAft>
                <a:spcPct val="0"/>
              </a:spcAft>
              <a:tabLst>
                <a:tab pos="539750" algn="l"/>
              </a:tabLst>
            </a:pPr>
            <a:r>
              <a:rPr lang="kk-KZ" sz="1100" dirty="0">
                <a:latin typeface="Times New Roman" pitchFamily="18" charset="0"/>
                <a:ea typeface="Calibri" pitchFamily="34" charset="0"/>
                <a:cs typeface="Times New Roman" pitchFamily="18" charset="0"/>
              </a:rPr>
              <a:t>1983 жылы АҚШ-та 800 МГц диапазонында </a:t>
            </a:r>
            <a:r>
              <a:rPr lang="en-US" sz="1100" dirty="0">
                <a:latin typeface="Times New Roman" pitchFamily="18" charset="0"/>
                <a:ea typeface="Calibri" pitchFamily="34" charset="0"/>
                <a:cs typeface="Times New Roman" pitchFamily="18" charset="0"/>
              </a:rPr>
              <a:t>amps (advanced Mobile Phone Service) </a:t>
            </a:r>
            <a:r>
              <a:rPr lang="kk-KZ" sz="1100" dirty="0">
                <a:latin typeface="Times New Roman" pitchFamily="18" charset="0"/>
                <a:ea typeface="Calibri" pitchFamily="34" charset="0"/>
                <a:cs typeface="Times New Roman" pitchFamily="18" charset="0"/>
              </a:rPr>
              <a:t>стандартты желісі іске қосылды. Бұл стандарт АҚШ-та, Канадада, баға-тралда және Оңтүстік Америкада, Австралияда кеңінен қолданылды және аналогтық жүйелер арасында әлемде ең көп таралған болды. </a:t>
            </a:r>
          </a:p>
          <a:p>
            <a:pPr lvl="0" indent="449263" algn="just" eaLnBrk="0" fontAlgn="base" hangingPunct="0">
              <a:spcBef>
                <a:spcPct val="0"/>
              </a:spcBef>
              <a:spcAft>
                <a:spcPct val="0"/>
              </a:spcAft>
              <a:tabLst>
                <a:tab pos="539750" algn="l"/>
              </a:tabLst>
            </a:pPr>
            <a:r>
              <a:rPr lang="kk-KZ" sz="1100" dirty="0">
                <a:latin typeface="Times New Roman" pitchFamily="18" charset="0"/>
                <a:ea typeface="Calibri" pitchFamily="34" charset="0"/>
                <a:cs typeface="Times New Roman" pitchFamily="18" charset="0"/>
              </a:rPr>
              <a:t>1985 жылы Ұлыбритания </a:t>
            </a:r>
            <a:r>
              <a:rPr lang="en-US" sz="1100" dirty="0">
                <a:latin typeface="Times New Roman" pitchFamily="18" charset="0"/>
                <a:ea typeface="Calibri" pitchFamily="34" charset="0"/>
                <a:cs typeface="Times New Roman" pitchFamily="18" charset="0"/>
              </a:rPr>
              <a:t>amps </a:t>
            </a:r>
            <a:r>
              <a:rPr lang="kk-KZ" sz="1100" dirty="0">
                <a:latin typeface="Times New Roman" pitchFamily="18" charset="0"/>
                <a:ea typeface="Calibri" pitchFamily="34" charset="0"/>
                <a:cs typeface="Times New Roman" pitchFamily="18" charset="0"/>
              </a:rPr>
              <a:t>стандарты негізінде жасалған </a:t>
            </a:r>
            <a:r>
              <a:rPr lang="en-US" sz="1100" dirty="0" err="1">
                <a:latin typeface="Times New Roman" pitchFamily="18" charset="0"/>
                <a:ea typeface="Calibri" pitchFamily="34" charset="0"/>
                <a:cs typeface="Times New Roman" pitchFamily="18" charset="0"/>
              </a:rPr>
              <a:t>tacs</a:t>
            </a:r>
            <a:r>
              <a:rPr lang="en-US" sz="1100" dirty="0">
                <a:latin typeface="Times New Roman" pitchFamily="18" charset="0"/>
                <a:ea typeface="Calibri" pitchFamily="34" charset="0"/>
                <a:cs typeface="Times New Roman" pitchFamily="18" charset="0"/>
              </a:rPr>
              <a:t> (Total Access Communications System) </a:t>
            </a:r>
            <a:r>
              <a:rPr lang="kk-KZ" sz="1100" dirty="0">
                <a:latin typeface="Times New Roman" pitchFamily="18" charset="0"/>
                <a:ea typeface="Calibri" pitchFamily="34" charset="0"/>
                <a:cs typeface="Times New Roman" pitchFamily="18" charset="0"/>
              </a:rPr>
              <a:t>ұлттық стандартын қабылдады. Екі жылдан кейін абоненттер санының күрт өсуіне байланысты жиілік диапазоны кеңейтіліп, жаңа нұсқасы </a:t>
            </a:r>
            <a:r>
              <a:rPr lang="en-US" sz="1100" dirty="0">
                <a:latin typeface="Times New Roman" pitchFamily="18" charset="0"/>
                <a:ea typeface="Calibri" pitchFamily="34" charset="0"/>
                <a:cs typeface="Times New Roman" pitchFamily="18" charset="0"/>
              </a:rPr>
              <a:t>ETACS (Enhanced TACS) </a:t>
            </a:r>
            <a:r>
              <a:rPr lang="kk-KZ" sz="1100" dirty="0">
                <a:latin typeface="Times New Roman" pitchFamily="18" charset="0"/>
                <a:ea typeface="Calibri" pitchFamily="34" charset="0"/>
                <a:cs typeface="Times New Roman" pitchFamily="18" charset="0"/>
              </a:rPr>
              <a:t>деп аталды. Алайда, жоғары сапалы көрсеткіштерге байланысты американдық </a:t>
            </a:r>
            <a:r>
              <a:rPr lang="en-US" sz="1100" dirty="0">
                <a:latin typeface="Times New Roman" pitchFamily="18" charset="0"/>
                <a:ea typeface="Calibri" pitchFamily="34" charset="0"/>
                <a:cs typeface="Times New Roman" pitchFamily="18" charset="0"/>
              </a:rPr>
              <a:t>AMPS </a:t>
            </a:r>
            <a:r>
              <a:rPr lang="kk-KZ" sz="1100" dirty="0">
                <a:latin typeface="Times New Roman" pitchFamily="18" charset="0"/>
                <a:ea typeface="Calibri" pitchFamily="34" charset="0"/>
                <a:cs typeface="Times New Roman" pitchFamily="18" charset="0"/>
              </a:rPr>
              <a:t>стандарты ең көп қолдануды тапты. </a:t>
            </a:r>
          </a:p>
          <a:p>
            <a:pPr lvl="0" indent="449263" algn="just" eaLnBrk="0" fontAlgn="base" hangingPunct="0">
              <a:spcBef>
                <a:spcPct val="0"/>
              </a:spcBef>
              <a:spcAft>
                <a:spcPct val="0"/>
              </a:spcAft>
              <a:tabLst>
                <a:tab pos="539750" algn="l"/>
              </a:tabLst>
            </a:pPr>
            <a:r>
              <a:rPr lang="kk-KZ" sz="1100" dirty="0">
                <a:latin typeface="Times New Roman" pitchFamily="18" charset="0"/>
                <a:ea typeface="Calibri" pitchFamily="34" charset="0"/>
                <a:cs typeface="Times New Roman" pitchFamily="18" charset="0"/>
              </a:rPr>
              <a:t>80-жылдардың ортасында пайда болған тағы бірнеше стандарттар белгілі.: </a:t>
            </a:r>
          </a:p>
          <a:p>
            <a:pPr lvl="0" indent="449263" algn="just" eaLnBrk="0" fontAlgn="base" hangingPunct="0">
              <a:spcBef>
                <a:spcPct val="0"/>
              </a:spcBef>
              <a:spcAft>
                <a:spcPct val="0"/>
              </a:spcAft>
              <a:tabLst>
                <a:tab pos="539750" algn="l"/>
              </a:tabLst>
            </a:pPr>
            <a:r>
              <a:rPr lang="kk-KZ" sz="1100" dirty="0">
                <a:latin typeface="Times New Roman" pitchFamily="18" charset="0"/>
                <a:ea typeface="Calibri" pitchFamily="34" charset="0"/>
                <a:cs typeface="Times New Roman" pitchFamily="18" charset="0"/>
              </a:rPr>
              <a:t>* </a:t>
            </a:r>
            <a:r>
              <a:rPr lang="en-US" sz="1100" dirty="0">
                <a:latin typeface="Times New Roman" pitchFamily="18" charset="0"/>
                <a:ea typeface="Calibri" pitchFamily="34" charset="0"/>
                <a:cs typeface="Times New Roman" pitchFamily="18" charset="0"/>
              </a:rPr>
              <a:t>C – 450-</a:t>
            </a:r>
            <a:r>
              <a:rPr lang="kk-KZ" sz="1100" dirty="0">
                <a:latin typeface="Times New Roman" pitchFamily="18" charset="0"/>
                <a:ea typeface="Calibri" pitchFamily="34" charset="0"/>
                <a:cs typeface="Times New Roman" pitchFamily="18" charset="0"/>
              </a:rPr>
              <a:t>Германия мен Португалияда 450 МГц диапазонында қолданылған; </a:t>
            </a:r>
          </a:p>
          <a:p>
            <a:pPr lvl="0" indent="449263" algn="just" eaLnBrk="0" fontAlgn="base" hangingPunct="0">
              <a:spcBef>
                <a:spcPct val="0"/>
              </a:spcBef>
              <a:spcAft>
                <a:spcPct val="0"/>
              </a:spcAft>
              <a:tabLst>
                <a:tab pos="539750" algn="l"/>
              </a:tabLst>
            </a:pPr>
            <a:r>
              <a:rPr lang="kk-KZ" sz="1100" dirty="0">
                <a:latin typeface="Times New Roman" pitchFamily="18" charset="0"/>
                <a:ea typeface="Calibri" pitchFamily="34" charset="0"/>
                <a:cs typeface="Times New Roman" pitchFamily="18" charset="0"/>
              </a:rPr>
              <a:t>* </a:t>
            </a:r>
            <a:r>
              <a:rPr lang="en-US" sz="1100" dirty="0" err="1">
                <a:latin typeface="Times New Roman" pitchFamily="18" charset="0"/>
                <a:ea typeface="Calibri" pitchFamily="34" charset="0"/>
                <a:cs typeface="Times New Roman" pitchFamily="18" charset="0"/>
              </a:rPr>
              <a:t>Rtms</a:t>
            </a:r>
            <a:r>
              <a:rPr lang="en-US" sz="1100" dirty="0">
                <a:latin typeface="Times New Roman" pitchFamily="18" charset="0"/>
                <a:ea typeface="Calibri" pitchFamily="34" charset="0"/>
                <a:cs typeface="Times New Roman" pitchFamily="18" charset="0"/>
              </a:rPr>
              <a:t> (Radio Telephone Mobile System) – </a:t>
            </a:r>
            <a:r>
              <a:rPr lang="kk-KZ" sz="1100" dirty="0">
                <a:latin typeface="Times New Roman" pitchFamily="18" charset="0"/>
                <a:ea typeface="Calibri" pitchFamily="34" charset="0"/>
                <a:cs typeface="Times New Roman" pitchFamily="18" charset="0"/>
              </a:rPr>
              <a:t>Италияда 450 МГц диапазонында қолданылған; </a:t>
            </a:r>
          </a:p>
          <a:p>
            <a:pPr lvl="0" indent="449263" algn="just" eaLnBrk="0" fontAlgn="base" hangingPunct="0">
              <a:spcBef>
                <a:spcPct val="0"/>
              </a:spcBef>
              <a:spcAft>
                <a:spcPct val="0"/>
              </a:spcAft>
              <a:tabLst>
                <a:tab pos="539750" algn="l"/>
              </a:tabLst>
            </a:pPr>
            <a:r>
              <a:rPr lang="kk-KZ" sz="1100" dirty="0">
                <a:latin typeface="Times New Roman" pitchFamily="18" charset="0"/>
                <a:ea typeface="Calibri" pitchFamily="34" charset="0"/>
                <a:cs typeface="Times New Roman" pitchFamily="18" charset="0"/>
              </a:rPr>
              <a:t>* </a:t>
            </a:r>
            <a:r>
              <a:rPr lang="en-US" sz="1100" dirty="0">
                <a:latin typeface="Times New Roman" pitchFamily="18" charset="0"/>
                <a:ea typeface="Calibri" pitchFamily="34" charset="0"/>
                <a:cs typeface="Times New Roman" pitchFamily="18" charset="0"/>
              </a:rPr>
              <a:t>Radiocom-2000-</a:t>
            </a:r>
            <a:r>
              <a:rPr lang="kk-KZ" sz="1100" dirty="0">
                <a:latin typeface="Times New Roman" pitchFamily="18" charset="0"/>
                <a:ea typeface="Calibri" pitchFamily="34" charset="0"/>
                <a:cs typeface="Times New Roman" pitchFamily="18" charset="0"/>
              </a:rPr>
              <a:t>Францияда 170, 200, 400 МГц диапазонында қолданылған; </a:t>
            </a:r>
          </a:p>
          <a:p>
            <a:pPr lvl="0" indent="449263" algn="just" eaLnBrk="0" fontAlgn="base" hangingPunct="0">
              <a:spcBef>
                <a:spcPct val="0"/>
              </a:spcBef>
              <a:spcAft>
                <a:spcPct val="0"/>
              </a:spcAft>
              <a:tabLst>
                <a:tab pos="539750" algn="l"/>
              </a:tabLst>
            </a:pPr>
            <a:r>
              <a:rPr lang="kk-KZ" sz="1100" dirty="0">
                <a:latin typeface="Times New Roman" pitchFamily="18" charset="0"/>
                <a:ea typeface="Calibri" pitchFamily="34" charset="0"/>
                <a:cs typeface="Times New Roman" pitchFamily="18" charset="0"/>
              </a:rPr>
              <a:t>* </a:t>
            </a:r>
            <a:r>
              <a:rPr lang="en-US" sz="1100" dirty="0">
                <a:latin typeface="Times New Roman" pitchFamily="18" charset="0"/>
                <a:ea typeface="Calibri" pitchFamily="34" charset="0"/>
                <a:cs typeface="Times New Roman" pitchFamily="18" charset="0"/>
              </a:rPr>
              <a:t>NTT-</a:t>
            </a:r>
            <a:r>
              <a:rPr lang="kk-KZ" sz="1100" dirty="0">
                <a:latin typeface="Times New Roman" pitchFamily="18" charset="0"/>
                <a:ea typeface="Calibri" pitchFamily="34" charset="0"/>
                <a:cs typeface="Times New Roman" pitchFamily="18" charset="0"/>
              </a:rPr>
              <a:t>Жапонияда 900 МГц диапазонында қолданылған. </a:t>
            </a:r>
          </a:p>
          <a:p>
            <a:pPr lvl="0" indent="449263" algn="just" eaLnBrk="0" fontAlgn="base" hangingPunct="0">
              <a:spcBef>
                <a:spcPct val="0"/>
              </a:spcBef>
              <a:spcAft>
                <a:spcPct val="0"/>
              </a:spcAft>
              <a:tabLst>
                <a:tab pos="539750" algn="l"/>
              </a:tabLst>
            </a:pPr>
            <a:r>
              <a:rPr lang="kk-KZ" sz="1100" dirty="0">
                <a:latin typeface="Times New Roman" pitchFamily="18" charset="0"/>
                <a:ea typeface="Calibri" pitchFamily="34" charset="0"/>
                <a:cs typeface="Times New Roman" pitchFamily="18" charset="0"/>
              </a:rPr>
              <a:t>Жоғарыда аталған барлық стандарттар 1-ші буынның аналогтық КССП болып табылады және абоненттердің жылжымалы байланыс қызметтерінің сапасы мен номенклатурасына қойылатын талаптарына жауап бермейді. Олар сөйлеу және басқару сигналдарын (сигнал беру) беру үшін жиілік модуляциясын қолданады. Жиілікті арналарды бөлумен бірнеше қол жеткізу әдісі қолданылды (</a:t>
            </a:r>
            <a:r>
              <a:rPr lang="en-US" sz="1100" dirty="0">
                <a:latin typeface="Times New Roman" pitchFamily="18" charset="0"/>
                <a:ea typeface="Calibri" pitchFamily="34" charset="0"/>
                <a:cs typeface="Times New Roman" pitchFamily="18" charset="0"/>
              </a:rPr>
              <a:t>FDMA – Frequency Division Multiple Access). </a:t>
            </a:r>
            <a:r>
              <a:rPr lang="kk-KZ" sz="1100" dirty="0">
                <a:latin typeface="Times New Roman" pitchFamily="18" charset="0"/>
                <a:ea typeface="Calibri" pitchFamily="34" charset="0"/>
                <a:cs typeface="Times New Roman" pitchFamily="18" charset="0"/>
              </a:rPr>
              <a:t>Жиілік модуляциясы (</a:t>
            </a:r>
            <a:r>
              <a:rPr lang="en-US" sz="1100" dirty="0">
                <a:latin typeface="Times New Roman" pitchFamily="18" charset="0"/>
                <a:ea typeface="Calibri" pitchFamily="34" charset="0"/>
                <a:cs typeface="Times New Roman" pitchFamily="18" charset="0"/>
              </a:rPr>
              <a:t>cm) </a:t>
            </a:r>
            <a:r>
              <a:rPr lang="kk-KZ" sz="1100" dirty="0">
                <a:latin typeface="Times New Roman" pitchFamily="18" charset="0"/>
                <a:ea typeface="Calibri" pitchFamily="34" charset="0"/>
                <a:cs typeface="Times New Roman" pitchFamily="18" charset="0"/>
              </a:rPr>
              <a:t>арқылы ақпаратты берудің аналогтық әдісі бірқатар маңызды кемшіліктерге ие: </a:t>
            </a:r>
          </a:p>
          <a:p>
            <a:pPr lvl="0" indent="449263" algn="just" eaLnBrk="0" fontAlgn="base" hangingPunct="0">
              <a:spcBef>
                <a:spcPct val="0"/>
              </a:spcBef>
              <a:spcAft>
                <a:spcPct val="0"/>
              </a:spcAft>
              <a:tabLst>
                <a:tab pos="539750" algn="l"/>
              </a:tabLst>
            </a:pPr>
            <a:r>
              <a:rPr lang="kk-KZ" sz="1100" dirty="0">
                <a:latin typeface="Times New Roman" pitchFamily="18" charset="0"/>
                <a:ea typeface="Calibri" pitchFamily="34" charset="0"/>
                <a:cs typeface="Times New Roman" pitchFamily="18" charset="0"/>
              </a:rPr>
              <a:t>* арналарды жиілікпен бөлу кезінде арнайы жиілік диапазонын ұтымды пайдаланбауға байланысты салыстырмалы түрде төмен сыйымдылық; </a:t>
            </a:r>
          </a:p>
          <a:p>
            <a:pPr lvl="0" indent="449263" algn="just" eaLnBrk="0" fontAlgn="base" hangingPunct="0">
              <a:spcBef>
                <a:spcPct val="0"/>
              </a:spcBef>
              <a:spcAft>
                <a:spcPct val="0"/>
              </a:spcAft>
              <a:tabLst>
                <a:tab pos="539750" algn="l"/>
              </a:tabLst>
            </a:pPr>
            <a:r>
              <a:rPr lang="kk-KZ" sz="1100" dirty="0">
                <a:latin typeface="Times New Roman" pitchFamily="18" charset="0"/>
                <a:ea typeface="Calibri" pitchFamily="34" charset="0"/>
                <a:cs typeface="Times New Roman" pitchFamily="18" charset="0"/>
              </a:rPr>
              <a:t>* сөйлесулерді тыңдау мүмкіндігі; </a:t>
            </a:r>
          </a:p>
          <a:p>
            <a:pPr lvl="0" indent="449263" algn="just" eaLnBrk="0" fontAlgn="base" hangingPunct="0">
              <a:spcBef>
                <a:spcPct val="0"/>
              </a:spcBef>
              <a:spcAft>
                <a:spcPct val="0"/>
              </a:spcAft>
              <a:tabLst>
                <a:tab pos="539750" algn="l"/>
              </a:tabLst>
            </a:pPr>
            <a:r>
              <a:rPr lang="kk-KZ" sz="1100" dirty="0">
                <a:latin typeface="Times New Roman" pitchFamily="18" charset="0"/>
                <a:ea typeface="Calibri" pitchFamily="34" charset="0"/>
                <a:cs typeface="Times New Roman" pitchFamily="18" charset="0"/>
              </a:rPr>
              <a:t>* қоршаған ландшафт пен ғимараттардың әсерінен сигналдардың сөнуіне қарсы тиімді әдістердің болмауы. </a:t>
            </a:r>
          </a:p>
          <a:p>
            <a:pPr indent="449263" algn="just" eaLnBrk="0" fontAlgn="base" hangingPunct="0">
              <a:spcBef>
                <a:spcPct val="0"/>
              </a:spcBef>
              <a:spcAft>
                <a:spcPct val="0"/>
              </a:spcAft>
              <a:tabLst>
                <a:tab pos="539750" algn="l"/>
              </a:tabLst>
            </a:pPr>
            <a:r>
              <a:rPr lang="kk-KZ" sz="1100" dirty="0">
                <a:latin typeface="Times New Roman" pitchFamily="18" charset="0"/>
                <a:ea typeface="Calibri" pitchFamily="34" charset="0"/>
                <a:cs typeface="Times New Roman" pitchFamily="18" charset="0"/>
              </a:rPr>
              <a:t>1982 жылы пошта және телекоммуникация әкімшілігінің Еуропалық конференциясы (</a:t>
            </a:r>
            <a:r>
              <a:rPr lang="en-US" sz="1100" dirty="0">
                <a:latin typeface="Times New Roman" pitchFamily="18" charset="0"/>
                <a:ea typeface="Calibri" pitchFamily="34" charset="0"/>
                <a:cs typeface="Times New Roman" pitchFamily="18" charset="0"/>
              </a:rPr>
              <a:t>CEPT) – 26 </a:t>
            </a:r>
            <a:r>
              <a:rPr lang="kk-KZ" sz="1100" dirty="0">
                <a:latin typeface="Times New Roman" pitchFamily="18" charset="0"/>
                <a:ea typeface="Calibri" pitchFamily="34" charset="0"/>
                <a:cs typeface="Times New Roman" pitchFamily="18" charset="0"/>
              </a:rPr>
              <a:t>елдің байланыс әкімшілігін біріктіретін ұйым-осы мақсатта бөлінген 900 МГц диапазоны үшін цифрлық ұялы байланыстың бірыңғай еуропалық стандартын әзірлеу мақсатында </a:t>
            </a:r>
            <a:r>
              <a:rPr lang="en-US" sz="1100" dirty="0">
                <a:latin typeface="Times New Roman" pitchFamily="18" charset="0"/>
                <a:ea typeface="Calibri" pitchFamily="34" charset="0"/>
                <a:cs typeface="Times New Roman" pitchFamily="18" charset="0"/>
              </a:rPr>
              <a:t>Group Special Mobile </a:t>
            </a:r>
            <a:r>
              <a:rPr lang="kk-KZ" sz="1100" dirty="0">
                <a:latin typeface="Times New Roman" pitchFamily="18" charset="0"/>
                <a:ea typeface="Calibri" pitchFamily="34" charset="0"/>
                <a:cs typeface="Times New Roman" pitchFamily="18" charset="0"/>
              </a:rPr>
              <a:t>арнайы тобын құрды. Оның аббревиатурасы </a:t>
            </a:r>
            <a:r>
              <a:rPr lang="en-US" sz="1100" dirty="0">
                <a:latin typeface="Times New Roman" pitchFamily="18" charset="0"/>
                <a:ea typeface="Calibri" pitchFamily="34" charset="0"/>
                <a:cs typeface="Times New Roman" pitchFamily="18" charset="0"/>
              </a:rPr>
              <a:t>GSM </a:t>
            </a:r>
            <a:r>
              <a:rPr lang="kk-KZ" sz="1100" dirty="0">
                <a:latin typeface="Times New Roman" pitchFamily="18" charset="0"/>
                <a:ea typeface="Calibri" pitchFamily="34" charset="0"/>
                <a:cs typeface="Times New Roman" pitchFamily="18" charset="0"/>
              </a:rPr>
              <a:t>және жаңа стандартқа өз атын берді. </a:t>
            </a:r>
            <a:r>
              <a:rPr lang="en-US" sz="1100" dirty="0">
                <a:latin typeface="Times New Roman" pitchFamily="18" charset="0"/>
                <a:ea typeface="Calibri" pitchFamily="34" charset="0"/>
                <a:cs typeface="Times New Roman" pitchFamily="18" charset="0"/>
              </a:rPr>
              <a:t>GSM-</a:t>
            </a:r>
            <a:r>
              <a:rPr lang="kk-KZ" sz="1100" dirty="0">
                <a:latin typeface="Times New Roman" pitchFamily="18" charset="0"/>
                <a:ea typeface="Calibri" pitchFamily="34" charset="0"/>
                <a:cs typeface="Times New Roman" pitchFamily="18" charset="0"/>
              </a:rPr>
              <a:t>ге алғашқы техникалық талаптар 1990 жылы жарияланды, ал 1992 жылы Германияда жүйе коммерциялық пайдалануға берілді. Сонымен қатар, стандарттың бүкіл әлемде кең таралуына байланысты </a:t>
            </a:r>
            <a:r>
              <a:rPr lang="en-US" sz="1100" dirty="0">
                <a:latin typeface="Times New Roman" pitchFamily="18" charset="0"/>
                <a:ea typeface="Calibri" pitchFamily="34" charset="0"/>
                <a:cs typeface="Times New Roman" pitchFamily="18" charset="0"/>
              </a:rPr>
              <a:t>GSM </a:t>
            </a:r>
            <a:r>
              <a:rPr lang="kk-KZ" sz="1100" dirty="0">
                <a:latin typeface="Times New Roman" pitchFamily="18" charset="0"/>
                <a:ea typeface="Calibri" pitchFamily="34" charset="0"/>
                <a:cs typeface="Times New Roman" pitchFamily="18" charset="0"/>
              </a:rPr>
              <a:t>мобильді коммуникацияларға арналған Жаһандық жүйе ретінде шеше бастады. </a:t>
            </a:r>
          </a:p>
          <a:p>
            <a:pPr lvl="0" indent="449263" algn="just" eaLnBrk="0" fontAlgn="base" hangingPunct="0">
              <a:spcBef>
                <a:spcPct val="0"/>
              </a:spcBef>
              <a:spcAft>
                <a:spcPct val="0"/>
              </a:spcAft>
              <a:tabLst>
                <a:tab pos="539750" algn="l"/>
              </a:tabLst>
            </a:pPr>
            <a:endParaRPr lang="kk-KZ" sz="1100" dirty="0">
              <a:latin typeface="Times New Roman" pitchFamily="18" charset="0"/>
              <a:ea typeface="Calibri" pitchFamily="34" charset="0"/>
              <a:cs typeface="Times New Roman" pitchFamily="18" charset="0"/>
            </a:endParaRPr>
          </a:p>
          <a:p>
            <a:pPr lvl="0" indent="449263" algn="just" eaLnBrk="0" fontAlgn="base" hangingPunct="0">
              <a:spcBef>
                <a:spcPct val="0"/>
              </a:spcBef>
              <a:spcAft>
                <a:spcPct val="0"/>
              </a:spcAft>
              <a:tabLst>
                <a:tab pos="539750" algn="l"/>
              </a:tabLst>
            </a:pPr>
            <a:endParaRPr lang="kk-KZ" sz="1100" dirty="0">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771020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42844" y="142858"/>
            <a:ext cx="8858312" cy="5001369"/>
          </a:xfrm>
          <a:prstGeom prst="rect">
            <a:avLst/>
          </a:prstGeom>
          <a:ln>
            <a:solidFill>
              <a:schemeClr val="bg1"/>
            </a:solidFill>
          </a:ln>
        </p:spPr>
        <p:txBody>
          <a:bodyPr wrap="square">
            <a:spAutoFit/>
          </a:bodyPr>
          <a:lstStyle/>
          <a:p>
            <a:pPr lvl="0" indent="449263" algn="just" eaLnBrk="0" fontAlgn="base" hangingPunct="0">
              <a:spcBef>
                <a:spcPct val="0"/>
              </a:spcBef>
              <a:spcAft>
                <a:spcPct val="0"/>
              </a:spcAft>
              <a:tabLst>
                <a:tab pos="539750" algn="l"/>
              </a:tabLst>
            </a:pPr>
            <a:r>
              <a:rPr lang="en-US" sz="1100" dirty="0">
                <a:latin typeface="Times New Roman" pitchFamily="18" charset="0"/>
                <a:ea typeface="Calibri" pitchFamily="34" charset="0"/>
                <a:cs typeface="Times New Roman" pitchFamily="18" charset="0"/>
              </a:rPr>
              <a:t>GSM </a:t>
            </a:r>
            <a:r>
              <a:rPr lang="kk-KZ" sz="1100" dirty="0">
                <a:latin typeface="Times New Roman" pitchFamily="18" charset="0"/>
                <a:ea typeface="Calibri" pitchFamily="34" charset="0"/>
                <a:cs typeface="Times New Roman" pitchFamily="18" charset="0"/>
              </a:rPr>
              <a:t>туралы айтатын болсақ, </a:t>
            </a:r>
            <a:r>
              <a:rPr lang="en-US" sz="1100" dirty="0">
                <a:latin typeface="Times New Roman" pitchFamily="18" charset="0"/>
                <a:ea typeface="Calibri" pitchFamily="34" charset="0"/>
                <a:cs typeface="Times New Roman" pitchFamily="18" charset="0"/>
              </a:rPr>
              <a:t>GPRS (</a:t>
            </a:r>
            <a:r>
              <a:rPr lang="kk-KZ" sz="1100" dirty="0">
                <a:latin typeface="Times New Roman" pitchFamily="18" charset="0"/>
                <a:ea typeface="Calibri" pitchFamily="34" charset="0"/>
                <a:cs typeface="Times New Roman" pitchFamily="18" charset="0"/>
              </a:rPr>
              <a:t>ағылш. </a:t>
            </a:r>
            <a:r>
              <a:rPr lang="en-US" sz="1100" dirty="0">
                <a:latin typeface="Times New Roman" pitchFamily="18" charset="0"/>
                <a:ea typeface="Calibri" pitchFamily="34" charset="0"/>
                <a:cs typeface="Times New Roman" pitchFamily="18" charset="0"/>
              </a:rPr>
              <a:t>General Packet Radio Service — </a:t>
            </a:r>
            <a:r>
              <a:rPr lang="kk-KZ" sz="1100" dirty="0">
                <a:latin typeface="Times New Roman" pitchFamily="18" charset="0"/>
                <a:ea typeface="Calibri" pitchFamily="34" charset="0"/>
                <a:cs typeface="Times New Roman" pitchFamily="18" charset="0"/>
              </a:rPr>
              <a:t>жалпыға ортақ пайдаланылатын па-кетная радио байланысы) - деректерді пакеттік беруді жүзеге асыратын </a:t>
            </a:r>
            <a:r>
              <a:rPr lang="en-US" sz="1100" dirty="0">
                <a:latin typeface="Times New Roman" pitchFamily="18" charset="0"/>
                <a:ea typeface="Calibri" pitchFamily="34" charset="0"/>
                <a:cs typeface="Times New Roman" pitchFamily="18" charset="0"/>
              </a:rPr>
              <a:t>GSM </a:t>
            </a:r>
            <a:r>
              <a:rPr lang="kk-KZ" sz="1100" dirty="0">
                <a:latin typeface="Times New Roman" pitchFamily="18" charset="0"/>
                <a:ea typeface="Calibri" pitchFamily="34" charset="0"/>
                <a:cs typeface="Times New Roman" pitchFamily="18" charset="0"/>
              </a:rPr>
              <a:t>ұялы байланыс технологиясының үстіндегі қондырма. Ол әдетте 2,5 </a:t>
            </a:r>
            <a:r>
              <a:rPr lang="en-US" sz="1100" dirty="0">
                <a:latin typeface="Times New Roman" pitchFamily="18" charset="0"/>
                <a:ea typeface="Calibri" pitchFamily="34" charset="0"/>
                <a:cs typeface="Times New Roman" pitchFamily="18" charset="0"/>
              </a:rPr>
              <a:t>G </a:t>
            </a:r>
            <a:r>
              <a:rPr lang="kk-KZ" sz="1100" dirty="0">
                <a:latin typeface="Times New Roman" pitchFamily="18" charset="0"/>
                <a:ea typeface="Calibri" pitchFamily="34" charset="0"/>
                <a:cs typeface="Times New Roman" pitchFamily="18" charset="0"/>
              </a:rPr>
              <a:t>технологиясы болып саналады.</a:t>
            </a:r>
          </a:p>
          <a:p>
            <a:pPr lvl="0" indent="449263" algn="just" eaLnBrk="0" fontAlgn="base" hangingPunct="0">
              <a:spcBef>
                <a:spcPct val="0"/>
              </a:spcBef>
              <a:spcAft>
                <a:spcPct val="0"/>
              </a:spcAft>
              <a:tabLst>
                <a:tab pos="539750" algn="l"/>
              </a:tabLst>
            </a:pPr>
            <a:r>
              <a:rPr lang="en-US" sz="1100" dirty="0">
                <a:latin typeface="Times New Roman" pitchFamily="18" charset="0"/>
                <a:ea typeface="Calibri" pitchFamily="34" charset="0"/>
                <a:cs typeface="Times New Roman" pitchFamily="18" charset="0"/>
              </a:rPr>
              <a:t>GPRS </a:t>
            </a:r>
            <a:r>
              <a:rPr lang="kk-KZ" sz="1100" dirty="0">
                <a:latin typeface="Times New Roman" pitchFamily="18" charset="0"/>
                <a:ea typeface="Calibri" pitchFamily="34" charset="0"/>
                <a:cs typeface="Times New Roman" pitchFamily="18" charset="0"/>
              </a:rPr>
              <a:t>үстінде </a:t>
            </a:r>
            <a:r>
              <a:rPr lang="en-US" sz="1100" dirty="0">
                <a:latin typeface="Times New Roman" pitchFamily="18" charset="0"/>
                <a:ea typeface="Calibri" pitchFamily="34" charset="0"/>
                <a:cs typeface="Times New Roman" pitchFamily="18" charset="0"/>
              </a:rPr>
              <a:t>edge </a:t>
            </a:r>
            <a:r>
              <a:rPr lang="kk-KZ" sz="1100" dirty="0">
                <a:latin typeface="Times New Roman" pitchFamily="18" charset="0"/>
                <a:ea typeface="Calibri" pitchFamily="34" charset="0"/>
                <a:cs typeface="Times New Roman" pitchFamily="18" charset="0"/>
              </a:rPr>
              <a:t>қондырмасы да бар (ағылш. </a:t>
            </a:r>
            <a:r>
              <a:rPr lang="en-US" sz="1100" dirty="0">
                <a:latin typeface="Times New Roman" pitchFamily="18" charset="0"/>
                <a:ea typeface="Calibri" pitchFamily="34" charset="0"/>
                <a:cs typeface="Times New Roman" pitchFamily="18" charset="0"/>
              </a:rPr>
              <a:t>GSM Evolution </a:t>
            </a:r>
            <a:r>
              <a:rPr lang="kk-KZ" sz="1100" dirty="0">
                <a:latin typeface="Times New Roman" pitchFamily="18" charset="0"/>
                <a:ea typeface="Calibri" pitchFamily="34" charset="0"/>
                <a:cs typeface="Times New Roman" pitchFamily="18" charset="0"/>
              </a:rPr>
              <a:t>үшін </a:t>
            </a:r>
            <a:r>
              <a:rPr lang="en-US" sz="1100" dirty="0">
                <a:latin typeface="Times New Roman" pitchFamily="18" charset="0"/>
                <a:ea typeface="Calibri" pitchFamily="34" charset="0"/>
                <a:cs typeface="Times New Roman" pitchFamily="18" charset="0"/>
              </a:rPr>
              <a:t>Enhanced data rates), </a:t>
            </a:r>
            <a:r>
              <a:rPr lang="kk-KZ" sz="1100" dirty="0">
                <a:latin typeface="Times New Roman" pitchFamily="18" charset="0"/>
                <a:ea typeface="Calibri" pitchFamily="34" charset="0"/>
                <a:cs typeface="Times New Roman" pitchFamily="18" charset="0"/>
              </a:rPr>
              <a:t>ол пакеттік коммутация режимінде 474 кбит/с дейінгі жылдамдықпен деректерді беруді қамтамасыз етеді (</a:t>
            </a:r>
            <a:r>
              <a:rPr lang="en-US" sz="1100" dirty="0">
                <a:latin typeface="Times New Roman" pitchFamily="18" charset="0"/>
                <a:ea typeface="Calibri" pitchFamily="34" charset="0"/>
                <a:cs typeface="Times New Roman" pitchFamily="18" charset="0"/>
              </a:rPr>
              <a:t>MCS-9 </a:t>
            </a:r>
            <a:r>
              <a:rPr lang="kk-KZ" sz="1100" dirty="0">
                <a:latin typeface="Times New Roman" pitchFamily="18" charset="0"/>
                <a:ea typeface="Calibri" pitchFamily="34" charset="0"/>
                <a:cs typeface="Times New Roman" pitchFamily="18" charset="0"/>
              </a:rPr>
              <a:t>кодтау схемасында 59,2 Кбит үшін 8 тайм-слоттар), осылайша </a:t>
            </a:r>
            <a:r>
              <a:rPr lang="en-US" sz="1100" dirty="0">
                <a:latin typeface="Times New Roman" pitchFamily="18" charset="0"/>
                <a:ea typeface="Calibri" pitchFamily="34" charset="0"/>
                <a:cs typeface="Times New Roman" pitchFamily="18" charset="0"/>
              </a:rPr>
              <a:t>ITU (</a:t>
            </a:r>
            <a:r>
              <a:rPr lang="kk-KZ" sz="1100" dirty="0">
                <a:latin typeface="Times New Roman" pitchFamily="18" charset="0"/>
                <a:ea typeface="Calibri" pitchFamily="34" charset="0"/>
                <a:cs typeface="Times New Roman" pitchFamily="18" charset="0"/>
              </a:rPr>
              <a:t>ағылш. </a:t>
            </a:r>
            <a:r>
              <a:rPr lang="en-US" sz="1100" dirty="0">
                <a:latin typeface="Times New Roman" pitchFamily="18" charset="0"/>
                <a:ea typeface="Calibri" pitchFamily="34" charset="0"/>
                <a:cs typeface="Times New Roman" pitchFamily="18" charset="0"/>
              </a:rPr>
              <a:t>International Telecommunication Union - </a:t>
            </a:r>
            <a:r>
              <a:rPr lang="kk-KZ" sz="1100" dirty="0">
                <a:latin typeface="Times New Roman" pitchFamily="18" charset="0"/>
                <a:ea typeface="Calibri" pitchFamily="34" charset="0"/>
                <a:cs typeface="Times New Roman" pitchFamily="18" charset="0"/>
              </a:rPr>
              <a:t>халықаралық телекоммуникация одағы) 3</a:t>
            </a:r>
            <a:r>
              <a:rPr lang="en-US" sz="1100" dirty="0">
                <a:latin typeface="Times New Roman" pitchFamily="18" charset="0"/>
                <a:ea typeface="Calibri" pitchFamily="34" charset="0"/>
                <a:cs typeface="Times New Roman" pitchFamily="18" charset="0"/>
              </a:rPr>
              <a:t>G </a:t>
            </a:r>
            <a:r>
              <a:rPr lang="kk-KZ" sz="1100" dirty="0">
                <a:latin typeface="Times New Roman" pitchFamily="18" charset="0"/>
                <a:ea typeface="Calibri" pitchFamily="34" charset="0"/>
                <a:cs typeface="Times New Roman" pitchFamily="18" charset="0"/>
              </a:rPr>
              <a:t>желілеріне. </a:t>
            </a:r>
            <a:r>
              <a:rPr lang="en-US" sz="1100" dirty="0">
                <a:latin typeface="Times New Roman" pitchFamily="18" charset="0"/>
                <a:ea typeface="Calibri" pitchFamily="34" charset="0"/>
                <a:cs typeface="Times New Roman" pitchFamily="18" charset="0"/>
              </a:rPr>
              <a:t>edge GSM </a:t>
            </a:r>
            <a:r>
              <a:rPr lang="kk-KZ" sz="1100" dirty="0">
                <a:latin typeface="Times New Roman" pitchFamily="18" charset="0"/>
                <a:ea typeface="Calibri" pitchFamily="34" charset="0"/>
                <a:cs typeface="Times New Roman" pitchFamily="18" charset="0"/>
              </a:rPr>
              <a:t>желісінің </a:t>
            </a:r>
            <a:r>
              <a:rPr lang="en-US" sz="1100" dirty="0">
                <a:latin typeface="Times New Roman" pitchFamily="18" charset="0"/>
                <a:ea typeface="Calibri" pitchFamily="34" charset="0"/>
                <a:cs typeface="Times New Roman" pitchFamily="18" charset="0"/>
              </a:rPr>
              <a:t>NSS (Network Switching System) </a:t>
            </a:r>
            <a:r>
              <a:rPr lang="kk-KZ" sz="1100" dirty="0">
                <a:latin typeface="Times New Roman" pitchFamily="18" charset="0"/>
                <a:ea typeface="Calibri" pitchFamily="34" charset="0"/>
                <a:cs typeface="Times New Roman" pitchFamily="18" charset="0"/>
              </a:rPr>
              <a:t>коммутация ішкі жүйесінде аппараттық өзгерістерді қажет етпейтініне қарамастан, базалық станциялардың ішкі жүйесі (</a:t>
            </a:r>
            <a:r>
              <a:rPr lang="en-US" sz="1100" dirty="0">
                <a:latin typeface="Times New Roman" pitchFamily="18" charset="0"/>
                <a:ea typeface="Calibri" pitchFamily="34" charset="0"/>
                <a:cs typeface="Times New Roman" pitchFamily="18" charset="0"/>
              </a:rPr>
              <a:t>BSS-Base Station System) </a:t>
            </a:r>
            <a:r>
              <a:rPr lang="kk-KZ" sz="1100" dirty="0">
                <a:latin typeface="Times New Roman" pitchFamily="18" charset="0"/>
                <a:ea typeface="Calibri" pitchFamily="34" charset="0"/>
                <a:cs typeface="Times New Roman" pitchFamily="18" charset="0"/>
              </a:rPr>
              <a:t>жаңартылуы керек, өйткені. 8</a:t>
            </a:r>
            <a:r>
              <a:rPr lang="en-US" sz="1100" dirty="0">
                <a:latin typeface="Times New Roman" pitchFamily="18" charset="0"/>
                <a:ea typeface="Calibri" pitchFamily="34" charset="0"/>
                <a:cs typeface="Times New Roman" pitchFamily="18" charset="0"/>
              </a:rPr>
              <a:t>PSK </a:t>
            </a:r>
            <a:r>
              <a:rPr lang="kk-KZ" sz="1100" dirty="0">
                <a:latin typeface="Times New Roman" pitchFamily="18" charset="0"/>
                <a:ea typeface="Calibri" pitchFamily="34" charset="0"/>
                <a:cs typeface="Times New Roman" pitchFamily="18" charset="0"/>
              </a:rPr>
              <a:t>модуляциясын қолдайтын трансиверлерді орнату және олардың бағдарламалық жасақтамасын жаңарту қажет.</a:t>
            </a:r>
          </a:p>
          <a:p>
            <a:pPr lvl="0" indent="449263" algn="just" eaLnBrk="0" fontAlgn="base" hangingPunct="0">
              <a:spcBef>
                <a:spcPct val="0"/>
              </a:spcBef>
              <a:spcAft>
                <a:spcPct val="0"/>
              </a:spcAft>
              <a:tabLst>
                <a:tab pos="539750" algn="l"/>
              </a:tabLst>
            </a:pPr>
            <a:r>
              <a:rPr lang="kk-KZ" sz="1100" dirty="0">
                <a:latin typeface="Times New Roman" pitchFamily="18" charset="0"/>
                <a:ea typeface="Calibri" pitchFamily="34" charset="0"/>
                <a:cs typeface="Times New Roman" pitchFamily="18" charset="0"/>
              </a:rPr>
              <a:t>АҚШ-та </a:t>
            </a:r>
            <a:r>
              <a:rPr lang="en-US" sz="1100" dirty="0">
                <a:latin typeface="Times New Roman" pitchFamily="18" charset="0"/>
                <a:ea typeface="Calibri" pitchFamily="34" charset="0"/>
                <a:cs typeface="Times New Roman" pitchFamily="18" charset="0"/>
              </a:rPr>
              <a:t>amps </a:t>
            </a:r>
            <a:r>
              <a:rPr lang="kk-KZ" sz="1100" dirty="0">
                <a:latin typeface="Times New Roman" pitchFamily="18" charset="0"/>
                <a:ea typeface="Calibri" pitchFamily="34" charset="0"/>
                <a:cs typeface="Times New Roman" pitchFamily="18" charset="0"/>
              </a:rPr>
              <a:t>аналогтық стандарты өте кең таралды, сондықтан оны толығымен цифрлық стандартпен тікелей ауыстыру мүмкін болмады. Шығу екі режимді аналогтық-цифрлық жүйені дамытуда табылды, бұл аналогтық және цифрлық жүйелердің жұмысын бірдей диапазонда біріктіруге мүмкіндік береді. Жұмыс тиісті стандартқа сәйкес 1988 жылы басталды, ал 1990 жылы американдық байланыс индустриясы қауымдастығы </a:t>
            </a:r>
            <a:r>
              <a:rPr lang="en-US" sz="1100" dirty="0">
                <a:latin typeface="Times New Roman" pitchFamily="18" charset="0"/>
                <a:ea typeface="Calibri" pitchFamily="34" charset="0"/>
                <a:cs typeface="Times New Roman" pitchFamily="18" charset="0"/>
              </a:rPr>
              <a:t>TIA (Telecommunications Industry Association) is-54 </a:t>
            </a:r>
            <a:r>
              <a:rPr lang="kk-KZ" sz="1100" dirty="0">
                <a:latin typeface="Times New Roman" pitchFamily="18" charset="0"/>
                <a:ea typeface="Calibri" pitchFamily="34" charset="0"/>
                <a:cs typeface="Times New Roman" pitchFamily="18" charset="0"/>
              </a:rPr>
              <a:t>стандартын бекітті (</a:t>
            </a:r>
            <a:r>
              <a:rPr lang="en-US" sz="1100" dirty="0">
                <a:latin typeface="Times New Roman" pitchFamily="18" charset="0"/>
                <a:ea typeface="Calibri" pitchFamily="34" charset="0"/>
                <a:cs typeface="Times New Roman" pitchFamily="18" charset="0"/>
              </a:rPr>
              <a:t>is-Interim Standard </a:t>
            </a:r>
            <a:r>
              <a:rPr lang="kk-KZ" sz="1100" dirty="0">
                <a:latin typeface="Times New Roman" pitchFamily="18" charset="0"/>
                <a:ea typeface="Calibri" pitchFamily="34" charset="0"/>
                <a:cs typeface="Times New Roman" pitchFamily="18" charset="0"/>
              </a:rPr>
              <a:t>үшін аббревиатура, яғни. </a:t>
            </a:r>
            <a:r>
              <a:rPr lang="en-US" sz="1100" dirty="0">
                <a:latin typeface="Times New Roman" pitchFamily="18" charset="0"/>
                <a:ea typeface="Calibri" pitchFamily="34" charset="0"/>
                <a:cs typeface="Times New Roman" pitchFamily="18" charset="0"/>
              </a:rPr>
              <a:t>d-AMPS </a:t>
            </a:r>
            <a:r>
              <a:rPr lang="kk-KZ" sz="1100" dirty="0">
                <a:latin typeface="Times New Roman" pitchFamily="18" charset="0"/>
                <a:ea typeface="Calibri" pitchFamily="34" charset="0"/>
                <a:cs typeface="Times New Roman" pitchFamily="18" charset="0"/>
              </a:rPr>
              <a:t>деп те аталатын сандық ұялы байланыс жүйесіне аралық стан-дарт). </a:t>
            </a:r>
          </a:p>
          <a:p>
            <a:pPr lvl="0" indent="449263" algn="just" eaLnBrk="0" fontAlgn="base" hangingPunct="0">
              <a:spcBef>
                <a:spcPct val="0"/>
              </a:spcBef>
              <a:spcAft>
                <a:spcPct val="0"/>
              </a:spcAft>
              <a:tabLst>
                <a:tab pos="539750" algn="l"/>
              </a:tabLst>
            </a:pPr>
            <a:r>
              <a:rPr lang="en-US" sz="1100" dirty="0">
                <a:latin typeface="Times New Roman" pitchFamily="18" charset="0"/>
                <a:ea typeface="Calibri" pitchFamily="34" charset="0"/>
                <a:cs typeface="Times New Roman" pitchFamily="18" charset="0"/>
              </a:rPr>
              <a:t>D-AMPS </a:t>
            </a:r>
            <a:r>
              <a:rPr lang="kk-KZ" sz="1100" dirty="0">
                <a:latin typeface="Times New Roman" pitchFamily="18" charset="0"/>
                <a:ea typeface="Calibri" pitchFamily="34" charset="0"/>
                <a:cs typeface="Times New Roman" pitchFamily="18" charset="0"/>
              </a:rPr>
              <a:t>стандарты басқару арналарының жаңа түрін енгізу арқылы одан әрі жетілдірілді, өйткені </a:t>
            </a:r>
            <a:r>
              <a:rPr lang="en-US" sz="1100" dirty="0">
                <a:latin typeface="Times New Roman" pitchFamily="18" charset="0"/>
                <a:ea typeface="Calibri" pitchFamily="34" charset="0"/>
                <a:cs typeface="Times New Roman" pitchFamily="18" charset="0"/>
              </a:rPr>
              <a:t>is-54 </a:t>
            </a:r>
            <a:r>
              <a:rPr lang="kk-KZ" sz="1100" dirty="0">
                <a:latin typeface="Times New Roman" pitchFamily="18" charset="0"/>
                <a:ea typeface="Calibri" pitchFamily="34" charset="0"/>
                <a:cs typeface="Times New Roman" pitchFamily="18" charset="0"/>
              </a:rPr>
              <a:t>сандық нұсқасы </a:t>
            </a:r>
            <a:r>
              <a:rPr lang="en-US" sz="1100" dirty="0">
                <a:latin typeface="Times New Roman" pitchFamily="18" charset="0"/>
                <a:ea typeface="Calibri" pitchFamily="34" charset="0"/>
                <a:cs typeface="Times New Roman" pitchFamily="18" charset="0"/>
              </a:rPr>
              <a:t>amps </a:t>
            </a:r>
            <a:r>
              <a:rPr lang="kk-KZ" sz="1100" dirty="0">
                <a:latin typeface="Times New Roman" pitchFamily="18" charset="0"/>
                <a:ea typeface="Calibri" pitchFamily="34" charset="0"/>
                <a:cs typeface="Times New Roman" pitchFamily="18" charset="0"/>
              </a:rPr>
              <a:t>аналогтық стандартының басқару арналарының құрылымын сақтап қалды, бұл жүйенің мүмкіндіктерін шектеді. Жаңа, толық сандық басқару арналары 1994 жылы әзірленген және 1996 жылы қолданыла бастаған </a:t>
            </a:r>
            <a:r>
              <a:rPr lang="en-US" sz="1100" dirty="0">
                <a:latin typeface="Times New Roman" pitchFamily="18" charset="0"/>
                <a:ea typeface="Calibri" pitchFamily="34" charset="0"/>
                <a:cs typeface="Times New Roman" pitchFamily="18" charset="0"/>
              </a:rPr>
              <a:t>is-136 </a:t>
            </a:r>
            <a:r>
              <a:rPr lang="kk-KZ" sz="1100" dirty="0">
                <a:latin typeface="Times New Roman" pitchFamily="18" charset="0"/>
                <a:ea typeface="Calibri" pitchFamily="34" charset="0"/>
                <a:cs typeface="Times New Roman" pitchFamily="18" charset="0"/>
              </a:rPr>
              <a:t>нұсқасына енгізілді, </a:t>
            </a:r>
            <a:r>
              <a:rPr lang="en-US" sz="1100" dirty="0">
                <a:latin typeface="Times New Roman" pitchFamily="18" charset="0"/>
                <a:ea typeface="Calibri" pitchFamily="34" charset="0"/>
                <a:cs typeface="Times New Roman" pitchFamily="18" charset="0"/>
              </a:rPr>
              <a:t>AMPS </a:t>
            </a:r>
            <a:r>
              <a:rPr lang="kk-KZ" sz="1100" dirty="0">
                <a:latin typeface="Times New Roman" pitchFamily="18" charset="0"/>
                <a:ea typeface="Calibri" pitchFamily="34" charset="0"/>
                <a:cs typeface="Times New Roman" pitchFamily="18" charset="0"/>
              </a:rPr>
              <a:t>және </a:t>
            </a:r>
            <a:r>
              <a:rPr lang="en-US" sz="1100" dirty="0">
                <a:latin typeface="Times New Roman" pitchFamily="18" charset="0"/>
                <a:ea typeface="Calibri" pitchFamily="34" charset="0"/>
                <a:cs typeface="Times New Roman" pitchFamily="18" charset="0"/>
              </a:rPr>
              <a:t>is-54 </a:t>
            </a:r>
            <a:r>
              <a:rPr lang="kk-KZ" sz="1100" dirty="0">
                <a:latin typeface="Times New Roman" pitchFamily="18" charset="0"/>
                <a:ea typeface="Calibri" pitchFamily="34" charset="0"/>
                <a:cs typeface="Times New Roman" pitchFamily="18" charset="0"/>
              </a:rPr>
              <a:t>үйлесімділігі сақталды, бірақ басқару арнасының сыйымдылығы жоғарылап, жүйенің функционалдығы айтарлықтай кеңейтілді. </a:t>
            </a:r>
          </a:p>
          <a:p>
            <a:pPr lvl="0" indent="449263" algn="just" eaLnBrk="0" fontAlgn="base" hangingPunct="0">
              <a:spcBef>
                <a:spcPct val="0"/>
              </a:spcBef>
              <a:spcAft>
                <a:spcPct val="0"/>
              </a:spcAft>
              <a:tabLst>
                <a:tab pos="539750" algn="l"/>
              </a:tabLst>
            </a:pPr>
            <a:r>
              <a:rPr lang="kk-KZ" sz="1100" dirty="0">
                <a:latin typeface="Times New Roman" pitchFamily="18" charset="0"/>
                <a:ea typeface="Calibri" pitchFamily="34" charset="0"/>
                <a:cs typeface="Times New Roman" pitchFamily="18" charset="0"/>
              </a:rPr>
              <a:t>Техникалық жетілдіруді жалғастыра отырып, </a:t>
            </a:r>
            <a:r>
              <a:rPr lang="en-US" sz="1100" dirty="0">
                <a:latin typeface="Times New Roman" pitchFamily="18" charset="0"/>
                <a:ea typeface="Calibri" pitchFamily="34" charset="0"/>
                <a:cs typeface="Times New Roman" pitchFamily="18" charset="0"/>
              </a:rPr>
              <a:t>GSM </a:t>
            </a:r>
            <a:r>
              <a:rPr lang="kk-KZ" sz="1100" dirty="0">
                <a:latin typeface="Times New Roman" pitchFamily="18" charset="0"/>
                <a:ea typeface="Calibri" pitchFamily="34" charset="0"/>
                <a:cs typeface="Times New Roman" pitchFamily="18" charset="0"/>
              </a:rPr>
              <a:t>стандарты 1800 МГц жиілік диапазонында қолдануды тапты. Бұл бағыт жеке байланыс жүйесінің атауымен белгілі. Ол кеңірек жиілік диапазонымен және ұяшықтардың (ұяшықтардың) кішірек өлшемдерімен сипатталады, бұл айтарлықтай үлкен сыйымдылықтағы ұялы желілерді құруға мүмкіндік береді. </a:t>
            </a:r>
            <a:r>
              <a:rPr lang="en-US" sz="1100" dirty="0">
                <a:latin typeface="Times New Roman" pitchFamily="18" charset="0"/>
                <a:ea typeface="Calibri" pitchFamily="34" charset="0"/>
                <a:cs typeface="Times New Roman" pitchFamily="18" charset="0"/>
              </a:rPr>
              <a:t>GSM - 900 </a:t>
            </a:r>
            <a:r>
              <a:rPr lang="kk-KZ" sz="1100" dirty="0">
                <a:latin typeface="Times New Roman" pitchFamily="18" charset="0"/>
                <a:ea typeface="Calibri" pitchFamily="34" charset="0"/>
                <a:cs typeface="Times New Roman" pitchFamily="18" charset="0"/>
              </a:rPr>
              <a:t>стандартына қосымша түріндегі тиісті стандарт 1991 жылы Ев-ропта жасалып, </a:t>
            </a:r>
            <a:r>
              <a:rPr lang="en-US" sz="1100" dirty="0">
                <a:latin typeface="Times New Roman" pitchFamily="18" charset="0"/>
                <a:ea typeface="Calibri" pitchFamily="34" charset="0"/>
                <a:cs typeface="Times New Roman" pitchFamily="18" charset="0"/>
              </a:rPr>
              <a:t>DCS-1800 (Digital Cellular System) </a:t>
            </a:r>
            <a:r>
              <a:rPr lang="kk-KZ" sz="1100" dirty="0">
                <a:latin typeface="Times New Roman" pitchFamily="18" charset="0"/>
                <a:ea typeface="Calibri" pitchFamily="34" charset="0"/>
                <a:cs typeface="Times New Roman" pitchFamily="18" charset="0"/>
              </a:rPr>
              <a:t>деп аталды. Жүйе 1993 жылы коммерциялық қызметке кірді, ал 1996 жылы бұл стандарт </a:t>
            </a:r>
            <a:r>
              <a:rPr lang="en-US" sz="1100" dirty="0">
                <a:latin typeface="Times New Roman" pitchFamily="18" charset="0"/>
                <a:ea typeface="Calibri" pitchFamily="34" charset="0"/>
                <a:cs typeface="Times New Roman" pitchFamily="18" charset="0"/>
              </a:rPr>
              <a:t>GSM-1800 </a:t>
            </a:r>
            <a:r>
              <a:rPr lang="kk-KZ" sz="1100" dirty="0">
                <a:latin typeface="Times New Roman" pitchFamily="18" charset="0"/>
                <a:ea typeface="Calibri" pitchFamily="34" charset="0"/>
                <a:cs typeface="Times New Roman" pitchFamily="18" charset="0"/>
              </a:rPr>
              <a:t>деп аталды.</a:t>
            </a:r>
          </a:p>
          <a:p>
            <a:pPr lvl="0" indent="449263" algn="just" eaLnBrk="0" fontAlgn="base" hangingPunct="0">
              <a:spcBef>
                <a:spcPct val="0"/>
              </a:spcBef>
              <a:spcAft>
                <a:spcPct val="0"/>
              </a:spcAft>
              <a:tabLst>
                <a:tab pos="539750" algn="l"/>
              </a:tabLst>
            </a:pPr>
            <a:r>
              <a:rPr lang="kk-KZ" sz="1100" dirty="0">
                <a:latin typeface="Times New Roman" pitchFamily="18" charset="0"/>
                <a:ea typeface="Calibri" pitchFamily="34" charset="0"/>
                <a:cs typeface="Times New Roman" pitchFamily="18" charset="0"/>
              </a:rPr>
              <a:t>АҚШ-та 1800 МГц диапазоны бос емес болып шықты, бірақ 1900 МГц диапазонында жиілік диапазонын бөлектеу мүмкіндігі табылды. Бұл диапазондағы жұмыс </a:t>
            </a:r>
            <a:r>
              <a:rPr lang="en-US" sz="1100" dirty="0">
                <a:latin typeface="Times New Roman" pitchFamily="18" charset="0"/>
                <a:ea typeface="Calibri" pitchFamily="34" charset="0"/>
                <a:cs typeface="Times New Roman" pitchFamily="18" charset="0"/>
              </a:rPr>
              <a:t>D-AMPS </a:t>
            </a:r>
            <a:r>
              <a:rPr lang="kk-KZ" sz="1100" dirty="0">
                <a:latin typeface="Times New Roman" pitchFamily="18" charset="0"/>
                <a:ea typeface="Calibri" pitchFamily="34" charset="0"/>
                <a:cs typeface="Times New Roman" pitchFamily="18" charset="0"/>
              </a:rPr>
              <a:t>стандартында қарастырылған (</a:t>
            </a:r>
            <a:r>
              <a:rPr lang="en-US" sz="1100" dirty="0">
                <a:latin typeface="Times New Roman" pitchFamily="18" charset="0"/>
                <a:ea typeface="Calibri" pitchFamily="34" charset="0"/>
                <a:cs typeface="Times New Roman" pitchFamily="18" charset="0"/>
              </a:rPr>
              <a:t>is-136 </a:t>
            </a:r>
            <a:r>
              <a:rPr lang="kk-KZ" sz="1100" dirty="0">
                <a:latin typeface="Times New Roman" pitchFamily="18" charset="0"/>
                <a:ea typeface="Calibri" pitchFamily="34" charset="0"/>
                <a:cs typeface="Times New Roman" pitchFamily="18" charset="0"/>
              </a:rPr>
              <a:t>нұсқасы). Осы диапазон үшін </a:t>
            </a:r>
            <a:r>
              <a:rPr lang="en-US" sz="1100" dirty="0">
                <a:latin typeface="Times New Roman" pitchFamily="18" charset="0"/>
                <a:ea typeface="Calibri" pitchFamily="34" charset="0"/>
                <a:cs typeface="Times New Roman" pitchFamily="18" charset="0"/>
              </a:rPr>
              <a:t>GSM </a:t>
            </a:r>
            <a:r>
              <a:rPr lang="kk-KZ" sz="1100" dirty="0">
                <a:latin typeface="Times New Roman" pitchFamily="18" charset="0"/>
                <a:ea typeface="Calibri" pitchFamily="34" charset="0"/>
                <a:cs typeface="Times New Roman" pitchFamily="18" charset="0"/>
              </a:rPr>
              <a:t>стандартының нұсқасы да әзірленді (</a:t>
            </a:r>
            <a:r>
              <a:rPr lang="en-US" sz="1100" dirty="0">
                <a:latin typeface="Times New Roman" pitchFamily="18" charset="0"/>
                <a:ea typeface="Calibri" pitchFamily="34" charset="0"/>
                <a:cs typeface="Times New Roman" pitchFamily="18" charset="0"/>
              </a:rPr>
              <a:t>GSM-1900" </a:t>
            </a:r>
            <a:r>
              <a:rPr lang="kk-KZ" sz="1100" dirty="0">
                <a:latin typeface="Times New Roman" pitchFamily="18" charset="0"/>
                <a:ea typeface="Calibri" pitchFamily="34" charset="0"/>
                <a:cs typeface="Times New Roman" pitchFamily="18" charset="0"/>
              </a:rPr>
              <a:t>американдық " нұсқасы – </a:t>
            </a:r>
            <a:r>
              <a:rPr lang="en-US" sz="1100" dirty="0">
                <a:latin typeface="Times New Roman" pitchFamily="18" charset="0"/>
                <a:ea typeface="Calibri" pitchFamily="34" charset="0"/>
                <a:cs typeface="Times New Roman" pitchFamily="18" charset="0"/>
              </a:rPr>
              <a:t>IS-661 </a:t>
            </a:r>
            <a:r>
              <a:rPr lang="kk-KZ" sz="1100" dirty="0">
                <a:latin typeface="Times New Roman" pitchFamily="18" charset="0"/>
                <a:ea typeface="Calibri" pitchFamily="34" charset="0"/>
                <a:cs typeface="Times New Roman" pitchFamily="18" charset="0"/>
              </a:rPr>
              <a:t>стандарты). </a:t>
            </a:r>
          </a:p>
          <a:p>
            <a:pPr lvl="0" indent="449263" algn="just" eaLnBrk="0" fontAlgn="base" hangingPunct="0">
              <a:spcBef>
                <a:spcPct val="0"/>
              </a:spcBef>
              <a:spcAft>
                <a:spcPct val="0"/>
              </a:spcAft>
              <a:tabLst>
                <a:tab pos="539750" algn="l"/>
              </a:tabLst>
            </a:pPr>
            <a:r>
              <a:rPr lang="kk-KZ" sz="1100" dirty="0">
                <a:latin typeface="Times New Roman" pitchFamily="18" charset="0"/>
                <a:ea typeface="Calibri" pitchFamily="34" charset="0"/>
                <a:cs typeface="Times New Roman" pitchFamily="18" charset="0"/>
              </a:rPr>
              <a:t>Жапония өзінің көрсеткіштері бойынша американдық </a:t>
            </a:r>
            <a:r>
              <a:rPr lang="en-US" sz="1100" dirty="0">
                <a:latin typeface="Times New Roman" pitchFamily="18" charset="0"/>
                <a:ea typeface="Calibri" pitchFamily="34" charset="0"/>
                <a:cs typeface="Times New Roman" pitchFamily="18" charset="0"/>
              </a:rPr>
              <a:t>D-AMPS </a:t>
            </a:r>
            <a:r>
              <a:rPr lang="kk-KZ" sz="1100" dirty="0">
                <a:latin typeface="Times New Roman" pitchFamily="18" charset="0"/>
                <a:ea typeface="Calibri" pitchFamily="34" charset="0"/>
                <a:cs typeface="Times New Roman" pitchFamily="18" charset="0"/>
              </a:rPr>
              <a:t>стандартына жақын </a:t>
            </a:r>
            <a:r>
              <a:rPr lang="en-US" sz="1100" dirty="0">
                <a:latin typeface="Times New Roman" pitchFamily="18" charset="0"/>
                <a:ea typeface="Calibri" pitchFamily="34" charset="0"/>
                <a:cs typeface="Times New Roman" pitchFamily="18" charset="0"/>
              </a:rPr>
              <a:t>JDC (Japan Digital Cellular) </a:t>
            </a:r>
            <a:r>
              <a:rPr lang="kk-KZ" sz="1100" dirty="0">
                <a:latin typeface="Times New Roman" pitchFamily="18" charset="0"/>
                <a:ea typeface="Calibri" pitchFamily="34" charset="0"/>
                <a:cs typeface="Times New Roman" pitchFamily="18" charset="0"/>
              </a:rPr>
              <a:t>ұялы байланысының өзіндік цифрлық стандартын әзірледі. 1991 жылы оны елдің пошта және байланыс министрлігі мақұлдады.</a:t>
            </a:r>
          </a:p>
          <a:p>
            <a:pPr lvl="0" indent="449263" algn="just" eaLnBrk="0" fontAlgn="base" hangingPunct="0">
              <a:spcBef>
                <a:spcPct val="0"/>
              </a:spcBef>
              <a:spcAft>
                <a:spcPct val="0"/>
              </a:spcAft>
              <a:tabLst>
                <a:tab pos="539750" algn="l"/>
              </a:tabLst>
            </a:pPr>
            <a:endParaRPr lang="kk-KZ" sz="1100" dirty="0">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370702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14296"/>
            <a:ext cx="9144000" cy="4178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lnSpc>
                <a:spcPct val="125000"/>
              </a:lnSpc>
            </a:pPr>
            <a:r>
              <a:rPr lang="kk-KZ" sz="2000" dirty="0">
                <a:latin typeface="Times New Roman" panose="02020603050405020304" pitchFamily="18" charset="0"/>
                <a:ea typeface="Times New Roman" panose="02020603050405020304" pitchFamily="18" charset="0"/>
                <a:cs typeface="Times New Roman" panose="02020603050405020304" pitchFamily="18" charset="0"/>
              </a:rPr>
              <a:t>Назарларыңызға рахмет!</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11" name="Прямоугольник 10"/>
          <p:cNvSpPr/>
          <p:nvPr/>
        </p:nvSpPr>
        <p:spPr>
          <a:xfrm>
            <a:off x="2464579" y="1035833"/>
            <a:ext cx="4214842" cy="30718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458" name="Picture 2" descr="C:\Users\Zhaxygaliyeva.S\Desktop\Ардақ\потом удалю\0_aA9QMzH-2pd4aIE7.gif"/>
          <p:cNvPicPr>
            <a:picLocks noChangeAspect="1" noChangeArrowheads="1" noCrop="1"/>
          </p:cNvPicPr>
          <p:nvPr/>
        </p:nvPicPr>
        <p:blipFill>
          <a:blip r:embed="rId2"/>
          <a:srcRect/>
          <a:stretch>
            <a:fillRect/>
          </a:stretch>
        </p:blipFill>
        <p:spPr bwMode="auto">
          <a:xfrm>
            <a:off x="2536017" y="1107271"/>
            <a:ext cx="4071966" cy="2928958"/>
          </a:xfrm>
          <a:prstGeom prst="rect">
            <a:avLst/>
          </a:prstGeom>
          <a:noFill/>
        </p:spPr>
      </p:pic>
    </p:spTree>
    <p:extLst>
      <p:ext uri="{BB962C8B-B14F-4D97-AF65-F5344CB8AC3E}">
        <p14:creationId xmlns:p14="http://schemas.microsoft.com/office/powerpoint/2010/main" val="771020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ятиугольник 6"/>
          <p:cNvSpPr/>
          <p:nvPr/>
        </p:nvSpPr>
        <p:spPr>
          <a:xfrm>
            <a:off x="179512" y="201158"/>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119570" y="189146"/>
            <a:ext cx="1387688" cy="53091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68580" tIns="34290" rIns="68580" bIns="34290">
            <a:spAutoFit/>
          </a:bodyPr>
          <a:lstStyle/>
          <a:p>
            <a:pPr>
              <a:lnSpc>
                <a:spcPct val="125000"/>
              </a:lnSpc>
            </a:pPr>
            <a:r>
              <a:rPr lang="kk-KZ" sz="2400" dirty="0">
                <a:solidFill>
                  <a:schemeClr val="tx2"/>
                </a:solidFill>
                <a:latin typeface="Times New Roman" panose="02020603050405020304" pitchFamily="18" charset="0"/>
                <a:cs typeface="Times New Roman" panose="02020603050405020304" pitchFamily="18" charset="0"/>
              </a:rPr>
              <a:t>Мазмұны</a:t>
            </a:r>
            <a:endParaRPr lang="ru-RU" sz="24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ятиугольник 8"/>
          <p:cNvSpPr/>
          <p:nvPr/>
        </p:nvSpPr>
        <p:spPr>
          <a:xfrm rot="5400000">
            <a:off x="4741976" y="867921"/>
            <a:ext cx="4286280" cy="4143404"/>
          </a:xfrm>
          <a:prstGeom prst="homePlate">
            <a:avLst>
              <a:gd name="adj" fmla="val 1847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5" name="Схема 4"/>
          <p:cNvGraphicFramePr/>
          <p:nvPr>
            <p:extLst>
              <p:ext uri="{D42A27DB-BD31-4B8C-83A1-F6EECF244321}">
                <p14:modId xmlns:p14="http://schemas.microsoft.com/office/powerpoint/2010/main" val="3639739711"/>
              </p:ext>
            </p:extLst>
          </p:nvPr>
        </p:nvGraphicFramePr>
        <p:xfrm>
          <a:off x="4786314" y="785800"/>
          <a:ext cx="4143404" cy="35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Рисунок 1">
            <a:extLst>
              <a:ext uri="{FF2B5EF4-FFF2-40B4-BE49-F238E27FC236}">
                <a16:creationId xmlns:a16="http://schemas.microsoft.com/office/drawing/2014/main" id="{066980CF-5F09-4585-8A0E-D0986CED090E}"/>
              </a:ext>
            </a:extLst>
          </p:cNvPr>
          <p:cNvPicPr>
            <a:picLocks noChangeAspect="1"/>
          </p:cNvPicPr>
          <p:nvPr/>
        </p:nvPicPr>
        <p:blipFill>
          <a:blip r:embed="rId7"/>
          <a:stretch>
            <a:fillRect/>
          </a:stretch>
        </p:blipFill>
        <p:spPr>
          <a:xfrm>
            <a:off x="835573" y="1383618"/>
            <a:ext cx="3283997" cy="2376264"/>
          </a:xfrm>
          <a:prstGeom prst="rect">
            <a:avLst/>
          </a:prstGeom>
        </p:spPr>
      </p:pic>
    </p:spTree>
    <p:extLst>
      <p:ext uri="{BB962C8B-B14F-4D97-AF65-F5344CB8AC3E}">
        <p14:creationId xmlns:p14="http://schemas.microsoft.com/office/powerpoint/2010/main" val="771020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4565" y="-7762"/>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34817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lnSpc>
                <a:spcPct val="125000"/>
              </a:lnSpc>
            </a:pPr>
            <a:r>
              <a:rPr lang="kk-KZ" sz="1600" b="1" dirty="0">
                <a:latin typeface="Times New Roman" pitchFamily="18" charset="0"/>
                <a:ea typeface="Calibri" pitchFamily="34" charset="0"/>
                <a:cs typeface="Times New Roman" pitchFamily="18" charset="0"/>
              </a:rPr>
              <a:t>Жылжымалы байланыс желілерінің мақсаты</a:t>
            </a: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11" name="Прямоугольник 10"/>
          <p:cNvSpPr/>
          <p:nvPr/>
        </p:nvSpPr>
        <p:spPr>
          <a:xfrm>
            <a:off x="460013" y="940206"/>
            <a:ext cx="2866701" cy="1775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2625" y="3103440"/>
            <a:ext cx="9001188" cy="1754326"/>
          </a:xfrm>
          <a:prstGeom prst="rect">
            <a:avLst/>
          </a:prstGeom>
        </p:spPr>
        <p:txBody>
          <a:bodyPr wrap="square">
            <a:spAutoFit/>
          </a:bodyPr>
          <a:lstStyle/>
          <a:p>
            <a:pPr indent="449263" algn="just" eaLnBrk="0" fontAlgn="base" hangingPunct="0">
              <a:spcBef>
                <a:spcPct val="0"/>
              </a:spcBef>
              <a:spcAft>
                <a:spcPct val="0"/>
              </a:spcAft>
            </a:pPr>
            <a:r>
              <a:rPr lang="kk-KZ" sz="1200" dirty="0">
                <a:latin typeface="Times New Roman" pitchFamily="18" charset="0"/>
                <a:ea typeface="Calibri" pitchFamily="34" charset="0"/>
                <a:cs typeface="Times New Roman" pitchFamily="18" charset="0"/>
              </a:rPr>
              <a:t>Жылжымалы байланыс жүйелері өз мақсаттары үшін радиоарнаны және стационарлық емес (киілетін) пайдаланушы терминалдарын пайдаланады. Әдетте, олар желінің радиалды немесе радиалды-аймақтық (ұялы) құрылымына ие және симплексті (бір реттік) және дуплексті (екі жақты) байланыс арналарын қолдана алады (1.1-сурет).</a:t>
            </a:r>
          </a:p>
          <a:p>
            <a:pPr indent="449263" algn="just" eaLnBrk="0" fontAlgn="base" hangingPunct="0">
              <a:spcBef>
                <a:spcPct val="0"/>
              </a:spcBef>
              <a:spcAft>
                <a:spcPct val="0"/>
              </a:spcAft>
            </a:pPr>
            <a:endParaRPr lang="kk-KZ" sz="1200" dirty="0">
              <a:latin typeface="Times New Roman" pitchFamily="18" charset="0"/>
              <a:ea typeface="Calibri" pitchFamily="34" charset="0"/>
              <a:cs typeface="Times New Roman" pitchFamily="18" charset="0"/>
            </a:endParaRPr>
          </a:p>
          <a:p>
            <a:pPr indent="449263" algn="just" eaLnBrk="0" fontAlgn="base" hangingPunct="0">
              <a:spcBef>
                <a:spcPct val="0"/>
              </a:spcBef>
              <a:spcAft>
                <a:spcPct val="0"/>
              </a:spcAft>
            </a:pPr>
            <a:r>
              <a:rPr lang="kk-KZ" sz="1200" dirty="0">
                <a:latin typeface="Times New Roman" pitchFamily="18" charset="0"/>
                <a:ea typeface="Calibri" pitchFamily="34" charset="0"/>
                <a:cs typeface="Times New Roman" pitchFamily="18" charset="0"/>
              </a:rPr>
              <a:t>Жылжымалы байланыс желілерін шартты түрде келесі сыныптарға бөлуге болады: </a:t>
            </a:r>
          </a:p>
          <a:p>
            <a:pPr indent="449263" algn="just" eaLnBrk="0" fontAlgn="base" hangingPunct="0">
              <a:spcBef>
                <a:spcPct val="0"/>
              </a:spcBef>
              <a:spcAft>
                <a:spcPct val="0"/>
              </a:spcAft>
            </a:pPr>
            <a:r>
              <a:rPr lang="kk-KZ" sz="1200" dirty="0">
                <a:latin typeface="Times New Roman" pitchFamily="18" charset="0"/>
                <a:ea typeface="Calibri" pitchFamily="34" charset="0"/>
                <a:cs typeface="Times New Roman" pitchFamily="18" charset="0"/>
              </a:rPr>
              <a:t>- ұялы байланыс желілері; </a:t>
            </a:r>
          </a:p>
          <a:p>
            <a:pPr indent="449263" algn="just" eaLnBrk="0" fontAlgn="base" hangingPunct="0">
              <a:spcBef>
                <a:spcPct val="0"/>
              </a:spcBef>
              <a:spcAft>
                <a:spcPct val="0"/>
              </a:spcAft>
            </a:pPr>
            <a:r>
              <a:rPr lang="kk-KZ" sz="1200" dirty="0">
                <a:latin typeface="Times New Roman" pitchFamily="18" charset="0"/>
                <a:ea typeface="Calibri" pitchFamily="34" charset="0"/>
                <a:cs typeface="Times New Roman" pitchFamily="18" charset="0"/>
              </a:rPr>
              <a:t>- транкингтік байланыс желілері (СТС); </a:t>
            </a:r>
          </a:p>
          <a:p>
            <a:pPr indent="449263" algn="just" eaLnBrk="0" fontAlgn="base" hangingPunct="0">
              <a:spcBef>
                <a:spcPct val="0"/>
              </a:spcBef>
              <a:spcAft>
                <a:spcPct val="0"/>
              </a:spcAft>
            </a:pPr>
            <a:r>
              <a:rPr lang="kk-KZ" sz="1200" dirty="0">
                <a:latin typeface="Times New Roman" pitchFamily="18" charset="0"/>
                <a:ea typeface="Calibri" pitchFamily="34" charset="0"/>
                <a:cs typeface="Times New Roman" pitchFamily="18" charset="0"/>
              </a:rPr>
              <a:t>- дербес радиобайланыс желілері (СПР); </a:t>
            </a:r>
          </a:p>
          <a:p>
            <a:pPr indent="449263" algn="just" eaLnBrk="0" fontAlgn="base" hangingPunct="0">
              <a:spcBef>
                <a:spcPct val="0"/>
              </a:spcBef>
              <a:spcAft>
                <a:spcPct val="0"/>
              </a:spcAft>
            </a:pPr>
            <a:r>
              <a:rPr lang="kk-KZ" sz="1200" dirty="0">
                <a:latin typeface="Times New Roman" pitchFamily="18" charset="0"/>
                <a:ea typeface="Calibri" pitchFamily="34" charset="0"/>
                <a:cs typeface="Times New Roman" pitchFamily="18" charset="0"/>
              </a:rPr>
              <a:t>- дербес спутниктік (мобильдік) байланыс желілері (СПСС).</a:t>
            </a:r>
          </a:p>
        </p:txBody>
      </p:sp>
      <p:sp>
        <p:nvSpPr>
          <p:cNvPr id="18436" name="Rectangle 4"/>
          <p:cNvSpPr>
            <a:spLocks noChangeArrowheads="1"/>
          </p:cNvSpPr>
          <p:nvPr/>
        </p:nvSpPr>
        <p:spPr bwMode="auto">
          <a:xfrm>
            <a:off x="3666885" y="994328"/>
            <a:ext cx="5259811"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200" dirty="0">
                <a:latin typeface="Times New Roman" pitchFamily="18" charset="0"/>
                <a:ea typeface="Calibri" pitchFamily="34" charset="0"/>
                <a:cs typeface="Times New Roman" pitchFamily="18" charset="0"/>
              </a:rPr>
              <a:t>	</a:t>
            </a:r>
            <a:r>
              <a:rPr lang="kk-KZ" sz="1200" dirty="0">
                <a:latin typeface="Times New Roman" pitchFamily="18" charset="0"/>
                <a:ea typeface="Calibri" pitchFamily="34" charset="0"/>
                <a:cs typeface="Times New Roman" pitchFamily="18" charset="0"/>
              </a:rPr>
              <a:t>Байланыс</a:t>
            </a:r>
            <a:r>
              <a:rPr lang="en-US" sz="1200" dirty="0">
                <a:latin typeface="Times New Roman" pitchFamily="18" charset="0"/>
                <a:ea typeface="Calibri" pitchFamily="34" charset="0"/>
                <a:cs typeface="Times New Roman" pitchFamily="18" charset="0"/>
              </a:rPr>
              <a:t> </a:t>
            </a:r>
            <a:r>
              <a:rPr lang="kk-KZ" sz="1200" dirty="0">
                <a:latin typeface="Times New Roman" pitchFamily="18" charset="0"/>
                <a:ea typeface="Calibri" pitchFamily="34" charset="0"/>
                <a:cs typeface="Times New Roman" pitchFamily="18" charset="0"/>
              </a:rPr>
              <a:t>-</a:t>
            </a:r>
            <a:r>
              <a:rPr lang="en-US" sz="1200" dirty="0">
                <a:latin typeface="Times New Roman" pitchFamily="18" charset="0"/>
                <a:ea typeface="Calibri" pitchFamily="34" charset="0"/>
                <a:cs typeface="Times New Roman" pitchFamily="18" charset="0"/>
              </a:rPr>
              <a:t> </a:t>
            </a:r>
            <a:r>
              <a:rPr lang="kk-KZ" sz="1200" dirty="0">
                <a:latin typeface="Times New Roman" pitchFamily="18" charset="0"/>
                <a:ea typeface="Calibri" pitchFamily="34" charset="0"/>
                <a:cs typeface="Times New Roman" pitchFamily="18" charset="0"/>
              </a:rPr>
              <a:t>қазіргі қоғам инфрақұрылымының қарқынды дамып келе жатқан салаларының бірі. Бұған байланыс қызметтері мен ақпаратқа сұраныстың үздіксіз өсуі, сондай-ақ электроника, талшықты оптика және есептеу техникасы саласындағы ғылыми-техникалық прогреске қол жеткізу ықпал етеді [1-4].</a:t>
            </a:r>
          </a:p>
          <a:p>
            <a:pPr lvl="0" algn="just" fontAlgn="base">
              <a:spcBef>
                <a:spcPct val="0"/>
              </a:spcBef>
              <a:spcAft>
                <a:spcPct val="0"/>
              </a:spcAft>
            </a:pPr>
            <a:r>
              <a:rPr lang="en-US" sz="1200" dirty="0">
                <a:latin typeface="Times New Roman" pitchFamily="18" charset="0"/>
                <a:ea typeface="Calibri" pitchFamily="34" charset="0"/>
                <a:cs typeface="Times New Roman" pitchFamily="18" charset="0"/>
              </a:rPr>
              <a:t>	</a:t>
            </a:r>
            <a:r>
              <a:rPr lang="kk-KZ" sz="1200" dirty="0">
                <a:latin typeface="Times New Roman" pitchFamily="18" charset="0"/>
                <a:ea typeface="Calibri" pitchFamily="34" charset="0"/>
                <a:cs typeface="Times New Roman" pitchFamily="18" charset="0"/>
              </a:rPr>
              <a:t>Жылжымалы байланыс абонентке жердегі немесе спутниктік желілердің ауқымындағы кез келген нүктеде байланыс қызметтерін алуға мүмкіндік береді.</a:t>
            </a:r>
          </a:p>
        </p:txBody>
      </p:sp>
      <p:pic>
        <p:nvPicPr>
          <p:cNvPr id="12" name="Рисунок 11" descr="ric0">
            <a:extLst>
              <a:ext uri="{FF2B5EF4-FFF2-40B4-BE49-F238E27FC236}">
                <a16:creationId xmlns:a16="http://schemas.microsoft.com/office/drawing/2014/main" id="{A9C30505-1F6A-405C-B474-E263E97DD78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762" y="940206"/>
            <a:ext cx="2866701" cy="1775560"/>
          </a:xfrm>
          <a:prstGeom prst="rect">
            <a:avLst/>
          </a:prstGeom>
          <a:noFill/>
          <a:ln>
            <a:noFill/>
          </a:ln>
        </p:spPr>
      </p:pic>
      <p:sp>
        <p:nvSpPr>
          <p:cNvPr id="14" name="Rectangle 4">
            <a:extLst>
              <a:ext uri="{FF2B5EF4-FFF2-40B4-BE49-F238E27FC236}">
                <a16:creationId xmlns:a16="http://schemas.microsoft.com/office/drawing/2014/main" id="{DD1B7D66-E9E9-4B9D-8471-37468A7B15C1}"/>
              </a:ext>
            </a:extLst>
          </p:cNvPr>
          <p:cNvSpPr>
            <a:spLocks noChangeArrowheads="1"/>
          </p:cNvSpPr>
          <p:nvPr/>
        </p:nvSpPr>
        <p:spPr bwMode="auto">
          <a:xfrm>
            <a:off x="-756592" y="2699392"/>
            <a:ext cx="5259811"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200" dirty="0">
                <a:latin typeface="Times New Roman" pitchFamily="18" charset="0"/>
                <a:ea typeface="Calibri" pitchFamily="34" charset="0"/>
                <a:cs typeface="Times New Roman" pitchFamily="18" charset="0"/>
              </a:rPr>
              <a:t>	</a:t>
            </a:r>
            <a:r>
              <a:rPr lang="kk-KZ" sz="1100" dirty="0">
                <a:latin typeface="Times New Roman" pitchFamily="18" charset="0"/>
                <a:ea typeface="Calibri" pitchFamily="34" charset="0"/>
                <a:cs typeface="Times New Roman" pitchFamily="18" charset="0"/>
              </a:rPr>
              <a:t>1.1 сурет – Жылжымалы байланыс желісінің мысалы</a:t>
            </a:r>
            <a:endParaRPr lang="kk-KZ" sz="1200" dirty="0">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771020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3852"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8286776" cy="34817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lnSpc>
                <a:spcPct val="125000"/>
              </a:lnSpc>
            </a:pPr>
            <a:r>
              <a:rPr lang="kk-KZ" sz="1600" b="1" dirty="0">
                <a:latin typeface="Times New Roman" pitchFamily="18" charset="0"/>
                <a:ea typeface="Calibri" pitchFamily="34" charset="0"/>
                <a:cs typeface="Times New Roman" pitchFamily="18" charset="0"/>
              </a:rPr>
              <a:t>Ұялы  байланыс желілері</a:t>
            </a:r>
            <a:endParaRPr lang="ru-RU" sz="1600" b="1"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073" name="Rectangle 1"/>
          <p:cNvSpPr>
            <a:spLocks noChangeArrowheads="1"/>
          </p:cNvSpPr>
          <p:nvPr/>
        </p:nvSpPr>
        <p:spPr bwMode="auto">
          <a:xfrm>
            <a:off x="2857488" y="928676"/>
            <a:ext cx="585791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algn="just" fontAlgn="base">
              <a:spcBef>
                <a:spcPct val="0"/>
              </a:spcBef>
              <a:spcAft>
                <a:spcPct val="0"/>
              </a:spcAft>
            </a:pPr>
            <a:r>
              <a:rPr lang="kk-KZ" sz="1400" dirty="0">
                <a:latin typeface="Times New Roman" pitchFamily="18" charset="0"/>
                <a:ea typeface="Calibri" pitchFamily="34" charset="0"/>
                <a:cs typeface="Times New Roman" pitchFamily="18" charset="0"/>
              </a:rPr>
              <a:t>Қазіргі заманғы телекоммуникациялық құралдардың ішінде ұялы радиотелефон байланысы желілері барынша қарқынды дамып келеді. Оларды енгізу әр түрлі абоненттердің хабарламаларын бірдей жиілікте беру және теле-коммуникациялық жүйелердің өткізу қабілетін арттыру арқылы бөлінген радиожиілік жолағын үнемді пайдалану мәселесін шешуге мүмкіндік берді. Олар өз атауын байланыс ұйымының ұялы принципіне сәйкес қояды, оған сәйкес қызмет көрсету аймағы ұяшық-ұяшықтарға (ұяшықтарға) бөлінеді.</a:t>
            </a:r>
          </a:p>
        </p:txBody>
      </p:sp>
      <p:sp>
        <p:nvSpPr>
          <p:cNvPr id="9" name="Прямоугольник 8"/>
          <p:cNvSpPr/>
          <p:nvPr/>
        </p:nvSpPr>
        <p:spPr>
          <a:xfrm>
            <a:off x="611560" y="2939215"/>
            <a:ext cx="7813532" cy="1384995"/>
          </a:xfrm>
          <a:prstGeom prst="rect">
            <a:avLst/>
          </a:prstGeom>
        </p:spPr>
        <p:txBody>
          <a:bodyPr wrap="square">
            <a:spAutoFit/>
          </a:bodyPr>
          <a:lstStyle/>
          <a:p>
            <a:pPr lvl="0" indent="449263" algn="just" fontAlgn="base">
              <a:spcBef>
                <a:spcPct val="0"/>
              </a:spcBef>
              <a:spcAft>
                <a:spcPct val="0"/>
              </a:spcAft>
            </a:pPr>
            <a:r>
              <a:rPr lang="kk-KZ" sz="1400" dirty="0">
                <a:latin typeface="Times New Roman" pitchFamily="18" charset="0"/>
                <a:ea typeface="Calibri" pitchFamily="34" charset="0"/>
                <a:cs typeface="Times New Roman" pitchFamily="18" charset="0"/>
              </a:rPr>
              <a:t>Ұялы байланыс жүйесі-бұл конфигурация опциялары мен орындалатын функциялар жиынтығы бойынша алуан түрлілікке мүмкіндік беретін күрделі және икемді техникалық жүйе. Ұялы байланыстың уақытша құрылғысы жұмыста да, бос уақытта да өмірлік қажеттіліктерді қолдайтын құрал ретінде қарастырылады. Ұялы желі мүмкіндіктерінің арасында пайдаланушылардың ұтқырлығы мен жекелендірілуін қамтамасыз ететін перспективалы байланыс және мультимедиялық деректер қызметтері бар.</a:t>
            </a:r>
          </a:p>
        </p:txBody>
      </p:sp>
      <p:pic>
        <p:nvPicPr>
          <p:cNvPr id="2" name="Рисунок 1">
            <a:extLst>
              <a:ext uri="{FF2B5EF4-FFF2-40B4-BE49-F238E27FC236}">
                <a16:creationId xmlns:a16="http://schemas.microsoft.com/office/drawing/2014/main" id="{2BF67DB7-9153-4B29-AF5D-70315FCFBA4D}"/>
              </a:ext>
            </a:extLst>
          </p:cNvPr>
          <p:cNvPicPr>
            <a:picLocks noChangeAspect="1"/>
          </p:cNvPicPr>
          <p:nvPr/>
        </p:nvPicPr>
        <p:blipFill>
          <a:blip r:embed="rId2"/>
          <a:stretch>
            <a:fillRect/>
          </a:stretch>
        </p:blipFill>
        <p:spPr>
          <a:xfrm>
            <a:off x="130472" y="863445"/>
            <a:ext cx="2727016" cy="1815882"/>
          </a:xfrm>
          <a:prstGeom prst="rect">
            <a:avLst/>
          </a:prstGeom>
        </p:spPr>
      </p:pic>
    </p:spTree>
    <p:extLst>
      <p:ext uri="{BB962C8B-B14F-4D97-AF65-F5344CB8AC3E}">
        <p14:creationId xmlns:p14="http://schemas.microsoft.com/office/powerpoint/2010/main" val="771020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8189"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3130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marL="0" lvl="2" algn="ctr">
              <a:lnSpc>
                <a:spcPct val="125000"/>
              </a:lnSpc>
            </a:pPr>
            <a:r>
              <a:rPr lang="kk-KZ" sz="1400" b="1" dirty="0">
                <a:latin typeface="Times New Roman" pitchFamily="18" charset="0"/>
                <a:ea typeface="Calibri" pitchFamily="34" charset="0"/>
                <a:cs typeface="Times New Roman" pitchFamily="18" charset="0"/>
              </a:rPr>
              <a:t>Жылжымалы ұялы байланыс желісі</a:t>
            </a:r>
            <a:endParaRPr lang="ru-RU" sz="600" dirty="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2050" name="Rectangle 2"/>
          <p:cNvSpPr>
            <a:spLocks noChangeArrowheads="1"/>
          </p:cNvSpPr>
          <p:nvPr/>
        </p:nvSpPr>
        <p:spPr bwMode="auto">
          <a:xfrm>
            <a:off x="330970" y="899733"/>
            <a:ext cx="807249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just" eaLnBrk="0" fontAlgn="base" hangingPunct="0">
              <a:spcBef>
                <a:spcPct val="0"/>
              </a:spcBef>
              <a:spcAft>
                <a:spcPct val="0"/>
              </a:spcAft>
            </a:pPr>
            <a:r>
              <a:rPr lang="kk-KZ" sz="1200" dirty="0">
                <a:latin typeface="Times New Roman" pitchFamily="18" charset="0"/>
                <a:ea typeface="Calibri" pitchFamily="34" charset="0"/>
                <a:cs typeface="Times New Roman" pitchFamily="18" charset="0"/>
              </a:rPr>
              <a:t>Ұялы байланыс әрдайым коммутацияның жалпы орталығына (</a:t>
            </a:r>
            <a:r>
              <a:rPr lang="en-US" sz="1200" dirty="0">
                <a:latin typeface="Times New Roman" pitchFamily="18" charset="0"/>
                <a:ea typeface="Calibri" pitchFamily="34" charset="0"/>
                <a:cs typeface="Times New Roman" pitchFamily="18" charset="0"/>
              </a:rPr>
              <a:t>MSC – Mobile Switching Center) </a:t>
            </a:r>
            <a:r>
              <a:rPr lang="kk-KZ" sz="1200" dirty="0">
                <a:latin typeface="Times New Roman" pitchFamily="18" charset="0"/>
                <a:ea typeface="Calibri" pitchFamily="34" charset="0"/>
                <a:cs typeface="Times New Roman" pitchFamily="18" charset="0"/>
              </a:rPr>
              <a:t>жабылатын көптеген ұяшықтар түрінде құрылады, қызмет абонент қозғалған кезде ұядан ұяға ауысады. Ұялы желінің сыйымдылығын арттыру қажет болған жағдайда жиілік жоспарының тиісті модификациясымен ұяшықтарды қосымша ұсақтау жүргізіледі. Коммутация орталығы абоненттердің басқа байланыс желілеріне шығуын жүзеге асырады (1.2-сурет).</a:t>
            </a:r>
            <a:endParaRPr kumimoji="0" lang="ru-RU" sz="1600" b="0" i="0" u="none" strike="noStrike" cap="none" normalizeH="0" baseline="0" dirty="0">
              <a:ln>
                <a:noFill/>
              </a:ln>
              <a:solidFill>
                <a:schemeClr val="tx1"/>
              </a:solidFill>
              <a:effectLst/>
              <a:latin typeface="Arial" pitchFamily="34" charset="0"/>
              <a:cs typeface="Arial" pitchFamily="34" charset="0"/>
            </a:endParaRPr>
          </a:p>
        </p:txBody>
      </p:sp>
      <p:pic>
        <p:nvPicPr>
          <p:cNvPr id="11" name="Рисунок 10" descr="ric3">
            <a:extLst>
              <a:ext uri="{FF2B5EF4-FFF2-40B4-BE49-F238E27FC236}">
                <a16:creationId xmlns:a16="http://schemas.microsoft.com/office/drawing/2014/main" id="{40FB7458-E322-4C2B-8DBD-29795E60F5F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45422" y="2018486"/>
            <a:ext cx="3665113" cy="2005578"/>
          </a:xfrm>
          <a:prstGeom prst="rect">
            <a:avLst/>
          </a:prstGeom>
          <a:noFill/>
          <a:ln>
            <a:noFill/>
          </a:ln>
        </p:spPr>
      </p:pic>
      <p:sp>
        <p:nvSpPr>
          <p:cNvPr id="13" name="Rectangle 2">
            <a:extLst>
              <a:ext uri="{FF2B5EF4-FFF2-40B4-BE49-F238E27FC236}">
                <a16:creationId xmlns:a16="http://schemas.microsoft.com/office/drawing/2014/main" id="{7FA2E5F2-4B55-4532-83D1-7817DCF1263D}"/>
              </a:ext>
            </a:extLst>
          </p:cNvPr>
          <p:cNvSpPr>
            <a:spLocks noChangeArrowheads="1"/>
          </p:cNvSpPr>
          <p:nvPr/>
        </p:nvSpPr>
        <p:spPr bwMode="auto">
          <a:xfrm>
            <a:off x="4331292" y="1911188"/>
            <a:ext cx="4638381"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just" eaLnBrk="0" fontAlgn="base" hangingPunct="0">
              <a:spcBef>
                <a:spcPct val="0"/>
              </a:spcBef>
              <a:spcAft>
                <a:spcPct val="0"/>
              </a:spcAft>
            </a:pPr>
            <a:r>
              <a:rPr lang="kk-KZ" sz="1200" dirty="0">
                <a:latin typeface="Times New Roman" pitchFamily="18" charset="0"/>
                <a:ea typeface="Calibri" pitchFamily="34" charset="0"/>
                <a:cs typeface="Times New Roman" pitchFamily="18" charset="0"/>
              </a:rPr>
              <a:t>1.2-суреттегі белгілер:</a:t>
            </a:r>
          </a:p>
          <a:p>
            <a:pPr lvl="0" indent="450850" algn="just" eaLnBrk="0" fontAlgn="base" hangingPunct="0">
              <a:spcBef>
                <a:spcPct val="0"/>
              </a:spcBef>
              <a:spcAft>
                <a:spcPct val="0"/>
              </a:spcAft>
            </a:pPr>
            <a:r>
              <a:rPr lang="en-US" sz="1200" dirty="0">
                <a:latin typeface="Times New Roman" pitchFamily="18" charset="0"/>
                <a:ea typeface="Calibri" pitchFamily="34" charset="0"/>
                <a:cs typeface="Times New Roman" pitchFamily="18" charset="0"/>
              </a:rPr>
              <a:t>BS-</a:t>
            </a:r>
            <a:r>
              <a:rPr lang="kk-KZ" sz="1200" dirty="0">
                <a:latin typeface="Times New Roman" pitchFamily="18" charset="0"/>
                <a:ea typeface="Calibri" pitchFamily="34" charset="0"/>
                <a:cs typeface="Times New Roman" pitchFamily="18" charset="0"/>
              </a:rPr>
              <a:t>базалық станция (ағылш. </a:t>
            </a:r>
            <a:r>
              <a:rPr lang="en-US" sz="1200" dirty="0">
                <a:latin typeface="Times New Roman" pitchFamily="18" charset="0"/>
                <a:ea typeface="Calibri" pitchFamily="34" charset="0"/>
                <a:cs typeface="Times New Roman" pitchFamily="18" charset="0"/>
              </a:rPr>
              <a:t>Base Station);</a:t>
            </a:r>
          </a:p>
          <a:p>
            <a:pPr lvl="0" indent="450850" algn="just" eaLnBrk="0" fontAlgn="base" hangingPunct="0">
              <a:spcBef>
                <a:spcPct val="0"/>
              </a:spcBef>
              <a:spcAft>
                <a:spcPct val="0"/>
              </a:spcAft>
            </a:pPr>
            <a:r>
              <a:rPr lang="en-US" sz="1200" dirty="0">
                <a:latin typeface="Times New Roman" pitchFamily="18" charset="0"/>
                <a:ea typeface="Calibri" pitchFamily="34" charset="0"/>
                <a:cs typeface="Times New Roman" pitchFamily="18" charset="0"/>
              </a:rPr>
              <a:t>MS-</a:t>
            </a:r>
            <a:r>
              <a:rPr lang="kk-KZ" sz="1200" dirty="0">
                <a:latin typeface="Times New Roman" pitchFamily="18" charset="0"/>
                <a:ea typeface="Calibri" pitchFamily="34" charset="0"/>
                <a:cs typeface="Times New Roman" pitchFamily="18" charset="0"/>
              </a:rPr>
              <a:t>мобильді станция (ағылш. </a:t>
            </a:r>
            <a:r>
              <a:rPr lang="en-US" sz="1200" dirty="0">
                <a:latin typeface="Times New Roman" pitchFamily="18" charset="0"/>
                <a:ea typeface="Calibri" pitchFamily="34" charset="0"/>
                <a:cs typeface="Times New Roman" pitchFamily="18" charset="0"/>
              </a:rPr>
              <a:t>Mobile Station);</a:t>
            </a:r>
          </a:p>
          <a:p>
            <a:pPr lvl="0" indent="450850" algn="just" eaLnBrk="0" fontAlgn="base" hangingPunct="0">
              <a:spcBef>
                <a:spcPct val="0"/>
              </a:spcBef>
              <a:spcAft>
                <a:spcPct val="0"/>
              </a:spcAft>
            </a:pPr>
            <a:r>
              <a:rPr lang="en-US" sz="1200" dirty="0">
                <a:latin typeface="Times New Roman" pitchFamily="18" charset="0"/>
                <a:ea typeface="Calibri" pitchFamily="34" charset="0"/>
                <a:cs typeface="Times New Roman" pitchFamily="18" charset="0"/>
              </a:rPr>
              <a:t>MSC-</a:t>
            </a:r>
            <a:r>
              <a:rPr lang="kk-KZ" sz="1200" dirty="0">
                <a:latin typeface="Times New Roman" pitchFamily="18" charset="0"/>
                <a:ea typeface="Calibri" pitchFamily="34" charset="0"/>
                <a:cs typeface="Times New Roman" pitchFamily="18" charset="0"/>
              </a:rPr>
              <a:t>ұялы байланысты коммутациялау орталығы (ағылш. </a:t>
            </a:r>
            <a:r>
              <a:rPr lang="en-US" sz="1200" dirty="0">
                <a:latin typeface="Times New Roman" pitchFamily="18" charset="0"/>
                <a:ea typeface="Calibri" pitchFamily="34" charset="0"/>
                <a:cs typeface="Times New Roman" pitchFamily="18" charset="0"/>
              </a:rPr>
              <a:t>Mobile Switching Center);</a:t>
            </a:r>
          </a:p>
          <a:p>
            <a:pPr lvl="0" indent="450850" algn="just" eaLnBrk="0" fontAlgn="base" hangingPunct="0">
              <a:spcBef>
                <a:spcPct val="0"/>
              </a:spcBef>
              <a:spcAft>
                <a:spcPct val="0"/>
              </a:spcAft>
            </a:pPr>
            <a:r>
              <a:rPr lang="en-US" sz="1200" dirty="0">
                <a:latin typeface="Times New Roman" pitchFamily="18" charset="0"/>
                <a:ea typeface="Calibri" pitchFamily="34" charset="0"/>
                <a:cs typeface="Times New Roman" pitchFamily="18" charset="0"/>
              </a:rPr>
              <a:t>PDN-</a:t>
            </a:r>
            <a:r>
              <a:rPr lang="kk-KZ" sz="1200" dirty="0">
                <a:latin typeface="Times New Roman" pitchFamily="18" charset="0"/>
                <a:ea typeface="Calibri" pitchFamily="34" charset="0"/>
                <a:cs typeface="Times New Roman" pitchFamily="18" charset="0"/>
              </a:rPr>
              <a:t>пакеттік берудің сандық желісі (ағылш. </a:t>
            </a:r>
            <a:r>
              <a:rPr lang="en-US" sz="1200" dirty="0">
                <a:latin typeface="Times New Roman" pitchFamily="18" charset="0"/>
                <a:ea typeface="Calibri" pitchFamily="34" charset="0"/>
                <a:cs typeface="Times New Roman" pitchFamily="18" charset="0"/>
              </a:rPr>
              <a:t>Packet Digital Network);</a:t>
            </a:r>
          </a:p>
          <a:p>
            <a:pPr lvl="0" indent="450850" algn="just" eaLnBrk="0" fontAlgn="base" hangingPunct="0">
              <a:spcBef>
                <a:spcPct val="0"/>
              </a:spcBef>
              <a:spcAft>
                <a:spcPct val="0"/>
              </a:spcAft>
            </a:pPr>
            <a:r>
              <a:rPr lang="en-US" sz="1200" dirty="0">
                <a:latin typeface="Times New Roman" pitchFamily="18" charset="0"/>
                <a:ea typeface="Calibri" pitchFamily="34" charset="0"/>
                <a:cs typeface="Times New Roman" pitchFamily="18" charset="0"/>
              </a:rPr>
              <a:t>ATM-</a:t>
            </a:r>
            <a:r>
              <a:rPr lang="kk-KZ" sz="1200" dirty="0">
                <a:latin typeface="Times New Roman" pitchFamily="18" charset="0"/>
                <a:ea typeface="Calibri" pitchFamily="34" charset="0"/>
                <a:cs typeface="Times New Roman" pitchFamily="18" charset="0"/>
              </a:rPr>
              <a:t>асинхронды тарату әдісіне негізделген кең жолақты цифрлық желі (ағылш. </a:t>
            </a:r>
            <a:r>
              <a:rPr lang="en-US" sz="1200" dirty="0">
                <a:latin typeface="Times New Roman" pitchFamily="18" charset="0"/>
                <a:ea typeface="Calibri" pitchFamily="34" charset="0"/>
                <a:cs typeface="Times New Roman" pitchFamily="18" charset="0"/>
              </a:rPr>
              <a:t>Asynchronous Transfer Mode) </a:t>
            </a:r>
          </a:p>
          <a:p>
            <a:pPr lvl="0" indent="450850" algn="just" eaLnBrk="0" fontAlgn="base" hangingPunct="0">
              <a:spcBef>
                <a:spcPct val="0"/>
              </a:spcBef>
              <a:spcAft>
                <a:spcPct val="0"/>
              </a:spcAft>
            </a:pPr>
            <a:r>
              <a:rPr lang="en-US" sz="1200" dirty="0">
                <a:latin typeface="Times New Roman" pitchFamily="18" charset="0"/>
                <a:ea typeface="Calibri" pitchFamily="34" charset="0"/>
                <a:cs typeface="Times New Roman" pitchFamily="18" charset="0"/>
              </a:rPr>
              <a:t>BSDN-</a:t>
            </a:r>
            <a:r>
              <a:rPr lang="kk-KZ" sz="1200" dirty="0">
                <a:latin typeface="Times New Roman" pitchFamily="18" charset="0"/>
                <a:ea typeface="Calibri" pitchFamily="34" charset="0"/>
                <a:cs typeface="Times New Roman" pitchFamily="18" charset="0"/>
              </a:rPr>
              <a:t>кең жолақты цифрлық байланыс желісі (ағылш. </a:t>
            </a:r>
            <a:r>
              <a:rPr lang="en-US" sz="1200" dirty="0">
                <a:latin typeface="Times New Roman" pitchFamily="18" charset="0"/>
                <a:ea typeface="Calibri" pitchFamily="34" charset="0"/>
                <a:cs typeface="Times New Roman" pitchFamily="18" charset="0"/>
              </a:rPr>
              <a:t>Broadband Services Digital Network);</a:t>
            </a:r>
          </a:p>
          <a:p>
            <a:pPr lvl="0" indent="450850" algn="just" eaLnBrk="0" fontAlgn="base" hangingPunct="0">
              <a:spcBef>
                <a:spcPct val="0"/>
              </a:spcBef>
              <a:spcAft>
                <a:spcPct val="0"/>
              </a:spcAft>
            </a:pPr>
            <a:r>
              <a:rPr lang="en-US" sz="1200" dirty="0">
                <a:latin typeface="Times New Roman" pitchFamily="18" charset="0"/>
                <a:ea typeface="Calibri" pitchFamily="34" charset="0"/>
                <a:cs typeface="Times New Roman" pitchFamily="18" charset="0"/>
              </a:rPr>
              <a:t>PSTN-</a:t>
            </a:r>
            <a:r>
              <a:rPr lang="kk-KZ" sz="1200" dirty="0">
                <a:latin typeface="Times New Roman" pitchFamily="18" charset="0"/>
                <a:ea typeface="Calibri" pitchFamily="34" charset="0"/>
                <a:cs typeface="Times New Roman" pitchFamily="18" charset="0"/>
              </a:rPr>
              <a:t>жалпы мақсаттағы телефон аналогтық желісі (ағылш. </a:t>
            </a:r>
            <a:r>
              <a:rPr lang="en-US" sz="1200" dirty="0">
                <a:latin typeface="Times New Roman" pitchFamily="18" charset="0"/>
                <a:ea typeface="Calibri" pitchFamily="34" charset="0"/>
                <a:cs typeface="Times New Roman" pitchFamily="18" charset="0"/>
              </a:rPr>
              <a:t>Public Switched Telephone Network);</a:t>
            </a:r>
          </a:p>
          <a:p>
            <a:pPr lvl="0" indent="450850" algn="just" eaLnBrk="0" fontAlgn="base" hangingPunct="0">
              <a:spcBef>
                <a:spcPct val="0"/>
              </a:spcBef>
              <a:spcAft>
                <a:spcPct val="0"/>
              </a:spcAft>
            </a:pPr>
            <a:r>
              <a:rPr lang="en-US" sz="1200" dirty="0">
                <a:latin typeface="Times New Roman" pitchFamily="18" charset="0"/>
                <a:ea typeface="Calibri" pitchFamily="34" charset="0"/>
                <a:cs typeface="Times New Roman" pitchFamily="18" charset="0"/>
              </a:rPr>
              <a:t>ISDN - </a:t>
            </a:r>
            <a:r>
              <a:rPr lang="kk-KZ" sz="1200" dirty="0">
                <a:latin typeface="Times New Roman" pitchFamily="18" charset="0"/>
                <a:ea typeface="Calibri" pitchFamily="34" charset="0"/>
                <a:cs typeface="Times New Roman" pitchFamily="18" charset="0"/>
              </a:rPr>
              <a:t>қызметтердің интеграциясы бар сандық желі (ағылш. </a:t>
            </a:r>
            <a:r>
              <a:rPr lang="en-US" sz="1200" dirty="0">
                <a:latin typeface="Times New Roman" pitchFamily="18" charset="0"/>
                <a:ea typeface="Calibri" pitchFamily="34" charset="0"/>
                <a:cs typeface="Times New Roman" pitchFamily="18" charset="0"/>
              </a:rPr>
              <a:t>Integrated Services Digital Network).</a:t>
            </a:r>
          </a:p>
        </p:txBody>
      </p:sp>
      <p:sp>
        <p:nvSpPr>
          <p:cNvPr id="3" name="TextBox 2">
            <a:extLst>
              <a:ext uri="{FF2B5EF4-FFF2-40B4-BE49-F238E27FC236}">
                <a16:creationId xmlns:a16="http://schemas.microsoft.com/office/drawing/2014/main" id="{CCFA8470-C048-4D9C-BB51-911134F9B2E8}"/>
              </a:ext>
            </a:extLst>
          </p:cNvPr>
          <p:cNvSpPr txBox="1"/>
          <p:nvPr/>
        </p:nvSpPr>
        <p:spPr>
          <a:xfrm>
            <a:off x="578270" y="4024064"/>
            <a:ext cx="3399416" cy="276999"/>
          </a:xfrm>
          <a:prstGeom prst="rect">
            <a:avLst/>
          </a:prstGeom>
          <a:noFill/>
        </p:spPr>
        <p:txBody>
          <a:bodyPr wrap="square" rtlCol="0">
            <a:spAutoFit/>
          </a:bodyPr>
          <a:lstStyle/>
          <a:p>
            <a:r>
              <a:rPr lang="ru-RU" sz="1200" dirty="0">
                <a:latin typeface="Times New Roman" panose="02020603050405020304" pitchFamily="18" charset="0"/>
                <a:cs typeface="Times New Roman" panose="02020603050405020304" pitchFamily="18" charset="0"/>
              </a:rPr>
              <a:t>1.2 </a:t>
            </a:r>
            <a:r>
              <a:rPr lang="ru-RU" sz="1200" dirty="0" err="1">
                <a:latin typeface="Times New Roman" panose="02020603050405020304" pitchFamily="18" charset="0"/>
                <a:cs typeface="Times New Roman" panose="02020603050405020304" pitchFamily="18" charset="0"/>
              </a:rPr>
              <a:t>сурет</a:t>
            </a:r>
            <a:r>
              <a:rPr lang="ru-RU" sz="1200" dirty="0">
                <a:latin typeface="Times New Roman" panose="02020603050405020304" pitchFamily="18" charset="0"/>
                <a:cs typeface="Times New Roman" panose="02020603050405020304" pitchFamily="18" charset="0"/>
              </a:rPr>
              <a:t> – </a:t>
            </a:r>
            <a:r>
              <a:rPr lang="ru-RU" sz="1200" dirty="0" err="1">
                <a:latin typeface="Times New Roman" panose="02020603050405020304" pitchFamily="18" charset="0"/>
                <a:cs typeface="Times New Roman" panose="02020603050405020304" pitchFamily="18" charset="0"/>
              </a:rPr>
              <a:t>Жылжымалы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ұялы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байланыс</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желісі</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1020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3130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marL="0" lvl="2" algn="ctr">
              <a:lnSpc>
                <a:spcPct val="125000"/>
              </a:lnSpc>
            </a:pPr>
            <a:r>
              <a:rPr lang="kk-KZ" sz="1400" b="1" dirty="0">
                <a:latin typeface="Times New Roman" pitchFamily="18" charset="0"/>
                <a:ea typeface="Calibri" pitchFamily="34" charset="0"/>
                <a:cs typeface="Times New Roman" pitchFamily="18" charset="0"/>
              </a:rPr>
              <a:t>Жылжымалы ұялы байланыс желісі</a:t>
            </a:r>
            <a:endParaRPr lang="ru-RU" sz="600" dirty="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12" name="Прямоугольник 11"/>
          <p:cNvSpPr/>
          <p:nvPr/>
        </p:nvSpPr>
        <p:spPr>
          <a:xfrm>
            <a:off x="142844" y="1361739"/>
            <a:ext cx="8858312" cy="1692771"/>
          </a:xfrm>
          <a:prstGeom prst="rect">
            <a:avLst/>
          </a:prstGeom>
          <a:solidFill>
            <a:schemeClr val="bg1"/>
          </a:solidFill>
          <a:ln>
            <a:solidFill>
              <a:schemeClr val="tx2"/>
            </a:solidFill>
          </a:ln>
        </p:spPr>
        <p:txBody>
          <a:bodyPr wrap="square">
            <a:spAutoFit/>
          </a:bodyPr>
          <a:lstStyle/>
          <a:p>
            <a:pPr indent="449263" algn="just" eaLnBrk="0" fontAlgn="base" hangingPunct="0">
              <a:spcBef>
                <a:spcPct val="0"/>
              </a:spcBef>
              <a:spcAft>
                <a:spcPct val="0"/>
              </a:spcAft>
            </a:pPr>
            <a:r>
              <a:rPr lang="kk-KZ" sz="1300" dirty="0">
                <a:latin typeface="Times New Roman" pitchFamily="18" charset="0"/>
                <a:ea typeface="Calibri" pitchFamily="34" charset="0"/>
                <a:cs typeface="Times New Roman" pitchFamily="18" charset="0"/>
              </a:rPr>
              <a:t>Функционалды түрде, ұялы желіні құру үшін оның келесі атрибуттарының болуы қажет:</a:t>
            </a:r>
          </a:p>
          <a:p>
            <a:pPr indent="449263" algn="just" eaLnBrk="0" fontAlgn="base" hangingPunct="0">
              <a:spcBef>
                <a:spcPct val="0"/>
              </a:spcBef>
              <a:spcAft>
                <a:spcPct val="0"/>
              </a:spcAft>
            </a:pPr>
            <a:r>
              <a:rPr lang="kk-KZ" sz="1300" dirty="0">
                <a:latin typeface="Times New Roman" pitchFamily="18" charset="0"/>
                <a:ea typeface="Calibri" pitchFamily="34" charset="0"/>
                <a:cs typeface="Times New Roman" pitchFamily="18" charset="0"/>
              </a:rPr>
              <a:t>- қоңырауды жоғалтпай бір станциядан екіншісіне ауысуға мүмкіндік беретін радиотелефондағы жиілікті жылдам қайта құру;</a:t>
            </a:r>
          </a:p>
          <a:p>
            <a:pPr indent="449263" algn="just" eaLnBrk="0" fontAlgn="base" hangingPunct="0">
              <a:spcBef>
                <a:spcPct val="0"/>
              </a:spcBef>
              <a:spcAft>
                <a:spcPct val="0"/>
              </a:spcAft>
            </a:pPr>
            <a:r>
              <a:rPr lang="kk-KZ" sz="1300" dirty="0">
                <a:latin typeface="Times New Roman" pitchFamily="18" charset="0"/>
                <a:ea typeface="Calibri" pitchFamily="34" charset="0"/>
                <a:cs typeface="Times New Roman" pitchFamily="18" charset="0"/>
              </a:rPr>
              <a:t>- қоңырауды ауыстыру мүмкіндігі-желіні қамту аймағы арқылы қозғалыс кезінде қоңырауды қолдау мүмкіндігі;</a:t>
            </a:r>
          </a:p>
          <a:p>
            <a:pPr indent="449263" algn="just" eaLnBrk="0" fontAlgn="base" hangingPunct="0">
              <a:spcBef>
                <a:spcPct val="0"/>
              </a:spcBef>
              <a:spcAft>
                <a:spcPct val="0"/>
              </a:spcAft>
            </a:pPr>
            <a:r>
              <a:rPr lang="kk-KZ" sz="1300" dirty="0">
                <a:latin typeface="Times New Roman" pitchFamily="18" charset="0"/>
                <a:ea typeface="Calibri" pitchFamily="34" charset="0"/>
                <a:cs typeface="Times New Roman" pitchFamily="18" charset="0"/>
              </a:rPr>
              <a:t>- ұялы телефон әрдайым қанағаттанарлық сигнал деңгейімен жұмыс істей алатындай етіп іргелес базалық станцияларды ұяшықтарға орналастыру;</a:t>
            </a:r>
          </a:p>
          <a:p>
            <a:pPr indent="449263" algn="just" eaLnBrk="0" fontAlgn="base" hangingPunct="0">
              <a:spcBef>
                <a:spcPct val="0"/>
              </a:spcBef>
              <a:spcAft>
                <a:spcPct val="0"/>
              </a:spcAft>
            </a:pPr>
            <a:r>
              <a:rPr lang="kk-KZ" sz="1300" dirty="0">
                <a:latin typeface="Times New Roman" pitchFamily="18" charset="0"/>
                <a:ea typeface="Calibri" pitchFamily="34" charset="0"/>
                <a:cs typeface="Times New Roman" pitchFamily="18" charset="0"/>
              </a:rPr>
              <a:t>- желідегі барлық операцияларды толық интеграцияланған, мөлдір басқару жүйесі.</a:t>
            </a:r>
          </a:p>
          <a:p>
            <a:pPr indent="449263" algn="just" eaLnBrk="0" fontAlgn="base" hangingPunct="0">
              <a:spcBef>
                <a:spcPct val="0"/>
              </a:spcBef>
              <a:spcAft>
                <a:spcPct val="0"/>
              </a:spcAft>
            </a:pPr>
            <a:endParaRPr lang="kk-KZ" sz="1300" dirty="0">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771020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12699" y="28572"/>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3130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marL="0" lvl="2" algn="ctr">
              <a:lnSpc>
                <a:spcPct val="125000"/>
              </a:lnSpc>
            </a:pPr>
            <a:r>
              <a:rPr lang="kk-KZ" sz="1400" b="1" dirty="0">
                <a:latin typeface="Times New Roman" pitchFamily="18" charset="0"/>
                <a:ea typeface="Calibri" pitchFamily="34" charset="0"/>
                <a:cs typeface="Times New Roman" pitchFamily="18" charset="0"/>
              </a:rPr>
              <a:t> Транкингтік байланыс желілері</a:t>
            </a:r>
            <a:endParaRPr lang="ru-RU" sz="600" dirty="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2051" name="Rectangle 3"/>
          <p:cNvSpPr>
            <a:spLocks noChangeArrowheads="1"/>
          </p:cNvSpPr>
          <p:nvPr/>
        </p:nvSpPr>
        <p:spPr bwMode="auto">
          <a:xfrm>
            <a:off x="4251380" y="886690"/>
            <a:ext cx="464347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eaLnBrk="0" fontAlgn="base" hangingPunct="0">
              <a:spcBef>
                <a:spcPct val="0"/>
              </a:spcBef>
              <a:spcAft>
                <a:spcPct val="0"/>
              </a:spcAft>
            </a:pPr>
            <a:r>
              <a:rPr lang="kk-KZ" sz="1400" dirty="0">
                <a:latin typeface="Times New Roman" pitchFamily="18" charset="0"/>
                <a:ea typeface="Calibri" pitchFamily="34" charset="0"/>
                <a:cs typeface="Times New Roman" pitchFamily="18" charset="0"/>
              </a:rPr>
              <a:t>Транкинг желілері қандай да бір жолмен ұялы желілерге жақын. Олар сондай-ақ жеткілікті үлкен қызмет көрсету аймағында абоненттердің шексіз ұтқырлығын қамтамасыз ететін жердегі жылжымалы радиобайланыс желілері болып табылады. </a:t>
            </a:r>
          </a:p>
          <a:p>
            <a:pPr lvl="0" indent="449263" eaLnBrk="0" fontAlgn="base" hangingPunct="0">
              <a:spcBef>
                <a:spcPct val="0"/>
              </a:spcBef>
              <a:spcAft>
                <a:spcPct val="0"/>
              </a:spcAft>
            </a:pPr>
            <a:r>
              <a:rPr lang="kk-KZ" sz="1400" dirty="0">
                <a:latin typeface="Times New Roman" pitchFamily="18" charset="0"/>
                <a:ea typeface="Calibri" pitchFamily="34" charset="0"/>
                <a:cs typeface="Times New Roman" pitchFamily="18" charset="0"/>
              </a:rPr>
              <a:t>Айырмашылық мынада: транкингтік байланыс желілері құрылыстың қарапайым принциптеріне ие және қызметтердің аз жиынтығын ұсынады, соның арқасында олар ұялы телефонға қарағанда арзан. </a:t>
            </a:r>
            <a:r>
              <a:rPr lang="en-US" sz="1400" dirty="0">
                <a:latin typeface="Times New Roman" pitchFamily="18" charset="0"/>
                <a:ea typeface="Calibri" pitchFamily="34" charset="0"/>
                <a:cs typeface="Times New Roman" pitchFamily="18" charset="0"/>
              </a:rPr>
              <a:t>STS-</a:t>
            </a:r>
            <a:r>
              <a:rPr lang="kk-KZ" sz="1400" dirty="0">
                <a:latin typeface="Times New Roman" pitchFamily="18" charset="0"/>
                <a:ea typeface="Calibri" pitchFamily="34" charset="0"/>
                <a:cs typeface="Times New Roman" pitchFamily="18" charset="0"/>
              </a:rPr>
              <a:t>тің сыйымдылығы </a:t>
            </a:r>
            <a:r>
              <a:rPr lang="en-US" sz="1400" dirty="0">
                <a:latin typeface="Times New Roman" pitchFamily="18" charset="0"/>
                <a:ea typeface="Calibri" pitchFamily="34" charset="0"/>
                <a:cs typeface="Times New Roman" pitchFamily="18" charset="0"/>
              </a:rPr>
              <a:t>SPS-</a:t>
            </a:r>
            <a:r>
              <a:rPr lang="kk-KZ" sz="1400" dirty="0">
                <a:latin typeface="Times New Roman" pitchFamily="18" charset="0"/>
                <a:ea typeface="Calibri" pitchFamily="34" charset="0"/>
                <a:cs typeface="Times New Roman" pitchFamily="18" charset="0"/>
              </a:rPr>
              <a:t>ке қарағанда едәуір төмен және жаппай ұялы байланыс жүйелеріне айналмайды.</a:t>
            </a:r>
          </a:p>
          <a:p>
            <a:pPr lvl="0" indent="449263" eaLnBrk="0" fontAlgn="base" hangingPunct="0">
              <a:spcBef>
                <a:spcPct val="0"/>
              </a:spcBef>
              <a:spcAft>
                <a:spcPct val="0"/>
              </a:spcAft>
            </a:pPr>
            <a:r>
              <a:rPr lang="kk-KZ" sz="1400" dirty="0">
                <a:latin typeface="Times New Roman" pitchFamily="18" charset="0"/>
                <a:ea typeface="Calibri" pitchFamily="34" charset="0"/>
                <a:cs typeface="Times New Roman" pitchFamily="18" charset="0"/>
              </a:rPr>
              <a:t>Транкингтік байланыс атауы ағылшын тілінен шыққан </a:t>
            </a:r>
            <a:r>
              <a:rPr lang="en-US" sz="1400" dirty="0">
                <a:latin typeface="Times New Roman" pitchFamily="18" charset="0"/>
                <a:ea typeface="Calibri" pitchFamily="34" charset="0"/>
                <a:cs typeface="Times New Roman" pitchFamily="18" charset="0"/>
              </a:rPr>
              <a:t>trunk (</a:t>
            </a:r>
            <a:r>
              <a:rPr lang="kk-KZ" sz="1400" dirty="0">
                <a:latin typeface="Times New Roman" pitchFamily="18" charset="0"/>
                <a:ea typeface="Calibri" pitchFamily="34" charset="0"/>
                <a:cs typeface="Times New Roman" pitchFamily="18" charset="0"/>
              </a:rPr>
              <a:t>байлам) және байламда бірнеше физикалық (жиілік) арналар бар екенін білдіреді, олардың әрқайсысы жүйенің кез-келген абонентіне берілуі мүмкін.</a:t>
            </a:r>
          </a:p>
          <a:p>
            <a:pPr lvl="0" indent="449263" eaLnBrk="0" fontAlgn="base" hangingPunct="0">
              <a:spcBef>
                <a:spcPct val="0"/>
              </a:spcBef>
              <a:spcAft>
                <a:spcPct val="0"/>
              </a:spcAft>
            </a:pPr>
            <a:r>
              <a:rPr lang="kk-KZ" sz="1400" dirty="0">
                <a:latin typeface="Times New Roman" pitchFamily="18" charset="0"/>
                <a:ea typeface="Calibri" pitchFamily="34" charset="0"/>
                <a:cs typeface="Times New Roman" pitchFamily="18" charset="0"/>
              </a:rPr>
              <a:t>Егер сіз ұялы аналогияны қолдансаңыз, онда қарапайым жағдайда СТС – бұл белгілі бір қызметтер жиынтығы бар ұялы жүйенің бір ұяшығы (1.3-сурет). </a:t>
            </a:r>
            <a:endParaRPr kumimoji="0" lang="ru-RU" b="0" i="0" u="none" strike="noStrike" cap="none" normalizeH="0" baseline="0" dirty="0">
              <a:ln>
                <a:noFill/>
              </a:ln>
              <a:solidFill>
                <a:schemeClr val="tx1"/>
              </a:solidFill>
              <a:effectLst/>
              <a:latin typeface="Arial" pitchFamily="34" charset="0"/>
              <a:cs typeface="Arial" pitchFamily="34" charset="0"/>
            </a:endParaRPr>
          </a:p>
        </p:txBody>
      </p:sp>
      <p:sp>
        <p:nvSpPr>
          <p:cNvPr id="9" name="Прямоугольник 8"/>
          <p:cNvSpPr/>
          <p:nvPr/>
        </p:nvSpPr>
        <p:spPr>
          <a:xfrm>
            <a:off x="-252816" y="3728801"/>
            <a:ext cx="4286248" cy="276999"/>
          </a:xfrm>
          <a:prstGeom prst="rect">
            <a:avLst/>
          </a:prstGeom>
        </p:spPr>
        <p:txBody>
          <a:bodyPr wrap="square">
            <a:spAutoFit/>
          </a:bodyPr>
          <a:lstStyle/>
          <a:p>
            <a:pPr lvl="0" indent="449263" algn="ctr" fontAlgn="base">
              <a:spcBef>
                <a:spcPct val="0"/>
              </a:spcBef>
              <a:spcAft>
                <a:spcPct val="0"/>
              </a:spcAft>
            </a:pPr>
            <a:r>
              <a:rPr lang="ru-RU" sz="1200" dirty="0">
                <a:latin typeface="Times New Roman" panose="02020603050405020304" pitchFamily="18" charset="0"/>
                <a:cs typeface="Times New Roman" panose="02020603050405020304" pitchFamily="18" charset="0"/>
              </a:rPr>
              <a:t>1.3</a:t>
            </a:r>
            <a:r>
              <a:rPr lang="kk-KZ" sz="1200" dirty="0">
                <a:latin typeface="Times New Roman" panose="02020603050405020304" pitchFamily="18" charset="0"/>
                <a:cs typeface="Times New Roman" panose="02020603050405020304" pitchFamily="18" charset="0"/>
              </a:rPr>
              <a:t> сурет</a:t>
            </a:r>
            <a:r>
              <a:rPr lang="ru-RU" sz="1200" dirty="0">
                <a:latin typeface="Times New Roman" panose="02020603050405020304" pitchFamily="18" charset="0"/>
                <a:cs typeface="Times New Roman" panose="02020603050405020304" pitchFamily="18" charset="0"/>
              </a:rPr>
              <a:t> – </a:t>
            </a:r>
            <a:r>
              <a:rPr lang="ru-RU" sz="1200" dirty="0" err="1">
                <a:latin typeface="Times New Roman" panose="02020603050405020304" pitchFamily="18" charset="0"/>
                <a:cs typeface="Times New Roman" panose="02020603050405020304" pitchFamily="18" charset="0"/>
              </a:rPr>
              <a:t>Транкинг</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желісін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ұйымдастыру</a:t>
            </a:r>
            <a:endParaRPr lang="ru-RU" sz="300" dirty="0">
              <a:latin typeface="Times New Roman" panose="02020603050405020304" pitchFamily="18" charset="0"/>
              <a:cs typeface="Times New Roman" panose="02020603050405020304" pitchFamily="18" charset="0"/>
            </a:endParaRPr>
          </a:p>
        </p:txBody>
      </p:sp>
      <p:pic>
        <p:nvPicPr>
          <p:cNvPr id="11" name="Рисунок 10" descr="ric2">
            <a:extLst>
              <a:ext uri="{FF2B5EF4-FFF2-40B4-BE49-F238E27FC236}">
                <a16:creationId xmlns:a16="http://schemas.microsoft.com/office/drawing/2014/main" id="{D76573BF-E63C-40F2-AAF3-1A607ECA5C4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4314" y="1131590"/>
            <a:ext cx="3817620" cy="2552700"/>
          </a:xfrm>
          <a:prstGeom prst="rect">
            <a:avLst/>
          </a:prstGeom>
          <a:noFill/>
          <a:ln>
            <a:noFill/>
          </a:ln>
        </p:spPr>
      </p:pic>
    </p:spTree>
    <p:extLst>
      <p:ext uri="{BB962C8B-B14F-4D97-AF65-F5344CB8AC3E}">
        <p14:creationId xmlns:p14="http://schemas.microsoft.com/office/powerpoint/2010/main" val="771020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850105" y="313750"/>
            <a:ext cx="6444208" cy="3154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2" algn="ctr" fontAlgn="base">
              <a:spcBef>
                <a:spcPct val="0"/>
              </a:spcBef>
              <a:spcAft>
                <a:spcPct val="0"/>
              </a:spcAft>
            </a:pPr>
            <a:r>
              <a:rPr lang="kk-KZ" sz="1600" b="1" dirty="0">
                <a:latin typeface="Times New Roman" pitchFamily="18" charset="0"/>
                <a:ea typeface="Calibri" pitchFamily="34" charset="0"/>
                <a:cs typeface="Times New Roman" pitchFamily="18" charset="0"/>
              </a:rPr>
              <a:t>Транкингтік байланыс желілері</a:t>
            </a:r>
            <a:endParaRPr lang="ru-RU" sz="700" dirty="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24577" name="Rectangle 1"/>
          <p:cNvSpPr>
            <a:spLocks noChangeArrowheads="1"/>
          </p:cNvSpPr>
          <p:nvPr/>
        </p:nvSpPr>
        <p:spPr bwMode="auto">
          <a:xfrm>
            <a:off x="251520" y="987574"/>
            <a:ext cx="8496943"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2" algn="just" fontAlgn="base">
              <a:spcBef>
                <a:spcPct val="0"/>
              </a:spcBef>
              <a:spcAft>
                <a:spcPct val="0"/>
              </a:spcAft>
            </a:pPr>
            <a:r>
              <a:rPr lang="kk-KZ" sz="1200" b="1" dirty="0">
                <a:latin typeface="Times New Roman" pitchFamily="18" charset="0"/>
                <a:ea typeface="Calibri" pitchFamily="34" charset="0"/>
                <a:cs typeface="Times New Roman" pitchFamily="18" charset="0"/>
              </a:rPr>
              <a:t>	</a:t>
            </a:r>
            <a:r>
              <a:rPr lang="en-US" sz="1200" dirty="0">
                <a:latin typeface="Times New Roman" pitchFamily="18" charset="0"/>
                <a:ea typeface="Calibri" pitchFamily="34" charset="0"/>
                <a:cs typeface="Times New Roman" pitchFamily="18" charset="0"/>
              </a:rPr>
              <a:t>STS </a:t>
            </a:r>
            <a:r>
              <a:rPr lang="kk-KZ" sz="1200" dirty="0">
                <a:latin typeface="Times New Roman" pitchFamily="18" charset="0"/>
                <a:ea typeface="Calibri" pitchFamily="34" charset="0"/>
                <a:cs typeface="Times New Roman" pitchFamily="18" charset="0"/>
              </a:rPr>
              <a:t>бірнеше ұяшықтар түрінде жасалуы мүмкін (көп аймақтық жүйе), бірақ бұл сыйымдылықты арттыру үшін емес, ауқымын кеңейту үшін жасалады. Бұл ретте қызмет көрсетуді аймақтан аймаққа беру, егер мүлде жүзеге асырылса, байланыстың қысқа мерзімді үзілуіне әкеледі.</a:t>
            </a:r>
          </a:p>
          <a:p>
            <a:pPr marL="0" lvl="2" algn="just" fontAlgn="base">
              <a:spcBef>
                <a:spcPct val="0"/>
              </a:spcBef>
              <a:spcAft>
                <a:spcPct val="0"/>
              </a:spcAft>
            </a:pPr>
            <a:r>
              <a:rPr lang="kk-KZ" sz="1200" dirty="0">
                <a:latin typeface="Times New Roman" pitchFamily="18" charset="0"/>
                <a:ea typeface="Calibri" pitchFamily="34" charset="0"/>
                <a:cs typeface="Times New Roman" pitchFamily="18" charset="0"/>
              </a:rPr>
              <a:t>	СТС – да сөйлеуден басқа ақпараттың басқа түрлерін-басқару, телеметрия, күзет дабылы және т. б. беруге болады.</a:t>
            </a:r>
          </a:p>
          <a:p>
            <a:pPr marL="0" lvl="2" algn="just" fontAlgn="base">
              <a:spcBef>
                <a:spcPct val="0"/>
              </a:spcBef>
              <a:spcAft>
                <a:spcPct val="0"/>
              </a:spcAft>
            </a:pPr>
            <a:r>
              <a:rPr lang="kk-KZ" sz="1200" dirty="0">
                <a:latin typeface="Times New Roman" pitchFamily="18" charset="0"/>
                <a:ea typeface="Calibri" pitchFamily="34" charset="0"/>
                <a:cs typeface="Times New Roman" pitchFamily="18" charset="0"/>
              </a:rPr>
              <a:t>	Қазіргі уақытта СТС ұйымдастырған кезде </a:t>
            </a:r>
            <a:r>
              <a:rPr lang="en-US" sz="1200" dirty="0">
                <a:latin typeface="Times New Roman" pitchFamily="18" charset="0"/>
                <a:ea typeface="Calibri" pitchFamily="34" charset="0"/>
                <a:cs typeface="Times New Roman" pitchFamily="18" charset="0"/>
              </a:rPr>
              <a:t>ETS 300.392, ETS 300.394 </a:t>
            </a:r>
            <a:r>
              <a:rPr lang="kk-KZ" sz="1200" dirty="0">
                <a:latin typeface="Times New Roman" pitchFamily="18" charset="0"/>
                <a:ea typeface="Calibri" pitchFamily="34" charset="0"/>
                <a:cs typeface="Times New Roman" pitchFamily="18" charset="0"/>
              </a:rPr>
              <a:t>сандық стандарттары қолданылады, олар жалпыеуропалық </a:t>
            </a:r>
            <a:r>
              <a:rPr lang="en-US" sz="1200" dirty="0">
                <a:latin typeface="Times New Roman" pitchFamily="18" charset="0"/>
                <a:ea typeface="Calibri" pitchFamily="34" charset="0"/>
                <a:cs typeface="Times New Roman" pitchFamily="18" charset="0"/>
              </a:rPr>
              <a:t>TETRA </a:t>
            </a:r>
            <a:r>
              <a:rPr lang="kk-KZ" sz="1200" dirty="0">
                <a:latin typeface="Times New Roman" pitchFamily="18" charset="0"/>
                <a:ea typeface="Calibri" pitchFamily="34" charset="0"/>
                <a:cs typeface="Times New Roman" pitchFamily="18" charset="0"/>
              </a:rPr>
              <a:t>стандартының аббревиатурасымен танымал (ағылш. </a:t>
            </a:r>
            <a:r>
              <a:rPr lang="en-US" sz="1200" dirty="0">
                <a:latin typeface="Times New Roman" pitchFamily="18" charset="0"/>
                <a:ea typeface="Calibri" pitchFamily="34" charset="0"/>
                <a:cs typeface="Times New Roman" pitchFamily="18" charset="0"/>
              </a:rPr>
              <a:t>Trans European </a:t>
            </a:r>
            <a:r>
              <a:rPr lang="en-US" sz="1200" dirty="0" err="1">
                <a:latin typeface="Times New Roman" pitchFamily="18" charset="0"/>
                <a:ea typeface="Calibri" pitchFamily="34" charset="0"/>
                <a:cs typeface="Times New Roman" pitchFamily="18" charset="0"/>
              </a:rPr>
              <a:t>Trunken</a:t>
            </a:r>
            <a:r>
              <a:rPr lang="en-US" sz="1200" dirty="0">
                <a:latin typeface="Times New Roman" pitchFamily="18" charset="0"/>
                <a:ea typeface="Calibri" pitchFamily="34" charset="0"/>
                <a:cs typeface="Times New Roman" pitchFamily="18" charset="0"/>
              </a:rPr>
              <a:t> Radio). </a:t>
            </a:r>
            <a:r>
              <a:rPr lang="kk-KZ" sz="1200" dirty="0">
                <a:latin typeface="Times New Roman" pitchFamily="18" charset="0"/>
                <a:ea typeface="Calibri" pitchFamily="34" charset="0"/>
                <a:cs typeface="Times New Roman" pitchFamily="18" charset="0"/>
              </a:rPr>
              <a:t>Бұл серияның стандарттары уақытша арналарды бөлуді қолдана отырып, сандық түрде сөйлеу хабарламаларын жіберуді қамтамасыз етеді. Қайта беру 28,8 кбит/с дейінгі жылдамдықпен жүзеге асырылады.</a:t>
            </a:r>
          </a:p>
        </p:txBody>
      </p:sp>
    </p:spTree>
    <p:extLst>
      <p:ext uri="{BB962C8B-B14F-4D97-AF65-F5344CB8AC3E}">
        <p14:creationId xmlns:p14="http://schemas.microsoft.com/office/powerpoint/2010/main" val="771020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3130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marL="0" lvl="2" algn="ctr">
              <a:lnSpc>
                <a:spcPct val="125000"/>
              </a:lnSpc>
            </a:pPr>
            <a:r>
              <a:rPr lang="kk-KZ" sz="1400" b="1" dirty="0">
                <a:latin typeface="Times New Roman" pitchFamily="18" charset="0"/>
                <a:ea typeface="Calibri" pitchFamily="34" charset="0"/>
                <a:cs typeface="Times New Roman" pitchFamily="18" charset="0"/>
              </a:rPr>
              <a:t> Жеке радиобайланыс желілері</a:t>
            </a:r>
            <a:endParaRPr lang="ru-RU" sz="600" dirty="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6145" name="Rectangle 1"/>
          <p:cNvSpPr>
            <a:spLocks noChangeArrowheads="1"/>
          </p:cNvSpPr>
          <p:nvPr/>
        </p:nvSpPr>
        <p:spPr bwMode="auto">
          <a:xfrm>
            <a:off x="142844" y="1001243"/>
            <a:ext cx="4573172"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just" fontAlgn="base">
              <a:spcBef>
                <a:spcPct val="0"/>
              </a:spcBef>
              <a:spcAft>
                <a:spcPct val="0"/>
              </a:spcAft>
            </a:pPr>
            <a:r>
              <a:rPr lang="kk-KZ" sz="1400" dirty="0">
                <a:latin typeface="Times New Roman" pitchFamily="18" charset="0"/>
                <a:ea typeface="Calibri" pitchFamily="34" charset="0"/>
                <a:cs typeface="Times New Roman" pitchFamily="18" charset="0"/>
              </a:rPr>
              <a:t>Жеке радио қоңырау желілері немесе пейджингтік желілер (</a:t>
            </a:r>
            <a:r>
              <a:rPr lang="en-US" sz="1400" dirty="0">
                <a:latin typeface="Times New Roman" pitchFamily="18" charset="0"/>
                <a:ea typeface="Calibri" pitchFamily="34" charset="0"/>
                <a:cs typeface="Times New Roman" pitchFamily="18" charset="0"/>
              </a:rPr>
              <a:t>paging - </a:t>
            </a:r>
            <a:r>
              <a:rPr lang="kk-KZ" sz="1400" dirty="0">
                <a:latin typeface="Times New Roman" pitchFamily="18" charset="0"/>
                <a:ea typeface="Calibri" pitchFamily="34" charset="0"/>
                <a:cs typeface="Times New Roman" pitchFamily="18" charset="0"/>
              </a:rPr>
              <a:t>қоңырау) – бұл жүйенің бағасынан (пейджингтік терминалдан) миниатюралық абоненттік пейджер қабылдағыштарына қысқа хабарламалардың берілуін қамтамасыз ететін бір жақты ұялы байланыс желілері. Ресей Федерациясында пейджерлер 1990 жылдардың соңында өте танымал болды. 2000 жылдардың басында ұялы телефондардың таралуына және ұялы байланыс және </a:t>
            </a:r>
            <a:r>
              <a:rPr lang="en-US" sz="1400" dirty="0">
                <a:latin typeface="Times New Roman" pitchFamily="18" charset="0"/>
                <a:ea typeface="Calibri" pitchFamily="34" charset="0"/>
                <a:cs typeface="Times New Roman" pitchFamily="18" charset="0"/>
              </a:rPr>
              <a:t>SMS </a:t>
            </a:r>
            <a:r>
              <a:rPr lang="kk-KZ" sz="1400" dirty="0">
                <a:latin typeface="Times New Roman" pitchFamily="18" charset="0"/>
                <a:ea typeface="Calibri" pitchFamily="34" charset="0"/>
                <a:cs typeface="Times New Roman" pitchFamily="18" charset="0"/>
              </a:rPr>
              <a:t>қызметтерінің құнының төмендеуіне байланысты (ағылш. Қысқа хабарлама қызметі) пейджерлер іс жүзінде жоғалып кетті. Мұнда біз олардың сипаттамасын тарихи анықтама ретінде береміз.</a:t>
            </a:r>
          </a:p>
          <a:p>
            <a:pPr lvl="0" indent="450850" algn="just" fontAlgn="base">
              <a:spcBef>
                <a:spcPct val="0"/>
              </a:spcBef>
              <a:spcAft>
                <a:spcPct val="0"/>
              </a:spcAft>
            </a:pPr>
            <a:r>
              <a:rPr lang="kk-KZ" sz="1400" dirty="0">
                <a:latin typeface="Times New Roman" pitchFamily="18" charset="0"/>
                <a:ea typeface="Calibri" pitchFamily="34" charset="0"/>
                <a:cs typeface="Times New Roman" pitchFamily="18" charset="0"/>
              </a:rPr>
              <a:t>Қарапайым жағдайда, </a:t>
            </a:r>
            <a:r>
              <a:rPr lang="en-US" sz="1400" dirty="0">
                <a:latin typeface="Times New Roman" pitchFamily="18" charset="0"/>
                <a:ea typeface="Calibri" pitchFamily="34" charset="0"/>
                <a:cs typeface="Times New Roman" pitchFamily="18" charset="0"/>
              </a:rPr>
              <a:t>SPR </a:t>
            </a:r>
            <a:r>
              <a:rPr lang="kk-KZ" sz="1400" dirty="0">
                <a:latin typeface="Times New Roman" pitchFamily="18" charset="0"/>
                <a:ea typeface="Calibri" pitchFamily="34" charset="0"/>
                <a:cs typeface="Times New Roman" pitchFamily="18" charset="0"/>
              </a:rPr>
              <a:t>пейджинг терминалынан, базалық станциядан (</a:t>
            </a:r>
            <a:r>
              <a:rPr lang="en-US" sz="1400" dirty="0">
                <a:latin typeface="Times New Roman" pitchFamily="18" charset="0"/>
                <a:ea typeface="Calibri" pitchFamily="34" charset="0"/>
                <a:cs typeface="Times New Roman" pitchFamily="18" charset="0"/>
              </a:rPr>
              <a:t>BS) </a:t>
            </a:r>
            <a:r>
              <a:rPr lang="kk-KZ" sz="1400" dirty="0">
                <a:latin typeface="Times New Roman" pitchFamily="18" charset="0"/>
                <a:ea typeface="Calibri" pitchFamily="34" charset="0"/>
                <a:cs typeface="Times New Roman" pitchFamily="18" charset="0"/>
              </a:rPr>
              <a:t>және пейджерлерден (</a:t>
            </a:r>
            <a:r>
              <a:rPr lang="en-US" sz="1400" dirty="0">
                <a:latin typeface="Times New Roman" pitchFamily="18" charset="0"/>
                <a:ea typeface="Calibri" pitchFamily="34" charset="0"/>
                <a:cs typeface="Times New Roman" pitchFamily="18" charset="0"/>
              </a:rPr>
              <a:t>R) </a:t>
            </a:r>
            <a:r>
              <a:rPr lang="kk-KZ" sz="1400" dirty="0">
                <a:latin typeface="Times New Roman" pitchFamily="18" charset="0"/>
                <a:ea typeface="Calibri" pitchFamily="34" charset="0"/>
                <a:cs typeface="Times New Roman" pitchFamily="18" charset="0"/>
              </a:rPr>
              <a:t>тұрады (1.4-сурет). </a:t>
            </a:r>
            <a:endParaRPr kumimoji="0" lang="ru-RU" sz="600" i="0" u="none" strike="noStrike" cap="none" normalizeH="0" baseline="0" dirty="0">
              <a:ln>
                <a:noFill/>
              </a:ln>
              <a:solidFill>
                <a:schemeClr val="tx1"/>
              </a:solidFill>
              <a:effectLst/>
              <a:latin typeface="Arial" pitchFamily="34" charset="0"/>
              <a:cs typeface="Arial" pitchFamily="34" charset="0"/>
            </a:endParaRPr>
          </a:p>
        </p:txBody>
      </p:sp>
      <p:pic>
        <p:nvPicPr>
          <p:cNvPr id="9" name="Рисунок 8" descr="ric21">
            <a:extLst>
              <a:ext uri="{FF2B5EF4-FFF2-40B4-BE49-F238E27FC236}">
                <a16:creationId xmlns:a16="http://schemas.microsoft.com/office/drawing/2014/main" id="{5F13C945-43F4-46D9-A1DA-71629C670FB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37390" y="1131590"/>
            <a:ext cx="3342268" cy="2307494"/>
          </a:xfrm>
          <a:prstGeom prst="rect">
            <a:avLst/>
          </a:prstGeom>
          <a:noFill/>
          <a:ln>
            <a:noFill/>
          </a:ln>
        </p:spPr>
      </p:pic>
      <p:sp>
        <p:nvSpPr>
          <p:cNvPr id="2" name="TextBox 1">
            <a:extLst>
              <a:ext uri="{FF2B5EF4-FFF2-40B4-BE49-F238E27FC236}">
                <a16:creationId xmlns:a16="http://schemas.microsoft.com/office/drawing/2014/main" id="{3F8BA0D8-91F3-4DDE-A439-7D00C399584E}"/>
              </a:ext>
            </a:extLst>
          </p:cNvPr>
          <p:cNvSpPr txBox="1"/>
          <p:nvPr/>
        </p:nvSpPr>
        <p:spPr>
          <a:xfrm>
            <a:off x="5652120" y="3579862"/>
            <a:ext cx="2808312" cy="276999"/>
          </a:xfrm>
          <a:prstGeom prst="rect">
            <a:avLst/>
          </a:prstGeom>
          <a:noFill/>
        </p:spPr>
        <p:txBody>
          <a:bodyPr wrap="square" rtlCol="0">
            <a:spAutoFit/>
          </a:bodyPr>
          <a:lstStyle/>
          <a:p>
            <a:r>
              <a:rPr lang="ru-RU" sz="1200" dirty="0">
                <a:latin typeface="Times New Roman" panose="02020603050405020304" pitchFamily="18" charset="0"/>
                <a:cs typeface="Times New Roman" panose="02020603050405020304" pitchFamily="18" charset="0"/>
              </a:rPr>
              <a:t>1.4 </a:t>
            </a:r>
            <a:r>
              <a:rPr lang="ru-RU" sz="1200" dirty="0" err="1">
                <a:latin typeface="Times New Roman" panose="02020603050405020304" pitchFamily="18" charset="0"/>
                <a:cs typeface="Times New Roman" panose="02020603050405020304" pitchFamily="18" charset="0"/>
              </a:rPr>
              <a:t>сурет</a:t>
            </a:r>
            <a:r>
              <a:rPr lang="ru-RU" sz="1200" dirty="0">
                <a:latin typeface="Times New Roman" panose="02020603050405020304" pitchFamily="18" charset="0"/>
                <a:cs typeface="Times New Roman" panose="02020603050405020304" pitchFamily="18" charset="0"/>
              </a:rPr>
              <a:t> – Жеке радио </a:t>
            </a:r>
            <a:r>
              <a:rPr lang="ru-RU" sz="1200" dirty="0" err="1">
                <a:latin typeface="Times New Roman" panose="02020603050405020304" pitchFamily="18" charset="0"/>
                <a:cs typeface="Times New Roman" panose="02020603050405020304" pitchFamily="18" charset="0"/>
              </a:rPr>
              <a:t>қоңырау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жүйесі</a:t>
            </a:r>
            <a:endParaRPr lang="ru-RU" sz="12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923A125-D3D4-44E7-AFFF-D82C18B4E14F}"/>
              </a:ext>
            </a:extLst>
          </p:cNvPr>
          <p:cNvSpPr txBox="1"/>
          <p:nvPr/>
        </p:nvSpPr>
        <p:spPr>
          <a:xfrm>
            <a:off x="4858860" y="3870774"/>
            <a:ext cx="4176464" cy="1107996"/>
          </a:xfrm>
          <a:prstGeom prst="rect">
            <a:avLst/>
          </a:prstGeom>
          <a:noFill/>
        </p:spPr>
        <p:txBody>
          <a:bodyPr wrap="square" rtlCol="0">
            <a:spAutoFit/>
          </a:bodyPr>
          <a:lstStyle/>
          <a:p>
            <a:r>
              <a:rPr lang="ru-RU" sz="1200" dirty="0">
                <a:latin typeface="Times New Roman" panose="02020603050405020304" pitchFamily="18" charset="0"/>
                <a:cs typeface="Times New Roman" panose="02020603050405020304" pitchFamily="18" charset="0"/>
              </a:rPr>
              <a:t>1.4-суреттегі </a:t>
            </a:r>
            <a:r>
              <a:rPr lang="ru-RU" sz="1200" dirty="0" err="1">
                <a:latin typeface="Times New Roman" panose="02020603050405020304" pitchFamily="18" charset="0"/>
                <a:cs typeface="Times New Roman" panose="02020603050405020304" pitchFamily="18" charset="0"/>
              </a:rPr>
              <a:t>белгілер</a:t>
            </a:r>
            <a:r>
              <a:rPr lang="ru-RU" sz="1200" dirty="0">
                <a:latin typeface="Times New Roman" panose="02020603050405020304" pitchFamily="18" charset="0"/>
                <a:cs typeface="Times New Roman" panose="02020603050405020304" pitchFamily="18" charset="0"/>
              </a:rPr>
              <a:t>:</a:t>
            </a:r>
          </a:p>
          <a:p>
            <a:r>
              <a:rPr lang="ru-RU" sz="1200" dirty="0">
                <a:latin typeface="Times New Roman" panose="02020603050405020304" pitchFamily="18" charset="0"/>
                <a:cs typeface="Times New Roman" panose="02020603050405020304" pitchFamily="18" charset="0"/>
              </a:rPr>
              <a:t>РРЛ-</a:t>
            </a:r>
            <a:r>
              <a:rPr lang="ru-RU" sz="1200" dirty="0" err="1">
                <a:latin typeface="Times New Roman" panose="02020603050405020304" pitchFamily="18" charset="0"/>
                <a:cs typeface="Times New Roman" panose="02020603050405020304" pitchFamily="18" charset="0"/>
              </a:rPr>
              <a:t>қабылдау</a:t>
            </a:r>
            <a:r>
              <a:rPr lang="ru-RU" sz="1200" dirty="0">
                <a:latin typeface="Times New Roman" panose="02020603050405020304" pitchFamily="18" charset="0"/>
                <a:cs typeface="Times New Roman" panose="02020603050405020304" pitchFamily="18" charset="0"/>
              </a:rPr>
              <a:t>-</a:t>
            </a:r>
            <a:r>
              <a:rPr lang="ru-RU" sz="1200" dirty="0" err="1">
                <a:latin typeface="Times New Roman" panose="02020603050405020304" pitchFamily="18" charset="0"/>
                <a:cs typeface="Times New Roman" panose="02020603050405020304" pitchFamily="18" charset="0"/>
              </a:rPr>
              <a:t>тарату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релелік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радиостанциялар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тізбегінен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құралған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радиорелелік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желі</a:t>
            </a:r>
            <a:r>
              <a:rPr lang="ru-RU" sz="1200" dirty="0">
                <a:latin typeface="Times New Roman" panose="02020603050405020304" pitchFamily="18" charset="0"/>
                <a:cs typeface="Times New Roman" panose="02020603050405020304" pitchFamily="18" charset="0"/>
              </a:rPr>
              <a:t>;</a:t>
            </a:r>
          </a:p>
          <a:p>
            <a:r>
              <a:rPr lang="ru-RU" sz="1200" dirty="0">
                <a:latin typeface="Times New Roman" panose="02020603050405020304" pitchFamily="18" charset="0"/>
                <a:cs typeface="Times New Roman" panose="02020603050405020304" pitchFamily="18" charset="0"/>
              </a:rPr>
              <a:t>АМТС-</a:t>
            </a:r>
            <a:r>
              <a:rPr lang="ru-RU" sz="1200" dirty="0" err="1">
                <a:latin typeface="Times New Roman" panose="02020603050405020304" pitchFamily="18" charset="0"/>
                <a:cs typeface="Times New Roman" panose="02020603050405020304" pitchFamily="18" charset="0"/>
              </a:rPr>
              <a:t>автоматты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қалааралық</a:t>
            </a:r>
            <a:r>
              <a:rPr lang="ru-RU" sz="1200" dirty="0">
                <a:latin typeface="Times New Roman" panose="02020603050405020304" pitchFamily="18" charset="0"/>
                <a:cs typeface="Times New Roman" panose="02020603050405020304" pitchFamily="18" charset="0"/>
              </a:rPr>
              <a:t> телефон </a:t>
            </a:r>
            <a:r>
              <a:rPr lang="ru-RU" sz="1200" dirty="0" err="1">
                <a:latin typeface="Times New Roman" panose="02020603050405020304" pitchFamily="18" charset="0"/>
                <a:cs typeface="Times New Roman" panose="02020603050405020304" pitchFamily="18" charset="0"/>
              </a:rPr>
              <a:t>станциясы</a:t>
            </a:r>
            <a:r>
              <a:rPr lang="ru-RU" sz="12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77102081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852</TotalTime>
  <Words>2298</Words>
  <Application>Microsoft Office PowerPoint</Application>
  <PresentationFormat>Экран (16:9)</PresentationFormat>
  <Paragraphs>118</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Жаксыгалиева Сагыныш</dc:creator>
  <cp:lastModifiedBy>Amina Baryssova</cp:lastModifiedBy>
  <cp:revision>92</cp:revision>
  <dcterms:created xsi:type="dcterms:W3CDTF">2022-08-10T04:49:39Z</dcterms:created>
  <dcterms:modified xsi:type="dcterms:W3CDTF">2022-10-19T19:48:39Z</dcterms:modified>
</cp:coreProperties>
</file>