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60" r:id="rId2"/>
    <p:sldId id="259" r:id="rId3"/>
    <p:sldId id="276" r:id="rId4"/>
    <p:sldId id="263" r:id="rId5"/>
    <p:sldId id="265" r:id="rId6"/>
    <p:sldId id="266" r:id="rId7"/>
    <p:sldId id="268" r:id="rId8"/>
    <p:sldId id="267" r:id="rId9"/>
    <p:sldId id="269" r:id="rId10"/>
    <p:sldId id="275" r:id="rId11"/>
    <p:sldId id="274" r:id="rId12"/>
    <p:sldId id="270" r:id="rId13"/>
    <p:sldId id="272" r:id="rId14"/>
    <p:sldId id="264" r:id="rId1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2" y="1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D3F2C7B3-D8EF-4B1B-B864-5753C19D57B8}">
      <dgm:prSet phldrT="[Текст]" custT="1"/>
      <dgm:spPr/>
      <dgm:t>
        <a:bodyPr/>
        <a:lstStyle/>
        <a:p>
          <a:r>
            <a:rPr lang="ru-RU" sz="1300" dirty="0" smtClean="0">
              <a:latin typeface="Times New Roman" panose="02020603050405020304" pitchFamily="18" charset="0"/>
              <a:cs typeface="Times New Roman" panose="02020603050405020304" pitchFamily="18" charset="0"/>
            </a:rPr>
            <a:t>2.4. </a:t>
          </a:r>
          <a:r>
            <a:rPr lang="ru-RU" sz="1300" dirty="0" err="1" smtClean="0">
              <a:latin typeface="Times New Roman" panose="02020603050405020304" pitchFamily="18" charset="0"/>
              <a:cs typeface="Times New Roman" panose="02020603050405020304" pitchFamily="18" charset="0"/>
            </a:rPr>
            <a:t>Кодты</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бөлетін</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көп</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станциялы</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қол</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жетімділік</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принциптері</a:t>
          </a:r>
          <a:r>
            <a:rPr lang="ru-RU" sz="1300" dirty="0" smtClean="0">
              <a:latin typeface="Times New Roman" panose="02020603050405020304" pitchFamily="18" charset="0"/>
              <a:cs typeface="Times New Roman" panose="02020603050405020304" pitchFamily="18" charset="0"/>
            </a:rPr>
            <a:t> (CDMA, MDCR</a:t>
          </a:r>
          <a:endParaRPr lang="ru-RU" sz="1300" b="0" dirty="0">
            <a:latin typeface="Times New Roman" panose="02020603050405020304" pitchFamily="18" charset="0"/>
            <a:cs typeface="Times New Roman" panose="02020603050405020304" pitchFamily="18" charset="0"/>
          </a:endParaRPr>
        </a:p>
      </dgm:t>
    </dgm:pt>
    <dgm:pt modelId="{9BE407A7-6530-4B93-ADF5-DD60961E0C4B}" type="parTrans" cxnId="{ED9BFE33-320D-4D2F-9E71-D7E0BF4BF6A6}">
      <dgm:prSet/>
      <dgm:spPr/>
      <dgm:t>
        <a:bodyPr/>
        <a:lstStyle/>
        <a:p>
          <a:endParaRPr lang="ru-RU"/>
        </a:p>
      </dgm:t>
    </dgm:pt>
    <dgm:pt modelId="{0BF8EC1C-A312-4E39-B2A9-4E5A52FEC28B}" type="sibTrans" cxnId="{ED9BFE33-320D-4D2F-9E71-D7E0BF4BF6A6}">
      <dgm:prSet/>
      <dgm:spPr/>
      <dgm:t>
        <a:bodyPr/>
        <a:lstStyle/>
        <a:p>
          <a:endParaRPr lang="ru-RU"/>
        </a:p>
      </dgm:t>
    </dgm:pt>
    <dgm:pt modelId="{B24978BC-5605-47B4-B302-60E77DA30605}">
      <dgm:prSet custT="1"/>
      <dgm:spPr/>
      <dgm:t>
        <a:bodyPr/>
        <a:lstStyle/>
        <a:p>
          <a:r>
            <a:rPr lang="kk-KZ" sz="1300" b="0" dirty="0" smtClean="0">
              <a:effectLst/>
              <a:latin typeface="Times New Roman" panose="02020603050405020304" pitchFamily="18" charset="0"/>
              <a:cs typeface="Times New Roman" panose="02020603050405020304" pitchFamily="18" charset="0"/>
            </a:rPr>
            <a:t>2.5</a:t>
          </a:r>
          <a:r>
            <a:rPr lang="ru-RU" sz="1300" dirty="0" smtClean="0">
              <a:latin typeface="Times New Roman" panose="02020603050405020304" pitchFamily="18" charset="0"/>
              <a:cs typeface="Times New Roman" panose="02020603050405020304" pitchFamily="18" charset="0"/>
            </a:rPr>
            <a:t> </a:t>
          </a:r>
          <a:r>
            <a:rPr lang="kk-KZ" sz="1300" dirty="0" smtClean="0">
              <a:latin typeface="Times New Roman" panose="02020603050405020304" pitchFamily="18" charset="0"/>
              <a:cs typeface="Times New Roman" panose="02020603050405020304" pitchFamily="18" charset="0"/>
            </a:rPr>
            <a:t>О</a:t>
          </a:r>
          <a:r>
            <a:rPr lang="ru-RU" sz="1300" dirty="0" err="1" smtClean="0">
              <a:latin typeface="Times New Roman" panose="02020603050405020304" pitchFamily="18" charset="0"/>
              <a:cs typeface="Times New Roman" panose="02020603050405020304" pitchFamily="18" charset="0"/>
            </a:rPr>
            <a:t>ртогоналды</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жиілікті</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бөлу</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Ofdmа</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көп</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станциялы</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қол</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жетімділік</a:t>
          </a:r>
          <a:endParaRPr lang="ru-RU" sz="1300" dirty="0">
            <a:latin typeface="Times New Roman" panose="02020603050405020304" pitchFamily="18" charset="0"/>
            <a:cs typeface="Times New Roman" panose="02020603050405020304" pitchFamily="18" charset="0"/>
          </a:endParaRPr>
        </a:p>
      </dgm:t>
    </dgm:pt>
    <dgm:pt modelId="{3ED568FF-CC4E-414F-AEC8-4C228D5F4E6D}" type="parTrans" cxnId="{2066C6B6-11A0-46AE-B415-CD58A0098B4A}">
      <dgm:prSet/>
      <dgm:spPr/>
      <dgm:t>
        <a:bodyPr/>
        <a:lstStyle/>
        <a:p>
          <a:endParaRPr lang="ru-RU"/>
        </a:p>
      </dgm:t>
    </dgm:pt>
    <dgm:pt modelId="{5A26DD11-82A7-457E-9AA7-938ACFABB93D}" type="sibTrans" cxnId="{2066C6B6-11A0-46AE-B415-CD58A0098B4A}">
      <dgm:prSet/>
      <dgm:spPr/>
      <dgm:t>
        <a:bodyPr/>
        <a:lstStyle/>
        <a:p>
          <a:endParaRPr lang="ru-RU"/>
        </a:p>
      </dgm:t>
    </dgm:pt>
    <dgm:pt modelId="{4BB49584-339F-4E90-B811-4F55C1F8815F}">
      <dgm:prSet custT="1"/>
      <dgm:spPr/>
      <dgm:t>
        <a:bodyPr/>
        <a:lstStyle/>
        <a:p>
          <a:r>
            <a:rPr lang="ru-RU" sz="1300" dirty="0" smtClean="0">
              <a:latin typeface="Times New Roman" panose="02020603050405020304" pitchFamily="18" charset="0"/>
              <a:cs typeface="Times New Roman" panose="02020603050405020304" pitchFamily="18" charset="0"/>
            </a:rPr>
            <a:t>2.2 </a:t>
          </a:r>
          <a:r>
            <a:rPr lang="kk-KZ" sz="1300" dirty="0" smtClean="0">
              <a:latin typeface="Times New Roman" panose="02020603050405020304" pitchFamily="18" charset="0"/>
              <a:cs typeface="Times New Roman" panose="02020603050405020304" pitchFamily="18" charset="0"/>
            </a:rPr>
            <a:t>К</a:t>
          </a:r>
          <a:r>
            <a:rPr lang="ru-RU" sz="1300" dirty="0" err="1" smtClean="0">
              <a:latin typeface="Times New Roman" panose="02020603050405020304" pitchFamily="18" charset="0"/>
              <a:cs typeface="Times New Roman" panose="02020603050405020304" pitchFamily="18" charset="0"/>
            </a:rPr>
            <a:t>өп</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станциялы</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жиілікті</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арнаны</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бөлу</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принциптері</a:t>
          </a:r>
          <a:r>
            <a:rPr lang="ru-RU" sz="1300" dirty="0" smtClean="0">
              <a:latin typeface="Times New Roman" panose="02020603050405020304" pitchFamily="18" charset="0"/>
              <a:cs typeface="Times New Roman" panose="02020603050405020304" pitchFamily="18" charset="0"/>
            </a:rPr>
            <a:t> (FDMA, MDCHR)</a:t>
          </a:r>
          <a:endParaRPr lang="ru-RU" sz="1300" dirty="0">
            <a:latin typeface="Times New Roman" panose="02020603050405020304" pitchFamily="18" charset="0"/>
            <a:cs typeface="Times New Roman" panose="02020603050405020304" pitchFamily="18" charset="0"/>
          </a:endParaRPr>
        </a:p>
      </dgm:t>
    </dgm:pt>
    <dgm:pt modelId="{499E287B-E507-47EE-A62E-97FA4E5941E4}" type="parTrans" cxnId="{3BB35D38-1A62-4049-B23E-69D71D80791B}">
      <dgm:prSet/>
      <dgm:spPr/>
      <dgm:t>
        <a:bodyPr/>
        <a:lstStyle/>
        <a:p>
          <a:endParaRPr lang="ru-RU"/>
        </a:p>
      </dgm:t>
    </dgm:pt>
    <dgm:pt modelId="{6C17FA29-528A-4C6A-AEBE-4CEEC74639AC}" type="sibTrans" cxnId="{3BB35D38-1A62-4049-B23E-69D71D80791B}">
      <dgm:prSet/>
      <dgm:spPr/>
      <dgm:t>
        <a:bodyPr/>
        <a:lstStyle/>
        <a:p>
          <a:endParaRPr lang="ru-RU"/>
        </a:p>
      </dgm:t>
    </dgm:pt>
    <dgm:pt modelId="{9400F3F7-D0CB-445E-8101-5156DCD38C78}">
      <dgm:prSet custT="1"/>
      <dgm:spPr/>
      <dgm:t>
        <a:bodyPr/>
        <a:lstStyle/>
        <a:p>
          <a:r>
            <a:rPr lang="ru-RU" sz="1250" dirty="0" smtClean="0">
              <a:latin typeface="Times New Roman" panose="02020603050405020304" pitchFamily="18" charset="0"/>
              <a:cs typeface="Times New Roman" panose="02020603050405020304" pitchFamily="18" charset="0"/>
            </a:rPr>
            <a:t>2.3 </a:t>
          </a:r>
          <a:r>
            <a:rPr lang="ru-RU" sz="1250" dirty="0" err="1" smtClean="0">
              <a:latin typeface="Times New Roman" panose="02020603050405020304" pitchFamily="18" charset="0"/>
              <a:cs typeface="Times New Roman" panose="02020603050405020304" pitchFamily="18" charset="0"/>
            </a:rPr>
            <a:t>Уақытша</a:t>
          </a:r>
          <a:r>
            <a:rPr lang="ru-RU" sz="1250" dirty="0" smtClean="0">
              <a:latin typeface="Times New Roman" panose="02020603050405020304" pitchFamily="18" charset="0"/>
              <a:cs typeface="Times New Roman" panose="02020603050405020304" pitchFamily="18" charset="0"/>
            </a:rPr>
            <a:t> </a:t>
          </a:r>
          <a:r>
            <a:rPr lang="ru-RU" sz="1250" dirty="0" err="1" smtClean="0">
              <a:latin typeface="Times New Roman" panose="02020603050405020304" pitchFamily="18" charset="0"/>
              <a:cs typeface="Times New Roman" panose="02020603050405020304" pitchFamily="18" charset="0"/>
            </a:rPr>
            <a:t>арналарды</a:t>
          </a:r>
          <a:r>
            <a:rPr lang="ru-RU" sz="1250" dirty="0" smtClean="0">
              <a:latin typeface="Times New Roman" panose="02020603050405020304" pitchFamily="18" charset="0"/>
              <a:cs typeface="Times New Roman" panose="02020603050405020304" pitchFamily="18" charset="0"/>
            </a:rPr>
            <a:t> </a:t>
          </a:r>
          <a:r>
            <a:rPr lang="ru-RU" sz="1250" dirty="0" err="1" smtClean="0">
              <a:latin typeface="Times New Roman" panose="02020603050405020304" pitchFamily="18" charset="0"/>
              <a:cs typeface="Times New Roman" panose="02020603050405020304" pitchFamily="18" charset="0"/>
            </a:rPr>
            <a:t>бөлу</a:t>
          </a:r>
          <a:r>
            <a:rPr lang="ru-RU" sz="1250" dirty="0" smtClean="0">
              <a:latin typeface="Times New Roman" panose="02020603050405020304" pitchFamily="18" charset="0"/>
              <a:cs typeface="Times New Roman" panose="02020603050405020304" pitchFamily="18" charset="0"/>
            </a:rPr>
            <a:t> </a:t>
          </a:r>
          <a:r>
            <a:rPr lang="ru-RU" sz="1250" dirty="0" err="1" smtClean="0">
              <a:latin typeface="Times New Roman" panose="02020603050405020304" pitchFamily="18" charset="0"/>
              <a:cs typeface="Times New Roman" panose="02020603050405020304" pitchFamily="18" charset="0"/>
            </a:rPr>
            <a:t>көп</a:t>
          </a:r>
          <a:r>
            <a:rPr lang="ru-RU" sz="1250" dirty="0" smtClean="0">
              <a:latin typeface="Times New Roman" panose="02020603050405020304" pitchFamily="18" charset="0"/>
              <a:cs typeface="Times New Roman" panose="02020603050405020304" pitchFamily="18" charset="0"/>
            </a:rPr>
            <a:t> </a:t>
          </a:r>
          <a:r>
            <a:rPr lang="ru-RU" sz="1250" dirty="0" err="1" smtClean="0">
              <a:latin typeface="Times New Roman" panose="02020603050405020304" pitchFamily="18" charset="0"/>
              <a:cs typeface="Times New Roman" panose="02020603050405020304" pitchFamily="18" charset="0"/>
            </a:rPr>
            <a:t>станциялы</a:t>
          </a:r>
          <a:r>
            <a:rPr lang="ru-RU" sz="1250" dirty="0" smtClean="0">
              <a:latin typeface="Times New Roman" panose="02020603050405020304" pitchFamily="18" charset="0"/>
              <a:cs typeface="Times New Roman" panose="02020603050405020304" pitchFamily="18" charset="0"/>
            </a:rPr>
            <a:t> </a:t>
          </a:r>
          <a:r>
            <a:rPr lang="ru-RU" sz="1250" dirty="0" err="1" smtClean="0">
              <a:latin typeface="Times New Roman" panose="02020603050405020304" pitchFamily="18" charset="0"/>
              <a:cs typeface="Times New Roman" panose="02020603050405020304" pitchFamily="18" charset="0"/>
            </a:rPr>
            <a:t>қол</a:t>
          </a:r>
          <a:r>
            <a:rPr lang="ru-RU" sz="1250" dirty="0" smtClean="0">
              <a:latin typeface="Times New Roman" panose="02020603050405020304" pitchFamily="18" charset="0"/>
              <a:cs typeface="Times New Roman" panose="02020603050405020304" pitchFamily="18" charset="0"/>
            </a:rPr>
            <a:t> </a:t>
          </a:r>
          <a:r>
            <a:rPr lang="ru-RU" sz="1250" dirty="0" err="1" smtClean="0">
              <a:latin typeface="Times New Roman" panose="02020603050405020304" pitchFamily="18" charset="0"/>
              <a:cs typeface="Times New Roman" panose="02020603050405020304" pitchFamily="18" charset="0"/>
            </a:rPr>
            <a:t>жеткізу</a:t>
          </a:r>
          <a:r>
            <a:rPr lang="ru-RU" sz="1250" dirty="0" smtClean="0">
              <a:latin typeface="Times New Roman" panose="02020603050405020304" pitchFamily="18" charset="0"/>
              <a:cs typeface="Times New Roman" panose="02020603050405020304" pitchFamily="18" charset="0"/>
            </a:rPr>
            <a:t> </a:t>
          </a:r>
          <a:r>
            <a:rPr lang="ru-RU" sz="1250" dirty="0" err="1" smtClean="0">
              <a:latin typeface="Times New Roman" panose="02020603050405020304" pitchFamily="18" charset="0"/>
              <a:cs typeface="Times New Roman" panose="02020603050405020304" pitchFamily="18" charset="0"/>
            </a:rPr>
            <a:t>принциптері</a:t>
          </a:r>
          <a:r>
            <a:rPr lang="ru-RU" sz="1250" dirty="0" smtClean="0">
              <a:latin typeface="Times New Roman" panose="02020603050405020304" pitchFamily="18" charset="0"/>
              <a:cs typeface="Times New Roman" panose="02020603050405020304" pitchFamily="18" charset="0"/>
            </a:rPr>
            <a:t> (TDMA, MDVR) </a:t>
          </a:r>
          <a:endParaRPr lang="ru-RU" sz="1250" dirty="0">
            <a:latin typeface="Times New Roman" panose="02020603050405020304" pitchFamily="18" charset="0"/>
            <a:cs typeface="Times New Roman" panose="02020603050405020304" pitchFamily="18" charset="0"/>
          </a:endParaRPr>
        </a:p>
      </dgm:t>
    </dgm:pt>
    <dgm:pt modelId="{9DE9A92B-A298-4FE2-9714-BA5BEBDEA912}" type="parTrans" cxnId="{B985E08B-25F6-474A-B87D-014E73D33D85}">
      <dgm:prSet/>
      <dgm:spPr/>
      <dgm:t>
        <a:bodyPr/>
        <a:lstStyle/>
        <a:p>
          <a:endParaRPr lang="ru-RU"/>
        </a:p>
      </dgm:t>
    </dgm:pt>
    <dgm:pt modelId="{DE31A52B-EBB5-405C-9CE5-A0E7E680A9E2}" type="sibTrans" cxnId="{B985E08B-25F6-474A-B87D-014E73D33D85}">
      <dgm:prSet/>
      <dgm:spPr/>
      <dgm:t>
        <a:bodyPr/>
        <a:lstStyle/>
        <a:p>
          <a:endParaRPr lang="ru-RU"/>
        </a:p>
      </dgm:t>
    </dgm:pt>
    <dgm:pt modelId="{AC9580FE-106D-4C13-8C7D-96F1FF063F51}">
      <dgm:prSet custT="1"/>
      <dgm:spPr/>
      <dgm:t>
        <a:bodyPr/>
        <a:lstStyle/>
        <a:p>
          <a:r>
            <a:rPr lang="ru-RU" sz="1300" dirty="0" smtClean="0">
              <a:latin typeface="Times New Roman" panose="02020603050405020304" pitchFamily="18" charset="0"/>
              <a:cs typeface="Times New Roman" panose="02020603050405020304" pitchFamily="18" charset="0"/>
            </a:rPr>
            <a:t>2.2.1 MDCHR </a:t>
          </a:r>
          <a:r>
            <a:rPr lang="ru-RU" sz="1300" dirty="0" err="1" smtClean="0">
              <a:latin typeface="Times New Roman" panose="02020603050405020304" pitchFamily="18" charset="0"/>
              <a:cs typeface="Times New Roman" panose="02020603050405020304" pitchFamily="18" charset="0"/>
            </a:rPr>
            <a:t>артықшылықтары</a:t>
          </a:r>
          <a:r>
            <a:rPr lang="ru-RU" sz="1300" dirty="0" smtClean="0">
              <a:latin typeface="Times New Roman" panose="02020603050405020304" pitchFamily="18" charset="0"/>
              <a:cs typeface="Times New Roman" panose="02020603050405020304" pitchFamily="18" charset="0"/>
            </a:rPr>
            <a:t> мен </a:t>
          </a:r>
          <a:r>
            <a:rPr lang="ru-RU" sz="1300" dirty="0" err="1" smtClean="0">
              <a:latin typeface="Times New Roman" panose="02020603050405020304" pitchFamily="18" charset="0"/>
              <a:cs typeface="Times New Roman" panose="02020603050405020304" pitchFamily="18" charset="0"/>
            </a:rPr>
            <a:t>кемш</a:t>
          </a:r>
          <a:r>
            <a:rPr lang="kk-KZ" sz="1300" dirty="0" smtClean="0">
              <a:latin typeface="Times New Roman" panose="02020603050405020304" pitchFamily="18" charset="0"/>
              <a:cs typeface="Times New Roman" panose="02020603050405020304" pitchFamily="18" charset="0"/>
            </a:rPr>
            <a:t>іліктері</a:t>
          </a:r>
          <a:endParaRPr lang="ru-RU" sz="1300" dirty="0">
            <a:latin typeface="Times New Roman" panose="02020603050405020304" pitchFamily="18" charset="0"/>
            <a:cs typeface="Times New Roman" panose="02020603050405020304" pitchFamily="18" charset="0"/>
          </a:endParaRPr>
        </a:p>
      </dgm:t>
    </dgm:pt>
    <dgm:pt modelId="{02A69533-5643-43A0-9B99-96E53DB8BE37}" type="parTrans" cxnId="{A2E5443D-5195-4928-B985-E142937C4B86}">
      <dgm:prSet/>
      <dgm:spPr/>
      <dgm:t>
        <a:bodyPr/>
        <a:lstStyle/>
        <a:p>
          <a:endParaRPr lang="ru-RU"/>
        </a:p>
      </dgm:t>
    </dgm:pt>
    <dgm:pt modelId="{E8987AB7-0E1E-4EF4-A9C4-9CD7FA320725}" type="sibTrans" cxnId="{A2E5443D-5195-4928-B985-E142937C4B86}">
      <dgm:prSet/>
      <dgm:spPr/>
      <dgm:t>
        <a:bodyPr/>
        <a:lstStyle/>
        <a:p>
          <a:endParaRPr lang="ru-RU"/>
        </a:p>
      </dgm:t>
    </dgm:pt>
    <dgm:pt modelId="{04972803-8A71-4A31-982C-459E36EF3AD0}">
      <dgm:prSet custT="1"/>
      <dgm:spPr/>
      <dgm:t>
        <a:bodyPr/>
        <a:lstStyle/>
        <a:p>
          <a:r>
            <a:rPr lang="kk-KZ" sz="1300" dirty="0" smtClean="0">
              <a:latin typeface="Times New Roman" panose="02020603050405020304" pitchFamily="18" charset="0"/>
              <a:cs typeface="Times New Roman" panose="02020603050405020304" pitchFamily="18" charset="0"/>
            </a:rPr>
            <a:t>2.1 Кіріспе</a:t>
          </a:r>
          <a:endParaRPr lang="ru-RU" sz="1300" dirty="0">
            <a:latin typeface="Times New Roman" panose="02020603050405020304" pitchFamily="18" charset="0"/>
            <a:cs typeface="Times New Roman" panose="02020603050405020304" pitchFamily="18" charset="0"/>
          </a:endParaRPr>
        </a:p>
      </dgm:t>
    </dgm:pt>
    <dgm:pt modelId="{432E74A4-876C-46CD-A2D1-F2375CB1C7AF}" type="parTrans" cxnId="{9D19D5FE-225C-40EA-93AE-58A471502900}">
      <dgm:prSet/>
      <dgm:spPr/>
      <dgm:t>
        <a:bodyPr/>
        <a:lstStyle/>
        <a:p>
          <a:endParaRPr lang="ru-RU"/>
        </a:p>
      </dgm:t>
    </dgm:pt>
    <dgm:pt modelId="{5D243505-CD25-44D9-AE6D-6E6F82C2E68E}" type="sibTrans" cxnId="{9D19D5FE-225C-40EA-93AE-58A471502900}">
      <dgm:prSet/>
      <dgm:spPr/>
      <dgm:t>
        <a:bodyPr/>
        <a:lstStyle/>
        <a:p>
          <a:endParaRPr lang="ru-RU"/>
        </a:p>
      </dgm:t>
    </dgm:pt>
    <dgm:pt modelId="{10C37432-0AAD-4490-A494-5ABCCEB59506}" type="pres">
      <dgm:prSet presAssocID="{32E871E4-3074-4F95-8002-BD0F58978A2E}" presName="Name0" presStyleCnt="0">
        <dgm:presLayoutVars>
          <dgm:chMax val="7"/>
          <dgm:chPref val="7"/>
          <dgm:dir/>
        </dgm:presLayoutVars>
      </dgm:prSet>
      <dgm:spPr/>
      <dgm:t>
        <a:bodyPr/>
        <a:lstStyle/>
        <a:p>
          <a:endParaRPr lang="ru-RU"/>
        </a:p>
      </dgm:t>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6"/>
      <dgm:spPr/>
    </dgm:pt>
    <dgm:pt modelId="{7F6E4215-72CA-4C32-97AA-1F8A7E1D3D15}" type="pres">
      <dgm:prSet presAssocID="{32E871E4-3074-4F95-8002-BD0F58978A2E}" presName="conn" presStyleLbl="parChTrans1D2" presStyleIdx="0" presStyleCnt="1"/>
      <dgm:spPr/>
      <dgm:t>
        <a:bodyPr/>
        <a:lstStyle/>
        <a:p>
          <a:endParaRPr lang="ru-RU"/>
        </a:p>
      </dgm:t>
    </dgm:pt>
    <dgm:pt modelId="{9C1F1B49-298F-49D3-A18C-F50EB71C19E0}" type="pres">
      <dgm:prSet presAssocID="{32E871E4-3074-4F95-8002-BD0F58978A2E}" presName="extraNode" presStyleLbl="node1" presStyleIdx="0" presStyleCnt="6"/>
      <dgm:spPr/>
    </dgm:pt>
    <dgm:pt modelId="{2E1AB7ED-CA2D-4098-A56C-C0184E48C329}" type="pres">
      <dgm:prSet presAssocID="{32E871E4-3074-4F95-8002-BD0F58978A2E}" presName="dstNode" presStyleLbl="node1" presStyleIdx="0" presStyleCnt="6"/>
      <dgm:spPr/>
    </dgm:pt>
    <dgm:pt modelId="{3275C3E9-DE6B-42E8-BD4D-8D7CCD0679F2}" type="pres">
      <dgm:prSet presAssocID="{04972803-8A71-4A31-982C-459E36EF3AD0}" presName="text_1" presStyleLbl="node1" presStyleIdx="0" presStyleCnt="6">
        <dgm:presLayoutVars>
          <dgm:bulletEnabled val="1"/>
        </dgm:presLayoutVars>
      </dgm:prSet>
      <dgm:spPr/>
      <dgm:t>
        <a:bodyPr/>
        <a:lstStyle/>
        <a:p>
          <a:endParaRPr lang="ru-RU"/>
        </a:p>
      </dgm:t>
    </dgm:pt>
    <dgm:pt modelId="{9ABE8ED0-E023-40B6-A785-B3EACE42D2E5}" type="pres">
      <dgm:prSet presAssocID="{04972803-8A71-4A31-982C-459E36EF3AD0}" presName="accent_1" presStyleCnt="0"/>
      <dgm:spPr/>
    </dgm:pt>
    <dgm:pt modelId="{47720F80-8CD6-4239-B5C1-2B1F986F6566}" type="pres">
      <dgm:prSet presAssocID="{04972803-8A71-4A31-982C-459E36EF3AD0}" presName="accentRepeatNode" presStyleLbl="solidFgAcc1" presStyleIdx="0" presStyleCnt="6"/>
      <dgm:spPr/>
    </dgm:pt>
    <dgm:pt modelId="{2EFEF61A-BA11-4C17-B9B1-3FDF37CB1B23}" type="pres">
      <dgm:prSet presAssocID="{4BB49584-339F-4E90-B811-4F55C1F8815F}" presName="text_2" presStyleLbl="node1" presStyleIdx="1" presStyleCnt="6">
        <dgm:presLayoutVars>
          <dgm:bulletEnabled val="1"/>
        </dgm:presLayoutVars>
      </dgm:prSet>
      <dgm:spPr/>
      <dgm:t>
        <a:bodyPr/>
        <a:lstStyle/>
        <a:p>
          <a:endParaRPr lang="ru-RU"/>
        </a:p>
      </dgm:t>
    </dgm:pt>
    <dgm:pt modelId="{CF7DAC12-E1AA-4ACC-B31C-4A5721A1F8A2}" type="pres">
      <dgm:prSet presAssocID="{4BB49584-339F-4E90-B811-4F55C1F8815F}" presName="accent_2" presStyleCnt="0"/>
      <dgm:spPr/>
    </dgm:pt>
    <dgm:pt modelId="{147A04AB-5E25-4812-BEA3-1FEE7FE6D333}" type="pres">
      <dgm:prSet presAssocID="{4BB49584-339F-4E90-B811-4F55C1F8815F}" presName="accentRepeatNode" presStyleLbl="solidFgAcc1" presStyleIdx="1" presStyleCnt="6"/>
      <dgm:spPr/>
    </dgm:pt>
    <dgm:pt modelId="{16F58EA5-8807-466E-873C-DC6BAD307BA0}" type="pres">
      <dgm:prSet presAssocID="{AC9580FE-106D-4C13-8C7D-96F1FF063F51}" presName="text_3" presStyleLbl="node1" presStyleIdx="2" presStyleCnt="6">
        <dgm:presLayoutVars>
          <dgm:bulletEnabled val="1"/>
        </dgm:presLayoutVars>
      </dgm:prSet>
      <dgm:spPr/>
      <dgm:t>
        <a:bodyPr/>
        <a:lstStyle/>
        <a:p>
          <a:endParaRPr lang="ru-RU"/>
        </a:p>
      </dgm:t>
    </dgm:pt>
    <dgm:pt modelId="{586B2325-3582-4639-8578-F83D03C40CEB}" type="pres">
      <dgm:prSet presAssocID="{AC9580FE-106D-4C13-8C7D-96F1FF063F51}" presName="accent_3" presStyleCnt="0"/>
      <dgm:spPr/>
    </dgm:pt>
    <dgm:pt modelId="{51638C2B-69EA-40C6-967D-9495998A0005}" type="pres">
      <dgm:prSet presAssocID="{AC9580FE-106D-4C13-8C7D-96F1FF063F51}" presName="accentRepeatNode" presStyleLbl="solidFgAcc1" presStyleIdx="2" presStyleCnt="6"/>
      <dgm:spPr/>
    </dgm:pt>
    <dgm:pt modelId="{97415F41-17F4-4CAA-AC4B-5EC3D207E168}" type="pres">
      <dgm:prSet presAssocID="{9400F3F7-D0CB-445E-8101-5156DCD38C78}" presName="text_4" presStyleLbl="node1" presStyleIdx="3" presStyleCnt="6" custScaleX="100607">
        <dgm:presLayoutVars>
          <dgm:bulletEnabled val="1"/>
        </dgm:presLayoutVars>
      </dgm:prSet>
      <dgm:spPr/>
      <dgm:t>
        <a:bodyPr/>
        <a:lstStyle/>
        <a:p>
          <a:endParaRPr lang="ru-RU"/>
        </a:p>
      </dgm:t>
    </dgm:pt>
    <dgm:pt modelId="{89C7C8C1-D8C6-4B23-86CC-689AF2722E6A}" type="pres">
      <dgm:prSet presAssocID="{9400F3F7-D0CB-445E-8101-5156DCD38C78}" presName="accent_4" presStyleCnt="0"/>
      <dgm:spPr/>
    </dgm:pt>
    <dgm:pt modelId="{17728BE0-C965-4259-8066-2D8FA29C76A6}" type="pres">
      <dgm:prSet presAssocID="{9400F3F7-D0CB-445E-8101-5156DCD38C78}" presName="accentRepeatNode" presStyleLbl="solidFgAcc1" presStyleIdx="3" presStyleCnt="6"/>
      <dgm:spPr/>
    </dgm:pt>
    <dgm:pt modelId="{EA221AC6-151F-49F1-9F37-A860F60A16D7}" type="pres">
      <dgm:prSet presAssocID="{D3F2C7B3-D8EF-4B1B-B864-5753C19D57B8}" presName="text_5" presStyleLbl="node1" presStyleIdx="4" presStyleCnt="6">
        <dgm:presLayoutVars>
          <dgm:bulletEnabled val="1"/>
        </dgm:presLayoutVars>
      </dgm:prSet>
      <dgm:spPr/>
      <dgm:t>
        <a:bodyPr/>
        <a:lstStyle/>
        <a:p>
          <a:endParaRPr lang="ru-RU"/>
        </a:p>
      </dgm:t>
    </dgm:pt>
    <dgm:pt modelId="{27A24BC2-FFA8-4BDA-8265-A305D3E8F523}" type="pres">
      <dgm:prSet presAssocID="{D3F2C7B3-D8EF-4B1B-B864-5753C19D57B8}" presName="accent_5" presStyleCnt="0"/>
      <dgm:spPr/>
    </dgm:pt>
    <dgm:pt modelId="{1011899D-3FE5-41E2-A939-53EB901186B6}" type="pres">
      <dgm:prSet presAssocID="{D3F2C7B3-D8EF-4B1B-B864-5753C19D57B8}" presName="accentRepeatNode" presStyleLbl="solidFgAcc1" presStyleIdx="4" presStyleCnt="6"/>
      <dgm:spPr/>
    </dgm:pt>
    <dgm:pt modelId="{68939A20-4088-452B-8F61-6BB6CD397E3F}" type="pres">
      <dgm:prSet presAssocID="{B24978BC-5605-47B4-B302-60E77DA30605}" presName="text_6" presStyleLbl="node1" presStyleIdx="5" presStyleCnt="6">
        <dgm:presLayoutVars>
          <dgm:bulletEnabled val="1"/>
        </dgm:presLayoutVars>
      </dgm:prSet>
      <dgm:spPr/>
      <dgm:t>
        <a:bodyPr/>
        <a:lstStyle/>
        <a:p>
          <a:endParaRPr lang="ru-RU"/>
        </a:p>
      </dgm:t>
    </dgm:pt>
    <dgm:pt modelId="{76685998-1E2B-430C-95FF-9A80BDD10731}" type="pres">
      <dgm:prSet presAssocID="{B24978BC-5605-47B4-B302-60E77DA30605}" presName="accent_6" presStyleCnt="0"/>
      <dgm:spPr/>
    </dgm:pt>
    <dgm:pt modelId="{6EF3827F-1C5C-4764-9188-8462A3CF3A18}" type="pres">
      <dgm:prSet presAssocID="{B24978BC-5605-47B4-B302-60E77DA30605}" presName="accentRepeatNode" presStyleLbl="solidFgAcc1" presStyleIdx="5" presStyleCnt="6"/>
      <dgm:spPr/>
    </dgm:pt>
  </dgm:ptLst>
  <dgm:cxnLst>
    <dgm:cxn modelId="{ED9BFE33-320D-4D2F-9E71-D7E0BF4BF6A6}" srcId="{32E871E4-3074-4F95-8002-BD0F58978A2E}" destId="{D3F2C7B3-D8EF-4B1B-B864-5753C19D57B8}" srcOrd="4" destOrd="0" parTransId="{9BE407A7-6530-4B93-ADF5-DD60961E0C4B}" sibTransId="{0BF8EC1C-A312-4E39-B2A9-4E5A52FEC28B}"/>
    <dgm:cxn modelId="{DB5CCB88-76E4-49BA-8846-606E33EE12FF}" type="presOf" srcId="{AC9580FE-106D-4C13-8C7D-96F1FF063F51}" destId="{16F58EA5-8807-466E-873C-DC6BAD307BA0}" srcOrd="0" destOrd="0" presId="urn:microsoft.com/office/officeart/2008/layout/VerticalCurvedList"/>
    <dgm:cxn modelId="{743B233B-A494-461C-A41A-700F76B09BCA}" type="presOf" srcId="{9400F3F7-D0CB-445E-8101-5156DCD38C78}" destId="{97415F41-17F4-4CAA-AC4B-5EC3D207E168}" srcOrd="0" destOrd="0" presId="urn:microsoft.com/office/officeart/2008/layout/VerticalCurvedList"/>
    <dgm:cxn modelId="{E0DC49F1-CE97-4DFC-AFDD-0C83D1E1D7AA}" type="presOf" srcId="{04972803-8A71-4A31-982C-459E36EF3AD0}" destId="{3275C3E9-DE6B-42E8-BD4D-8D7CCD0679F2}" srcOrd="0" destOrd="0" presId="urn:microsoft.com/office/officeart/2008/layout/VerticalCurvedList"/>
    <dgm:cxn modelId="{F1D4316E-5C8B-46EC-9033-CA88D34EB9C2}" type="presOf" srcId="{32E871E4-3074-4F95-8002-BD0F58978A2E}" destId="{10C37432-0AAD-4490-A494-5ABCCEB59506}" srcOrd="0" destOrd="0" presId="urn:microsoft.com/office/officeart/2008/layout/VerticalCurvedList"/>
    <dgm:cxn modelId="{2066C6B6-11A0-46AE-B415-CD58A0098B4A}" srcId="{32E871E4-3074-4F95-8002-BD0F58978A2E}" destId="{B24978BC-5605-47B4-B302-60E77DA30605}" srcOrd="5" destOrd="0" parTransId="{3ED568FF-CC4E-414F-AEC8-4C228D5F4E6D}" sibTransId="{5A26DD11-82A7-457E-9AA7-938ACFABB93D}"/>
    <dgm:cxn modelId="{BB86D236-57FB-466A-91A9-CF665210B139}" type="presOf" srcId="{D3F2C7B3-D8EF-4B1B-B864-5753C19D57B8}" destId="{EA221AC6-151F-49F1-9F37-A860F60A16D7}" srcOrd="0" destOrd="0" presId="urn:microsoft.com/office/officeart/2008/layout/VerticalCurvedList"/>
    <dgm:cxn modelId="{63090E28-C21D-456A-8769-7AE00D865F38}" type="presOf" srcId="{4BB49584-339F-4E90-B811-4F55C1F8815F}" destId="{2EFEF61A-BA11-4C17-B9B1-3FDF37CB1B23}" srcOrd="0" destOrd="0" presId="urn:microsoft.com/office/officeart/2008/layout/VerticalCurvedList"/>
    <dgm:cxn modelId="{3BB35D38-1A62-4049-B23E-69D71D80791B}" srcId="{32E871E4-3074-4F95-8002-BD0F58978A2E}" destId="{4BB49584-339F-4E90-B811-4F55C1F8815F}" srcOrd="1" destOrd="0" parTransId="{499E287B-E507-47EE-A62E-97FA4E5941E4}" sibTransId="{6C17FA29-528A-4C6A-AEBE-4CEEC74639AC}"/>
    <dgm:cxn modelId="{B985E08B-25F6-474A-B87D-014E73D33D85}" srcId="{32E871E4-3074-4F95-8002-BD0F58978A2E}" destId="{9400F3F7-D0CB-445E-8101-5156DCD38C78}" srcOrd="3" destOrd="0" parTransId="{9DE9A92B-A298-4FE2-9714-BA5BEBDEA912}" sibTransId="{DE31A52B-EBB5-405C-9CE5-A0E7E680A9E2}"/>
    <dgm:cxn modelId="{334E5D52-7443-44AB-A21B-14081D1DA3E3}" type="presOf" srcId="{B24978BC-5605-47B4-B302-60E77DA30605}" destId="{68939A20-4088-452B-8F61-6BB6CD397E3F}" srcOrd="0" destOrd="0" presId="urn:microsoft.com/office/officeart/2008/layout/VerticalCurvedList"/>
    <dgm:cxn modelId="{A2E5443D-5195-4928-B985-E142937C4B86}" srcId="{32E871E4-3074-4F95-8002-BD0F58978A2E}" destId="{AC9580FE-106D-4C13-8C7D-96F1FF063F51}" srcOrd="2" destOrd="0" parTransId="{02A69533-5643-43A0-9B99-96E53DB8BE37}" sibTransId="{E8987AB7-0E1E-4EF4-A9C4-9CD7FA320725}"/>
    <dgm:cxn modelId="{9D19D5FE-225C-40EA-93AE-58A471502900}" srcId="{32E871E4-3074-4F95-8002-BD0F58978A2E}" destId="{04972803-8A71-4A31-982C-459E36EF3AD0}" srcOrd="0" destOrd="0" parTransId="{432E74A4-876C-46CD-A2D1-F2375CB1C7AF}" sibTransId="{5D243505-CD25-44D9-AE6D-6E6F82C2E68E}"/>
    <dgm:cxn modelId="{735981CC-36EE-4ECA-9352-1D471D2B188F}" type="presOf" srcId="{5D243505-CD25-44D9-AE6D-6E6F82C2E68E}" destId="{7F6E4215-72CA-4C32-97AA-1F8A7E1D3D15}" srcOrd="0" destOrd="0" presId="urn:microsoft.com/office/officeart/2008/layout/VerticalCurvedList"/>
    <dgm:cxn modelId="{9ECCC0B8-BBB1-48A1-ADD7-3103303A67B5}" type="presParOf" srcId="{10C37432-0AAD-4490-A494-5ABCCEB59506}" destId="{F807EDB5-A9EE-46ED-A276-6B32BBE1726E}" srcOrd="0" destOrd="0" presId="urn:microsoft.com/office/officeart/2008/layout/VerticalCurvedList"/>
    <dgm:cxn modelId="{CC2C3538-C3B9-486A-A914-A8827A1EF179}" type="presParOf" srcId="{F807EDB5-A9EE-46ED-A276-6B32BBE1726E}" destId="{27E4D45C-E14E-47E4-B23D-208117D9D6C8}" srcOrd="0" destOrd="0" presId="urn:microsoft.com/office/officeart/2008/layout/VerticalCurvedList"/>
    <dgm:cxn modelId="{951FAB8F-E3EF-4A23-8E7D-A3672137BFDB}" type="presParOf" srcId="{27E4D45C-E14E-47E4-B23D-208117D9D6C8}" destId="{8E578012-433F-4745-9A72-5B42A70EDD8B}" srcOrd="0" destOrd="0" presId="urn:microsoft.com/office/officeart/2008/layout/VerticalCurvedList"/>
    <dgm:cxn modelId="{048BE54C-76C0-4888-9BFF-98268B91C580}" type="presParOf" srcId="{27E4D45C-E14E-47E4-B23D-208117D9D6C8}" destId="{7F6E4215-72CA-4C32-97AA-1F8A7E1D3D15}" srcOrd="1" destOrd="0" presId="urn:microsoft.com/office/officeart/2008/layout/VerticalCurvedList"/>
    <dgm:cxn modelId="{AA63C849-D666-4EB1-B4AE-E1AF601F394F}" type="presParOf" srcId="{27E4D45C-E14E-47E4-B23D-208117D9D6C8}" destId="{9C1F1B49-298F-49D3-A18C-F50EB71C19E0}" srcOrd="2" destOrd="0" presId="urn:microsoft.com/office/officeart/2008/layout/VerticalCurvedList"/>
    <dgm:cxn modelId="{38977E53-3EBF-4BA7-BCEF-9196C0FB7E85}" type="presParOf" srcId="{27E4D45C-E14E-47E4-B23D-208117D9D6C8}" destId="{2E1AB7ED-CA2D-4098-A56C-C0184E48C329}" srcOrd="3" destOrd="0" presId="urn:microsoft.com/office/officeart/2008/layout/VerticalCurvedList"/>
    <dgm:cxn modelId="{70977455-96A7-421E-88D4-A2D8AC548937}" type="presParOf" srcId="{F807EDB5-A9EE-46ED-A276-6B32BBE1726E}" destId="{3275C3E9-DE6B-42E8-BD4D-8D7CCD0679F2}" srcOrd="1" destOrd="0" presId="urn:microsoft.com/office/officeart/2008/layout/VerticalCurvedList"/>
    <dgm:cxn modelId="{F0C138B1-8160-4667-ADC6-827B320D9AE7}" type="presParOf" srcId="{F807EDB5-A9EE-46ED-A276-6B32BBE1726E}" destId="{9ABE8ED0-E023-40B6-A785-B3EACE42D2E5}" srcOrd="2" destOrd="0" presId="urn:microsoft.com/office/officeart/2008/layout/VerticalCurvedList"/>
    <dgm:cxn modelId="{2A7D7FB1-CC32-44ED-B718-0BEF2928F8D0}" type="presParOf" srcId="{9ABE8ED0-E023-40B6-A785-B3EACE42D2E5}" destId="{47720F80-8CD6-4239-B5C1-2B1F986F6566}" srcOrd="0" destOrd="0" presId="urn:microsoft.com/office/officeart/2008/layout/VerticalCurvedList"/>
    <dgm:cxn modelId="{5423B2E1-3044-48BA-9F32-01EFB4D7B89D}" type="presParOf" srcId="{F807EDB5-A9EE-46ED-A276-6B32BBE1726E}" destId="{2EFEF61A-BA11-4C17-B9B1-3FDF37CB1B23}" srcOrd="3" destOrd="0" presId="urn:microsoft.com/office/officeart/2008/layout/VerticalCurvedList"/>
    <dgm:cxn modelId="{E58D98F7-1D99-4677-A70F-479F760646BC}" type="presParOf" srcId="{F807EDB5-A9EE-46ED-A276-6B32BBE1726E}" destId="{CF7DAC12-E1AA-4ACC-B31C-4A5721A1F8A2}" srcOrd="4" destOrd="0" presId="urn:microsoft.com/office/officeart/2008/layout/VerticalCurvedList"/>
    <dgm:cxn modelId="{3C9DB95B-13AA-4E8E-B03E-3A8E0AB3AE19}" type="presParOf" srcId="{CF7DAC12-E1AA-4ACC-B31C-4A5721A1F8A2}" destId="{147A04AB-5E25-4812-BEA3-1FEE7FE6D333}" srcOrd="0" destOrd="0" presId="urn:microsoft.com/office/officeart/2008/layout/VerticalCurvedList"/>
    <dgm:cxn modelId="{ED54967D-EDF0-47CB-ABB0-BFA7BFD081B7}" type="presParOf" srcId="{F807EDB5-A9EE-46ED-A276-6B32BBE1726E}" destId="{16F58EA5-8807-466E-873C-DC6BAD307BA0}" srcOrd="5" destOrd="0" presId="urn:microsoft.com/office/officeart/2008/layout/VerticalCurvedList"/>
    <dgm:cxn modelId="{9C5E5B35-F202-4943-ABDC-56F65787D4F5}" type="presParOf" srcId="{F807EDB5-A9EE-46ED-A276-6B32BBE1726E}" destId="{586B2325-3582-4639-8578-F83D03C40CEB}" srcOrd="6" destOrd="0" presId="urn:microsoft.com/office/officeart/2008/layout/VerticalCurvedList"/>
    <dgm:cxn modelId="{552F9E15-257A-4151-9EF9-E367EB956495}" type="presParOf" srcId="{586B2325-3582-4639-8578-F83D03C40CEB}" destId="{51638C2B-69EA-40C6-967D-9495998A0005}" srcOrd="0" destOrd="0" presId="urn:microsoft.com/office/officeart/2008/layout/VerticalCurvedList"/>
    <dgm:cxn modelId="{EB0BEC10-DB12-4A71-B17D-2B2E9F6A4FCF}" type="presParOf" srcId="{F807EDB5-A9EE-46ED-A276-6B32BBE1726E}" destId="{97415F41-17F4-4CAA-AC4B-5EC3D207E168}" srcOrd="7" destOrd="0" presId="urn:microsoft.com/office/officeart/2008/layout/VerticalCurvedList"/>
    <dgm:cxn modelId="{4EEC36D5-70DF-43F1-B2E0-10C085DCD683}" type="presParOf" srcId="{F807EDB5-A9EE-46ED-A276-6B32BBE1726E}" destId="{89C7C8C1-D8C6-4B23-86CC-689AF2722E6A}" srcOrd="8" destOrd="0" presId="urn:microsoft.com/office/officeart/2008/layout/VerticalCurvedList"/>
    <dgm:cxn modelId="{4BBC192B-DA3C-4070-8593-E4B777481B16}" type="presParOf" srcId="{89C7C8C1-D8C6-4B23-86CC-689AF2722E6A}" destId="{17728BE0-C965-4259-8066-2D8FA29C76A6}" srcOrd="0" destOrd="0" presId="urn:microsoft.com/office/officeart/2008/layout/VerticalCurvedList"/>
    <dgm:cxn modelId="{DB32FCF2-3129-4CB7-91A1-DAF209C8C893}" type="presParOf" srcId="{F807EDB5-A9EE-46ED-A276-6B32BBE1726E}" destId="{EA221AC6-151F-49F1-9F37-A860F60A16D7}" srcOrd="9" destOrd="0" presId="urn:microsoft.com/office/officeart/2008/layout/VerticalCurvedList"/>
    <dgm:cxn modelId="{8CA21ACF-A638-43F7-9ECE-50483B205A8A}" type="presParOf" srcId="{F807EDB5-A9EE-46ED-A276-6B32BBE1726E}" destId="{27A24BC2-FFA8-4BDA-8265-A305D3E8F523}" srcOrd="10" destOrd="0" presId="urn:microsoft.com/office/officeart/2008/layout/VerticalCurvedList"/>
    <dgm:cxn modelId="{97DA359E-6AE0-4F8B-8195-F34E84FCF3C2}" type="presParOf" srcId="{27A24BC2-FFA8-4BDA-8265-A305D3E8F523}" destId="{1011899D-3FE5-41E2-A939-53EB901186B6}" srcOrd="0" destOrd="0" presId="urn:microsoft.com/office/officeart/2008/layout/VerticalCurvedList"/>
    <dgm:cxn modelId="{DF9E3C39-D145-4DB0-BCF8-0ACFAC48D68B}" type="presParOf" srcId="{F807EDB5-A9EE-46ED-A276-6B32BBE1726E}" destId="{68939A20-4088-452B-8F61-6BB6CD397E3F}" srcOrd="11" destOrd="0" presId="urn:microsoft.com/office/officeart/2008/layout/VerticalCurvedList"/>
    <dgm:cxn modelId="{A0FFCEE4-5091-4149-9BDA-CADECBBCA99F}" type="presParOf" srcId="{F807EDB5-A9EE-46ED-A276-6B32BBE1726E}" destId="{76685998-1E2B-430C-95FF-9A80BDD10731}" srcOrd="12" destOrd="0" presId="urn:microsoft.com/office/officeart/2008/layout/VerticalCurvedList"/>
    <dgm:cxn modelId="{92729D39-2969-45CA-9E04-818427055141}" type="presParOf" srcId="{76685998-1E2B-430C-95FF-9A80BDD10731}" destId="{6EF3827F-1C5C-4764-9188-8462A3CF3A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4215-72CA-4C32-97AA-1F8A7E1D3D15}">
      <dsp:nvSpPr>
        <dsp:cNvPr id="0" name=""/>
        <dsp:cNvSpPr/>
      </dsp:nvSpPr>
      <dsp:spPr>
        <a:xfrm>
          <a:off x="-4042675" y="-619766"/>
          <a:ext cx="4811433" cy="4811433"/>
        </a:xfrm>
        <a:prstGeom prst="blockArc">
          <a:avLst>
            <a:gd name="adj1" fmla="val 18900000"/>
            <a:gd name="adj2" fmla="val 2700000"/>
            <a:gd name="adj3" fmla="val 449"/>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75C3E9-DE6B-42E8-BD4D-8D7CCD0679F2}">
      <dsp:nvSpPr>
        <dsp:cNvPr id="0" name=""/>
        <dsp:cNvSpPr/>
      </dsp:nvSpPr>
      <dsp:spPr>
        <a:xfrm>
          <a:off x="284323" y="188096"/>
          <a:ext cx="3806573" cy="37604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489" tIns="33020" rIns="33020" bIns="33020" numCol="1" spcCol="1270" anchor="ctr" anchorCtr="0">
          <a:noAutofit/>
        </a:bodyPr>
        <a:lstStyle/>
        <a:p>
          <a:pPr lvl="0" algn="l" defTabSz="577850">
            <a:lnSpc>
              <a:spcPct val="90000"/>
            </a:lnSpc>
            <a:spcBef>
              <a:spcPct val="0"/>
            </a:spcBef>
            <a:spcAft>
              <a:spcPct val="35000"/>
            </a:spcAft>
          </a:pPr>
          <a:r>
            <a:rPr lang="kk-KZ" sz="1300" kern="1200" dirty="0" smtClean="0">
              <a:latin typeface="Times New Roman" panose="02020603050405020304" pitchFamily="18" charset="0"/>
              <a:cs typeface="Times New Roman" panose="02020603050405020304" pitchFamily="18" charset="0"/>
            </a:rPr>
            <a:t>2.1 Кіріспе</a:t>
          </a:r>
          <a:endParaRPr lang="ru-RU" sz="1300" kern="1200" dirty="0">
            <a:latin typeface="Times New Roman" panose="02020603050405020304" pitchFamily="18" charset="0"/>
            <a:cs typeface="Times New Roman" panose="02020603050405020304" pitchFamily="18" charset="0"/>
          </a:endParaRPr>
        </a:p>
      </dsp:txBody>
      <dsp:txXfrm>
        <a:off x="284323" y="188096"/>
        <a:ext cx="3806573" cy="376049"/>
      </dsp:txXfrm>
    </dsp:sp>
    <dsp:sp modelId="{47720F80-8CD6-4239-B5C1-2B1F986F6566}">
      <dsp:nvSpPr>
        <dsp:cNvPr id="0" name=""/>
        <dsp:cNvSpPr/>
      </dsp:nvSpPr>
      <dsp:spPr>
        <a:xfrm>
          <a:off x="49292" y="141090"/>
          <a:ext cx="470062" cy="4700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EFEF61A-BA11-4C17-B9B1-3FDF37CB1B23}">
      <dsp:nvSpPr>
        <dsp:cNvPr id="0" name=""/>
        <dsp:cNvSpPr/>
      </dsp:nvSpPr>
      <dsp:spPr>
        <a:xfrm>
          <a:off x="593649" y="752099"/>
          <a:ext cx="3497247" cy="37604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489" tIns="33020" rIns="33020" bIns="33020" numCol="1" spcCol="1270" anchor="ctr" anchorCtr="0">
          <a:noAutofit/>
        </a:bodyPr>
        <a:lstStyle/>
        <a:p>
          <a:pPr lvl="0" algn="l" defTabSz="57785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2.2 </a:t>
          </a:r>
          <a:r>
            <a:rPr lang="kk-KZ" sz="1300" kern="1200" dirty="0" smtClean="0">
              <a:latin typeface="Times New Roman" panose="02020603050405020304" pitchFamily="18" charset="0"/>
              <a:cs typeface="Times New Roman" panose="02020603050405020304" pitchFamily="18" charset="0"/>
            </a:rPr>
            <a:t>К</a:t>
          </a:r>
          <a:r>
            <a:rPr lang="ru-RU" sz="1300" kern="1200" dirty="0" err="1" smtClean="0">
              <a:latin typeface="Times New Roman" panose="02020603050405020304" pitchFamily="18" charset="0"/>
              <a:cs typeface="Times New Roman" panose="02020603050405020304" pitchFamily="18" charset="0"/>
            </a:rPr>
            <a:t>өп</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станциялы</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жиілікті</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арнаны</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бөлу</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принциптері</a:t>
          </a:r>
          <a:r>
            <a:rPr lang="ru-RU" sz="1300" kern="1200" dirty="0" smtClean="0">
              <a:latin typeface="Times New Roman" panose="02020603050405020304" pitchFamily="18" charset="0"/>
              <a:cs typeface="Times New Roman" panose="02020603050405020304" pitchFamily="18" charset="0"/>
            </a:rPr>
            <a:t> (FDMA, MDCHR)</a:t>
          </a:r>
          <a:endParaRPr lang="ru-RU" sz="1300" kern="1200" dirty="0">
            <a:latin typeface="Times New Roman" panose="02020603050405020304" pitchFamily="18" charset="0"/>
            <a:cs typeface="Times New Roman" panose="02020603050405020304" pitchFamily="18" charset="0"/>
          </a:endParaRPr>
        </a:p>
      </dsp:txBody>
      <dsp:txXfrm>
        <a:off x="593649" y="752099"/>
        <a:ext cx="3497247" cy="376049"/>
      </dsp:txXfrm>
    </dsp:sp>
    <dsp:sp modelId="{147A04AB-5E25-4812-BEA3-1FEE7FE6D333}">
      <dsp:nvSpPr>
        <dsp:cNvPr id="0" name=""/>
        <dsp:cNvSpPr/>
      </dsp:nvSpPr>
      <dsp:spPr>
        <a:xfrm>
          <a:off x="358618" y="705093"/>
          <a:ext cx="470062" cy="4700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6F58EA5-8807-466E-873C-DC6BAD307BA0}">
      <dsp:nvSpPr>
        <dsp:cNvPr id="0" name=""/>
        <dsp:cNvSpPr/>
      </dsp:nvSpPr>
      <dsp:spPr>
        <a:xfrm>
          <a:off x="735097" y="1316102"/>
          <a:ext cx="3355800" cy="37604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489" tIns="33020" rIns="33020" bIns="33020" numCol="1" spcCol="1270" anchor="ctr" anchorCtr="0">
          <a:noAutofit/>
        </a:bodyPr>
        <a:lstStyle/>
        <a:p>
          <a:pPr lvl="0" algn="l" defTabSz="57785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2.2.1 MDCHR </a:t>
          </a:r>
          <a:r>
            <a:rPr lang="ru-RU" sz="1300" kern="1200" dirty="0" err="1" smtClean="0">
              <a:latin typeface="Times New Roman" panose="02020603050405020304" pitchFamily="18" charset="0"/>
              <a:cs typeface="Times New Roman" panose="02020603050405020304" pitchFamily="18" charset="0"/>
            </a:rPr>
            <a:t>артықшылықтары</a:t>
          </a:r>
          <a:r>
            <a:rPr lang="ru-RU" sz="1300" kern="1200" dirty="0" smtClean="0">
              <a:latin typeface="Times New Roman" panose="02020603050405020304" pitchFamily="18" charset="0"/>
              <a:cs typeface="Times New Roman" panose="02020603050405020304" pitchFamily="18" charset="0"/>
            </a:rPr>
            <a:t> мен </a:t>
          </a:r>
          <a:r>
            <a:rPr lang="ru-RU" sz="1300" kern="1200" dirty="0" err="1" smtClean="0">
              <a:latin typeface="Times New Roman" panose="02020603050405020304" pitchFamily="18" charset="0"/>
              <a:cs typeface="Times New Roman" panose="02020603050405020304" pitchFamily="18" charset="0"/>
            </a:rPr>
            <a:t>кемш</a:t>
          </a:r>
          <a:r>
            <a:rPr lang="kk-KZ" sz="1300" kern="1200" dirty="0" smtClean="0">
              <a:latin typeface="Times New Roman" panose="02020603050405020304" pitchFamily="18" charset="0"/>
              <a:cs typeface="Times New Roman" panose="02020603050405020304" pitchFamily="18" charset="0"/>
            </a:rPr>
            <a:t>іліктері</a:t>
          </a:r>
          <a:endParaRPr lang="ru-RU" sz="1300" kern="1200" dirty="0">
            <a:latin typeface="Times New Roman" panose="02020603050405020304" pitchFamily="18" charset="0"/>
            <a:cs typeface="Times New Roman" panose="02020603050405020304" pitchFamily="18" charset="0"/>
          </a:endParaRPr>
        </a:p>
      </dsp:txBody>
      <dsp:txXfrm>
        <a:off x="735097" y="1316102"/>
        <a:ext cx="3355800" cy="376049"/>
      </dsp:txXfrm>
    </dsp:sp>
    <dsp:sp modelId="{51638C2B-69EA-40C6-967D-9495998A0005}">
      <dsp:nvSpPr>
        <dsp:cNvPr id="0" name=""/>
        <dsp:cNvSpPr/>
      </dsp:nvSpPr>
      <dsp:spPr>
        <a:xfrm>
          <a:off x="500066" y="1269096"/>
          <a:ext cx="470062" cy="4700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7415F41-17F4-4CAA-AC4B-5EC3D207E168}">
      <dsp:nvSpPr>
        <dsp:cNvPr id="0" name=""/>
        <dsp:cNvSpPr/>
      </dsp:nvSpPr>
      <dsp:spPr>
        <a:xfrm>
          <a:off x="724912" y="1879748"/>
          <a:ext cx="3376169" cy="37604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489" tIns="33020" rIns="33020" bIns="33020" numCol="1" spcCol="1270" anchor="ctr" anchorCtr="0">
          <a:noAutofit/>
        </a:bodyPr>
        <a:lstStyle/>
        <a:p>
          <a:pPr lvl="0" algn="l" defTabSz="555625">
            <a:lnSpc>
              <a:spcPct val="90000"/>
            </a:lnSpc>
            <a:spcBef>
              <a:spcPct val="0"/>
            </a:spcBef>
            <a:spcAft>
              <a:spcPct val="35000"/>
            </a:spcAft>
          </a:pPr>
          <a:r>
            <a:rPr lang="ru-RU" sz="1250" kern="1200" dirty="0" smtClean="0">
              <a:latin typeface="Times New Roman" panose="02020603050405020304" pitchFamily="18" charset="0"/>
              <a:cs typeface="Times New Roman" panose="02020603050405020304" pitchFamily="18" charset="0"/>
            </a:rPr>
            <a:t>2.3 </a:t>
          </a:r>
          <a:r>
            <a:rPr lang="ru-RU" sz="1250" kern="1200" dirty="0" err="1" smtClean="0">
              <a:latin typeface="Times New Roman" panose="02020603050405020304" pitchFamily="18" charset="0"/>
              <a:cs typeface="Times New Roman" panose="02020603050405020304" pitchFamily="18" charset="0"/>
            </a:rPr>
            <a:t>Уақытша</a:t>
          </a:r>
          <a:r>
            <a:rPr lang="ru-RU" sz="1250" kern="1200" dirty="0" smtClean="0">
              <a:latin typeface="Times New Roman" panose="02020603050405020304" pitchFamily="18" charset="0"/>
              <a:cs typeface="Times New Roman" panose="02020603050405020304" pitchFamily="18" charset="0"/>
            </a:rPr>
            <a:t> </a:t>
          </a:r>
          <a:r>
            <a:rPr lang="ru-RU" sz="1250" kern="1200" dirty="0" err="1" smtClean="0">
              <a:latin typeface="Times New Roman" panose="02020603050405020304" pitchFamily="18" charset="0"/>
              <a:cs typeface="Times New Roman" panose="02020603050405020304" pitchFamily="18" charset="0"/>
            </a:rPr>
            <a:t>арналарды</a:t>
          </a:r>
          <a:r>
            <a:rPr lang="ru-RU" sz="1250" kern="1200" dirty="0" smtClean="0">
              <a:latin typeface="Times New Roman" panose="02020603050405020304" pitchFamily="18" charset="0"/>
              <a:cs typeface="Times New Roman" panose="02020603050405020304" pitchFamily="18" charset="0"/>
            </a:rPr>
            <a:t> </a:t>
          </a:r>
          <a:r>
            <a:rPr lang="ru-RU" sz="1250" kern="1200" dirty="0" err="1" smtClean="0">
              <a:latin typeface="Times New Roman" panose="02020603050405020304" pitchFamily="18" charset="0"/>
              <a:cs typeface="Times New Roman" panose="02020603050405020304" pitchFamily="18" charset="0"/>
            </a:rPr>
            <a:t>бөлу</a:t>
          </a:r>
          <a:r>
            <a:rPr lang="ru-RU" sz="1250" kern="1200" dirty="0" smtClean="0">
              <a:latin typeface="Times New Roman" panose="02020603050405020304" pitchFamily="18" charset="0"/>
              <a:cs typeface="Times New Roman" panose="02020603050405020304" pitchFamily="18" charset="0"/>
            </a:rPr>
            <a:t> </a:t>
          </a:r>
          <a:r>
            <a:rPr lang="ru-RU" sz="1250" kern="1200" dirty="0" err="1" smtClean="0">
              <a:latin typeface="Times New Roman" panose="02020603050405020304" pitchFamily="18" charset="0"/>
              <a:cs typeface="Times New Roman" panose="02020603050405020304" pitchFamily="18" charset="0"/>
            </a:rPr>
            <a:t>көп</a:t>
          </a:r>
          <a:r>
            <a:rPr lang="ru-RU" sz="1250" kern="1200" dirty="0" smtClean="0">
              <a:latin typeface="Times New Roman" panose="02020603050405020304" pitchFamily="18" charset="0"/>
              <a:cs typeface="Times New Roman" panose="02020603050405020304" pitchFamily="18" charset="0"/>
            </a:rPr>
            <a:t> </a:t>
          </a:r>
          <a:r>
            <a:rPr lang="ru-RU" sz="1250" kern="1200" dirty="0" err="1" smtClean="0">
              <a:latin typeface="Times New Roman" panose="02020603050405020304" pitchFamily="18" charset="0"/>
              <a:cs typeface="Times New Roman" panose="02020603050405020304" pitchFamily="18" charset="0"/>
            </a:rPr>
            <a:t>станциялы</a:t>
          </a:r>
          <a:r>
            <a:rPr lang="ru-RU" sz="1250" kern="1200" dirty="0" smtClean="0">
              <a:latin typeface="Times New Roman" panose="02020603050405020304" pitchFamily="18" charset="0"/>
              <a:cs typeface="Times New Roman" panose="02020603050405020304" pitchFamily="18" charset="0"/>
            </a:rPr>
            <a:t> </a:t>
          </a:r>
          <a:r>
            <a:rPr lang="ru-RU" sz="1250" kern="1200" dirty="0" err="1" smtClean="0">
              <a:latin typeface="Times New Roman" panose="02020603050405020304" pitchFamily="18" charset="0"/>
              <a:cs typeface="Times New Roman" panose="02020603050405020304" pitchFamily="18" charset="0"/>
            </a:rPr>
            <a:t>қол</a:t>
          </a:r>
          <a:r>
            <a:rPr lang="ru-RU" sz="1250" kern="1200" dirty="0" smtClean="0">
              <a:latin typeface="Times New Roman" panose="02020603050405020304" pitchFamily="18" charset="0"/>
              <a:cs typeface="Times New Roman" panose="02020603050405020304" pitchFamily="18" charset="0"/>
            </a:rPr>
            <a:t> </a:t>
          </a:r>
          <a:r>
            <a:rPr lang="ru-RU" sz="1250" kern="1200" dirty="0" err="1" smtClean="0">
              <a:latin typeface="Times New Roman" panose="02020603050405020304" pitchFamily="18" charset="0"/>
              <a:cs typeface="Times New Roman" panose="02020603050405020304" pitchFamily="18" charset="0"/>
            </a:rPr>
            <a:t>жеткізу</a:t>
          </a:r>
          <a:r>
            <a:rPr lang="ru-RU" sz="1250" kern="1200" dirty="0" smtClean="0">
              <a:latin typeface="Times New Roman" panose="02020603050405020304" pitchFamily="18" charset="0"/>
              <a:cs typeface="Times New Roman" panose="02020603050405020304" pitchFamily="18" charset="0"/>
            </a:rPr>
            <a:t> </a:t>
          </a:r>
          <a:r>
            <a:rPr lang="ru-RU" sz="1250" kern="1200" dirty="0" err="1" smtClean="0">
              <a:latin typeface="Times New Roman" panose="02020603050405020304" pitchFamily="18" charset="0"/>
              <a:cs typeface="Times New Roman" panose="02020603050405020304" pitchFamily="18" charset="0"/>
            </a:rPr>
            <a:t>принциптері</a:t>
          </a:r>
          <a:r>
            <a:rPr lang="ru-RU" sz="1250" kern="1200" dirty="0" smtClean="0">
              <a:latin typeface="Times New Roman" panose="02020603050405020304" pitchFamily="18" charset="0"/>
              <a:cs typeface="Times New Roman" panose="02020603050405020304" pitchFamily="18" charset="0"/>
            </a:rPr>
            <a:t> (TDMA, MDVR) </a:t>
          </a:r>
          <a:endParaRPr lang="ru-RU" sz="1250" kern="1200" dirty="0">
            <a:latin typeface="Times New Roman" panose="02020603050405020304" pitchFamily="18" charset="0"/>
            <a:cs typeface="Times New Roman" panose="02020603050405020304" pitchFamily="18" charset="0"/>
          </a:endParaRPr>
        </a:p>
      </dsp:txBody>
      <dsp:txXfrm>
        <a:off x="724912" y="1879748"/>
        <a:ext cx="3376169" cy="376049"/>
      </dsp:txXfrm>
    </dsp:sp>
    <dsp:sp modelId="{17728BE0-C965-4259-8066-2D8FA29C76A6}">
      <dsp:nvSpPr>
        <dsp:cNvPr id="0" name=""/>
        <dsp:cNvSpPr/>
      </dsp:nvSpPr>
      <dsp:spPr>
        <a:xfrm>
          <a:off x="500066" y="1832741"/>
          <a:ext cx="470062" cy="4700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A221AC6-151F-49F1-9F37-A860F60A16D7}">
      <dsp:nvSpPr>
        <dsp:cNvPr id="0" name=""/>
        <dsp:cNvSpPr/>
      </dsp:nvSpPr>
      <dsp:spPr>
        <a:xfrm>
          <a:off x="593649" y="2443751"/>
          <a:ext cx="3497247" cy="37604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489" tIns="33020" rIns="33020" bIns="33020" numCol="1" spcCol="1270" anchor="ctr" anchorCtr="0">
          <a:noAutofit/>
        </a:bodyPr>
        <a:lstStyle/>
        <a:p>
          <a:pPr lvl="0" algn="l" defTabSz="57785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2.4. </a:t>
          </a:r>
          <a:r>
            <a:rPr lang="ru-RU" sz="1300" kern="1200" dirty="0" err="1" smtClean="0">
              <a:latin typeface="Times New Roman" panose="02020603050405020304" pitchFamily="18" charset="0"/>
              <a:cs typeface="Times New Roman" panose="02020603050405020304" pitchFamily="18" charset="0"/>
            </a:rPr>
            <a:t>Кодты</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бөлетін</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көп</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станциялы</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қол</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жетімділік</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принциптері</a:t>
          </a:r>
          <a:r>
            <a:rPr lang="ru-RU" sz="1300" kern="1200" dirty="0" smtClean="0">
              <a:latin typeface="Times New Roman" panose="02020603050405020304" pitchFamily="18" charset="0"/>
              <a:cs typeface="Times New Roman" panose="02020603050405020304" pitchFamily="18" charset="0"/>
            </a:rPr>
            <a:t> (CDMA, MDCR</a:t>
          </a:r>
          <a:endParaRPr lang="ru-RU" sz="1300" b="0" kern="1200" dirty="0">
            <a:latin typeface="Times New Roman" panose="02020603050405020304" pitchFamily="18" charset="0"/>
            <a:cs typeface="Times New Roman" panose="02020603050405020304" pitchFamily="18" charset="0"/>
          </a:endParaRPr>
        </a:p>
      </dsp:txBody>
      <dsp:txXfrm>
        <a:off x="593649" y="2443751"/>
        <a:ext cx="3497247" cy="376049"/>
      </dsp:txXfrm>
    </dsp:sp>
    <dsp:sp modelId="{1011899D-3FE5-41E2-A939-53EB901186B6}">
      <dsp:nvSpPr>
        <dsp:cNvPr id="0" name=""/>
        <dsp:cNvSpPr/>
      </dsp:nvSpPr>
      <dsp:spPr>
        <a:xfrm>
          <a:off x="358618" y="2396744"/>
          <a:ext cx="470062" cy="4700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8939A20-4088-452B-8F61-6BB6CD397E3F}">
      <dsp:nvSpPr>
        <dsp:cNvPr id="0" name=""/>
        <dsp:cNvSpPr/>
      </dsp:nvSpPr>
      <dsp:spPr>
        <a:xfrm>
          <a:off x="284323" y="3007754"/>
          <a:ext cx="3806573" cy="37604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489" tIns="33020" rIns="33020" bIns="33020" numCol="1" spcCol="1270" anchor="ctr" anchorCtr="0">
          <a:noAutofit/>
        </a:bodyPr>
        <a:lstStyle/>
        <a:p>
          <a:pPr lvl="0" algn="l" defTabSz="577850">
            <a:lnSpc>
              <a:spcPct val="90000"/>
            </a:lnSpc>
            <a:spcBef>
              <a:spcPct val="0"/>
            </a:spcBef>
            <a:spcAft>
              <a:spcPct val="35000"/>
            </a:spcAft>
          </a:pPr>
          <a:r>
            <a:rPr lang="kk-KZ" sz="1300" b="0" kern="1200" dirty="0" smtClean="0">
              <a:effectLst/>
              <a:latin typeface="Times New Roman" panose="02020603050405020304" pitchFamily="18" charset="0"/>
              <a:cs typeface="Times New Roman" panose="02020603050405020304" pitchFamily="18" charset="0"/>
            </a:rPr>
            <a:t>2.5</a:t>
          </a:r>
          <a:r>
            <a:rPr lang="ru-RU" sz="1300" kern="1200" dirty="0" smtClean="0">
              <a:latin typeface="Times New Roman" panose="02020603050405020304" pitchFamily="18" charset="0"/>
              <a:cs typeface="Times New Roman" panose="02020603050405020304" pitchFamily="18" charset="0"/>
            </a:rPr>
            <a:t> </a:t>
          </a:r>
          <a:r>
            <a:rPr lang="kk-KZ" sz="1300" kern="1200" dirty="0" smtClean="0">
              <a:latin typeface="Times New Roman" panose="02020603050405020304" pitchFamily="18" charset="0"/>
              <a:cs typeface="Times New Roman" panose="02020603050405020304" pitchFamily="18" charset="0"/>
            </a:rPr>
            <a:t>О</a:t>
          </a:r>
          <a:r>
            <a:rPr lang="ru-RU" sz="1300" kern="1200" dirty="0" err="1" smtClean="0">
              <a:latin typeface="Times New Roman" panose="02020603050405020304" pitchFamily="18" charset="0"/>
              <a:cs typeface="Times New Roman" panose="02020603050405020304" pitchFamily="18" charset="0"/>
            </a:rPr>
            <a:t>ртогоналды</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жиілікті</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бөлу</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Ofdmа</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көп</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станциялы</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қол</a:t>
          </a:r>
          <a:r>
            <a:rPr lang="ru-RU" sz="1300" kern="1200" dirty="0" smtClean="0">
              <a:latin typeface="Times New Roman" panose="02020603050405020304" pitchFamily="18" charset="0"/>
              <a:cs typeface="Times New Roman" panose="02020603050405020304" pitchFamily="18" charset="0"/>
            </a:rPr>
            <a:t> </a:t>
          </a:r>
          <a:r>
            <a:rPr lang="ru-RU" sz="1300" kern="1200" dirty="0" err="1" smtClean="0">
              <a:latin typeface="Times New Roman" panose="02020603050405020304" pitchFamily="18" charset="0"/>
              <a:cs typeface="Times New Roman" panose="02020603050405020304" pitchFamily="18" charset="0"/>
            </a:rPr>
            <a:t>жетімділік</a:t>
          </a:r>
          <a:endParaRPr lang="ru-RU" sz="1300" kern="1200" dirty="0">
            <a:latin typeface="Times New Roman" panose="02020603050405020304" pitchFamily="18" charset="0"/>
            <a:cs typeface="Times New Roman" panose="02020603050405020304" pitchFamily="18" charset="0"/>
          </a:endParaRPr>
        </a:p>
      </dsp:txBody>
      <dsp:txXfrm>
        <a:off x="284323" y="3007754"/>
        <a:ext cx="3806573" cy="376049"/>
      </dsp:txXfrm>
    </dsp:sp>
    <dsp:sp modelId="{6EF3827F-1C5C-4764-9188-8462A3CF3A18}">
      <dsp:nvSpPr>
        <dsp:cNvPr id="0" name=""/>
        <dsp:cNvSpPr/>
      </dsp:nvSpPr>
      <dsp:spPr>
        <a:xfrm>
          <a:off x="49292" y="2960747"/>
          <a:ext cx="470062" cy="4700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5FF87-632E-40DE-BFDD-366C81E5E2C7}" type="datetimeFigureOut">
              <a:rPr lang="ru-RU" smtClean="0"/>
              <a:pPr/>
              <a:t>18.10.2022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80597-036D-48BA-8495-C1E883D4A3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ятиугольник 10"/>
          <p:cNvSpPr/>
          <p:nvPr/>
        </p:nvSpPr>
        <p:spPr>
          <a:xfrm>
            <a:off x="0" y="142858"/>
            <a:ext cx="8429652" cy="42862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ашивка 11"/>
          <p:cNvSpPr/>
          <p:nvPr/>
        </p:nvSpPr>
        <p:spPr>
          <a:xfrm>
            <a:off x="8501090" y="142858"/>
            <a:ext cx="642910" cy="428628"/>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ятиугольник 13"/>
          <p:cNvSpPr/>
          <p:nvPr/>
        </p:nvSpPr>
        <p:spPr>
          <a:xfrm rot="5400000">
            <a:off x="359256" y="750054"/>
            <a:ext cx="4000510" cy="4071966"/>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56159" y="991346"/>
            <a:ext cx="4211960" cy="157735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400" cap="small" dirty="0" err="1" smtClean="0">
                <a:latin typeface="Times New Roman" panose="02020603050405020304" pitchFamily="18" charset="0"/>
                <a:cs typeface="Times New Roman" panose="02020603050405020304" pitchFamily="18" charset="0"/>
              </a:rPr>
              <a:t>Жылжымалы</a:t>
            </a:r>
            <a:r>
              <a:rPr lang="ru-RU" sz="1400" cap="small" dirty="0" smtClean="0">
                <a:latin typeface="Times New Roman" panose="02020603050405020304" pitchFamily="18" charset="0"/>
                <a:cs typeface="Times New Roman" panose="02020603050405020304" pitchFamily="18" charset="0"/>
              </a:rPr>
              <a:t> </a:t>
            </a:r>
            <a:r>
              <a:rPr lang="ru-RU" sz="1400" cap="small" dirty="0" err="1" smtClean="0">
                <a:latin typeface="Times New Roman" panose="02020603050405020304" pitchFamily="18" charset="0"/>
                <a:cs typeface="Times New Roman" panose="02020603050405020304" pitchFamily="18" charset="0"/>
              </a:rPr>
              <a:t>байланыс</a:t>
            </a:r>
            <a:r>
              <a:rPr lang="ru-RU" sz="1400" cap="small" dirty="0" smtClean="0">
                <a:latin typeface="Times New Roman" panose="02020603050405020304" pitchFamily="18" charset="0"/>
                <a:cs typeface="Times New Roman" panose="02020603050405020304" pitchFamily="18" charset="0"/>
              </a:rPr>
              <a:t> </a:t>
            </a:r>
            <a:r>
              <a:rPr lang="ru-RU" sz="1400" cap="small" dirty="0" err="1" smtClean="0">
                <a:latin typeface="Times New Roman" panose="02020603050405020304" pitchFamily="18" charset="0"/>
                <a:cs typeface="Times New Roman" panose="02020603050405020304" pitchFamily="18" charset="0"/>
              </a:rPr>
              <a:t>жүйелері</a:t>
            </a: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ЛЕКЦИЯ </a:t>
            </a:r>
            <a:r>
              <a:rPr lang="kk-KZ" sz="1400" dirty="0" smtClean="0">
                <a:latin typeface="Times New Roman" panose="02020603050405020304" pitchFamily="18" charset="0"/>
                <a:cs typeface="Times New Roman" panose="02020603050405020304" pitchFamily="18" charset="0"/>
              </a:rPr>
              <a:t>№2</a:t>
            </a:r>
          </a:p>
          <a:p>
            <a:endParaRPr lang="ru-RU" sz="1400" dirty="0">
              <a:latin typeface="Times New Roman" panose="02020603050405020304" pitchFamily="18" charset="0"/>
              <a:cs typeface="Times New Roman" panose="02020603050405020304" pitchFamily="18" charset="0"/>
            </a:endParaRPr>
          </a:p>
          <a:p>
            <a:pPr algn="ctr"/>
            <a:r>
              <a:rPr lang="kk-KZ" sz="1400" dirty="0" smtClean="0">
                <a:latin typeface="Times New Roman" panose="02020603050405020304" pitchFamily="18" charset="0"/>
                <a:cs typeface="Times New Roman" panose="02020603050405020304" pitchFamily="18" charset="0"/>
              </a:rPr>
              <a:t>МОБИЛЬДІ </a:t>
            </a:r>
            <a:r>
              <a:rPr lang="kk-KZ" sz="1400" dirty="0">
                <a:latin typeface="Times New Roman" panose="02020603050405020304" pitchFamily="18" charset="0"/>
                <a:cs typeface="Times New Roman" panose="02020603050405020304" pitchFamily="18" charset="0"/>
              </a:rPr>
              <a:t>ЖЕЛІЛЕРДІҢ ЭЛЕМЕНТТЕРІ: БАЗАЛЫҚ СТАНЦИЯЛАР ЖҮЙЕСІ. АУЫТСУ ЖҮЙЕСІ. МОБИЛЬДІ </a:t>
            </a:r>
            <a:r>
              <a:rPr lang="kk-KZ" sz="1400" dirty="0" smtClean="0">
                <a:latin typeface="Times New Roman" panose="02020603050405020304" pitchFamily="18" charset="0"/>
                <a:cs typeface="Times New Roman" panose="02020603050405020304" pitchFamily="18" charset="0"/>
              </a:rPr>
              <a:t>СТАНЦИЯ.</a:t>
            </a:r>
            <a:endParaRPr lang="ru-RU" sz="14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643042" y="214296"/>
            <a:ext cx="6579284" cy="3000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500" dirty="0" smtClean="0">
                <a:latin typeface="Times New Roman" panose="02020603050405020304" pitchFamily="18" charset="0"/>
                <a:cs typeface="Times New Roman" panose="02020603050405020304" pitchFamily="18" charset="0"/>
              </a:rPr>
              <a:t>Қ.И. </a:t>
            </a:r>
            <a:r>
              <a:rPr lang="ru-RU" sz="1500" dirty="0" err="1" smtClean="0">
                <a:latin typeface="Times New Roman" panose="02020603050405020304" pitchFamily="18" charset="0"/>
                <a:cs typeface="Times New Roman" panose="02020603050405020304" pitchFamily="18" charset="0"/>
              </a:rPr>
              <a:t>Сәтбаев</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атындағы</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Қазақ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ұлттық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техникалық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зерттеу</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университеті</a:t>
            </a:r>
            <a:endParaRPr lang="ru-RU" sz="15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a:lum/>
            <a:extLst>
              <a:ext uri="{28A0092B-C50C-407E-A947-70E740481C1C}">
                <a14:useLocalDpi xmlns:a14="http://schemas.microsoft.com/office/drawing/2010/main" val="0"/>
              </a:ext>
            </a:extLst>
          </a:blip>
          <a:srcRect l="31520" t="31571" r="32689" b="33953"/>
          <a:stretch/>
        </p:blipFill>
        <p:spPr>
          <a:xfrm>
            <a:off x="323528" y="35710"/>
            <a:ext cx="1381095" cy="642924"/>
          </a:xfrm>
          <a:prstGeom prst="rect">
            <a:avLst/>
          </a:prstGeom>
        </p:spPr>
      </p:pic>
      <p:sp>
        <p:nvSpPr>
          <p:cNvPr id="9" name="Прямоугольник 8"/>
          <p:cNvSpPr/>
          <p:nvPr/>
        </p:nvSpPr>
        <p:spPr>
          <a:xfrm>
            <a:off x="2643174" y="3000378"/>
            <a:ext cx="4572000" cy="646331"/>
          </a:xfrm>
          <a:prstGeom prst="rect">
            <a:avLst/>
          </a:prstGeom>
        </p:spPr>
        <p:txBody>
          <a:bodyPr>
            <a:spAutoFit/>
          </a:bodyPr>
          <a:lstStyle/>
          <a:p>
            <a:r>
              <a:rPr lang="ru-RU" sz="1200" dirty="0" err="1" smtClean="0">
                <a:latin typeface="Times New Roman" pitchFamily="18" charset="0"/>
                <a:cs typeface="Times New Roman" pitchFamily="18" charset="0"/>
              </a:rPr>
              <a:t>Смайлов</a:t>
            </a:r>
            <a:r>
              <a:rPr lang="ru-RU" sz="1200" dirty="0" smtClean="0">
                <a:latin typeface="Times New Roman" pitchFamily="18" charset="0"/>
                <a:cs typeface="Times New Roman" pitchFamily="18" charset="0"/>
              </a:rPr>
              <a:t> Н.К.</a:t>
            </a:r>
          </a:p>
          <a:p>
            <a:r>
              <a:rPr lang="ru-RU" sz="1200" dirty="0" err="1" smtClean="0">
                <a:latin typeface="Times New Roman" pitchFamily="18" charset="0"/>
                <a:cs typeface="Times New Roman" pitchFamily="18" charset="0"/>
              </a:rPr>
              <a:t>PhD</a:t>
            </a:r>
            <a:r>
              <a:rPr lang="ru-RU" sz="1200" dirty="0" smtClean="0">
                <a:latin typeface="Times New Roman" pitchFamily="18" charset="0"/>
                <a:cs typeface="Times New Roman" pitchFamily="18" charset="0"/>
              </a:rPr>
              <a:t> доктор</a:t>
            </a:r>
          </a:p>
          <a:p>
            <a:r>
              <a:rPr lang="ru-RU" sz="1200" dirty="0" err="1" smtClean="0">
                <a:latin typeface="Times New Roman" pitchFamily="18" charset="0"/>
                <a:cs typeface="Times New Roman" pitchFamily="18" charset="0"/>
              </a:rPr>
              <a:t>Ассоц</a:t>
            </a:r>
            <a:r>
              <a:rPr lang="ru-RU" sz="1200" dirty="0" smtClean="0">
                <a:latin typeface="Times New Roman" pitchFamily="18" charset="0"/>
                <a:cs typeface="Times New Roman" pitchFamily="18" charset="0"/>
              </a:rPr>
              <a:t>. профессор</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168" y="745801"/>
            <a:ext cx="4095296" cy="32661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ятиугольник 16"/>
          <p:cNvSpPr/>
          <p:nvPr/>
        </p:nvSpPr>
        <p:spPr>
          <a:xfrm rot="5400000">
            <a:off x="4822033" y="821519"/>
            <a:ext cx="4214842" cy="4143404"/>
          </a:xfrm>
          <a:prstGeom prst="homePlate">
            <a:avLst>
              <a:gd name="adj" fmla="val 964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1" name="Выноска 2 10"/>
          <p:cNvSpPr/>
          <p:nvPr/>
        </p:nvSpPr>
        <p:spPr>
          <a:xfrm flipV="1">
            <a:off x="260231" y="780377"/>
            <a:ext cx="4358288" cy="1242484"/>
          </a:xfrm>
          <a:prstGeom prst="borderCallout2">
            <a:avLst>
              <a:gd name="adj1" fmla="val 151165"/>
              <a:gd name="adj2" fmla="val -6871"/>
              <a:gd name="adj3" fmla="val 148082"/>
              <a:gd name="adj4" fmla="val -6362"/>
              <a:gd name="adj5" fmla="val 149833"/>
              <a:gd name="adj6" fmla="val -69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4852412" y="833780"/>
            <a:ext cx="4112522" cy="3785652"/>
          </a:xfrm>
          <a:prstGeom prst="rect">
            <a:avLst/>
          </a:prstGeom>
        </p:spPr>
        <p:txBody>
          <a:bodyPr wrap="square">
            <a:spAutoFit/>
          </a:bodyPr>
          <a:lstStyle/>
          <a:p>
            <a:pPr algn="just">
              <a:spcBef>
                <a:spcPts val="600"/>
              </a:spcBef>
              <a:spcAft>
                <a:spcPts val="600"/>
              </a:spcAft>
            </a:pPr>
            <a:r>
              <a:rPr lang="ru-RU" sz="1600" smtClean="0">
                <a:latin typeface="Times New Roman" panose="02020603050405020304" pitchFamily="18" charset="0"/>
                <a:ea typeface="Calibri" panose="020F0502020204030204" pitchFamily="34" charset="0"/>
              </a:rPr>
              <a:t>Mdchr және mdvr сияқты шектеулі диапазондағы көп станциялы қол жеткізу әдістерінен айырмашылығы, олар қайта пайдаланудың жоғары дәрежесіне байланысты негізінен арнаішілік әсерге ұшырайды, CDMA жүйелерінде ең қауіпті кедергі түрі жоғары сызықтардағы пайдаланушылар арасындағы өзара әсерді білдіреді. Негізгі себептердің бірі-жоғары желілердегі пайдаланушылар арасындағы өзара әсер бір уақытта бір ұялы пайдаланушының сигналдарының жиынтық қуатының жинақталуына байланысты артады, ал әрбір жеке пайдаланушының жұмыс сапасы нашарлайды.</a:t>
            </a:r>
            <a:endParaRPr lang="ru-RU" sz="1600" dirty="0">
              <a:latin typeface="Times New Roman" panose="02020603050405020304" pitchFamily="18" charset="0"/>
              <a:ea typeface="Calibri" panose="020F0502020204030204" pitchFamily="34" charset="0"/>
            </a:endParaRPr>
          </a:p>
        </p:txBody>
      </p:sp>
      <p:sp>
        <p:nvSpPr>
          <p:cNvPr id="3" name="Прямоугольник 2"/>
          <p:cNvSpPr/>
          <p:nvPr/>
        </p:nvSpPr>
        <p:spPr>
          <a:xfrm>
            <a:off x="229382" y="1684307"/>
            <a:ext cx="4572000" cy="338554"/>
          </a:xfrm>
          <a:prstGeom prst="rect">
            <a:avLst/>
          </a:prstGeom>
        </p:spPr>
        <p:txBody>
          <a:bodyPr>
            <a:spAutoFit/>
          </a:bodyPr>
          <a:lstStyle/>
          <a:p>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Тікелей</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спектрді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кеңейтетін</a:t>
            </a:r>
            <a:r>
              <a:rPr lang="ru-RU" sz="1600" dirty="0">
                <a:latin typeface="Times New Roman" panose="02020603050405020304" pitchFamily="18" charset="0"/>
                <a:ea typeface="Calibri" panose="020F0502020204030204" pitchFamily="34" charset="0"/>
              </a:rPr>
              <a:t> MDCR-DS-CDMA;</a:t>
            </a:r>
            <a:endParaRPr lang="ru-RU" sz="1600" dirty="0"/>
          </a:p>
        </p:txBody>
      </p:sp>
      <p:sp>
        <p:nvSpPr>
          <p:cNvPr id="21" name="Выноска 2 20"/>
          <p:cNvSpPr/>
          <p:nvPr/>
        </p:nvSpPr>
        <p:spPr>
          <a:xfrm rot="10800000" flipV="1">
            <a:off x="260231" y="2139336"/>
            <a:ext cx="4358288" cy="455029"/>
          </a:xfrm>
          <a:prstGeom prst="borderCallout2">
            <a:avLst>
              <a:gd name="adj1" fmla="val 85029"/>
              <a:gd name="adj2" fmla="val 105734"/>
              <a:gd name="adj3" fmla="val 79402"/>
              <a:gd name="adj4" fmla="val 105447"/>
              <a:gd name="adj5" fmla="val 78609"/>
              <a:gd name="adj6" fmla="val 1056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25015" y="2128707"/>
            <a:ext cx="4393504" cy="523220"/>
          </a:xfrm>
          <a:prstGeom prst="rect">
            <a:avLst/>
          </a:prstGeom>
        </p:spPr>
        <p:txBody>
          <a:bodyPr wrap="square">
            <a:spAutoFit/>
          </a:bodyPr>
          <a:lstStyle/>
          <a:p>
            <a:pPr algn="just">
              <a:spcBef>
                <a:spcPts val="600"/>
              </a:spcBef>
              <a:spcAft>
                <a:spcPts val="600"/>
              </a:spcAft>
            </a:pP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Жиілікті</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секіру</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арқылы</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mdcr</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жиіліктің</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секіруі</a:t>
            </a:r>
            <a:r>
              <a:rPr lang="ru-RU" sz="1400" dirty="0">
                <a:latin typeface="Times New Roman" panose="02020603050405020304" pitchFamily="18" charset="0"/>
                <a:ea typeface="Calibri" panose="020F0502020204030204" pitchFamily="34" charset="0"/>
              </a:rPr>
              <a:t>) - FH-CDMA;</a:t>
            </a:r>
          </a:p>
        </p:txBody>
      </p:sp>
      <p:sp>
        <p:nvSpPr>
          <p:cNvPr id="22" name="Выноска 2 21"/>
          <p:cNvSpPr/>
          <p:nvPr/>
        </p:nvSpPr>
        <p:spPr>
          <a:xfrm>
            <a:off x="260231" y="2713060"/>
            <a:ext cx="4358288" cy="481225"/>
          </a:xfrm>
          <a:prstGeom prst="borderCallout2">
            <a:avLst>
              <a:gd name="adj1" fmla="val 145626"/>
              <a:gd name="adj2" fmla="val -6871"/>
              <a:gd name="adj3" fmla="val 148082"/>
              <a:gd name="adj4" fmla="val -6362"/>
              <a:gd name="adj5" fmla="val 149833"/>
              <a:gd name="adj6" fmla="val -69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232513" y="2711539"/>
            <a:ext cx="4401924" cy="523220"/>
          </a:xfrm>
          <a:prstGeom prst="rect">
            <a:avLst/>
          </a:prstGeom>
        </p:spPr>
        <p:txBody>
          <a:bodyPr wrap="square">
            <a:spAutoFit/>
          </a:bodyPr>
          <a:lstStyle/>
          <a:p>
            <a:pPr algn="just">
              <a:spcBef>
                <a:spcPts val="600"/>
              </a:spcBef>
              <a:spcAft>
                <a:spcPts val="600"/>
              </a:spcAft>
            </a:pP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Уақыт</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бойынша</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қайта</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құру</a:t>
            </a:r>
            <a:r>
              <a:rPr lang="ru-RU" sz="1400" dirty="0">
                <a:latin typeface="Times New Roman" panose="02020603050405020304" pitchFamily="18" charset="0"/>
                <a:ea typeface="Calibri" panose="020F0502020204030204" pitchFamily="34" charset="0"/>
              </a:rPr>
              <a:t> MDCR (</a:t>
            </a:r>
            <a:r>
              <a:rPr lang="ru-RU" sz="1400" dirty="0" err="1">
                <a:latin typeface="Times New Roman" panose="02020603050405020304" pitchFamily="18" charset="0"/>
                <a:ea typeface="Calibri" panose="020F0502020204030204" pitchFamily="34" charset="0"/>
              </a:rPr>
              <a:t>уақыт</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секірісі</a:t>
            </a:r>
            <a:r>
              <a:rPr lang="ru-RU" sz="1400" dirty="0">
                <a:latin typeface="Times New Roman" panose="02020603050405020304" pitchFamily="18" charset="0"/>
                <a:ea typeface="Calibri" panose="020F0502020204030204" pitchFamily="34" charset="0"/>
              </a:rPr>
              <a:t>) - TH-CDMA;</a:t>
            </a:r>
          </a:p>
        </p:txBody>
      </p:sp>
      <p:sp>
        <p:nvSpPr>
          <p:cNvPr id="24" name="Выноска 2 23"/>
          <p:cNvSpPr/>
          <p:nvPr/>
        </p:nvSpPr>
        <p:spPr>
          <a:xfrm>
            <a:off x="240193" y="3351482"/>
            <a:ext cx="4358288" cy="481225"/>
          </a:xfrm>
          <a:prstGeom prst="borderCallout2">
            <a:avLst>
              <a:gd name="adj1" fmla="val 145626"/>
              <a:gd name="adj2" fmla="val -6871"/>
              <a:gd name="adj3" fmla="val 148082"/>
              <a:gd name="adj4" fmla="val -6362"/>
              <a:gd name="adj5" fmla="val 149833"/>
              <a:gd name="adj6" fmla="val -69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Выноска 2 24"/>
          <p:cNvSpPr/>
          <p:nvPr/>
        </p:nvSpPr>
        <p:spPr>
          <a:xfrm>
            <a:off x="240193" y="4060317"/>
            <a:ext cx="4358288" cy="481225"/>
          </a:xfrm>
          <a:prstGeom prst="borderCallout2">
            <a:avLst>
              <a:gd name="adj1" fmla="val 145626"/>
              <a:gd name="adj2" fmla="val -6871"/>
              <a:gd name="adj3" fmla="val 148082"/>
              <a:gd name="adj4" fmla="val -6362"/>
              <a:gd name="adj5" fmla="val 149833"/>
              <a:gd name="adj6" fmla="val -69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249720" y="3487393"/>
            <a:ext cx="4572000" cy="307777"/>
          </a:xfrm>
          <a:prstGeom prst="rect">
            <a:avLst/>
          </a:prstGeom>
        </p:spPr>
        <p:txBody>
          <a:bodyPr>
            <a:spAutoFit/>
          </a:bodyPr>
          <a:lstStyle/>
          <a:p>
            <a:pPr algn="just">
              <a:spcBef>
                <a:spcPts val="600"/>
              </a:spcBef>
              <a:spcAft>
                <a:spcPts val="600"/>
              </a:spcAft>
            </a:pP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Гибридті</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модуляцияланған</a:t>
            </a:r>
            <a:r>
              <a:rPr lang="ru-RU" sz="1400" dirty="0">
                <a:latin typeface="Times New Roman" panose="02020603050405020304" pitchFamily="18" charset="0"/>
                <a:ea typeface="Calibri" panose="020F0502020204030204" pitchFamily="34" charset="0"/>
              </a:rPr>
              <a:t> MDCR-HM-CDMA;</a:t>
            </a:r>
          </a:p>
        </p:txBody>
      </p:sp>
      <p:sp>
        <p:nvSpPr>
          <p:cNvPr id="27" name="Прямоугольник 26"/>
          <p:cNvSpPr/>
          <p:nvPr/>
        </p:nvSpPr>
        <p:spPr>
          <a:xfrm>
            <a:off x="286616" y="4058898"/>
            <a:ext cx="4213376" cy="523220"/>
          </a:xfrm>
          <a:prstGeom prst="rect">
            <a:avLst/>
          </a:prstGeom>
        </p:spPr>
        <p:txBody>
          <a:bodyPr wrap="square">
            <a:spAutoFit/>
          </a:bodyPr>
          <a:lstStyle/>
          <a:p>
            <a:pPr algn="just">
              <a:spcBef>
                <a:spcPts val="600"/>
              </a:spcBef>
              <a:spcAft>
                <a:spcPts val="600"/>
              </a:spcAft>
            </a:pP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Бірнеше</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қосалқы</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тасымалдаушылары</a:t>
            </a:r>
            <a:r>
              <a:rPr lang="ru-RU" sz="1400" dirty="0">
                <a:latin typeface="Times New Roman" panose="02020603050405020304" pitchFamily="18" charset="0"/>
                <a:ea typeface="Calibri" panose="020F0502020204030204" pitchFamily="34" charset="0"/>
              </a:rPr>
              <a:t> бар MDCR — MC-CDMA.</a:t>
            </a:r>
          </a:p>
        </p:txBody>
      </p:sp>
      <p:sp>
        <p:nvSpPr>
          <p:cNvPr id="28" name="Прямоугольник 27"/>
          <p:cNvSpPr/>
          <p:nvPr/>
        </p:nvSpPr>
        <p:spPr>
          <a:xfrm>
            <a:off x="240194" y="852406"/>
            <a:ext cx="4358288" cy="830997"/>
          </a:xfrm>
          <a:prstGeom prst="rect">
            <a:avLst/>
          </a:prstGeom>
        </p:spPr>
        <p:txBody>
          <a:bodyPr wrap="square">
            <a:spAutoFit/>
          </a:bodyPr>
          <a:lstStyle/>
          <a:p>
            <a:pPr indent="449263" algn="just" eaLnBrk="0" fontAlgn="base" hangingPunct="0">
              <a:spcBef>
                <a:spcPct val="0"/>
              </a:spcBef>
              <a:spcAft>
                <a:spcPct val="0"/>
              </a:spcAft>
            </a:pPr>
            <a:r>
              <a:rPr lang="ru-RU" sz="1600" dirty="0">
                <a:latin typeface="Times New Roman" panose="02020603050405020304" pitchFamily="18" charset="0"/>
                <a:ea typeface="Calibri" panose="020F0502020204030204" pitchFamily="34" charset="0"/>
              </a:rPr>
              <a:t>Модуляция </a:t>
            </a:r>
            <a:r>
              <a:rPr lang="ru-RU" sz="1600" dirty="0" err="1">
                <a:latin typeface="Times New Roman" panose="02020603050405020304" pitchFamily="18" charset="0"/>
                <a:ea typeface="Calibri" panose="020F0502020204030204" pitchFamily="34" charset="0"/>
              </a:rPr>
              <a:t>үшін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қолданылатын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кеңейту</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сигналының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түріне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байланысты</a:t>
            </a:r>
            <a:r>
              <a:rPr lang="ru-RU" sz="1600" dirty="0">
                <a:latin typeface="Times New Roman" panose="02020603050405020304" pitchFamily="18" charset="0"/>
                <a:ea typeface="Calibri" panose="020F0502020204030204" pitchFamily="34" charset="0"/>
              </a:rPr>
              <a:t> MDCR (CDMA) </a:t>
            </a:r>
            <a:r>
              <a:rPr lang="ru-RU" sz="1600" dirty="0" err="1">
                <a:latin typeface="Times New Roman" panose="02020603050405020304" pitchFamily="18" charset="0"/>
                <a:ea typeface="Calibri" panose="020F0502020204030204" pitchFamily="34" charset="0"/>
              </a:rPr>
              <a:t>әдісін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келесі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топтарға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бөлуге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болады</a:t>
            </a:r>
            <a:r>
              <a:rPr lang="ru-RU" sz="1600" dirty="0">
                <a:latin typeface="Times New Roman" panose="02020603050405020304" pitchFamily="18" charset="0"/>
                <a:ea typeface="Calibri" panose="020F0502020204030204" pitchFamily="34" charset="0"/>
              </a:rPr>
              <a:t>:</a:t>
            </a:r>
          </a:p>
        </p:txBody>
      </p:sp>
      <p:sp>
        <p:nvSpPr>
          <p:cNvPr id="29" name="Прямоугольник 28"/>
          <p:cNvSpPr/>
          <p:nvPr/>
        </p:nvSpPr>
        <p:spPr>
          <a:xfrm>
            <a:off x="692147" y="255271"/>
            <a:ext cx="6925181" cy="400110"/>
          </a:xfrm>
          <a:prstGeom prst="rect">
            <a:avLst/>
          </a:prstGeom>
        </p:spPr>
        <p:txBody>
          <a:bodyPr wrap="square">
            <a:spAutoFit/>
          </a:bodyPr>
          <a:lstStyle/>
          <a:p>
            <a:pPr marL="0" lvl="2" algn="ctr">
              <a:lnSpc>
                <a:spcPct val="125000"/>
              </a:lnSpc>
            </a:pPr>
            <a:r>
              <a:rPr lang="ru-RU" sz="1600" dirty="0" err="1">
                <a:latin typeface="Times New Roman" panose="02020603050405020304" pitchFamily="18" charset="0"/>
                <a:cs typeface="Times New Roman" panose="02020603050405020304" pitchFamily="18" charset="0"/>
              </a:rPr>
              <a:t>Кодты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бөлетін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станциялы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жетімділік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принциптері</a:t>
            </a:r>
            <a:r>
              <a:rPr lang="ru-RU" sz="1600" dirty="0">
                <a:latin typeface="Times New Roman" panose="02020603050405020304" pitchFamily="18" charset="0"/>
                <a:cs typeface="Times New Roman" panose="02020603050405020304" pitchFamily="18" charset="0"/>
              </a:rPr>
              <a:t> (CDMA, MDCR) </a:t>
            </a: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6145" name="Rectangle 1"/>
          <p:cNvSpPr>
            <a:spLocks noChangeArrowheads="1"/>
          </p:cNvSpPr>
          <p:nvPr/>
        </p:nvSpPr>
        <p:spPr bwMode="auto">
          <a:xfrm>
            <a:off x="142844" y="815101"/>
            <a:ext cx="8858312"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lang="ru-RU" sz="1600" dirty="0" err="1">
                <a:latin typeface="Times New Roman" panose="02020603050405020304" pitchFamily="18" charset="0"/>
                <a:cs typeface="Times New Roman" panose="02020603050405020304" pitchFamily="18" charset="0"/>
              </a:rPr>
              <a:t>Тікелей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спектрді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кеңейту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схемасында</a:t>
            </a:r>
            <a:r>
              <a:rPr lang="ru-RU" sz="1600" dirty="0">
                <a:latin typeface="Times New Roman" panose="02020603050405020304" pitchFamily="18" charset="0"/>
                <a:cs typeface="Times New Roman" panose="02020603050405020304" pitchFamily="18" charset="0"/>
              </a:rPr>
              <a:t> (DS-CDMA) </a:t>
            </a:r>
            <a:r>
              <a:rPr lang="ru-RU" sz="1600" dirty="0" err="1">
                <a:latin typeface="Times New Roman" panose="02020603050405020304" pitchFamily="18" charset="0"/>
                <a:cs typeface="Times New Roman" panose="02020603050405020304" pitchFamily="18" charset="0"/>
              </a:rPr>
              <a:t>таратушы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жағындағы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деректер</a:t>
            </a:r>
            <a:r>
              <a:rPr lang="ru-RU" sz="1600" dirty="0">
                <a:latin typeface="Times New Roman" panose="02020603050405020304" pitchFamily="18" charset="0"/>
                <a:cs typeface="Times New Roman" panose="02020603050405020304" pitchFamily="18" charset="0"/>
              </a:rPr>
              <a:t> сигналы (</a:t>
            </a:r>
            <a:r>
              <a:rPr lang="ru-RU" sz="1600" dirty="0" err="1">
                <a:latin typeface="Times New Roman" panose="02020603050405020304" pitchFamily="18" charset="0"/>
                <a:cs typeface="Times New Roman" panose="02020603050405020304" pitchFamily="18" charset="0"/>
              </a:rPr>
              <a:t>мысалы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мобильді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немесе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базалық</a:t>
            </a:r>
            <a:r>
              <a:rPr lang="ru-RU" sz="1600" dirty="0">
                <a:latin typeface="Times New Roman" panose="02020603050405020304" pitchFamily="18" charset="0"/>
                <a:cs typeface="Times New Roman" panose="02020603050405020304" pitchFamily="18" charset="0"/>
              </a:rPr>
              <a:t> станция) </a:t>
            </a:r>
            <a:r>
              <a:rPr lang="ru-RU" sz="1600" dirty="0" err="1">
                <a:latin typeface="Times New Roman" panose="02020603050405020304" pitchFamily="18" charset="0"/>
                <a:cs typeface="Times New Roman" panose="02020603050405020304" pitchFamily="18" charset="0"/>
              </a:rPr>
              <a:t>чипті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кодтау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жылдамдығы</a:t>
            </a:r>
            <a:r>
              <a:rPr lang="ru-RU" sz="1600" dirty="0">
                <a:latin typeface="Times New Roman" panose="02020603050405020304" pitchFamily="18" charset="0"/>
                <a:cs typeface="Times New Roman" panose="02020603050405020304" pitchFamily="18" charset="0"/>
              </a:rPr>
              <a:t> мен </a:t>
            </a:r>
            <a:r>
              <a:rPr lang="ru-RU" sz="1600" dirty="0" err="1">
                <a:latin typeface="Times New Roman" panose="02020603050405020304" pitchFamily="18" charset="0"/>
                <a:cs typeface="Times New Roman" panose="02020603050405020304" pitchFamily="18" charset="0"/>
              </a:rPr>
              <a:t>қауіпсіздігін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талап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ететін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сигналды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кеңейту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пайдаланушыға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тағайындалған</a:t>
            </a:r>
            <a:r>
              <a:rPr lang="ru-RU" sz="1600" dirty="0">
                <a:latin typeface="Times New Roman" panose="02020603050405020304" pitchFamily="18" charset="0"/>
                <a:cs typeface="Times New Roman" panose="02020603050405020304" pitchFamily="18" charset="0"/>
              </a:rPr>
              <a:t> ПСП </a:t>
            </a:r>
            <a:r>
              <a:rPr lang="ru-RU" sz="1600" dirty="0" err="1">
                <a:latin typeface="Times New Roman" panose="02020603050405020304" pitchFamily="18" charset="0"/>
                <a:cs typeface="Times New Roman" panose="02020603050405020304" pitchFamily="18" charset="0"/>
              </a:rPr>
              <a:t>жалған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кездейсоқ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тізбегімен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скрембирленеді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Қабылдағышта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мобильді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немесе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базалық</a:t>
            </a:r>
            <a:r>
              <a:rPr lang="ru-RU" sz="1600" dirty="0">
                <a:latin typeface="Times New Roman" panose="02020603050405020304" pitchFamily="18" charset="0"/>
                <a:cs typeface="Times New Roman" panose="02020603050405020304" pitchFamily="18" charset="0"/>
              </a:rPr>
              <a:t> станция) </a:t>
            </a:r>
            <a:r>
              <a:rPr lang="ru-RU" sz="1600" dirty="0" err="1">
                <a:latin typeface="Times New Roman" panose="02020603050405020304" pitchFamily="18" charset="0"/>
                <a:cs typeface="Times New Roman" panose="02020603050405020304" pitchFamily="18" charset="0"/>
              </a:rPr>
              <a:t>бастапқы</a:t>
            </a:r>
            <a:r>
              <a:rPr lang="ru-RU" sz="1600" dirty="0">
                <a:latin typeface="Times New Roman" panose="02020603050405020304" pitchFamily="18" charset="0"/>
                <a:cs typeface="Times New Roman" panose="02020603050405020304" pitchFamily="18" charset="0"/>
              </a:rPr>
              <a:t> сигнал </a:t>
            </a:r>
            <a:r>
              <a:rPr lang="ru-RU" sz="1600" dirty="0" err="1">
                <a:latin typeface="Times New Roman" panose="02020603050405020304" pitchFamily="18" charset="0"/>
                <a:cs typeface="Times New Roman" panose="02020603050405020304" pitchFamily="18" charset="0"/>
              </a:rPr>
              <a:t>дәл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сол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кеңейту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кодының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реттілігімен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ерекшеленеді</a:t>
            </a:r>
            <a:r>
              <a:rPr lang="ru-RU" sz="1600" dirty="0">
                <a:latin typeface="Times New Roman" panose="02020603050405020304" pitchFamily="18" charset="0"/>
                <a:cs typeface="Times New Roman" panose="02020603050405020304" pitchFamily="18" charset="0"/>
              </a:rPr>
              <a:t> (2.5-сурет).</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Рисунок 8" descr="cdma"/>
          <p:cNvPicPr/>
          <p:nvPr/>
        </p:nvPicPr>
        <p:blipFill>
          <a:blip r:embed="rId2">
            <a:lum bright="-20000" contrast="80000"/>
            <a:extLst>
              <a:ext uri="{28A0092B-C50C-407E-A947-70E740481C1C}">
                <a14:useLocalDpi xmlns:a14="http://schemas.microsoft.com/office/drawing/2010/main" val="0"/>
              </a:ext>
            </a:extLst>
          </a:blip>
          <a:srcRect/>
          <a:stretch>
            <a:fillRect/>
          </a:stretch>
        </p:blipFill>
        <p:spPr bwMode="auto">
          <a:xfrm>
            <a:off x="2987824" y="2214793"/>
            <a:ext cx="2736304" cy="2167208"/>
          </a:xfrm>
          <a:prstGeom prst="rect">
            <a:avLst/>
          </a:prstGeom>
          <a:noFill/>
          <a:ln>
            <a:noFill/>
          </a:ln>
        </p:spPr>
      </p:pic>
      <p:sp>
        <p:nvSpPr>
          <p:cNvPr id="2" name="Прямоугольник 1"/>
          <p:cNvSpPr/>
          <p:nvPr/>
        </p:nvSpPr>
        <p:spPr>
          <a:xfrm>
            <a:off x="2700780" y="4457875"/>
            <a:ext cx="3382400" cy="307777"/>
          </a:xfrm>
          <a:prstGeom prst="rect">
            <a:avLst/>
          </a:prstGeom>
        </p:spPr>
        <p:txBody>
          <a:bodyPr wrap="none">
            <a:spAutoFit/>
          </a:bodyPr>
          <a:lstStyle/>
          <a:p>
            <a:pPr algn="ctr">
              <a:spcBef>
                <a:spcPts val="600"/>
              </a:spcBef>
              <a:spcAft>
                <a:spcPts val="600"/>
              </a:spcAft>
            </a:pPr>
            <a:r>
              <a:rPr lang="ru-RU" sz="1400" dirty="0">
                <a:latin typeface="Times New Roman" panose="02020603050405020304" pitchFamily="18" charset="0"/>
                <a:ea typeface="Calibri" panose="020F0502020204030204" pitchFamily="34" charset="0"/>
              </a:rPr>
              <a:t>2.5</a:t>
            </a:r>
            <a:r>
              <a:rPr lang="kk-KZ" sz="1400" dirty="0">
                <a:latin typeface="Times New Roman" panose="02020603050405020304" pitchFamily="18" charset="0"/>
                <a:ea typeface="Calibri" panose="020F0502020204030204" pitchFamily="34" charset="0"/>
              </a:rPr>
              <a:t> сурет</a:t>
            </a:r>
            <a:r>
              <a:rPr lang="ru-RU" sz="1400" dirty="0">
                <a:latin typeface="Times New Roman" panose="02020603050405020304" pitchFamily="18" charset="0"/>
                <a:ea typeface="Calibri" panose="020F0502020204030204" pitchFamily="34" charset="0"/>
              </a:rPr>
              <a:t> – </a:t>
            </a:r>
            <a:r>
              <a:rPr lang="ru-RU" sz="1400" dirty="0" err="1">
                <a:latin typeface="Times New Roman" panose="02020603050405020304" pitchFamily="18" charset="0"/>
                <a:ea typeface="Calibri" panose="020F0502020204030204" pitchFamily="34" charset="0"/>
              </a:rPr>
              <a:t>Спектрді</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тікелей</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кеңейту</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әдісі</a:t>
            </a:r>
            <a:endParaRPr lang="ru-RU" sz="1400" dirty="0">
              <a:latin typeface="Times New Roman" panose="02020603050405020304" pitchFamily="18" charset="0"/>
              <a:ea typeface="Calibri" panose="020F0502020204030204" pitchFamily="34" charset="0"/>
            </a:endParaRPr>
          </a:p>
        </p:txBody>
      </p:sp>
      <p:sp>
        <p:nvSpPr>
          <p:cNvPr id="3" name="Прямоугольник 2"/>
          <p:cNvSpPr/>
          <p:nvPr/>
        </p:nvSpPr>
        <p:spPr>
          <a:xfrm>
            <a:off x="755576" y="271431"/>
            <a:ext cx="7056784" cy="400110"/>
          </a:xfrm>
          <a:prstGeom prst="rect">
            <a:avLst/>
          </a:prstGeom>
        </p:spPr>
        <p:txBody>
          <a:bodyPr wrap="square">
            <a:spAutoFit/>
          </a:bodyPr>
          <a:lstStyle/>
          <a:p>
            <a:pPr marL="0" lvl="2" algn="ctr">
              <a:lnSpc>
                <a:spcPct val="125000"/>
              </a:lnSpc>
            </a:pPr>
            <a:r>
              <a:rPr lang="ru-RU" sz="1600" dirty="0" err="1">
                <a:latin typeface="Times New Roman" panose="02020603050405020304" pitchFamily="18" charset="0"/>
                <a:cs typeface="Times New Roman" panose="02020603050405020304" pitchFamily="18" charset="0"/>
              </a:rPr>
              <a:t>Кодты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бөлетін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станциялы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жетімділік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принциптері</a:t>
            </a:r>
            <a:r>
              <a:rPr lang="ru-RU" sz="1600" dirty="0">
                <a:latin typeface="Times New Roman" panose="02020603050405020304" pitchFamily="18" charset="0"/>
                <a:cs typeface="Times New Roman" panose="02020603050405020304" pitchFamily="18" charset="0"/>
              </a:rPr>
              <a:t> (CDMA, MDCR) </a:t>
            </a: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 name="Прямоугольник 2"/>
          <p:cNvSpPr/>
          <p:nvPr/>
        </p:nvSpPr>
        <p:spPr>
          <a:xfrm>
            <a:off x="539552" y="232044"/>
            <a:ext cx="6858000" cy="369332"/>
          </a:xfrm>
          <a:prstGeom prst="rect">
            <a:avLst/>
          </a:prstGeom>
        </p:spPr>
        <p:txBody>
          <a:bodyPr wrap="square">
            <a:spAutoFit/>
          </a:bodyPr>
          <a:lstStyle/>
          <a:p>
            <a:pPr algn="just">
              <a:spcBef>
                <a:spcPts val="600"/>
              </a:spcBef>
              <a:spcAft>
                <a:spcPts val="600"/>
              </a:spcAft>
            </a:pPr>
            <a:r>
              <a:rPr lang="ru-RU" dirty="0" smtClean="0">
                <a:latin typeface="Times New Roman" panose="02020603050405020304" pitchFamily="18" charset="0"/>
                <a:ea typeface="Calibri" panose="020F0502020204030204" pitchFamily="34" charset="0"/>
              </a:rPr>
              <a:t> </a:t>
            </a:r>
            <a:r>
              <a:rPr lang="kk-KZ" dirty="0">
                <a:latin typeface="Times New Roman" panose="02020603050405020304" pitchFamily="18" charset="0"/>
                <a:ea typeface="Calibri" panose="020F0502020204030204" pitchFamily="34" charset="0"/>
              </a:rPr>
              <a:t>О</a:t>
            </a:r>
            <a:r>
              <a:rPr lang="ru-RU" dirty="0" err="1">
                <a:latin typeface="Times New Roman" panose="02020603050405020304" pitchFamily="18" charset="0"/>
                <a:ea typeface="Calibri" panose="020F0502020204030204" pitchFamily="34" charset="0"/>
              </a:rPr>
              <a:t>ртогоналды</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жиілікті</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бөлу</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Ofdma</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көп</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станциялы</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қол</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жетімділік</a:t>
            </a:r>
            <a:endParaRPr lang="ru-RU" dirty="0">
              <a:latin typeface="Times New Roman" panose="02020603050405020304" pitchFamily="18" charset="0"/>
              <a:ea typeface="Calibri" panose="020F0502020204030204" pitchFamily="34" charset="0"/>
            </a:endParaRPr>
          </a:p>
        </p:txBody>
      </p:sp>
      <p:sp>
        <p:nvSpPr>
          <p:cNvPr id="4" name="Прямоугольник 3"/>
          <p:cNvSpPr/>
          <p:nvPr/>
        </p:nvSpPr>
        <p:spPr>
          <a:xfrm>
            <a:off x="251520" y="827876"/>
            <a:ext cx="8640960" cy="1815882"/>
          </a:xfrm>
          <a:prstGeom prst="rect">
            <a:avLst/>
          </a:prstGeom>
        </p:spPr>
        <p:txBody>
          <a:bodyPr wrap="square">
            <a:spAutoFit/>
          </a:bodyPr>
          <a:lstStyle/>
          <a:p>
            <a:pPr algn="just">
              <a:spcBef>
                <a:spcPts val="600"/>
              </a:spcBef>
              <a:spcAft>
                <a:spcPts val="600"/>
              </a:spcAft>
            </a:pPr>
            <a:r>
              <a:rPr lang="kk-KZ" sz="1600" dirty="0" err="1">
                <a:latin typeface="Times New Roman" panose="02020603050405020304" pitchFamily="18" charset="0"/>
                <a:ea typeface="Calibri" panose="020F0502020204030204" pitchFamily="34" charset="0"/>
              </a:rPr>
              <a:t>Б</a:t>
            </a:r>
            <a:r>
              <a:rPr lang="ru-RU" sz="1600" dirty="0" err="1" smtClean="0">
                <a:latin typeface="Times New Roman" panose="02020603050405020304" pitchFamily="18" charset="0"/>
                <a:ea typeface="Calibri" panose="020F0502020204030204" pitchFamily="34" charset="0"/>
              </a:rPr>
              <a:t>айланыс</a:t>
            </a:r>
            <a:r>
              <a:rPr lang="ru-RU" sz="1600" dirty="0" smtClean="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саласында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жақында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ортогоналды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жиілікті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бөлу</a:t>
            </a:r>
            <a:r>
              <a:rPr lang="ru-RU" sz="1600" dirty="0">
                <a:latin typeface="Times New Roman" panose="02020603050405020304" pitchFamily="18" charset="0"/>
                <a:ea typeface="Calibri" panose="020F0502020204030204" pitchFamily="34" charset="0"/>
              </a:rPr>
              <a:t> (OFDMA) </a:t>
            </a:r>
            <a:r>
              <a:rPr lang="ru-RU" sz="1600" dirty="0" err="1">
                <a:latin typeface="Times New Roman" panose="02020603050405020304" pitchFamily="18" charset="0"/>
                <a:ea typeface="Calibri" panose="020F0502020204030204" pitchFamily="34" charset="0"/>
              </a:rPr>
              <a:t>көп</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станциялы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қол</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жетімділікке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қызығушылық</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пайда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болды</a:t>
            </a:r>
            <a:r>
              <a:rPr lang="ru-RU" sz="1600" dirty="0">
                <a:latin typeface="Times New Roman" panose="02020603050405020304" pitchFamily="18" charset="0"/>
                <a:ea typeface="Calibri" panose="020F0502020204030204" pitchFamily="34" charset="0"/>
              </a:rPr>
              <a:t>. 2.9-суретте </a:t>
            </a:r>
            <a:r>
              <a:rPr lang="ru-RU" sz="1600" dirty="0" err="1">
                <a:latin typeface="Times New Roman" panose="02020603050405020304" pitchFamily="18" charset="0"/>
                <a:ea typeface="Calibri" panose="020F0502020204030204" pitchFamily="34" charset="0"/>
              </a:rPr>
              <a:t>көрсетілгендей</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ofdma</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әдісін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қолданған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кезде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әр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түрлі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бір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мезгілде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пайдаланушыларға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жеке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тондық</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сигналдар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немесе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сигналдар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топтары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бекітіледі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Ортақ</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жиілік</a:t>
            </a:r>
            <a:r>
              <a:rPr lang="ru-RU" sz="1600" dirty="0">
                <a:latin typeface="Times New Roman" panose="02020603050405020304" pitchFamily="18" charset="0"/>
                <a:ea typeface="Calibri" panose="020F0502020204030204" pitchFamily="34" charset="0"/>
              </a:rPr>
              <a:t> диапазоны </a:t>
            </a:r>
            <a:r>
              <a:rPr lang="ru-RU" sz="1600" dirty="0" err="1">
                <a:latin typeface="Times New Roman" panose="02020603050405020304" pitchFamily="18" charset="0"/>
                <a:ea typeface="Calibri" panose="020F0502020204030204" pitchFamily="34" charset="0"/>
              </a:rPr>
              <a:t>тональды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сигналдардың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ортогональды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бөлінуіне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негізделгендіктен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жиілік</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диапазонының</a:t>
            </a:r>
            <a:r>
              <a:rPr lang="ru-RU" sz="1600" dirty="0">
                <a:latin typeface="Times New Roman" panose="02020603050405020304" pitchFamily="18" charset="0"/>
                <a:ea typeface="Calibri" panose="020F0502020204030204" pitchFamily="34" charset="0"/>
              </a:rPr>
              <a:t> использования </a:t>
            </a:r>
            <a:r>
              <a:rPr lang="ru-RU" sz="1600" dirty="0" err="1">
                <a:latin typeface="Times New Roman" panose="02020603050405020304" pitchFamily="18" charset="0"/>
                <a:ea typeface="Calibri" panose="020F0502020204030204" pitchFamily="34" charset="0"/>
              </a:rPr>
              <a:t>пайдалану</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тиімділігін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арттыруға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болады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Бөлінген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тондық</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сигналдардың</a:t>
            </a:r>
            <a:r>
              <a:rPr lang="ru-RU" sz="1600" dirty="0">
                <a:latin typeface="Times New Roman" panose="02020603050405020304" pitchFamily="18" charset="0"/>
                <a:ea typeface="Calibri" panose="020F0502020204030204" pitchFamily="34" charset="0"/>
              </a:rPr>
              <a:t> саны </a:t>
            </a:r>
            <a:r>
              <a:rPr lang="ru-RU" sz="1600" dirty="0" err="1">
                <a:latin typeface="Times New Roman" panose="02020603050405020304" pitchFamily="18" charset="0"/>
                <a:ea typeface="Calibri" panose="020F0502020204030204" pitchFamily="34" charset="0"/>
              </a:rPr>
              <a:t>берілетін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деректер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санына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сәйкес</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динамикалық</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түрде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реттелуі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мүмкін</a:t>
            </a:r>
            <a:r>
              <a:rPr lang="ru-RU" sz="1600" dirty="0">
                <a:latin typeface="Times New Roman" panose="02020603050405020304" pitchFamily="18" charset="0"/>
                <a:ea typeface="Calibri" panose="020F0502020204030204" pitchFamily="34" charset="0"/>
              </a:rPr>
              <a:t>.</a:t>
            </a:r>
          </a:p>
        </p:txBody>
      </p:sp>
      <p:pic>
        <p:nvPicPr>
          <p:cNvPr id="12" name="Рисунок 11" descr="OFDMA"/>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643758"/>
            <a:ext cx="3312368" cy="1872208"/>
          </a:xfrm>
          <a:prstGeom prst="rect">
            <a:avLst/>
          </a:prstGeom>
          <a:noFill/>
          <a:ln>
            <a:noFill/>
          </a:ln>
        </p:spPr>
      </p:pic>
      <p:sp>
        <p:nvSpPr>
          <p:cNvPr id="5" name="Прямоугольник 4"/>
          <p:cNvSpPr/>
          <p:nvPr/>
        </p:nvSpPr>
        <p:spPr>
          <a:xfrm>
            <a:off x="1403648" y="4531011"/>
            <a:ext cx="6102424" cy="307777"/>
          </a:xfrm>
          <a:prstGeom prst="rect">
            <a:avLst/>
          </a:prstGeom>
        </p:spPr>
        <p:txBody>
          <a:bodyPr wrap="square">
            <a:spAutoFit/>
          </a:bodyPr>
          <a:lstStyle/>
          <a:p>
            <a:pPr algn="ctr">
              <a:spcBef>
                <a:spcPts val="600"/>
              </a:spcBef>
              <a:spcAft>
                <a:spcPts val="600"/>
              </a:spcAft>
            </a:pPr>
            <a:r>
              <a:rPr lang="ru-RU" sz="1400" dirty="0">
                <a:latin typeface="Times New Roman" panose="02020603050405020304" pitchFamily="18" charset="0"/>
                <a:ea typeface="Calibri" panose="020F0502020204030204" pitchFamily="34" charset="0"/>
              </a:rPr>
              <a:t>2.9</a:t>
            </a:r>
            <a:r>
              <a:rPr lang="kk-KZ" sz="1400" dirty="0">
                <a:latin typeface="Times New Roman" panose="02020603050405020304" pitchFamily="18" charset="0"/>
                <a:ea typeface="Calibri" panose="020F0502020204030204" pitchFamily="34" charset="0"/>
              </a:rPr>
              <a:t> сурет</a:t>
            </a:r>
            <a:r>
              <a:rPr lang="ru-RU" sz="1400" dirty="0">
                <a:latin typeface="Times New Roman" panose="02020603050405020304" pitchFamily="18" charset="0"/>
                <a:ea typeface="Calibri" panose="020F0502020204030204" pitchFamily="34" charset="0"/>
              </a:rPr>
              <a:t> – </a:t>
            </a:r>
            <a:r>
              <a:rPr lang="ru-RU" sz="1400" dirty="0" err="1">
                <a:latin typeface="Times New Roman" panose="02020603050405020304" pitchFamily="18" charset="0"/>
                <a:ea typeface="Calibri" panose="020F0502020204030204" pitchFamily="34" charset="0"/>
              </a:rPr>
              <a:t>Ортогональды</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жиілікті</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бөлумен</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көп</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станциялы</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қол</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жеткізу</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әдісі</a:t>
            </a:r>
            <a:endParaRPr lang="ru-RU" sz="1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232901" y="930120"/>
            <a:ext cx="8678198" cy="4016484"/>
          </a:xfrm>
          <a:prstGeom prst="rect">
            <a:avLst/>
          </a:prstGeom>
          <a:ln>
            <a:solidFill>
              <a:schemeClr val="bg1"/>
            </a:solidFill>
          </a:ln>
        </p:spPr>
        <p:txBody>
          <a:bodyPr wrap="square">
            <a:spAutoFit/>
          </a:bodyPr>
          <a:lstStyle/>
          <a:p>
            <a:pPr algn="just"/>
            <a:r>
              <a:rPr lang="ru-RU" sz="1700" dirty="0">
                <a:latin typeface="Times New Roman" panose="02020603050405020304" pitchFamily="18" charset="0"/>
                <a:cs typeface="Times New Roman" panose="02020603050405020304" pitchFamily="18" charset="0"/>
              </a:rPr>
              <a:t>OFDMA </a:t>
            </a:r>
            <a:r>
              <a:rPr lang="ru-RU" sz="1700" dirty="0" err="1">
                <a:latin typeface="Times New Roman" panose="02020603050405020304" pitchFamily="18" charset="0"/>
                <a:cs typeface="Times New Roman" panose="02020603050405020304" pitchFamily="18" charset="0"/>
              </a:rPr>
              <a:t>әдісі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уақытша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арналарды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бөлумен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бірге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әртүрлі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секіру</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схемаларын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қолдана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алады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Жиілікті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қайта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құрумен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біріктірілген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кезде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ол</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кеңейтілген</a:t>
            </a:r>
            <a:r>
              <a:rPr lang="ru-RU" sz="1700" dirty="0">
                <a:latin typeface="Times New Roman" panose="02020603050405020304" pitchFamily="18" charset="0"/>
                <a:cs typeface="Times New Roman" panose="02020603050405020304" pitchFamily="18" charset="0"/>
              </a:rPr>
              <a:t> спектр </a:t>
            </a:r>
            <a:r>
              <a:rPr lang="ru-RU" sz="1700" dirty="0" err="1">
                <a:latin typeface="Times New Roman" panose="02020603050405020304" pitchFamily="18" charset="0"/>
                <a:cs typeface="Times New Roman" panose="02020603050405020304" pitchFamily="18" charset="0"/>
              </a:rPr>
              <a:t>әдісімен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қамтамасыз</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етілген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артықшылықтарды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оңай</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жүзеге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асыра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алады</a:t>
            </a:r>
            <a:r>
              <a:rPr lang="ru-RU" sz="1700" dirty="0">
                <a:latin typeface="Times New Roman" panose="02020603050405020304" pitchFamily="18" charset="0"/>
                <a:cs typeface="Times New Roman" panose="02020603050405020304" pitchFamily="18" charset="0"/>
              </a:rPr>
              <a:t>.</a:t>
            </a:r>
          </a:p>
          <a:p>
            <a:pPr algn="just"/>
            <a:endParaRPr lang="ru-RU" sz="1700" dirty="0" smtClean="0">
              <a:latin typeface="Times New Roman" panose="02020603050405020304" pitchFamily="18" charset="0"/>
              <a:cs typeface="Times New Roman" panose="02020603050405020304" pitchFamily="18" charset="0"/>
            </a:endParaRPr>
          </a:p>
          <a:p>
            <a:pPr algn="just"/>
            <a:r>
              <a:rPr lang="ru-RU" sz="1700" dirty="0" smtClean="0">
                <a:latin typeface="Times New Roman" panose="02020603050405020304" pitchFamily="18" charset="0"/>
                <a:cs typeface="Times New Roman" panose="02020603050405020304" pitchFamily="18" charset="0"/>
              </a:rPr>
              <a:t>OFDM </a:t>
            </a:r>
            <a:r>
              <a:rPr lang="ru-RU" sz="1700" dirty="0" err="1">
                <a:latin typeface="Times New Roman" panose="02020603050405020304" pitchFamily="18" charset="0"/>
                <a:cs typeface="Times New Roman" panose="02020603050405020304" pitchFamily="18" charset="0"/>
              </a:rPr>
              <a:t>технологиясының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негізгі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кемшілігі-ең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жоғары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және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орташа</a:t>
            </a:r>
            <a:r>
              <a:rPr lang="ru-RU" sz="1700" dirty="0">
                <a:latin typeface="Times New Roman" panose="02020603050405020304" pitchFamily="18" charset="0"/>
                <a:cs typeface="Times New Roman" panose="02020603050405020304" pitchFamily="18" charset="0"/>
              </a:rPr>
              <a:t> сигнал </a:t>
            </a:r>
            <a:r>
              <a:rPr lang="ru-RU" sz="1700" dirty="0" err="1">
                <a:latin typeface="Times New Roman" panose="02020603050405020304" pitchFamily="18" charset="0"/>
                <a:cs typeface="Times New Roman" panose="02020603050405020304" pitchFamily="18" charset="0"/>
              </a:rPr>
              <a:t>қуатының</a:t>
            </a:r>
            <a:r>
              <a:rPr lang="ru-RU" sz="1700" dirty="0">
                <a:latin typeface="Times New Roman" panose="02020603050405020304" pitchFamily="18" charset="0"/>
                <a:cs typeface="Times New Roman" panose="02020603050405020304" pitchFamily="18" charset="0"/>
              </a:rPr>
              <a:t> (PAR) </a:t>
            </a:r>
            <a:r>
              <a:rPr lang="ru-RU" sz="1700" dirty="0" err="1">
                <a:latin typeface="Times New Roman" panose="02020603050405020304" pitchFamily="18" charset="0"/>
                <a:cs typeface="Times New Roman" panose="02020603050405020304" pitchFamily="18" charset="0"/>
              </a:rPr>
              <a:t>жоғары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қатынасы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Себебі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уақыт</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аймағында</a:t>
            </a:r>
            <a:r>
              <a:rPr lang="ru-RU" sz="1700" dirty="0">
                <a:latin typeface="Times New Roman" panose="02020603050405020304" pitchFamily="18" charset="0"/>
                <a:cs typeface="Times New Roman" panose="02020603050405020304" pitchFamily="18" charset="0"/>
              </a:rPr>
              <a:t> OFDM </a:t>
            </a:r>
            <a:r>
              <a:rPr lang="ru-RU" sz="1700" dirty="0" err="1">
                <a:latin typeface="Times New Roman" panose="02020603050405020304" pitchFamily="18" charset="0"/>
                <a:cs typeface="Times New Roman" panose="02020603050405020304" pitchFamily="18" charset="0"/>
              </a:rPr>
              <a:t>сигналының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спектрі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жоғары</a:t>
            </a:r>
            <a:r>
              <a:rPr lang="ru-RU" sz="1700" dirty="0">
                <a:latin typeface="Times New Roman" panose="02020603050405020304" pitchFamily="18" charset="0"/>
                <a:cs typeface="Times New Roman" panose="02020603050405020304" pitchFamily="18" charset="0"/>
              </a:rPr>
              <a:t> PAR-мен </a:t>
            </a:r>
            <a:r>
              <a:rPr lang="ru-RU" sz="1700" dirty="0" err="1">
                <a:latin typeface="Times New Roman" panose="02020603050405020304" pitchFamily="18" charset="0"/>
                <a:cs typeface="Times New Roman" panose="02020603050405020304" pitchFamily="18" charset="0"/>
              </a:rPr>
              <a:t>сипатталатын</a:t>
            </a:r>
            <a:r>
              <a:rPr lang="ru-RU" sz="1700" dirty="0">
                <a:latin typeface="Times New Roman" panose="02020603050405020304" pitchFamily="18" charset="0"/>
                <a:cs typeface="Times New Roman" panose="02020603050405020304" pitchFamily="18" charset="0"/>
              </a:rPr>
              <a:t> Гаусс </a:t>
            </a:r>
            <a:r>
              <a:rPr lang="ru-RU" sz="1700" dirty="0" err="1">
                <a:latin typeface="Times New Roman" panose="02020603050405020304" pitchFamily="18" charset="0"/>
                <a:cs typeface="Times New Roman" panose="02020603050405020304" pitchFamily="18" charset="0"/>
              </a:rPr>
              <a:t>шуына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ұқсас</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болады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Сонымен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қатар</a:t>
            </a:r>
            <a:r>
              <a:rPr lang="ru-RU" sz="1700" dirty="0">
                <a:latin typeface="Times New Roman" panose="02020603050405020304" pitchFamily="18" charset="0"/>
                <a:cs typeface="Times New Roman" panose="02020603050405020304" pitchFamily="18" charset="0"/>
              </a:rPr>
              <a:t>, OFDM </a:t>
            </a:r>
            <a:r>
              <a:rPr lang="ru-RU" sz="1700" dirty="0" err="1">
                <a:latin typeface="Times New Roman" panose="02020603050405020304" pitchFamily="18" charset="0"/>
                <a:cs typeface="Times New Roman" panose="02020603050405020304" pitchFamily="18" charset="0"/>
              </a:rPr>
              <a:t>технологиясының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өзі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қосалқы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тасымалдаушылар</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арасындағы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қадамды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азайту</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және</a:t>
            </a:r>
            <a:r>
              <a:rPr lang="ru-RU" sz="1700" dirty="0">
                <a:latin typeface="Times New Roman" panose="02020603050405020304" pitchFamily="18" charset="0"/>
                <a:cs typeface="Times New Roman" panose="02020603050405020304" pitchFamily="18" charset="0"/>
              </a:rPr>
              <a:t> CP </a:t>
            </a:r>
            <a:r>
              <a:rPr lang="ru-RU" sz="1700" dirty="0" err="1">
                <a:latin typeface="Times New Roman" panose="02020603050405020304" pitchFamily="18" charset="0"/>
                <a:cs typeface="Times New Roman" panose="02020603050405020304" pitchFamily="18" charset="0"/>
              </a:rPr>
              <a:t>салыстырмалы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ұзақтығын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қысқарту</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қажеттілігін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ескере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отырып</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композиттік</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сигналды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қалыптастыруға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өте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жоғары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талаптар</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қояды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Таратқыш</a:t>
            </a:r>
            <a:r>
              <a:rPr lang="ru-RU" sz="1700" dirty="0">
                <a:latin typeface="Times New Roman" panose="02020603050405020304" pitchFamily="18" charset="0"/>
                <a:cs typeface="Times New Roman" panose="02020603050405020304" pitchFamily="18" charset="0"/>
              </a:rPr>
              <a:t> пен </a:t>
            </a:r>
            <a:r>
              <a:rPr lang="ru-RU" sz="1700" dirty="0" err="1">
                <a:latin typeface="Times New Roman" panose="02020603050405020304" pitchFamily="18" charset="0"/>
                <a:cs typeface="Times New Roman" panose="02020603050405020304" pitchFamily="18" charset="0"/>
              </a:rPr>
              <a:t>қабылдағыш</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арасындағы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жиіліктің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сәйкес</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келмеуі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және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қабылданған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ақ</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қағаздағы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фазалық</a:t>
            </a:r>
            <a:r>
              <a:rPr lang="ru-RU" sz="1700" dirty="0">
                <a:latin typeface="Times New Roman" panose="02020603050405020304" pitchFamily="18" charset="0"/>
                <a:cs typeface="Times New Roman" panose="02020603050405020304" pitchFamily="18" charset="0"/>
              </a:rPr>
              <a:t> Шу </a:t>
            </a:r>
            <a:r>
              <a:rPr lang="ru-RU" sz="1700" dirty="0" err="1">
                <a:latin typeface="Times New Roman" panose="02020603050405020304" pitchFamily="18" charset="0"/>
                <a:cs typeface="Times New Roman" panose="02020603050405020304" pitchFamily="18" charset="0"/>
              </a:rPr>
              <a:t>жеке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қосалқы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тасымалдаушыларда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таңбааралық</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интерференцияға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әкелуі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мүмкін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яғни</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әр</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түрлі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абоненттік</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арналардың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сигналдары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арасындағы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интерференцияға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Осындай</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салдарға</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әкелетін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шағын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қадаммен</a:t>
            </a:r>
            <a:r>
              <a:rPr lang="ru-RU" sz="1700" dirty="0">
                <a:latin typeface="Times New Roman" panose="02020603050405020304" pitchFamily="18" charset="0"/>
                <a:cs typeface="Times New Roman" panose="02020603050405020304" pitchFamily="18" charset="0"/>
              </a:rPr>
              <a:t> Доплер </a:t>
            </a:r>
            <a:r>
              <a:rPr lang="ru-RU" sz="1700" dirty="0" err="1">
                <a:latin typeface="Times New Roman" panose="02020603050405020304" pitchFamily="18" charset="0"/>
                <a:cs typeface="Times New Roman" panose="02020603050405020304" pitchFamily="18" charset="0"/>
              </a:rPr>
              <a:t>әсері</a:t>
            </a:r>
            <a:r>
              <a:rPr lang="ru-RU" sz="1700" dirty="0">
                <a:latin typeface="Times New Roman" panose="02020603050405020304" pitchFamily="18" charset="0"/>
                <a:cs typeface="Times New Roman" panose="02020603050405020304" pitchFamily="18" charset="0"/>
              </a:rPr>
              <a:t> де </a:t>
            </a:r>
            <a:r>
              <a:rPr lang="ru-RU" sz="1700" dirty="0" err="1">
                <a:latin typeface="Times New Roman" panose="02020603050405020304" pitchFamily="18" charset="0"/>
                <a:cs typeface="Times New Roman" panose="02020603050405020304" pitchFamily="18" charset="0"/>
              </a:rPr>
              <a:t>әкелуі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мүмкін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бұл</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абоненттердің</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жоғары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ұтқырлығын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болжайтын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ұялы</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байланыс</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жүйелері</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үшін</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өте</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маңызды</a:t>
            </a:r>
            <a:r>
              <a:rPr lang="ru-RU" sz="1700" dirty="0" smtClean="0">
                <a:latin typeface="Times New Roman" panose="02020603050405020304" pitchFamily="18" charset="0"/>
                <a:cs typeface="Times New Roman" panose="02020603050405020304" pitchFamily="18" charset="0"/>
              </a:rPr>
              <a:t>.</a:t>
            </a:r>
            <a:endParaRPr lang="ru-RU" sz="17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971600" y="295848"/>
            <a:ext cx="6940326" cy="369332"/>
          </a:xfrm>
          <a:prstGeom prst="rect">
            <a:avLst/>
          </a:prstGeom>
        </p:spPr>
        <p:txBody>
          <a:bodyPr wrap="square">
            <a:spAutoFit/>
          </a:bodyPr>
          <a:lstStyle/>
          <a:p>
            <a:pPr algn="just">
              <a:spcBef>
                <a:spcPts val="600"/>
              </a:spcBef>
              <a:spcAft>
                <a:spcPts val="600"/>
              </a:spcAft>
            </a:pPr>
            <a:r>
              <a:rPr lang="kk-KZ" dirty="0">
                <a:latin typeface="Times New Roman" panose="02020603050405020304" pitchFamily="18" charset="0"/>
                <a:ea typeface="Calibri" panose="020F0502020204030204" pitchFamily="34" charset="0"/>
              </a:rPr>
              <a:t>О</a:t>
            </a:r>
            <a:r>
              <a:rPr lang="ru-RU" dirty="0" err="1">
                <a:latin typeface="Times New Roman" panose="02020603050405020304" pitchFamily="18" charset="0"/>
                <a:ea typeface="Calibri" panose="020F0502020204030204" pitchFamily="34" charset="0"/>
              </a:rPr>
              <a:t>ртогоналды</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жиілікті</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бөлу</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Ofdma</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көп</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станциялы</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қол</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жетімділік</a:t>
            </a:r>
            <a:endParaRPr lang="ru-RU"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14296"/>
            <a:ext cx="9144000" cy="4178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Назарларыңызға рақмет!</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1" name="Прямоугольник 10"/>
          <p:cNvSpPr/>
          <p:nvPr/>
        </p:nvSpPr>
        <p:spPr>
          <a:xfrm>
            <a:off x="2051720" y="1214428"/>
            <a:ext cx="4464496"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458" name="Picture 2" descr="C:\Users\Zhaxygaliyeva.S\Desktop\Ардақ\потом удалю\0_aA9QMzH-2pd4aIE7.gif"/>
          <p:cNvPicPr>
            <a:picLocks noChangeAspect="1" noChangeArrowheads="1" noCrop="1"/>
          </p:cNvPicPr>
          <p:nvPr/>
        </p:nvPicPr>
        <p:blipFill>
          <a:blip r:embed="rId2"/>
          <a:srcRect/>
          <a:stretch>
            <a:fillRect/>
          </a:stretch>
        </p:blipFill>
        <p:spPr bwMode="auto">
          <a:xfrm>
            <a:off x="2267743" y="1419622"/>
            <a:ext cx="4068737" cy="2664295"/>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19570" y="189146"/>
            <a:ext cx="1387688" cy="5309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a:lnSpc>
                <a:spcPct val="125000"/>
              </a:lnSpc>
            </a:pPr>
            <a:r>
              <a:rPr lang="kk-KZ" sz="2400" dirty="0" smtClean="0">
                <a:solidFill>
                  <a:schemeClr val="tx2"/>
                </a:solidFill>
                <a:latin typeface="Times New Roman" panose="02020603050405020304" pitchFamily="18" charset="0"/>
                <a:cs typeface="Times New Roman" panose="02020603050405020304" pitchFamily="18" charset="0"/>
              </a:rPr>
              <a:t>Мазмұны</a:t>
            </a:r>
            <a:endParaRPr lang="ru-RU"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4714876" y="857238"/>
            <a:ext cx="4286280" cy="4143404"/>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Схема 4"/>
          <p:cNvGraphicFramePr/>
          <p:nvPr>
            <p:extLst>
              <p:ext uri="{D42A27DB-BD31-4B8C-83A1-F6EECF244321}">
                <p14:modId xmlns:p14="http://schemas.microsoft.com/office/powerpoint/2010/main" val="3920945601"/>
              </p:ext>
            </p:extLst>
          </p:nvPr>
        </p:nvGraphicFramePr>
        <p:xfrm>
          <a:off x="4786314" y="785800"/>
          <a:ext cx="4143404"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Прямоугольник 10"/>
          <p:cNvSpPr/>
          <p:nvPr/>
        </p:nvSpPr>
        <p:spPr>
          <a:xfrm>
            <a:off x="428596" y="1214428"/>
            <a:ext cx="4214842"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descr="Байланыс кәсіпорындарының табысы 540 млрд теңгені құрады"/>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596" y="1214428"/>
            <a:ext cx="4211582" cy="304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ятиугольник 4"/>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7" name="Прямоугольник 6"/>
          <p:cNvSpPr/>
          <p:nvPr/>
        </p:nvSpPr>
        <p:spPr>
          <a:xfrm>
            <a:off x="3734362" y="311178"/>
            <a:ext cx="1675276" cy="369332"/>
          </a:xfrm>
          <a:prstGeom prst="rect">
            <a:avLst/>
          </a:prstGeom>
        </p:spPr>
        <p:txBody>
          <a:bodyPr wrap="square">
            <a:spAutoFit/>
          </a:bodyPr>
          <a:lstStyle/>
          <a:p>
            <a:r>
              <a:rPr lang="kk-KZ" cap="small" spc="25" dirty="0" smtClean="0">
                <a:latin typeface="Times New Roman" panose="02020603050405020304" pitchFamily="18" charset="0"/>
                <a:cs typeface="Times New Roman" panose="02020603050405020304" pitchFamily="18" charset="0"/>
              </a:rPr>
              <a:t>Кіріспе</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61143" y="807061"/>
            <a:ext cx="6053549" cy="2308324"/>
          </a:xfrm>
          <a:prstGeom prst="rect">
            <a:avLst/>
          </a:prstGeom>
          <a:ln>
            <a:solidFill>
              <a:schemeClr val="bg1"/>
            </a:solidFill>
          </a:ln>
        </p:spPr>
        <p:txBody>
          <a:bodyPr wrap="square">
            <a:spAutoFit/>
          </a:bodyPr>
          <a:lstStyle/>
          <a:p>
            <a:pPr algn="just"/>
            <a:r>
              <a:rPr lang="ru-RU" sz="1600" dirty="0" smtClean="0">
                <a:latin typeface="Times New Roman" panose="02020603050405020304" pitchFamily="18" charset="0"/>
                <a:cs typeface="Times New Roman" panose="02020603050405020304" pitchFamily="18" charset="0"/>
              </a:rPr>
              <a:t>     </a:t>
            </a:r>
            <a:r>
              <a:rPr lang="ru-RU" sz="1550" dirty="0" err="1" smtClean="0">
                <a:latin typeface="Times New Roman" panose="02020603050405020304" pitchFamily="18" charset="0"/>
                <a:cs typeface="Times New Roman" panose="02020603050405020304" pitchFamily="18" charset="0"/>
              </a:rPr>
              <a:t>Ұялы</a:t>
            </a:r>
            <a:r>
              <a:rPr lang="ru-RU" sz="1550" dirty="0" smtClean="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желі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принципін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енгізудің</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негізгі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идеясы</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өткізу</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қабілеттілігінің</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шектеулерін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еңсеру</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болды</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бірақ</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бұл</a:t>
            </a:r>
            <a:r>
              <a:rPr lang="ru-RU" sz="1550" dirty="0">
                <a:latin typeface="Times New Roman" panose="02020603050405020304" pitchFamily="18" charset="0"/>
                <a:cs typeface="Times New Roman" panose="02020603050405020304" pitchFamily="18" charset="0"/>
              </a:rPr>
              <a:t> принцип </a:t>
            </a:r>
            <a:r>
              <a:rPr lang="ru-RU" sz="1550" dirty="0" err="1">
                <a:latin typeface="Times New Roman" panose="02020603050405020304" pitchFamily="18" charset="0"/>
                <a:cs typeface="Times New Roman" panose="02020603050405020304" pitchFamily="18" charset="0"/>
              </a:rPr>
              <a:t>бір</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уақытта</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қоңырау</a:t>
            </a:r>
            <a:r>
              <a:rPr lang="ru-RU" sz="1550" dirty="0">
                <a:latin typeface="Times New Roman" panose="02020603050405020304" pitchFamily="18" charset="0"/>
                <a:cs typeface="Times New Roman" panose="02020603050405020304" pitchFamily="18" charset="0"/>
              </a:rPr>
              <a:t> шалу </a:t>
            </a:r>
            <a:r>
              <a:rPr lang="ru-RU" sz="1550" dirty="0" err="1">
                <a:latin typeface="Times New Roman" panose="02020603050405020304" pitchFamily="18" charset="0"/>
                <a:cs typeface="Times New Roman" panose="02020603050405020304" pitchFamily="18" charset="0"/>
              </a:rPr>
              <a:t>кезінде</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әр</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ұяшықтың</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ішіндегі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іске</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қосу</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қабілетінің</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шектеулерін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алып</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тастауға</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көмектеспейді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Радиожиілік</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диапазонын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пайдалану</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тұрғысынан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радиоресурстардың</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бір</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мезгілде</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қоңыраулар</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арасында</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қалай</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шектелетінін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білу</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өте</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маңызды</a:t>
            </a:r>
            <a:r>
              <a:rPr lang="ru-RU" sz="1550" dirty="0">
                <a:latin typeface="Times New Roman" panose="02020603050405020304" pitchFamily="18" charset="0"/>
                <a:cs typeface="Times New Roman" panose="02020603050405020304" pitchFamily="18" charset="0"/>
              </a:rPr>
              <a:t>. Радио </a:t>
            </a:r>
            <a:r>
              <a:rPr lang="ru-RU" sz="1550" dirty="0" err="1">
                <a:latin typeface="Times New Roman" panose="02020603050405020304" pitchFamily="18" charset="0"/>
                <a:cs typeface="Times New Roman" panose="02020603050405020304" pitchFamily="18" charset="0"/>
              </a:rPr>
              <a:t>ресурстарын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бақылау</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көптеген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абоненттерге</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қызмет</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көрсететін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кез-келген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мобильді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желінің</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маңызды</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сипаттамаларының</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біріне</a:t>
            </a:r>
            <a:r>
              <a:rPr lang="ru-RU" sz="1550" dirty="0">
                <a:latin typeface="Times New Roman" panose="02020603050405020304" pitchFamily="18" charset="0"/>
                <a:cs typeface="Times New Roman" panose="02020603050405020304" pitchFamily="18" charset="0"/>
              </a:rPr>
              <a:t> </a:t>
            </a:r>
            <a:r>
              <a:rPr lang="ru-RU" sz="1550" dirty="0" err="1" smtClean="0">
                <a:latin typeface="Times New Roman" panose="02020603050405020304" pitchFamily="18" charset="0"/>
                <a:cs typeface="Times New Roman" panose="02020603050405020304" pitchFamily="18" charset="0"/>
              </a:rPr>
              <a:t>айналды</a:t>
            </a:r>
            <a:r>
              <a:rPr lang="ru-RU" sz="1550" dirty="0" smtClean="0">
                <a:latin typeface="Times New Roman" panose="02020603050405020304" pitchFamily="18" charset="0"/>
                <a:cs typeface="Times New Roman" panose="02020603050405020304" pitchFamily="18" charset="0"/>
              </a:rPr>
              <a:t>.</a:t>
            </a:r>
          </a:p>
        </p:txBody>
      </p:sp>
      <p:pic>
        <p:nvPicPr>
          <p:cNvPr id="10" name="Picture 2" descr="C:\Users\Zhaxygaliyeva.S\Desktop\Ардақ\потом удалю\web-design-in-Karaj.png"/>
          <p:cNvPicPr>
            <a:picLocks noChangeAspect="1" noChangeArrowheads="1"/>
          </p:cNvPicPr>
          <p:nvPr/>
        </p:nvPicPr>
        <p:blipFill>
          <a:blip r:embed="rId2"/>
          <a:srcRect/>
          <a:stretch>
            <a:fillRect/>
          </a:stretch>
        </p:blipFill>
        <p:spPr bwMode="auto">
          <a:xfrm>
            <a:off x="6540810" y="714244"/>
            <a:ext cx="2357454" cy="2337644"/>
          </a:xfrm>
          <a:prstGeom prst="rect">
            <a:avLst/>
          </a:prstGeom>
          <a:noFill/>
        </p:spPr>
      </p:pic>
      <p:sp>
        <p:nvSpPr>
          <p:cNvPr id="12" name="Прямоугольник 11"/>
          <p:cNvSpPr/>
          <p:nvPr/>
        </p:nvSpPr>
        <p:spPr>
          <a:xfrm>
            <a:off x="161143" y="3104591"/>
            <a:ext cx="8754257" cy="2062103"/>
          </a:xfrm>
          <a:prstGeom prst="rect">
            <a:avLst/>
          </a:prstGeom>
          <a:ln>
            <a:solidFill>
              <a:schemeClr val="bg1"/>
            </a:solidFill>
          </a:ln>
        </p:spPr>
        <p:txBody>
          <a:bodyPr wrap="square">
            <a:spAutoFit/>
          </a:bodyPr>
          <a:lstStyle/>
          <a:p>
            <a:pPr algn="just"/>
            <a:r>
              <a:rPr lang="ru-RU" sz="1550" dirty="0" err="1">
                <a:latin typeface="Times New Roman" panose="02020603050405020304" pitchFamily="18" charset="0"/>
                <a:cs typeface="Times New Roman" panose="02020603050405020304" pitchFamily="18" charset="0"/>
              </a:rPr>
              <a:t>Бір</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мезгілде</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көптеген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қоңыраулар</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кезінде</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радиоресурсты</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бөлу</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мәселесін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шешу</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үшін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көп</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станциялы</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қол</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жеткізу</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әдістері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әзірленді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Кез-келген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көп</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станциялы</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қол</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жетімділік</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схемасының</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негізгі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қағидасы-қолда</a:t>
            </a:r>
            <a:r>
              <a:rPr lang="ru-RU" sz="1550" dirty="0">
                <a:latin typeface="Times New Roman" panose="02020603050405020304" pitchFamily="18" charset="0"/>
                <a:cs typeface="Times New Roman" panose="02020603050405020304" pitchFamily="18" charset="0"/>
              </a:rPr>
              <a:t> бар </a:t>
            </a:r>
            <a:r>
              <a:rPr lang="ru-RU" sz="1550" dirty="0" err="1">
                <a:latin typeface="Times New Roman" panose="02020603050405020304" pitchFamily="18" charset="0"/>
                <a:cs typeface="Times New Roman" panose="02020603050405020304" pitchFamily="18" charset="0"/>
              </a:rPr>
              <a:t>жиілік</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диапазонын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қалай</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бөлу</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керектігін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шешу</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Тағы</a:t>
            </a:r>
            <a:r>
              <a:rPr lang="ru-RU" sz="1550" dirty="0">
                <a:latin typeface="Times New Roman" panose="02020603050405020304" pitchFamily="18" charset="0"/>
                <a:cs typeface="Times New Roman" panose="02020603050405020304" pitchFamily="18" charset="0"/>
              </a:rPr>
              <a:t> да, </a:t>
            </a:r>
            <a:r>
              <a:rPr lang="ru-RU" sz="1550" dirty="0" err="1">
                <a:latin typeface="Times New Roman" panose="02020603050405020304" pitchFamily="18" charset="0"/>
                <a:cs typeface="Times New Roman" panose="02020603050405020304" pitchFamily="18" charset="0"/>
              </a:rPr>
              <a:t>көп</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станциялы</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қол</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жетімділіктің</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шешімдері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кездесетін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негізгі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проблемалар</a:t>
            </a:r>
            <a:r>
              <a:rPr lang="ru-RU" sz="1550" dirty="0">
                <a:latin typeface="Times New Roman" panose="02020603050405020304" pitchFamily="18" charset="0"/>
                <a:cs typeface="Times New Roman" panose="02020603050405020304" pitchFamily="18" charset="0"/>
              </a:rPr>
              <a:t> радио </a:t>
            </a:r>
            <a:r>
              <a:rPr lang="ru-RU" sz="1550" dirty="0" err="1">
                <a:latin typeface="Times New Roman" panose="02020603050405020304" pitchFamily="18" charset="0"/>
                <a:cs typeface="Times New Roman" panose="02020603050405020304" pitchFamily="18" charset="0"/>
              </a:rPr>
              <a:t>жүйелердің</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ішкі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сипаттамаларына</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қатысты</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жиілік</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диапазонының</a:t>
            </a:r>
            <a:r>
              <a:rPr lang="ru-RU" sz="1550" dirty="0">
                <a:latin typeface="Times New Roman" panose="02020603050405020304" pitchFamily="18" charset="0"/>
                <a:cs typeface="Times New Roman" panose="02020603050405020304" pitchFamily="18" charset="0"/>
              </a:rPr>
              <a:t> Шири </a:t>
            </a:r>
            <a:r>
              <a:rPr lang="ru-RU" sz="1550" dirty="0" err="1">
                <a:latin typeface="Times New Roman" panose="02020603050405020304" pitchFamily="18" charset="0"/>
                <a:cs typeface="Times New Roman" panose="02020603050405020304" pitchFamily="18" charset="0"/>
              </a:rPr>
              <a:t>шектеу</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көп</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жолақты</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қатып</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қалу</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ұялы</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құрылыс</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принципін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қолданатын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желі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пайдаланушыларының</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өзара</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кедергісі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және</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жиіліктерді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қайта</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пайдалану</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Жиіліктерді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тиімді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пайдалану</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белгіленген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параметрлер</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шегінде</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бекітілген</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жолақ</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енінің</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бір</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мезгілде</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пайдаланушыларының</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максималды</a:t>
            </a:r>
            <a:r>
              <a:rPr lang="ru-RU" sz="1550" dirty="0">
                <a:latin typeface="Times New Roman" panose="02020603050405020304" pitchFamily="18" charset="0"/>
                <a:cs typeface="Times New Roman" panose="02020603050405020304" pitchFamily="18" charset="0"/>
              </a:rPr>
              <a:t> саны </a:t>
            </a:r>
            <a:r>
              <a:rPr lang="ru-RU" sz="1550" dirty="0" err="1">
                <a:latin typeface="Times New Roman" panose="02020603050405020304" pitchFamily="18" charset="0"/>
                <a:cs typeface="Times New Roman" panose="02020603050405020304" pitchFamily="18" charset="0"/>
              </a:rPr>
              <a:t>болуы</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керек</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дегенді</a:t>
            </a:r>
            <a:r>
              <a:rPr lang="ru-RU" sz="1550" dirty="0">
                <a:latin typeface="Times New Roman" panose="02020603050405020304" pitchFamily="18" charset="0"/>
                <a:cs typeface="Times New Roman" panose="02020603050405020304" pitchFamily="18" charset="0"/>
              </a:rPr>
              <a:t> </a:t>
            </a:r>
            <a:r>
              <a:rPr lang="ru-RU" sz="1550" dirty="0" err="1">
                <a:latin typeface="Times New Roman" panose="02020603050405020304" pitchFamily="18" charset="0"/>
                <a:cs typeface="Times New Roman" panose="02020603050405020304" pitchFamily="18" charset="0"/>
              </a:rPr>
              <a:t>білдіреді</a:t>
            </a:r>
            <a:r>
              <a:rPr lang="ru-RU" sz="1550" dirty="0" smtClean="0">
                <a:latin typeface="Times New Roman" panose="02020603050405020304" pitchFamily="18" charset="0"/>
                <a:cs typeface="Times New Roman" panose="02020603050405020304" pitchFamily="18" charset="0"/>
              </a:rPr>
              <a:t>.</a:t>
            </a:r>
            <a:endParaRPr lang="ru-RU" sz="15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29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8837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dirty="0">
                <a:latin typeface="Times New Roman" panose="02020603050405020304" pitchFamily="18" charset="0"/>
                <a:cs typeface="Times New Roman" panose="02020603050405020304" pitchFamily="18" charset="0"/>
              </a:rPr>
              <a:t>К</a:t>
            </a:r>
            <a:r>
              <a:rPr lang="ru-RU" dirty="0" err="1">
                <a:latin typeface="Times New Roman" panose="02020603050405020304" pitchFamily="18" charset="0"/>
                <a:cs typeface="Times New Roman" panose="02020603050405020304" pitchFamily="18" charset="0"/>
              </a:rPr>
              <a:t>өп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станциялы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жиілікті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принциптері</a:t>
            </a:r>
            <a:r>
              <a:rPr lang="ru-RU" dirty="0">
                <a:latin typeface="Times New Roman" panose="02020603050405020304" pitchFamily="18" charset="0"/>
                <a:cs typeface="Times New Roman" panose="02020603050405020304" pitchFamily="18" charset="0"/>
              </a:rPr>
              <a:t> (FDMA, MDCHR) </a:t>
            </a:r>
            <a:endParaRPr lang="ru-RU"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1" name="Прямоугольник 10"/>
          <p:cNvSpPr/>
          <p:nvPr/>
        </p:nvSpPr>
        <p:spPr>
          <a:xfrm>
            <a:off x="214282" y="942971"/>
            <a:ext cx="3786214" cy="31237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t>2.1</a:t>
            </a:r>
            <a:r>
              <a:rPr lang="kk-KZ"/>
              <a:t> сурет</a:t>
            </a:r>
            <a:r>
              <a:rPr lang="ru-RU"/>
              <a:t> – Жиілікті бөлу көп станциялы қол жетімділік</a:t>
            </a:r>
          </a:p>
        </p:txBody>
      </p:sp>
      <p:sp>
        <p:nvSpPr>
          <p:cNvPr id="18436" name="Rectangle 4"/>
          <p:cNvSpPr>
            <a:spLocks noChangeArrowheads="1"/>
          </p:cNvSpPr>
          <p:nvPr/>
        </p:nvSpPr>
        <p:spPr bwMode="auto">
          <a:xfrm>
            <a:off x="4085854" y="1019753"/>
            <a:ext cx="500066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ru-RU" sz="1600" dirty="0" err="1">
                <a:latin typeface="Times New Roman" panose="02020603050405020304" pitchFamily="18" charset="0"/>
                <a:cs typeface="Times New Roman" panose="02020603050405020304" pitchFamily="18" charset="0"/>
              </a:rPr>
              <a:t>Аналогтық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ұялы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желілерде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мысалы</a:t>
            </a:r>
            <a:r>
              <a:rPr lang="ru-RU" sz="1600" dirty="0">
                <a:latin typeface="Times New Roman" panose="02020603050405020304" pitchFamily="18" charset="0"/>
                <a:cs typeface="Times New Roman" panose="02020603050405020304" pitchFamily="18" charset="0"/>
              </a:rPr>
              <a:t>, AMPS, NMT) </a:t>
            </a:r>
            <a:r>
              <a:rPr lang="ru-RU" sz="1600" dirty="0" err="1">
                <a:latin typeface="Times New Roman" panose="02020603050405020304" pitchFamily="18" charset="0"/>
                <a:cs typeface="Times New Roman" panose="02020603050405020304" pitchFamily="18" charset="0"/>
              </a:rPr>
              <a:t>жиілік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бойынша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арналарды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бөлетін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me-Tode</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mdchr</a:t>
            </a:r>
            <a:r>
              <a:rPr lang="ru-RU" sz="1600" dirty="0">
                <a:latin typeface="Times New Roman" panose="02020603050405020304" pitchFamily="18" charset="0"/>
                <a:cs typeface="Times New Roman" panose="02020603050405020304" pitchFamily="18" charset="0"/>
              </a:rPr>
              <a:t> (FDMA – FRE-</a:t>
            </a:r>
            <a:r>
              <a:rPr lang="ru-RU" sz="1600" dirty="0" err="1">
                <a:latin typeface="Times New Roman" panose="02020603050405020304" pitchFamily="18" charset="0"/>
                <a:cs typeface="Times New Roman" panose="02020603050405020304" pitchFamily="18" charset="0"/>
              </a:rPr>
              <a:t>quency</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Division</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Multiple</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Access</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кеңінен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қолданылды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Оларда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бөлінген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жалпы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жиілік</a:t>
            </a:r>
            <a:r>
              <a:rPr lang="ru-RU" sz="1600" dirty="0">
                <a:latin typeface="Times New Roman" panose="02020603050405020304" pitchFamily="18" charset="0"/>
                <a:cs typeface="Times New Roman" panose="02020603050405020304" pitchFamily="18" charset="0"/>
              </a:rPr>
              <a:t> диапазоны </a:t>
            </a:r>
            <a:r>
              <a:rPr lang="ru-RU" sz="1600" dirty="0" err="1">
                <a:latin typeface="Times New Roman" panose="02020603050405020304" pitchFamily="18" charset="0"/>
                <a:cs typeface="Times New Roman" panose="02020603050405020304" pitchFamily="18" charset="0"/>
              </a:rPr>
              <a:t>жеке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стационарлық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жиілік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арналарына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бөлінеді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Әр</a:t>
            </a:r>
            <a:r>
              <a:rPr lang="ru-RU" sz="1600" dirty="0">
                <a:latin typeface="Times New Roman" panose="02020603050405020304" pitchFamily="18" charset="0"/>
                <a:cs typeface="Times New Roman" panose="02020603050405020304" pitchFamily="18" charset="0"/>
              </a:rPr>
              <a:t> абонент </a:t>
            </a:r>
            <a:r>
              <a:rPr lang="ru-RU" sz="1600" dirty="0" err="1">
                <a:latin typeface="Times New Roman" panose="02020603050405020304" pitchFamily="18" charset="0"/>
                <a:cs typeface="Times New Roman" panose="02020603050405020304" pitchFamily="18" charset="0"/>
              </a:rPr>
              <a:t>өзінің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жиілігін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жиілік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арнасын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немесе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жиынтығын</a:t>
            </a:r>
            <a:r>
              <a:rPr lang="ru-RU" sz="1600" dirty="0">
                <a:latin typeface="Times New Roman" panose="02020603050405020304" pitchFamily="18" charset="0"/>
                <a:cs typeface="Times New Roman" panose="02020603050405020304" pitchFamily="18" charset="0"/>
              </a:rPr>
              <a:t> 2.1-суретте </a:t>
            </a:r>
            <a:r>
              <a:rPr lang="ru-RU" sz="1600" dirty="0" err="1">
                <a:latin typeface="Times New Roman" panose="02020603050405020304" pitchFamily="18" charset="0"/>
                <a:cs typeface="Times New Roman" panose="02020603050405020304" pitchFamily="18" charset="0"/>
              </a:rPr>
              <a:t>көрсетілгендей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пайдаланады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Егер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мүмкін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болатын</a:t>
            </a:r>
            <a:r>
              <a:rPr lang="ru-RU" sz="1600" dirty="0">
                <a:latin typeface="Times New Roman" panose="02020603050405020304" pitchFamily="18" charset="0"/>
                <a:cs typeface="Times New Roman" panose="02020603050405020304" pitchFamily="18" charset="0"/>
              </a:rPr>
              <a:t> радио </a:t>
            </a:r>
            <a:r>
              <a:rPr lang="ru-RU" sz="1600" dirty="0" err="1">
                <a:latin typeface="Times New Roman" panose="02020603050405020304" pitchFamily="18" charset="0"/>
                <a:cs typeface="Times New Roman" panose="02020603050405020304" pitchFamily="18" charset="0"/>
              </a:rPr>
              <a:t>қосылымдарының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санын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қарасаңыз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бұл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пайдаланушы</a:t>
            </a:r>
            <a:r>
              <a:rPr lang="ru-RU" sz="1600" dirty="0">
                <a:latin typeface="Times New Roman" panose="02020603050405020304" pitchFamily="18" charset="0"/>
                <a:cs typeface="Times New Roman" panose="02020603050405020304" pitchFamily="18" charset="0"/>
              </a:rPr>
              <a:t> мен </a:t>
            </a:r>
            <a:r>
              <a:rPr lang="ru-RU" sz="1600" dirty="0" err="1">
                <a:latin typeface="Times New Roman" panose="02020603050405020304" pitchFamily="18" charset="0"/>
                <a:cs typeface="Times New Roman" panose="02020603050405020304" pitchFamily="18" charset="0"/>
              </a:rPr>
              <a:t>бір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Жиілікке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жауап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беретінін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білдіреді</a:t>
            </a:r>
            <a:r>
              <a:rPr lang="ru-RU" sz="1600" dirty="0">
                <a:latin typeface="Times New Roman" panose="02020603050405020304" pitchFamily="18" charset="0"/>
                <a:cs typeface="Times New Roman" panose="02020603050405020304" pitchFamily="18" charset="0"/>
              </a:rPr>
              <a:t> (1 </a:t>
            </a:r>
            <a:r>
              <a:rPr lang="ru-RU" sz="1600" dirty="0" err="1">
                <a:latin typeface="Times New Roman" panose="02020603050405020304" pitchFamily="18" charset="0"/>
                <a:cs typeface="Times New Roman" panose="02020603050405020304" pitchFamily="18" charset="0"/>
              </a:rPr>
              <a:t>жиілік</a:t>
            </a:r>
            <a:r>
              <a:rPr lang="ru-RU" sz="1600" dirty="0">
                <a:latin typeface="Times New Roman" panose="02020603050405020304" pitchFamily="18" charset="0"/>
                <a:cs typeface="Times New Roman" panose="02020603050405020304" pitchFamily="18" charset="0"/>
              </a:rPr>
              <a:t> = 1 абонент = 1 </a:t>
            </a:r>
            <a:r>
              <a:rPr lang="ru-RU" sz="1600" dirty="0" err="1">
                <a:latin typeface="Times New Roman" panose="02020603050405020304" pitchFamily="18" charset="0"/>
                <a:cs typeface="Times New Roman" panose="02020603050405020304" pitchFamily="18" charset="0"/>
              </a:rPr>
              <a:t>арна</a:t>
            </a:r>
            <a:r>
              <a:rPr lang="ru-RU" sz="1600" dirty="0">
                <a:latin typeface="Times New Roman" panose="02020603050405020304" pitchFamily="18" charset="0"/>
                <a:cs typeface="Times New Roman" panose="02020603050405020304" pitchFamily="18" charset="0"/>
              </a:rPr>
              <a:t>).</a:t>
            </a:r>
          </a:p>
          <a:p>
            <a:pPr marR="0" lvl="0"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2" name="Рисунок 11" descr="fdma"/>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80846"/>
            <a:ext cx="3456384" cy="2393309"/>
          </a:xfrm>
          <a:prstGeom prst="rect">
            <a:avLst/>
          </a:prstGeom>
          <a:noFill/>
          <a:ln>
            <a:noFill/>
          </a:ln>
        </p:spPr>
      </p:pic>
      <p:sp>
        <p:nvSpPr>
          <p:cNvPr id="2" name="Прямоугольник 1"/>
          <p:cNvSpPr/>
          <p:nvPr/>
        </p:nvSpPr>
        <p:spPr>
          <a:xfrm>
            <a:off x="0" y="3573210"/>
            <a:ext cx="4273949" cy="523220"/>
          </a:xfrm>
          <a:prstGeom prst="rect">
            <a:avLst/>
          </a:prstGeom>
        </p:spPr>
        <p:txBody>
          <a:bodyPr wrap="square">
            <a:spAutoFit/>
          </a:bodyPr>
          <a:lstStyle/>
          <a:p>
            <a:pPr algn="ctr">
              <a:spcBef>
                <a:spcPts val="600"/>
              </a:spcBef>
              <a:spcAft>
                <a:spcPts val="600"/>
              </a:spcAft>
            </a:pPr>
            <a:r>
              <a:rPr lang="ru-RU" sz="1400" dirty="0">
                <a:latin typeface="Times New Roman" panose="02020603050405020304" pitchFamily="18" charset="0"/>
                <a:ea typeface="Calibri" panose="020F0502020204030204" pitchFamily="34" charset="0"/>
              </a:rPr>
              <a:t>2.1</a:t>
            </a:r>
            <a:r>
              <a:rPr lang="kk-KZ" sz="1400" dirty="0">
                <a:latin typeface="Times New Roman" panose="02020603050405020304" pitchFamily="18" charset="0"/>
                <a:ea typeface="Calibri" panose="020F0502020204030204" pitchFamily="34" charset="0"/>
              </a:rPr>
              <a:t> сурет</a:t>
            </a:r>
            <a:r>
              <a:rPr lang="ru-RU" sz="1400" dirty="0">
                <a:latin typeface="Times New Roman" panose="02020603050405020304" pitchFamily="18" charset="0"/>
                <a:ea typeface="Calibri" panose="020F0502020204030204" pitchFamily="34" charset="0"/>
              </a:rPr>
              <a:t> – </a:t>
            </a:r>
            <a:r>
              <a:rPr lang="ru-RU" sz="1400" dirty="0" err="1">
                <a:latin typeface="Times New Roman" panose="02020603050405020304" pitchFamily="18" charset="0"/>
                <a:ea typeface="Calibri" panose="020F0502020204030204" pitchFamily="34" charset="0"/>
              </a:rPr>
              <a:t>Жиілікті</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бөлу</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көп</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станциялы</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қол</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жетімділік</a:t>
            </a:r>
            <a:endParaRPr lang="ru-RU" sz="1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Times New Roman" panose="02020603050405020304" pitchFamily="18" charset="0"/>
              <a:cs typeface="Times New Roman" panose="02020603050405020304" pitchFamily="18" charset="0"/>
            </a:endParaRPr>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MDCHR </a:t>
            </a:r>
            <a:r>
              <a:rPr lang="ru-RU" dirty="0" err="1">
                <a:latin typeface="Times New Roman" panose="02020603050405020304" pitchFamily="18" charset="0"/>
                <a:cs typeface="Times New Roman" panose="02020603050405020304" pitchFamily="18" charset="0"/>
              </a:rPr>
              <a:t>артықшылықтары</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кемш</a:t>
            </a:r>
            <a:r>
              <a:rPr lang="kk-KZ" dirty="0">
                <a:latin typeface="Times New Roman" panose="02020603050405020304" pitchFamily="18" charset="0"/>
                <a:cs typeface="Times New Roman" panose="02020603050405020304" pitchFamily="18" charset="0"/>
              </a:rPr>
              <a:t>іліктері</a:t>
            </a:r>
            <a:endParaRPr lang="ru-RU" dirty="0">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2" name="Прямоугольник 11"/>
          <p:cNvSpPr/>
          <p:nvPr/>
        </p:nvSpPr>
        <p:spPr>
          <a:xfrm>
            <a:off x="179512" y="917474"/>
            <a:ext cx="4392488" cy="3970318"/>
          </a:xfrm>
          <a:prstGeom prst="rect">
            <a:avLst/>
          </a:prstGeom>
          <a:solidFill>
            <a:schemeClr val="bg1"/>
          </a:solidFill>
          <a:ln>
            <a:solidFill>
              <a:schemeClr val="tx2"/>
            </a:solidFill>
          </a:ln>
        </p:spPr>
        <p:txBody>
          <a:bodyPr wrap="square">
            <a:spAutoFit/>
          </a:bodyPr>
          <a:lstStyle/>
          <a:p>
            <a:r>
              <a:rPr lang="ru-RU" dirty="0">
                <a:latin typeface="Times New Roman" panose="02020603050405020304" pitchFamily="18" charset="0"/>
                <a:cs typeface="Times New Roman" panose="02020603050405020304" pitchFamily="18" charset="0"/>
              </a:rPr>
              <a:t>MDCHR </a:t>
            </a:r>
            <a:r>
              <a:rPr lang="ru-RU" dirty="0" err="1">
                <a:latin typeface="Times New Roman" panose="02020603050405020304" pitchFamily="18" charset="0"/>
                <a:cs typeface="Times New Roman" panose="02020603050405020304" pitchFamily="18" charset="0"/>
              </a:rPr>
              <a:t>артықшылықтарына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іске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асырудың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қарапайымдылығы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ақпаратты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берудің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жүйелерімен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үйлесімділік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мүмкіндігі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жатады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әдіс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абоненттермен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жылдамдығын</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қамтамасыз</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өткізу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қабілеттілігі</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биттік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жылдамдығына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ешқандай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шектеулер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синхрондау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қателері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fdma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станциялы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жетімділіктің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түрлерімен</a:t>
            </a:r>
            <a:r>
              <a:rPr lang="ru-RU" dirty="0">
                <a:latin typeface="Times New Roman" panose="02020603050405020304" pitchFamily="18" charset="0"/>
                <a:cs typeface="Times New Roman" panose="02020603050405020304" pitchFamily="18" charset="0"/>
              </a:rPr>
              <a:t> (TDMA) </a:t>
            </a:r>
            <a:r>
              <a:rPr lang="ru-RU" dirty="0" err="1">
                <a:latin typeface="Times New Roman" panose="02020603050405020304" pitchFamily="18" charset="0"/>
                <a:cs typeface="Times New Roman" panose="02020603050405020304" pitchFamily="18" charset="0"/>
              </a:rPr>
              <a:t>салыстырғанда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маңызды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емес</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932040" y="917474"/>
            <a:ext cx="3535787" cy="3970318"/>
          </a:xfrm>
          <a:prstGeom prst="rect">
            <a:avLst/>
          </a:prstGeom>
          <a:solidFill>
            <a:schemeClr val="bg1"/>
          </a:solidFill>
          <a:ln>
            <a:solidFill>
              <a:schemeClr val="tx2"/>
            </a:solidFill>
          </a:ln>
        </p:spPr>
        <p:txBody>
          <a:bodyPr wrap="square">
            <a:spAutoFit/>
          </a:bodyPr>
          <a:lstStyle/>
          <a:p>
            <a:r>
              <a:rPr lang="ru-RU" dirty="0">
                <a:latin typeface="Times New Roman" panose="02020603050405020304" pitchFamily="18" charset="0"/>
                <a:cs typeface="Times New Roman" panose="02020603050405020304" pitchFamily="18" charset="0"/>
              </a:rPr>
              <a:t>MDCHR-</a:t>
            </a:r>
            <a:r>
              <a:rPr lang="ru-RU" dirty="0" err="1">
                <a:latin typeface="Times New Roman" panose="02020603050405020304" pitchFamily="18" charset="0"/>
                <a:cs typeface="Times New Roman" panose="02020603050405020304" pitchFamily="18" charset="0"/>
              </a:rPr>
              <a:t>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кемшіліктері-абоненттердің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белсенділігі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диапазонын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ұтымсыз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пайдалану</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жиіліктер</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арасындағы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қорғаныс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интервалдары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кезде</a:t>
            </a:r>
            <a:r>
              <a:rPr lang="ru-RU" dirty="0">
                <a:latin typeface="Times New Roman" panose="02020603050405020304" pitchFamily="18" charset="0"/>
                <a:cs typeface="Times New Roman" panose="02020603050405020304" pitchFamily="18" charset="0"/>
              </a:rPr>
              <a:t> де </a:t>
            </a:r>
            <a:r>
              <a:rPr lang="ru-RU" dirty="0" err="1">
                <a:latin typeface="Times New Roman" panose="02020603050405020304" pitchFamily="18" charset="0"/>
                <a:cs typeface="Times New Roman" panose="02020603050405020304" pitchFamily="18" charset="0"/>
              </a:rPr>
              <a:t>жақын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орналасқан</a:t>
            </a:r>
            <a:r>
              <a:rPr lang="ru-RU" dirty="0">
                <a:latin typeface="Times New Roman" panose="02020603050405020304" pitchFamily="18" charset="0"/>
                <a:cs typeface="Times New Roman" panose="02020603050405020304" pitchFamily="18" charset="0"/>
              </a:rPr>
              <a:t> MS-</a:t>
            </a:r>
            <a:r>
              <a:rPr lang="ru-RU" dirty="0" err="1">
                <a:latin typeface="Times New Roman" panose="02020603050405020304" pitchFamily="18" charset="0"/>
                <a:cs typeface="Times New Roman" panose="02020603050405020304" pitchFamily="18" charset="0"/>
              </a:rPr>
              <a:t>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айтарлықтай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интерстанциялық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кедергісіз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істеуін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қиындықтары</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mdchr</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сигналдарының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өзара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басылуы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сызықтық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жүннің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болуы</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50727" y="-649"/>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7" name="Пятиугольник 6"/>
          <p:cNvSpPr/>
          <p:nvPr/>
        </p:nvSpPr>
        <p:spPr>
          <a:xfrm>
            <a:off x="-50727" y="128554"/>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43222" y="200256"/>
            <a:ext cx="8532440"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r>
              <a:rPr lang="ru-RU" dirty="0" smtClean="0"/>
              <a:t> </a:t>
            </a:r>
            <a:r>
              <a:rPr lang="ru-RU" sz="1600" dirty="0" err="1">
                <a:latin typeface="Times New Roman" panose="02020603050405020304" pitchFamily="18" charset="0"/>
                <a:cs typeface="Times New Roman" panose="02020603050405020304" pitchFamily="18" charset="0"/>
              </a:rPr>
              <a:t>Уақытша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арналарды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станциялы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жеткізу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принциптері</a:t>
            </a:r>
            <a:r>
              <a:rPr lang="ru-RU" sz="1600" dirty="0">
                <a:latin typeface="Times New Roman" panose="02020603050405020304" pitchFamily="18" charset="0"/>
                <a:cs typeface="Times New Roman" panose="02020603050405020304" pitchFamily="18" charset="0"/>
              </a:rPr>
              <a:t> (TDMA, MDVR) </a:t>
            </a: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 name="Прямоугольник 1"/>
          <p:cNvSpPr/>
          <p:nvPr/>
        </p:nvSpPr>
        <p:spPr>
          <a:xfrm>
            <a:off x="3780638" y="721005"/>
            <a:ext cx="5284783" cy="2800767"/>
          </a:xfrm>
          <a:prstGeom prst="rect">
            <a:avLst/>
          </a:prstGeom>
        </p:spPr>
        <p:txBody>
          <a:bodyPr wrap="square">
            <a:spAutoFit/>
          </a:bodyPr>
          <a:lstStyle/>
          <a:p>
            <a:pPr algn="just">
              <a:spcBef>
                <a:spcPts val="600"/>
              </a:spcBef>
              <a:spcAft>
                <a:spcPts val="600"/>
              </a:spcAft>
            </a:pPr>
            <a:r>
              <a:rPr lang="ru-RU" sz="1600" dirty="0" err="1">
                <a:latin typeface="Times New Roman" panose="02020603050405020304" pitchFamily="18" charset="0"/>
                <a:ea typeface="Calibri" panose="020F0502020204030204" pitchFamily="34" charset="0"/>
              </a:rPr>
              <a:t>Mdchr</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әдісінің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кемшіліктерін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түзету</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үшін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радиобайланыс</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жүйелерін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дамытудың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ерте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кезеңінде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жиілік</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ресурсын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пайдаланудың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тиімді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әдісі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жасалды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Жүйенің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өткізу</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қабілетін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арттырудың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бұл</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әдісі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mdvr</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арналарын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уақытша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бөлетін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көп</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станциялық</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қол</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жетімділік</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деп</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аталады</a:t>
            </a:r>
            <a:r>
              <a:rPr lang="ru-RU" sz="1600" dirty="0">
                <a:latin typeface="Times New Roman" panose="02020603050405020304" pitchFamily="18" charset="0"/>
                <a:ea typeface="Calibri" panose="020F0502020204030204" pitchFamily="34" charset="0"/>
              </a:rPr>
              <a:t> (TDMA-</a:t>
            </a:r>
            <a:r>
              <a:rPr lang="ru-RU" sz="1600" dirty="0" err="1">
                <a:latin typeface="Times New Roman" panose="02020603050405020304" pitchFamily="18" charset="0"/>
                <a:ea typeface="Calibri" panose="020F0502020204030204" pitchFamily="34" charset="0"/>
              </a:rPr>
              <a:t>time</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Division</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Multiple</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Access</a:t>
            </a:r>
            <a:r>
              <a:rPr lang="ru-RU" sz="1600" dirty="0">
                <a:latin typeface="Times New Roman" panose="02020603050405020304" pitchFamily="18" charset="0"/>
                <a:ea typeface="Calibri" panose="020F0502020204030204" pitchFamily="34" charset="0"/>
              </a:rPr>
              <a:t>). MDVR </a:t>
            </a:r>
            <a:r>
              <a:rPr lang="ru-RU" sz="1600" dirty="0" err="1">
                <a:latin typeface="Times New Roman" panose="02020603050405020304" pitchFamily="18" charset="0"/>
                <a:ea typeface="Calibri" panose="020F0502020204030204" pitchFamily="34" charset="0"/>
              </a:rPr>
              <a:t>әдісінде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әрбір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жиілік</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арнасы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уақыт</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бойынша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бірнеше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пайдаланушылар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арасында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бөлінеді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яғни</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кезек-кезек</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бірнеше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пайдаланушыларға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белгілі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бір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уақыт</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аралығында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беріледі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Бұл</a:t>
            </a:r>
            <a:r>
              <a:rPr lang="ru-RU" sz="1600" dirty="0">
                <a:latin typeface="Times New Roman" panose="02020603050405020304" pitchFamily="18" charset="0"/>
                <a:ea typeface="Calibri" panose="020F0502020204030204" pitchFamily="34" charset="0"/>
              </a:rPr>
              <a:t> FDMA-дан </a:t>
            </a:r>
            <a:r>
              <a:rPr lang="ru-RU" sz="1600" dirty="0" err="1">
                <a:latin typeface="Times New Roman" panose="02020603050405020304" pitchFamily="18" charset="0"/>
                <a:ea typeface="Calibri" panose="020F0502020204030204" pitchFamily="34" charset="0"/>
              </a:rPr>
              <a:t>негізгі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айырмашылықты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тудырады-нақты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синхрондау</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қажеттілігі</a:t>
            </a:r>
            <a:r>
              <a:rPr lang="ru-RU" sz="1600" dirty="0" smtClean="0">
                <a:latin typeface="Times New Roman" panose="02020603050405020304" pitchFamily="18" charset="0"/>
                <a:ea typeface="Calibri" panose="020F0502020204030204" pitchFamily="34" charset="0"/>
              </a:rPr>
              <a:t>.  </a:t>
            </a:r>
            <a:endParaRPr lang="ru-RU" sz="1600" dirty="0">
              <a:latin typeface="Times New Roman" panose="02020603050405020304" pitchFamily="18" charset="0"/>
              <a:ea typeface="Calibri" panose="020F0502020204030204" pitchFamily="34" charset="0"/>
            </a:endParaRPr>
          </a:p>
        </p:txBody>
      </p:sp>
      <p:sp>
        <p:nvSpPr>
          <p:cNvPr id="12" name="Прямоугольник 11"/>
          <p:cNvSpPr/>
          <p:nvPr/>
        </p:nvSpPr>
        <p:spPr>
          <a:xfrm>
            <a:off x="215516" y="785639"/>
            <a:ext cx="3349606" cy="2654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mtClean="0"/>
              <a:t>2.1</a:t>
            </a:r>
            <a:endParaRPr lang="ru-RU" dirty="0"/>
          </a:p>
        </p:txBody>
      </p:sp>
      <p:pic>
        <p:nvPicPr>
          <p:cNvPr id="13" name="Рисунок 12" descr="tdma"/>
          <p:cNvPicPr/>
          <p:nvPr/>
        </p:nvPicPr>
        <p:blipFill>
          <a:blip r:embed="rId2">
            <a:extLst>
              <a:ext uri="{28A0092B-C50C-407E-A947-70E740481C1C}">
                <a14:useLocalDpi xmlns:a14="http://schemas.microsoft.com/office/drawing/2010/main" val="0"/>
              </a:ext>
            </a:extLst>
          </a:blip>
          <a:srcRect/>
          <a:stretch>
            <a:fillRect/>
          </a:stretch>
        </p:blipFill>
        <p:spPr bwMode="auto">
          <a:xfrm>
            <a:off x="558171" y="994592"/>
            <a:ext cx="2664296" cy="1597004"/>
          </a:xfrm>
          <a:prstGeom prst="rect">
            <a:avLst/>
          </a:prstGeom>
          <a:noFill/>
          <a:ln>
            <a:noFill/>
          </a:ln>
        </p:spPr>
      </p:pic>
      <p:sp>
        <p:nvSpPr>
          <p:cNvPr id="3" name="Прямоугольник 2"/>
          <p:cNvSpPr/>
          <p:nvPr/>
        </p:nvSpPr>
        <p:spPr>
          <a:xfrm>
            <a:off x="190527" y="2756128"/>
            <a:ext cx="3301353" cy="523220"/>
          </a:xfrm>
          <a:prstGeom prst="rect">
            <a:avLst/>
          </a:prstGeom>
        </p:spPr>
        <p:txBody>
          <a:bodyPr wrap="square">
            <a:spAutoFit/>
          </a:bodyPr>
          <a:lstStyle/>
          <a:p>
            <a:pPr algn="ctr">
              <a:spcBef>
                <a:spcPts val="600"/>
              </a:spcBef>
              <a:spcAft>
                <a:spcPts val="600"/>
              </a:spcAft>
            </a:pPr>
            <a:r>
              <a:rPr lang="ru-RU" sz="1400" dirty="0">
                <a:latin typeface="Times New Roman" panose="02020603050405020304" pitchFamily="18" charset="0"/>
                <a:ea typeface="Calibri" panose="020F0502020204030204" pitchFamily="34" charset="0"/>
              </a:rPr>
              <a:t>2.2</a:t>
            </a:r>
            <a:r>
              <a:rPr lang="kk-KZ" sz="1400" dirty="0">
                <a:latin typeface="Times New Roman" panose="02020603050405020304" pitchFamily="18" charset="0"/>
                <a:ea typeface="Calibri" panose="020F0502020204030204" pitchFamily="34" charset="0"/>
              </a:rPr>
              <a:t> сурет</a:t>
            </a:r>
            <a:r>
              <a:rPr lang="ru-RU" sz="1400" dirty="0">
                <a:latin typeface="Times New Roman" panose="02020603050405020304" pitchFamily="18" charset="0"/>
                <a:ea typeface="Calibri" panose="020F0502020204030204" pitchFamily="34" charset="0"/>
              </a:rPr>
              <a:t> – </a:t>
            </a:r>
            <a:r>
              <a:rPr lang="ru-RU" sz="1400" dirty="0" err="1">
                <a:latin typeface="Times New Roman" panose="02020603050405020304" pitchFamily="18" charset="0"/>
                <a:ea typeface="Calibri" panose="020F0502020204030204" pitchFamily="34" charset="0"/>
              </a:rPr>
              <a:t>Уақытша</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бөлу</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көп</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станциялы</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қол</a:t>
            </a:r>
            <a:r>
              <a:rPr lang="ru-RU" sz="1400" dirty="0">
                <a:latin typeface="Times New Roman" panose="02020603050405020304" pitchFamily="18" charset="0"/>
                <a:ea typeface="Calibri" panose="020F0502020204030204" pitchFamily="34" charset="0"/>
              </a:rPr>
              <a:t> </a:t>
            </a:r>
            <a:r>
              <a:rPr lang="ru-RU" sz="1400" dirty="0" err="1">
                <a:latin typeface="Times New Roman" panose="02020603050405020304" pitchFamily="18" charset="0"/>
                <a:ea typeface="Calibri" panose="020F0502020204030204" pitchFamily="34" charset="0"/>
              </a:rPr>
              <a:t>жетімділік</a:t>
            </a:r>
            <a:endParaRPr lang="ru-RU" sz="1400" dirty="0">
              <a:latin typeface="Times New Roman" panose="02020603050405020304" pitchFamily="18" charset="0"/>
              <a:ea typeface="Calibri" panose="020F0502020204030204" pitchFamily="34" charset="0"/>
            </a:endParaRPr>
          </a:p>
        </p:txBody>
      </p:sp>
      <p:sp>
        <p:nvSpPr>
          <p:cNvPr id="4" name="Прямоугольник 3"/>
          <p:cNvSpPr/>
          <p:nvPr/>
        </p:nvSpPr>
        <p:spPr>
          <a:xfrm>
            <a:off x="215516" y="3490421"/>
            <a:ext cx="8849905" cy="1569660"/>
          </a:xfrm>
          <a:prstGeom prst="rect">
            <a:avLst/>
          </a:prstGeom>
        </p:spPr>
        <p:txBody>
          <a:bodyPr wrap="square">
            <a:spAutoFit/>
          </a:bodyPr>
          <a:lstStyle/>
          <a:p>
            <a:pPr algn="just">
              <a:spcBef>
                <a:spcPts val="600"/>
              </a:spcBef>
              <a:spcAft>
                <a:spcPts val="600"/>
              </a:spcAft>
            </a:pPr>
            <a:r>
              <a:rPr lang="ru-RU" sz="1600" dirty="0" err="1">
                <a:latin typeface="Times New Roman" panose="02020603050405020304" pitchFamily="18" charset="0"/>
                <a:ea typeface="Calibri" panose="020F0502020204030204" pitchFamily="34" charset="0"/>
              </a:rPr>
              <a:t>Бұл</a:t>
            </a:r>
            <a:r>
              <a:rPr lang="ru-RU" sz="1600" dirty="0">
                <a:latin typeface="Times New Roman" panose="02020603050405020304" pitchFamily="18" charset="0"/>
                <a:ea typeface="Calibri" panose="020F0502020204030204" pitchFamily="34" charset="0"/>
              </a:rPr>
              <a:t> D-AMPS </a:t>
            </a:r>
            <a:r>
              <a:rPr lang="ru-RU" sz="1600" dirty="0" err="1">
                <a:latin typeface="Times New Roman" panose="02020603050405020304" pitchFamily="18" charset="0"/>
                <a:ea typeface="Calibri" panose="020F0502020204030204" pitchFamily="34" charset="0"/>
              </a:rPr>
              <a:t>және</a:t>
            </a:r>
            <a:r>
              <a:rPr lang="ru-RU" sz="1600" dirty="0">
                <a:latin typeface="Times New Roman" panose="02020603050405020304" pitchFamily="18" charset="0"/>
                <a:ea typeface="Calibri" panose="020F0502020204030204" pitchFamily="34" charset="0"/>
              </a:rPr>
              <a:t> GSM </a:t>
            </a:r>
            <a:r>
              <a:rPr lang="ru-RU" sz="1600" dirty="0" err="1">
                <a:latin typeface="Times New Roman" panose="02020603050405020304" pitchFamily="18" charset="0"/>
                <a:ea typeface="Calibri" panose="020F0502020204030204" pitchFamily="34" charset="0"/>
              </a:rPr>
              <a:t>сияқты</a:t>
            </a:r>
            <a:r>
              <a:rPr lang="ru-RU" sz="1600" dirty="0">
                <a:latin typeface="Times New Roman" panose="02020603050405020304" pitchFamily="18" charset="0"/>
                <a:ea typeface="Calibri" panose="020F0502020204030204" pitchFamily="34" charset="0"/>
              </a:rPr>
              <a:t> 2-ші </a:t>
            </a:r>
            <a:r>
              <a:rPr lang="ru-RU" sz="1600" dirty="0" err="1">
                <a:latin typeface="Times New Roman" panose="02020603050405020304" pitchFamily="18" charset="0"/>
                <a:ea typeface="Calibri" panose="020F0502020204030204" pitchFamily="34" charset="0"/>
              </a:rPr>
              <a:t>буын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ұялы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байланыс</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жүйелерінде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қолданылатын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көп</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станциялы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қол</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жетімділіктің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ең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кең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таралған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әдісі</a:t>
            </a:r>
            <a:r>
              <a:rPr lang="ru-RU" sz="1600" dirty="0">
                <a:latin typeface="Times New Roman" panose="02020603050405020304" pitchFamily="18" charset="0"/>
                <a:ea typeface="Calibri" panose="020F0502020204030204" pitchFamily="34" charset="0"/>
              </a:rPr>
              <a:t> (NOK 2.2-суретті </a:t>
            </a:r>
            <a:r>
              <a:rPr lang="ru-RU" sz="1600" dirty="0" err="1">
                <a:latin typeface="Times New Roman" panose="02020603050405020304" pitchFamily="18" charset="0"/>
                <a:ea typeface="Calibri" panose="020F0502020204030204" pitchFamily="34" charset="0"/>
              </a:rPr>
              <a:t>қараңыз</a:t>
            </a:r>
            <a:r>
              <a:rPr lang="ru-RU" sz="1600" dirty="0">
                <a:latin typeface="Times New Roman" panose="02020603050405020304" pitchFamily="18" charset="0"/>
                <a:ea typeface="Calibri" panose="020F0502020204030204" pitchFamily="34" charset="0"/>
              </a:rPr>
              <a:t>). D-AMPS </a:t>
            </a:r>
            <a:r>
              <a:rPr lang="ru-RU" sz="1600" dirty="0" err="1">
                <a:latin typeface="Times New Roman" panose="02020603050405020304" pitchFamily="18" charset="0"/>
                <a:ea typeface="Calibri" panose="020F0502020204030204" pitchFamily="34" charset="0"/>
              </a:rPr>
              <a:t>стандартында</a:t>
            </a:r>
            <a:r>
              <a:rPr lang="ru-RU" sz="1600" dirty="0">
                <a:latin typeface="Times New Roman" panose="02020603050405020304" pitchFamily="18" charset="0"/>
                <a:ea typeface="Calibri" panose="020F0502020204030204" pitchFamily="34" charset="0"/>
              </a:rPr>
              <a:t> , </a:t>
            </a:r>
            <a:r>
              <a:rPr lang="ru-RU" sz="1600" dirty="0" err="1">
                <a:latin typeface="Times New Roman" panose="02020603050405020304" pitchFamily="18" charset="0"/>
                <a:ea typeface="Calibri" panose="020F0502020204030204" pitchFamily="34" charset="0"/>
              </a:rPr>
              <a:t>amps</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аналогтық</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стандартындағыдай</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жиілік</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арнасының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жолағын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сақтай</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отырып</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физикалық</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арналардың</a:t>
            </a:r>
            <a:r>
              <a:rPr lang="ru-RU" sz="1600" dirty="0">
                <a:latin typeface="Times New Roman" panose="02020603050405020304" pitchFamily="18" charset="0"/>
                <a:ea typeface="Calibri" panose="020F0502020204030204" pitchFamily="34" charset="0"/>
              </a:rPr>
              <a:t> саны </a:t>
            </a:r>
            <a:r>
              <a:rPr lang="ru-RU" sz="1600" dirty="0" err="1">
                <a:latin typeface="Times New Roman" panose="02020603050405020304" pitchFamily="18" charset="0"/>
                <a:ea typeface="Calibri" panose="020F0502020204030204" pitchFamily="34" charset="0"/>
              </a:rPr>
              <a:t>үш</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есе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өсті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Сонымен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қатар</a:t>
            </a:r>
            <a:r>
              <a:rPr lang="ru-RU" sz="1600" dirty="0">
                <a:latin typeface="Times New Roman" panose="02020603050405020304" pitchFamily="18" charset="0"/>
                <a:ea typeface="Calibri" panose="020F0502020204030204" pitchFamily="34" charset="0"/>
              </a:rPr>
              <a:t>, MDVR </a:t>
            </a:r>
            <a:r>
              <a:rPr lang="ru-RU" sz="1600" dirty="0" err="1">
                <a:latin typeface="Times New Roman" panose="02020603050405020304" pitchFamily="18" charset="0"/>
                <a:ea typeface="Calibri" panose="020F0502020204030204" pitchFamily="34" charset="0"/>
              </a:rPr>
              <a:t>негізіндегі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цифрлық</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тарату</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жүйелері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кеңінен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қолданылады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Мүмкін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олардың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ішіндегі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ең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танымалы</a:t>
            </a:r>
            <a:r>
              <a:rPr lang="ru-RU" sz="1600" dirty="0">
                <a:latin typeface="Times New Roman" panose="02020603050405020304" pitchFamily="18" charset="0"/>
                <a:ea typeface="Calibri" panose="020F0502020204030204" pitchFamily="34" charset="0"/>
              </a:rPr>
              <a:t>-ICM беру </a:t>
            </a:r>
            <a:r>
              <a:rPr lang="ru-RU" sz="1600" dirty="0" err="1">
                <a:latin typeface="Times New Roman" panose="02020603050405020304" pitchFamily="18" charset="0"/>
                <a:ea typeface="Calibri" panose="020F0502020204030204" pitchFamily="34" charset="0"/>
              </a:rPr>
              <a:t>жүйесі</a:t>
            </a:r>
            <a:r>
              <a:rPr lang="ru-RU" sz="1600" dirty="0">
                <a:latin typeface="Times New Roman" panose="02020603050405020304" pitchFamily="18" charset="0"/>
                <a:ea typeface="Calibri" panose="020F0502020204030204" pitchFamily="34" charset="0"/>
              </a:rPr>
              <a:t>, ICM </a:t>
            </a:r>
            <a:r>
              <a:rPr lang="ru-RU" sz="1600" dirty="0" err="1">
                <a:latin typeface="Times New Roman" panose="02020603050405020304" pitchFamily="18" charset="0"/>
                <a:ea typeface="Calibri" panose="020F0502020204030204" pitchFamily="34" charset="0"/>
              </a:rPr>
              <a:t>ұсынысының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талаптары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негізінде</a:t>
            </a:r>
            <a:r>
              <a:rPr lang="ru-RU" sz="1600" dirty="0">
                <a:latin typeface="Times New Roman" panose="02020603050405020304" pitchFamily="18" charset="0"/>
                <a:ea typeface="Calibri" panose="020F0502020204030204" pitchFamily="34" charset="0"/>
              </a:rPr>
              <a:t>-T G. 703.</a:t>
            </a: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ln/>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3528" y="281712"/>
            <a:ext cx="9144000" cy="3154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r>
              <a:rPr lang="ru-RU" sz="1600" dirty="0" err="1">
                <a:latin typeface="Times New Roman" panose="02020603050405020304" pitchFamily="18" charset="0"/>
                <a:cs typeface="Times New Roman" panose="02020603050405020304" pitchFamily="18" charset="0"/>
              </a:rPr>
              <a:t>Уақытша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арналарды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станциялы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жеткізу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принциптері</a:t>
            </a:r>
            <a:r>
              <a:rPr lang="ru-RU" sz="1600" dirty="0">
                <a:latin typeface="Times New Roman" panose="02020603050405020304" pitchFamily="18" charset="0"/>
                <a:cs typeface="Times New Roman" panose="02020603050405020304" pitchFamily="18" charset="0"/>
              </a:rPr>
              <a:t> (TDMA, MDVR) </a:t>
            </a: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050" name="Rectangle 2"/>
          <p:cNvSpPr>
            <a:spLocks noChangeArrowheads="1"/>
          </p:cNvSpPr>
          <p:nvPr/>
        </p:nvSpPr>
        <p:spPr bwMode="auto">
          <a:xfrm>
            <a:off x="87631" y="844564"/>
            <a:ext cx="8811579" cy="23775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450" dirty="0">
                <a:latin typeface="Times New Roman" panose="02020603050405020304" pitchFamily="18" charset="0"/>
                <a:cs typeface="Times New Roman" panose="02020603050405020304" pitchFamily="18" charset="0"/>
              </a:rPr>
              <a:t>GSM </a:t>
            </a:r>
            <a:r>
              <a:rPr lang="ru-RU" sz="1450" dirty="0" err="1">
                <a:latin typeface="Times New Roman" panose="02020603050405020304" pitchFamily="18" charset="0"/>
                <a:cs typeface="Times New Roman" panose="02020603050405020304" pitchFamily="18" charset="0"/>
              </a:rPr>
              <a:t>жүйесінде</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белгілі</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бір</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жиілікті</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пайдаланушылар</a:t>
            </a:r>
            <a:r>
              <a:rPr lang="ru-RU" sz="1450" dirty="0">
                <a:latin typeface="Times New Roman" panose="02020603050405020304" pitchFamily="18" charset="0"/>
                <a:cs typeface="Times New Roman" panose="02020603050405020304" pitchFamily="18" charset="0"/>
              </a:rPr>
              <a:t> оны </a:t>
            </a:r>
            <a:r>
              <a:rPr lang="ru-RU" sz="1450" dirty="0" err="1">
                <a:latin typeface="Times New Roman" panose="02020603050405020304" pitchFamily="18" charset="0"/>
                <a:cs typeface="Times New Roman" panose="02020603050405020304" pitchFamily="18" charset="0"/>
              </a:rPr>
              <a:t>уақыт</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бойынша</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бөліседі</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әр</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пайдаланушыда</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әр</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түрлі</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операциялар</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үшін</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уақыт</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аралығы</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уақыт</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аралығы</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болады</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Бұл</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уақыт</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аралықтары</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жиі</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қайталанады</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бұл</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үздіксіз</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беріліс</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әсерін</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береді</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Мұндай</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жүйе</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бір</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уақытта</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бірнеше</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пайдаланушыларға</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қызмет</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көрсетуге</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мүмкіндік</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береді-уақыт</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аралығы</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қанша</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болса</a:t>
            </a:r>
            <a:r>
              <a:rPr lang="ru-RU" sz="1450" dirty="0">
                <a:latin typeface="Times New Roman" panose="02020603050405020304" pitchFamily="18" charset="0"/>
                <a:cs typeface="Times New Roman" panose="02020603050405020304" pitchFamily="18" charset="0"/>
              </a:rPr>
              <a:t>. GSM-де </a:t>
            </a:r>
            <a:r>
              <a:rPr lang="ru-RU" sz="1450" dirty="0" err="1">
                <a:latin typeface="Times New Roman" panose="02020603050405020304" pitchFamily="18" charset="0"/>
                <a:cs typeface="Times New Roman" panose="02020603050405020304" pitchFamily="18" charset="0"/>
              </a:rPr>
              <a:t>бірдей</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жиілікті</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бір</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уақытта</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сегіз</a:t>
            </a:r>
            <a:r>
              <a:rPr lang="ru-RU" sz="1450" dirty="0">
                <a:latin typeface="Times New Roman" panose="02020603050405020304" pitchFamily="18" charset="0"/>
                <a:cs typeface="Times New Roman" panose="02020603050405020304" pitchFamily="18" charset="0"/>
              </a:rPr>
              <a:t> абонент </a:t>
            </a:r>
            <a:r>
              <a:rPr lang="ru-RU" sz="1450" dirty="0" err="1">
                <a:latin typeface="Times New Roman" panose="02020603050405020304" pitchFamily="18" charset="0"/>
                <a:cs typeface="Times New Roman" panose="02020603050405020304" pitchFamily="18" charset="0"/>
              </a:rPr>
              <a:t>пайдаланады</a:t>
            </a:r>
            <a:r>
              <a:rPr lang="ru-RU" sz="1450" dirty="0" smtClean="0">
                <a:latin typeface="Times New Roman" panose="02020603050405020304" pitchFamily="18" charset="0"/>
                <a:cs typeface="Times New Roman" panose="02020603050405020304" pitchFamily="18" charset="0"/>
              </a:rPr>
              <a:t>.</a:t>
            </a:r>
          </a:p>
          <a:p>
            <a:pPr algn="just"/>
            <a:endParaRPr lang="ru-RU" sz="1450" dirty="0">
              <a:latin typeface="Times New Roman" panose="02020603050405020304" pitchFamily="18" charset="0"/>
              <a:cs typeface="Times New Roman" panose="02020603050405020304" pitchFamily="18" charset="0"/>
            </a:endParaRPr>
          </a:p>
          <a:p>
            <a:pPr algn="just"/>
            <a:r>
              <a:rPr lang="ru-RU" sz="1450" dirty="0">
                <a:latin typeface="Times New Roman" panose="02020603050405020304" pitchFamily="18" charset="0"/>
                <a:cs typeface="Times New Roman" panose="02020603050405020304" pitchFamily="18" charset="0"/>
              </a:rPr>
              <a:t>MDVR-мен </a:t>
            </a:r>
            <a:r>
              <a:rPr lang="ru-RU" sz="1450" dirty="0" err="1">
                <a:latin typeface="Times New Roman" panose="02020603050405020304" pitchFamily="18" charset="0"/>
                <a:cs typeface="Times New Roman" panose="02020603050405020304" pitchFamily="18" charset="0"/>
              </a:rPr>
              <a:t>байланыс</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жүйесінің</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тиімділігі</a:t>
            </a:r>
            <a:r>
              <a:rPr lang="ru-RU" sz="1450" dirty="0">
                <a:latin typeface="Times New Roman" panose="02020603050405020304" pitchFamily="18" charset="0"/>
                <a:cs typeface="Times New Roman" panose="02020603050405020304" pitchFamily="18" charset="0"/>
              </a:rPr>
              <a:t> кадр (цикл) </a:t>
            </a:r>
            <a:r>
              <a:rPr lang="ru-RU" sz="1450" dirty="0" err="1">
                <a:latin typeface="Times New Roman" panose="02020603050405020304" pitchFamily="18" charset="0"/>
                <a:cs typeface="Times New Roman" panose="02020603050405020304" pitchFamily="18" charset="0"/>
              </a:rPr>
              <a:t>уақытының</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қанша</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бөлігі</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қызметтік</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ақпараттың</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барлық</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түрлерін</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беруге</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және</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қалқанның</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уақыт</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аралықтарын</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ұйымдастыруға</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бөлінетініне</a:t>
            </a:r>
            <a:r>
              <a:rPr lang="ru-RU" sz="1450" dirty="0">
                <a:latin typeface="Times New Roman" panose="02020603050405020304" pitchFamily="18" charset="0"/>
                <a:cs typeface="Times New Roman" panose="02020603050405020304" pitchFamily="18" charset="0"/>
              </a:rPr>
              <a:t> </a:t>
            </a:r>
            <a:r>
              <a:rPr lang="ru-RU" sz="1450" dirty="0" err="1">
                <a:latin typeface="Times New Roman" panose="02020603050405020304" pitchFamily="18" charset="0"/>
                <a:cs typeface="Times New Roman" panose="02020603050405020304" pitchFamily="18" charset="0"/>
              </a:rPr>
              <a:t>байланысты</a:t>
            </a:r>
            <a:r>
              <a:rPr lang="ru-RU" sz="1450" dirty="0">
                <a:latin typeface="Times New Roman" panose="02020603050405020304" pitchFamily="18" charset="0"/>
                <a:cs typeface="Times New Roman" panose="02020603050405020304" pitchFamily="18" charset="0"/>
              </a:rPr>
              <a:t> (2.3-сурет).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1619672" y="2680512"/>
            <a:ext cx="77684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3632442450"/>
              </p:ext>
            </p:extLst>
          </p:nvPr>
        </p:nvGraphicFramePr>
        <p:xfrm>
          <a:off x="1503777" y="2762765"/>
          <a:ext cx="4968552" cy="1076250"/>
        </p:xfrm>
        <a:graphic>
          <a:graphicData uri="http://schemas.openxmlformats.org/presentationml/2006/ole">
            <mc:AlternateContent xmlns:mc="http://schemas.openxmlformats.org/markup-compatibility/2006">
              <mc:Choice xmlns:v="urn:schemas-microsoft-com:vml" Requires="v">
                <p:oleObj spid="_x0000_s1055" r:id="rId3" imgW="7161451" imgH="1548049" progId="Visio.Drawing.11">
                  <p:embed/>
                </p:oleObj>
              </mc:Choice>
              <mc:Fallback>
                <p:oleObj r:id="rId3" imgW="7161451" imgH="154804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777" y="2762765"/>
                        <a:ext cx="4968552" cy="1076250"/>
                      </a:xfrm>
                      <a:prstGeom prst="rect">
                        <a:avLst/>
                      </a:prstGeom>
                      <a:noFill/>
                    </p:spPr>
                  </p:pic>
                </p:oleObj>
              </mc:Fallback>
            </mc:AlternateContent>
          </a:graphicData>
        </a:graphic>
      </p:graphicFrame>
      <p:sp>
        <p:nvSpPr>
          <p:cNvPr id="4" name="Прямоугольник 3"/>
          <p:cNvSpPr/>
          <p:nvPr/>
        </p:nvSpPr>
        <p:spPr>
          <a:xfrm>
            <a:off x="2834632" y="3792755"/>
            <a:ext cx="2624629" cy="276999"/>
          </a:xfrm>
          <a:prstGeom prst="rect">
            <a:avLst/>
          </a:prstGeom>
        </p:spPr>
        <p:txBody>
          <a:bodyPr wrap="none">
            <a:spAutoFit/>
          </a:bodyPr>
          <a:lstStyle/>
          <a:p>
            <a:pPr algn="ctr">
              <a:spcBef>
                <a:spcPts val="600"/>
              </a:spcBef>
              <a:spcAft>
                <a:spcPts val="600"/>
              </a:spcAft>
            </a:pPr>
            <a:r>
              <a:rPr lang="ru-RU" sz="1200" dirty="0">
                <a:latin typeface="Times New Roman" panose="02020603050405020304" pitchFamily="18" charset="0"/>
                <a:ea typeface="Calibri" panose="020F0502020204030204" pitchFamily="34" charset="0"/>
              </a:rPr>
              <a:t>2.3</a:t>
            </a:r>
            <a:r>
              <a:rPr lang="kk-KZ" sz="1200" dirty="0">
                <a:latin typeface="Times New Roman" panose="02020603050405020304" pitchFamily="18" charset="0"/>
                <a:ea typeface="Calibri" panose="020F0502020204030204" pitchFamily="34" charset="0"/>
              </a:rPr>
              <a:t> сурет</a:t>
            </a:r>
            <a:r>
              <a:rPr lang="ru-RU" sz="1200" dirty="0">
                <a:latin typeface="Times New Roman" panose="02020603050405020304" pitchFamily="18" charset="0"/>
                <a:ea typeface="Calibri" panose="020F0502020204030204" pitchFamily="34" charset="0"/>
              </a:rPr>
              <a:t> – </a:t>
            </a:r>
            <a:r>
              <a:rPr lang="en-US" sz="1200" dirty="0">
                <a:latin typeface="Times New Roman" panose="02020603050405020304" pitchFamily="18" charset="0"/>
                <a:ea typeface="Calibri" panose="020F0502020204030204" pitchFamily="34" charset="0"/>
              </a:rPr>
              <a:t>TDMA </a:t>
            </a:r>
            <a:r>
              <a:rPr lang="ru-RU" sz="1200" dirty="0" err="1">
                <a:latin typeface="Times New Roman" panose="02020603050405020304" pitchFamily="18" charset="0"/>
                <a:ea typeface="Calibri" panose="020F0502020204030204" pitchFamily="34" charset="0"/>
              </a:rPr>
              <a:t>жүйесінің</a:t>
            </a:r>
            <a:r>
              <a:rPr lang="ru-RU" sz="1200" dirty="0">
                <a:latin typeface="Times New Roman" panose="02020603050405020304" pitchFamily="18" charset="0"/>
                <a:ea typeface="Calibri" panose="020F0502020204030204" pitchFamily="34" charset="0"/>
              </a:rPr>
              <a:t> </a:t>
            </a:r>
            <a:r>
              <a:rPr lang="ru-RU" sz="1200" dirty="0" err="1">
                <a:latin typeface="Times New Roman" panose="02020603050405020304" pitchFamily="18" charset="0"/>
                <a:ea typeface="Calibri" panose="020F0502020204030204" pitchFamily="34" charset="0"/>
              </a:rPr>
              <a:t>мысалы</a:t>
            </a:r>
            <a:endParaRPr lang="ru-RU" sz="1200" dirty="0">
              <a:latin typeface="Times New Roman" panose="02020603050405020304" pitchFamily="18" charset="0"/>
              <a:ea typeface="Calibri" panose="020F0502020204030204" pitchFamily="34" charset="0"/>
            </a:endParaRPr>
          </a:p>
        </p:txBody>
      </p:sp>
      <p:sp>
        <p:nvSpPr>
          <p:cNvPr id="13" name="Rectangle 7"/>
          <p:cNvSpPr>
            <a:spLocks noChangeArrowheads="1"/>
          </p:cNvSpPr>
          <p:nvPr/>
        </p:nvSpPr>
        <p:spPr bwMode="auto">
          <a:xfrm>
            <a:off x="143508" y="4084752"/>
            <a:ext cx="95040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Сандық</a:t>
            </a:r>
            <a:r>
              <a:rPr kumimoji="0" lang="ru-RU" altLang="ru-RU"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3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тиімділікті</a:t>
            </a:r>
            <a:r>
              <a:rPr kumimoji="0" lang="ru-RU" altLang="ru-RU"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3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келесі</a:t>
            </a:r>
            <a:r>
              <a:rPr kumimoji="0" lang="ru-RU" altLang="ru-RU"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3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арақатынаспен</a:t>
            </a:r>
            <a:r>
              <a:rPr kumimoji="0" lang="ru-RU" altLang="ru-RU"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3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бағалауға</a:t>
            </a:r>
            <a:r>
              <a:rPr kumimoji="0" lang="ru-RU" altLang="ru-RU"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3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болады</a:t>
            </a:r>
            <a:r>
              <a:rPr kumimoji="0" lang="ru-RU" altLang="ru-RU"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4" name="Объект 13"/>
          <p:cNvGraphicFramePr>
            <a:graphicFrameLocks noChangeAspect="1"/>
          </p:cNvGraphicFramePr>
          <p:nvPr>
            <p:extLst>
              <p:ext uri="{D42A27DB-BD31-4B8C-83A1-F6EECF244321}">
                <p14:modId xmlns:p14="http://schemas.microsoft.com/office/powerpoint/2010/main" val="4170306886"/>
              </p:ext>
            </p:extLst>
          </p:nvPr>
        </p:nvGraphicFramePr>
        <p:xfrm>
          <a:off x="2936831" y="4422132"/>
          <a:ext cx="2046202" cy="490236"/>
        </p:xfrm>
        <a:graphic>
          <a:graphicData uri="http://schemas.openxmlformats.org/presentationml/2006/ole">
            <mc:AlternateContent xmlns:mc="http://schemas.openxmlformats.org/markup-compatibility/2006">
              <mc:Choice xmlns:v="urn:schemas-microsoft-com:vml" Requires="v">
                <p:oleObj spid="_x0000_s1056" r:id="rId5" imgW="1828800" imgH="431800" progId="Equation.DSMT4">
                  <p:embed/>
                </p:oleObj>
              </mc:Choice>
              <mc:Fallback>
                <p:oleObj r:id="rId5" imgW="1828800" imgH="4318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6831" y="4422132"/>
                        <a:ext cx="2046202" cy="490236"/>
                      </a:xfrm>
                      <a:prstGeom prst="rect">
                        <a:avLst/>
                      </a:prstGeom>
                      <a:noFill/>
                    </p:spPr>
                  </p:pic>
                </p:oleObj>
              </mc:Fallback>
            </mc:AlternateContent>
          </a:graphicData>
        </a:graphic>
      </p:graphicFrame>
      <p:sp>
        <p:nvSpPr>
          <p:cNvPr id="16" name="Прямоугольник 15"/>
          <p:cNvSpPr/>
          <p:nvPr/>
        </p:nvSpPr>
        <p:spPr>
          <a:xfrm>
            <a:off x="3923928" y="4392137"/>
            <a:ext cx="4913525" cy="369332"/>
          </a:xfrm>
          <a:prstGeom prst="rect">
            <a:avLst/>
          </a:prstGeom>
        </p:spPr>
        <p:txBody>
          <a:bodyPr wrap="none">
            <a:spAutoFit/>
          </a:bodyPr>
          <a:lstStyle/>
          <a:p>
            <a:r>
              <a:rPr lang="ru-RU" dirty="0">
                <a:latin typeface="Times New Roman" panose="02020603050405020304" pitchFamily="18" charset="0"/>
                <a:ea typeface="Calibri" panose="020F0502020204030204" pitchFamily="34" charset="0"/>
              </a:rPr>
              <a:t>	</a:t>
            </a:r>
            <a:r>
              <a:rPr lang="ru-RU" dirty="0" smtClean="0">
                <a:latin typeface="Times New Roman" panose="02020603050405020304" pitchFamily="18" charset="0"/>
                <a:ea typeface="Calibri" panose="020F0502020204030204" pitchFamily="34" charset="0"/>
              </a:rPr>
              <a:t>,                                                           </a:t>
            </a:r>
            <a:r>
              <a:rPr lang="ru-RU" sz="1400" dirty="0" smtClean="0">
                <a:latin typeface="Times New Roman" panose="02020603050405020304" pitchFamily="18" charset="0"/>
                <a:ea typeface="Calibri" panose="020F0502020204030204" pitchFamily="34" charset="0"/>
              </a:rPr>
              <a:t>(2.1)</a:t>
            </a:r>
            <a:endParaRPr lang="ru-RU" sz="1400" dirty="0"/>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48872" y="234848"/>
            <a:ext cx="9144000" cy="3770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ru-RU" sz="1600" dirty="0" err="1">
                <a:latin typeface="Times New Roman" panose="02020603050405020304" pitchFamily="18" charset="0"/>
                <a:cs typeface="Times New Roman" panose="02020603050405020304" pitchFamily="18" charset="0"/>
              </a:rPr>
              <a:t>К</a:t>
            </a:r>
            <a:r>
              <a:rPr lang="ru-RU" sz="1600" dirty="0" err="1" smtClean="0">
                <a:latin typeface="Times New Roman" panose="02020603050405020304" pitchFamily="18" charset="0"/>
                <a:cs typeface="Times New Roman" panose="02020603050405020304" pitchFamily="18" charset="0"/>
              </a:rPr>
              <a:t>одты</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бөлетін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станциялы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жетімділік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принциптері</a:t>
            </a:r>
            <a:r>
              <a:rPr lang="ru-RU" sz="1600" dirty="0">
                <a:latin typeface="Times New Roman" panose="02020603050405020304" pitchFamily="18" charset="0"/>
                <a:cs typeface="Times New Roman" panose="02020603050405020304" pitchFamily="18" charset="0"/>
              </a:rPr>
              <a:t> (CDMA, MDCR) </a:t>
            </a:r>
            <a:endParaRPr lang="ru-RU" sz="1600" dirty="0" smtClean="0">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6" name="Прямоугольник 15"/>
          <p:cNvSpPr/>
          <p:nvPr/>
        </p:nvSpPr>
        <p:spPr>
          <a:xfrm>
            <a:off x="142844" y="1001977"/>
            <a:ext cx="8858312" cy="3724096"/>
          </a:xfrm>
          <a:prstGeom prst="rect">
            <a:avLst/>
          </a:prstGeom>
          <a:noFill/>
          <a:ln w="19050">
            <a:solidFill>
              <a:schemeClr val="bg1"/>
            </a:solidFill>
          </a:ln>
        </p:spPr>
        <p:txBody>
          <a:bodyPr wrap="square">
            <a:spAutoFit/>
          </a:bodyPr>
          <a:lstStyle/>
          <a:p>
            <a:pPr indent="449263" algn="just" fontAlgn="base">
              <a:spcBef>
                <a:spcPct val="0"/>
              </a:spcBef>
              <a:spcAft>
                <a:spcPct val="0"/>
              </a:spcAft>
              <a:tabLst>
                <a:tab pos="539750" algn="l"/>
              </a:tabLst>
            </a:pPr>
            <a:r>
              <a:rPr lang="ru-RU" sz="1600" dirty="0">
                <a:latin typeface="Times New Roman" panose="02020603050405020304" pitchFamily="18" charset="0"/>
                <a:ea typeface="Calibri" panose="020F0502020204030204" pitchFamily="34" charset="0"/>
              </a:rPr>
              <a:t>MDCR </a:t>
            </a:r>
            <a:r>
              <a:rPr lang="ru-RU" sz="1600" dirty="0" err="1">
                <a:latin typeface="Times New Roman" panose="02020603050405020304" pitchFamily="18" charset="0"/>
                <a:ea typeface="Calibri" panose="020F0502020204030204" pitchFamily="34" charset="0"/>
              </a:rPr>
              <a:t>кодты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бөлу</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көп</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станциялы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қол</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жетімділік</a:t>
            </a:r>
            <a:r>
              <a:rPr lang="ru-RU" sz="1600" dirty="0">
                <a:latin typeface="Times New Roman" panose="02020603050405020304" pitchFamily="18" charset="0"/>
                <a:ea typeface="Calibri" panose="020F0502020204030204" pitchFamily="34" charset="0"/>
              </a:rPr>
              <a:t> MDCR </a:t>
            </a:r>
            <a:r>
              <a:rPr lang="ru-RU" sz="1600" dirty="0" err="1">
                <a:latin typeface="Times New Roman" panose="02020603050405020304" pitchFamily="18" charset="0"/>
                <a:ea typeface="Calibri" panose="020F0502020204030204" pitchFamily="34" charset="0"/>
              </a:rPr>
              <a:t>және</a:t>
            </a:r>
            <a:r>
              <a:rPr lang="ru-RU" sz="1600" dirty="0">
                <a:latin typeface="Times New Roman" panose="02020603050405020304" pitchFamily="18" charset="0"/>
                <a:ea typeface="Calibri" panose="020F0502020204030204" pitchFamily="34" charset="0"/>
              </a:rPr>
              <a:t> MDVR </a:t>
            </a:r>
            <a:r>
              <a:rPr lang="ru-RU" sz="1600" dirty="0" err="1">
                <a:latin typeface="Times New Roman" panose="02020603050405020304" pitchFamily="18" charset="0"/>
                <a:ea typeface="Calibri" panose="020F0502020204030204" pitchFamily="34" charset="0"/>
              </a:rPr>
              <a:t>сияқты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мақсаттарда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қолданылатын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тағы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бір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көп</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станциялы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қол</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жеткізу</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әдісін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ұсынады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Алайда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ол</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жиілік</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диапазонын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бөлудің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мүлдем</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басқа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принципін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қолдана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отырып</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сол</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мәселені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шешеді</a:t>
            </a:r>
            <a:r>
              <a:rPr lang="ru-RU" sz="1600" dirty="0">
                <a:latin typeface="Times New Roman" panose="02020603050405020304" pitchFamily="18" charset="0"/>
                <a:ea typeface="Calibri" panose="020F0502020204030204" pitchFamily="34" charset="0"/>
              </a:rPr>
              <a:t>. MDCR </a:t>
            </a:r>
            <a:r>
              <a:rPr lang="ru-RU" sz="1600" dirty="0" err="1">
                <a:latin typeface="Times New Roman" panose="02020603050405020304" pitchFamily="18" charset="0"/>
                <a:ea typeface="Calibri" panose="020F0502020204030204" pitchFamily="34" charset="0"/>
              </a:rPr>
              <a:t>әдісі</a:t>
            </a:r>
            <a:r>
              <a:rPr lang="ru-RU" sz="1600" dirty="0">
                <a:latin typeface="Times New Roman" panose="02020603050405020304" pitchFamily="18" charset="0"/>
                <a:ea typeface="Calibri" panose="020F0502020204030204" pitchFamily="34" charset="0"/>
              </a:rPr>
              <a:t> (CDMA-</a:t>
            </a:r>
            <a:r>
              <a:rPr lang="ru-RU" sz="1600" dirty="0" err="1">
                <a:latin typeface="Times New Roman" panose="02020603050405020304" pitchFamily="18" charset="0"/>
                <a:ea typeface="Calibri" panose="020F0502020204030204" pitchFamily="34" charset="0"/>
              </a:rPr>
              <a:t>Code</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Division</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Multiple</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Access</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сигналдар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спектрінің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кеңеюін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қолдануға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негізделген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және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әр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түрлі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мобильді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жүйелерде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атап</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айтқанда</a:t>
            </a:r>
            <a:r>
              <a:rPr lang="ru-RU" sz="1600" dirty="0">
                <a:latin typeface="Times New Roman" panose="02020603050405020304" pitchFamily="18" charset="0"/>
                <a:ea typeface="Calibri" panose="020F0502020204030204" pitchFamily="34" charset="0"/>
              </a:rPr>
              <a:t> UMTS-те </a:t>
            </a:r>
            <a:r>
              <a:rPr lang="ru-RU" sz="1600" dirty="0" err="1">
                <a:latin typeface="Times New Roman" panose="02020603050405020304" pitchFamily="18" charset="0"/>
                <a:ea typeface="Calibri" panose="020F0502020204030204" pitchFamily="34" charset="0"/>
              </a:rPr>
              <a:t>қолданылған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ең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күрделі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схемалардың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бірін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ұсынады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Бөлудің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бұл</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түрі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сигналдарды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пішін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бойынша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бөлу</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деп</a:t>
            </a:r>
            <a:r>
              <a:rPr lang="ru-RU" sz="1600" dirty="0">
                <a:latin typeface="Times New Roman" panose="02020603050405020304" pitchFamily="18" charset="0"/>
                <a:ea typeface="Calibri" panose="020F0502020204030204" pitchFamily="34" charset="0"/>
              </a:rPr>
              <a:t> те </a:t>
            </a:r>
            <a:r>
              <a:rPr lang="ru-RU" sz="1600" dirty="0" err="1">
                <a:latin typeface="Times New Roman" panose="02020603050405020304" pitchFamily="18" charset="0"/>
                <a:ea typeface="Calibri" panose="020F0502020204030204" pitchFamily="34" charset="0"/>
              </a:rPr>
              <a:t>аталады</a:t>
            </a:r>
            <a:r>
              <a:rPr lang="ru-RU" sz="1600" dirty="0" smtClean="0">
                <a:latin typeface="Times New Roman" panose="02020603050405020304" pitchFamily="18" charset="0"/>
                <a:ea typeface="Calibri" panose="020F0502020204030204" pitchFamily="34" charset="0"/>
              </a:rPr>
              <a:t>.</a:t>
            </a:r>
          </a:p>
          <a:p>
            <a:pPr indent="449263" algn="just" fontAlgn="base">
              <a:spcBef>
                <a:spcPct val="0"/>
              </a:spcBef>
              <a:spcAft>
                <a:spcPct val="0"/>
              </a:spcAft>
              <a:tabLst>
                <a:tab pos="539750" algn="l"/>
              </a:tabLst>
            </a:pPr>
            <a:r>
              <a:rPr lang="ru-RU" sz="1600" dirty="0">
                <a:latin typeface="Times New Roman" panose="02020603050405020304" pitchFamily="18" charset="0"/>
                <a:cs typeface="Times New Roman" panose="02020603050405020304" pitchFamily="18" charset="0"/>
              </a:rPr>
              <a:t>CDMA </a:t>
            </a:r>
            <a:r>
              <a:rPr lang="ru-RU" sz="1600" dirty="0" err="1">
                <a:latin typeface="Times New Roman" panose="02020603050405020304" pitchFamily="18" charset="0"/>
                <a:cs typeface="Times New Roman" panose="02020603050405020304" pitchFamily="18" charset="0"/>
              </a:rPr>
              <a:t>байланыс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арнасының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кодты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принципі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жолақты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сигналдарды</a:t>
            </a:r>
            <a:r>
              <a:rPr lang="ru-RU" sz="1600" dirty="0">
                <a:latin typeface="Times New Roman" panose="02020603050405020304" pitchFamily="18" charset="0"/>
                <a:cs typeface="Times New Roman" panose="02020603050405020304" pitchFamily="18" charset="0"/>
              </a:rPr>
              <a:t> (SPS) </a:t>
            </a:r>
            <a:r>
              <a:rPr lang="ru-RU" sz="1600" dirty="0" err="1">
                <a:latin typeface="Times New Roman" panose="02020603050405020304" pitchFamily="18" charset="0"/>
                <a:cs typeface="Times New Roman" panose="02020603050405020304" pitchFamily="18" charset="0"/>
              </a:rPr>
              <a:t>қолдануға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негізделген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олардың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жиілік</a:t>
            </a:r>
            <a:r>
              <a:rPr lang="ru-RU" sz="1600" dirty="0">
                <a:latin typeface="Times New Roman" panose="02020603050405020304" pitchFamily="18" charset="0"/>
                <a:cs typeface="Times New Roman" panose="02020603050405020304" pitchFamily="18" charset="0"/>
              </a:rPr>
              <a:t> диапазоны </a:t>
            </a:r>
            <a:r>
              <a:rPr lang="ru-RU" sz="1600" dirty="0" err="1">
                <a:latin typeface="Times New Roman" panose="02020603050405020304" pitchFamily="18" charset="0"/>
                <a:cs typeface="Times New Roman" panose="02020603050405020304" pitchFamily="18" charset="0"/>
              </a:rPr>
              <a:t>сөйлеу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хабарламасын</a:t>
            </a:r>
            <a:r>
              <a:rPr lang="ru-RU" sz="1600" dirty="0">
                <a:latin typeface="Times New Roman" panose="02020603050405020304" pitchFamily="18" charset="0"/>
                <a:cs typeface="Times New Roman" panose="02020603050405020304" pitchFamily="18" charset="0"/>
              </a:rPr>
              <a:t> беру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қажетті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жиілік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диапазонынан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едәуір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асып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түседі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Негізгі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сипаттамасы-бұл</a:t>
            </a:r>
            <a:r>
              <a:rPr lang="ru-RU" sz="1600" dirty="0">
                <a:latin typeface="Times New Roman" panose="02020603050405020304" pitchFamily="18" charset="0"/>
                <a:cs typeface="Times New Roman" panose="02020603050405020304" pitchFamily="18" charset="0"/>
              </a:rPr>
              <a:t> сигнал </a:t>
            </a:r>
            <a:r>
              <a:rPr lang="ru-RU" sz="1600" dirty="0" err="1">
                <a:latin typeface="Times New Roman" panose="02020603050405020304" pitchFamily="18" charset="0"/>
                <a:cs typeface="Times New Roman" panose="02020603050405020304" pitchFamily="18" charset="0"/>
              </a:rPr>
              <a:t>базасы</a:t>
            </a:r>
            <a:r>
              <a:rPr lang="ru-RU" sz="1600" dirty="0" smtClean="0">
                <a:latin typeface="Times New Roman" panose="02020603050405020304" pitchFamily="18" charset="0"/>
                <a:cs typeface="Times New Roman" panose="02020603050405020304" pitchFamily="18" charset="0"/>
              </a:rPr>
              <a:t>:</a:t>
            </a:r>
          </a:p>
          <a:p>
            <a:pPr indent="449263" algn="just" fontAlgn="base">
              <a:spcBef>
                <a:spcPct val="0"/>
              </a:spcBef>
              <a:spcAft>
                <a:spcPct val="0"/>
              </a:spcAft>
              <a:tabLst>
                <a:tab pos="539750" algn="l"/>
              </a:tabLst>
            </a:pPr>
            <a:endParaRPr lang="kk-KZ" sz="1600" dirty="0" smtClean="0">
              <a:latin typeface="Times New Roman" panose="02020603050405020304" pitchFamily="18" charset="0"/>
              <a:cs typeface="Times New Roman" panose="02020603050405020304" pitchFamily="18" charset="0"/>
            </a:endParaRPr>
          </a:p>
          <a:p>
            <a:pPr indent="449263" algn="just" fontAlgn="base">
              <a:spcBef>
                <a:spcPct val="0"/>
              </a:spcBef>
              <a:spcAft>
                <a:spcPct val="0"/>
              </a:spcAft>
              <a:tabLst>
                <a:tab pos="539750" algn="l"/>
              </a:tabLst>
            </a:pPr>
            <a:r>
              <a:rPr lang="kk-KZ" sz="1600" dirty="0">
                <a:latin typeface="Times New Roman" panose="02020603050405020304" pitchFamily="18" charset="0"/>
                <a:cs typeface="Times New Roman" panose="02020603050405020304" pitchFamily="18" charset="0"/>
              </a:rPr>
              <a:t> </a:t>
            </a:r>
            <a:r>
              <a:rPr lang="kk-KZ"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(2.1)</a:t>
            </a:r>
          </a:p>
          <a:p>
            <a:pPr indent="449263" algn="just" fontAlgn="base">
              <a:spcBef>
                <a:spcPct val="0"/>
              </a:spcBef>
              <a:spcAft>
                <a:spcPct val="0"/>
              </a:spcAft>
              <a:tabLst>
                <a:tab pos="539750" algn="l"/>
              </a:tabLst>
            </a:pPr>
            <a:endParaRPr lang="en-US" sz="1600" dirty="0">
              <a:latin typeface="Times New Roman" panose="02020603050405020304" pitchFamily="18" charset="0"/>
              <a:cs typeface="Times New Roman" panose="02020603050405020304" pitchFamily="18" charset="0"/>
            </a:endParaRPr>
          </a:p>
          <a:p>
            <a:pPr indent="449263" algn="just" fontAlgn="base">
              <a:spcBef>
                <a:spcPct val="0"/>
              </a:spcBef>
              <a:spcAft>
                <a:spcPct val="0"/>
              </a:spcAft>
              <a:tabLst>
                <a:tab pos="539750" algn="l"/>
              </a:tabLst>
            </a:pPr>
            <a:r>
              <a:rPr lang="kk-KZ" sz="1600" dirty="0" smtClean="0">
                <a:latin typeface="Times New Roman" panose="02020603050405020304" pitchFamily="18" charset="0"/>
                <a:cs typeface="Times New Roman" panose="02020603050405020304" pitchFamily="18" charset="0"/>
              </a:rPr>
              <a:t>Мұндағы, </a:t>
            </a:r>
            <a:r>
              <a:rPr lang="en-US" sz="1600" i="1" dirty="0" smtClean="0">
                <a:latin typeface="Times New Roman" panose="02020603050405020304" pitchFamily="18" charset="0"/>
                <a:cs typeface="Times New Roman" panose="02020603050405020304" pitchFamily="18" charset="0"/>
              </a:rPr>
              <a:t>F</a:t>
            </a:r>
            <a:r>
              <a:rPr lang="kk-KZ" sz="1600" dirty="0" smtClean="0">
                <a:latin typeface="Times New Roman" panose="02020603050405020304" pitchFamily="18" charset="0"/>
                <a:cs typeface="Times New Roman" panose="02020603050405020304" pitchFamily="18" charset="0"/>
              </a:rPr>
              <a:t> - сигнал спектрінің, ал </a:t>
            </a:r>
            <a:r>
              <a:rPr lang="kk-KZ" sz="1600" i="1" dirty="0" smtClean="0">
                <a:latin typeface="Times New Roman" panose="02020603050405020304" pitchFamily="18" charset="0"/>
                <a:cs typeface="Times New Roman" panose="02020603050405020304" pitchFamily="18" charset="0"/>
              </a:rPr>
              <a:t>Т</a:t>
            </a:r>
            <a:r>
              <a:rPr lang="kk-KZ" sz="1600" dirty="0" smtClean="0">
                <a:latin typeface="Times New Roman" panose="02020603050405020304" pitchFamily="18" charset="0"/>
                <a:cs typeface="Times New Roman" panose="02020603050405020304" pitchFamily="18" charset="0"/>
              </a:rPr>
              <a:t>- оның ұзындығы.</a:t>
            </a:r>
            <a:endParaRPr lang="ru-RU" sz="1600" dirty="0">
              <a:latin typeface="Times New Roman" panose="02020603050405020304" pitchFamily="18" charset="0"/>
              <a:cs typeface="Times New Roman" panose="02020603050405020304" pitchFamily="18" charset="0"/>
            </a:endParaRPr>
          </a:p>
          <a:p>
            <a:pPr indent="449263" algn="just" fontAlgn="base">
              <a:spcBef>
                <a:spcPct val="0"/>
              </a:spcBef>
              <a:spcAft>
                <a:spcPct val="0"/>
              </a:spcAft>
              <a:tabLst>
                <a:tab pos="539750" algn="l"/>
              </a:tabLst>
            </a:pPr>
            <a:endParaRPr lang="ru-RU" sz="1600" dirty="0">
              <a:latin typeface="Times New Roman" panose="02020603050405020304" pitchFamily="18" charset="0"/>
              <a:ea typeface="Calibri" panose="020F0502020204030204" pitchFamily="34" charset="0"/>
            </a:endParaRPr>
          </a:p>
          <a:p>
            <a:pPr lvl="0" indent="449263" algn="just" fontAlgn="base">
              <a:spcBef>
                <a:spcPct val="0"/>
              </a:spcBef>
              <a:spcAft>
                <a:spcPct val="0"/>
              </a:spcAft>
              <a:tabLst>
                <a:tab pos="539750" algn="l"/>
              </a:tabLst>
            </a:pPr>
            <a:endParaRPr lang="ru-RU" sz="1200" dirty="0" smtClean="0">
              <a:latin typeface="Arial" pitchFamily="34" charset="0"/>
              <a:cs typeface="Arial" pitchFamily="34" charset="0"/>
            </a:endParaRPr>
          </a:p>
        </p:txBody>
      </p:sp>
      <p:sp>
        <p:nvSpPr>
          <p:cNvPr id="26" name="Rectangle 13"/>
          <p:cNvSpPr>
            <a:spLocks noChangeArrowheads="1"/>
          </p:cNvSpPr>
          <p:nvPr/>
        </p:nvSpPr>
        <p:spPr bwMode="auto">
          <a:xfrm flipV="1">
            <a:off x="-4411484" y="3646030"/>
            <a:ext cx="149465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27" name="Объект 26"/>
          <p:cNvGraphicFramePr>
            <a:graphicFrameLocks noChangeAspect="1"/>
          </p:cNvGraphicFramePr>
          <p:nvPr>
            <p:extLst>
              <p:ext uri="{D42A27DB-BD31-4B8C-83A1-F6EECF244321}">
                <p14:modId xmlns:p14="http://schemas.microsoft.com/office/powerpoint/2010/main" val="1179059907"/>
              </p:ext>
            </p:extLst>
          </p:nvPr>
        </p:nvGraphicFramePr>
        <p:xfrm>
          <a:off x="3347864" y="3435846"/>
          <a:ext cx="1152128" cy="373664"/>
        </p:xfrm>
        <a:graphic>
          <a:graphicData uri="http://schemas.openxmlformats.org/presentationml/2006/ole">
            <mc:AlternateContent xmlns:mc="http://schemas.openxmlformats.org/markup-compatibility/2006">
              <mc:Choice xmlns:v="urn:schemas-microsoft-com:vml" Requires="v">
                <p:oleObj spid="_x0000_s2071" r:id="rId3" imgW="711200" imgH="228600" progId="Equation.DSMT4">
                  <p:embed/>
                </p:oleObj>
              </mc:Choice>
              <mc:Fallback>
                <p:oleObj r:id="rId3" imgW="711200" imgH="2286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435846"/>
                        <a:ext cx="1152128" cy="373664"/>
                      </a:xfrm>
                      <a:prstGeom prst="rect">
                        <a:avLst/>
                      </a:prstGeom>
                      <a:noFill/>
                    </p:spPr>
                  </p:pic>
                </p:oleObj>
              </mc:Fallback>
            </mc:AlternateContent>
          </a:graphicData>
        </a:graphic>
      </p:graphicFrame>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64342" y="282146"/>
            <a:ext cx="9144000" cy="34817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ru-RU" sz="1600" dirty="0" err="1">
                <a:latin typeface="Times New Roman" panose="02020603050405020304" pitchFamily="18" charset="0"/>
                <a:cs typeface="Times New Roman" panose="02020603050405020304" pitchFamily="18" charset="0"/>
              </a:rPr>
              <a:t>Кодты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бөлетін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станциялы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жетімділік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принциптері</a:t>
            </a:r>
            <a:r>
              <a:rPr lang="ru-RU" sz="1600" dirty="0">
                <a:latin typeface="Times New Roman" panose="02020603050405020304" pitchFamily="18" charset="0"/>
                <a:cs typeface="Times New Roman" panose="02020603050405020304" pitchFamily="18" charset="0"/>
              </a:rPr>
              <a:t> (CDMA, MDCR) </a:t>
            </a: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 name="Прямоугольник 1"/>
          <p:cNvSpPr/>
          <p:nvPr/>
        </p:nvSpPr>
        <p:spPr>
          <a:xfrm>
            <a:off x="21141" y="776685"/>
            <a:ext cx="5964694" cy="2800767"/>
          </a:xfrm>
          <a:prstGeom prst="rect">
            <a:avLst/>
          </a:prstGeom>
        </p:spPr>
        <p:txBody>
          <a:bodyPr wrap="square">
            <a:spAutoFit/>
          </a:bodyPr>
          <a:lstStyle/>
          <a:p>
            <a:pPr algn="just">
              <a:spcBef>
                <a:spcPts val="600"/>
              </a:spcBef>
              <a:spcAft>
                <a:spcPts val="600"/>
              </a:spcAft>
            </a:pPr>
            <a:r>
              <a:rPr lang="ru-RU" sz="1600" b="1" dirty="0">
                <a:latin typeface="Times New Roman" panose="02020603050405020304" pitchFamily="18" charset="0"/>
                <a:ea typeface="Calibri" panose="020F0502020204030204" pitchFamily="34" charset="0"/>
              </a:rPr>
              <a:t>2.</a:t>
            </a:r>
            <a:r>
              <a:rPr lang="kk-KZ" sz="1600" b="1" dirty="0">
                <a:latin typeface="Times New Roman" panose="02020603050405020304" pitchFamily="18" charset="0"/>
                <a:ea typeface="Calibri" panose="020F0502020204030204" pitchFamily="34" charset="0"/>
              </a:rPr>
              <a:t>4</a:t>
            </a:r>
            <a:r>
              <a:rPr lang="ru-RU" sz="1600" b="1" dirty="0">
                <a:latin typeface="Times New Roman" panose="02020603050405020304" pitchFamily="18" charset="0"/>
                <a:ea typeface="Calibri" panose="020F0502020204030204" pitchFamily="34" charset="0"/>
              </a:rPr>
              <a:t>-</a:t>
            </a:r>
            <a:r>
              <a:rPr lang="ru-RU" sz="1600" b="1" dirty="0" err="1">
                <a:latin typeface="Times New Roman" panose="02020603050405020304" pitchFamily="18" charset="0"/>
                <a:ea typeface="Calibri" panose="020F0502020204030204" pitchFamily="34" charset="0"/>
              </a:rPr>
              <a:t>суретте</a:t>
            </a:r>
            <a:r>
              <a:rPr lang="ru-RU" sz="1600" b="1"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mdcr</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жүйесінде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радиоресурстарды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бөлу</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принципі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көрсетілген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Mdcr</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және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mdvr</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схемаларынан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айырмашылығы</a:t>
            </a:r>
            <a:r>
              <a:rPr lang="ru-RU" sz="1600" dirty="0">
                <a:latin typeface="Times New Roman" panose="02020603050405020304" pitchFamily="18" charset="0"/>
                <a:ea typeface="Calibri" panose="020F0502020204030204" pitchFamily="34" charset="0"/>
              </a:rPr>
              <a:t> MDCR (CDMA), радио ресурс </a:t>
            </a:r>
            <a:r>
              <a:rPr lang="ru-RU" sz="1600" dirty="0" err="1">
                <a:latin typeface="Times New Roman" panose="02020603050405020304" pitchFamily="18" charset="0"/>
                <a:ea typeface="Calibri" panose="020F0502020204030204" pitchFamily="34" charset="0"/>
              </a:rPr>
              <a:t>кодтар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бойынша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бөлінеді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Осылайша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барлық</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пайдаланушылар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бір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уақытта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бір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жолақты</a:t>
            </a:r>
            <a:r>
              <a:rPr lang="ru-RU" sz="1600" dirty="0">
                <a:latin typeface="Times New Roman" panose="02020603050405020304" pitchFamily="18" charset="0"/>
                <a:ea typeface="Calibri" panose="020F0502020204030204" pitchFamily="34" charset="0"/>
              </a:rPr>
              <a:t> ала </a:t>
            </a:r>
            <a:r>
              <a:rPr lang="ru-RU" sz="1600" dirty="0" err="1">
                <a:latin typeface="Times New Roman" panose="02020603050405020304" pitchFamily="18" charset="0"/>
                <a:ea typeface="Calibri" panose="020F0502020204030204" pitchFamily="34" charset="0"/>
              </a:rPr>
              <a:t>алады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Әр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пайдаланушыға</a:t>
            </a:r>
            <a:r>
              <a:rPr lang="ru-RU" sz="1600" dirty="0">
                <a:latin typeface="Times New Roman" panose="02020603050405020304" pitchFamily="18" charset="0"/>
                <a:ea typeface="Calibri" panose="020F0502020204030204" pitchFamily="34" charset="0"/>
              </a:rPr>
              <a:t> код </a:t>
            </a:r>
            <a:r>
              <a:rPr lang="ru-RU" sz="1600" dirty="0" err="1">
                <a:latin typeface="Times New Roman" panose="02020603050405020304" pitchFamily="18" charset="0"/>
                <a:ea typeface="Calibri" panose="020F0502020204030204" pitchFamily="34" charset="0"/>
              </a:rPr>
              <a:t>беріледі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оның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көмегімен</a:t>
            </a:r>
            <a:r>
              <a:rPr lang="ru-RU" sz="1600" dirty="0">
                <a:latin typeface="Times New Roman" panose="02020603050405020304" pitchFamily="18" charset="0"/>
                <a:ea typeface="Calibri" panose="020F0502020204030204" pitchFamily="34" charset="0"/>
              </a:rPr>
              <a:t> сигнал </a:t>
            </a:r>
            <a:r>
              <a:rPr lang="ru-RU" sz="1600" dirty="0" err="1">
                <a:latin typeface="Times New Roman" panose="02020603050405020304" pitchFamily="18" charset="0"/>
                <a:ea typeface="Calibri" panose="020F0502020204030204" pitchFamily="34" charset="0"/>
              </a:rPr>
              <a:t>арнайы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жиілік</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арнасының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бүкіл</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жолағында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кеңейеді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Кодтар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транзакциялар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санымен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ерекшеленеді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және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ұялы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арналар</a:t>
            </a:r>
            <a:r>
              <a:rPr lang="ru-RU" sz="1600" dirty="0">
                <a:latin typeface="Times New Roman" panose="02020603050405020304" pitchFamily="18" charset="0"/>
                <a:ea typeface="Calibri" panose="020F0502020204030204" pitchFamily="34" charset="0"/>
              </a:rPr>
              <a:t> мен </a:t>
            </a:r>
            <a:r>
              <a:rPr lang="ru-RU" sz="1600" dirty="0" err="1">
                <a:latin typeface="Times New Roman" panose="02020603050405020304" pitchFamily="18" charset="0"/>
                <a:ea typeface="Calibri" panose="020F0502020204030204" pitchFamily="34" charset="0"/>
              </a:rPr>
              <a:t>абоненттерді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бөлу</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үшін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қолданылады</a:t>
            </a:r>
            <a:r>
              <a:rPr lang="ru-RU" sz="1600" dirty="0">
                <a:latin typeface="Times New Roman" panose="02020603050405020304" pitchFamily="18" charset="0"/>
                <a:ea typeface="Calibri" panose="020F0502020204030204" pitchFamily="34" charset="0"/>
              </a:rPr>
              <a:t>. MDVR </a:t>
            </a:r>
            <a:r>
              <a:rPr lang="ru-RU" sz="1600" dirty="0" err="1">
                <a:latin typeface="Times New Roman" panose="02020603050405020304" pitchFamily="18" charset="0"/>
                <a:ea typeface="Calibri" panose="020F0502020204030204" pitchFamily="34" charset="0"/>
              </a:rPr>
              <a:t>және</a:t>
            </a:r>
            <a:r>
              <a:rPr lang="ru-RU" sz="1600" dirty="0">
                <a:latin typeface="Times New Roman" panose="02020603050405020304" pitchFamily="18" charset="0"/>
                <a:ea typeface="Calibri" panose="020F0502020204030204" pitchFamily="34" charset="0"/>
              </a:rPr>
              <a:t> MDCHR </a:t>
            </a:r>
            <a:r>
              <a:rPr lang="ru-RU" sz="1600" dirty="0" err="1">
                <a:latin typeface="Times New Roman" panose="02020603050405020304" pitchFamily="18" charset="0"/>
                <a:ea typeface="Calibri" panose="020F0502020204030204" pitchFamily="34" charset="0"/>
              </a:rPr>
              <a:t>жүйелерінен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айырмашылығы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барлық</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абоненттер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бір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уақытта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бірдей</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жиілік</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диапазонын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қолданатындықтан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уақыт</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немесе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жиілік</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аралықтарына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бөлу</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болмайды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Екі</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жағдай</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орын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алады</a:t>
            </a:r>
            <a:r>
              <a:rPr lang="ru-RU" sz="1600" dirty="0" smtClean="0">
                <a:latin typeface="Times New Roman" panose="02020603050405020304" pitchFamily="18" charset="0"/>
                <a:ea typeface="Calibri" panose="020F0502020204030204" pitchFamily="34" charset="0"/>
              </a:rPr>
              <a:t>:</a:t>
            </a:r>
            <a:endParaRPr lang="ru-RU" sz="1600" dirty="0">
              <a:latin typeface="Times New Roman" panose="02020603050405020304" pitchFamily="18" charset="0"/>
              <a:ea typeface="Calibri" panose="020F0502020204030204" pitchFamily="34" charset="0"/>
            </a:endParaRPr>
          </a:p>
        </p:txBody>
      </p:sp>
      <p:sp>
        <p:nvSpPr>
          <p:cNvPr id="9" name="Прямоугольник 8"/>
          <p:cNvSpPr/>
          <p:nvPr/>
        </p:nvSpPr>
        <p:spPr>
          <a:xfrm>
            <a:off x="6006975" y="942973"/>
            <a:ext cx="2957513" cy="2132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2.</a:t>
            </a:r>
            <a:endParaRPr lang="ru-RU" dirty="0"/>
          </a:p>
        </p:txBody>
      </p:sp>
      <p:pic>
        <p:nvPicPr>
          <p:cNvPr id="11" name="Рисунок 10" descr="cdma1"/>
          <p:cNvPicPr/>
          <p:nvPr/>
        </p:nvPicPr>
        <p:blipFill>
          <a:blip r:embed="rId2">
            <a:extLst>
              <a:ext uri="{28A0092B-C50C-407E-A947-70E740481C1C}">
                <a14:useLocalDpi xmlns:a14="http://schemas.microsoft.com/office/drawing/2010/main" val="0"/>
              </a:ext>
            </a:extLst>
          </a:blip>
          <a:srcRect/>
          <a:stretch>
            <a:fillRect/>
          </a:stretch>
        </p:blipFill>
        <p:spPr bwMode="auto">
          <a:xfrm>
            <a:off x="6081575" y="1042930"/>
            <a:ext cx="2808312" cy="1643185"/>
          </a:xfrm>
          <a:prstGeom prst="rect">
            <a:avLst/>
          </a:prstGeom>
          <a:noFill/>
          <a:ln>
            <a:noFill/>
          </a:ln>
        </p:spPr>
      </p:pic>
      <p:sp>
        <p:nvSpPr>
          <p:cNvPr id="3" name="Прямоугольник 2"/>
          <p:cNvSpPr/>
          <p:nvPr/>
        </p:nvSpPr>
        <p:spPr>
          <a:xfrm>
            <a:off x="6105096" y="2740252"/>
            <a:ext cx="2761270" cy="292388"/>
          </a:xfrm>
          <a:prstGeom prst="rect">
            <a:avLst/>
          </a:prstGeom>
        </p:spPr>
        <p:txBody>
          <a:bodyPr wrap="none">
            <a:spAutoFit/>
          </a:bodyPr>
          <a:lstStyle/>
          <a:p>
            <a:pPr algn="ctr"/>
            <a:r>
              <a:rPr lang="ru-RU" sz="1300" dirty="0">
                <a:latin typeface="Times New Roman" panose="02020603050405020304" pitchFamily="18" charset="0"/>
                <a:ea typeface="Times New Roman" panose="02020603050405020304" pitchFamily="18" charset="0"/>
              </a:rPr>
              <a:t>2.4 </a:t>
            </a:r>
            <a:r>
              <a:rPr lang="kk-KZ" sz="1300" dirty="0">
                <a:latin typeface="Times New Roman" panose="02020603050405020304" pitchFamily="18" charset="0"/>
                <a:ea typeface="Times New Roman" panose="02020603050405020304" pitchFamily="18" charset="0"/>
              </a:rPr>
              <a:t>сурет </a:t>
            </a:r>
            <a:r>
              <a:rPr lang="ru-RU" sz="1300" dirty="0">
                <a:latin typeface="Times New Roman" panose="02020603050405020304" pitchFamily="18" charset="0"/>
                <a:ea typeface="Times New Roman" panose="02020603050405020304" pitchFamily="18" charset="0"/>
              </a:rPr>
              <a:t>– </a:t>
            </a:r>
            <a:r>
              <a:rPr lang="ru-RU" sz="1300" dirty="0" err="1">
                <a:latin typeface="Times New Roman" panose="02020603050405020304" pitchFamily="18" charset="0"/>
                <a:ea typeface="Times New Roman" panose="02020603050405020304" pitchFamily="18" charset="0"/>
              </a:rPr>
              <a:t>Арнаны</a:t>
            </a:r>
            <a:r>
              <a:rPr lang="ru-RU" sz="1300" dirty="0">
                <a:latin typeface="Times New Roman" panose="02020603050405020304" pitchFamily="18" charset="0"/>
                <a:ea typeface="Times New Roman" panose="02020603050405020304" pitchFamily="18" charset="0"/>
              </a:rPr>
              <a:t> </a:t>
            </a:r>
            <a:r>
              <a:rPr lang="ru-RU" sz="1300" dirty="0" err="1">
                <a:latin typeface="Times New Roman" panose="02020603050405020304" pitchFamily="18" charset="0"/>
                <a:ea typeface="Times New Roman" panose="02020603050405020304" pitchFamily="18" charset="0"/>
              </a:rPr>
              <a:t>кодты</a:t>
            </a:r>
            <a:r>
              <a:rPr lang="ru-RU" sz="1300" dirty="0">
                <a:latin typeface="Times New Roman" panose="02020603050405020304" pitchFamily="18" charset="0"/>
                <a:ea typeface="Times New Roman" panose="02020603050405020304" pitchFamily="18" charset="0"/>
              </a:rPr>
              <a:t> </a:t>
            </a:r>
            <a:r>
              <a:rPr lang="ru-RU" sz="1300" dirty="0" err="1">
                <a:latin typeface="Times New Roman" panose="02020603050405020304" pitchFamily="18" charset="0"/>
                <a:ea typeface="Times New Roman" panose="02020603050405020304" pitchFamily="18" charset="0"/>
              </a:rPr>
              <a:t>бөлу</a:t>
            </a:r>
            <a:r>
              <a:rPr lang="ru-RU" sz="1300" dirty="0">
                <a:latin typeface="Times New Roman" panose="02020603050405020304" pitchFamily="18" charset="0"/>
                <a:ea typeface="Times New Roman" panose="02020603050405020304" pitchFamily="18" charset="0"/>
              </a:rPr>
              <a:t> </a:t>
            </a:r>
            <a:r>
              <a:rPr lang="ru-RU" sz="1300" dirty="0" err="1">
                <a:latin typeface="Times New Roman" panose="02020603050405020304" pitchFamily="18" charset="0"/>
                <a:ea typeface="Times New Roman" panose="02020603050405020304" pitchFamily="18" charset="0"/>
              </a:rPr>
              <a:t>әдісі</a:t>
            </a:r>
            <a:endParaRPr lang="ru-RU" sz="1300" dirty="0">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126" y="4386159"/>
            <a:ext cx="9001000" cy="584775"/>
          </a:xfrm>
          <a:prstGeom prst="rect">
            <a:avLst/>
          </a:prstGeom>
        </p:spPr>
        <p:txBody>
          <a:bodyPr wrap="square">
            <a:spAutoFit/>
          </a:bodyPr>
          <a:lstStyle/>
          <a:p>
            <a:pPr algn="just">
              <a:spcBef>
                <a:spcPts val="600"/>
              </a:spcBef>
              <a:spcAft>
                <a:spcPts val="600"/>
              </a:spcAft>
            </a:pPr>
            <a:r>
              <a:rPr lang="ru-RU" sz="1600" dirty="0" smtClean="0">
                <a:latin typeface="Times New Roman" panose="02020603050405020304" pitchFamily="18" charset="0"/>
                <a:ea typeface="Calibri" panose="020F0502020204030204" pitchFamily="34" charset="0"/>
              </a:rPr>
              <a:t>• </a:t>
            </a:r>
            <a:r>
              <a:rPr lang="ru-RU" sz="1600" dirty="0" err="1" smtClean="0">
                <a:latin typeface="Times New Roman" panose="02020603050405020304" pitchFamily="18" charset="0"/>
                <a:ea typeface="Calibri" panose="020F0502020204030204" pitchFamily="34" charset="0"/>
              </a:rPr>
              <a:t>Егер</a:t>
            </a:r>
            <a:r>
              <a:rPr lang="ru-RU" sz="1600" dirty="0" smtClean="0">
                <a:latin typeface="Times New Roman" panose="02020603050405020304" pitchFamily="18" charset="0"/>
                <a:ea typeface="Calibri" panose="020F0502020204030204" pitchFamily="34" charset="0"/>
              </a:rPr>
              <a:t> </a:t>
            </a:r>
            <a:r>
              <a:rPr lang="ru-RU" sz="1600" dirty="0" err="1" smtClean="0">
                <a:latin typeface="Times New Roman" panose="02020603050405020304" pitchFamily="18" charset="0"/>
                <a:ea typeface="Calibri" panose="020F0502020204030204" pitchFamily="34" charset="0"/>
              </a:rPr>
              <a:t>дереккөз</a:t>
            </a:r>
            <a:r>
              <a:rPr lang="ru-RU" sz="1600" dirty="0" smtClean="0">
                <a:latin typeface="Times New Roman" panose="02020603050405020304" pitchFamily="18" charset="0"/>
                <a:ea typeface="Calibri" panose="020F0502020204030204" pitchFamily="34" charset="0"/>
              </a:rPr>
              <a:t> </a:t>
            </a:r>
            <a:r>
              <a:rPr lang="ru-RU" sz="1600" dirty="0" err="1" smtClean="0">
                <a:latin typeface="Times New Roman" panose="02020603050405020304" pitchFamily="18" charset="0"/>
                <a:ea typeface="Calibri" panose="020F0502020204030204" pitchFamily="34" charset="0"/>
              </a:rPr>
              <a:t>деректерін</a:t>
            </a:r>
            <a:r>
              <a:rPr lang="ru-RU" sz="1600" dirty="0" smtClean="0">
                <a:latin typeface="Times New Roman" panose="02020603050405020304" pitchFamily="18" charset="0"/>
                <a:ea typeface="Calibri" panose="020F0502020204030204" pitchFamily="34" charset="0"/>
              </a:rPr>
              <a:t> беру </a:t>
            </a:r>
            <a:r>
              <a:rPr lang="ru-RU" sz="1600" dirty="0" err="1" smtClean="0">
                <a:latin typeface="Times New Roman" panose="02020603050405020304" pitchFamily="18" charset="0"/>
                <a:ea typeface="Calibri" panose="020F0502020204030204" pitchFamily="34" charset="0"/>
              </a:rPr>
              <a:t>жылдамдығы</a:t>
            </a:r>
            <a:r>
              <a:rPr lang="ru-RU" sz="1600" dirty="0" smtClean="0">
                <a:latin typeface="Times New Roman" panose="02020603050405020304" pitchFamily="18" charset="0"/>
                <a:ea typeface="Calibri" panose="020F0502020204030204" pitchFamily="34" charset="0"/>
              </a:rPr>
              <a:t> </a:t>
            </a:r>
            <a:r>
              <a:rPr lang="ru-RU" sz="1600" dirty="0" err="1" smtClean="0">
                <a:latin typeface="Times New Roman" panose="02020603050405020304" pitchFamily="18" charset="0"/>
                <a:ea typeface="Calibri" panose="020F0502020204030204" pitchFamily="34" charset="0"/>
              </a:rPr>
              <a:t>жоғары</a:t>
            </a:r>
            <a:r>
              <a:rPr lang="ru-RU" sz="1600" dirty="0" smtClean="0">
                <a:latin typeface="Times New Roman" panose="02020603050405020304" pitchFamily="18" charset="0"/>
                <a:ea typeface="Calibri" panose="020F0502020204030204" pitchFamily="34" charset="0"/>
              </a:rPr>
              <a:t> </a:t>
            </a:r>
            <a:r>
              <a:rPr lang="ru-RU" sz="1600" dirty="0" err="1" smtClean="0">
                <a:latin typeface="Times New Roman" panose="02020603050405020304" pitchFamily="18" charset="0"/>
                <a:ea typeface="Calibri" panose="020F0502020204030204" pitchFamily="34" charset="0"/>
              </a:rPr>
              <a:t>болса</a:t>
            </a:r>
            <a:r>
              <a:rPr lang="ru-RU" sz="1600" dirty="0" smtClean="0">
                <a:latin typeface="Times New Roman" panose="02020603050405020304" pitchFamily="18" charset="0"/>
                <a:ea typeface="Calibri" panose="020F0502020204030204" pitchFamily="34" charset="0"/>
              </a:rPr>
              <a:t>, </a:t>
            </a:r>
            <a:r>
              <a:rPr lang="ru-RU" sz="1600" dirty="0" err="1" smtClean="0">
                <a:latin typeface="Times New Roman" panose="02020603050405020304" pitchFamily="18" charset="0"/>
                <a:ea typeface="Calibri" panose="020F0502020204030204" pitchFamily="34" charset="0"/>
              </a:rPr>
              <a:t>онда</a:t>
            </a:r>
            <a:r>
              <a:rPr lang="ru-RU" sz="1600" dirty="0" smtClean="0">
                <a:latin typeface="Times New Roman" panose="02020603050405020304" pitchFamily="18" charset="0"/>
                <a:ea typeface="Calibri" panose="020F0502020204030204" pitchFamily="34" charset="0"/>
              </a:rPr>
              <a:t> сигнал </a:t>
            </a:r>
            <a:r>
              <a:rPr lang="ru-RU" sz="1600" dirty="0" err="1" smtClean="0">
                <a:latin typeface="Times New Roman" panose="02020603050405020304" pitchFamily="18" charset="0"/>
                <a:ea typeface="Calibri" panose="020F0502020204030204" pitchFamily="34" charset="0"/>
              </a:rPr>
              <a:t>бұдан</a:t>
            </a:r>
            <a:r>
              <a:rPr lang="ru-RU" sz="1600" dirty="0" smtClean="0">
                <a:latin typeface="Times New Roman" panose="02020603050405020304" pitchFamily="18" charset="0"/>
                <a:ea typeface="Calibri" panose="020F0502020204030204" pitchFamily="34" charset="0"/>
              </a:rPr>
              <a:t> </a:t>
            </a:r>
            <a:r>
              <a:rPr lang="ru-RU" sz="1600" dirty="0" err="1" smtClean="0">
                <a:latin typeface="Times New Roman" panose="02020603050405020304" pitchFamily="18" charset="0"/>
                <a:ea typeface="Calibri" panose="020F0502020204030204" pitchFamily="34" charset="0"/>
              </a:rPr>
              <a:t>былай</a:t>
            </a:r>
            <a:r>
              <a:rPr lang="ru-RU" sz="1600" dirty="0" smtClean="0">
                <a:latin typeface="Times New Roman" panose="02020603050405020304" pitchFamily="18" charset="0"/>
                <a:ea typeface="Calibri" panose="020F0502020204030204" pitchFamily="34" charset="0"/>
              </a:rPr>
              <a:t> </a:t>
            </a:r>
            <a:r>
              <a:rPr lang="ru-RU" sz="1600" dirty="0" err="1" smtClean="0">
                <a:latin typeface="Times New Roman" panose="02020603050405020304" pitchFamily="18" charset="0"/>
                <a:ea typeface="Calibri" panose="020F0502020204030204" pitchFamily="34" charset="0"/>
              </a:rPr>
              <a:t>жақсы</a:t>
            </a:r>
            <a:r>
              <a:rPr lang="ru-RU" sz="1600" dirty="0" smtClean="0">
                <a:latin typeface="Times New Roman" panose="02020603050405020304" pitchFamily="18" charset="0"/>
                <a:ea typeface="Calibri" panose="020F0502020204030204" pitchFamily="34" charset="0"/>
              </a:rPr>
              <a:t> </a:t>
            </a:r>
            <a:r>
              <a:rPr lang="ru-RU" sz="1600" dirty="0" err="1" smtClean="0">
                <a:latin typeface="Times New Roman" panose="02020603050405020304" pitchFamily="18" charset="0"/>
                <a:ea typeface="Calibri" panose="020F0502020204030204" pitchFamily="34" charset="0"/>
              </a:rPr>
              <a:t>кеңейтілмейді</a:t>
            </a:r>
            <a:r>
              <a:rPr lang="ru-RU" sz="1600" dirty="0" smtClean="0">
                <a:latin typeface="Times New Roman" panose="02020603050405020304" pitchFamily="18" charset="0"/>
                <a:ea typeface="Calibri" panose="020F0502020204030204" pitchFamily="34" charset="0"/>
              </a:rPr>
              <a:t> </a:t>
            </a:r>
            <a:r>
              <a:rPr lang="ru-RU" sz="1600" dirty="0" err="1" smtClean="0">
                <a:latin typeface="Times New Roman" panose="02020603050405020304" pitchFamily="18" charset="0"/>
                <a:ea typeface="Calibri" panose="020F0502020204030204" pitchFamily="34" charset="0"/>
              </a:rPr>
              <a:t>және</a:t>
            </a:r>
            <a:r>
              <a:rPr lang="ru-RU" sz="1600" dirty="0" smtClean="0">
                <a:latin typeface="Times New Roman" panose="02020603050405020304" pitchFamily="18" charset="0"/>
                <a:ea typeface="Calibri" panose="020F0502020204030204" pitchFamily="34" charset="0"/>
              </a:rPr>
              <a:t> </a:t>
            </a:r>
            <a:r>
              <a:rPr lang="ru-RU" sz="1600" dirty="0" err="1" smtClean="0">
                <a:latin typeface="Times New Roman" panose="02020603050405020304" pitchFamily="18" charset="0"/>
                <a:ea typeface="Calibri" panose="020F0502020204030204" pitchFamily="34" charset="0"/>
              </a:rPr>
              <a:t>осылайша</a:t>
            </a:r>
            <a:r>
              <a:rPr lang="ru-RU" sz="1600" dirty="0" smtClean="0">
                <a:latin typeface="Times New Roman" panose="02020603050405020304" pitchFamily="18" charset="0"/>
                <a:ea typeface="Calibri" panose="020F0502020204030204" pitchFamily="34" charset="0"/>
              </a:rPr>
              <a:t> </a:t>
            </a:r>
            <a:r>
              <a:rPr lang="ru-RU" sz="1600" dirty="0" err="1" smtClean="0">
                <a:latin typeface="Times New Roman" panose="02020603050405020304" pitchFamily="18" charset="0"/>
                <a:ea typeface="Calibri" panose="020F0502020204030204" pitchFamily="34" charset="0"/>
              </a:rPr>
              <a:t>қажетті</a:t>
            </a:r>
            <a:r>
              <a:rPr lang="ru-RU" sz="1600" dirty="0" smtClean="0">
                <a:latin typeface="Times New Roman" panose="02020603050405020304" pitchFamily="18" charset="0"/>
                <a:ea typeface="Calibri" panose="020F0502020204030204" pitchFamily="34" charset="0"/>
              </a:rPr>
              <a:t> беру </a:t>
            </a:r>
            <a:r>
              <a:rPr lang="ru-RU" sz="1600" dirty="0" err="1" smtClean="0">
                <a:latin typeface="Times New Roman" panose="02020603050405020304" pitchFamily="18" charset="0"/>
                <a:ea typeface="Calibri" panose="020F0502020204030204" pitchFamily="34" charset="0"/>
              </a:rPr>
              <a:t>қуаты</a:t>
            </a:r>
            <a:r>
              <a:rPr lang="ru-RU" sz="1600" dirty="0" smtClean="0">
                <a:latin typeface="Times New Roman" panose="02020603050405020304" pitchFamily="18" charset="0"/>
                <a:ea typeface="Calibri" panose="020F0502020204030204" pitchFamily="34" charset="0"/>
              </a:rPr>
              <a:t> </a:t>
            </a:r>
            <a:r>
              <a:rPr lang="ru-RU" sz="1600" dirty="0" err="1" smtClean="0">
                <a:latin typeface="Times New Roman" panose="02020603050405020304" pitchFamily="18" charset="0"/>
                <a:ea typeface="Calibri" panose="020F0502020204030204" pitchFamily="34" charset="0"/>
              </a:rPr>
              <a:t>жоғары</a:t>
            </a:r>
            <a:r>
              <a:rPr lang="ru-RU" sz="1600" dirty="0" smtClean="0">
                <a:latin typeface="Times New Roman" panose="02020603050405020304" pitchFamily="18" charset="0"/>
                <a:ea typeface="Calibri" panose="020F0502020204030204" pitchFamily="34" charset="0"/>
              </a:rPr>
              <a:t> </a:t>
            </a:r>
            <a:r>
              <a:rPr lang="ru-RU" sz="1600" dirty="0" err="1" smtClean="0">
                <a:latin typeface="Times New Roman" panose="02020603050405020304" pitchFamily="18" charset="0"/>
                <a:ea typeface="Calibri" panose="020F0502020204030204" pitchFamily="34" charset="0"/>
              </a:rPr>
              <a:t>болады</a:t>
            </a:r>
            <a:r>
              <a:rPr lang="ru-RU" sz="1600" dirty="0" smtClean="0">
                <a:latin typeface="Times New Roman" panose="02020603050405020304" pitchFamily="18" charset="0"/>
                <a:ea typeface="Calibri" panose="020F0502020204030204" pitchFamily="34" charset="0"/>
              </a:rPr>
              <a:t>. </a:t>
            </a:r>
            <a:endParaRPr lang="ru-RU" sz="1600" dirty="0">
              <a:latin typeface="Times New Roman" panose="02020603050405020304" pitchFamily="18" charset="0"/>
              <a:ea typeface="Calibri" panose="020F0502020204030204" pitchFamily="34" charset="0"/>
            </a:endParaRPr>
          </a:p>
        </p:txBody>
      </p:sp>
      <p:sp>
        <p:nvSpPr>
          <p:cNvPr id="5" name="Прямоугольник 4"/>
          <p:cNvSpPr/>
          <p:nvPr/>
        </p:nvSpPr>
        <p:spPr>
          <a:xfrm>
            <a:off x="44662" y="3696661"/>
            <a:ext cx="8845225" cy="615553"/>
          </a:xfrm>
          <a:prstGeom prst="rect">
            <a:avLst/>
          </a:prstGeom>
        </p:spPr>
        <p:txBody>
          <a:bodyPr wrap="square">
            <a:spAutoFit/>
          </a:bodyPr>
          <a:lstStyle/>
          <a:p>
            <a:pPr algn="just">
              <a:spcBef>
                <a:spcPts val="600"/>
              </a:spcBef>
              <a:spcAft>
                <a:spcPts val="600"/>
              </a:spcAft>
            </a:pPr>
            <a:r>
              <a:rPr lang="ru-RU"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Егер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дереккөздің</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деректер</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жылдамдығы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төмен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болса</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онда</a:t>
            </a:r>
            <a:r>
              <a:rPr lang="ru-RU" sz="1600" dirty="0">
                <a:latin typeface="Times New Roman" panose="02020603050405020304" pitchFamily="18" charset="0"/>
                <a:ea typeface="Calibri" panose="020F0502020204030204" pitchFamily="34" charset="0"/>
              </a:rPr>
              <a:t> сигнал </a:t>
            </a:r>
            <a:r>
              <a:rPr lang="ru-RU" sz="1600" dirty="0" err="1">
                <a:latin typeface="Times New Roman" panose="02020603050405020304" pitchFamily="18" charset="0"/>
                <a:ea typeface="Calibri" panose="020F0502020204030204" pitchFamily="34" charset="0"/>
              </a:rPr>
              <a:t>спектрін</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жақсы</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кеңейтуге</a:t>
            </a:r>
            <a:r>
              <a:rPr lang="ru-RU" sz="1600" dirty="0">
                <a:latin typeface="Times New Roman" panose="02020603050405020304" pitchFamily="18" charset="0"/>
                <a:ea typeface="Calibri" panose="020F0502020204030204" pitchFamily="34" charset="0"/>
              </a:rPr>
              <a:t> </a:t>
            </a:r>
            <a:r>
              <a:rPr lang="ru-RU" sz="1600" dirty="0" err="1">
                <a:latin typeface="Times New Roman" panose="02020603050405020304" pitchFamily="18" charset="0"/>
                <a:ea typeface="Calibri" panose="020F0502020204030204" pitchFamily="34" charset="0"/>
              </a:rPr>
              <a:t>болады</a:t>
            </a:r>
            <a:r>
              <a:rPr lang="ru-RU" sz="1600" dirty="0">
                <a:latin typeface="Times New Roman" panose="02020603050405020304" pitchFamily="18" charset="0"/>
                <a:ea typeface="Calibri" panose="020F0502020204030204" pitchFamily="34" charset="0"/>
              </a:rPr>
              <a:t>, ал </a:t>
            </a:r>
            <a:r>
              <a:rPr lang="ru-RU" sz="1600" dirty="0" err="1">
                <a:latin typeface="Times New Roman" panose="02020603050405020304" pitchFamily="18" charset="0"/>
                <a:ea typeface="Calibri" panose="020F0502020204030204" pitchFamily="34" charset="0"/>
              </a:rPr>
              <a:t>қажетті</a:t>
            </a:r>
            <a:r>
              <a:rPr lang="ru-RU" sz="1600" dirty="0">
                <a:latin typeface="Times New Roman" panose="02020603050405020304" pitchFamily="18" charset="0"/>
                <a:ea typeface="Calibri" panose="020F0502020204030204" pitchFamily="34" charset="0"/>
              </a:rPr>
              <a:t> беру </a:t>
            </a:r>
            <a:r>
              <a:rPr lang="ru-RU" sz="1600" dirty="0" err="1">
                <a:latin typeface="Times New Roman" panose="02020603050405020304" pitchFamily="18" charset="0"/>
                <a:ea typeface="Calibri" panose="020F0502020204030204" pitchFamily="34" charset="0"/>
              </a:rPr>
              <a:t>қуаты</a:t>
            </a:r>
            <a:r>
              <a:rPr lang="ru-RU" sz="1600" dirty="0">
                <a:latin typeface="Times New Roman" panose="02020603050405020304" pitchFamily="18" charset="0"/>
                <a:ea typeface="Calibri" panose="020F0502020204030204" pitchFamily="34" charset="0"/>
              </a:rPr>
              <a:t> аз </a:t>
            </a:r>
            <a:r>
              <a:rPr lang="ru-RU" sz="1600" dirty="0" err="1">
                <a:latin typeface="Times New Roman" panose="02020603050405020304" pitchFamily="18" charset="0"/>
                <a:ea typeface="Calibri" panose="020F0502020204030204" pitchFamily="34" charset="0"/>
              </a:rPr>
              <a:t>болады</a:t>
            </a:r>
            <a:r>
              <a:rPr lang="ru-RU" sz="1600" dirty="0">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779</TotalTime>
  <Words>1510</Words>
  <Application>Microsoft Office PowerPoint</Application>
  <PresentationFormat>Экран (16:9)</PresentationFormat>
  <Paragraphs>73</Paragraphs>
  <Slides>14</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2</vt:i4>
      </vt:variant>
      <vt:variant>
        <vt:lpstr>Заголовки слайдов</vt:lpstr>
      </vt:variant>
      <vt:variant>
        <vt:i4>14</vt:i4>
      </vt:variant>
    </vt:vector>
  </HeadingPairs>
  <TitlesOfParts>
    <vt:vector size="20" baseType="lpstr">
      <vt:lpstr>Arial</vt:lpstr>
      <vt:lpstr>Calibri</vt:lpstr>
      <vt:lpstr>Times New Roman</vt:lpstr>
      <vt:lpstr>Тема Office</vt:lpstr>
      <vt:lpstr>Visio.Drawing.11</vt:lpstr>
      <vt:lpstr>Equation.DSMT4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Жаксыгалиева Сагыныш</dc:creator>
  <cp:lastModifiedBy>Mereke Orynbay</cp:lastModifiedBy>
  <cp:revision>81</cp:revision>
  <dcterms:created xsi:type="dcterms:W3CDTF">2022-08-10T04:49:39Z</dcterms:created>
  <dcterms:modified xsi:type="dcterms:W3CDTF">2022-10-18T06:57:38Z</dcterms:modified>
</cp:coreProperties>
</file>