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60" r:id="rId2"/>
    <p:sldId id="259" r:id="rId3"/>
    <p:sldId id="263" r:id="rId4"/>
    <p:sldId id="266" r:id="rId5"/>
    <p:sldId id="268" r:id="rId6"/>
    <p:sldId id="265" r:id="rId7"/>
    <p:sldId id="267" r:id="rId8"/>
    <p:sldId id="269" r:id="rId9"/>
    <p:sldId id="274" r:id="rId10"/>
    <p:sldId id="272" r:id="rId11"/>
    <p:sldId id="273" r:id="rId12"/>
    <p:sldId id="277" r:id="rId13"/>
    <p:sldId id="264" r:id="rId14"/>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840" y="5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871E4-3074-4F95-8002-BD0F58978A2E}"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ru-RU"/>
        </a:p>
      </dgm:t>
    </dgm:pt>
    <dgm:pt modelId="{38A541E8-BEF7-4CE6-A51C-FCAFE2D23A86}">
      <dgm:prSet phldrT="[Текст]"/>
      <dgm:spPr/>
      <dgm:t>
        <a:bodyPr/>
        <a:lstStyle/>
        <a:p>
          <a:r>
            <a:rPr lang="kk-KZ" b="0" dirty="0">
              <a:effectLst/>
              <a:latin typeface="Times New Roman" panose="02020603050405020304" pitchFamily="18" charset="0"/>
              <a:cs typeface="Times New Roman" panose="02020603050405020304" pitchFamily="18" charset="0"/>
            </a:rPr>
            <a:t>Кіріспе</a:t>
          </a:r>
          <a:endParaRPr lang="ru-RU" b="0" dirty="0">
            <a:latin typeface="Times New Roman" pitchFamily="18" charset="0"/>
            <a:cs typeface="Times New Roman" pitchFamily="18" charset="0"/>
          </a:endParaRPr>
        </a:p>
      </dgm:t>
    </dgm:pt>
    <dgm:pt modelId="{9BD79AD4-6F75-401A-BA43-BBB417A3A732}" type="parTrans" cxnId="{DA2CA471-1951-42B7-9CBE-0BC29B6FEF2B}">
      <dgm:prSet/>
      <dgm:spPr/>
      <dgm:t>
        <a:bodyPr/>
        <a:lstStyle/>
        <a:p>
          <a:endParaRPr lang="ru-RU"/>
        </a:p>
      </dgm:t>
    </dgm:pt>
    <dgm:pt modelId="{986058AC-6A5D-4FF5-9857-3748C11E13DA}" type="sibTrans" cxnId="{DA2CA471-1951-42B7-9CBE-0BC29B6FEF2B}">
      <dgm:prSet/>
      <dgm:spPr/>
      <dgm:t>
        <a:bodyPr/>
        <a:lstStyle/>
        <a:p>
          <a:endParaRPr lang="ru-RU"/>
        </a:p>
      </dgm:t>
    </dgm:pt>
    <dgm:pt modelId="{D3F2C7B3-D8EF-4B1B-B864-5753C19D57B8}">
      <dgm:prSet phldrT="[Текст]"/>
      <dgm:spPr/>
      <dgm:t>
        <a:bodyPr/>
        <a:lstStyle/>
        <a:p>
          <a:r>
            <a:rPr lang="kk-KZ" b="0" i="0" dirty="0">
              <a:latin typeface="Times New Roman" panose="02020603050405020304" pitchFamily="18" charset="0"/>
              <a:cs typeface="Times New Roman" panose="02020603050405020304" pitchFamily="18" charset="0"/>
            </a:rPr>
            <a:t>6.2</a:t>
          </a:r>
          <a:r>
            <a:rPr lang="en-US" b="0" i="0" dirty="0">
              <a:latin typeface="Times New Roman" panose="02020603050405020304" pitchFamily="18" charset="0"/>
              <a:cs typeface="Times New Roman" panose="02020603050405020304" pitchFamily="18" charset="0"/>
            </a:rPr>
            <a:t> </a:t>
          </a:r>
          <a:r>
            <a:rPr lang="kk-KZ" b="0" i="0" dirty="0">
              <a:latin typeface="Times New Roman" panose="02020603050405020304" pitchFamily="18" charset="0"/>
              <a:cs typeface="Times New Roman" panose="02020603050405020304" pitchFamily="18" charset="0"/>
            </a:rPr>
            <a:t>Шағын қызмет көрсету аймақтары бар SSPO (MSO)</a:t>
          </a:r>
          <a:endParaRPr lang="ru-RU" b="0" i="0" dirty="0">
            <a:latin typeface="Times New Roman" pitchFamily="18" charset="0"/>
            <a:cs typeface="Times New Roman" pitchFamily="18" charset="0"/>
          </a:endParaRPr>
        </a:p>
      </dgm:t>
    </dgm:pt>
    <dgm:pt modelId="{9BE407A7-6530-4B93-ADF5-DD60961E0C4B}" type="parTrans" cxnId="{ED9BFE33-320D-4D2F-9E71-D7E0BF4BF6A6}">
      <dgm:prSet/>
      <dgm:spPr/>
      <dgm:t>
        <a:bodyPr/>
        <a:lstStyle/>
        <a:p>
          <a:endParaRPr lang="ru-RU"/>
        </a:p>
      </dgm:t>
    </dgm:pt>
    <dgm:pt modelId="{0BF8EC1C-A312-4E39-B2A9-4E5A52FEC28B}" type="sibTrans" cxnId="{ED9BFE33-320D-4D2F-9E71-D7E0BF4BF6A6}">
      <dgm:prSet/>
      <dgm:spPr/>
      <dgm:t>
        <a:bodyPr/>
        <a:lstStyle/>
        <a:p>
          <a:endParaRPr lang="ru-RU"/>
        </a:p>
      </dgm:t>
    </dgm:pt>
    <dgm:pt modelId="{B24978BC-5605-47B4-B302-60E77DA30605}">
      <dgm:prSet/>
      <dgm:spPr/>
      <dgm:t>
        <a:bodyPr/>
        <a:lstStyle/>
        <a:p>
          <a:r>
            <a:rPr lang="kk-KZ" b="0" i="0" dirty="0">
              <a:latin typeface="Times New Roman" panose="02020603050405020304" pitchFamily="18" charset="0"/>
              <a:cs typeface="Times New Roman" panose="02020603050405020304" pitchFamily="18" charset="0"/>
            </a:rPr>
            <a:t>6.2.3 Интерференциялық кедергі</a:t>
          </a:r>
          <a:endParaRPr lang="ru-RU" b="0" i="0" dirty="0">
            <a:latin typeface="Times New Roman" panose="02020603050405020304" pitchFamily="18" charset="0"/>
            <a:cs typeface="Times New Roman" panose="02020603050405020304" pitchFamily="18" charset="0"/>
          </a:endParaRPr>
        </a:p>
      </dgm:t>
    </dgm:pt>
    <dgm:pt modelId="{3ED568FF-CC4E-414F-AEC8-4C228D5F4E6D}" type="parTrans" cxnId="{2066C6B6-11A0-46AE-B415-CD58A0098B4A}">
      <dgm:prSet/>
      <dgm:spPr/>
      <dgm:t>
        <a:bodyPr/>
        <a:lstStyle/>
        <a:p>
          <a:endParaRPr lang="ru-RU"/>
        </a:p>
      </dgm:t>
    </dgm:pt>
    <dgm:pt modelId="{5A26DD11-82A7-457E-9AA7-938ACFABB93D}" type="sibTrans" cxnId="{2066C6B6-11A0-46AE-B415-CD58A0098B4A}">
      <dgm:prSet/>
      <dgm:spPr/>
      <dgm:t>
        <a:bodyPr/>
        <a:lstStyle/>
        <a:p>
          <a:endParaRPr lang="ru-RU"/>
        </a:p>
      </dgm:t>
    </dgm:pt>
    <dgm:pt modelId="{C40C9080-BDB2-450C-A06A-39F6D5F3BA1E}">
      <dgm:prSet/>
      <dgm:spPr/>
      <dgm:t>
        <a:bodyPr/>
        <a:lstStyle/>
        <a:p>
          <a:r>
            <a:rPr lang="kk-KZ" b="0" i="0" dirty="0">
              <a:latin typeface="Times New Roman" panose="02020603050405020304" pitchFamily="18" charset="0"/>
              <a:cs typeface="Times New Roman" panose="02020603050405020304" pitchFamily="18" charset="0"/>
            </a:rPr>
            <a:t>6.1</a:t>
          </a:r>
          <a:r>
            <a:rPr lang="en-US" b="0" i="0" dirty="0">
              <a:latin typeface="Times New Roman" panose="02020603050405020304" pitchFamily="18" charset="0"/>
              <a:cs typeface="Times New Roman" panose="02020603050405020304" pitchFamily="18" charset="0"/>
            </a:rPr>
            <a:t> </a:t>
          </a:r>
          <a:r>
            <a:rPr lang="kk-KZ" b="0" i="0" dirty="0">
              <a:latin typeface="Times New Roman" panose="02020603050405020304" pitchFamily="18" charset="0"/>
              <a:cs typeface="Times New Roman" panose="02020603050405020304" pitchFamily="18" charset="0"/>
            </a:rPr>
            <a:t>Үлкен қызмет көрсету аймақтары бар SSPO (LSO)</a:t>
          </a:r>
          <a:endParaRPr lang="ru-RU" b="0" i="0" dirty="0">
            <a:latin typeface="Times New Roman" panose="02020603050405020304" pitchFamily="18" charset="0"/>
            <a:cs typeface="Times New Roman" panose="02020603050405020304" pitchFamily="18" charset="0"/>
          </a:endParaRPr>
        </a:p>
      </dgm:t>
    </dgm:pt>
    <dgm:pt modelId="{903C87E0-7184-4E9C-8DA0-31495A7E5525}" type="parTrans" cxnId="{DC535252-01A0-42E4-AED3-98C6A1CD9C38}">
      <dgm:prSet/>
      <dgm:spPr/>
      <dgm:t>
        <a:bodyPr/>
        <a:lstStyle/>
        <a:p>
          <a:endParaRPr lang="ru-RU"/>
        </a:p>
      </dgm:t>
    </dgm:pt>
    <dgm:pt modelId="{74D2EDF0-4037-481B-93A4-C99E4526449D}" type="sibTrans" cxnId="{DC535252-01A0-42E4-AED3-98C6A1CD9C38}">
      <dgm:prSet/>
      <dgm:spPr/>
      <dgm:t>
        <a:bodyPr/>
        <a:lstStyle/>
        <a:p>
          <a:endParaRPr lang="ru-RU"/>
        </a:p>
      </dgm:t>
    </dgm:pt>
    <dgm:pt modelId="{8841DC0F-AEC0-43E8-B62A-CD3F9E9A2F72}">
      <dgm:prSet/>
      <dgm:spPr/>
      <dgm:t>
        <a:bodyPr/>
        <a:lstStyle/>
        <a:p>
          <a:r>
            <a:rPr lang="kk-KZ" b="0" i="0" dirty="0">
              <a:latin typeface="Times New Roman" panose="02020603050405020304" pitchFamily="18" charset="0"/>
              <a:cs typeface="Times New Roman" panose="02020603050405020304" pitchFamily="18" charset="0"/>
            </a:rPr>
            <a:t>6.2.2 Жиілікті қайта пайдалану</a:t>
          </a:r>
          <a:endParaRPr lang="ru-RU" b="0" i="0" dirty="0">
            <a:latin typeface="Times New Roman" panose="02020603050405020304" pitchFamily="18" charset="0"/>
            <a:cs typeface="Times New Roman" panose="02020603050405020304" pitchFamily="18" charset="0"/>
          </a:endParaRPr>
        </a:p>
      </dgm:t>
    </dgm:pt>
    <dgm:pt modelId="{AAB2F063-244B-4588-A7F6-E8332E982A98}" type="parTrans" cxnId="{F9AB831A-D48D-4699-820E-79043EE8ED64}">
      <dgm:prSet/>
      <dgm:spPr/>
      <dgm:t>
        <a:bodyPr/>
        <a:lstStyle/>
        <a:p>
          <a:endParaRPr lang="ru-RU"/>
        </a:p>
      </dgm:t>
    </dgm:pt>
    <dgm:pt modelId="{C9F0AC0B-9AA0-4235-90EE-C4E12044A18C}" type="sibTrans" cxnId="{F9AB831A-D48D-4699-820E-79043EE8ED64}">
      <dgm:prSet/>
      <dgm:spPr/>
      <dgm:t>
        <a:bodyPr/>
        <a:lstStyle/>
        <a:p>
          <a:endParaRPr lang="ru-RU"/>
        </a:p>
      </dgm:t>
    </dgm:pt>
    <dgm:pt modelId="{1ACED2CD-D9DF-446E-A3B2-8F6C530AB8BD}">
      <dgm:prSet/>
      <dgm:spPr/>
      <dgm:t>
        <a:bodyPr/>
        <a:lstStyle/>
        <a:p>
          <a:r>
            <a:rPr lang="kk-KZ" b="0" i="0" dirty="0">
              <a:latin typeface="Times New Roman" panose="02020603050405020304" pitchFamily="18" charset="0"/>
              <a:cs typeface="Times New Roman" panose="02020603050405020304" pitchFamily="18" charset="0"/>
            </a:rPr>
            <a:t>6.2.4 Жиілікті қайта пайдалану және ортақ арнаның қайталану факторлары</a:t>
          </a:r>
          <a:endParaRPr lang="ru-RU" b="0" i="0" dirty="0">
            <a:latin typeface="Times New Roman" panose="02020603050405020304" pitchFamily="18" charset="0"/>
            <a:cs typeface="Times New Roman" panose="02020603050405020304" pitchFamily="18" charset="0"/>
          </a:endParaRPr>
        </a:p>
      </dgm:t>
    </dgm:pt>
    <dgm:pt modelId="{ED9365E6-DE54-48E0-B737-2003BB7F2B0F}" type="parTrans" cxnId="{57F86458-4071-4CEE-9E84-2E27D0F37E66}">
      <dgm:prSet/>
      <dgm:spPr/>
      <dgm:t>
        <a:bodyPr/>
        <a:lstStyle/>
        <a:p>
          <a:endParaRPr lang="ru-RU"/>
        </a:p>
      </dgm:t>
    </dgm:pt>
    <dgm:pt modelId="{D89430A5-FC6A-4C35-9A46-7CAF37730B97}" type="sibTrans" cxnId="{57F86458-4071-4CEE-9E84-2E27D0F37E66}">
      <dgm:prSet/>
      <dgm:spPr/>
      <dgm:t>
        <a:bodyPr/>
        <a:lstStyle/>
        <a:p>
          <a:endParaRPr lang="ru-RU"/>
        </a:p>
      </dgm:t>
    </dgm:pt>
    <dgm:pt modelId="{E9C2B137-7E36-485A-9B87-06D69991EABC}">
      <dgm:prSet/>
      <dgm:spPr/>
      <dgm:t>
        <a:bodyPr/>
        <a:lstStyle/>
        <a:p>
          <a:pPr>
            <a:buFont typeface="+mj-lt"/>
            <a:buAutoNum type="arabicPeriod"/>
          </a:pPr>
          <a:r>
            <a:rPr lang="kk-KZ" b="0" i="0" dirty="0">
              <a:latin typeface="Times New Roman" panose="02020603050405020304" pitchFamily="18" charset="0"/>
              <a:cs typeface="Times New Roman" panose="02020603050405020304" pitchFamily="18" charset="0"/>
            </a:rPr>
            <a:t>6.2.1 Ұялы желіні ұйымдастыру</a:t>
          </a:r>
          <a:endParaRPr lang="ru-RU" b="0" i="0" dirty="0">
            <a:latin typeface="Times New Roman" panose="02020603050405020304" pitchFamily="18" charset="0"/>
            <a:cs typeface="Times New Roman" panose="02020603050405020304" pitchFamily="18" charset="0"/>
          </a:endParaRPr>
        </a:p>
      </dgm:t>
    </dgm:pt>
    <dgm:pt modelId="{821220DB-0FCA-4F69-BD6F-0A37000FF9F1}" type="parTrans" cxnId="{BA43398F-1378-4566-887E-2D21D33AB88E}">
      <dgm:prSet/>
      <dgm:spPr/>
      <dgm:t>
        <a:bodyPr/>
        <a:lstStyle/>
        <a:p>
          <a:endParaRPr lang="ru-RU"/>
        </a:p>
      </dgm:t>
    </dgm:pt>
    <dgm:pt modelId="{0F50760D-6C8D-4E3A-83AF-AEF976E30862}" type="sibTrans" cxnId="{BA43398F-1378-4566-887E-2D21D33AB88E}">
      <dgm:prSet/>
      <dgm:spPr/>
      <dgm:t>
        <a:bodyPr/>
        <a:lstStyle/>
        <a:p>
          <a:endParaRPr lang="ru-RU"/>
        </a:p>
      </dgm:t>
    </dgm:pt>
    <dgm:pt modelId="{10C37432-0AAD-4490-A494-5ABCCEB59506}" type="pres">
      <dgm:prSet presAssocID="{32E871E4-3074-4F95-8002-BD0F58978A2E}" presName="Name0" presStyleCnt="0">
        <dgm:presLayoutVars>
          <dgm:chMax val="7"/>
          <dgm:chPref val="7"/>
          <dgm:dir/>
        </dgm:presLayoutVars>
      </dgm:prSet>
      <dgm:spPr/>
      <dgm:t>
        <a:bodyPr/>
        <a:lstStyle/>
        <a:p>
          <a:endParaRPr lang="ru-RU"/>
        </a:p>
      </dgm:t>
    </dgm:pt>
    <dgm:pt modelId="{F807EDB5-A9EE-46ED-A276-6B32BBE1726E}" type="pres">
      <dgm:prSet presAssocID="{32E871E4-3074-4F95-8002-BD0F58978A2E}" presName="Name1" presStyleCnt="0"/>
      <dgm:spPr/>
    </dgm:pt>
    <dgm:pt modelId="{27E4D45C-E14E-47E4-B23D-208117D9D6C8}" type="pres">
      <dgm:prSet presAssocID="{32E871E4-3074-4F95-8002-BD0F58978A2E}" presName="cycle" presStyleCnt="0"/>
      <dgm:spPr/>
    </dgm:pt>
    <dgm:pt modelId="{8E578012-433F-4745-9A72-5B42A70EDD8B}" type="pres">
      <dgm:prSet presAssocID="{32E871E4-3074-4F95-8002-BD0F58978A2E}" presName="srcNode" presStyleLbl="node1" presStyleIdx="0" presStyleCnt="7"/>
      <dgm:spPr/>
    </dgm:pt>
    <dgm:pt modelId="{7F6E4215-72CA-4C32-97AA-1F8A7E1D3D15}" type="pres">
      <dgm:prSet presAssocID="{32E871E4-3074-4F95-8002-BD0F58978A2E}" presName="conn" presStyleLbl="parChTrans1D2" presStyleIdx="0" presStyleCnt="1" custLinFactNeighborY="-148"/>
      <dgm:spPr/>
      <dgm:t>
        <a:bodyPr/>
        <a:lstStyle/>
        <a:p>
          <a:endParaRPr lang="ru-RU"/>
        </a:p>
      </dgm:t>
    </dgm:pt>
    <dgm:pt modelId="{9C1F1B49-298F-49D3-A18C-F50EB71C19E0}" type="pres">
      <dgm:prSet presAssocID="{32E871E4-3074-4F95-8002-BD0F58978A2E}" presName="extraNode" presStyleLbl="node1" presStyleIdx="0" presStyleCnt="7"/>
      <dgm:spPr/>
    </dgm:pt>
    <dgm:pt modelId="{2E1AB7ED-CA2D-4098-A56C-C0184E48C329}" type="pres">
      <dgm:prSet presAssocID="{32E871E4-3074-4F95-8002-BD0F58978A2E}" presName="dstNode" presStyleLbl="node1" presStyleIdx="0" presStyleCnt="7"/>
      <dgm:spPr/>
    </dgm:pt>
    <dgm:pt modelId="{99C97347-4F4C-41FE-A4CB-EE6A9FF0E424}" type="pres">
      <dgm:prSet presAssocID="{38A541E8-BEF7-4CE6-A51C-FCAFE2D23A86}" presName="text_1" presStyleLbl="node1" presStyleIdx="0" presStyleCnt="7" custLinFactNeighborX="1262" custLinFactNeighborY="-4791">
        <dgm:presLayoutVars>
          <dgm:bulletEnabled val="1"/>
        </dgm:presLayoutVars>
      </dgm:prSet>
      <dgm:spPr/>
      <dgm:t>
        <a:bodyPr/>
        <a:lstStyle/>
        <a:p>
          <a:endParaRPr lang="ru-RU"/>
        </a:p>
      </dgm:t>
    </dgm:pt>
    <dgm:pt modelId="{C415F9C1-7248-45CC-8827-70DFE8990AF4}" type="pres">
      <dgm:prSet presAssocID="{38A541E8-BEF7-4CE6-A51C-FCAFE2D23A86}" presName="accent_1" presStyleCnt="0"/>
      <dgm:spPr/>
    </dgm:pt>
    <dgm:pt modelId="{F5AF8267-F9D3-43B7-8F16-20DE312A0F9A}" type="pres">
      <dgm:prSet presAssocID="{38A541E8-BEF7-4CE6-A51C-FCAFE2D23A86}" presName="accentRepeatNode" presStyleLbl="solidFgAcc1" presStyleIdx="0" presStyleCnt="7"/>
      <dgm:spPr/>
    </dgm:pt>
    <dgm:pt modelId="{EFF7FE77-E596-4B6B-8678-F06B839AC182}" type="pres">
      <dgm:prSet presAssocID="{C40C9080-BDB2-450C-A06A-39F6D5F3BA1E}" presName="text_2" presStyleLbl="node1" presStyleIdx="1" presStyleCnt="7">
        <dgm:presLayoutVars>
          <dgm:bulletEnabled val="1"/>
        </dgm:presLayoutVars>
      </dgm:prSet>
      <dgm:spPr/>
      <dgm:t>
        <a:bodyPr/>
        <a:lstStyle/>
        <a:p>
          <a:endParaRPr lang="ru-RU"/>
        </a:p>
      </dgm:t>
    </dgm:pt>
    <dgm:pt modelId="{A5B780CE-8598-4021-BA7D-680B0C5E4C20}" type="pres">
      <dgm:prSet presAssocID="{C40C9080-BDB2-450C-A06A-39F6D5F3BA1E}" presName="accent_2" presStyleCnt="0"/>
      <dgm:spPr/>
    </dgm:pt>
    <dgm:pt modelId="{A03F4295-4D4A-4BD7-AE5E-C28D7AAD8CEF}" type="pres">
      <dgm:prSet presAssocID="{C40C9080-BDB2-450C-A06A-39F6D5F3BA1E}" presName="accentRepeatNode" presStyleLbl="solidFgAcc1" presStyleIdx="1" presStyleCnt="7"/>
      <dgm:spPr/>
    </dgm:pt>
    <dgm:pt modelId="{20D8743F-DBE3-4A41-806B-3E19CC07DABD}" type="pres">
      <dgm:prSet presAssocID="{D3F2C7B3-D8EF-4B1B-B864-5753C19D57B8}" presName="text_3" presStyleLbl="node1" presStyleIdx="2" presStyleCnt="7">
        <dgm:presLayoutVars>
          <dgm:bulletEnabled val="1"/>
        </dgm:presLayoutVars>
      </dgm:prSet>
      <dgm:spPr/>
      <dgm:t>
        <a:bodyPr/>
        <a:lstStyle/>
        <a:p>
          <a:endParaRPr lang="ru-RU"/>
        </a:p>
      </dgm:t>
    </dgm:pt>
    <dgm:pt modelId="{B843ABCB-8C2B-4366-A6D6-B78AC54C1212}" type="pres">
      <dgm:prSet presAssocID="{D3F2C7B3-D8EF-4B1B-B864-5753C19D57B8}" presName="accent_3" presStyleCnt="0"/>
      <dgm:spPr/>
    </dgm:pt>
    <dgm:pt modelId="{1011899D-3FE5-41E2-A939-53EB901186B6}" type="pres">
      <dgm:prSet presAssocID="{D3F2C7B3-D8EF-4B1B-B864-5753C19D57B8}" presName="accentRepeatNode" presStyleLbl="solidFgAcc1" presStyleIdx="2" presStyleCnt="7"/>
      <dgm:spPr/>
    </dgm:pt>
    <dgm:pt modelId="{05C567BD-FD9A-426C-A422-8ADC1B562A07}" type="pres">
      <dgm:prSet presAssocID="{E9C2B137-7E36-485A-9B87-06D69991EABC}" presName="text_4" presStyleLbl="node1" presStyleIdx="3" presStyleCnt="7">
        <dgm:presLayoutVars>
          <dgm:bulletEnabled val="1"/>
        </dgm:presLayoutVars>
      </dgm:prSet>
      <dgm:spPr/>
      <dgm:t>
        <a:bodyPr/>
        <a:lstStyle/>
        <a:p>
          <a:endParaRPr lang="ru-RU"/>
        </a:p>
      </dgm:t>
    </dgm:pt>
    <dgm:pt modelId="{7B43D7C7-94ED-4982-9A0E-8AC7574B53AB}" type="pres">
      <dgm:prSet presAssocID="{E9C2B137-7E36-485A-9B87-06D69991EABC}" presName="accent_4" presStyleCnt="0"/>
      <dgm:spPr/>
    </dgm:pt>
    <dgm:pt modelId="{7F7A32CE-E54B-4320-AF20-EBBE467ABB68}" type="pres">
      <dgm:prSet presAssocID="{E9C2B137-7E36-485A-9B87-06D69991EABC}" presName="accentRepeatNode" presStyleLbl="solidFgAcc1" presStyleIdx="3" presStyleCnt="7"/>
      <dgm:spPr/>
    </dgm:pt>
    <dgm:pt modelId="{EC62105E-74DE-445E-B0A0-7936B69CBB28}" type="pres">
      <dgm:prSet presAssocID="{8841DC0F-AEC0-43E8-B62A-CD3F9E9A2F72}" presName="text_5" presStyleLbl="node1" presStyleIdx="4" presStyleCnt="7">
        <dgm:presLayoutVars>
          <dgm:bulletEnabled val="1"/>
        </dgm:presLayoutVars>
      </dgm:prSet>
      <dgm:spPr/>
      <dgm:t>
        <a:bodyPr/>
        <a:lstStyle/>
        <a:p>
          <a:endParaRPr lang="ru-RU"/>
        </a:p>
      </dgm:t>
    </dgm:pt>
    <dgm:pt modelId="{EFCA6E8F-4CB5-49A3-BCFB-753974E3C38B}" type="pres">
      <dgm:prSet presAssocID="{8841DC0F-AEC0-43E8-B62A-CD3F9E9A2F72}" presName="accent_5" presStyleCnt="0"/>
      <dgm:spPr/>
    </dgm:pt>
    <dgm:pt modelId="{5D4D5E3F-7AD8-4DC4-B8F5-44B77A1C4168}" type="pres">
      <dgm:prSet presAssocID="{8841DC0F-AEC0-43E8-B62A-CD3F9E9A2F72}" presName="accentRepeatNode" presStyleLbl="solidFgAcc1" presStyleIdx="4" presStyleCnt="7"/>
      <dgm:spPr/>
    </dgm:pt>
    <dgm:pt modelId="{3BFAA011-C888-4C2A-9722-89CE72DF40CD}" type="pres">
      <dgm:prSet presAssocID="{B24978BC-5605-47B4-B302-60E77DA30605}" presName="text_6" presStyleLbl="node1" presStyleIdx="5" presStyleCnt="7">
        <dgm:presLayoutVars>
          <dgm:bulletEnabled val="1"/>
        </dgm:presLayoutVars>
      </dgm:prSet>
      <dgm:spPr/>
      <dgm:t>
        <a:bodyPr/>
        <a:lstStyle/>
        <a:p>
          <a:endParaRPr lang="ru-RU"/>
        </a:p>
      </dgm:t>
    </dgm:pt>
    <dgm:pt modelId="{278B1A78-E662-4C58-8C12-224880EA50CA}" type="pres">
      <dgm:prSet presAssocID="{B24978BC-5605-47B4-B302-60E77DA30605}" presName="accent_6" presStyleCnt="0"/>
      <dgm:spPr/>
    </dgm:pt>
    <dgm:pt modelId="{6EF3827F-1C5C-4764-9188-8462A3CF3A18}" type="pres">
      <dgm:prSet presAssocID="{B24978BC-5605-47B4-B302-60E77DA30605}" presName="accentRepeatNode" presStyleLbl="solidFgAcc1" presStyleIdx="5" presStyleCnt="7"/>
      <dgm:spPr/>
    </dgm:pt>
    <dgm:pt modelId="{B7DA5C40-972D-4525-A443-CCA1BE47ED0C}" type="pres">
      <dgm:prSet presAssocID="{1ACED2CD-D9DF-446E-A3B2-8F6C530AB8BD}" presName="text_7" presStyleLbl="node1" presStyleIdx="6" presStyleCnt="7">
        <dgm:presLayoutVars>
          <dgm:bulletEnabled val="1"/>
        </dgm:presLayoutVars>
      </dgm:prSet>
      <dgm:spPr/>
      <dgm:t>
        <a:bodyPr/>
        <a:lstStyle/>
        <a:p>
          <a:endParaRPr lang="ru-RU"/>
        </a:p>
      </dgm:t>
    </dgm:pt>
    <dgm:pt modelId="{856F6014-2FB7-4938-B4CF-D04106E2D4C8}" type="pres">
      <dgm:prSet presAssocID="{1ACED2CD-D9DF-446E-A3B2-8F6C530AB8BD}" presName="accent_7" presStyleCnt="0"/>
      <dgm:spPr/>
    </dgm:pt>
    <dgm:pt modelId="{60547E09-C447-44CA-9B69-B71EF2E7BAC8}" type="pres">
      <dgm:prSet presAssocID="{1ACED2CD-D9DF-446E-A3B2-8F6C530AB8BD}" presName="accentRepeatNode" presStyleLbl="solidFgAcc1" presStyleIdx="6" presStyleCnt="7"/>
      <dgm:spPr/>
    </dgm:pt>
  </dgm:ptLst>
  <dgm:cxnLst>
    <dgm:cxn modelId="{DC535252-01A0-42E4-AED3-98C6A1CD9C38}" srcId="{32E871E4-3074-4F95-8002-BD0F58978A2E}" destId="{C40C9080-BDB2-450C-A06A-39F6D5F3BA1E}" srcOrd="1" destOrd="0" parTransId="{903C87E0-7184-4E9C-8DA0-31495A7E5525}" sibTransId="{74D2EDF0-4037-481B-93A4-C99E4526449D}"/>
    <dgm:cxn modelId="{F1D4316E-5C8B-46EC-9033-CA88D34EB9C2}" type="presOf" srcId="{32E871E4-3074-4F95-8002-BD0F58978A2E}" destId="{10C37432-0AAD-4490-A494-5ABCCEB59506}" srcOrd="0" destOrd="0" presId="urn:microsoft.com/office/officeart/2008/layout/VerticalCurvedList"/>
    <dgm:cxn modelId="{BA43398F-1378-4566-887E-2D21D33AB88E}" srcId="{32E871E4-3074-4F95-8002-BD0F58978A2E}" destId="{E9C2B137-7E36-485A-9B87-06D69991EABC}" srcOrd="3" destOrd="0" parTransId="{821220DB-0FCA-4F69-BD6F-0A37000FF9F1}" sibTransId="{0F50760D-6C8D-4E3A-83AF-AEF976E30862}"/>
    <dgm:cxn modelId="{F9AB831A-D48D-4699-820E-79043EE8ED64}" srcId="{32E871E4-3074-4F95-8002-BD0F58978A2E}" destId="{8841DC0F-AEC0-43E8-B62A-CD3F9E9A2F72}" srcOrd="4" destOrd="0" parTransId="{AAB2F063-244B-4588-A7F6-E8332E982A98}" sibTransId="{C9F0AC0B-9AA0-4235-90EE-C4E12044A18C}"/>
    <dgm:cxn modelId="{674FE1B9-1FFF-47E6-B43C-71427F333CF4}" type="presOf" srcId="{986058AC-6A5D-4FF5-9857-3748C11E13DA}" destId="{7F6E4215-72CA-4C32-97AA-1F8A7E1D3D15}" srcOrd="0" destOrd="0" presId="urn:microsoft.com/office/officeart/2008/layout/VerticalCurvedList"/>
    <dgm:cxn modelId="{57F86458-4071-4CEE-9E84-2E27D0F37E66}" srcId="{32E871E4-3074-4F95-8002-BD0F58978A2E}" destId="{1ACED2CD-D9DF-446E-A3B2-8F6C530AB8BD}" srcOrd="6" destOrd="0" parTransId="{ED9365E6-DE54-48E0-B737-2003BB7F2B0F}" sibTransId="{D89430A5-FC6A-4C35-9A46-7CAF37730B97}"/>
    <dgm:cxn modelId="{371A7B95-D6B2-4C8E-9F43-E4D86AAAE9B5}" type="presOf" srcId="{B24978BC-5605-47B4-B302-60E77DA30605}" destId="{3BFAA011-C888-4C2A-9722-89CE72DF40CD}" srcOrd="0" destOrd="0" presId="urn:microsoft.com/office/officeart/2008/layout/VerticalCurvedList"/>
    <dgm:cxn modelId="{F54C973E-A916-40B0-AA5F-8EA4C69D9A5B}" type="presOf" srcId="{E9C2B137-7E36-485A-9B87-06D69991EABC}" destId="{05C567BD-FD9A-426C-A422-8ADC1B562A07}" srcOrd="0" destOrd="0" presId="urn:microsoft.com/office/officeart/2008/layout/VerticalCurvedList"/>
    <dgm:cxn modelId="{ED9BFE33-320D-4D2F-9E71-D7E0BF4BF6A6}" srcId="{32E871E4-3074-4F95-8002-BD0F58978A2E}" destId="{D3F2C7B3-D8EF-4B1B-B864-5753C19D57B8}" srcOrd="2" destOrd="0" parTransId="{9BE407A7-6530-4B93-ADF5-DD60961E0C4B}" sibTransId="{0BF8EC1C-A312-4E39-B2A9-4E5A52FEC28B}"/>
    <dgm:cxn modelId="{65D42DD4-92D7-469E-9C79-8B6587153918}" type="presOf" srcId="{C40C9080-BDB2-450C-A06A-39F6D5F3BA1E}" destId="{EFF7FE77-E596-4B6B-8678-F06B839AC182}" srcOrd="0" destOrd="0" presId="urn:microsoft.com/office/officeart/2008/layout/VerticalCurvedList"/>
    <dgm:cxn modelId="{47FF603B-CD05-45F6-9B8A-72B6BFBFEE2C}" type="presOf" srcId="{8841DC0F-AEC0-43E8-B62A-CD3F9E9A2F72}" destId="{EC62105E-74DE-445E-B0A0-7936B69CBB28}" srcOrd="0" destOrd="0" presId="urn:microsoft.com/office/officeart/2008/layout/VerticalCurvedList"/>
    <dgm:cxn modelId="{77269A7C-6BA6-4523-B1DD-E4D77077BEB7}" type="presOf" srcId="{38A541E8-BEF7-4CE6-A51C-FCAFE2D23A86}" destId="{99C97347-4F4C-41FE-A4CB-EE6A9FF0E424}" srcOrd="0" destOrd="0" presId="urn:microsoft.com/office/officeart/2008/layout/VerticalCurvedList"/>
    <dgm:cxn modelId="{E4494EE8-0CA8-405F-8FD2-96B7B05F185D}" type="presOf" srcId="{D3F2C7B3-D8EF-4B1B-B864-5753C19D57B8}" destId="{20D8743F-DBE3-4A41-806B-3E19CC07DABD}" srcOrd="0" destOrd="0" presId="urn:microsoft.com/office/officeart/2008/layout/VerticalCurvedList"/>
    <dgm:cxn modelId="{DA2CA471-1951-42B7-9CBE-0BC29B6FEF2B}" srcId="{32E871E4-3074-4F95-8002-BD0F58978A2E}" destId="{38A541E8-BEF7-4CE6-A51C-FCAFE2D23A86}" srcOrd="0" destOrd="0" parTransId="{9BD79AD4-6F75-401A-BA43-BBB417A3A732}" sibTransId="{986058AC-6A5D-4FF5-9857-3748C11E13DA}"/>
    <dgm:cxn modelId="{2066C6B6-11A0-46AE-B415-CD58A0098B4A}" srcId="{32E871E4-3074-4F95-8002-BD0F58978A2E}" destId="{B24978BC-5605-47B4-B302-60E77DA30605}" srcOrd="5" destOrd="0" parTransId="{3ED568FF-CC4E-414F-AEC8-4C228D5F4E6D}" sibTransId="{5A26DD11-82A7-457E-9AA7-938ACFABB93D}"/>
    <dgm:cxn modelId="{244D8199-BF08-487D-B128-3C92FF807A1E}" type="presOf" srcId="{1ACED2CD-D9DF-446E-A3B2-8F6C530AB8BD}" destId="{B7DA5C40-972D-4525-A443-CCA1BE47ED0C}" srcOrd="0" destOrd="0" presId="urn:microsoft.com/office/officeart/2008/layout/VerticalCurvedList"/>
    <dgm:cxn modelId="{9ECCC0B8-BBB1-48A1-ADD7-3103303A67B5}" type="presParOf" srcId="{10C37432-0AAD-4490-A494-5ABCCEB59506}" destId="{F807EDB5-A9EE-46ED-A276-6B32BBE1726E}" srcOrd="0" destOrd="0" presId="urn:microsoft.com/office/officeart/2008/layout/VerticalCurvedList"/>
    <dgm:cxn modelId="{CC2C3538-C3B9-486A-A914-A8827A1EF179}" type="presParOf" srcId="{F807EDB5-A9EE-46ED-A276-6B32BBE1726E}" destId="{27E4D45C-E14E-47E4-B23D-208117D9D6C8}" srcOrd="0" destOrd="0" presId="urn:microsoft.com/office/officeart/2008/layout/VerticalCurvedList"/>
    <dgm:cxn modelId="{951FAB8F-E3EF-4A23-8E7D-A3672137BFDB}" type="presParOf" srcId="{27E4D45C-E14E-47E4-B23D-208117D9D6C8}" destId="{8E578012-433F-4745-9A72-5B42A70EDD8B}" srcOrd="0" destOrd="0" presId="urn:microsoft.com/office/officeart/2008/layout/VerticalCurvedList"/>
    <dgm:cxn modelId="{048BE54C-76C0-4888-9BFF-98268B91C580}" type="presParOf" srcId="{27E4D45C-E14E-47E4-B23D-208117D9D6C8}" destId="{7F6E4215-72CA-4C32-97AA-1F8A7E1D3D15}" srcOrd="1" destOrd="0" presId="urn:microsoft.com/office/officeart/2008/layout/VerticalCurvedList"/>
    <dgm:cxn modelId="{AA63C849-D666-4EB1-B4AE-E1AF601F394F}" type="presParOf" srcId="{27E4D45C-E14E-47E4-B23D-208117D9D6C8}" destId="{9C1F1B49-298F-49D3-A18C-F50EB71C19E0}" srcOrd="2" destOrd="0" presId="urn:microsoft.com/office/officeart/2008/layout/VerticalCurvedList"/>
    <dgm:cxn modelId="{38977E53-3EBF-4BA7-BCEF-9196C0FB7E85}" type="presParOf" srcId="{27E4D45C-E14E-47E4-B23D-208117D9D6C8}" destId="{2E1AB7ED-CA2D-4098-A56C-C0184E48C329}" srcOrd="3" destOrd="0" presId="urn:microsoft.com/office/officeart/2008/layout/VerticalCurvedList"/>
    <dgm:cxn modelId="{2B4C1A94-94C9-4E26-BA54-BC22A4303E1C}" type="presParOf" srcId="{F807EDB5-A9EE-46ED-A276-6B32BBE1726E}" destId="{99C97347-4F4C-41FE-A4CB-EE6A9FF0E424}" srcOrd="1" destOrd="0" presId="urn:microsoft.com/office/officeart/2008/layout/VerticalCurvedList"/>
    <dgm:cxn modelId="{7DF88887-111C-4D9A-926B-ABF48FBEDB38}" type="presParOf" srcId="{F807EDB5-A9EE-46ED-A276-6B32BBE1726E}" destId="{C415F9C1-7248-45CC-8827-70DFE8990AF4}" srcOrd="2" destOrd="0" presId="urn:microsoft.com/office/officeart/2008/layout/VerticalCurvedList"/>
    <dgm:cxn modelId="{45F6096D-C284-47E8-894C-14D95E84DDFB}" type="presParOf" srcId="{C415F9C1-7248-45CC-8827-70DFE8990AF4}" destId="{F5AF8267-F9D3-43B7-8F16-20DE312A0F9A}" srcOrd="0" destOrd="0" presId="urn:microsoft.com/office/officeart/2008/layout/VerticalCurvedList"/>
    <dgm:cxn modelId="{26F048DC-21A7-403A-A3F3-26D6DB79A966}" type="presParOf" srcId="{F807EDB5-A9EE-46ED-A276-6B32BBE1726E}" destId="{EFF7FE77-E596-4B6B-8678-F06B839AC182}" srcOrd="3" destOrd="0" presId="urn:microsoft.com/office/officeart/2008/layout/VerticalCurvedList"/>
    <dgm:cxn modelId="{118FFFA4-E36C-44B3-903D-9AE7FD96DC8A}" type="presParOf" srcId="{F807EDB5-A9EE-46ED-A276-6B32BBE1726E}" destId="{A5B780CE-8598-4021-BA7D-680B0C5E4C20}" srcOrd="4" destOrd="0" presId="urn:microsoft.com/office/officeart/2008/layout/VerticalCurvedList"/>
    <dgm:cxn modelId="{9C440BC1-DE3F-443D-84ED-22B4A0C451EC}" type="presParOf" srcId="{A5B780CE-8598-4021-BA7D-680B0C5E4C20}" destId="{A03F4295-4D4A-4BD7-AE5E-C28D7AAD8CEF}" srcOrd="0" destOrd="0" presId="urn:microsoft.com/office/officeart/2008/layout/VerticalCurvedList"/>
    <dgm:cxn modelId="{D18A6BA1-1FD1-434B-92FE-D20CA5BD9154}" type="presParOf" srcId="{F807EDB5-A9EE-46ED-A276-6B32BBE1726E}" destId="{20D8743F-DBE3-4A41-806B-3E19CC07DABD}" srcOrd="5" destOrd="0" presId="urn:microsoft.com/office/officeart/2008/layout/VerticalCurvedList"/>
    <dgm:cxn modelId="{7605C1E6-DCAF-4DE2-93D4-07879DF35C10}" type="presParOf" srcId="{F807EDB5-A9EE-46ED-A276-6B32BBE1726E}" destId="{B843ABCB-8C2B-4366-A6D6-B78AC54C1212}" srcOrd="6" destOrd="0" presId="urn:microsoft.com/office/officeart/2008/layout/VerticalCurvedList"/>
    <dgm:cxn modelId="{D045A903-9178-46E3-8A46-927C01D155E6}" type="presParOf" srcId="{B843ABCB-8C2B-4366-A6D6-B78AC54C1212}" destId="{1011899D-3FE5-41E2-A939-53EB901186B6}" srcOrd="0" destOrd="0" presId="urn:microsoft.com/office/officeart/2008/layout/VerticalCurvedList"/>
    <dgm:cxn modelId="{6184B681-5396-493A-AF01-729804CD9272}" type="presParOf" srcId="{F807EDB5-A9EE-46ED-A276-6B32BBE1726E}" destId="{05C567BD-FD9A-426C-A422-8ADC1B562A07}" srcOrd="7" destOrd="0" presId="urn:microsoft.com/office/officeart/2008/layout/VerticalCurvedList"/>
    <dgm:cxn modelId="{E3CCB8BA-AD1D-4050-92D4-5727F16ACFF6}" type="presParOf" srcId="{F807EDB5-A9EE-46ED-A276-6B32BBE1726E}" destId="{7B43D7C7-94ED-4982-9A0E-8AC7574B53AB}" srcOrd="8" destOrd="0" presId="urn:microsoft.com/office/officeart/2008/layout/VerticalCurvedList"/>
    <dgm:cxn modelId="{7F8116D3-C068-4008-A95F-CDF8928DA46D}" type="presParOf" srcId="{7B43D7C7-94ED-4982-9A0E-8AC7574B53AB}" destId="{7F7A32CE-E54B-4320-AF20-EBBE467ABB68}" srcOrd="0" destOrd="0" presId="urn:microsoft.com/office/officeart/2008/layout/VerticalCurvedList"/>
    <dgm:cxn modelId="{AD90DDDB-F46F-4037-A2DF-E0C6A986A4B5}" type="presParOf" srcId="{F807EDB5-A9EE-46ED-A276-6B32BBE1726E}" destId="{EC62105E-74DE-445E-B0A0-7936B69CBB28}" srcOrd="9" destOrd="0" presId="urn:microsoft.com/office/officeart/2008/layout/VerticalCurvedList"/>
    <dgm:cxn modelId="{B86527CC-9C62-411F-A4BE-3DA9FB665A1F}" type="presParOf" srcId="{F807EDB5-A9EE-46ED-A276-6B32BBE1726E}" destId="{EFCA6E8F-4CB5-49A3-BCFB-753974E3C38B}" srcOrd="10" destOrd="0" presId="urn:microsoft.com/office/officeart/2008/layout/VerticalCurvedList"/>
    <dgm:cxn modelId="{A5EBA628-85F1-4550-A9D5-F42BB027F0CB}" type="presParOf" srcId="{EFCA6E8F-4CB5-49A3-BCFB-753974E3C38B}" destId="{5D4D5E3F-7AD8-4DC4-B8F5-44B77A1C4168}" srcOrd="0" destOrd="0" presId="urn:microsoft.com/office/officeart/2008/layout/VerticalCurvedList"/>
    <dgm:cxn modelId="{11849043-3149-43DA-9A2E-23AECDD039CC}" type="presParOf" srcId="{F807EDB5-A9EE-46ED-A276-6B32BBE1726E}" destId="{3BFAA011-C888-4C2A-9722-89CE72DF40CD}" srcOrd="11" destOrd="0" presId="urn:microsoft.com/office/officeart/2008/layout/VerticalCurvedList"/>
    <dgm:cxn modelId="{6BF4C569-326F-4791-96F7-655D64535061}" type="presParOf" srcId="{F807EDB5-A9EE-46ED-A276-6B32BBE1726E}" destId="{278B1A78-E662-4C58-8C12-224880EA50CA}" srcOrd="12" destOrd="0" presId="urn:microsoft.com/office/officeart/2008/layout/VerticalCurvedList"/>
    <dgm:cxn modelId="{335ECBAE-10B1-4F51-8807-73A5D90E669F}" type="presParOf" srcId="{278B1A78-E662-4C58-8C12-224880EA50CA}" destId="{6EF3827F-1C5C-4764-9188-8462A3CF3A18}" srcOrd="0" destOrd="0" presId="urn:microsoft.com/office/officeart/2008/layout/VerticalCurvedList"/>
    <dgm:cxn modelId="{2E8075F2-6AB3-4370-9AC0-BD6EDE42C6B4}" type="presParOf" srcId="{F807EDB5-A9EE-46ED-A276-6B32BBE1726E}" destId="{B7DA5C40-972D-4525-A443-CCA1BE47ED0C}" srcOrd="13" destOrd="0" presId="urn:microsoft.com/office/officeart/2008/layout/VerticalCurvedList"/>
    <dgm:cxn modelId="{25F5A193-6E92-4488-8C37-CDECB737187D}" type="presParOf" srcId="{F807EDB5-A9EE-46ED-A276-6B32BBE1726E}" destId="{856F6014-2FB7-4938-B4CF-D04106E2D4C8}" srcOrd="14" destOrd="0" presId="urn:microsoft.com/office/officeart/2008/layout/VerticalCurvedList"/>
    <dgm:cxn modelId="{5613A002-BDAF-4BCC-80F1-BCD082817B18}" type="presParOf" srcId="{856F6014-2FB7-4938-B4CF-D04106E2D4C8}" destId="{60547E09-C447-44CA-9B69-B71EF2E7BAC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E4215-72CA-4C32-97AA-1F8A7E1D3D15}">
      <dsp:nvSpPr>
        <dsp:cNvPr id="0" name=""/>
        <dsp:cNvSpPr/>
      </dsp:nvSpPr>
      <dsp:spPr>
        <a:xfrm>
          <a:off x="-4037582" y="-626887"/>
          <a:ext cx="4811433" cy="4811433"/>
        </a:xfrm>
        <a:prstGeom prst="blockArc">
          <a:avLst>
            <a:gd name="adj1" fmla="val 18900000"/>
            <a:gd name="adj2" fmla="val 2700000"/>
            <a:gd name="adj3" fmla="val 449"/>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9C97347-4F4C-41FE-A4CB-EE6A9FF0E424}">
      <dsp:nvSpPr>
        <dsp:cNvPr id="0" name=""/>
        <dsp:cNvSpPr/>
      </dsp:nvSpPr>
      <dsp:spPr>
        <a:xfrm>
          <a:off x="298253" y="146826"/>
          <a:ext cx="3845150" cy="324614"/>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663" tIns="25400" rIns="25400" bIns="25400" numCol="1" spcCol="1270" anchor="ctr" anchorCtr="0">
          <a:noAutofit/>
        </a:bodyPr>
        <a:lstStyle/>
        <a:p>
          <a:pPr lvl="0" algn="l" defTabSz="444500">
            <a:lnSpc>
              <a:spcPct val="90000"/>
            </a:lnSpc>
            <a:spcBef>
              <a:spcPct val="0"/>
            </a:spcBef>
            <a:spcAft>
              <a:spcPct val="35000"/>
            </a:spcAft>
          </a:pPr>
          <a:r>
            <a:rPr lang="kk-KZ" sz="1000" b="0" kern="1200" dirty="0">
              <a:effectLst/>
              <a:latin typeface="Times New Roman" panose="02020603050405020304" pitchFamily="18" charset="0"/>
              <a:cs typeface="Times New Roman" panose="02020603050405020304" pitchFamily="18" charset="0"/>
            </a:rPr>
            <a:t>Кіріспе</a:t>
          </a:r>
          <a:endParaRPr lang="ru-RU" sz="1000" b="0" kern="1200" dirty="0">
            <a:latin typeface="Times New Roman" panose="02020603050405020304" pitchFamily="18" charset="0"/>
            <a:cs typeface="Times New Roman" panose="02020603050405020304" pitchFamily="18" charset="0"/>
          </a:endParaRPr>
        </a:p>
      </dsp:txBody>
      <dsp:txXfrm>
        <a:off x="298253" y="146826"/>
        <a:ext cx="3845150" cy="324614"/>
      </dsp:txXfrm>
    </dsp:sp>
    <dsp:sp modelId="{F5AF8267-F9D3-43B7-8F16-20DE312A0F9A}">
      <dsp:nvSpPr>
        <dsp:cNvPr id="0" name=""/>
        <dsp:cNvSpPr/>
      </dsp:nvSpPr>
      <dsp:spPr>
        <a:xfrm>
          <a:off x="47955" y="121801"/>
          <a:ext cx="405767" cy="4057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FF7FE77-E596-4B6B-8678-F06B839AC182}">
      <dsp:nvSpPr>
        <dsp:cNvPr id="0" name=""/>
        <dsp:cNvSpPr/>
      </dsp:nvSpPr>
      <dsp:spPr>
        <a:xfrm>
          <a:off x="544806" y="649585"/>
          <a:ext cx="3551182" cy="324614"/>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663" tIns="25400" rIns="25400" bIns="25400" numCol="1" spcCol="1270" anchor="ctr" anchorCtr="0">
          <a:noAutofit/>
        </a:bodyPr>
        <a:lstStyle/>
        <a:p>
          <a:pPr lvl="0" algn="l" defTabSz="444500">
            <a:lnSpc>
              <a:spcPct val="90000"/>
            </a:lnSpc>
            <a:spcBef>
              <a:spcPct val="0"/>
            </a:spcBef>
            <a:spcAft>
              <a:spcPct val="35000"/>
            </a:spcAft>
          </a:pPr>
          <a:r>
            <a:rPr lang="kk-KZ" sz="1000" b="0" i="0" kern="1200" dirty="0">
              <a:latin typeface="Times New Roman" panose="02020603050405020304" pitchFamily="18" charset="0"/>
              <a:cs typeface="Times New Roman" panose="02020603050405020304" pitchFamily="18" charset="0"/>
            </a:rPr>
            <a:t>6.1</a:t>
          </a:r>
          <a:r>
            <a:rPr lang="en-US" sz="1000" b="0" i="0" kern="1200" dirty="0">
              <a:latin typeface="Times New Roman" panose="02020603050405020304" pitchFamily="18" charset="0"/>
              <a:cs typeface="Times New Roman" panose="02020603050405020304" pitchFamily="18" charset="0"/>
            </a:rPr>
            <a:t> </a:t>
          </a:r>
          <a:r>
            <a:rPr lang="kk-KZ" sz="1000" b="0" i="0" kern="1200" dirty="0">
              <a:latin typeface="Times New Roman" panose="02020603050405020304" pitchFamily="18" charset="0"/>
              <a:cs typeface="Times New Roman" panose="02020603050405020304" pitchFamily="18" charset="0"/>
            </a:rPr>
            <a:t>Үлкен қызмет көрсету аймақтары бар SSPO (LSO)</a:t>
          </a:r>
          <a:endParaRPr lang="ru-RU" sz="1000" b="0" i="0" kern="1200" dirty="0">
            <a:latin typeface="Times New Roman" panose="02020603050405020304" pitchFamily="18" charset="0"/>
            <a:cs typeface="Times New Roman" panose="02020603050405020304" pitchFamily="18" charset="0"/>
          </a:endParaRPr>
        </a:p>
      </dsp:txBody>
      <dsp:txXfrm>
        <a:off x="544806" y="649585"/>
        <a:ext cx="3551182" cy="324614"/>
      </dsp:txXfrm>
    </dsp:sp>
    <dsp:sp modelId="{A03F4295-4D4A-4BD7-AE5E-C28D7AAD8CEF}">
      <dsp:nvSpPr>
        <dsp:cNvPr id="0" name=""/>
        <dsp:cNvSpPr/>
      </dsp:nvSpPr>
      <dsp:spPr>
        <a:xfrm>
          <a:off x="341922" y="609008"/>
          <a:ext cx="405767" cy="4057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0D8743F-DBE3-4A41-806B-3E19CC07DABD}">
      <dsp:nvSpPr>
        <dsp:cNvPr id="0" name=""/>
        <dsp:cNvSpPr/>
      </dsp:nvSpPr>
      <dsp:spPr>
        <a:xfrm>
          <a:off x="705899" y="1136435"/>
          <a:ext cx="3390090" cy="324614"/>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663" tIns="25400" rIns="25400" bIns="25400" numCol="1" spcCol="1270" anchor="ctr" anchorCtr="0">
          <a:noAutofit/>
        </a:bodyPr>
        <a:lstStyle/>
        <a:p>
          <a:pPr lvl="0" algn="l" defTabSz="444500">
            <a:lnSpc>
              <a:spcPct val="90000"/>
            </a:lnSpc>
            <a:spcBef>
              <a:spcPct val="0"/>
            </a:spcBef>
            <a:spcAft>
              <a:spcPct val="35000"/>
            </a:spcAft>
          </a:pPr>
          <a:r>
            <a:rPr lang="kk-KZ" sz="1000" b="0" i="0" kern="1200" dirty="0">
              <a:latin typeface="Times New Roman" panose="02020603050405020304" pitchFamily="18" charset="0"/>
              <a:cs typeface="Times New Roman" panose="02020603050405020304" pitchFamily="18" charset="0"/>
            </a:rPr>
            <a:t>6.2</a:t>
          </a:r>
          <a:r>
            <a:rPr lang="en-US" sz="1000" b="0" i="0" kern="1200" dirty="0">
              <a:latin typeface="Times New Roman" panose="02020603050405020304" pitchFamily="18" charset="0"/>
              <a:cs typeface="Times New Roman" panose="02020603050405020304" pitchFamily="18" charset="0"/>
            </a:rPr>
            <a:t> </a:t>
          </a:r>
          <a:r>
            <a:rPr lang="kk-KZ" sz="1000" b="0" i="0" kern="1200" dirty="0">
              <a:latin typeface="Times New Roman" panose="02020603050405020304" pitchFamily="18" charset="0"/>
              <a:cs typeface="Times New Roman" panose="02020603050405020304" pitchFamily="18" charset="0"/>
            </a:rPr>
            <a:t>Шағын қызмет көрсету аймақтары бар SSPO (MSO)</a:t>
          </a:r>
          <a:endParaRPr lang="ru-RU" sz="1000" b="0" i="0" kern="1200" dirty="0">
            <a:latin typeface="Times New Roman" panose="02020603050405020304" pitchFamily="18" charset="0"/>
            <a:cs typeface="Times New Roman" panose="02020603050405020304" pitchFamily="18" charset="0"/>
          </a:endParaRPr>
        </a:p>
      </dsp:txBody>
      <dsp:txXfrm>
        <a:off x="705899" y="1136435"/>
        <a:ext cx="3390090" cy="324614"/>
      </dsp:txXfrm>
    </dsp:sp>
    <dsp:sp modelId="{1011899D-3FE5-41E2-A939-53EB901186B6}">
      <dsp:nvSpPr>
        <dsp:cNvPr id="0" name=""/>
        <dsp:cNvSpPr/>
      </dsp:nvSpPr>
      <dsp:spPr>
        <a:xfrm>
          <a:off x="503015" y="1095858"/>
          <a:ext cx="405767" cy="4057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5C567BD-FD9A-426C-A422-8ADC1B562A07}">
      <dsp:nvSpPr>
        <dsp:cNvPr id="0" name=""/>
        <dsp:cNvSpPr/>
      </dsp:nvSpPr>
      <dsp:spPr>
        <a:xfrm>
          <a:off x="757334" y="1623642"/>
          <a:ext cx="3338654" cy="324614"/>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663" tIns="25400" rIns="25400" bIns="25400" numCol="1" spcCol="1270" anchor="ctr" anchorCtr="0">
          <a:noAutofit/>
        </a:bodyPr>
        <a:lstStyle/>
        <a:p>
          <a:pPr lvl="0" algn="l" defTabSz="444500">
            <a:lnSpc>
              <a:spcPct val="90000"/>
            </a:lnSpc>
            <a:spcBef>
              <a:spcPct val="0"/>
            </a:spcBef>
            <a:spcAft>
              <a:spcPct val="35000"/>
            </a:spcAft>
            <a:buFont typeface="+mj-lt"/>
            <a:buAutoNum type="arabicPeriod"/>
          </a:pPr>
          <a:r>
            <a:rPr lang="kk-KZ" sz="1000" b="0" i="0" kern="1200" dirty="0">
              <a:latin typeface="Times New Roman" panose="02020603050405020304" pitchFamily="18" charset="0"/>
              <a:cs typeface="Times New Roman" panose="02020603050405020304" pitchFamily="18" charset="0"/>
            </a:rPr>
            <a:t>6.2.1 Ұялы желіні ұйымдастыру</a:t>
          </a:r>
          <a:endParaRPr lang="ru-RU" sz="1000" b="0" i="0" kern="1200" dirty="0">
            <a:latin typeface="Times New Roman" panose="02020603050405020304" pitchFamily="18" charset="0"/>
            <a:cs typeface="Times New Roman" panose="02020603050405020304" pitchFamily="18" charset="0"/>
          </a:endParaRPr>
        </a:p>
      </dsp:txBody>
      <dsp:txXfrm>
        <a:off x="757334" y="1623642"/>
        <a:ext cx="3338654" cy="324614"/>
      </dsp:txXfrm>
    </dsp:sp>
    <dsp:sp modelId="{7F7A32CE-E54B-4320-AF20-EBBE467ABB68}">
      <dsp:nvSpPr>
        <dsp:cNvPr id="0" name=""/>
        <dsp:cNvSpPr/>
      </dsp:nvSpPr>
      <dsp:spPr>
        <a:xfrm>
          <a:off x="554450" y="1583066"/>
          <a:ext cx="405767" cy="4057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C62105E-74DE-445E-B0A0-7936B69CBB28}">
      <dsp:nvSpPr>
        <dsp:cNvPr id="0" name=""/>
        <dsp:cNvSpPr/>
      </dsp:nvSpPr>
      <dsp:spPr>
        <a:xfrm>
          <a:off x="705899" y="2110850"/>
          <a:ext cx="3390090" cy="324614"/>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663" tIns="25400" rIns="25400" bIns="25400" numCol="1" spcCol="1270" anchor="ctr" anchorCtr="0">
          <a:noAutofit/>
        </a:bodyPr>
        <a:lstStyle/>
        <a:p>
          <a:pPr lvl="0" algn="l" defTabSz="444500">
            <a:lnSpc>
              <a:spcPct val="90000"/>
            </a:lnSpc>
            <a:spcBef>
              <a:spcPct val="0"/>
            </a:spcBef>
            <a:spcAft>
              <a:spcPct val="35000"/>
            </a:spcAft>
          </a:pPr>
          <a:r>
            <a:rPr lang="kk-KZ" sz="1000" b="0" i="0" kern="1200" dirty="0">
              <a:latin typeface="Times New Roman" panose="02020603050405020304" pitchFamily="18" charset="0"/>
              <a:cs typeface="Times New Roman" panose="02020603050405020304" pitchFamily="18" charset="0"/>
            </a:rPr>
            <a:t>6.2.2 Жиілікті қайта пайдалану</a:t>
          </a:r>
          <a:endParaRPr lang="ru-RU" sz="1000" b="0" i="0" kern="1200" dirty="0">
            <a:latin typeface="Times New Roman" panose="02020603050405020304" pitchFamily="18" charset="0"/>
            <a:cs typeface="Times New Roman" panose="02020603050405020304" pitchFamily="18" charset="0"/>
          </a:endParaRPr>
        </a:p>
      </dsp:txBody>
      <dsp:txXfrm>
        <a:off x="705899" y="2110850"/>
        <a:ext cx="3390090" cy="324614"/>
      </dsp:txXfrm>
    </dsp:sp>
    <dsp:sp modelId="{5D4D5E3F-7AD8-4DC4-B8F5-44B77A1C4168}">
      <dsp:nvSpPr>
        <dsp:cNvPr id="0" name=""/>
        <dsp:cNvSpPr/>
      </dsp:nvSpPr>
      <dsp:spPr>
        <a:xfrm>
          <a:off x="503015" y="2070273"/>
          <a:ext cx="405767" cy="4057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BFAA011-C888-4C2A-9722-89CE72DF40CD}">
      <dsp:nvSpPr>
        <dsp:cNvPr id="0" name=""/>
        <dsp:cNvSpPr/>
      </dsp:nvSpPr>
      <dsp:spPr>
        <a:xfrm>
          <a:off x="544806" y="2597699"/>
          <a:ext cx="3551182" cy="324614"/>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663" tIns="25400" rIns="25400" bIns="25400" numCol="1" spcCol="1270" anchor="ctr" anchorCtr="0">
          <a:noAutofit/>
        </a:bodyPr>
        <a:lstStyle/>
        <a:p>
          <a:pPr lvl="0" algn="l" defTabSz="444500">
            <a:lnSpc>
              <a:spcPct val="90000"/>
            </a:lnSpc>
            <a:spcBef>
              <a:spcPct val="0"/>
            </a:spcBef>
            <a:spcAft>
              <a:spcPct val="35000"/>
            </a:spcAft>
          </a:pPr>
          <a:r>
            <a:rPr lang="kk-KZ" sz="1000" b="0" i="0" kern="1200" dirty="0">
              <a:latin typeface="Times New Roman" panose="02020603050405020304" pitchFamily="18" charset="0"/>
              <a:cs typeface="Times New Roman" panose="02020603050405020304" pitchFamily="18" charset="0"/>
            </a:rPr>
            <a:t>6.2.3 Интерференциялық кедергі</a:t>
          </a:r>
          <a:endParaRPr lang="ru-RU" sz="1000" b="0" i="0" kern="1200" dirty="0">
            <a:latin typeface="Times New Roman" panose="02020603050405020304" pitchFamily="18" charset="0"/>
            <a:cs typeface="Times New Roman" panose="02020603050405020304" pitchFamily="18" charset="0"/>
          </a:endParaRPr>
        </a:p>
      </dsp:txBody>
      <dsp:txXfrm>
        <a:off x="544806" y="2597699"/>
        <a:ext cx="3551182" cy="324614"/>
      </dsp:txXfrm>
    </dsp:sp>
    <dsp:sp modelId="{6EF3827F-1C5C-4764-9188-8462A3CF3A18}">
      <dsp:nvSpPr>
        <dsp:cNvPr id="0" name=""/>
        <dsp:cNvSpPr/>
      </dsp:nvSpPr>
      <dsp:spPr>
        <a:xfrm>
          <a:off x="341922" y="2557123"/>
          <a:ext cx="405767" cy="4057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7DA5C40-972D-4525-A443-CCA1BE47ED0C}">
      <dsp:nvSpPr>
        <dsp:cNvPr id="0" name=""/>
        <dsp:cNvSpPr/>
      </dsp:nvSpPr>
      <dsp:spPr>
        <a:xfrm>
          <a:off x="250839" y="3084907"/>
          <a:ext cx="3845150" cy="324614"/>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663" tIns="25400" rIns="25400" bIns="25400" numCol="1" spcCol="1270" anchor="ctr" anchorCtr="0">
          <a:noAutofit/>
        </a:bodyPr>
        <a:lstStyle/>
        <a:p>
          <a:pPr lvl="0" algn="l" defTabSz="444500">
            <a:lnSpc>
              <a:spcPct val="90000"/>
            </a:lnSpc>
            <a:spcBef>
              <a:spcPct val="0"/>
            </a:spcBef>
            <a:spcAft>
              <a:spcPct val="35000"/>
            </a:spcAft>
          </a:pPr>
          <a:r>
            <a:rPr lang="kk-KZ" sz="1000" b="0" i="0" kern="1200" dirty="0">
              <a:latin typeface="Times New Roman" panose="02020603050405020304" pitchFamily="18" charset="0"/>
              <a:cs typeface="Times New Roman" panose="02020603050405020304" pitchFamily="18" charset="0"/>
            </a:rPr>
            <a:t>6.2.4 Жиілікті қайта пайдалану және ортақ арнаның қайталану факторлары</a:t>
          </a:r>
          <a:endParaRPr lang="ru-RU" sz="1000" b="0" i="0" kern="1200" dirty="0">
            <a:latin typeface="Times New Roman" panose="02020603050405020304" pitchFamily="18" charset="0"/>
            <a:cs typeface="Times New Roman" panose="02020603050405020304" pitchFamily="18" charset="0"/>
          </a:endParaRPr>
        </a:p>
      </dsp:txBody>
      <dsp:txXfrm>
        <a:off x="250839" y="3084907"/>
        <a:ext cx="3845150" cy="324614"/>
      </dsp:txXfrm>
    </dsp:sp>
    <dsp:sp modelId="{60547E09-C447-44CA-9B69-B71EF2E7BAC8}">
      <dsp:nvSpPr>
        <dsp:cNvPr id="0" name=""/>
        <dsp:cNvSpPr/>
      </dsp:nvSpPr>
      <dsp:spPr>
        <a:xfrm>
          <a:off x="47955" y="3044330"/>
          <a:ext cx="405767" cy="4057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emf"/><Relationship Id="rId4"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85FF87-632E-40DE-BFDD-366C81E5E2C7}" type="datetimeFigureOut">
              <a:rPr lang="ru-RU" smtClean="0"/>
              <a:pPr/>
              <a:t>24.10.2022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780597-036D-48BA-8495-C1E883D4A3E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24.10.2022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24.10.2022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2"/>
            <a:ext cx="2057400" cy="32908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154782"/>
            <a:ext cx="6019800" cy="32908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24.10.2022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24.10.2022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24.10.2022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24.10.2022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24.10.2022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24.10.2022</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3.bin"/><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6.bin"/><Relationship Id="rId10" Type="http://schemas.openxmlformats.org/officeDocument/2006/relationships/image" Target="../media/image19.wmf"/><Relationship Id="rId4" Type="http://schemas.openxmlformats.org/officeDocument/2006/relationships/image" Target="../media/image16.emf"/><Relationship Id="rId9"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ятиугольник 10"/>
          <p:cNvSpPr/>
          <p:nvPr/>
        </p:nvSpPr>
        <p:spPr>
          <a:xfrm>
            <a:off x="135443" y="142858"/>
            <a:ext cx="8429652" cy="428628"/>
          </a:xfrm>
          <a:prstGeom prst="homePlat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Нашивка 11"/>
          <p:cNvSpPr/>
          <p:nvPr/>
        </p:nvSpPr>
        <p:spPr>
          <a:xfrm>
            <a:off x="8501090" y="142858"/>
            <a:ext cx="642910" cy="428628"/>
          </a:xfrm>
          <a:prstGeom prst="chevro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Пятиугольник 13"/>
          <p:cNvSpPr/>
          <p:nvPr/>
        </p:nvSpPr>
        <p:spPr>
          <a:xfrm rot="5400000">
            <a:off x="171171" y="607196"/>
            <a:ext cx="4000510" cy="4071966"/>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71438" y="1068095"/>
            <a:ext cx="4643438" cy="15158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r>
              <a:rPr lang="kk-KZ" sz="1400" dirty="0">
                <a:latin typeface="Times New Roman" pitchFamily="18" charset="0"/>
                <a:cs typeface="Times New Roman" pitchFamily="18" charset="0"/>
              </a:rPr>
              <a:t>Жылжымалы байланыс жүйелері</a:t>
            </a:r>
            <a:r>
              <a:rPr lang="ru-RU" sz="1400" dirty="0">
                <a:latin typeface="Times New Roman" pitchFamily="18" charset="0"/>
                <a:cs typeface="Times New Roman" pitchFamily="18" charset="0"/>
              </a:rPr>
              <a:t> </a:t>
            </a:r>
            <a:endParaRPr lang="en-US" sz="1400" dirty="0">
              <a:latin typeface="Times New Roman" pitchFamily="18" charset="0"/>
              <a:cs typeface="Times New Roman" pitchFamily="18" charset="0"/>
            </a:endParaRPr>
          </a:p>
          <a:p>
            <a:pPr algn="ctr"/>
            <a:endParaRPr lang="ru-RU" sz="1400" dirty="0">
              <a:latin typeface="Times New Roman" pitchFamily="18" charset="0"/>
              <a:cs typeface="Times New Roman" pitchFamily="18" charset="0"/>
            </a:endParaRPr>
          </a:p>
          <a:p>
            <a:pPr algn="ctr"/>
            <a:endParaRPr lang="ru-RU" sz="1400" dirty="0">
              <a:latin typeface="Times New Roman" pitchFamily="18" charset="0"/>
              <a:cs typeface="Times New Roman" pitchFamily="18" charset="0"/>
            </a:endParaRPr>
          </a:p>
          <a:p>
            <a:pPr algn="ctr"/>
            <a:r>
              <a:rPr lang="ru-RU" sz="1400" dirty="0">
                <a:latin typeface="Times New Roman" pitchFamily="18" charset="0"/>
                <a:cs typeface="Times New Roman" pitchFamily="18" charset="0"/>
              </a:rPr>
              <a:t>ЛЕКЦИЯ </a:t>
            </a:r>
            <a:r>
              <a:rPr lang="kk-KZ" sz="1400" dirty="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6</a:t>
            </a:r>
          </a:p>
          <a:p>
            <a:pPr algn="ctr"/>
            <a:endParaRPr lang="ru-RU" sz="1400" dirty="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ҰЯЛЫ КОНСЕПЦИЯНЫҢ </a:t>
            </a:r>
            <a:r>
              <a:rPr lang="ru-RU" sz="1200" dirty="0">
                <a:latin typeface="Times New Roman" panose="02020603050405020304" pitchFamily="18" charset="0"/>
                <a:cs typeface="Times New Roman" panose="02020603050405020304" pitchFamily="18" charset="0"/>
              </a:rPr>
              <a:t>НЕГІЗГІ ЕРЕЖЕЛЕРІ. </a:t>
            </a:r>
          </a:p>
          <a:p>
            <a:pPr algn="ctr"/>
            <a:r>
              <a:rPr lang="ru-RU" sz="1200" dirty="0">
                <a:latin typeface="Times New Roman" panose="02020603050405020304" pitchFamily="18" charset="0"/>
                <a:cs typeface="Times New Roman" panose="02020603050405020304" pitchFamily="18" charset="0"/>
              </a:rPr>
              <a:t>ЖИІЛІКТІ ҚАЙТА ПАЙДАЛАНУ ПРИНЦИПІ</a:t>
            </a:r>
            <a:endParaRPr lang="ru-RU" sz="1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643042" y="214296"/>
            <a:ext cx="6579284" cy="30008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r>
              <a:rPr lang="ru-RU" sz="1500" dirty="0">
                <a:latin typeface="Times New Roman" panose="02020603050405020304" pitchFamily="18" charset="0"/>
                <a:cs typeface="Times New Roman" panose="02020603050405020304" pitchFamily="18" charset="0"/>
              </a:rPr>
              <a:t>Қ.И. </a:t>
            </a:r>
            <a:r>
              <a:rPr lang="ru-RU" sz="1500" dirty="0" err="1">
                <a:latin typeface="Times New Roman" panose="02020603050405020304" pitchFamily="18" charset="0"/>
                <a:cs typeface="Times New Roman" panose="02020603050405020304" pitchFamily="18" charset="0"/>
              </a:rPr>
              <a:t>Сәтбаев</a:t>
            </a:r>
            <a:r>
              <a:rPr lang="ru-RU" sz="1500" dirty="0">
                <a:latin typeface="Times New Roman" panose="02020603050405020304" pitchFamily="18" charset="0"/>
                <a:cs typeface="Times New Roman" panose="02020603050405020304" pitchFamily="18" charset="0"/>
              </a:rPr>
              <a:t> </a:t>
            </a:r>
            <a:r>
              <a:rPr lang="ru-RU" sz="1500" dirty="0" err="1">
                <a:latin typeface="Times New Roman" panose="02020603050405020304" pitchFamily="18" charset="0"/>
                <a:cs typeface="Times New Roman" panose="02020603050405020304" pitchFamily="18" charset="0"/>
              </a:rPr>
              <a:t>атындағы</a:t>
            </a:r>
            <a:r>
              <a:rPr lang="ru-RU" sz="1500" dirty="0">
                <a:latin typeface="Times New Roman" panose="02020603050405020304" pitchFamily="18" charset="0"/>
                <a:cs typeface="Times New Roman" panose="02020603050405020304" pitchFamily="18" charset="0"/>
              </a:rPr>
              <a:t> </a:t>
            </a:r>
            <a:r>
              <a:rPr lang="ru-RU" sz="1500" dirty="0" err="1">
                <a:latin typeface="Times New Roman" panose="02020603050405020304" pitchFamily="18" charset="0"/>
                <a:cs typeface="Times New Roman" panose="02020603050405020304" pitchFamily="18" charset="0"/>
              </a:rPr>
              <a:t>Қазақ</a:t>
            </a:r>
            <a:r>
              <a:rPr lang="ru-RU" sz="1500" dirty="0">
                <a:latin typeface="Times New Roman" panose="02020603050405020304" pitchFamily="18" charset="0"/>
                <a:cs typeface="Times New Roman" panose="02020603050405020304" pitchFamily="18" charset="0"/>
              </a:rPr>
              <a:t> </a:t>
            </a:r>
            <a:r>
              <a:rPr lang="ru-RU" sz="1500" dirty="0" err="1">
                <a:latin typeface="Times New Roman" panose="02020603050405020304" pitchFamily="18" charset="0"/>
                <a:cs typeface="Times New Roman" panose="02020603050405020304" pitchFamily="18" charset="0"/>
              </a:rPr>
              <a:t>ұлттық</a:t>
            </a:r>
            <a:r>
              <a:rPr lang="ru-RU" sz="1500" dirty="0">
                <a:latin typeface="Times New Roman" panose="02020603050405020304" pitchFamily="18" charset="0"/>
                <a:cs typeface="Times New Roman" panose="02020603050405020304" pitchFamily="18" charset="0"/>
              </a:rPr>
              <a:t> </a:t>
            </a:r>
            <a:r>
              <a:rPr lang="ru-RU" sz="1500" dirty="0" err="1">
                <a:latin typeface="Times New Roman" panose="02020603050405020304" pitchFamily="18" charset="0"/>
                <a:cs typeface="Times New Roman" panose="02020603050405020304" pitchFamily="18" charset="0"/>
              </a:rPr>
              <a:t>техникалық</a:t>
            </a:r>
            <a:r>
              <a:rPr lang="ru-RU" sz="1500" dirty="0">
                <a:latin typeface="Times New Roman" panose="02020603050405020304" pitchFamily="18" charset="0"/>
                <a:cs typeface="Times New Roman" panose="02020603050405020304" pitchFamily="18" charset="0"/>
              </a:rPr>
              <a:t> </a:t>
            </a:r>
            <a:r>
              <a:rPr lang="ru-RU" sz="1500" dirty="0" err="1">
                <a:latin typeface="Times New Roman" panose="02020603050405020304" pitchFamily="18" charset="0"/>
                <a:cs typeface="Times New Roman" panose="02020603050405020304" pitchFamily="18" charset="0"/>
              </a:rPr>
              <a:t>зерттеу</a:t>
            </a:r>
            <a:r>
              <a:rPr lang="ru-RU" sz="1500" dirty="0">
                <a:latin typeface="Times New Roman" panose="02020603050405020304" pitchFamily="18" charset="0"/>
                <a:cs typeface="Times New Roman" panose="02020603050405020304" pitchFamily="18" charset="0"/>
              </a:rPr>
              <a:t> </a:t>
            </a:r>
            <a:r>
              <a:rPr lang="ru-RU" sz="1500" dirty="0" err="1">
                <a:latin typeface="Times New Roman" panose="02020603050405020304" pitchFamily="18" charset="0"/>
                <a:cs typeface="Times New Roman" panose="02020603050405020304" pitchFamily="18" charset="0"/>
              </a:rPr>
              <a:t>университеті</a:t>
            </a:r>
            <a:endParaRPr lang="ru-RU" sz="15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2">
            <a:lum/>
            <a:extLst>
              <a:ext uri="{28A0092B-C50C-407E-A947-70E740481C1C}">
                <a14:useLocalDpi xmlns:a14="http://schemas.microsoft.com/office/drawing/2010/main" val="0"/>
              </a:ext>
            </a:extLst>
          </a:blip>
          <a:srcRect l="31520" t="31571" r="32689" b="33953"/>
          <a:stretch/>
        </p:blipFill>
        <p:spPr>
          <a:xfrm>
            <a:off x="285720" y="71420"/>
            <a:ext cx="1381095" cy="642924"/>
          </a:xfrm>
          <a:prstGeom prst="rect">
            <a:avLst/>
          </a:prstGeom>
        </p:spPr>
      </p:pic>
      <p:sp>
        <p:nvSpPr>
          <p:cNvPr id="9" name="Прямоугольник 8"/>
          <p:cNvSpPr/>
          <p:nvPr/>
        </p:nvSpPr>
        <p:spPr>
          <a:xfrm>
            <a:off x="2643174" y="3000378"/>
            <a:ext cx="4572000" cy="646331"/>
          </a:xfrm>
          <a:prstGeom prst="rect">
            <a:avLst/>
          </a:prstGeom>
        </p:spPr>
        <p:txBody>
          <a:bodyPr>
            <a:spAutoFit/>
          </a:bodyPr>
          <a:lstStyle/>
          <a:p>
            <a:r>
              <a:rPr lang="ru-RU" sz="1200" dirty="0" err="1">
                <a:latin typeface="Times New Roman" pitchFamily="18" charset="0"/>
                <a:cs typeface="Times New Roman" pitchFamily="18" charset="0"/>
              </a:rPr>
              <a:t>Смайлов</a:t>
            </a:r>
            <a:r>
              <a:rPr lang="ru-RU" sz="1200" dirty="0">
                <a:latin typeface="Times New Roman" pitchFamily="18" charset="0"/>
                <a:cs typeface="Times New Roman" pitchFamily="18" charset="0"/>
              </a:rPr>
              <a:t> Н.К.</a:t>
            </a:r>
          </a:p>
          <a:p>
            <a:r>
              <a:rPr lang="ru-RU" sz="1200" dirty="0" err="1">
                <a:latin typeface="Times New Roman" pitchFamily="18" charset="0"/>
                <a:cs typeface="Times New Roman" pitchFamily="18" charset="0"/>
              </a:rPr>
              <a:t>PhD</a:t>
            </a:r>
            <a:r>
              <a:rPr lang="ru-RU" sz="1200" dirty="0">
                <a:latin typeface="Times New Roman" pitchFamily="18" charset="0"/>
                <a:cs typeface="Times New Roman" pitchFamily="18" charset="0"/>
              </a:rPr>
              <a:t> доктор</a:t>
            </a:r>
          </a:p>
          <a:p>
            <a:r>
              <a:rPr lang="ru-RU" sz="1200" dirty="0" err="1">
                <a:latin typeface="Times New Roman" pitchFamily="18" charset="0"/>
                <a:cs typeface="Times New Roman" pitchFamily="18" charset="0"/>
              </a:rPr>
              <a:t>Ассоц</a:t>
            </a:r>
            <a:r>
              <a:rPr lang="ru-RU" sz="1200" dirty="0">
                <a:latin typeface="Times New Roman" pitchFamily="18" charset="0"/>
                <a:cs typeface="Times New Roman" pitchFamily="18" charset="0"/>
              </a:rPr>
              <a:t>. профессор</a:t>
            </a:r>
          </a:p>
        </p:txBody>
      </p:sp>
      <p:pic>
        <p:nvPicPr>
          <p:cNvPr id="1028" name="Picture 4" descr="Wireless Communications Schools – Degree Possibilities - High Media Tech">
            <a:extLst>
              <a:ext uri="{FF2B5EF4-FFF2-40B4-BE49-F238E27FC236}">
                <a16:creationId xmlns:a16="http://schemas.microsoft.com/office/drawing/2014/main" id="{32114122-8D58-0F6B-A30C-D734641B2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3481" y="730718"/>
            <a:ext cx="4662191" cy="30952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130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marL="0" lvl="2" algn="ctr">
              <a:lnSpc>
                <a:spcPct val="125000"/>
              </a:lnSpc>
            </a:pPr>
            <a:r>
              <a:rPr lang="kk-KZ" sz="1400" b="1" dirty="0">
                <a:latin typeface="Times New Roman" pitchFamily="18" charset="0"/>
                <a:ea typeface="Calibri" pitchFamily="34" charset="0"/>
                <a:cs typeface="Times New Roman" pitchFamily="18" charset="0"/>
              </a:rPr>
              <a:t>Интерференциялық кедергі</a:t>
            </a:r>
            <a:endParaRPr lang="ru-RU" sz="600" dirty="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2" name="TextBox 1">
            <a:extLst>
              <a:ext uri="{FF2B5EF4-FFF2-40B4-BE49-F238E27FC236}">
                <a16:creationId xmlns:a16="http://schemas.microsoft.com/office/drawing/2014/main" id="{875A7301-08B4-4534-91A7-92C6A2F4D50D}"/>
              </a:ext>
            </a:extLst>
          </p:cNvPr>
          <p:cNvSpPr txBox="1"/>
          <p:nvPr/>
        </p:nvSpPr>
        <p:spPr>
          <a:xfrm>
            <a:off x="5425663" y="3418399"/>
            <a:ext cx="3421614" cy="461665"/>
          </a:xfrm>
          <a:prstGeom prst="rect">
            <a:avLst/>
          </a:prstGeom>
          <a:noFill/>
        </p:spPr>
        <p:txBody>
          <a:bodyPr wrap="square" rtlCol="0">
            <a:spAutoFit/>
          </a:bodyPr>
          <a:lstStyle/>
          <a:p>
            <a:pPr algn="ctr"/>
            <a:r>
              <a:rPr lang="ru-RU" sz="1200" dirty="0">
                <a:latin typeface="Times New Roman" panose="02020603050405020304" pitchFamily="18" charset="0"/>
                <a:cs typeface="Times New Roman" panose="02020603050405020304" pitchFamily="18" charset="0"/>
              </a:rPr>
              <a:t>6.6-сурет – </a:t>
            </a:r>
            <a:r>
              <a:rPr lang="ru-RU" sz="1200" dirty="0" err="1">
                <a:latin typeface="Times New Roman" panose="02020603050405020304" pitchFamily="18" charset="0"/>
                <a:cs typeface="Times New Roman" panose="02020603050405020304" pitchFamily="18" charset="0"/>
              </a:rPr>
              <a:t>Бір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жиілік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диапазонында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жұмыс</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істейтін</a:t>
            </a:r>
            <a:r>
              <a:rPr lang="ru-RU" sz="1200" dirty="0">
                <a:latin typeface="Times New Roman" panose="02020603050405020304" pitchFamily="18" charset="0"/>
                <a:cs typeface="Times New Roman" panose="02020603050405020304" pitchFamily="18" charset="0"/>
              </a:rPr>
              <a:t> БС </a:t>
            </a:r>
            <a:r>
              <a:rPr lang="ru-RU" sz="1200" dirty="0" err="1">
                <a:latin typeface="Times New Roman" panose="02020603050405020304" pitchFamily="18" charset="0"/>
                <a:cs typeface="Times New Roman" panose="02020603050405020304" pitchFamily="18" charset="0"/>
              </a:rPr>
              <a:t>өзара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әрекеттесуі</a:t>
            </a:r>
            <a:endParaRPr lang="ru-RU" sz="1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483B5BA-26ED-4179-8DA1-B42C7620D323}"/>
                  </a:ext>
                </a:extLst>
              </p:cNvPr>
              <p:cNvSpPr txBox="1"/>
              <p:nvPr/>
            </p:nvSpPr>
            <p:spPr>
              <a:xfrm>
                <a:off x="409763" y="942972"/>
                <a:ext cx="4611819" cy="3926268"/>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                 MLO-</a:t>
                </a:r>
                <a:r>
                  <a:rPr lang="ru-RU" sz="1200" dirty="0">
                    <a:latin typeface="Times New Roman" panose="02020603050405020304" pitchFamily="18" charset="0"/>
                    <a:cs typeface="Times New Roman" panose="02020603050405020304" pitchFamily="18" charset="0"/>
                  </a:rPr>
                  <a:t>мен </a:t>
                </a:r>
                <a:r>
                  <a:rPr lang="en-US" sz="1200" dirty="0">
                    <a:latin typeface="Times New Roman" panose="02020603050405020304" pitchFamily="18" charset="0"/>
                    <a:cs typeface="Times New Roman" panose="02020603050405020304" pitchFamily="18" charset="0"/>
                  </a:rPr>
                  <a:t>SSPO-</a:t>
                </a:r>
                <a:r>
                  <a:rPr lang="ru-RU" sz="1200" dirty="0" err="1">
                    <a:latin typeface="Times New Roman" panose="02020603050405020304" pitchFamily="18" charset="0"/>
                    <a:cs typeface="Times New Roman" panose="02020603050405020304" pitchFamily="18" charset="0"/>
                  </a:rPr>
                  <a:t>ның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негізгі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артықшылықтары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мыналар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болып</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табылады</a:t>
                </a:r>
                <a:r>
                  <a:rPr lang="ru-RU" sz="1200" dirty="0">
                    <a:latin typeface="Times New Roman" panose="02020603050405020304" pitchFamily="18" charset="0"/>
                    <a:cs typeface="Times New Roman" panose="02020603050405020304" pitchFamily="18" charset="0"/>
                  </a:rPr>
                  <a:t>:</a:t>
                </a:r>
              </a:p>
              <a:p>
                <a:pPr algn="just"/>
                <a:r>
                  <a:rPr lang="ru-RU" sz="12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радио </a:t>
                </a:r>
                <a:r>
                  <a:rPr lang="ru-RU" sz="1200" dirty="0" err="1">
                    <a:latin typeface="Times New Roman" panose="02020603050405020304" pitchFamily="18" charset="0"/>
                    <a:cs typeface="Times New Roman" panose="02020603050405020304" pitchFamily="18" charset="0"/>
                  </a:rPr>
                  <a:t>спектрін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айтарлықтай</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үнемдеу</a:t>
                </a:r>
                <a:r>
                  <a:rPr lang="ru-RU" sz="1200" dirty="0">
                    <a:latin typeface="Times New Roman" panose="02020603050405020304" pitchFamily="18" charset="0"/>
                    <a:cs typeface="Times New Roman" panose="02020603050405020304" pitchFamily="18" charset="0"/>
                  </a:rPr>
                  <a:t>;</a:t>
                </a:r>
              </a:p>
              <a:p>
                <a:pPr algn="just"/>
                <a:r>
                  <a:rPr lang="ru-RU" sz="12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басқа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жүйелермен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салыстырғанда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төмен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радиациялық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қуаттарды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пайдалану</a:t>
                </a:r>
                <a:r>
                  <a:rPr lang="ru-RU" sz="1200" dirty="0">
                    <a:latin typeface="Times New Roman" panose="02020603050405020304" pitchFamily="18" charset="0"/>
                    <a:cs typeface="Times New Roman" panose="02020603050405020304" pitchFamily="18" charset="0"/>
                  </a:rPr>
                  <a:t>;</a:t>
                </a:r>
              </a:p>
              <a:p>
                <a:pPr algn="just"/>
                <a:r>
                  <a:rPr lang="ru-RU" sz="12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жүйенің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икемді</a:t>
                </a:r>
                <a:r>
                  <a:rPr lang="ru-RU" sz="1200" dirty="0">
                    <a:latin typeface="Times New Roman" panose="02020603050405020304" pitchFamily="18" charset="0"/>
                    <a:cs typeface="Times New Roman" panose="02020603050405020304" pitchFamily="18" charset="0"/>
                  </a:rPr>
                  <a:t> даму </a:t>
                </a:r>
                <a:r>
                  <a:rPr lang="ru-RU" sz="1200" dirty="0" err="1">
                    <a:latin typeface="Times New Roman" panose="02020603050405020304" pitchFamily="18" charset="0"/>
                    <a:cs typeface="Times New Roman" panose="02020603050405020304" pitchFamily="18" charset="0"/>
                  </a:rPr>
                  <a:t>мүмкіндігі</a:t>
                </a:r>
                <a:r>
                  <a:rPr lang="ru-RU" sz="1200" dirty="0">
                    <a:latin typeface="Times New Roman" panose="02020603050405020304" pitchFamily="18" charset="0"/>
                    <a:cs typeface="Times New Roman" panose="02020603050405020304" pitchFamily="18" charset="0"/>
                  </a:rPr>
                  <a:t>;</a:t>
                </a:r>
              </a:p>
              <a:p>
                <a:pPr algn="just"/>
                <a:r>
                  <a:rPr lang="ru-RU" sz="12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аймақтағы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барлық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абоненттер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үшін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бірдей</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байланыс</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сапасы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және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т.б</a:t>
                </a:r>
                <a:r>
                  <a:rPr lang="ru-RU" sz="1200" dirty="0">
                    <a:latin typeface="Times New Roman" panose="02020603050405020304" pitchFamily="18" charset="0"/>
                    <a:cs typeface="Times New Roman" panose="02020603050405020304" pitchFamily="18" charset="0"/>
                  </a:rPr>
                  <a:t>.</a:t>
                </a:r>
              </a:p>
              <a:p>
                <a:pPr algn="just"/>
                <a:r>
                  <a:rPr lang="en-US"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Бұл</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үшін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баға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мобильді</a:t>
                </a:r>
                <a:r>
                  <a:rPr lang="ru-RU" sz="1200" dirty="0">
                    <a:latin typeface="Times New Roman" panose="02020603050405020304" pitchFamily="18" charset="0"/>
                    <a:cs typeface="Times New Roman" panose="02020603050405020304" pitchFamily="18" charset="0"/>
                  </a:rPr>
                  <a:t> МС </a:t>
                </a:r>
                <a:r>
                  <a:rPr lang="ru-RU" sz="1200" dirty="0" err="1">
                    <a:latin typeface="Times New Roman" panose="02020603050405020304" pitchFamily="18" charset="0"/>
                    <a:cs typeface="Times New Roman" panose="02020603050405020304" pitchFamily="18" charset="0"/>
                  </a:rPr>
                  <a:t>үздіксіз</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бақылау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үшін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жабдықты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пайдалану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қажеттілігі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өйткені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арналардың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таралуы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аймақтардан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аймаққа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қарай</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өзгереді</a:t>
                </a:r>
                <a:r>
                  <a:rPr lang="ru-RU" sz="1200" dirty="0">
                    <a:latin typeface="Times New Roman" panose="02020603050405020304" pitchFamily="18" charset="0"/>
                    <a:cs typeface="Times New Roman" panose="02020603050405020304" pitchFamily="18" charset="0"/>
                  </a:rPr>
                  <a:t>, ал БС </a:t>
                </a:r>
                <a:r>
                  <a:rPr lang="ru-RU" sz="1200" dirty="0" err="1">
                    <a:latin typeface="Times New Roman" panose="02020603050405020304" pitchFamily="18" charset="0"/>
                    <a:cs typeface="Times New Roman" panose="02020603050405020304" pitchFamily="18" charset="0"/>
                  </a:rPr>
                  <a:t>үлкен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санын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пайдалану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нәтижесінде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жалпы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жүйенің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құнының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өсуі</a:t>
                </a:r>
                <a:r>
                  <a:rPr lang="ru-RU" sz="1200" dirty="0">
                    <a:latin typeface="Times New Roman" panose="02020603050405020304" pitchFamily="18" charset="0"/>
                    <a:cs typeface="Times New Roman" panose="02020603050405020304" pitchFamily="18" charset="0"/>
                  </a:rPr>
                  <a:t>.</a:t>
                </a:r>
              </a:p>
              <a:p>
                <a:pPr algn="just"/>
                <a:r>
                  <a:rPr lang="ru-RU" sz="1200" dirty="0" err="1">
                    <a:latin typeface="Times New Roman" panose="02020603050405020304" pitchFamily="18" charset="0"/>
                    <a:cs typeface="Times New Roman" panose="02020603050405020304" pitchFamily="18" charset="0"/>
                  </a:rPr>
                  <a:t>Бірдей</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жиілікте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жұмыс</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істейтін</a:t>
                </a:r>
                <a:r>
                  <a:rPr lang="ru-RU" sz="1200" dirty="0">
                    <a:latin typeface="Times New Roman" panose="02020603050405020304" pitchFamily="18" charset="0"/>
                    <a:cs typeface="Times New Roman" panose="02020603050405020304" pitchFamily="18" charset="0"/>
                  </a:rPr>
                  <a:t> БС </a:t>
                </a:r>
                <a:r>
                  <a:rPr lang="ru-RU" sz="1200" dirty="0" err="1">
                    <a:latin typeface="Times New Roman" panose="02020603050405020304" pitchFamily="18" charset="0"/>
                    <a:cs typeface="Times New Roman" panose="02020603050405020304" pitchFamily="18" charset="0"/>
                  </a:rPr>
                  <a:t>өзара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әрекеттесу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дәрежесі</a:t>
                </a:r>
                <a:r>
                  <a:rPr lang="en-US" sz="1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1200" i="1" smtClean="0">
                            <a:latin typeface="Cambria Math" panose="02040503050406030204" pitchFamily="18" charset="0"/>
                            <a:cs typeface="Times New Roman" panose="02020603050405020304" pitchFamily="18" charset="0"/>
                          </a:rPr>
                        </m:ctrlPr>
                      </m:fPr>
                      <m:num>
                        <m:r>
                          <a:rPr lang="en-US" sz="1200" b="0" i="1" smtClean="0">
                            <a:latin typeface="Cambria Math" panose="02040503050406030204" pitchFamily="18" charset="0"/>
                            <a:cs typeface="Times New Roman" panose="02020603050405020304" pitchFamily="18" charset="0"/>
                          </a:rPr>
                          <m:t>𝑆</m:t>
                        </m:r>
                      </m:num>
                      <m:den>
                        <m:r>
                          <a:rPr lang="en-US" sz="1200" b="0" i="1" smtClean="0">
                            <a:latin typeface="Cambria Math" panose="02040503050406030204" pitchFamily="18" charset="0"/>
                            <a:cs typeface="Times New Roman" panose="02020603050405020304" pitchFamily="18" charset="0"/>
                          </a:rPr>
                          <m:t>𝐼</m:t>
                        </m:r>
                      </m:den>
                    </m:f>
                  </m:oMath>
                </a14:m>
                <a:r>
                  <a:rPr lang="en-US" sz="1200"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 сигнал/</a:t>
                </a:r>
                <a:r>
                  <a:rPr lang="ru-RU" sz="1200" dirty="0" err="1">
                    <a:latin typeface="Times New Roman" panose="02020603050405020304" pitchFamily="18" charset="0"/>
                    <a:cs typeface="Times New Roman" panose="02020603050405020304" pitchFamily="18" charset="0"/>
                  </a:rPr>
                  <a:t>кедергі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қатынасы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арқылы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бағаланады</a:t>
                </a:r>
                <a:r>
                  <a:rPr lang="ru-RU" sz="1200" dirty="0">
                    <a:latin typeface="Times New Roman" panose="02020603050405020304" pitchFamily="18" charset="0"/>
                    <a:cs typeface="Times New Roman" panose="02020603050405020304" pitchFamily="18" charset="0"/>
                  </a:rPr>
                  <a:t> (6.6 </a:t>
                </a:r>
                <a:r>
                  <a:rPr lang="ru-RU" sz="1200" dirty="0" err="1">
                    <a:latin typeface="Times New Roman" panose="02020603050405020304" pitchFamily="18" charset="0"/>
                    <a:cs typeface="Times New Roman" panose="02020603050405020304" pitchFamily="18" charset="0"/>
                  </a:rPr>
                  <a:t>суретті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қараңыз</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Әлбетте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арақатынас</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азырақ</a:t>
                </a:r>
                <a:r>
                  <a:rPr lang="en-US" sz="1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1200" i="1">
                            <a:latin typeface="Cambria Math" panose="02040503050406030204" pitchFamily="18" charset="0"/>
                            <a:cs typeface="Times New Roman" panose="02020603050405020304" pitchFamily="18" charset="0"/>
                          </a:rPr>
                        </m:ctrlPr>
                      </m:fPr>
                      <m:num>
                        <m:r>
                          <a:rPr lang="en-US" sz="1200" i="1">
                            <a:latin typeface="Cambria Math" panose="02040503050406030204" pitchFamily="18" charset="0"/>
                            <a:cs typeface="Times New Roman" panose="02020603050405020304" pitchFamily="18" charset="0"/>
                          </a:rPr>
                          <m:t>𝑆</m:t>
                        </m:r>
                      </m:num>
                      <m:den>
                        <m:r>
                          <a:rPr lang="en-US" sz="1200" i="1">
                            <a:latin typeface="Cambria Math" panose="02040503050406030204" pitchFamily="18" charset="0"/>
                            <a:cs typeface="Times New Roman" panose="02020603050405020304" pitchFamily="18" charset="0"/>
                          </a:rPr>
                          <m:t>𝐼</m:t>
                        </m:r>
                      </m:den>
                    </m:f>
                  </m:oMath>
                </a14:m>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қолайлыға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қатысты</a:t>
                </a:r>
                <a:r>
                  <a:rPr lang="ru-RU" sz="1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1200" i="1">
                            <a:latin typeface="Cambria Math" panose="02040503050406030204" pitchFamily="18" charset="0"/>
                            <a:cs typeface="Times New Roman" panose="02020603050405020304" pitchFamily="18" charset="0"/>
                          </a:rPr>
                        </m:ctrlPr>
                      </m:fPr>
                      <m:num>
                        <m:r>
                          <a:rPr lang="en-US" sz="1200" i="1">
                            <a:latin typeface="Cambria Math" panose="02040503050406030204" pitchFamily="18" charset="0"/>
                            <a:cs typeface="Times New Roman" panose="02020603050405020304" pitchFamily="18" charset="0"/>
                          </a:rPr>
                          <m:t>𝑆</m:t>
                        </m:r>
                      </m:num>
                      <m:den>
                        <m:r>
                          <a:rPr lang="en-US" sz="1200" i="1">
                            <a:latin typeface="Cambria Math" panose="02040503050406030204" pitchFamily="18" charset="0"/>
                            <a:cs typeface="Times New Roman" panose="02020603050405020304" pitchFamily="18" charset="0"/>
                          </a:rPr>
                          <m:t>𝐼</m:t>
                        </m:r>
                      </m:den>
                    </m:f>
                  </m:oMath>
                </a14:m>
                <a:r>
                  <a:rPr lang="ru-RU" sz="1200" dirty="0">
                    <a:latin typeface="Times New Roman" panose="02020603050405020304" pitchFamily="18" charset="0"/>
                    <a:cs typeface="Times New Roman" panose="02020603050405020304" pitchFamily="18" charset="0"/>
                  </a:rPr>
                  <a:t>, радио </a:t>
                </a:r>
                <a:r>
                  <a:rPr lang="ru-RU" sz="1200" dirty="0" err="1">
                    <a:latin typeface="Times New Roman" panose="02020603050405020304" pitchFamily="18" charset="0"/>
                    <a:cs typeface="Times New Roman" panose="02020603050405020304" pitchFamily="18" charset="0"/>
                  </a:rPr>
                  <a:t>сапасы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соғұрлым</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нашар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Сондықтан</a:t>
                </a:r>
                <a:r>
                  <a:rPr lang="ru-RU" sz="1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1200" i="1">
                            <a:latin typeface="Cambria Math" panose="02040503050406030204" pitchFamily="18" charset="0"/>
                            <a:cs typeface="Times New Roman" panose="02020603050405020304" pitchFamily="18" charset="0"/>
                          </a:rPr>
                        </m:ctrlPr>
                      </m:fPr>
                      <m:num>
                        <m:r>
                          <a:rPr lang="en-US" sz="1200" i="1">
                            <a:latin typeface="Cambria Math" panose="02040503050406030204" pitchFamily="18" charset="0"/>
                            <a:cs typeface="Times New Roman" panose="02020603050405020304" pitchFamily="18" charset="0"/>
                          </a:rPr>
                          <m:t>𝑆</m:t>
                        </m:r>
                      </m:num>
                      <m:den>
                        <m:r>
                          <a:rPr lang="en-US" sz="1200" i="1">
                            <a:latin typeface="Cambria Math" panose="02040503050406030204" pitchFamily="18" charset="0"/>
                            <a:cs typeface="Times New Roman" panose="02020603050405020304" pitchFamily="18" charset="0"/>
                          </a:rPr>
                          <m:t>𝐼</m:t>
                        </m:r>
                      </m:den>
                    </m:f>
                    <m:r>
                      <a:rPr lang="en-US" sz="1200" i="1">
                        <a:latin typeface="Cambria Math" panose="02040503050406030204" pitchFamily="18" charset="0"/>
                        <a:cs typeface="Times New Roman" panose="02020603050405020304" pitchFamily="18" charset="0"/>
                      </a:rPr>
                      <m:t> </m:t>
                    </m:r>
                  </m:oMath>
                </a14:m>
                <a:r>
                  <a:rPr lang="ru-RU" sz="1200" dirty="0" err="1">
                    <a:latin typeface="Times New Roman" panose="02020603050405020304" pitchFamily="18" charset="0"/>
                    <a:cs typeface="Times New Roman" panose="02020603050405020304" pitchFamily="18" charset="0"/>
                  </a:rPr>
                  <a:t>қатынасты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анықтау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мәселесі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ұялы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концепцияның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кілті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болып</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табылады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ол</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сайып</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келгенде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радиобайланыс</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жүйесінің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негізгі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параметрлерін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анықтайды</a:t>
                </a:r>
                <a:r>
                  <a:rPr lang="ru-RU" sz="1200" dirty="0">
                    <a:latin typeface="Times New Roman" panose="02020603050405020304" pitchFamily="18" charset="0"/>
                    <a:cs typeface="Times New Roman" panose="02020603050405020304" pitchFamily="18" charset="0"/>
                  </a:rPr>
                  <a:t>.</a:t>
                </a:r>
              </a:p>
              <a:p>
                <a:endParaRPr lang="ru-RU" dirty="0"/>
              </a:p>
            </p:txBody>
          </p:sp>
        </mc:Choice>
        <mc:Fallback xmlns="">
          <p:sp>
            <p:nvSpPr>
              <p:cNvPr id="38" name="TextBox 37">
                <a:extLst>
                  <a:ext uri="{FF2B5EF4-FFF2-40B4-BE49-F238E27FC236}">
                    <a16:creationId xmlns:a16="http://schemas.microsoft.com/office/drawing/2014/main" id="{D483B5BA-26ED-4179-8DA1-B42C7620D323}"/>
                  </a:ext>
                </a:extLst>
              </p:cNvPr>
              <p:cNvSpPr txBox="1">
                <a:spLocks noRot="1" noChangeAspect="1" noMove="1" noResize="1" noEditPoints="1" noAdjustHandles="1" noChangeArrowheads="1" noChangeShapeType="1" noTextEdit="1"/>
              </p:cNvSpPr>
              <p:nvPr/>
            </p:nvSpPr>
            <p:spPr>
              <a:xfrm>
                <a:off x="409763" y="942972"/>
                <a:ext cx="4611819" cy="3926268"/>
              </a:xfrm>
              <a:prstGeom prst="rect">
                <a:avLst/>
              </a:prstGeom>
              <a:blipFill>
                <a:blip r:embed="rId2"/>
                <a:stretch>
                  <a:fillRect t="-155"/>
                </a:stretch>
              </a:blipFill>
            </p:spPr>
            <p:txBody>
              <a:bodyPr/>
              <a:lstStyle/>
              <a:p>
                <a:r>
                  <a:rPr lang="ru-RU">
                    <a:noFill/>
                  </a:rPr>
                  <a:t> </a:t>
                </a:r>
              </a:p>
            </p:txBody>
          </p:sp>
        </mc:Fallback>
      </mc:AlternateContent>
      <p:pic>
        <p:nvPicPr>
          <p:cNvPr id="63" name="Рисунок 62">
            <a:extLst>
              <a:ext uri="{FF2B5EF4-FFF2-40B4-BE49-F238E27FC236}">
                <a16:creationId xmlns:a16="http://schemas.microsoft.com/office/drawing/2014/main" id="{104CF7A2-25AA-48B6-BA73-39F4E4548DFF}"/>
              </a:ext>
            </a:extLst>
          </p:cNvPr>
          <p:cNvPicPr>
            <a:picLocks noChangeAspect="1"/>
          </p:cNvPicPr>
          <p:nvPr/>
        </p:nvPicPr>
        <p:blipFill>
          <a:blip r:embed="rId3"/>
          <a:stretch>
            <a:fillRect/>
          </a:stretch>
        </p:blipFill>
        <p:spPr>
          <a:xfrm>
            <a:off x="5722184" y="1245605"/>
            <a:ext cx="2828571" cy="2009524"/>
          </a:xfrm>
          <a:prstGeom prst="rect">
            <a:avLst/>
          </a:prstGeom>
        </p:spPr>
      </p:pic>
    </p:spTree>
    <p:extLst>
      <p:ext uri="{BB962C8B-B14F-4D97-AF65-F5344CB8AC3E}">
        <p14:creationId xmlns:p14="http://schemas.microsoft.com/office/powerpoint/2010/main" val="771020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413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41959" y="38067"/>
            <a:ext cx="7809975" cy="58266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marL="0" lvl="2" algn="ctr">
              <a:lnSpc>
                <a:spcPct val="125000"/>
              </a:lnSpc>
            </a:pPr>
            <a:endParaRPr lang="kk-KZ" sz="1400" b="1" dirty="0">
              <a:latin typeface="Times New Roman" pitchFamily="18" charset="0"/>
              <a:ea typeface="Calibri" pitchFamily="34" charset="0"/>
              <a:cs typeface="Times New Roman" pitchFamily="18" charset="0"/>
            </a:endParaRPr>
          </a:p>
          <a:p>
            <a:pPr marL="0" lvl="2" algn="ctr">
              <a:lnSpc>
                <a:spcPct val="125000"/>
              </a:lnSpc>
            </a:pPr>
            <a:r>
              <a:rPr lang="kk-KZ" sz="1400" b="1" dirty="0">
                <a:latin typeface="Times New Roman" pitchFamily="18" charset="0"/>
                <a:ea typeface="Calibri" pitchFamily="34" charset="0"/>
                <a:cs typeface="Times New Roman" pitchFamily="18" charset="0"/>
              </a:rPr>
              <a:t>Жиілікті қайта пайдалану және ортақ арнаның қайталану факторлары</a:t>
            </a: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24" name="TextBox 23">
            <a:extLst>
              <a:ext uri="{FF2B5EF4-FFF2-40B4-BE49-F238E27FC236}">
                <a16:creationId xmlns:a16="http://schemas.microsoft.com/office/drawing/2014/main" id="{20A269E0-0F8E-4415-9605-52977C7B19C6}"/>
              </a:ext>
            </a:extLst>
          </p:cNvPr>
          <p:cNvSpPr txBox="1"/>
          <p:nvPr/>
        </p:nvSpPr>
        <p:spPr>
          <a:xfrm>
            <a:off x="618131" y="1102344"/>
            <a:ext cx="7754343" cy="1908215"/>
          </a:xfrm>
          <a:prstGeom prst="rect">
            <a:avLst/>
          </a:prstGeom>
          <a:noFill/>
        </p:spPr>
        <p:txBody>
          <a:bodyPr wrap="square" rtlCol="0">
            <a:spAutoFit/>
          </a:bodyPr>
          <a:lstStyle/>
          <a:p>
            <a:pPr algn="just"/>
            <a:r>
              <a:rPr lang="en-US" sz="16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Кластердегі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элементтердің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санын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көбейту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бұл</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ортақ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арнаның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кедергісін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азайту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тұрғысынан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тиімді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бір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ұяшықта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пайдалануға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болатын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өткізу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қабілеттілігінің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пропорционалды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төмендеуіне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әкеледі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Сондықтан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практикада</a:t>
            </a:r>
            <a:r>
              <a:rPr lang="ru-RU" sz="1400" dirty="0">
                <a:latin typeface="Times New Roman" panose="02020603050405020304" pitchFamily="18" charset="0"/>
                <a:cs typeface="Times New Roman" panose="02020603050405020304" pitchFamily="18" charset="0"/>
              </a:rPr>
              <a:t> сигнал мен </a:t>
            </a:r>
            <a:r>
              <a:rPr lang="ru-RU" sz="1400" dirty="0" err="1">
                <a:latin typeface="Times New Roman" panose="02020603050405020304" pitchFamily="18" charset="0"/>
                <a:cs typeface="Times New Roman" panose="02020603050405020304" pitchFamily="18" charset="0"/>
              </a:rPr>
              <a:t>шудың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қолайлы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қатынасын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қамтамасыз</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ету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үшін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кластердегі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элементтердің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санын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мүмкіндігінше</a:t>
            </a:r>
            <a:r>
              <a:rPr lang="ru-RU" sz="1400" dirty="0">
                <a:latin typeface="Times New Roman" panose="02020603050405020304" pitchFamily="18" charset="0"/>
                <a:cs typeface="Times New Roman" panose="02020603050405020304" pitchFamily="18" charset="0"/>
              </a:rPr>
              <a:t> аз </a:t>
            </a:r>
            <a:r>
              <a:rPr lang="ru-RU" sz="1400" dirty="0" err="1">
                <a:latin typeface="Times New Roman" panose="02020603050405020304" pitchFamily="18" charset="0"/>
                <a:cs typeface="Times New Roman" panose="02020603050405020304" pitchFamily="18" charset="0"/>
              </a:rPr>
              <a:t>етіп</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таңдау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керек</a:t>
            </a:r>
            <a:r>
              <a:rPr lang="ru-RU" sz="1400" dirty="0">
                <a:latin typeface="Times New Roman" panose="02020603050405020304" pitchFamily="18" charset="0"/>
                <a:cs typeface="Times New Roman" panose="02020603050405020304" pitchFamily="18" charset="0"/>
              </a:rPr>
              <a:t>.</a:t>
            </a:r>
          </a:p>
          <a:p>
            <a:pPr algn="just"/>
            <a:r>
              <a:rPr lang="ru-RU" sz="1400" dirty="0" err="1">
                <a:latin typeface="Times New Roman" panose="02020603050405020304" pitchFamily="18" charset="0"/>
                <a:cs typeface="Times New Roman" panose="02020603050405020304" pitchFamily="18" charset="0"/>
              </a:rPr>
              <a:t>Жиілік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арналарының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әртүрлі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жиынтықтарын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пайдаланатын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көршілес</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BS </a:t>
            </a:r>
            <a:r>
              <a:rPr lang="ru-RU" sz="1400" dirty="0" err="1">
                <a:latin typeface="Times New Roman" panose="02020603050405020304" pitchFamily="18" charset="0"/>
                <a:cs typeface="Times New Roman" panose="02020603050405020304" pitchFamily="18" charset="0"/>
              </a:rPr>
              <a:t>тобын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құрайды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станциялар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кластердегі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ұяшықтар</a:t>
            </a:r>
            <a:r>
              <a:rPr lang="ru-RU" sz="1400" dirty="0">
                <a:latin typeface="Times New Roman" panose="02020603050405020304" pitchFamily="18" charset="0"/>
                <a:cs typeface="Times New Roman" panose="02020603050405020304" pitchFamily="18" charset="0"/>
              </a:rPr>
              <a:t> саны). </a:t>
            </a:r>
            <a:r>
              <a:rPr lang="ru-RU" sz="1400" dirty="0" err="1">
                <a:latin typeface="Times New Roman" panose="02020603050405020304" pitchFamily="18" charset="0"/>
                <a:cs typeface="Times New Roman" panose="02020603050405020304" pitchFamily="18" charset="0"/>
              </a:rPr>
              <a:t>Әрбір</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BS </a:t>
            </a:r>
            <a:r>
              <a:rPr lang="ru-RU" sz="1400" dirty="0" err="1">
                <a:latin typeface="Times New Roman" panose="02020603050405020304" pitchFamily="18" charset="0"/>
                <a:cs typeface="Times New Roman" panose="02020603050405020304" pitchFamily="18" charset="0"/>
              </a:rPr>
              <a:t>жиынтығы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бөлінген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болса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әрқайсысының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өткізу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қабілеті</a:t>
            </a:r>
            <a:r>
              <a:rPr lang="ru-RU" sz="1400" dirty="0">
                <a:latin typeface="Times New Roman" panose="02020603050405020304" pitchFamily="18" charset="0"/>
                <a:cs typeface="Times New Roman" panose="02020603050405020304" pitchFamily="18" charset="0"/>
              </a:rPr>
              <a:t> бар </a:t>
            </a:r>
            <a:r>
              <a:rPr lang="en-US"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арналар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онда</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SSPO </a:t>
            </a:r>
            <a:r>
              <a:rPr lang="ru-RU" sz="1400" dirty="0" err="1">
                <a:latin typeface="Times New Roman" panose="02020603050405020304" pitchFamily="18" charset="0"/>
                <a:cs typeface="Times New Roman" panose="02020603050405020304" pitchFamily="18" charset="0"/>
              </a:rPr>
              <a:t>алатын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жалпы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өткізу</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қабілеттілігі</a:t>
            </a:r>
            <a:r>
              <a:rPr lang="ru-RU" sz="1400" dirty="0">
                <a:latin typeface="Times New Roman" panose="02020603050405020304" pitchFamily="18" charset="0"/>
                <a:cs typeface="Times New Roman" panose="02020603050405020304" pitchFamily="18" charset="0"/>
              </a:rPr>
              <a:t>:</a:t>
            </a:r>
          </a:p>
          <a:p>
            <a:endParaRPr lang="ru-RU" dirty="0"/>
          </a:p>
        </p:txBody>
      </p:sp>
      <p:sp>
        <p:nvSpPr>
          <p:cNvPr id="32" name="Rectangle 23">
            <a:extLst>
              <a:ext uri="{FF2B5EF4-FFF2-40B4-BE49-F238E27FC236}">
                <a16:creationId xmlns:a16="http://schemas.microsoft.com/office/drawing/2014/main" id="{B06694AD-0CAE-4654-84A9-40D373186C59}"/>
              </a:ext>
            </a:extLst>
          </p:cNvPr>
          <p:cNvSpPr>
            <a:spLocks noChangeArrowheads="1"/>
          </p:cNvSpPr>
          <p:nvPr/>
        </p:nvSpPr>
        <p:spPr bwMode="auto">
          <a:xfrm>
            <a:off x="78579" y="4276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3" name="Объект 32">
            <a:extLst>
              <a:ext uri="{FF2B5EF4-FFF2-40B4-BE49-F238E27FC236}">
                <a16:creationId xmlns:a16="http://schemas.microsoft.com/office/drawing/2014/main" id="{12B05E5F-4C6C-49CE-8C62-51CA12E47B5F}"/>
              </a:ext>
            </a:extLst>
          </p:cNvPr>
          <p:cNvGraphicFramePr>
            <a:graphicFrameLocks noChangeAspect="1"/>
          </p:cNvGraphicFramePr>
          <p:nvPr>
            <p:extLst>
              <p:ext uri="{D42A27DB-BD31-4B8C-83A1-F6EECF244321}">
                <p14:modId xmlns:p14="http://schemas.microsoft.com/office/powerpoint/2010/main" val="1552781097"/>
              </p:ext>
            </p:extLst>
          </p:nvPr>
        </p:nvGraphicFramePr>
        <p:xfrm>
          <a:off x="2123728" y="2472442"/>
          <a:ext cx="198615" cy="198615"/>
        </p:xfrm>
        <a:graphic>
          <a:graphicData uri="http://schemas.openxmlformats.org/presentationml/2006/ole">
            <mc:AlternateContent xmlns:mc="http://schemas.openxmlformats.org/markup-compatibility/2006">
              <mc:Choice xmlns:v="urn:schemas-microsoft-com:vml" Requires="v">
                <p:oleObj spid="_x0000_s2050" r:id="rId3" imgW="228600" imgH="228600" progId="Equation.DSMT4">
                  <p:embed/>
                </p:oleObj>
              </mc:Choice>
              <mc:Fallback>
                <p:oleObj r:id="rId3" imgW="228600" imgH="228600" progId="Equation.DSMT4">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2472442"/>
                        <a:ext cx="198615" cy="198615"/>
                      </a:xfrm>
                      <a:prstGeom prst="rect">
                        <a:avLst/>
                      </a:prstGeom>
                      <a:noFill/>
                    </p:spPr>
                  </p:pic>
                </p:oleObj>
              </mc:Fallback>
            </mc:AlternateContent>
          </a:graphicData>
        </a:graphic>
      </p:graphicFrame>
      <p:sp>
        <p:nvSpPr>
          <p:cNvPr id="43" name="Rectangle 33">
            <a:extLst>
              <a:ext uri="{FF2B5EF4-FFF2-40B4-BE49-F238E27FC236}">
                <a16:creationId xmlns:a16="http://schemas.microsoft.com/office/drawing/2014/main" id="{C10B63C8-DBA2-4BA4-ADDD-1D8687A33BDE}"/>
              </a:ext>
            </a:extLst>
          </p:cNvPr>
          <p:cNvSpPr>
            <a:spLocks noChangeArrowheads="1"/>
          </p:cNvSpPr>
          <p:nvPr/>
        </p:nvSpPr>
        <p:spPr bwMode="auto">
          <a:xfrm>
            <a:off x="3995936" y="404093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4" name="Объект 43">
            <a:extLst>
              <a:ext uri="{FF2B5EF4-FFF2-40B4-BE49-F238E27FC236}">
                <a16:creationId xmlns:a16="http://schemas.microsoft.com/office/drawing/2014/main" id="{49A3BA52-B0EB-41B5-A4D1-65047458A68D}"/>
              </a:ext>
            </a:extLst>
          </p:cNvPr>
          <p:cNvGraphicFramePr>
            <a:graphicFrameLocks noChangeAspect="1"/>
          </p:cNvGraphicFramePr>
          <p:nvPr>
            <p:extLst>
              <p:ext uri="{D42A27DB-BD31-4B8C-83A1-F6EECF244321}">
                <p14:modId xmlns:p14="http://schemas.microsoft.com/office/powerpoint/2010/main" val="2578294105"/>
              </p:ext>
            </p:extLst>
          </p:nvPr>
        </p:nvGraphicFramePr>
        <p:xfrm>
          <a:off x="3677770" y="2823429"/>
          <a:ext cx="838200" cy="238125"/>
        </p:xfrm>
        <a:graphic>
          <a:graphicData uri="http://schemas.openxmlformats.org/presentationml/2006/ole">
            <mc:AlternateContent xmlns:mc="http://schemas.openxmlformats.org/markup-compatibility/2006">
              <mc:Choice xmlns:v="urn:schemas-microsoft-com:vml" Requires="v">
                <p:oleObj spid="_x0000_s2051" r:id="rId5" imgW="838200" imgH="228600" progId="Equation.DSMT4">
                  <p:embed/>
                </p:oleObj>
              </mc:Choice>
              <mc:Fallback>
                <p:oleObj r:id="rId5" imgW="838200" imgH="228600" progId="Equation.DSMT4">
                  <p:embed/>
                  <p:pic>
                    <p:nvPicPr>
                      <p:cNvPr id="0" name="Object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7770" y="2823429"/>
                        <a:ext cx="838200"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 name="TextBox 46">
            <a:extLst>
              <a:ext uri="{FF2B5EF4-FFF2-40B4-BE49-F238E27FC236}">
                <a16:creationId xmlns:a16="http://schemas.microsoft.com/office/drawing/2014/main" id="{3A2DBB58-7B12-462D-937B-52989E42F906}"/>
              </a:ext>
            </a:extLst>
          </p:cNvPr>
          <p:cNvSpPr txBox="1"/>
          <p:nvPr/>
        </p:nvSpPr>
        <p:spPr>
          <a:xfrm>
            <a:off x="6012160" y="2735939"/>
            <a:ext cx="432048"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6.1</a:t>
            </a:r>
            <a:endParaRPr lang="ru-RU" sz="1100" dirty="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9E5F5834-7DEC-4904-AA45-6B71004E1C7A}"/>
              </a:ext>
            </a:extLst>
          </p:cNvPr>
          <p:cNvSpPr txBox="1"/>
          <p:nvPr/>
        </p:nvSpPr>
        <p:spPr>
          <a:xfrm>
            <a:off x="590749" y="3002135"/>
            <a:ext cx="7600948" cy="553998"/>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Демек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ұяшықтағы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байланыс</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арналарының</a:t>
            </a:r>
            <a:r>
              <a:rPr lang="ru-RU" sz="1400" dirty="0">
                <a:latin typeface="Times New Roman" panose="02020603050405020304" pitchFamily="18" charset="0"/>
                <a:cs typeface="Times New Roman" panose="02020603050405020304" pitchFamily="18" charset="0"/>
              </a:rPr>
              <a:t> саны (</a:t>
            </a:r>
            <a:r>
              <a:rPr lang="ru-RU" sz="1400" dirty="0" err="1">
                <a:latin typeface="Times New Roman" panose="02020603050405020304" pitchFamily="18" charset="0"/>
                <a:cs typeface="Times New Roman" panose="02020603050405020304" pitchFamily="18" charset="0"/>
              </a:rPr>
              <a:t>абоненттер</a:t>
            </a:r>
            <a:r>
              <a:rPr lang="ru-RU" sz="1400" dirty="0">
                <a:latin typeface="Times New Roman" panose="02020603050405020304" pitchFamily="18" charset="0"/>
                <a:cs typeface="Times New Roman" panose="02020603050405020304" pitchFamily="18" charset="0"/>
              </a:rPr>
              <a:t> саны) </a:t>
            </a:r>
            <a:r>
              <a:rPr lang="ru-RU" sz="1400" dirty="0" err="1">
                <a:latin typeface="Times New Roman" panose="02020603050405020304" pitchFamily="18" charset="0"/>
                <a:cs typeface="Times New Roman" panose="02020603050405020304" pitchFamily="18" charset="0"/>
              </a:rPr>
              <a:t>мына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өрнекпен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анықталады</a:t>
            </a:r>
            <a:r>
              <a:rPr lang="ru-RU" sz="1400" dirty="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
        <p:nvSpPr>
          <p:cNvPr id="51" name="Rectangle 41">
            <a:extLst>
              <a:ext uri="{FF2B5EF4-FFF2-40B4-BE49-F238E27FC236}">
                <a16:creationId xmlns:a16="http://schemas.microsoft.com/office/drawing/2014/main" id="{E4A286D5-C3C2-4B62-9E4B-FF097AA5B8EA}"/>
              </a:ext>
            </a:extLst>
          </p:cNvPr>
          <p:cNvSpPr>
            <a:spLocks noChangeArrowheads="1"/>
          </p:cNvSpPr>
          <p:nvPr/>
        </p:nvSpPr>
        <p:spPr bwMode="auto">
          <a:xfrm>
            <a:off x="3600648" y="427652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2" name="Объект 51">
            <a:extLst>
              <a:ext uri="{FF2B5EF4-FFF2-40B4-BE49-F238E27FC236}">
                <a16:creationId xmlns:a16="http://schemas.microsoft.com/office/drawing/2014/main" id="{CDCA0390-F1D2-41E1-8368-6F6F9863D6DE}"/>
              </a:ext>
            </a:extLst>
          </p:cNvPr>
          <p:cNvGraphicFramePr>
            <a:graphicFrameLocks noChangeAspect="1"/>
          </p:cNvGraphicFramePr>
          <p:nvPr>
            <p:extLst>
              <p:ext uri="{D42A27DB-BD31-4B8C-83A1-F6EECF244321}">
                <p14:modId xmlns:p14="http://schemas.microsoft.com/office/powerpoint/2010/main" val="2623759465"/>
              </p:ext>
            </p:extLst>
          </p:nvPr>
        </p:nvGraphicFramePr>
        <p:xfrm>
          <a:off x="3673488" y="3449602"/>
          <a:ext cx="790575" cy="466725"/>
        </p:xfrm>
        <a:graphic>
          <a:graphicData uri="http://schemas.openxmlformats.org/presentationml/2006/ole">
            <mc:AlternateContent xmlns:mc="http://schemas.openxmlformats.org/markup-compatibility/2006">
              <mc:Choice xmlns:v="urn:schemas-microsoft-com:vml" Requires="v">
                <p:oleObj spid="_x0000_s2052" r:id="rId7" imgW="799753" imgH="469696" progId="Equation.DSMT4">
                  <p:embed/>
                </p:oleObj>
              </mc:Choice>
              <mc:Fallback>
                <p:oleObj r:id="rId7" imgW="799753" imgH="469696" progId="Equation.DSMT4">
                  <p:embed/>
                  <p:pic>
                    <p:nvPicPr>
                      <p:cNvPr id="0" name="Object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3488" y="3449602"/>
                        <a:ext cx="79057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 name="TextBox 53">
            <a:extLst>
              <a:ext uri="{FF2B5EF4-FFF2-40B4-BE49-F238E27FC236}">
                <a16:creationId xmlns:a16="http://schemas.microsoft.com/office/drawing/2014/main" id="{AD6E0302-F66F-4235-A28E-A29F8326A38E}"/>
              </a:ext>
            </a:extLst>
          </p:cNvPr>
          <p:cNvSpPr txBox="1"/>
          <p:nvPr/>
        </p:nvSpPr>
        <p:spPr>
          <a:xfrm>
            <a:off x="5995779" y="3599271"/>
            <a:ext cx="432048"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6.2</a:t>
            </a:r>
            <a:endParaRPr lang="ru-RU" sz="1100" dirty="0">
              <a:latin typeface="Times New Roman" panose="02020603050405020304" pitchFamily="18" charset="0"/>
              <a:cs typeface="Times New Roman" panose="02020603050405020304" pitchFamily="18" charset="0"/>
            </a:endParaRPr>
          </a:p>
        </p:txBody>
      </p:sp>
      <p:sp>
        <p:nvSpPr>
          <p:cNvPr id="3074" name="TextBox 3073">
            <a:extLst>
              <a:ext uri="{FF2B5EF4-FFF2-40B4-BE49-F238E27FC236}">
                <a16:creationId xmlns:a16="http://schemas.microsoft.com/office/drawing/2014/main" id="{D12D2071-F37C-4BAB-8AD5-C591D0A8D2C4}"/>
              </a:ext>
            </a:extLst>
          </p:cNvPr>
          <p:cNvSpPr txBox="1"/>
          <p:nvPr/>
        </p:nvSpPr>
        <p:spPr>
          <a:xfrm>
            <a:off x="657420" y="4044302"/>
            <a:ext cx="7842301" cy="830997"/>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Осылайша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құндылық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жүйедегі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арналардың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ең</a:t>
            </a:r>
            <a:r>
              <a:rPr lang="ru-RU" sz="1200" dirty="0">
                <a:latin typeface="Times New Roman" panose="02020603050405020304" pitchFamily="18" charset="0"/>
                <a:cs typeface="Times New Roman" panose="02020603050405020304" pitchFamily="18" charset="0"/>
              </a:rPr>
              <a:t> аз </a:t>
            </a:r>
            <a:r>
              <a:rPr lang="ru-RU" sz="1200" dirty="0" err="1">
                <a:latin typeface="Times New Roman" panose="02020603050405020304" pitchFamily="18" charset="0"/>
                <a:cs typeface="Times New Roman" panose="02020603050405020304" pitchFamily="18" charset="0"/>
              </a:rPr>
              <a:t>мүмкін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санын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анықтайды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сондықтан</a:t>
            </a:r>
            <a:r>
              <a:rPr lang="ru-RU" sz="1200" dirty="0">
                <a:latin typeface="Times New Roman" panose="02020603050405020304" pitchFamily="18" charset="0"/>
                <a:cs typeface="Times New Roman" panose="02020603050405020304" pitchFamily="18" charset="0"/>
              </a:rPr>
              <a:t> оны </a:t>
            </a:r>
            <a:r>
              <a:rPr lang="ru-RU" sz="1200" dirty="0" err="1">
                <a:latin typeface="Times New Roman" panose="02020603050405020304" pitchFamily="18" charset="0"/>
                <a:cs typeface="Times New Roman" panose="02020603050405020304" pitchFamily="18" charset="0"/>
              </a:rPr>
              <a:t>жиі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жүйенің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жиілік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параметрі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немесе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жиілікті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қайта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пайдалану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коэффициенті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деп</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атайды</a:t>
            </a:r>
            <a:r>
              <a:rPr lang="ru-RU" sz="1200" dirty="0">
                <a:latin typeface="Times New Roman" panose="02020603050405020304" pitchFamily="18" charset="0"/>
                <a:cs typeface="Times New Roman" panose="02020603050405020304" pitchFamily="18" charset="0"/>
              </a:rPr>
              <a:t>.</a:t>
            </a:r>
          </a:p>
          <a:p>
            <a:pPr algn="just"/>
            <a:r>
              <a:rPr lang="ru-RU" sz="1200" dirty="0" err="1">
                <a:latin typeface="Times New Roman" panose="02020603050405020304" pitchFamily="18" charset="0"/>
                <a:cs typeface="Times New Roman" panose="02020603050405020304" pitchFamily="18" charset="0"/>
              </a:rPr>
              <a:t>Бөлінген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жиіліктер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жинағын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қайта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пайдалануға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рұқсат</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етілген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базалық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станциялар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бір-бірінен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қашықтыққа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бөлінген</a:t>
            </a:r>
            <a:r>
              <a:rPr lang="ru-RU" sz="1200" dirty="0">
                <a:latin typeface="Times New Roman" panose="02020603050405020304" pitchFamily="18" charset="0"/>
                <a:cs typeface="Times New Roman" panose="02020603050405020304" pitchFamily="18" charset="0"/>
              </a:rPr>
              <a:t>. , «</a:t>
            </a:r>
            <a:r>
              <a:rPr lang="ru-RU" sz="1200" dirty="0" err="1">
                <a:latin typeface="Times New Roman" panose="02020603050405020304" pitchFamily="18" charset="0"/>
                <a:cs typeface="Times New Roman" panose="02020603050405020304" pitchFamily="18" charset="0"/>
              </a:rPr>
              <a:t>қорғау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аралығы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деп</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аталады</a:t>
            </a:r>
            <a:r>
              <a:rPr lang="ru-RU" sz="1200" dirty="0">
                <a:latin typeface="Times New Roman" panose="02020603050405020304" pitchFamily="18" charset="0"/>
                <a:cs typeface="Times New Roman" panose="02020603050405020304" pitchFamily="18" charset="0"/>
              </a:rPr>
              <a:t> (6.7-сурет).</a:t>
            </a:r>
          </a:p>
        </p:txBody>
      </p:sp>
    </p:spTree>
    <p:extLst>
      <p:ext uri="{BB962C8B-B14F-4D97-AF65-F5344CB8AC3E}">
        <p14:creationId xmlns:p14="http://schemas.microsoft.com/office/powerpoint/2010/main" val="771020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Rectangle 2">
            <a:extLst>
              <a:ext uri="{FF2B5EF4-FFF2-40B4-BE49-F238E27FC236}">
                <a16:creationId xmlns:a16="http://schemas.microsoft.com/office/drawing/2014/main" id="{2DC86F15-DC60-4CAF-8685-817A4C45294A}"/>
              </a:ext>
            </a:extLst>
          </p:cNvPr>
          <p:cNvSpPr>
            <a:spLocks noChangeArrowheads="1"/>
          </p:cNvSpPr>
          <p:nvPr/>
        </p:nvSpPr>
        <p:spPr bwMode="auto">
          <a:xfrm>
            <a:off x="755576" y="120359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 name="Объект 2">
            <a:extLst>
              <a:ext uri="{FF2B5EF4-FFF2-40B4-BE49-F238E27FC236}">
                <a16:creationId xmlns:a16="http://schemas.microsoft.com/office/drawing/2014/main" id="{F680F301-85B0-4618-BFDA-CCA937FDBA06}"/>
              </a:ext>
            </a:extLst>
          </p:cNvPr>
          <p:cNvGraphicFramePr>
            <a:graphicFrameLocks noChangeAspect="1"/>
          </p:cNvGraphicFramePr>
          <p:nvPr>
            <p:extLst>
              <p:ext uri="{D42A27DB-BD31-4B8C-83A1-F6EECF244321}">
                <p14:modId xmlns:p14="http://schemas.microsoft.com/office/powerpoint/2010/main" val="3192587575"/>
              </p:ext>
            </p:extLst>
          </p:nvPr>
        </p:nvGraphicFramePr>
        <p:xfrm>
          <a:off x="6264188" y="2055730"/>
          <a:ext cx="2304256" cy="1700091"/>
        </p:xfrm>
        <a:graphic>
          <a:graphicData uri="http://schemas.openxmlformats.org/presentationml/2006/ole">
            <mc:AlternateContent xmlns:mc="http://schemas.openxmlformats.org/markup-compatibility/2006">
              <mc:Choice xmlns:v="urn:schemas-microsoft-com:vml" Requires="v">
                <p:oleObj spid="_x0000_s3074" name="Visio" r:id="rId3" imgW="4010952" imgH="2963964" progId="Visio.Drawing.11">
                  <p:embed/>
                </p:oleObj>
              </mc:Choice>
              <mc:Fallback>
                <p:oleObj name="Visio" r:id="rId3" imgW="4010952" imgH="2963964"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4188" y="2055730"/>
                        <a:ext cx="2304256" cy="1700091"/>
                      </a:xfrm>
                      <a:prstGeom prst="rect">
                        <a:avLst/>
                      </a:prstGeom>
                      <a:noFill/>
                    </p:spPr>
                  </p:pic>
                </p:oleObj>
              </mc:Fallback>
            </mc:AlternateContent>
          </a:graphicData>
        </a:graphic>
      </p:graphicFrame>
      <p:sp>
        <p:nvSpPr>
          <p:cNvPr id="4" name="TextBox 3">
            <a:extLst>
              <a:ext uri="{FF2B5EF4-FFF2-40B4-BE49-F238E27FC236}">
                <a16:creationId xmlns:a16="http://schemas.microsoft.com/office/drawing/2014/main" id="{16C1E991-0BC7-4245-912B-DB3D964B1225}"/>
              </a:ext>
            </a:extLst>
          </p:cNvPr>
          <p:cNvSpPr txBox="1"/>
          <p:nvPr/>
        </p:nvSpPr>
        <p:spPr>
          <a:xfrm>
            <a:off x="209600" y="483518"/>
            <a:ext cx="8496944" cy="1846659"/>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Жалпы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қашықтық</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D </a:t>
            </a:r>
            <a:r>
              <a:rPr lang="ru-RU" sz="1200" dirty="0" err="1">
                <a:latin typeface="Times New Roman" panose="02020603050405020304" pitchFamily="18" charset="0"/>
                <a:cs typeface="Times New Roman" panose="02020603050405020304" pitchFamily="18" charset="0"/>
              </a:rPr>
              <a:t>жасуша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орталықтары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арасындағы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байланыс</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кластердегі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жасушалардың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санына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байланысты</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C </a:t>
            </a:r>
            <a:r>
              <a:rPr lang="ru-RU" sz="1200" dirty="0" err="1">
                <a:latin typeface="Times New Roman" panose="02020603050405020304" pitchFamily="18" charset="0"/>
                <a:cs typeface="Times New Roman" panose="02020603050405020304" pitchFamily="18" charset="0"/>
              </a:rPr>
              <a:t>арақатынас</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немесе</a:t>
            </a:r>
            <a:r>
              <a:rPr lang="en-US" sz="1200"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 , </a:t>
            </a:r>
            <a:r>
              <a:rPr lang="ru-RU" sz="1200" dirty="0" err="1">
                <a:latin typeface="Times New Roman" panose="02020603050405020304" pitchFamily="18" charset="0"/>
                <a:cs typeface="Times New Roman" panose="02020603050405020304" pitchFamily="18" charset="0"/>
              </a:rPr>
              <a:t>қайда</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R </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ұяшық</a:t>
            </a:r>
            <a:r>
              <a:rPr lang="ru-RU" sz="1200" dirty="0">
                <a:latin typeface="Times New Roman" panose="02020603050405020304" pitchFamily="18" charset="0"/>
                <a:cs typeface="Times New Roman" panose="02020603050405020304" pitchFamily="18" charset="0"/>
              </a:rPr>
              <a:t> радиусы (</a:t>
            </a:r>
            <a:r>
              <a:rPr lang="ru-RU" sz="1200" dirty="0" err="1">
                <a:latin typeface="Times New Roman" panose="02020603050405020304" pitchFamily="18" charset="0"/>
                <a:cs typeface="Times New Roman" panose="02020603050405020304" pitchFamily="18" charset="0"/>
              </a:rPr>
              <a:t>дұрыс</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алтыбұрышты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қоршап</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тұрған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шеңбердің</a:t>
            </a:r>
            <a:r>
              <a:rPr lang="ru-RU" sz="1200" dirty="0">
                <a:latin typeface="Times New Roman" panose="02020603050405020304" pitchFamily="18" charset="0"/>
                <a:cs typeface="Times New Roman" panose="02020603050405020304" pitchFamily="18" charset="0"/>
              </a:rPr>
              <a:t> радиусы).</a:t>
            </a:r>
          </a:p>
          <a:p>
            <a:pPr algn="just"/>
            <a:r>
              <a:rPr lang="en-US"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Коэффицент</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жиынтықтағы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арналар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санына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тәуелді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емес</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және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ұяшық</a:t>
            </a:r>
            <a:r>
              <a:rPr lang="ru-RU" sz="1200" dirty="0">
                <a:latin typeface="Times New Roman" panose="02020603050405020304" pitchFamily="18" charset="0"/>
                <a:cs typeface="Times New Roman" panose="02020603050405020304" pitchFamily="18" charset="0"/>
              </a:rPr>
              <a:t> радиусы </a:t>
            </a:r>
            <a:r>
              <a:rPr lang="ru-RU" sz="1200" dirty="0" err="1">
                <a:latin typeface="Times New Roman" panose="02020603050405020304" pitchFamily="18" charset="0"/>
                <a:cs typeface="Times New Roman" panose="02020603050405020304" pitchFamily="18" charset="0"/>
              </a:rPr>
              <a:t>азайған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сайын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артады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Осылайша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кіші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радиусты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ұяшықтарды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пайдаланған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кезде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жиіліктің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қайталануын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арттыруға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болады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Алтыбұрышты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ұяшық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пішінін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пайдалану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қажетті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жиілік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диапазонын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азайтуға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мүмкіндік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береді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өйткені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ол</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мән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арасындағы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оңтайлы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қатынасты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қамтамасыз</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етеді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және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қорғау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аралығы</a:t>
            </a:r>
            <a:r>
              <a:rPr lang="ru-RU" sz="1200" dirty="0">
                <a:latin typeface="Times New Roman" panose="02020603050405020304" pitchFamily="18" charset="0"/>
                <a:cs typeface="Times New Roman" panose="02020603050405020304" pitchFamily="18" charset="0"/>
              </a:rPr>
              <a:t> . </a:t>
            </a:r>
            <a:r>
              <a:rPr lang="ru-RU" sz="1200" dirty="0" err="1">
                <a:latin typeface="Times New Roman" panose="02020603050405020304" pitchFamily="18" charset="0"/>
                <a:cs typeface="Times New Roman" panose="02020603050405020304" pitchFamily="18" charset="0"/>
              </a:rPr>
              <a:t>Сонымен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қатар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алтыбұрышты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пішін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ұяшықтың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ортасында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орнатылған</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BS </a:t>
            </a:r>
            <a:r>
              <a:rPr lang="ru-RU" sz="1200" dirty="0" err="1">
                <a:latin typeface="Times New Roman" panose="02020603050405020304" pitchFamily="18" charset="0"/>
                <a:cs typeface="Times New Roman" panose="02020603050405020304" pitchFamily="18" charset="0"/>
              </a:rPr>
              <a:t>дөңгелек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үлгісіне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жақсы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сәйкес</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келеді</a:t>
            </a:r>
            <a:r>
              <a:rPr lang="ru-RU" sz="1200" dirty="0">
                <a:latin typeface="Times New Roman" panose="02020603050405020304" pitchFamily="18" charset="0"/>
                <a:cs typeface="Times New Roman" panose="02020603050405020304" pitchFamily="18" charset="0"/>
              </a:rPr>
              <a:t>.</a:t>
            </a:r>
          </a:p>
          <a:p>
            <a:endParaRPr lang="ru-RU" dirty="0"/>
          </a:p>
        </p:txBody>
      </p:sp>
      <p:sp>
        <p:nvSpPr>
          <p:cNvPr id="26" name="Rectangle 23">
            <a:extLst>
              <a:ext uri="{FF2B5EF4-FFF2-40B4-BE49-F238E27FC236}">
                <a16:creationId xmlns:a16="http://schemas.microsoft.com/office/drawing/2014/main" id="{9F6EC145-338E-43E8-9028-06688206B13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 name="Объект 26">
            <a:extLst>
              <a:ext uri="{FF2B5EF4-FFF2-40B4-BE49-F238E27FC236}">
                <a16:creationId xmlns:a16="http://schemas.microsoft.com/office/drawing/2014/main" id="{477DB722-5834-42DF-8B2E-E035D0F88117}"/>
              </a:ext>
            </a:extLst>
          </p:cNvPr>
          <p:cNvGraphicFramePr>
            <a:graphicFrameLocks noChangeAspect="1"/>
          </p:cNvGraphicFramePr>
          <p:nvPr>
            <p:extLst>
              <p:ext uri="{D42A27DB-BD31-4B8C-83A1-F6EECF244321}">
                <p14:modId xmlns:p14="http://schemas.microsoft.com/office/powerpoint/2010/main" val="4277427958"/>
              </p:ext>
            </p:extLst>
          </p:nvPr>
        </p:nvGraphicFramePr>
        <p:xfrm>
          <a:off x="2267744" y="724651"/>
          <a:ext cx="468052" cy="158126"/>
        </p:xfrm>
        <a:graphic>
          <a:graphicData uri="http://schemas.openxmlformats.org/presentationml/2006/ole">
            <mc:AlternateContent xmlns:mc="http://schemas.openxmlformats.org/markup-compatibility/2006">
              <mc:Choice xmlns:v="urn:schemas-microsoft-com:vml" Requires="v">
                <p:oleObj spid="_x0000_s3075" r:id="rId5" imgW="711200" imgH="228600" progId="Equation.DSMT4">
                  <p:embed/>
                </p:oleObj>
              </mc:Choice>
              <mc:Fallback>
                <p:oleObj r:id="rId5" imgW="711200" imgH="228600" progId="Equation.DSMT4">
                  <p:embed/>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744" y="724651"/>
                        <a:ext cx="468052" cy="158126"/>
                      </a:xfrm>
                      <a:prstGeom prst="rect">
                        <a:avLst/>
                      </a:prstGeom>
                      <a:noFill/>
                    </p:spPr>
                  </p:pic>
                </p:oleObj>
              </mc:Fallback>
            </mc:AlternateContent>
          </a:graphicData>
        </a:graphic>
      </p:graphicFrame>
      <p:sp>
        <p:nvSpPr>
          <p:cNvPr id="28" name="Rectangle 25">
            <a:extLst>
              <a:ext uri="{FF2B5EF4-FFF2-40B4-BE49-F238E27FC236}">
                <a16:creationId xmlns:a16="http://schemas.microsoft.com/office/drawing/2014/main" id="{CB53FFEE-ABC9-4186-B2B1-DAE93791FBD5}"/>
              </a:ext>
            </a:extLst>
          </p:cNvPr>
          <p:cNvSpPr>
            <a:spLocks noChangeArrowheads="1"/>
          </p:cNvSpPr>
          <p:nvPr/>
        </p:nvSpPr>
        <p:spPr bwMode="auto">
          <a:xfrm>
            <a:off x="4458072" y="393990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9" name="Объект 28">
            <a:extLst>
              <a:ext uri="{FF2B5EF4-FFF2-40B4-BE49-F238E27FC236}">
                <a16:creationId xmlns:a16="http://schemas.microsoft.com/office/drawing/2014/main" id="{895DCE7C-98CC-4D66-BF91-40F2A8ABAA44}"/>
              </a:ext>
            </a:extLst>
          </p:cNvPr>
          <p:cNvGraphicFramePr>
            <a:graphicFrameLocks noChangeAspect="1"/>
          </p:cNvGraphicFramePr>
          <p:nvPr>
            <p:extLst>
              <p:ext uri="{D42A27DB-BD31-4B8C-83A1-F6EECF244321}">
                <p14:modId xmlns:p14="http://schemas.microsoft.com/office/powerpoint/2010/main" val="1911267310"/>
              </p:ext>
            </p:extLst>
          </p:nvPr>
        </p:nvGraphicFramePr>
        <p:xfrm>
          <a:off x="3635896" y="667529"/>
          <a:ext cx="504054" cy="315034"/>
        </p:xfrm>
        <a:graphic>
          <a:graphicData uri="http://schemas.openxmlformats.org/presentationml/2006/ole">
            <mc:AlternateContent xmlns:mc="http://schemas.openxmlformats.org/markup-compatibility/2006">
              <mc:Choice xmlns:v="urn:schemas-microsoft-com:vml" Requires="v">
                <p:oleObj spid="_x0000_s3076" r:id="rId7" imgW="761669" imgH="469696" progId="Equation.DSMT4">
                  <p:embed/>
                </p:oleObj>
              </mc:Choice>
              <mc:Fallback>
                <p:oleObj r:id="rId7" imgW="761669" imgH="469696" progId="Equation.DSMT4">
                  <p:embed/>
                  <p:pic>
                    <p:nvPicPr>
                      <p:cNvPr id="0" name="Object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896" y="667529"/>
                        <a:ext cx="504054" cy="315034"/>
                      </a:xfrm>
                      <a:prstGeom prst="rect">
                        <a:avLst/>
                      </a:prstGeom>
                      <a:noFill/>
                    </p:spPr>
                  </p:pic>
                </p:oleObj>
              </mc:Fallback>
            </mc:AlternateContent>
          </a:graphicData>
        </a:graphic>
      </p:graphicFrame>
      <p:sp>
        <p:nvSpPr>
          <p:cNvPr id="44" name="TextBox 43">
            <a:extLst>
              <a:ext uri="{FF2B5EF4-FFF2-40B4-BE49-F238E27FC236}">
                <a16:creationId xmlns:a16="http://schemas.microsoft.com/office/drawing/2014/main" id="{BE5A21FD-155E-4C1A-889A-2F5D48711AB9}"/>
              </a:ext>
            </a:extLst>
          </p:cNvPr>
          <p:cNvSpPr txBox="1"/>
          <p:nvPr/>
        </p:nvSpPr>
        <p:spPr>
          <a:xfrm>
            <a:off x="323528" y="2186161"/>
            <a:ext cx="5760640" cy="1569660"/>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Коэффицент</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C </a:t>
            </a:r>
            <a:r>
              <a:rPr lang="ru-RU" sz="1200" dirty="0" err="1">
                <a:latin typeface="Times New Roman" panose="02020603050405020304" pitchFamily="18" charset="0"/>
                <a:cs typeface="Times New Roman" panose="02020603050405020304" pitchFamily="18" charset="0"/>
              </a:rPr>
              <a:t>жиынтықтағы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арналар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санына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тәуелді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емес</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және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ұяшық</a:t>
            </a:r>
            <a:r>
              <a:rPr lang="ru-RU" sz="1200" dirty="0">
                <a:latin typeface="Times New Roman" panose="02020603050405020304" pitchFamily="18" charset="0"/>
                <a:cs typeface="Times New Roman" panose="02020603050405020304" pitchFamily="18" charset="0"/>
              </a:rPr>
              <a:t> радиусы </a:t>
            </a:r>
            <a:r>
              <a:rPr lang="ru-RU" sz="1200" dirty="0" err="1">
                <a:latin typeface="Times New Roman" panose="02020603050405020304" pitchFamily="18" charset="0"/>
                <a:cs typeface="Times New Roman" panose="02020603050405020304" pitchFamily="18" charset="0"/>
              </a:rPr>
              <a:t>азайған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сайын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артады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Осылайша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кіші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радиусты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ұяшықтарды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пайдаланған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кезде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жиіліктің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қайталануын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арттыруға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болады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Алтыбұрышты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ұяшық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пішінін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пайдалану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қажетті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жиілік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диапазонын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азайтуға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мүмкіндік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береді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өйткені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ол</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мән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арасындағы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оңтайлы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қатынасты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қамтамасыз</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етеді</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C </a:t>
            </a:r>
            <a:r>
              <a:rPr lang="ru-RU" sz="1200" dirty="0" err="1">
                <a:latin typeface="Times New Roman" panose="02020603050405020304" pitchFamily="18" charset="0"/>
                <a:cs typeface="Times New Roman" panose="02020603050405020304" pitchFamily="18" charset="0"/>
              </a:rPr>
              <a:t>және</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D </a:t>
            </a:r>
            <a:r>
              <a:rPr lang="ru-RU" sz="1200" dirty="0" err="1">
                <a:latin typeface="Times New Roman" panose="02020603050405020304" pitchFamily="18" charset="0"/>
                <a:cs typeface="Times New Roman" panose="02020603050405020304" pitchFamily="18" charset="0"/>
              </a:rPr>
              <a:t>қорғау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аралығы</a:t>
            </a:r>
            <a:r>
              <a:rPr lang="ru-RU" sz="1200" dirty="0">
                <a:latin typeface="Times New Roman" panose="02020603050405020304" pitchFamily="18" charset="0"/>
                <a:cs typeface="Times New Roman" panose="02020603050405020304" pitchFamily="18" charset="0"/>
              </a:rPr>
              <a:t> . </a:t>
            </a:r>
            <a:r>
              <a:rPr lang="ru-RU" sz="1200" dirty="0" err="1">
                <a:latin typeface="Times New Roman" panose="02020603050405020304" pitchFamily="18" charset="0"/>
                <a:cs typeface="Times New Roman" panose="02020603050405020304" pitchFamily="18" charset="0"/>
              </a:rPr>
              <a:t>Сонымен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қатар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алтыбұрышты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пішін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ұяшықтың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ортасында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орнатылған</a:t>
            </a:r>
            <a:r>
              <a:rPr lang="ru-RU"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BS </a:t>
            </a:r>
            <a:r>
              <a:rPr lang="ru-RU" sz="1200" dirty="0" err="1">
                <a:latin typeface="Times New Roman" panose="02020603050405020304" pitchFamily="18" charset="0"/>
                <a:cs typeface="Times New Roman" panose="02020603050405020304" pitchFamily="18" charset="0"/>
              </a:rPr>
              <a:t>дөңгелек</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үлгісіне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жақсы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сәйкес</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келеді</a:t>
            </a:r>
            <a:r>
              <a:rPr lang="ru-RU" sz="1200" dirty="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Параметр:</a:t>
            </a:r>
          </a:p>
        </p:txBody>
      </p:sp>
      <p:sp>
        <p:nvSpPr>
          <p:cNvPr id="52" name="Rectangle 51">
            <a:extLst>
              <a:ext uri="{FF2B5EF4-FFF2-40B4-BE49-F238E27FC236}">
                <a16:creationId xmlns:a16="http://schemas.microsoft.com/office/drawing/2014/main" id="{C5D4A635-39A6-4707-864F-6A9CBF598C05}"/>
              </a:ext>
            </a:extLst>
          </p:cNvPr>
          <p:cNvSpPr>
            <a:spLocks noChangeArrowheads="1"/>
          </p:cNvSpPr>
          <p:nvPr/>
        </p:nvSpPr>
        <p:spPr bwMode="auto">
          <a:xfrm>
            <a:off x="2774780" y="3832794"/>
            <a:ext cx="823417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53" name="Объект 52">
            <a:extLst>
              <a:ext uri="{FF2B5EF4-FFF2-40B4-BE49-F238E27FC236}">
                <a16:creationId xmlns:a16="http://schemas.microsoft.com/office/drawing/2014/main" id="{3E2E722F-62DB-4F7F-9B18-0D2925F5A6B4}"/>
              </a:ext>
            </a:extLst>
          </p:cNvPr>
          <p:cNvGraphicFramePr>
            <a:graphicFrameLocks noChangeAspect="1"/>
          </p:cNvGraphicFramePr>
          <p:nvPr>
            <p:extLst>
              <p:ext uri="{D42A27DB-BD31-4B8C-83A1-F6EECF244321}">
                <p14:modId xmlns:p14="http://schemas.microsoft.com/office/powerpoint/2010/main" val="4108168743"/>
              </p:ext>
            </p:extLst>
          </p:nvPr>
        </p:nvGraphicFramePr>
        <p:xfrm>
          <a:off x="2788541" y="3780801"/>
          <a:ext cx="789106" cy="360244"/>
        </p:xfrm>
        <a:graphic>
          <a:graphicData uri="http://schemas.openxmlformats.org/presentationml/2006/ole">
            <mc:AlternateContent xmlns:mc="http://schemas.openxmlformats.org/markup-compatibility/2006">
              <mc:Choice xmlns:v="urn:schemas-microsoft-com:vml" Requires="v">
                <p:oleObj spid="_x0000_s3077" r:id="rId9" imgW="875920" imgH="393529" progId="Equation.DSMT4">
                  <p:embed/>
                </p:oleObj>
              </mc:Choice>
              <mc:Fallback>
                <p:oleObj r:id="rId9" imgW="875920" imgH="393529" progId="Equation.DSMT4">
                  <p:embed/>
                  <p:pic>
                    <p:nvPicPr>
                      <p:cNvPr id="0" name="Object 5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8541" y="3780801"/>
                        <a:ext cx="789106" cy="360244"/>
                      </a:xfrm>
                      <a:prstGeom prst="rect">
                        <a:avLst/>
                      </a:prstGeom>
                      <a:noFill/>
                    </p:spPr>
                  </p:pic>
                </p:oleObj>
              </mc:Fallback>
            </mc:AlternateContent>
          </a:graphicData>
        </a:graphic>
      </p:graphicFrame>
      <p:sp>
        <p:nvSpPr>
          <p:cNvPr id="56" name="TextBox 55">
            <a:extLst>
              <a:ext uri="{FF2B5EF4-FFF2-40B4-BE49-F238E27FC236}">
                <a16:creationId xmlns:a16="http://schemas.microsoft.com/office/drawing/2014/main" id="{FA7D41D7-C1B2-4B77-A085-9E8B61DCE4BF}"/>
              </a:ext>
            </a:extLst>
          </p:cNvPr>
          <p:cNvSpPr txBox="1"/>
          <p:nvPr/>
        </p:nvSpPr>
        <p:spPr>
          <a:xfrm>
            <a:off x="5004048" y="3830118"/>
            <a:ext cx="432048"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6.3</a:t>
            </a:r>
            <a:endParaRPr lang="ru-RU"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1020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14296"/>
            <a:ext cx="9144000" cy="4178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25000"/>
              </a:lnSpc>
            </a:pPr>
            <a:r>
              <a:rPr lang="kk-KZ" sz="2000" dirty="0">
                <a:latin typeface="Times New Roman" panose="02020603050405020304" pitchFamily="18" charset="0"/>
                <a:ea typeface="Times New Roman" panose="02020603050405020304" pitchFamily="18" charset="0"/>
                <a:cs typeface="Times New Roman" panose="02020603050405020304" pitchFamily="18" charset="0"/>
              </a:rPr>
              <a:t>Назарларыңызға рахмет!</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1" name="Прямоугольник 10"/>
          <p:cNvSpPr/>
          <p:nvPr/>
        </p:nvSpPr>
        <p:spPr>
          <a:xfrm>
            <a:off x="2464579" y="1035833"/>
            <a:ext cx="4214842" cy="30718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458" name="Picture 2" descr="C:\Users\Zhaxygaliyeva.S\Desktop\Ардақ\потом удалю\0_aA9QMzH-2pd4aIE7.gif"/>
          <p:cNvPicPr>
            <a:picLocks noChangeAspect="1" noChangeArrowheads="1" noCrop="1"/>
          </p:cNvPicPr>
          <p:nvPr/>
        </p:nvPicPr>
        <p:blipFill>
          <a:blip r:embed="rId2"/>
          <a:srcRect/>
          <a:stretch>
            <a:fillRect/>
          </a:stretch>
        </p:blipFill>
        <p:spPr bwMode="auto">
          <a:xfrm>
            <a:off x="2536017" y="1107271"/>
            <a:ext cx="4071966" cy="2928958"/>
          </a:xfrm>
          <a:prstGeom prst="rect">
            <a:avLst/>
          </a:prstGeom>
          <a:noFill/>
        </p:spPr>
      </p:pic>
    </p:spTree>
    <p:extLst>
      <p:ext uri="{BB962C8B-B14F-4D97-AF65-F5344CB8AC3E}">
        <p14:creationId xmlns:p14="http://schemas.microsoft.com/office/powerpoint/2010/main" val="771020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ятиугольник 6"/>
          <p:cNvSpPr/>
          <p:nvPr/>
        </p:nvSpPr>
        <p:spPr>
          <a:xfrm>
            <a:off x="179512" y="201158"/>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119570" y="189146"/>
            <a:ext cx="1387688" cy="5309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68580" tIns="34290" rIns="68580" bIns="34290">
            <a:spAutoFit/>
          </a:bodyPr>
          <a:lstStyle/>
          <a:p>
            <a:pPr>
              <a:lnSpc>
                <a:spcPct val="125000"/>
              </a:lnSpc>
            </a:pPr>
            <a:r>
              <a:rPr lang="kk-KZ" sz="2400" dirty="0">
                <a:solidFill>
                  <a:schemeClr val="tx2"/>
                </a:solidFill>
                <a:latin typeface="Times New Roman" panose="02020603050405020304" pitchFamily="18" charset="0"/>
                <a:cs typeface="Times New Roman" panose="02020603050405020304" pitchFamily="18" charset="0"/>
              </a:rPr>
              <a:t>Мазмұны</a:t>
            </a:r>
            <a:endParaRPr lang="ru-RU" sz="24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ятиугольник 8"/>
          <p:cNvSpPr/>
          <p:nvPr/>
        </p:nvSpPr>
        <p:spPr>
          <a:xfrm rot="5400000">
            <a:off x="4741976" y="867921"/>
            <a:ext cx="4286280" cy="4143404"/>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5" name="Схема 4"/>
          <p:cNvGraphicFramePr/>
          <p:nvPr>
            <p:extLst>
              <p:ext uri="{D42A27DB-BD31-4B8C-83A1-F6EECF244321}">
                <p14:modId xmlns:p14="http://schemas.microsoft.com/office/powerpoint/2010/main" val="61683960"/>
              </p:ext>
            </p:extLst>
          </p:nvPr>
        </p:nvGraphicFramePr>
        <p:xfrm>
          <a:off x="4786314" y="785800"/>
          <a:ext cx="4143404" cy="35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Рисунок 1">
            <a:extLst>
              <a:ext uri="{FF2B5EF4-FFF2-40B4-BE49-F238E27FC236}">
                <a16:creationId xmlns:a16="http://schemas.microsoft.com/office/drawing/2014/main" id="{066980CF-5F09-4585-8A0E-D0986CED090E}"/>
              </a:ext>
            </a:extLst>
          </p:cNvPr>
          <p:cNvPicPr>
            <a:picLocks noChangeAspect="1"/>
          </p:cNvPicPr>
          <p:nvPr/>
        </p:nvPicPr>
        <p:blipFill>
          <a:blip r:embed="rId7"/>
          <a:stretch>
            <a:fillRect/>
          </a:stretch>
        </p:blipFill>
        <p:spPr>
          <a:xfrm>
            <a:off x="835573" y="1383618"/>
            <a:ext cx="3283997" cy="2376264"/>
          </a:xfrm>
          <a:prstGeom prst="rect">
            <a:avLst/>
          </a:prstGeom>
        </p:spPr>
      </p:pic>
    </p:spTree>
    <p:extLst>
      <p:ext uri="{BB962C8B-B14F-4D97-AF65-F5344CB8AC3E}">
        <p14:creationId xmlns:p14="http://schemas.microsoft.com/office/powerpoint/2010/main" val="771020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2577"/>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4817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25000"/>
              </a:lnSpc>
            </a:pPr>
            <a:r>
              <a:rPr lang="kk-KZ" sz="1600" b="1" dirty="0">
                <a:latin typeface="Times New Roman" pitchFamily="18" charset="0"/>
                <a:ea typeface="Calibri" pitchFamily="34" charset="0"/>
                <a:cs typeface="Times New Roman" pitchFamily="18" charset="0"/>
              </a:rPr>
              <a:t>Кіріспе</a:t>
            </a: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1" name="Прямоугольник 10"/>
          <p:cNvSpPr/>
          <p:nvPr/>
        </p:nvSpPr>
        <p:spPr>
          <a:xfrm>
            <a:off x="460013" y="940206"/>
            <a:ext cx="2866701" cy="1775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251519" y="3103440"/>
            <a:ext cx="8752293" cy="1754326"/>
          </a:xfrm>
          <a:prstGeom prst="rect">
            <a:avLst/>
          </a:prstGeom>
        </p:spPr>
        <p:txBody>
          <a:bodyPr wrap="square">
            <a:spAutoFit/>
          </a:bodyPr>
          <a:lstStyle/>
          <a:p>
            <a:pPr lvl="0" algn="just" fontAlgn="base">
              <a:spcBef>
                <a:spcPct val="0"/>
              </a:spcBef>
              <a:spcAft>
                <a:spcPct val="0"/>
              </a:spcAft>
            </a:pPr>
            <a:r>
              <a:rPr lang="kk-KZ" sz="1200" dirty="0">
                <a:latin typeface="Times New Roman" pitchFamily="18" charset="0"/>
                <a:ea typeface="Calibri" pitchFamily="34" charset="0"/>
                <a:cs typeface="Times New Roman" pitchFamily="18" charset="0"/>
              </a:rPr>
              <a:t>Құрылымның ұйымдастырылу тәсілі бойынша барлық МКБ келесідей жіктелуі мүмкін:</a:t>
            </a:r>
          </a:p>
          <a:p>
            <a:pPr lvl="0" algn="just" fontAlgn="base">
              <a:spcBef>
                <a:spcPct val="0"/>
              </a:spcBef>
              <a:spcAft>
                <a:spcPct val="0"/>
              </a:spcAft>
            </a:pPr>
            <a:r>
              <a:rPr lang="kk-KZ" sz="1200" dirty="0">
                <a:latin typeface="Times New Roman" pitchFamily="18" charset="0"/>
                <a:ea typeface="Calibri" pitchFamily="34" charset="0"/>
                <a:cs typeface="Times New Roman" pitchFamily="18" charset="0"/>
              </a:rPr>
              <a:t>          1. Үлкен қызмет көрсету аймақтары бар </a:t>
            </a:r>
            <a:r>
              <a:rPr lang="en-US" sz="1200" dirty="0">
                <a:latin typeface="Times New Roman" pitchFamily="18" charset="0"/>
                <a:ea typeface="Calibri" pitchFamily="34" charset="0"/>
                <a:cs typeface="Times New Roman" pitchFamily="18" charset="0"/>
              </a:rPr>
              <a:t>SSPO (LSO).</a:t>
            </a:r>
          </a:p>
          <a:p>
            <a:pPr lvl="0" algn="just" fontAlgn="base">
              <a:spcBef>
                <a:spcPct val="0"/>
              </a:spcBef>
              <a:spcAft>
                <a:spcPct val="0"/>
              </a:spcAft>
            </a:pPr>
            <a:r>
              <a:rPr lang="kk-KZ" sz="1200" dirty="0">
                <a:latin typeface="Times New Roman" pitchFamily="18" charset="0"/>
                <a:ea typeface="Calibri" pitchFamily="34" charset="0"/>
                <a:cs typeface="Times New Roman" pitchFamily="18" charset="0"/>
              </a:rPr>
              <a:t>          </a:t>
            </a:r>
            <a:r>
              <a:rPr lang="en-US" sz="1200" dirty="0">
                <a:latin typeface="Times New Roman" pitchFamily="18" charset="0"/>
                <a:ea typeface="Calibri" pitchFamily="34" charset="0"/>
                <a:cs typeface="Times New Roman" pitchFamily="18" charset="0"/>
              </a:rPr>
              <a:t>2.</a:t>
            </a:r>
            <a:r>
              <a:rPr lang="kk-KZ" sz="1200" dirty="0">
                <a:latin typeface="Times New Roman" pitchFamily="18" charset="0"/>
                <a:ea typeface="Calibri" pitchFamily="34" charset="0"/>
                <a:cs typeface="Times New Roman" pitchFamily="18" charset="0"/>
              </a:rPr>
              <a:t> Шағын қызмет көрсету аймақтары бар </a:t>
            </a:r>
            <a:r>
              <a:rPr lang="en-US" sz="1200" dirty="0">
                <a:latin typeface="Times New Roman" pitchFamily="18" charset="0"/>
                <a:ea typeface="Calibri" pitchFamily="34" charset="0"/>
                <a:cs typeface="Times New Roman" pitchFamily="18" charset="0"/>
              </a:rPr>
              <a:t>SSPO (MSO):</a:t>
            </a:r>
          </a:p>
          <a:p>
            <a:pPr lvl="0" algn="just" fontAlgn="base">
              <a:spcBef>
                <a:spcPct val="0"/>
              </a:spcBef>
              <a:spcAft>
                <a:spcPct val="0"/>
              </a:spcAft>
            </a:pPr>
            <a:r>
              <a:rPr lang="kk-KZ" sz="1200" dirty="0">
                <a:latin typeface="Times New Roman" pitchFamily="18" charset="0"/>
                <a:ea typeface="Calibri" pitchFamily="34" charset="0"/>
                <a:cs typeface="Times New Roman" pitchFamily="18" charset="0"/>
              </a:rPr>
              <a:t>          </a:t>
            </a:r>
            <a:r>
              <a:rPr lang="en-US" sz="1200" dirty="0">
                <a:latin typeface="Times New Roman" pitchFamily="18" charset="0"/>
                <a:ea typeface="Calibri" pitchFamily="34" charset="0"/>
                <a:cs typeface="Times New Roman" pitchFamily="18" charset="0"/>
              </a:rPr>
              <a:t>2.1.</a:t>
            </a:r>
            <a:r>
              <a:rPr lang="kk-KZ" sz="1200" dirty="0">
                <a:latin typeface="Times New Roman" pitchFamily="18" charset="0"/>
                <a:ea typeface="Calibri" pitchFamily="34" charset="0"/>
                <a:cs typeface="Times New Roman" pitchFamily="18" charset="0"/>
              </a:rPr>
              <a:t> Макрожасушалы:</a:t>
            </a:r>
          </a:p>
          <a:p>
            <a:pPr lvl="0" algn="just" fontAlgn="base">
              <a:spcBef>
                <a:spcPct val="0"/>
              </a:spcBef>
              <a:spcAft>
                <a:spcPct val="0"/>
              </a:spcAft>
            </a:pPr>
            <a:r>
              <a:rPr lang="kk-KZ" sz="1200" dirty="0">
                <a:latin typeface="Times New Roman" pitchFamily="18" charset="0"/>
                <a:ea typeface="Calibri" pitchFamily="34" charset="0"/>
                <a:cs typeface="Times New Roman" pitchFamily="18" charset="0"/>
              </a:rPr>
              <a:t>          2.1.1. Дөңгелек.</a:t>
            </a:r>
          </a:p>
          <a:p>
            <a:pPr lvl="0" algn="just" fontAlgn="base">
              <a:spcBef>
                <a:spcPct val="0"/>
              </a:spcBef>
              <a:spcAft>
                <a:spcPct val="0"/>
              </a:spcAft>
            </a:pPr>
            <a:r>
              <a:rPr lang="kk-KZ" sz="1200" dirty="0">
                <a:latin typeface="Times New Roman" pitchFamily="18" charset="0"/>
                <a:ea typeface="Calibri" pitchFamily="34" charset="0"/>
                <a:cs typeface="Times New Roman" pitchFamily="18" charset="0"/>
              </a:rPr>
              <a:t>          2.1.2. Салалық.</a:t>
            </a:r>
          </a:p>
          <a:p>
            <a:pPr lvl="0" algn="just" fontAlgn="base">
              <a:spcBef>
                <a:spcPct val="0"/>
              </a:spcBef>
              <a:spcAft>
                <a:spcPct val="0"/>
              </a:spcAft>
            </a:pPr>
            <a:r>
              <a:rPr lang="kk-KZ" sz="1200" dirty="0">
                <a:latin typeface="Times New Roman" pitchFamily="18" charset="0"/>
                <a:ea typeface="Calibri" pitchFamily="34" charset="0"/>
                <a:cs typeface="Times New Roman" pitchFamily="18" charset="0"/>
              </a:rPr>
              <a:t>          2.2. Микроклеткалық.</a:t>
            </a:r>
          </a:p>
          <a:p>
            <a:pPr lvl="0" algn="just" fontAlgn="base">
              <a:spcBef>
                <a:spcPct val="0"/>
              </a:spcBef>
              <a:spcAft>
                <a:spcPct val="0"/>
              </a:spcAft>
            </a:pPr>
            <a:r>
              <a:rPr lang="kk-KZ" sz="1200" dirty="0">
                <a:latin typeface="Times New Roman" pitchFamily="18" charset="0"/>
                <a:ea typeface="Calibri" pitchFamily="34" charset="0"/>
                <a:cs typeface="Times New Roman" pitchFamily="18" charset="0"/>
              </a:rPr>
              <a:t>          2.3. </a:t>
            </a:r>
            <a:r>
              <a:rPr lang="en-US" sz="1200" dirty="0">
                <a:latin typeface="Times New Roman" pitchFamily="18" charset="0"/>
                <a:ea typeface="Calibri" pitchFamily="34" charset="0"/>
                <a:cs typeface="Times New Roman" pitchFamily="18" charset="0"/>
              </a:rPr>
              <a:t>Picocell.</a:t>
            </a:r>
          </a:p>
          <a:p>
            <a:pPr indent="449263" algn="just" eaLnBrk="0" fontAlgn="base" hangingPunct="0">
              <a:spcBef>
                <a:spcPct val="0"/>
              </a:spcBef>
              <a:spcAft>
                <a:spcPct val="0"/>
              </a:spcAft>
            </a:pPr>
            <a:endParaRPr lang="kk-KZ" sz="1200" dirty="0">
              <a:latin typeface="Times New Roman" pitchFamily="18" charset="0"/>
              <a:ea typeface="Calibri" pitchFamily="34" charset="0"/>
              <a:cs typeface="Times New Roman" pitchFamily="18" charset="0"/>
            </a:endParaRPr>
          </a:p>
        </p:txBody>
      </p:sp>
      <p:sp>
        <p:nvSpPr>
          <p:cNvPr id="18436" name="Rectangle 4"/>
          <p:cNvSpPr>
            <a:spLocks noChangeArrowheads="1"/>
          </p:cNvSpPr>
          <p:nvPr/>
        </p:nvSpPr>
        <p:spPr bwMode="auto">
          <a:xfrm>
            <a:off x="3666885" y="809662"/>
            <a:ext cx="5259811"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dirty="0">
                <a:latin typeface="Times New Roman" pitchFamily="18" charset="0"/>
                <a:ea typeface="Calibri" pitchFamily="34" charset="0"/>
                <a:cs typeface="Times New Roman" pitchFamily="18" charset="0"/>
              </a:rPr>
              <a:t>	</a:t>
            </a:r>
            <a:r>
              <a:rPr lang="kk-KZ" sz="1200" dirty="0">
                <a:latin typeface="Times New Roman" pitchFamily="18" charset="0"/>
                <a:ea typeface="Calibri" pitchFamily="34" charset="0"/>
                <a:cs typeface="Times New Roman" pitchFamily="18" charset="0"/>
              </a:rPr>
              <a:t>Жылжымалы объектілермен (МТСС) кез келген байланыс жүйесінің ерекшелігі жылжымалы станция (МС) мен базалық станция (БС) арасында кез келген ақпаратты (дыбыс, мультимедиа, интернет, сервистік және басқа трафик) беру ұялы телефон радио арнасы арқылы жүзеге асырылады. </a:t>
            </a:r>
          </a:p>
          <a:p>
            <a:pPr lvl="0" algn="just" fontAlgn="base">
              <a:spcBef>
                <a:spcPct val="0"/>
              </a:spcBef>
              <a:spcAft>
                <a:spcPct val="0"/>
              </a:spcAft>
            </a:pPr>
            <a:r>
              <a:rPr lang="kk-KZ" sz="1200" dirty="0">
                <a:latin typeface="Times New Roman" pitchFamily="18" charset="0"/>
                <a:ea typeface="Calibri" pitchFamily="34" charset="0"/>
                <a:cs typeface="Times New Roman" pitchFamily="18" charset="0"/>
              </a:rPr>
              <a:t>Радиожиілік спектрі шектеулі ресурсқа ие болғандықтан, белгілі бір ұялы байланыс жүйесі үшін бөлінген жиілік диапазоны қатаң шектелген, арнайы </a:t>
            </a:r>
            <a:r>
              <a:rPr lang="en-US" sz="1200" dirty="0">
                <a:latin typeface="Times New Roman" pitchFamily="18" charset="0"/>
                <a:ea typeface="Calibri" pitchFamily="34" charset="0"/>
                <a:cs typeface="Times New Roman" pitchFamily="18" charset="0"/>
              </a:rPr>
              <a:t>SSPO (FDMA, TDMA, CDMA) </a:t>
            </a:r>
            <a:r>
              <a:rPr lang="kk-KZ" sz="1200" dirty="0">
                <a:latin typeface="Times New Roman" pitchFamily="18" charset="0"/>
                <a:ea typeface="Calibri" pitchFamily="34" charset="0"/>
                <a:cs typeface="Times New Roman" pitchFamily="18" charset="0"/>
              </a:rPr>
              <a:t>қолданылатын бірнеше қатынас әдісі бұл бөлінген жиілік диапазонында және берілген географиялық аумақта бір уақытта қызмет көрсетілетін абоненттер санына шектеулерге алып келеді. </a:t>
            </a:r>
          </a:p>
        </p:txBody>
      </p:sp>
      <p:pic>
        <p:nvPicPr>
          <p:cNvPr id="12" name="Рисунок 11" descr="ric0">
            <a:extLst>
              <a:ext uri="{FF2B5EF4-FFF2-40B4-BE49-F238E27FC236}">
                <a16:creationId xmlns:a16="http://schemas.microsoft.com/office/drawing/2014/main" id="{A9C30505-1F6A-405C-B474-E263E97DD78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762" y="940206"/>
            <a:ext cx="2866701" cy="1775560"/>
          </a:xfrm>
          <a:prstGeom prst="rect">
            <a:avLst/>
          </a:prstGeom>
          <a:noFill/>
          <a:ln>
            <a:noFill/>
          </a:ln>
        </p:spPr>
      </p:pic>
    </p:spTree>
    <p:extLst>
      <p:ext uri="{BB962C8B-B14F-4D97-AF65-F5344CB8AC3E}">
        <p14:creationId xmlns:p14="http://schemas.microsoft.com/office/powerpoint/2010/main" val="771020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852"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8286776" cy="34817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25000"/>
              </a:lnSpc>
            </a:pPr>
            <a:r>
              <a:rPr lang="kk-KZ" sz="1600" b="1" dirty="0">
                <a:latin typeface="Times New Roman" pitchFamily="18" charset="0"/>
                <a:ea typeface="Calibri" pitchFamily="34" charset="0"/>
                <a:cs typeface="Times New Roman" pitchFamily="18" charset="0"/>
              </a:rPr>
              <a:t>Үлкен қызмет көрсету аймақтары бар </a:t>
            </a:r>
            <a:r>
              <a:rPr lang="en-US" sz="1600" b="1" dirty="0">
                <a:latin typeface="Times New Roman" pitchFamily="18" charset="0"/>
                <a:ea typeface="Calibri" pitchFamily="34" charset="0"/>
                <a:cs typeface="Times New Roman" pitchFamily="18" charset="0"/>
              </a:rPr>
              <a:t>SSPO (LSO)</a:t>
            </a:r>
            <a:endParaRPr lang="ru-RU" sz="1600" b="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073" name="Rectangle 1"/>
          <p:cNvSpPr>
            <a:spLocks noChangeArrowheads="1"/>
          </p:cNvSpPr>
          <p:nvPr/>
        </p:nvSpPr>
        <p:spPr bwMode="auto">
          <a:xfrm>
            <a:off x="382560" y="1091132"/>
            <a:ext cx="8293895" cy="33855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just" fontAlgn="base">
              <a:spcBef>
                <a:spcPct val="0"/>
              </a:spcBef>
              <a:spcAft>
                <a:spcPct val="0"/>
              </a:spcAft>
            </a:pPr>
            <a:r>
              <a:rPr lang="en-US" sz="1400" dirty="0">
                <a:latin typeface="Times New Roman" pitchFamily="18" charset="0"/>
                <a:ea typeface="Calibri" pitchFamily="34" charset="0"/>
                <a:cs typeface="Times New Roman" pitchFamily="18" charset="0"/>
              </a:rPr>
              <a:t>BZO </a:t>
            </a:r>
            <a:r>
              <a:rPr lang="kk-KZ" sz="1400" dirty="0">
                <a:latin typeface="Times New Roman" pitchFamily="18" charset="0"/>
                <a:ea typeface="Calibri" pitchFamily="34" charset="0"/>
                <a:cs typeface="Times New Roman" pitchFamily="18" charset="0"/>
              </a:rPr>
              <a:t>бар </a:t>
            </a:r>
            <a:r>
              <a:rPr lang="en-US" sz="1400" dirty="0">
                <a:latin typeface="Times New Roman" pitchFamily="18" charset="0"/>
                <a:ea typeface="Calibri" pitchFamily="34" charset="0"/>
                <a:cs typeface="Times New Roman" pitchFamily="18" charset="0"/>
              </a:rPr>
              <a:t>SSPO-</a:t>
            </a:r>
            <a:r>
              <a:rPr lang="kk-KZ" sz="1400" dirty="0">
                <a:latin typeface="Times New Roman" pitchFamily="18" charset="0"/>
                <a:ea typeface="Calibri" pitchFamily="34" charset="0"/>
                <a:cs typeface="Times New Roman" pitchFamily="18" charset="0"/>
              </a:rPr>
              <a:t>да олар осы </a:t>
            </a:r>
            <a:r>
              <a:rPr lang="en-US" sz="1400" dirty="0">
                <a:latin typeface="Times New Roman" pitchFamily="18" charset="0"/>
                <a:ea typeface="Calibri" pitchFamily="34" charset="0"/>
                <a:cs typeface="Times New Roman" pitchFamily="18" charset="0"/>
              </a:rPr>
              <a:t>BS-</a:t>
            </a:r>
            <a:r>
              <a:rPr lang="kk-KZ" sz="1400" dirty="0">
                <a:latin typeface="Times New Roman" pitchFamily="18" charset="0"/>
                <a:ea typeface="Calibri" pitchFamily="34" charset="0"/>
                <a:cs typeface="Times New Roman" pitchFamily="18" charset="0"/>
              </a:rPr>
              <a:t>ге тағайындалған мобильді </a:t>
            </a:r>
            <a:r>
              <a:rPr lang="en-US" sz="1400" dirty="0">
                <a:latin typeface="Times New Roman" pitchFamily="18" charset="0"/>
                <a:ea typeface="Calibri" pitchFamily="34" charset="0"/>
                <a:cs typeface="Times New Roman" pitchFamily="18" charset="0"/>
              </a:rPr>
              <a:t>MS-</a:t>
            </a:r>
            <a:r>
              <a:rPr lang="kk-KZ" sz="1400" dirty="0">
                <a:latin typeface="Times New Roman" pitchFamily="18" charset="0"/>
                <a:ea typeface="Calibri" pitchFamily="34" charset="0"/>
                <a:cs typeface="Times New Roman" pitchFamily="18" charset="0"/>
              </a:rPr>
              <a:t>тер қозғала алатын ең үлкен аумақты қамту үшін аймақтың </a:t>
            </a:r>
            <a:r>
              <a:rPr lang="en-US" sz="1400" dirty="0">
                <a:latin typeface="Times New Roman" pitchFamily="18" charset="0"/>
                <a:ea typeface="Calibri" pitchFamily="34" charset="0"/>
                <a:cs typeface="Times New Roman" pitchFamily="18" charset="0"/>
              </a:rPr>
              <a:t>BS-</a:t>
            </a:r>
            <a:r>
              <a:rPr lang="kk-KZ" sz="1400" dirty="0">
                <a:latin typeface="Times New Roman" pitchFamily="18" charset="0"/>
                <a:ea typeface="Calibri" pitchFamily="34" charset="0"/>
                <a:cs typeface="Times New Roman" pitchFamily="18" charset="0"/>
              </a:rPr>
              <a:t>ін пайдалануға тырысады. </a:t>
            </a:r>
            <a:r>
              <a:rPr lang="en-US" sz="1400" dirty="0">
                <a:latin typeface="Times New Roman" pitchFamily="18" charset="0"/>
                <a:ea typeface="Calibri" pitchFamily="34" charset="0"/>
                <a:cs typeface="Times New Roman" pitchFamily="18" charset="0"/>
              </a:rPr>
              <a:t>SSPO </a:t>
            </a:r>
            <a:r>
              <a:rPr lang="kk-KZ" sz="1400" dirty="0">
                <a:latin typeface="Times New Roman" pitchFamily="18" charset="0"/>
                <a:ea typeface="Calibri" pitchFamily="34" charset="0"/>
                <a:cs typeface="Times New Roman" pitchFamily="18" charset="0"/>
              </a:rPr>
              <a:t>құру үшін бұл құрылымның айқын артықшылығы осында</a:t>
            </a:r>
            <a:r>
              <a:rPr lang="en-US" sz="1400" dirty="0">
                <a:latin typeface="Times New Roman" pitchFamily="18" charset="0"/>
                <a:ea typeface="Calibri" pitchFamily="34" charset="0"/>
                <a:cs typeface="Times New Roman" pitchFamily="18" charset="0"/>
              </a:rPr>
              <a:t> </a:t>
            </a:r>
            <a:r>
              <a:rPr lang="kk-KZ" sz="1400" dirty="0">
                <a:latin typeface="Times New Roman" pitchFamily="18" charset="0"/>
                <a:ea typeface="Calibri" pitchFamily="34" charset="0"/>
                <a:cs typeface="Times New Roman" pitchFamily="18" charset="0"/>
              </a:rPr>
              <a:t>базалық станциялардың аз саны және жүйені орналастырудың төмен жалпы құны. </a:t>
            </a:r>
            <a:r>
              <a:rPr lang="en-US" sz="1400" dirty="0">
                <a:latin typeface="Times New Roman" pitchFamily="18" charset="0"/>
                <a:ea typeface="Calibri" pitchFamily="34" charset="0"/>
                <a:cs typeface="Times New Roman" pitchFamily="18" charset="0"/>
              </a:rPr>
              <a:t>BZO </a:t>
            </a:r>
            <a:r>
              <a:rPr lang="kk-KZ" sz="1400" dirty="0">
                <a:latin typeface="Times New Roman" pitchFamily="18" charset="0"/>
                <a:ea typeface="Calibri" pitchFamily="34" charset="0"/>
                <a:cs typeface="Times New Roman" pitchFamily="18" charset="0"/>
              </a:rPr>
              <a:t>бар </a:t>
            </a:r>
            <a:r>
              <a:rPr lang="en-US" sz="1400" dirty="0">
                <a:latin typeface="Times New Roman" pitchFamily="18" charset="0"/>
                <a:ea typeface="Calibri" pitchFamily="34" charset="0"/>
                <a:cs typeface="Times New Roman" pitchFamily="18" charset="0"/>
              </a:rPr>
              <a:t>SSPO </a:t>
            </a:r>
            <a:r>
              <a:rPr lang="kk-KZ" sz="1400" dirty="0">
                <a:latin typeface="Times New Roman" pitchFamily="18" charset="0"/>
                <a:ea typeface="Calibri" pitchFamily="34" charset="0"/>
                <a:cs typeface="Times New Roman" pitchFamily="18" charset="0"/>
              </a:rPr>
              <a:t>кемшіліктеріне мыналар жатады:</a:t>
            </a:r>
          </a:p>
          <a:p>
            <a:pPr lvl="0" indent="449263" algn="just" fontAlgn="base">
              <a:spcBef>
                <a:spcPct val="0"/>
              </a:spcBef>
              <a:spcAft>
                <a:spcPct val="0"/>
              </a:spcAft>
            </a:pPr>
            <a:r>
              <a:rPr lang="kk-KZ" sz="1400" dirty="0">
                <a:latin typeface="Times New Roman" pitchFamily="18" charset="0"/>
                <a:ea typeface="Calibri" pitchFamily="34" charset="0"/>
                <a:cs typeface="Times New Roman" pitchFamily="18" charset="0"/>
              </a:rPr>
              <a:t>•	Күшті таратқыштардың </a:t>
            </a:r>
            <a:r>
              <a:rPr lang="en-US" sz="1400" dirty="0">
                <a:latin typeface="Times New Roman" pitchFamily="18" charset="0"/>
                <a:ea typeface="Calibri" pitchFamily="34" charset="0"/>
                <a:cs typeface="Times New Roman" pitchFamily="18" charset="0"/>
              </a:rPr>
              <a:t>BS </a:t>
            </a:r>
            <a:r>
              <a:rPr lang="kk-KZ" sz="1400" dirty="0">
                <a:latin typeface="Times New Roman" pitchFamily="18" charset="0"/>
                <a:ea typeface="Calibri" pitchFamily="34" charset="0"/>
                <a:cs typeface="Times New Roman" pitchFamily="18" charset="0"/>
              </a:rPr>
              <a:t>қабылдағыштарына әсерін болдырмау үшін арнайы шаралар қажет, өйткені </a:t>
            </a:r>
            <a:r>
              <a:rPr lang="en-US" sz="1400" dirty="0">
                <a:latin typeface="Times New Roman" pitchFamily="18" charset="0"/>
                <a:ea typeface="Calibri" pitchFamily="34" charset="0"/>
                <a:cs typeface="Times New Roman" pitchFamily="18" charset="0"/>
              </a:rPr>
              <a:t>BS-</a:t>
            </a:r>
            <a:r>
              <a:rPr lang="kk-KZ" sz="1400" dirty="0">
                <a:latin typeface="Times New Roman" pitchFamily="18" charset="0"/>
                <a:ea typeface="Calibri" pitchFamily="34" charset="0"/>
                <a:cs typeface="Times New Roman" pitchFamily="18" charset="0"/>
              </a:rPr>
              <a:t>де олар бірге қолданылады;</a:t>
            </a:r>
          </a:p>
          <a:p>
            <a:pPr lvl="0" indent="449263" algn="just" fontAlgn="base">
              <a:spcBef>
                <a:spcPct val="0"/>
              </a:spcBef>
              <a:spcAft>
                <a:spcPct val="0"/>
              </a:spcAft>
            </a:pPr>
            <a:r>
              <a:rPr lang="kk-KZ" sz="1400" dirty="0">
                <a:latin typeface="Times New Roman" pitchFamily="18" charset="0"/>
                <a:ea typeface="Calibri" pitchFamily="34" charset="0"/>
                <a:cs typeface="Times New Roman" pitchFamily="18" charset="0"/>
              </a:rPr>
              <a:t>•	Көршілес БС сигналдарының әрбір аймағында болуы, бұл БС маңызды радиациялық қуаттарына байланысты;</a:t>
            </a:r>
          </a:p>
          <a:p>
            <a:pPr lvl="0" indent="449263" algn="just" fontAlgn="base">
              <a:spcBef>
                <a:spcPct val="0"/>
              </a:spcBef>
              <a:spcAft>
                <a:spcPct val="0"/>
              </a:spcAft>
            </a:pPr>
            <a:r>
              <a:rPr lang="kk-KZ" sz="1400" dirty="0">
                <a:latin typeface="Times New Roman" pitchFamily="18" charset="0"/>
                <a:ea typeface="Calibri" pitchFamily="34" charset="0"/>
                <a:cs typeface="Times New Roman" pitchFamily="18" charset="0"/>
              </a:rPr>
              <a:t>•	БС-дан әртүрлі қашықтықта орналасқан МС үшін аймақтар ішіндегі байланыс сапасының біркелкі еместігі.</a:t>
            </a:r>
          </a:p>
          <a:p>
            <a:pPr lvl="0" indent="449263" algn="just" fontAlgn="base">
              <a:spcBef>
                <a:spcPct val="0"/>
              </a:spcBef>
              <a:spcAft>
                <a:spcPct val="0"/>
              </a:spcAft>
            </a:pPr>
            <a:r>
              <a:rPr lang="kk-KZ" sz="1400" dirty="0">
                <a:latin typeface="Times New Roman" pitchFamily="18" charset="0"/>
                <a:ea typeface="Calibri" pitchFamily="34" charset="0"/>
                <a:cs typeface="Times New Roman" pitchFamily="18" charset="0"/>
              </a:rPr>
              <a:t>Бұл кемшіліктер бөлінген жиілік диапазонында жиілік ортасын мұқият жоспарлауды қажет етеді, ал қала ішінде жиілікті қайта пайдалану тәжірибеде жоқ. Осылайша, жиілік диапазоны тиімсіз пайдаланылады, соның нәтижесінде қызмет көрсетілетін МС саны сирек 500</a:t>
            </a:r>
            <a:r>
              <a:rPr lang="kk-KZ" sz="1400" dirty="0">
                <a:sym typeface="Symbol" panose="05050102010706020507" pitchFamily="18" charset="2"/>
              </a:rPr>
              <a:t></a:t>
            </a:r>
            <a:r>
              <a:rPr lang="kk-KZ" sz="1400" dirty="0">
                <a:latin typeface="Times New Roman" pitchFamily="18" charset="0"/>
                <a:ea typeface="Calibri" pitchFamily="34" charset="0"/>
                <a:cs typeface="Times New Roman" pitchFamily="18" charset="0"/>
              </a:rPr>
              <a:t>700-ден асады. ССПО-ның мұндай құрылысы, әдетте, ведомстволық байланыс жүйелерінде және аналогтық транкингтік байланыс жүйелерінде қолданылады.</a:t>
            </a:r>
          </a:p>
        </p:txBody>
      </p:sp>
    </p:spTree>
    <p:extLst>
      <p:ext uri="{BB962C8B-B14F-4D97-AF65-F5344CB8AC3E}">
        <p14:creationId xmlns:p14="http://schemas.microsoft.com/office/powerpoint/2010/main" val="771020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8189"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189" y="314936"/>
            <a:ext cx="9144000" cy="3130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marL="0" lvl="2" algn="ctr">
              <a:lnSpc>
                <a:spcPct val="125000"/>
              </a:lnSpc>
            </a:pPr>
            <a:r>
              <a:rPr lang="kk-KZ" sz="1400" b="1" dirty="0">
                <a:latin typeface="Times New Roman" pitchFamily="18" charset="0"/>
                <a:ea typeface="Calibri" pitchFamily="34" charset="0"/>
                <a:cs typeface="Times New Roman" pitchFamily="18" charset="0"/>
              </a:rPr>
              <a:t>Шағын қызмет көрсету аймақтары бар </a:t>
            </a:r>
            <a:r>
              <a:rPr lang="en-US" sz="1400" b="1" dirty="0">
                <a:latin typeface="Times New Roman" pitchFamily="18" charset="0"/>
                <a:ea typeface="Calibri" pitchFamily="34" charset="0"/>
                <a:cs typeface="Times New Roman" pitchFamily="18" charset="0"/>
              </a:rPr>
              <a:t>SSPO (MSO)</a:t>
            </a:r>
            <a:endParaRPr lang="ru-RU" sz="600" dirty="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2050" name="Rectangle 2"/>
          <p:cNvSpPr>
            <a:spLocks noChangeArrowheads="1"/>
          </p:cNvSpPr>
          <p:nvPr/>
        </p:nvSpPr>
        <p:spPr bwMode="auto">
          <a:xfrm>
            <a:off x="323528" y="1055445"/>
            <a:ext cx="807249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eaLnBrk="0" fontAlgn="base" hangingPunct="0">
              <a:spcBef>
                <a:spcPct val="0"/>
              </a:spcBef>
              <a:spcAft>
                <a:spcPct val="0"/>
              </a:spcAft>
            </a:pPr>
            <a:r>
              <a:rPr lang="kk-KZ" sz="1200" dirty="0">
                <a:latin typeface="Times New Roman" pitchFamily="18" charset="0"/>
                <a:ea typeface="Calibri" pitchFamily="34" charset="0"/>
                <a:cs typeface="Times New Roman" pitchFamily="18" charset="0"/>
              </a:rPr>
              <a:t>Кішігірім қызмет көрсету аймақтары бар байланыс жүйелерінде аумақ кішігірім ұяшықтарға бөлінеді және олардың көлеміне байланысты макроұяшықтар (1,5</a:t>
            </a:r>
            <a:r>
              <a:rPr lang="kk-KZ" sz="1200" dirty="0">
                <a:sym typeface="Symbol" panose="05050102010706020507" pitchFamily="18" charset="2"/>
              </a:rPr>
              <a:t></a:t>
            </a:r>
            <a:r>
              <a:rPr lang="kk-KZ" sz="1200" dirty="0">
                <a:latin typeface="Times New Roman" pitchFamily="18" charset="0"/>
                <a:ea typeface="Calibri" pitchFamily="34" charset="0"/>
                <a:cs typeface="Times New Roman" pitchFamily="18" charset="0"/>
              </a:rPr>
              <a:t>15 км) ажыратылады.), микроклеткалар (0,2</a:t>
            </a:r>
            <a:r>
              <a:rPr lang="kk-KZ" sz="1200" dirty="0">
                <a:sym typeface="Symbol" panose="05050102010706020507" pitchFamily="18" charset="2"/>
              </a:rPr>
              <a:t></a:t>
            </a:r>
            <a:r>
              <a:rPr lang="kk-KZ" sz="1200" dirty="0">
                <a:latin typeface="Times New Roman" pitchFamily="18" charset="0"/>
                <a:ea typeface="Calibri" pitchFamily="34" charset="0"/>
                <a:cs typeface="Times New Roman" pitchFamily="18" charset="0"/>
              </a:rPr>
              <a:t>1,5 км) және пико ұяшықтары (200 м-ден аз).</a:t>
            </a:r>
            <a:endParaRPr lang="en-US" sz="1200" dirty="0">
              <a:latin typeface="Times New Roman" pitchFamily="18" charset="0"/>
              <a:ea typeface="Calibri" pitchFamily="34" charset="0"/>
              <a:cs typeface="Times New Roman" pitchFamily="18" charset="0"/>
            </a:endParaRPr>
          </a:p>
          <a:p>
            <a:pPr lvl="0" indent="450850" algn="just" eaLnBrk="0" fontAlgn="base" hangingPunct="0">
              <a:spcBef>
                <a:spcPct val="0"/>
              </a:spcBef>
              <a:spcAft>
                <a:spcPct val="0"/>
              </a:spcAft>
            </a:pPr>
            <a:r>
              <a:rPr lang="ru-RU" sz="1200" b="1" dirty="0">
                <a:latin typeface="Times New Roman" panose="02020603050405020304" pitchFamily="18" charset="0"/>
                <a:cs typeface="Times New Roman" panose="02020603050405020304" pitchFamily="18" charset="0"/>
              </a:rPr>
              <a:t>2.1.	</a:t>
            </a:r>
            <a:r>
              <a:rPr lang="ru-RU" sz="1200" b="1" dirty="0" err="1">
                <a:latin typeface="Times New Roman" panose="02020603050405020304" pitchFamily="18" charset="0"/>
                <a:cs typeface="Times New Roman" panose="02020603050405020304" pitchFamily="18" charset="0"/>
              </a:rPr>
              <a:t>Ұялы</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желіні</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ұйымдастыру</a:t>
            </a:r>
            <a:endParaRPr lang="en-US" sz="1200" b="1" dirty="0">
              <a:latin typeface="Times New Roman" panose="02020603050405020304" pitchFamily="18" charset="0"/>
              <a:cs typeface="Times New Roman" panose="02020603050405020304" pitchFamily="18" charset="0"/>
            </a:endParaRPr>
          </a:p>
          <a:p>
            <a:pPr lvl="0" indent="450850" algn="just" eaLnBrk="0" fontAlgn="base" hangingPunct="0">
              <a:spcBef>
                <a:spcPct val="0"/>
              </a:spcBef>
              <a:spcAft>
                <a:spcPct val="0"/>
              </a:spcAft>
            </a:pPr>
            <a:endParaRPr kumimoji="0" 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lvl="0" indent="450850" algn="just" eaLnBrk="0" fontAlgn="base" hangingPunct="0">
              <a:spcBef>
                <a:spcPct val="0"/>
              </a:spcBef>
              <a:spcAft>
                <a:spcPct val="0"/>
              </a:spcAft>
            </a:pPr>
            <a:r>
              <a:rPr lang="ru-RU" sz="1200" dirty="0" err="1">
                <a:latin typeface="Times New Roman" panose="02020603050405020304" pitchFamily="18" charset="0"/>
                <a:cs typeface="Times New Roman" panose="02020603050405020304" pitchFamily="18" charset="0"/>
              </a:rPr>
              <a:t>Ұялы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желілер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өз</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атауын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байланысты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ұйымдастырудың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ұялылық</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принципіне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сәйкес</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алды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оған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сәйкес</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қызмет</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көрсету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аймағы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қала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немесе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облыс</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аумағы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ұяшықтардың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немесе</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ұяшықтардың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белгілі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бір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санына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бөлінеді</a:t>
            </a:r>
            <a:r>
              <a:rPr lang="ru-RU" sz="1200" dirty="0">
                <a:latin typeface="Times New Roman" panose="02020603050405020304" pitchFamily="18" charset="0"/>
                <a:cs typeface="Times New Roman" panose="02020603050405020304" pitchFamily="18" charset="0"/>
              </a:rPr>
              <a:t> (6.1-сурет).</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2" name="Рисунок 11" descr="cсотовая концепция">
            <a:extLst>
              <a:ext uri="{FF2B5EF4-FFF2-40B4-BE49-F238E27FC236}">
                <a16:creationId xmlns:a16="http://schemas.microsoft.com/office/drawing/2014/main" id="{D7D98096-E88C-4ADD-9613-2058E34A76F0}"/>
              </a:ext>
            </a:extLst>
          </p:cNvPr>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2945602" y="2571750"/>
            <a:ext cx="2828345" cy="1815882"/>
          </a:xfrm>
          <a:prstGeom prst="rect">
            <a:avLst/>
          </a:prstGeom>
          <a:noFill/>
          <a:ln>
            <a:noFill/>
          </a:ln>
        </p:spPr>
      </p:pic>
      <p:sp>
        <p:nvSpPr>
          <p:cNvPr id="2" name="TextBox 1">
            <a:extLst>
              <a:ext uri="{FF2B5EF4-FFF2-40B4-BE49-F238E27FC236}">
                <a16:creationId xmlns:a16="http://schemas.microsoft.com/office/drawing/2014/main" id="{31580F98-8902-49F2-865D-E80B08546D47}"/>
              </a:ext>
            </a:extLst>
          </p:cNvPr>
          <p:cNvSpPr txBox="1"/>
          <p:nvPr/>
        </p:nvSpPr>
        <p:spPr>
          <a:xfrm>
            <a:off x="2699792" y="4445291"/>
            <a:ext cx="4176464" cy="553998"/>
          </a:xfrm>
          <a:prstGeom prst="rect">
            <a:avLst/>
          </a:prstGeom>
          <a:noFill/>
        </p:spPr>
        <p:txBody>
          <a:bodyPr wrap="square" rtlCol="0">
            <a:spAutoFit/>
          </a:bodyPr>
          <a:lstStyle/>
          <a:p>
            <a:r>
              <a:rPr lang="kk-KZ" sz="1200" dirty="0">
                <a:latin typeface="Times New Roman" panose="02020603050405020304" pitchFamily="18" charset="0"/>
                <a:cs typeface="Times New Roman" panose="02020603050405020304" pitchFamily="18" charset="0"/>
              </a:rPr>
              <a:t>6.1-сурет – Ұялы желіні ұйымдастыру принципі</a:t>
            </a:r>
            <a:endParaRPr lang="ru-RU" sz="12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771020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130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marL="0" lvl="2" algn="ctr">
              <a:lnSpc>
                <a:spcPct val="125000"/>
              </a:lnSpc>
            </a:pPr>
            <a:r>
              <a:rPr lang="ru-RU" sz="1400" b="1" dirty="0" err="1">
                <a:latin typeface="Times New Roman" panose="02020603050405020304" pitchFamily="18" charset="0"/>
                <a:cs typeface="Times New Roman" panose="02020603050405020304" pitchFamily="18" charset="0"/>
              </a:rPr>
              <a:t>Ұялы</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желіні</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ұйымдастыру</a:t>
            </a:r>
            <a:endParaRPr lang="ru-RU" sz="600" dirty="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2" name="Прямоугольник 11"/>
          <p:cNvSpPr/>
          <p:nvPr/>
        </p:nvSpPr>
        <p:spPr>
          <a:xfrm>
            <a:off x="216099" y="810800"/>
            <a:ext cx="5650861" cy="3847207"/>
          </a:xfrm>
          <a:prstGeom prst="rect">
            <a:avLst/>
          </a:prstGeom>
          <a:solidFill>
            <a:schemeClr val="bg1"/>
          </a:solidFill>
          <a:ln>
            <a:solidFill>
              <a:schemeClr val="tx2"/>
            </a:solidFill>
          </a:ln>
        </p:spPr>
        <p:txBody>
          <a:bodyPr wrap="square">
            <a:spAutoFit/>
          </a:bodyPr>
          <a:lstStyle/>
          <a:p>
            <a:pPr indent="449263" algn="just" eaLnBrk="0" fontAlgn="base" hangingPunct="0">
              <a:spcBef>
                <a:spcPct val="0"/>
              </a:spcBef>
              <a:spcAft>
                <a:spcPct val="0"/>
              </a:spcAft>
            </a:pPr>
            <a:r>
              <a:rPr lang="kk-KZ" sz="1100" dirty="0">
                <a:latin typeface="Times New Roman" pitchFamily="18" charset="0"/>
                <a:ea typeface="Calibri" pitchFamily="34" charset="0"/>
                <a:cs typeface="Times New Roman" pitchFamily="18" charset="0"/>
              </a:rPr>
              <a:t>Ұяшықтар әдетте схемалық түрде бал ұяларына ұқсайтын кәдімгі алтыбұрыштар түрінде бейнеленген және бұл жүйені ұялы деп атауға себеп болды. Желінің ұялы құрылымы жиілікті қайта пайдалану принципімен тікелей байланысты, оған сәйкес бір-бірінен белгілі бір қашықтыққа бөлінген ұяшықтарда бірдей жиіліктер қайталануы мүмкін. Әрбір ұяшықтың ортасында ұяшықтағы барлық жылжымалы станцияларға қызмет көрсететін базалық станция (БС) орналасқан. Абонент бір ұяшықтан екінші ұяшыққа ауысқанда оның қызметі бір БС-дан екіншісіне ауысады. Базалық станциялардың арналарын коммутациялау жалпы пайдаланудағы коммутациялық телефон желісіне (</a:t>
            </a:r>
            <a:r>
              <a:rPr lang="en-US" sz="1100" dirty="0">
                <a:latin typeface="Times New Roman" pitchFamily="18" charset="0"/>
                <a:ea typeface="Calibri" pitchFamily="34" charset="0"/>
                <a:cs typeface="Times New Roman" pitchFamily="18" charset="0"/>
              </a:rPr>
              <a:t>PSTN) </a:t>
            </a:r>
            <a:r>
              <a:rPr lang="kk-KZ" sz="1100" dirty="0">
                <a:latin typeface="Times New Roman" pitchFamily="18" charset="0"/>
                <a:ea typeface="Calibri" pitchFamily="34" charset="0"/>
                <a:cs typeface="Times New Roman" pitchFamily="18" charset="0"/>
              </a:rPr>
              <a:t>қосылуға болатын коммутация орталығында (МҚҚ) жүзеге асырылады.</a:t>
            </a:r>
          </a:p>
          <a:p>
            <a:pPr indent="449263" algn="just" eaLnBrk="0" fontAlgn="base" hangingPunct="0">
              <a:spcBef>
                <a:spcPct val="0"/>
              </a:spcBef>
              <a:spcAft>
                <a:spcPct val="0"/>
              </a:spcAft>
            </a:pPr>
            <a:r>
              <a:rPr lang="kk-KZ" sz="1100" dirty="0">
                <a:latin typeface="Times New Roman" pitchFamily="18" charset="0"/>
                <a:ea typeface="Calibri" pitchFamily="34" charset="0"/>
                <a:cs typeface="Times New Roman" pitchFamily="18" charset="0"/>
              </a:rPr>
              <a:t>Ұялы байланыс ұяшығының үлгісі ретінде кәдімгі алтыбұрышты таңдау келесі жағдайларға байланысты:</a:t>
            </a:r>
          </a:p>
          <a:p>
            <a:pPr indent="449263" algn="just" eaLnBrk="0" fontAlgn="base" hangingPunct="0">
              <a:spcBef>
                <a:spcPct val="0"/>
              </a:spcBef>
              <a:spcAft>
                <a:spcPct val="0"/>
              </a:spcAft>
            </a:pPr>
            <a:r>
              <a:rPr lang="kk-KZ" sz="1100" dirty="0">
                <a:latin typeface="Times New Roman" pitchFamily="18" charset="0"/>
                <a:ea typeface="Calibri" pitchFamily="34" charset="0"/>
                <a:cs typeface="Times New Roman" pitchFamily="18" charset="0"/>
              </a:rPr>
              <a:t>•	нақты радиациялық антеннаға ең үлкен жақындауға қол жеткізіледі, ол әдетте шеңберлі сәулелену үлгісіне ие;</a:t>
            </a:r>
          </a:p>
          <a:p>
            <a:pPr indent="449263" algn="just" eaLnBrk="0" fontAlgn="base" hangingPunct="0">
              <a:spcBef>
                <a:spcPct val="0"/>
              </a:spcBef>
              <a:spcAft>
                <a:spcPct val="0"/>
              </a:spcAft>
            </a:pPr>
            <a:r>
              <a:rPr lang="kk-KZ" sz="1100" dirty="0">
                <a:latin typeface="Times New Roman" pitchFamily="18" charset="0"/>
                <a:ea typeface="Calibri" pitchFamily="34" charset="0"/>
                <a:cs typeface="Times New Roman" pitchFamily="18" charset="0"/>
              </a:rPr>
              <a:t>•	берілген аумақты қамту оңтайлы түрде жүзеге асырылады, яғни. басқа жазық қалыпты фигуралармен салыстырғанда алтыбұрыштардың аз саны қажет;</a:t>
            </a:r>
          </a:p>
          <a:p>
            <a:pPr indent="449263" algn="just" eaLnBrk="0" fontAlgn="base" hangingPunct="0">
              <a:spcBef>
                <a:spcPct val="0"/>
              </a:spcBef>
              <a:spcAft>
                <a:spcPct val="0"/>
              </a:spcAft>
            </a:pPr>
            <a:r>
              <a:rPr lang="kk-KZ" sz="1100" dirty="0">
                <a:latin typeface="Times New Roman" pitchFamily="18" charset="0"/>
                <a:ea typeface="Calibri" pitchFamily="34" charset="0"/>
                <a:cs typeface="Times New Roman" pitchFamily="18" charset="0"/>
              </a:rPr>
              <a:t>•	алынған жабынның геометриясы практикалық іске асыру үшін ең қарапайым болып табылады.</a:t>
            </a:r>
          </a:p>
          <a:p>
            <a:pPr indent="449263" algn="just" eaLnBrk="0" fontAlgn="base" hangingPunct="0">
              <a:spcBef>
                <a:spcPct val="0"/>
              </a:spcBef>
              <a:spcAft>
                <a:spcPct val="0"/>
              </a:spcAft>
            </a:pPr>
            <a:r>
              <a:rPr lang="kk-KZ" sz="1100" dirty="0">
                <a:latin typeface="Times New Roman" pitchFamily="18" charset="0"/>
                <a:ea typeface="Calibri" pitchFamily="34" charset="0"/>
                <a:cs typeface="Times New Roman" pitchFamily="18" charset="0"/>
              </a:rPr>
              <a:t>Шындығында, жасушалар ешқашан қатаң геометриялық емес. Нақты жасуша шекаралары радиотолқындардың таралу және әлсіреу жағдайларына байланысты дұрыс емес қисықтардың пішініне ие, яғни, қызмет көрсетілетін аумақтың рельефіне, құрылыстың тығыздығына және басқа факторларға (6.2-сурет).</a:t>
            </a:r>
          </a:p>
          <a:p>
            <a:pPr indent="449263" algn="just" eaLnBrk="0" fontAlgn="base" hangingPunct="0">
              <a:spcBef>
                <a:spcPct val="0"/>
              </a:spcBef>
              <a:spcAft>
                <a:spcPct val="0"/>
              </a:spcAft>
            </a:pPr>
            <a:endParaRPr lang="kk-KZ" sz="1300" dirty="0">
              <a:latin typeface="Times New Roman" pitchFamily="18" charset="0"/>
              <a:ea typeface="Calibri" pitchFamily="34" charset="0"/>
              <a:cs typeface="Times New Roman" pitchFamily="18" charset="0"/>
            </a:endParaRPr>
          </a:p>
        </p:txBody>
      </p:sp>
      <p:pic>
        <p:nvPicPr>
          <p:cNvPr id="9" name="Рисунок 8" descr="cell">
            <a:extLst>
              <a:ext uri="{FF2B5EF4-FFF2-40B4-BE49-F238E27FC236}">
                <a16:creationId xmlns:a16="http://schemas.microsoft.com/office/drawing/2014/main" id="{C0AA9377-3E57-4593-8EC2-42BB96285FAB}"/>
              </a:ext>
            </a:extLst>
          </p:cNvPr>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5940226" y="884567"/>
            <a:ext cx="2987675" cy="2447290"/>
          </a:xfrm>
          <a:prstGeom prst="rect">
            <a:avLst/>
          </a:prstGeom>
          <a:noFill/>
          <a:ln>
            <a:noFill/>
          </a:ln>
        </p:spPr>
      </p:pic>
      <p:sp>
        <p:nvSpPr>
          <p:cNvPr id="2" name="TextBox 1">
            <a:extLst>
              <a:ext uri="{FF2B5EF4-FFF2-40B4-BE49-F238E27FC236}">
                <a16:creationId xmlns:a16="http://schemas.microsoft.com/office/drawing/2014/main" id="{E4DA10B2-AFB9-4C87-A782-D9B27929C410}"/>
              </a:ext>
            </a:extLst>
          </p:cNvPr>
          <p:cNvSpPr txBox="1"/>
          <p:nvPr/>
        </p:nvSpPr>
        <p:spPr>
          <a:xfrm>
            <a:off x="6083059" y="3435846"/>
            <a:ext cx="2809421" cy="415498"/>
          </a:xfrm>
          <a:prstGeom prst="rect">
            <a:avLst/>
          </a:prstGeom>
          <a:noFill/>
        </p:spPr>
        <p:txBody>
          <a:bodyPr wrap="square" rtlCol="0">
            <a:spAutoFit/>
          </a:bodyPr>
          <a:lstStyle/>
          <a:p>
            <a:pPr algn="ctr"/>
            <a:r>
              <a:rPr lang="ru-RU" sz="1050" dirty="0">
                <a:latin typeface="Times New Roman" panose="02020603050405020304" pitchFamily="18" charset="0"/>
                <a:cs typeface="Times New Roman" panose="02020603050405020304" pitchFamily="18" charset="0"/>
              </a:rPr>
              <a:t>6.2-сурет – </a:t>
            </a:r>
            <a:r>
              <a:rPr lang="ru-RU" sz="1050" dirty="0" err="1">
                <a:latin typeface="Times New Roman" panose="02020603050405020304" pitchFamily="18" charset="0"/>
                <a:cs typeface="Times New Roman" panose="02020603050405020304" pitchFamily="18" charset="0"/>
              </a:rPr>
              <a:t>Нақты</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ұяшықтардың</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шамамен</a:t>
            </a:r>
            <a:r>
              <a:rPr lang="ru-RU" sz="1050" dirty="0">
                <a:latin typeface="Times New Roman" panose="02020603050405020304" pitchFamily="18" charset="0"/>
                <a:cs typeface="Times New Roman" panose="02020603050405020304" pitchFamily="18" charset="0"/>
              </a:rPr>
              <a:t> </a:t>
            </a:r>
            <a:r>
              <a:rPr lang="ru-RU" sz="1050" dirty="0" err="1">
                <a:latin typeface="Times New Roman" panose="02020603050405020304" pitchFamily="18" charset="0"/>
                <a:cs typeface="Times New Roman" panose="02020603050405020304" pitchFamily="18" charset="0"/>
              </a:rPr>
              <a:t>көрінісі</a:t>
            </a:r>
            <a:endParaRPr lang="ru-RU" sz="10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1020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130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marL="0" lvl="2" algn="ctr">
              <a:lnSpc>
                <a:spcPct val="125000"/>
              </a:lnSpc>
            </a:pPr>
            <a:r>
              <a:rPr lang="kk-KZ" sz="1400" b="1" dirty="0">
                <a:latin typeface="Times New Roman" pitchFamily="18" charset="0"/>
                <a:ea typeface="Calibri" pitchFamily="34" charset="0"/>
                <a:cs typeface="Times New Roman" pitchFamily="18" charset="0"/>
              </a:rPr>
              <a:t> Жиілікті қайта пайдалану</a:t>
            </a:r>
            <a:endParaRPr lang="ru-RU" sz="600" dirty="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2051" name="Rectangle 3"/>
          <p:cNvSpPr>
            <a:spLocks noChangeArrowheads="1"/>
          </p:cNvSpPr>
          <p:nvPr/>
        </p:nvSpPr>
        <p:spPr bwMode="auto">
          <a:xfrm>
            <a:off x="4027342" y="978870"/>
            <a:ext cx="464347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just" eaLnBrk="0" fontAlgn="base" hangingPunct="0">
              <a:spcBef>
                <a:spcPct val="0"/>
              </a:spcBef>
              <a:spcAft>
                <a:spcPct val="0"/>
              </a:spcAft>
            </a:pPr>
            <a:r>
              <a:rPr lang="kk-KZ" sz="1400" dirty="0">
                <a:latin typeface="Times New Roman" pitchFamily="18" charset="0"/>
                <a:ea typeface="Calibri" pitchFamily="34" charset="0"/>
                <a:cs typeface="Times New Roman" pitchFamily="18" charset="0"/>
              </a:rPr>
              <a:t>Салыстырмалы түрде төмен қуаттағы таратқыштар ұяшық ішінде жұмыс істейді, сондықтан берілген географиялық аймақта жиілікті қайта пайдалану мүмкін. 6.3-суретте әрбір жеке қызмет көрсету аймағында көрші ұяшықтарға қатысты әртүрлі жиілік диапазондары бар екенін және берілген ұяшықтан біршама қашықтықта бұл жиіліктер қайтадан қайталанатынын көруге болады. Дөңгелек антенна үлгісі бар модель БС-дан барлық бағыттар бойынша бірдей қуат сигналының берілуін болжайды, бұл абоненттік станциялар үшін барлық бағыттағы кедергілерді қабылдауға тең.</a:t>
            </a:r>
            <a:endParaRPr kumimoji="0" lang="ru-RU" b="0" i="0" u="none" strike="noStrike" cap="none" normalizeH="0" baseline="0" dirty="0">
              <a:ln>
                <a:noFill/>
              </a:ln>
              <a:solidFill>
                <a:schemeClr val="tx1"/>
              </a:solidFill>
              <a:effectLst/>
              <a:latin typeface="Arial" pitchFamily="34" charset="0"/>
              <a:cs typeface="Arial" pitchFamily="34" charset="0"/>
            </a:endParaRPr>
          </a:p>
        </p:txBody>
      </p:sp>
      <p:sp>
        <p:nvSpPr>
          <p:cNvPr id="9" name="Прямоугольник 8"/>
          <p:cNvSpPr/>
          <p:nvPr/>
        </p:nvSpPr>
        <p:spPr>
          <a:xfrm>
            <a:off x="-324544" y="3657866"/>
            <a:ext cx="4286248" cy="276999"/>
          </a:xfrm>
          <a:prstGeom prst="rect">
            <a:avLst/>
          </a:prstGeom>
        </p:spPr>
        <p:txBody>
          <a:bodyPr wrap="square">
            <a:spAutoFit/>
          </a:bodyPr>
          <a:lstStyle/>
          <a:p>
            <a:pPr lvl="0" indent="449263" algn="ctr" fontAlgn="base">
              <a:spcBef>
                <a:spcPct val="0"/>
              </a:spcBef>
              <a:spcAft>
                <a:spcPct val="0"/>
              </a:spcAft>
            </a:pPr>
            <a:r>
              <a:rPr lang="ru-RU" sz="1200" dirty="0">
                <a:latin typeface="Times New Roman" panose="02020603050405020304" pitchFamily="18" charset="0"/>
                <a:cs typeface="Times New Roman" panose="02020603050405020304" pitchFamily="18" charset="0"/>
              </a:rPr>
              <a:t>6.3-сурет – </a:t>
            </a:r>
            <a:r>
              <a:rPr lang="ru-RU" sz="1200" dirty="0" err="1">
                <a:latin typeface="Times New Roman" panose="02020603050405020304" pitchFamily="18" charset="0"/>
                <a:cs typeface="Times New Roman" panose="02020603050405020304" pitchFamily="18" charset="0"/>
              </a:rPr>
              <a:t>Жиілікті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қайта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пайдалану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принципі</a:t>
            </a:r>
            <a:endParaRPr lang="ru-RU" sz="300" dirty="0">
              <a:latin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87737429-BBCC-4653-92EE-3B1828543FF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 name="Объект 2">
            <a:extLst>
              <a:ext uri="{FF2B5EF4-FFF2-40B4-BE49-F238E27FC236}">
                <a16:creationId xmlns:a16="http://schemas.microsoft.com/office/drawing/2014/main" id="{93FB7349-9611-4BEC-B2C7-A363C8351B25}"/>
              </a:ext>
            </a:extLst>
          </p:cNvPr>
          <p:cNvGraphicFramePr>
            <a:graphicFrameLocks noChangeAspect="1"/>
          </p:cNvGraphicFramePr>
          <p:nvPr>
            <p:extLst>
              <p:ext uri="{D42A27DB-BD31-4B8C-83A1-F6EECF244321}">
                <p14:modId xmlns:p14="http://schemas.microsoft.com/office/powerpoint/2010/main" val="168812675"/>
              </p:ext>
            </p:extLst>
          </p:nvPr>
        </p:nvGraphicFramePr>
        <p:xfrm>
          <a:off x="712681" y="888830"/>
          <a:ext cx="2628900" cy="2752725"/>
        </p:xfrm>
        <a:graphic>
          <a:graphicData uri="http://schemas.openxmlformats.org/presentationml/2006/ole">
            <mc:AlternateContent xmlns:mc="http://schemas.openxmlformats.org/markup-compatibility/2006">
              <mc:Choice xmlns:v="urn:schemas-microsoft-com:vml" Requires="v">
                <p:oleObj spid="_x0000_s1026" name="Visio" r:id="rId3" imgW="4010952" imgH="4196134" progId="Visio.Drawing.11">
                  <p:embed/>
                </p:oleObj>
              </mc:Choice>
              <mc:Fallback>
                <p:oleObj name="Visio" r:id="rId3" imgW="4010952" imgH="4196134"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681" y="888830"/>
                        <a:ext cx="2628900" cy="275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1020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28578"/>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24577" name="Rectangle 1"/>
          <p:cNvSpPr>
            <a:spLocks noChangeArrowheads="1"/>
          </p:cNvSpPr>
          <p:nvPr/>
        </p:nvSpPr>
        <p:spPr bwMode="auto">
          <a:xfrm>
            <a:off x="251520" y="942972"/>
            <a:ext cx="8496943"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2" algn="just" fontAlgn="base">
              <a:spcBef>
                <a:spcPct val="0"/>
              </a:spcBef>
              <a:spcAft>
                <a:spcPct val="0"/>
              </a:spcAft>
            </a:pPr>
            <a:r>
              <a:rPr lang="kk-KZ" sz="1200" b="1"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Осылайша</a:t>
            </a:r>
            <a:r>
              <a:rPr lang="ru-RU" sz="1200" dirty="0">
                <a:latin typeface="Times New Roman" pitchFamily="18" charset="0"/>
                <a:ea typeface="Calibri" pitchFamily="34" charset="0"/>
                <a:cs typeface="Times New Roman" pitchFamily="18" charset="0"/>
              </a:rPr>
              <a:t>, БС-</a:t>
            </a:r>
            <a:r>
              <a:rPr lang="ru-RU" sz="1200" dirty="0" err="1">
                <a:latin typeface="Times New Roman" pitchFamily="18" charset="0"/>
                <a:ea typeface="Calibri" pitchFamily="34" charset="0"/>
                <a:cs typeface="Times New Roman" pitchFamily="18" charset="0"/>
              </a:rPr>
              <a:t>ның</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жасушалық</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жасушалық</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құрылымына</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қойылатын</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негізгі</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талап</a:t>
            </a:r>
            <a:r>
              <a:rPr lang="ru-RU" sz="1200" dirty="0">
                <a:latin typeface="Times New Roman" pitchFamily="18" charset="0"/>
                <a:ea typeface="Calibri" pitchFamily="34" charset="0"/>
                <a:cs typeface="Times New Roman" pitchFamily="18" charset="0"/>
              </a:rPr>
              <a:t> - </a:t>
            </a:r>
            <a:r>
              <a:rPr lang="ru-RU" sz="1200" dirty="0" err="1">
                <a:latin typeface="Times New Roman" pitchFamily="18" charset="0"/>
                <a:ea typeface="Calibri" pitchFamily="34" charset="0"/>
                <a:cs typeface="Times New Roman" pitchFamily="18" charset="0"/>
              </a:rPr>
              <a:t>қарастырылатын</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ұяшықпен</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ортақ</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шекарасы</a:t>
            </a:r>
            <a:r>
              <a:rPr lang="ru-RU" sz="1200" dirty="0">
                <a:latin typeface="Times New Roman" pitchFamily="18" charset="0"/>
                <a:ea typeface="Calibri" pitchFamily="34" charset="0"/>
                <a:cs typeface="Times New Roman" pitchFamily="18" charset="0"/>
              </a:rPr>
              <a:t> бар </a:t>
            </a:r>
            <a:r>
              <a:rPr lang="ru-RU" sz="1200" dirty="0" err="1">
                <a:latin typeface="Times New Roman" pitchFamily="18" charset="0"/>
                <a:ea typeface="Calibri" pitchFamily="34" charset="0"/>
                <a:cs typeface="Times New Roman" pitchFamily="18" charset="0"/>
              </a:rPr>
              <a:t>көрші</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ұяшықтарда</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бірдей</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жиілік</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топтарын</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пайдалануға</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тыйым</a:t>
            </a:r>
            <a:r>
              <a:rPr lang="ru-RU" sz="1200" dirty="0">
                <a:latin typeface="Times New Roman" pitchFamily="18" charset="0"/>
                <a:ea typeface="Calibri" pitchFamily="34" charset="0"/>
                <a:cs typeface="Times New Roman" pitchFamily="18" charset="0"/>
              </a:rPr>
              <a:t> салу. </a:t>
            </a:r>
            <a:r>
              <a:rPr lang="ru-RU" sz="1200" dirty="0" err="1">
                <a:latin typeface="Times New Roman" pitchFamily="18" charset="0"/>
                <a:ea typeface="Calibri" pitchFamily="34" charset="0"/>
                <a:cs typeface="Times New Roman" pitchFamily="18" charset="0"/>
              </a:rPr>
              <a:t>Сондықтан</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жасуша</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ұғымымен</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қатар</a:t>
            </a:r>
            <a:r>
              <a:rPr lang="ru-RU" sz="1200" dirty="0">
                <a:latin typeface="Times New Roman" pitchFamily="18" charset="0"/>
                <a:ea typeface="Calibri" pitchFamily="34" charset="0"/>
                <a:cs typeface="Times New Roman" pitchFamily="18" charset="0"/>
              </a:rPr>
              <a:t> кластер (</a:t>
            </a:r>
            <a:r>
              <a:rPr lang="ru-RU" sz="1200" dirty="0" err="1">
                <a:latin typeface="Times New Roman" pitchFamily="18" charset="0"/>
                <a:ea typeface="Calibri" pitchFamily="34" charset="0"/>
                <a:cs typeface="Times New Roman" pitchFamily="18" charset="0"/>
              </a:rPr>
              <a:t>немесе</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бұта</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ұғымы</a:t>
            </a:r>
            <a:r>
              <a:rPr lang="ru-RU" sz="1200" dirty="0">
                <a:latin typeface="Times New Roman" pitchFamily="18" charset="0"/>
                <a:ea typeface="Calibri" pitchFamily="34" charset="0"/>
                <a:cs typeface="Times New Roman" pitchFamily="18" charset="0"/>
              </a:rPr>
              <a:t> да </a:t>
            </a:r>
            <a:r>
              <a:rPr lang="ru-RU" sz="1200" dirty="0" err="1">
                <a:latin typeface="Times New Roman" pitchFamily="18" charset="0"/>
                <a:ea typeface="Calibri" pitchFamily="34" charset="0"/>
                <a:cs typeface="Times New Roman" pitchFamily="18" charset="0"/>
              </a:rPr>
              <a:t>енгізіледі</a:t>
            </a:r>
            <a:r>
              <a:rPr lang="ru-RU" sz="1200" dirty="0">
                <a:latin typeface="Times New Roman" pitchFamily="18" charset="0"/>
                <a:ea typeface="Calibri" pitchFamily="34" charset="0"/>
                <a:cs typeface="Times New Roman" pitchFamily="18" charset="0"/>
              </a:rPr>
              <a:t>. Кластер - </a:t>
            </a:r>
            <a:r>
              <a:rPr lang="ru-RU" sz="1200" dirty="0" err="1">
                <a:latin typeface="Times New Roman" pitchFamily="18" charset="0"/>
                <a:ea typeface="Calibri" pitchFamily="34" charset="0"/>
                <a:cs typeface="Times New Roman" pitchFamily="18" charset="0"/>
              </a:rPr>
              <a:t>қайталанатын</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жиілік</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топтары</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жоқ</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ұяшықтар</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ұяшықтар</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жиынтығы</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оның</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анықтаушы</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параметрі</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көрші</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ұяшықтарда</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қолданылатын</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жиіліктер</a:t>
            </a:r>
            <a:r>
              <a:rPr lang="ru-RU" sz="1200" dirty="0">
                <a:latin typeface="Times New Roman" pitchFamily="18" charset="0"/>
                <a:ea typeface="Calibri" pitchFamily="34" charset="0"/>
                <a:cs typeface="Times New Roman" pitchFamily="18" charset="0"/>
              </a:rPr>
              <a:t> саны </a:t>
            </a:r>
            <a:r>
              <a:rPr lang="ru-RU" sz="1200" dirty="0" err="1">
                <a:latin typeface="Times New Roman" pitchFamily="18" charset="0"/>
                <a:ea typeface="Calibri" pitchFamily="34" charset="0"/>
                <a:cs typeface="Times New Roman" pitchFamily="18" charset="0"/>
              </a:rPr>
              <a:t>болып</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табылады</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Құрылыс</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кластерлерінің</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кейбір</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мысалдары</a:t>
            </a:r>
            <a:r>
              <a:rPr lang="ru-RU" sz="1200" dirty="0">
                <a:latin typeface="Times New Roman" pitchFamily="18" charset="0"/>
                <a:ea typeface="Calibri" pitchFamily="34" charset="0"/>
                <a:cs typeface="Times New Roman" pitchFamily="18" charset="0"/>
              </a:rPr>
              <a:t> 6.4-суретте </a:t>
            </a:r>
            <a:r>
              <a:rPr lang="ru-RU" sz="1200" dirty="0" err="1">
                <a:latin typeface="Times New Roman" pitchFamily="18" charset="0"/>
                <a:ea typeface="Calibri" pitchFamily="34" charset="0"/>
                <a:cs typeface="Times New Roman" pitchFamily="18" charset="0"/>
              </a:rPr>
              <a:t>көрсетілген</a:t>
            </a:r>
            <a:r>
              <a:rPr lang="ru-RU" sz="1200" dirty="0">
                <a:latin typeface="Times New Roman" pitchFamily="18" charset="0"/>
                <a:ea typeface="Calibri" pitchFamily="34" charset="0"/>
                <a:cs typeface="Times New Roman" pitchFamily="18" charset="0"/>
              </a:rPr>
              <a:t> (6.3-суретте </a:t>
            </a:r>
            <a:r>
              <a:rPr lang="ru-RU" sz="1200" dirty="0" err="1">
                <a:latin typeface="Times New Roman" pitchFamily="18" charset="0"/>
                <a:ea typeface="Calibri" pitchFamily="34" charset="0"/>
                <a:cs typeface="Times New Roman" pitchFamily="18" charset="0"/>
              </a:rPr>
              <a:t>жеті</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элементті</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жиілік</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кластері</a:t>
            </a:r>
            <a:r>
              <a:rPr lang="ru-RU" sz="1200" dirty="0">
                <a:latin typeface="Times New Roman" pitchFamily="18" charset="0"/>
                <a:ea typeface="Calibri" pitchFamily="34" charset="0"/>
                <a:cs typeface="Times New Roman" pitchFamily="18" charset="0"/>
              </a:rPr>
              <a:t> </a:t>
            </a:r>
            <a:r>
              <a:rPr lang="ru-RU" sz="1200" dirty="0" err="1">
                <a:latin typeface="Times New Roman" pitchFamily="18" charset="0"/>
                <a:ea typeface="Calibri" pitchFamily="34" charset="0"/>
                <a:cs typeface="Times New Roman" pitchFamily="18" charset="0"/>
              </a:rPr>
              <a:t>көрсетілген</a:t>
            </a:r>
            <a:r>
              <a:rPr lang="ru-RU" sz="1200" dirty="0">
                <a:latin typeface="Times New Roman" pitchFamily="18" charset="0"/>
                <a:ea typeface="Calibri" pitchFamily="34" charset="0"/>
                <a:cs typeface="Times New Roman" pitchFamily="18" charset="0"/>
              </a:rPr>
              <a:t>):</a:t>
            </a:r>
            <a:endParaRPr lang="kk-KZ" sz="1200" dirty="0">
              <a:latin typeface="Times New Roman" pitchFamily="18" charset="0"/>
              <a:ea typeface="Calibri" pitchFamily="34" charset="0"/>
              <a:cs typeface="Times New Roman" pitchFamily="18" charset="0"/>
            </a:endParaRPr>
          </a:p>
        </p:txBody>
      </p:sp>
      <p:sp>
        <p:nvSpPr>
          <p:cNvPr id="4" name="Rectangle 4">
            <a:extLst>
              <a:ext uri="{FF2B5EF4-FFF2-40B4-BE49-F238E27FC236}">
                <a16:creationId xmlns:a16="http://schemas.microsoft.com/office/drawing/2014/main" id="{DF7A58E6-6A7D-4273-AE27-95696C1CB5A2}"/>
              </a:ext>
            </a:extLst>
          </p:cNvPr>
          <p:cNvSpPr>
            <a:spLocks noChangeArrowheads="1"/>
          </p:cNvSpPr>
          <p:nvPr/>
        </p:nvSpPr>
        <p:spPr bwMode="auto">
          <a:xfrm>
            <a:off x="0" y="-2857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9" name="Рисунок 8">
            <a:extLst>
              <a:ext uri="{FF2B5EF4-FFF2-40B4-BE49-F238E27FC236}">
                <a16:creationId xmlns:a16="http://schemas.microsoft.com/office/drawing/2014/main" id="{A6EA3090-2DF5-4C25-AD73-80CF92B0E76C}"/>
              </a:ext>
            </a:extLst>
          </p:cNvPr>
          <p:cNvPicPr>
            <a:picLocks noChangeAspect="1"/>
          </p:cNvPicPr>
          <p:nvPr/>
        </p:nvPicPr>
        <p:blipFill>
          <a:blip r:embed="rId2"/>
          <a:stretch>
            <a:fillRect/>
          </a:stretch>
        </p:blipFill>
        <p:spPr>
          <a:xfrm>
            <a:off x="2245269" y="2303054"/>
            <a:ext cx="2254722" cy="1556290"/>
          </a:xfrm>
          <a:prstGeom prst="rect">
            <a:avLst/>
          </a:prstGeom>
        </p:spPr>
      </p:pic>
      <p:pic>
        <p:nvPicPr>
          <p:cNvPr id="13" name="Рисунок 12">
            <a:extLst>
              <a:ext uri="{FF2B5EF4-FFF2-40B4-BE49-F238E27FC236}">
                <a16:creationId xmlns:a16="http://schemas.microsoft.com/office/drawing/2014/main" id="{C42A81FA-DCB8-4A89-B1FD-F7B6567929B4}"/>
              </a:ext>
            </a:extLst>
          </p:cNvPr>
          <p:cNvPicPr>
            <a:picLocks noChangeAspect="1"/>
          </p:cNvPicPr>
          <p:nvPr/>
        </p:nvPicPr>
        <p:blipFill>
          <a:blip r:embed="rId3"/>
          <a:stretch>
            <a:fillRect/>
          </a:stretch>
        </p:blipFill>
        <p:spPr>
          <a:xfrm>
            <a:off x="4932040" y="2307428"/>
            <a:ext cx="2073568" cy="1416451"/>
          </a:xfrm>
          <a:prstGeom prst="rect">
            <a:avLst/>
          </a:prstGeom>
        </p:spPr>
      </p:pic>
      <p:sp>
        <p:nvSpPr>
          <p:cNvPr id="14" name="TextBox 13">
            <a:extLst>
              <a:ext uri="{FF2B5EF4-FFF2-40B4-BE49-F238E27FC236}">
                <a16:creationId xmlns:a16="http://schemas.microsoft.com/office/drawing/2014/main" id="{7112B57F-85E4-4D43-96C1-66D55F035B2B}"/>
              </a:ext>
            </a:extLst>
          </p:cNvPr>
          <p:cNvSpPr txBox="1"/>
          <p:nvPr/>
        </p:nvSpPr>
        <p:spPr>
          <a:xfrm>
            <a:off x="2411760" y="4155926"/>
            <a:ext cx="4536504" cy="738664"/>
          </a:xfrm>
          <a:prstGeom prst="rect">
            <a:avLst/>
          </a:prstGeom>
          <a:noFill/>
        </p:spPr>
        <p:txBody>
          <a:bodyPr wrap="square" rtlCol="0">
            <a:spAutoFit/>
          </a:bodyPr>
          <a:lstStyle/>
          <a:p>
            <a:pPr algn="ctr"/>
            <a:r>
              <a:rPr lang="kk-KZ" sz="1200" dirty="0">
                <a:latin typeface="Times New Roman" panose="02020603050405020304" pitchFamily="18" charset="0"/>
                <a:cs typeface="Times New Roman" panose="02020603050405020304" pitchFamily="18" charset="0"/>
              </a:rPr>
              <a:t>6.4-сурет – Жиілік кластерлерін құру мысалдары: а – үш элементті; b - төрт элемент</a:t>
            </a:r>
            <a:endParaRPr lang="ru-RU" sz="1200" dirty="0">
              <a:latin typeface="Times New Roman" panose="02020603050405020304" pitchFamily="18" charset="0"/>
              <a:cs typeface="Times New Roman" panose="02020603050405020304" pitchFamily="18" charset="0"/>
            </a:endParaRPr>
          </a:p>
          <a:p>
            <a:endParaRPr lang="ru-RU" dirty="0"/>
          </a:p>
        </p:txBody>
      </p:sp>
      <p:sp>
        <p:nvSpPr>
          <p:cNvPr id="15" name="TextBox 14">
            <a:extLst>
              <a:ext uri="{FF2B5EF4-FFF2-40B4-BE49-F238E27FC236}">
                <a16:creationId xmlns:a16="http://schemas.microsoft.com/office/drawing/2014/main" id="{12558FAD-5EDE-40AB-8496-A679A415A51E}"/>
              </a:ext>
            </a:extLst>
          </p:cNvPr>
          <p:cNvSpPr txBox="1"/>
          <p:nvPr/>
        </p:nvSpPr>
        <p:spPr>
          <a:xfrm>
            <a:off x="6007967" y="3781705"/>
            <a:ext cx="288032"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b</a:t>
            </a:r>
            <a:endParaRPr lang="ru-RU" sz="1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0788911F-7993-42A1-B08E-56DBC5B91683}"/>
              </a:ext>
            </a:extLst>
          </p:cNvPr>
          <p:cNvSpPr txBox="1"/>
          <p:nvPr/>
        </p:nvSpPr>
        <p:spPr>
          <a:xfrm>
            <a:off x="3275856" y="3809512"/>
            <a:ext cx="288032"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a</a:t>
            </a:r>
            <a:endParaRPr lang="ru-RU" sz="1400" dirty="0">
              <a:latin typeface="Times New Roman" panose="02020603050405020304" pitchFamily="18" charset="0"/>
              <a:cs typeface="Times New Roman" panose="02020603050405020304" pitchFamily="18" charset="0"/>
            </a:endParaRPr>
          </a:p>
        </p:txBody>
      </p:sp>
      <p:sp>
        <p:nvSpPr>
          <p:cNvPr id="18" name="Прямоугольник 17">
            <a:extLst>
              <a:ext uri="{FF2B5EF4-FFF2-40B4-BE49-F238E27FC236}">
                <a16:creationId xmlns:a16="http://schemas.microsoft.com/office/drawing/2014/main" id="{033B3348-C2B1-44CB-B1CB-95430A886419}"/>
              </a:ext>
            </a:extLst>
          </p:cNvPr>
          <p:cNvSpPr/>
          <p:nvPr/>
        </p:nvSpPr>
        <p:spPr>
          <a:xfrm>
            <a:off x="0" y="285734"/>
            <a:ext cx="9144000" cy="3130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marL="0" lvl="2" algn="ctr">
              <a:lnSpc>
                <a:spcPct val="125000"/>
              </a:lnSpc>
            </a:pPr>
            <a:r>
              <a:rPr lang="kk-KZ" sz="1400" b="1" dirty="0">
                <a:latin typeface="Times New Roman" pitchFamily="18" charset="0"/>
                <a:ea typeface="Calibri" pitchFamily="34" charset="0"/>
                <a:cs typeface="Times New Roman" pitchFamily="18" charset="0"/>
              </a:rPr>
              <a:t> Жиілікті қайта пайдалану</a:t>
            </a:r>
            <a:endParaRPr lang="ru-RU" sz="600" dirty="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130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marL="0" lvl="2" algn="ctr">
              <a:lnSpc>
                <a:spcPct val="125000"/>
              </a:lnSpc>
            </a:pPr>
            <a:r>
              <a:rPr lang="kk-KZ" sz="1400" b="1" dirty="0">
                <a:latin typeface="Times New Roman" pitchFamily="18" charset="0"/>
                <a:ea typeface="Calibri" pitchFamily="34" charset="0"/>
                <a:cs typeface="Times New Roman" pitchFamily="18" charset="0"/>
              </a:rPr>
              <a:t> </a:t>
            </a:r>
            <a:endParaRPr lang="ru-RU" sz="600" dirty="0">
              <a:latin typeface="Arial" pitchFamily="34" charset="0"/>
              <a:cs typeface="Arial" pitchFamily="34"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6145" name="Rectangle 1"/>
          <p:cNvSpPr>
            <a:spLocks noChangeArrowheads="1"/>
          </p:cNvSpPr>
          <p:nvPr/>
        </p:nvSpPr>
        <p:spPr bwMode="auto">
          <a:xfrm>
            <a:off x="142844" y="1432130"/>
            <a:ext cx="4573172"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fontAlgn="base">
              <a:spcBef>
                <a:spcPct val="0"/>
              </a:spcBef>
              <a:spcAft>
                <a:spcPct val="0"/>
              </a:spcAft>
            </a:pPr>
            <a:r>
              <a:rPr lang="kk-KZ" sz="1400" dirty="0">
                <a:latin typeface="Times New Roman" pitchFamily="18" charset="0"/>
                <a:ea typeface="Calibri" pitchFamily="34" charset="0"/>
                <a:cs typeface="Times New Roman" pitchFamily="18" charset="0"/>
              </a:rPr>
              <a:t>Үш элементті кластерде жиілік диапазондары бірдей ұяшықтар өте жиі қайталанады, бұл көп-арнаның кедергі деңгейі бойынша нашар. Осыған байланысты элементтердің көп саны бар кластерлерді пайдалану тиімді, көбінесе ол жетіден он беске дейін өзгереді.</a:t>
            </a:r>
          </a:p>
          <a:p>
            <a:pPr lvl="0" indent="450850" algn="just" fontAlgn="base">
              <a:spcBef>
                <a:spcPct val="0"/>
              </a:spcBef>
              <a:spcAft>
                <a:spcPct val="0"/>
              </a:spcAft>
            </a:pPr>
            <a:r>
              <a:rPr lang="kk-KZ" sz="1400" dirty="0">
                <a:latin typeface="Times New Roman" pitchFamily="18" charset="0"/>
                <a:ea typeface="Calibri" pitchFamily="34" charset="0"/>
                <a:cs typeface="Times New Roman" pitchFamily="18" charset="0"/>
              </a:rPr>
              <a:t>Бірлескен арналық кедергі деңгейін төмендетудің тиімді жолы, яғни сәйкес келетін жиілік арналарына кедергі секторлық антенналарды пайдалану болып табылады. Жасушаларды секторлау кедергілерді азайта отырып, ұяшықтарда жиілікті қайта пайдалануға мүмкіндік береді.</a:t>
            </a:r>
          </a:p>
        </p:txBody>
      </p:sp>
      <p:sp>
        <p:nvSpPr>
          <p:cNvPr id="2" name="TextBox 1">
            <a:extLst>
              <a:ext uri="{FF2B5EF4-FFF2-40B4-BE49-F238E27FC236}">
                <a16:creationId xmlns:a16="http://schemas.microsoft.com/office/drawing/2014/main" id="{3F8BA0D8-91F3-4DDE-A439-7D00C399584E}"/>
              </a:ext>
            </a:extLst>
          </p:cNvPr>
          <p:cNvSpPr txBox="1"/>
          <p:nvPr/>
        </p:nvSpPr>
        <p:spPr>
          <a:xfrm>
            <a:off x="5287898" y="3579862"/>
            <a:ext cx="3388558" cy="461665"/>
          </a:xfrm>
          <a:prstGeom prst="rect">
            <a:avLst/>
          </a:prstGeom>
          <a:noFill/>
        </p:spPr>
        <p:txBody>
          <a:bodyPr wrap="square" rtlCol="0">
            <a:spAutoFit/>
          </a:bodyPr>
          <a:lstStyle/>
          <a:p>
            <a:pPr algn="ctr"/>
            <a:r>
              <a:rPr lang="ru-RU" sz="1200" dirty="0">
                <a:latin typeface="Times New Roman" panose="02020603050405020304" pitchFamily="18" charset="0"/>
                <a:cs typeface="Times New Roman" panose="02020603050405020304" pitchFamily="18" charset="0"/>
              </a:rPr>
              <a:t>Сурет 6.5 – </a:t>
            </a:r>
            <a:r>
              <a:rPr lang="ru-RU" sz="1200" dirty="0" err="1">
                <a:latin typeface="Times New Roman" panose="02020603050405020304" pitchFamily="18" charset="0"/>
                <a:cs typeface="Times New Roman" panose="02020603050405020304" pitchFamily="18" charset="0"/>
              </a:rPr>
              <a:t>Үш</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секторлы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антенналар</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үшін</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жиілікті</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қайта</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пайдалану</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үлгісі</a:t>
            </a:r>
            <a:endParaRPr lang="ru-RU" sz="1200" dirty="0">
              <a:latin typeface="Times New Roman" panose="02020603050405020304" pitchFamily="18" charset="0"/>
              <a:cs typeface="Times New Roman" panose="02020603050405020304" pitchFamily="18" charset="0"/>
            </a:endParaRPr>
          </a:p>
        </p:txBody>
      </p:sp>
      <p:pic>
        <p:nvPicPr>
          <p:cNvPr id="11" name="Рисунок 10" descr="секторизация">
            <a:extLst>
              <a:ext uri="{FF2B5EF4-FFF2-40B4-BE49-F238E27FC236}">
                <a16:creationId xmlns:a16="http://schemas.microsoft.com/office/drawing/2014/main" id="{99C11A4D-CC9F-42C5-AF47-098E3208B93C}"/>
              </a:ext>
            </a:extLst>
          </p:cNvPr>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5287898" y="1166862"/>
            <a:ext cx="3284220" cy="2413000"/>
          </a:xfrm>
          <a:prstGeom prst="rect">
            <a:avLst/>
          </a:prstGeom>
          <a:noFill/>
          <a:ln>
            <a:noFill/>
          </a:ln>
        </p:spPr>
      </p:pic>
      <p:sp>
        <p:nvSpPr>
          <p:cNvPr id="12" name="Прямоугольник 11">
            <a:extLst>
              <a:ext uri="{FF2B5EF4-FFF2-40B4-BE49-F238E27FC236}">
                <a16:creationId xmlns:a16="http://schemas.microsoft.com/office/drawing/2014/main" id="{A7EF90DE-F567-4A4B-B3D9-B24632AF442A}"/>
              </a:ext>
            </a:extLst>
          </p:cNvPr>
          <p:cNvSpPr/>
          <p:nvPr/>
        </p:nvSpPr>
        <p:spPr>
          <a:xfrm>
            <a:off x="0" y="331964"/>
            <a:ext cx="9144000" cy="3130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marL="0" lvl="2" algn="ctr">
              <a:lnSpc>
                <a:spcPct val="125000"/>
              </a:lnSpc>
            </a:pPr>
            <a:r>
              <a:rPr lang="kk-KZ" sz="1400" b="1" dirty="0">
                <a:latin typeface="Times New Roman" pitchFamily="18" charset="0"/>
                <a:ea typeface="Calibri" pitchFamily="34" charset="0"/>
                <a:cs typeface="Times New Roman" pitchFamily="18" charset="0"/>
              </a:rPr>
              <a:t> Жиілікті қайта пайдалану</a:t>
            </a:r>
            <a:endParaRPr lang="ru-RU" sz="600" dirty="0">
              <a:latin typeface="Arial" pitchFamily="34" charset="0"/>
              <a:cs typeface="Arial" pitchFamily="34" charset="0"/>
            </a:endParaRPr>
          </a:p>
        </p:txBody>
      </p:sp>
    </p:spTree>
    <p:extLst>
      <p:ext uri="{BB962C8B-B14F-4D97-AF65-F5344CB8AC3E}">
        <p14:creationId xmlns:p14="http://schemas.microsoft.com/office/powerpoint/2010/main" val="77102081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923</TotalTime>
  <Words>1441</Words>
  <Application>Microsoft Office PowerPoint</Application>
  <PresentationFormat>Экран (16:9)</PresentationFormat>
  <Paragraphs>87</Paragraphs>
  <Slides>13</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2</vt:i4>
      </vt:variant>
      <vt:variant>
        <vt:lpstr>Заголовки слайдов</vt:lpstr>
      </vt:variant>
      <vt:variant>
        <vt:i4>13</vt:i4>
      </vt:variant>
    </vt:vector>
  </HeadingPairs>
  <TitlesOfParts>
    <vt:vector size="21" baseType="lpstr">
      <vt:lpstr>Arial</vt:lpstr>
      <vt:lpstr>Calibri</vt:lpstr>
      <vt:lpstr>Cambria Math</vt:lpstr>
      <vt:lpstr>Symbol</vt:lpstr>
      <vt:lpstr>Times New Roman</vt:lpstr>
      <vt:lpstr>Тема Office</vt:lpstr>
      <vt:lpstr>Visio</vt:lpstr>
      <vt:lpstr>Equation.DSMT4</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Жаксыгалиева Сагыныш</dc:creator>
  <cp:lastModifiedBy>hp</cp:lastModifiedBy>
  <cp:revision>106</cp:revision>
  <dcterms:created xsi:type="dcterms:W3CDTF">2022-08-10T04:49:39Z</dcterms:created>
  <dcterms:modified xsi:type="dcterms:W3CDTF">2022-10-24T08:21:51Z</dcterms:modified>
</cp:coreProperties>
</file>