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60" r:id="rId2"/>
    <p:sldId id="259" r:id="rId3"/>
    <p:sldId id="276" r:id="rId4"/>
    <p:sldId id="277" r:id="rId5"/>
    <p:sldId id="263" r:id="rId6"/>
    <p:sldId id="265" r:id="rId7"/>
    <p:sldId id="278" r:id="rId8"/>
    <p:sldId id="266" r:id="rId9"/>
    <p:sldId id="268" r:id="rId10"/>
    <p:sldId id="267" r:id="rId11"/>
    <p:sldId id="269" r:id="rId12"/>
    <p:sldId id="275" r:id="rId13"/>
    <p:sldId id="274" r:id="rId14"/>
    <p:sldId id="270" r:id="rId15"/>
    <p:sldId id="264" r:id="rId16"/>
  </p:sldIdLst>
  <p:sldSz cx="9144000" cy="5143500" type="screen16x9"/>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6" y="10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871E4-3074-4F95-8002-BD0F58978A2E}" type="doc">
      <dgm:prSet loTypeId="urn:microsoft.com/office/officeart/2008/layout/VerticalCurvedList" loCatId="list" qsTypeId="urn:microsoft.com/office/officeart/2005/8/quickstyle/3d3" qsCatId="3D" csTypeId="urn:microsoft.com/office/officeart/2005/8/colors/accent1_1" csCatId="accent1" phldr="1"/>
      <dgm:spPr/>
      <dgm:t>
        <a:bodyPr/>
        <a:lstStyle/>
        <a:p>
          <a:endParaRPr lang="ru-RU"/>
        </a:p>
      </dgm:t>
    </dgm:pt>
    <dgm:pt modelId="{D3F2C7B3-D8EF-4B1B-B864-5753C19D57B8}">
      <dgm:prSet phldrT="[Текст]" custT="1"/>
      <dgm:spPr/>
      <dgm:t>
        <a:bodyPr/>
        <a:lstStyle/>
        <a:p>
          <a:r>
            <a:rPr lang="kk-KZ" sz="1400" b="0" dirty="0" smtClean="0">
              <a:latin typeface="Times New Roman" panose="02020603050405020304" pitchFamily="18" charset="0"/>
              <a:cs typeface="Times New Roman" panose="02020603050405020304" pitchFamily="18" charset="0"/>
            </a:rPr>
            <a:t>7.2 Ұялы байланыс жүйелерінің жұмыс істеу принциптері</a:t>
          </a:r>
          <a:endParaRPr lang="ru-RU" sz="1400" b="0" dirty="0">
            <a:latin typeface="Times New Roman" panose="02020603050405020304" pitchFamily="18" charset="0"/>
            <a:cs typeface="Times New Roman" panose="02020603050405020304" pitchFamily="18" charset="0"/>
          </a:endParaRPr>
        </a:p>
      </dgm:t>
    </dgm:pt>
    <dgm:pt modelId="{9BE407A7-6530-4B93-ADF5-DD60961E0C4B}" type="parTrans" cxnId="{ED9BFE33-320D-4D2F-9E71-D7E0BF4BF6A6}">
      <dgm:prSet/>
      <dgm:spPr/>
      <dgm:t>
        <a:bodyPr/>
        <a:lstStyle/>
        <a:p>
          <a:endParaRPr lang="ru-RU"/>
        </a:p>
      </dgm:t>
    </dgm:pt>
    <dgm:pt modelId="{0BF8EC1C-A312-4E39-B2A9-4E5A52FEC28B}" type="sibTrans" cxnId="{ED9BFE33-320D-4D2F-9E71-D7E0BF4BF6A6}">
      <dgm:prSet/>
      <dgm:spPr/>
      <dgm:t>
        <a:bodyPr/>
        <a:lstStyle/>
        <a:p>
          <a:endParaRPr lang="ru-RU"/>
        </a:p>
      </dgm:t>
    </dgm:pt>
    <dgm:pt modelId="{B24978BC-5605-47B4-B302-60E77DA30605}">
      <dgm:prSet custT="1"/>
      <dgm:spPr/>
      <dgm:t>
        <a:bodyPr/>
        <a:lstStyle/>
        <a:p>
          <a:r>
            <a:rPr lang="kk-KZ" sz="1400" i="0" dirty="0" smtClean="0">
              <a:latin typeface="Times New Roman" panose="02020603050405020304" pitchFamily="18" charset="0"/>
              <a:cs typeface="Times New Roman" panose="02020603050405020304" pitchFamily="18" charset="0"/>
            </a:rPr>
            <a:t>7.2.1 Релелік тасымалдау (HANDOVER)</a:t>
          </a:r>
          <a:endParaRPr lang="ru-RU" sz="1400" i="0" dirty="0">
            <a:latin typeface="Times New Roman" panose="02020603050405020304" pitchFamily="18" charset="0"/>
            <a:cs typeface="Times New Roman" panose="02020603050405020304" pitchFamily="18" charset="0"/>
          </a:endParaRPr>
        </a:p>
      </dgm:t>
    </dgm:pt>
    <dgm:pt modelId="{3ED568FF-CC4E-414F-AEC8-4C228D5F4E6D}" type="parTrans" cxnId="{2066C6B6-11A0-46AE-B415-CD58A0098B4A}">
      <dgm:prSet/>
      <dgm:spPr/>
      <dgm:t>
        <a:bodyPr/>
        <a:lstStyle/>
        <a:p>
          <a:endParaRPr lang="ru-RU"/>
        </a:p>
      </dgm:t>
    </dgm:pt>
    <dgm:pt modelId="{5A26DD11-82A7-457E-9AA7-938ACFABB93D}" type="sibTrans" cxnId="{2066C6B6-11A0-46AE-B415-CD58A0098B4A}">
      <dgm:prSet/>
      <dgm:spPr/>
      <dgm:t>
        <a:bodyPr/>
        <a:lstStyle/>
        <a:p>
          <a:endParaRPr lang="ru-RU"/>
        </a:p>
      </dgm:t>
    </dgm:pt>
    <dgm:pt modelId="{4BB49584-339F-4E90-B811-4F55C1F8815F}">
      <dgm:prSet custT="1"/>
      <dgm:spPr/>
      <dgm:t>
        <a:bodyPr/>
        <a:lstStyle/>
        <a:p>
          <a:r>
            <a:rPr lang="ru-RU" sz="1300" dirty="0" smtClean="0">
              <a:latin typeface="Times New Roman" panose="02020603050405020304" pitchFamily="18" charset="0"/>
              <a:cs typeface="Times New Roman" panose="02020603050405020304" pitchFamily="18" charset="0"/>
            </a:rPr>
            <a:t>7.1.1 </a:t>
          </a:r>
          <a:r>
            <a:rPr lang="kk-KZ" sz="1400" i="0" dirty="0" smtClean="0">
              <a:latin typeface="Times New Roman" panose="02020603050405020304" pitchFamily="18" charset="0"/>
              <a:cs typeface="Times New Roman" panose="02020603050405020304" pitchFamily="18" charset="0"/>
            </a:rPr>
            <a:t>Жылжымалы станция құрылымы</a:t>
          </a:r>
          <a:endParaRPr lang="ru-RU" sz="1400" i="0" dirty="0">
            <a:latin typeface="Times New Roman" panose="02020603050405020304" pitchFamily="18" charset="0"/>
            <a:cs typeface="Times New Roman" panose="02020603050405020304" pitchFamily="18" charset="0"/>
          </a:endParaRPr>
        </a:p>
      </dgm:t>
    </dgm:pt>
    <dgm:pt modelId="{499E287B-E507-47EE-A62E-97FA4E5941E4}" type="parTrans" cxnId="{3BB35D38-1A62-4049-B23E-69D71D80791B}">
      <dgm:prSet/>
      <dgm:spPr/>
      <dgm:t>
        <a:bodyPr/>
        <a:lstStyle/>
        <a:p>
          <a:endParaRPr lang="ru-RU"/>
        </a:p>
      </dgm:t>
    </dgm:pt>
    <dgm:pt modelId="{6C17FA29-528A-4C6A-AEBE-4CEEC74639AC}" type="sibTrans" cxnId="{3BB35D38-1A62-4049-B23E-69D71D80791B}">
      <dgm:prSet/>
      <dgm:spPr/>
      <dgm:t>
        <a:bodyPr/>
        <a:lstStyle/>
        <a:p>
          <a:endParaRPr lang="ru-RU"/>
        </a:p>
      </dgm:t>
    </dgm:pt>
    <dgm:pt modelId="{9400F3F7-D0CB-445E-8101-5156DCD38C78}">
      <dgm:prSet custT="1"/>
      <dgm:spPr/>
      <dgm:t>
        <a:bodyPr/>
        <a:lstStyle/>
        <a:p>
          <a:r>
            <a:rPr lang="ru-RU" sz="1400" i="0" dirty="0" smtClean="0">
              <a:latin typeface="Times New Roman" panose="02020603050405020304" pitchFamily="18" charset="0"/>
              <a:cs typeface="Times New Roman" panose="02020603050405020304" pitchFamily="18" charset="0"/>
            </a:rPr>
            <a:t>7.1.3 </a:t>
          </a:r>
          <a:r>
            <a:rPr lang="kk-KZ" sz="1400" i="0" dirty="0" smtClean="0">
              <a:latin typeface="Times New Roman" panose="02020603050405020304" pitchFamily="18" charset="0"/>
              <a:cs typeface="Times New Roman" panose="02020603050405020304" pitchFamily="18" charset="0"/>
            </a:rPr>
            <a:t>Коммутация жүйесі</a:t>
          </a:r>
          <a:endParaRPr lang="ru-RU" sz="1400" i="0" dirty="0">
            <a:latin typeface="Times New Roman" panose="02020603050405020304" pitchFamily="18" charset="0"/>
            <a:cs typeface="Times New Roman" panose="02020603050405020304" pitchFamily="18" charset="0"/>
          </a:endParaRPr>
        </a:p>
      </dgm:t>
    </dgm:pt>
    <dgm:pt modelId="{9DE9A92B-A298-4FE2-9714-BA5BEBDEA912}" type="parTrans" cxnId="{B985E08B-25F6-474A-B87D-014E73D33D85}">
      <dgm:prSet/>
      <dgm:spPr/>
      <dgm:t>
        <a:bodyPr/>
        <a:lstStyle/>
        <a:p>
          <a:endParaRPr lang="ru-RU"/>
        </a:p>
      </dgm:t>
    </dgm:pt>
    <dgm:pt modelId="{DE31A52B-EBB5-405C-9CE5-A0E7E680A9E2}" type="sibTrans" cxnId="{B985E08B-25F6-474A-B87D-014E73D33D85}">
      <dgm:prSet/>
      <dgm:spPr/>
      <dgm:t>
        <a:bodyPr/>
        <a:lstStyle/>
        <a:p>
          <a:endParaRPr lang="ru-RU"/>
        </a:p>
      </dgm:t>
    </dgm:pt>
    <dgm:pt modelId="{AC9580FE-106D-4C13-8C7D-96F1FF063F51}">
      <dgm:prSet custT="1"/>
      <dgm:spPr/>
      <dgm:t>
        <a:bodyPr/>
        <a:lstStyle/>
        <a:p>
          <a:r>
            <a:rPr lang="kk-KZ" sz="1400" i="0" dirty="0" smtClean="0">
              <a:latin typeface="Times New Roman" panose="02020603050405020304" pitchFamily="18" charset="0"/>
              <a:cs typeface="Times New Roman" panose="02020603050405020304" pitchFamily="18" charset="0"/>
            </a:rPr>
            <a:t>7.1.2 Базалық станция жүйесі</a:t>
          </a:r>
          <a:endParaRPr lang="ru-RU" sz="1400" i="0" dirty="0">
            <a:latin typeface="Times New Roman" panose="02020603050405020304" pitchFamily="18" charset="0"/>
            <a:cs typeface="Times New Roman" panose="02020603050405020304" pitchFamily="18" charset="0"/>
          </a:endParaRPr>
        </a:p>
      </dgm:t>
    </dgm:pt>
    <dgm:pt modelId="{02A69533-5643-43A0-9B99-96E53DB8BE37}" type="parTrans" cxnId="{A2E5443D-5195-4928-B985-E142937C4B86}">
      <dgm:prSet/>
      <dgm:spPr/>
      <dgm:t>
        <a:bodyPr/>
        <a:lstStyle/>
        <a:p>
          <a:endParaRPr lang="ru-RU"/>
        </a:p>
      </dgm:t>
    </dgm:pt>
    <dgm:pt modelId="{E8987AB7-0E1E-4EF4-A9C4-9CD7FA320725}" type="sibTrans" cxnId="{A2E5443D-5195-4928-B985-E142937C4B86}">
      <dgm:prSet/>
      <dgm:spPr/>
      <dgm:t>
        <a:bodyPr/>
        <a:lstStyle/>
        <a:p>
          <a:endParaRPr lang="ru-RU"/>
        </a:p>
      </dgm:t>
    </dgm:pt>
    <dgm:pt modelId="{04972803-8A71-4A31-982C-459E36EF3AD0}">
      <dgm:prSet custT="1"/>
      <dgm:spPr/>
      <dgm:t>
        <a:bodyPr/>
        <a:lstStyle/>
        <a:p>
          <a:r>
            <a:rPr lang="kk-KZ" sz="1300" dirty="0" smtClean="0">
              <a:latin typeface="Times New Roman" panose="02020603050405020304" pitchFamily="18" charset="0"/>
              <a:cs typeface="Times New Roman" panose="02020603050405020304" pitchFamily="18" charset="0"/>
            </a:rPr>
            <a:t>7.1 </a:t>
          </a:r>
          <a:r>
            <a:rPr lang="kk-KZ" sz="1400" b="0" dirty="0" smtClean="0">
              <a:latin typeface="Times New Roman" panose="02020603050405020304" pitchFamily="18" charset="0"/>
              <a:cs typeface="Times New Roman" panose="02020603050405020304" pitchFamily="18" charset="0"/>
            </a:rPr>
            <a:t>Мобильді ұялы жүйелердің құрылымы</a:t>
          </a:r>
          <a:endParaRPr lang="ru-RU" sz="1400" b="0" dirty="0">
            <a:latin typeface="Times New Roman" panose="02020603050405020304" pitchFamily="18" charset="0"/>
            <a:cs typeface="Times New Roman" panose="02020603050405020304" pitchFamily="18" charset="0"/>
          </a:endParaRPr>
        </a:p>
      </dgm:t>
    </dgm:pt>
    <dgm:pt modelId="{432E74A4-876C-46CD-A2D1-F2375CB1C7AF}" type="parTrans" cxnId="{9D19D5FE-225C-40EA-93AE-58A471502900}">
      <dgm:prSet/>
      <dgm:spPr/>
      <dgm:t>
        <a:bodyPr/>
        <a:lstStyle/>
        <a:p>
          <a:endParaRPr lang="ru-RU"/>
        </a:p>
      </dgm:t>
    </dgm:pt>
    <dgm:pt modelId="{5D243505-CD25-44D9-AE6D-6E6F82C2E68E}" type="sibTrans" cxnId="{9D19D5FE-225C-40EA-93AE-58A471502900}">
      <dgm:prSet/>
      <dgm:spPr/>
      <dgm:t>
        <a:bodyPr/>
        <a:lstStyle/>
        <a:p>
          <a:endParaRPr lang="ru-RU"/>
        </a:p>
      </dgm:t>
    </dgm:pt>
    <dgm:pt modelId="{49FD55F9-1F3C-48D4-9F15-D8CCB34ADDD6}">
      <dgm:prSet custT="1"/>
      <dgm:spPr/>
      <dgm:t>
        <a:bodyPr/>
        <a:lstStyle/>
        <a:p>
          <a:r>
            <a:rPr lang="kk-KZ" sz="1400" i="0" dirty="0" smtClean="0">
              <a:latin typeface="Times New Roman" panose="02020603050405020304" pitchFamily="18" charset="0"/>
              <a:cs typeface="Times New Roman" panose="02020603050405020304" pitchFamily="18" charset="0"/>
            </a:rPr>
            <a:t>7.2.2 </a:t>
          </a:r>
          <a:r>
            <a:rPr lang="kk-KZ" sz="1400" i="0" dirty="0" smtClean="0">
              <a:latin typeface="Times New Roman" panose="02020603050405020304" pitchFamily="18" charset="0"/>
              <a:cs typeface="Times New Roman" panose="02020603050405020304" pitchFamily="18" charset="0"/>
            </a:rPr>
            <a:t>Роуминг</a:t>
          </a:r>
          <a:endParaRPr lang="ru-RU" sz="1400" i="0" dirty="0">
            <a:latin typeface="Times New Roman" panose="02020603050405020304" pitchFamily="18" charset="0"/>
            <a:cs typeface="Times New Roman" panose="02020603050405020304" pitchFamily="18" charset="0"/>
          </a:endParaRPr>
        </a:p>
      </dgm:t>
    </dgm:pt>
    <dgm:pt modelId="{75F08695-EDD6-4ADF-9D76-C7ADE452CB78}" type="parTrans" cxnId="{8ACCA1D5-F8A2-4712-B6FA-29F954ACAB40}">
      <dgm:prSet/>
      <dgm:spPr/>
      <dgm:t>
        <a:bodyPr/>
        <a:lstStyle/>
        <a:p>
          <a:endParaRPr lang="ru-RU"/>
        </a:p>
      </dgm:t>
    </dgm:pt>
    <dgm:pt modelId="{D788EE04-5743-4E88-8D46-FA9A90F342F7}" type="sibTrans" cxnId="{8ACCA1D5-F8A2-4712-B6FA-29F954ACAB40}">
      <dgm:prSet/>
      <dgm:spPr/>
      <dgm:t>
        <a:bodyPr/>
        <a:lstStyle/>
        <a:p>
          <a:endParaRPr lang="ru-RU"/>
        </a:p>
      </dgm:t>
    </dgm:pt>
    <dgm:pt modelId="{10C37432-0AAD-4490-A494-5ABCCEB59506}" type="pres">
      <dgm:prSet presAssocID="{32E871E4-3074-4F95-8002-BD0F58978A2E}" presName="Name0" presStyleCnt="0">
        <dgm:presLayoutVars>
          <dgm:chMax val="7"/>
          <dgm:chPref val="7"/>
          <dgm:dir/>
        </dgm:presLayoutVars>
      </dgm:prSet>
      <dgm:spPr/>
      <dgm:t>
        <a:bodyPr/>
        <a:lstStyle/>
        <a:p>
          <a:endParaRPr lang="ru-RU"/>
        </a:p>
      </dgm:t>
    </dgm:pt>
    <dgm:pt modelId="{F807EDB5-A9EE-46ED-A276-6B32BBE1726E}" type="pres">
      <dgm:prSet presAssocID="{32E871E4-3074-4F95-8002-BD0F58978A2E}" presName="Name1" presStyleCnt="0"/>
      <dgm:spPr/>
    </dgm:pt>
    <dgm:pt modelId="{27E4D45C-E14E-47E4-B23D-208117D9D6C8}" type="pres">
      <dgm:prSet presAssocID="{32E871E4-3074-4F95-8002-BD0F58978A2E}" presName="cycle" presStyleCnt="0"/>
      <dgm:spPr/>
    </dgm:pt>
    <dgm:pt modelId="{8E578012-433F-4745-9A72-5B42A70EDD8B}" type="pres">
      <dgm:prSet presAssocID="{32E871E4-3074-4F95-8002-BD0F58978A2E}" presName="srcNode" presStyleLbl="node1" presStyleIdx="0" presStyleCnt="7"/>
      <dgm:spPr/>
    </dgm:pt>
    <dgm:pt modelId="{7F6E4215-72CA-4C32-97AA-1F8A7E1D3D15}" type="pres">
      <dgm:prSet presAssocID="{32E871E4-3074-4F95-8002-BD0F58978A2E}" presName="conn" presStyleLbl="parChTrans1D2" presStyleIdx="0" presStyleCnt="1"/>
      <dgm:spPr/>
      <dgm:t>
        <a:bodyPr/>
        <a:lstStyle/>
        <a:p>
          <a:endParaRPr lang="ru-RU"/>
        </a:p>
      </dgm:t>
    </dgm:pt>
    <dgm:pt modelId="{9C1F1B49-298F-49D3-A18C-F50EB71C19E0}" type="pres">
      <dgm:prSet presAssocID="{32E871E4-3074-4F95-8002-BD0F58978A2E}" presName="extraNode" presStyleLbl="node1" presStyleIdx="0" presStyleCnt="7"/>
      <dgm:spPr/>
    </dgm:pt>
    <dgm:pt modelId="{2E1AB7ED-CA2D-4098-A56C-C0184E48C329}" type="pres">
      <dgm:prSet presAssocID="{32E871E4-3074-4F95-8002-BD0F58978A2E}" presName="dstNode" presStyleLbl="node1" presStyleIdx="0" presStyleCnt="7"/>
      <dgm:spPr/>
    </dgm:pt>
    <dgm:pt modelId="{3275C3E9-DE6B-42E8-BD4D-8D7CCD0679F2}" type="pres">
      <dgm:prSet presAssocID="{04972803-8A71-4A31-982C-459E36EF3AD0}" presName="text_1" presStyleLbl="node1" presStyleIdx="0" presStyleCnt="7">
        <dgm:presLayoutVars>
          <dgm:bulletEnabled val="1"/>
        </dgm:presLayoutVars>
      </dgm:prSet>
      <dgm:spPr/>
      <dgm:t>
        <a:bodyPr/>
        <a:lstStyle/>
        <a:p>
          <a:endParaRPr lang="ru-RU"/>
        </a:p>
      </dgm:t>
    </dgm:pt>
    <dgm:pt modelId="{9ABE8ED0-E023-40B6-A785-B3EACE42D2E5}" type="pres">
      <dgm:prSet presAssocID="{04972803-8A71-4A31-982C-459E36EF3AD0}" presName="accent_1" presStyleCnt="0"/>
      <dgm:spPr/>
    </dgm:pt>
    <dgm:pt modelId="{47720F80-8CD6-4239-B5C1-2B1F986F6566}" type="pres">
      <dgm:prSet presAssocID="{04972803-8A71-4A31-982C-459E36EF3AD0}" presName="accentRepeatNode" presStyleLbl="solidFgAcc1" presStyleIdx="0" presStyleCnt="7"/>
      <dgm:spPr/>
    </dgm:pt>
    <dgm:pt modelId="{2EFEF61A-BA11-4C17-B9B1-3FDF37CB1B23}" type="pres">
      <dgm:prSet presAssocID="{4BB49584-339F-4E90-B811-4F55C1F8815F}" presName="text_2" presStyleLbl="node1" presStyleIdx="1" presStyleCnt="7">
        <dgm:presLayoutVars>
          <dgm:bulletEnabled val="1"/>
        </dgm:presLayoutVars>
      </dgm:prSet>
      <dgm:spPr/>
      <dgm:t>
        <a:bodyPr/>
        <a:lstStyle/>
        <a:p>
          <a:endParaRPr lang="ru-RU"/>
        </a:p>
      </dgm:t>
    </dgm:pt>
    <dgm:pt modelId="{CF7DAC12-E1AA-4ACC-B31C-4A5721A1F8A2}" type="pres">
      <dgm:prSet presAssocID="{4BB49584-339F-4E90-B811-4F55C1F8815F}" presName="accent_2" presStyleCnt="0"/>
      <dgm:spPr/>
    </dgm:pt>
    <dgm:pt modelId="{147A04AB-5E25-4812-BEA3-1FEE7FE6D333}" type="pres">
      <dgm:prSet presAssocID="{4BB49584-339F-4E90-B811-4F55C1F8815F}" presName="accentRepeatNode" presStyleLbl="solidFgAcc1" presStyleIdx="1" presStyleCnt="7"/>
      <dgm:spPr/>
    </dgm:pt>
    <dgm:pt modelId="{16F58EA5-8807-466E-873C-DC6BAD307BA0}" type="pres">
      <dgm:prSet presAssocID="{AC9580FE-106D-4C13-8C7D-96F1FF063F51}" presName="text_3" presStyleLbl="node1" presStyleIdx="2" presStyleCnt="7" custLinFactNeighborX="127" custLinFactNeighborY="445">
        <dgm:presLayoutVars>
          <dgm:bulletEnabled val="1"/>
        </dgm:presLayoutVars>
      </dgm:prSet>
      <dgm:spPr/>
      <dgm:t>
        <a:bodyPr/>
        <a:lstStyle/>
        <a:p>
          <a:endParaRPr lang="ru-RU"/>
        </a:p>
      </dgm:t>
    </dgm:pt>
    <dgm:pt modelId="{586B2325-3582-4639-8578-F83D03C40CEB}" type="pres">
      <dgm:prSet presAssocID="{AC9580FE-106D-4C13-8C7D-96F1FF063F51}" presName="accent_3" presStyleCnt="0"/>
      <dgm:spPr/>
    </dgm:pt>
    <dgm:pt modelId="{51638C2B-69EA-40C6-967D-9495998A0005}" type="pres">
      <dgm:prSet presAssocID="{AC9580FE-106D-4C13-8C7D-96F1FF063F51}" presName="accentRepeatNode" presStyleLbl="solidFgAcc1" presStyleIdx="2" presStyleCnt="7"/>
      <dgm:spPr/>
    </dgm:pt>
    <dgm:pt modelId="{97415F41-17F4-4CAA-AC4B-5EC3D207E168}" type="pres">
      <dgm:prSet presAssocID="{9400F3F7-D0CB-445E-8101-5156DCD38C78}" presName="text_4" presStyleLbl="node1" presStyleIdx="3" presStyleCnt="7" custScaleX="100607">
        <dgm:presLayoutVars>
          <dgm:bulletEnabled val="1"/>
        </dgm:presLayoutVars>
      </dgm:prSet>
      <dgm:spPr/>
      <dgm:t>
        <a:bodyPr/>
        <a:lstStyle/>
        <a:p>
          <a:endParaRPr lang="ru-RU"/>
        </a:p>
      </dgm:t>
    </dgm:pt>
    <dgm:pt modelId="{89C7C8C1-D8C6-4B23-86CC-689AF2722E6A}" type="pres">
      <dgm:prSet presAssocID="{9400F3F7-D0CB-445E-8101-5156DCD38C78}" presName="accent_4" presStyleCnt="0"/>
      <dgm:spPr/>
    </dgm:pt>
    <dgm:pt modelId="{17728BE0-C965-4259-8066-2D8FA29C76A6}" type="pres">
      <dgm:prSet presAssocID="{9400F3F7-D0CB-445E-8101-5156DCD38C78}" presName="accentRepeatNode" presStyleLbl="solidFgAcc1" presStyleIdx="3" presStyleCnt="7"/>
      <dgm:spPr/>
    </dgm:pt>
    <dgm:pt modelId="{EA221AC6-151F-49F1-9F37-A860F60A16D7}" type="pres">
      <dgm:prSet presAssocID="{D3F2C7B3-D8EF-4B1B-B864-5753C19D57B8}" presName="text_5" presStyleLbl="node1" presStyleIdx="4" presStyleCnt="7">
        <dgm:presLayoutVars>
          <dgm:bulletEnabled val="1"/>
        </dgm:presLayoutVars>
      </dgm:prSet>
      <dgm:spPr/>
      <dgm:t>
        <a:bodyPr/>
        <a:lstStyle/>
        <a:p>
          <a:endParaRPr lang="ru-RU"/>
        </a:p>
      </dgm:t>
    </dgm:pt>
    <dgm:pt modelId="{27A24BC2-FFA8-4BDA-8265-A305D3E8F523}" type="pres">
      <dgm:prSet presAssocID="{D3F2C7B3-D8EF-4B1B-B864-5753C19D57B8}" presName="accent_5" presStyleCnt="0"/>
      <dgm:spPr/>
    </dgm:pt>
    <dgm:pt modelId="{1011899D-3FE5-41E2-A939-53EB901186B6}" type="pres">
      <dgm:prSet presAssocID="{D3F2C7B3-D8EF-4B1B-B864-5753C19D57B8}" presName="accentRepeatNode" presStyleLbl="solidFgAcc1" presStyleIdx="4" presStyleCnt="7"/>
      <dgm:spPr/>
    </dgm:pt>
    <dgm:pt modelId="{68939A20-4088-452B-8F61-6BB6CD397E3F}" type="pres">
      <dgm:prSet presAssocID="{B24978BC-5605-47B4-B302-60E77DA30605}" presName="text_6" presStyleLbl="node1" presStyleIdx="5" presStyleCnt="7">
        <dgm:presLayoutVars>
          <dgm:bulletEnabled val="1"/>
        </dgm:presLayoutVars>
      </dgm:prSet>
      <dgm:spPr/>
      <dgm:t>
        <a:bodyPr/>
        <a:lstStyle/>
        <a:p>
          <a:endParaRPr lang="ru-RU"/>
        </a:p>
      </dgm:t>
    </dgm:pt>
    <dgm:pt modelId="{76685998-1E2B-430C-95FF-9A80BDD10731}" type="pres">
      <dgm:prSet presAssocID="{B24978BC-5605-47B4-B302-60E77DA30605}" presName="accent_6" presStyleCnt="0"/>
      <dgm:spPr/>
    </dgm:pt>
    <dgm:pt modelId="{6EF3827F-1C5C-4764-9188-8462A3CF3A18}" type="pres">
      <dgm:prSet presAssocID="{B24978BC-5605-47B4-B302-60E77DA30605}" presName="accentRepeatNode" presStyleLbl="solidFgAcc1" presStyleIdx="5" presStyleCnt="7"/>
      <dgm:spPr/>
    </dgm:pt>
    <dgm:pt modelId="{2ED9C786-21A9-4748-A013-55E08E366C24}" type="pres">
      <dgm:prSet presAssocID="{49FD55F9-1F3C-48D4-9F15-D8CCB34ADDD6}" presName="text_7" presStyleLbl="node1" presStyleIdx="6" presStyleCnt="7">
        <dgm:presLayoutVars>
          <dgm:bulletEnabled val="1"/>
        </dgm:presLayoutVars>
      </dgm:prSet>
      <dgm:spPr/>
      <dgm:t>
        <a:bodyPr/>
        <a:lstStyle/>
        <a:p>
          <a:endParaRPr lang="ru-RU"/>
        </a:p>
      </dgm:t>
    </dgm:pt>
    <dgm:pt modelId="{520CD4C4-D49B-4453-B145-87C14CADCB43}" type="pres">
      <dgm:prSet presAssocID="{49FD55F9-1F3C-48D4-9F15-D8CCB34ADDD6}" presName="accent_7" presStyleCnt="0"/>
      <dgm:spPr/>
    </dgm:pt>
    <dgm:pt modelId="{5F0B20F1-28C0-4D64-B185-E6A489432120}" type="pres">
      <dgm:prSet presAssocID="{49FD55F9-1F3C-48D4-9F15-D8CCB34ADDD6}" presName="accentRepeatNode" presStyleLbl="solidFgAcc1" presStyleIdx="6" presStyleCnt="7"/>
      <dgm:spPr/>
    </dgm:pt>
  </dgm:ptLst>
  <dgm:cxnLst>
    <dgm:cxn modelId="{ED9BFE33-320D-4D2F-9E71-D7E0BF4BF6A6}" srcId="{32E871E4-3074-4F95-8002-BD0F58978A2E}" destId="{D3F2C7B3-D8EF-4B1B-B864-5753C19D57B8}" srcOrd="4" destOrd="0" parTransId="{9BE407A7-6530-4B93-ADF5-DD60961E0C4B}" sibTransId="{0BF8EC1C-A312-4E39-B2A9-4E5A52FEC28B}"/>
    <dgm:cxn modelId="{1222E9DF-2C44-4828-A9D5-DC782100A65B}" type="presOf" srcId="{49FD55F9-1F3C-48D4-9F15-D8CCB34ADDD6}" destId="{2ED9C786-21A9-4748-A013-55E08E366C24}" srcOrd="0" destOrd="0" presId="urn:microsoft.com/office/officeart/2008/layout/VerticalCurvedList"/>
    <dgm:cxn modelId="{DB5CCB88-76E4-49BA-8846-606E33EE12FF}" type="presOf" srcId="{AC9580FE-106D-4C13-8C7D-96F1FF063F51}" destId="{16F58EA5-8807-466E-873C-DC6BAD307BA0}" srcOrd="0" destOrd="0" presId="urn:microsoft.com/office/officeart/2008/layout/VerticalCurvedList"/>
    <dgm:cxn modelId="{8ACCA1D5-F8A2-4712-B6FA-29F954ACAB40}" srcId="{32E871E4-3074-4F95-8002-BD0F58978A2E}" destId="{49FD55F9-1F3C-48D4-9F15-D8CCB34ADDD6}" srcOrd="6" destOrd="0" parTransId="{75F08695-EDD6-4ADF-9D76-C7ADE452CB78}" sibTransId="{D788EE04-5743-4E88-8D46-FA9A90F342F7}"/>
    <dgm:cxn modelId="{743B233B-A494-461C-A41A-700F76B09BCA}" type="presOf" srcId="{9400F3F7-D0CB-445E-8101-5156DCD38C78}" destId="{97415F41-17F4-4CAA-AC4B-5EC3D207E168}" srcOrd="0" destOrd="0" presId="urn:microsoft.com/office/officeart/2008/layout/VerticalCurvedList"/>
    <dgm:cxn modelId="{E0DC49F1-CE97-4DFC-AFDD-0C83D1E1D7AA}" type="presOf" srcId="{04972803-8A71-4A31-982C-459E36EF3AD0}" destId="{3275C3E9-DE6B-42E8-BD4D-8D7CCD0679F2}" srcOrd="0" destOrd="0" presId="urn:microsoft.com/office/officeart/2008/layout/VerticalCurvedList"/>
    <dgm:cxn modelId="{F1D4316E-5C8B-46EC-9033-CA88D34EB9C2}" type="presOf" srcId="{32E871E4-3074-4F95-8002-BD0F58978A2E}" destId="{10C37432-0AAD-4490-A494-5ABCCEB59506}" srcOrd="0" destOrd="0" presId="urn:microsoft.com/office/officeart/2008/layout/VerticalCurvedList"/>
    <dgm:cxn modelId="{2066C6B6-11A0-46AE-B415-CD58A0098B4A}" srcId="{32E871E4-3074-4F95-8002-BD0F58978A2E}" destId="{B24978BC-5605-47B4-B302-60E77DA30605}" srcOrd="5" destOrd="0" parTransId="{3ED568FF-CC4E-414F-AEC8-4C228D5F4E6D}" sibTransId="{5A26DD11-82A7-457E-9AA7-938ACFABB93D}"/>
    <dgm:cxn modelId="{BB86D236-57FB-466A-91A9-CF665210B139}" type="presOf" srcId="{D3F2C7B3-D8EF-4B1B-B864-5753C19D57B8}" destId="{EA221AC6-151F-49F1-9F37-A860F60A16D7}" srcOrd="0" destOrd="0" presId="urn:microsoft.com/office/officeart/2008/layout/VerticalCurvedList"/>
    <dgm:cxn modelId="{63090E28-C21D-456A-8769-7AE00D865F38}" type="presOf" srcId="{4BB49584-339F-4E90-B811-4F55C1F8815F}" destId="{2EFEF61A-BA11-4C17-B9B1-3FDF37CB1B23}" srcOrd="0" destOrd="0" presId="urn:microsoft.com/office/officeart/2008/layout/VerticalCurvedList"/>
    <dgm:cxn modelId="{3BB35D38-1A62-4049-B23E-69D71D80791B}" srcId="{32E871E4-3074-4F95-8002-BD0F58978A2E}" destId="{4BB49584-339F-4E90-B811-4F55C1F8815F}" srcOrd="1" destOrd="0" parTransId="{499E287B-E507-47EE-A62E-97FA4E5941E4}" sibTransId="{6C17FA29-528A-4C6A-AEBE-4CEEC74639AC}"/>
    <dgm:cxn modelId="{B985E08B-25F6-474A-B87D-014E73D33D85}" srcId="{32E871E4-3074-4F95-8002-BD0F58978A2E}" destId="{9400F3F7-D0CB-445E-8101-5156DCD38C78}" srcOrd="3" destOrd="0" parTransId="{9DE9A92B-A298-4FE2-9714-BA5BEBDEA912}" sibTransId="{DE31A52B-EBB5-405C-9CE5-A0E7E680A9E2}"/>
    <dgm:cxn modelId="{334E5D52-7443-44AB-A21B-14081D1DA3E3}" type="presOf" srcId="{B24978BC-5605-47B4-B302-60E77DA30605}" destId="{68939A20-4088-452B-8F61-6BB6CD397E3F}" srcOrd="0" destOrd="0" presId="urn:microsoft.com/office/officeart/2008/layout/VerticalCurvedList"/>
    <dgm:cxn modelId="{A2E5443D-5195-4928-B985-E142937C4B86}" srcId="{32E871E4-3074-4F95-8002-BD0F58978A2E}" destId="{AC9580FE-106D-4C13-8C7D-96F1FF063F51}" srcOrd="2" destOrd="0" parTransId="{02A69533-5643-43A0-9B99-96E53DB8BE37}" sibTransId="{E8987AB7-0E1E-4EF4-A9C4-9CD7FA320725}"/>
    <dgm:cxn modelId="{9D19D5FE-225C-40EA-93AE-58A471502900}" srcId="{32E871E4-3074-4F95-8002-BD0F58978A2E}" destId="{04972803-8A71-4A31-982C-459E36EF3AD0}" srcOrd="0" destOrd="0" parTransId="{432E74A4-876C-46CD-A2D1-F2375CB1C7AF}" sibTransId="{5D243505-CD25-44D9-AE6D-6E6F82C2E68E}"/>
    <dgm:cxn modelId="{735981CC-36EE-4ECA-9352-1D471D2B188F}" type="presOf" srcId="{5D243505-CD25-44D9-AE6D-6E6F82C2E68E}" destId="{7F6E4215-72CA-4C32-97AA-1F8A7E1D3D15}" srcOrd="0" destOrd="0" presId="urn:microsoft.com/office/officeart/2008/layout/VerticalCurvedList"/>
    <dgm:cxn modelId="{9ECCC0B8-BBB1-48A1-ADD7-3103303A67B5}" type="presParOf" srcId="{10C37432-0AAD-4490-A494-5ABCCEB59506}" destId="{F807EDB5-A9EE-46ED-A276-6B32BBE1726E}" srcOrd="0" destOrd="0" presId="urn:microsoft.com/office/officeart/2008/layout/VerticalCurvedList"/>
    <dgm:cxn modelId="{CC2C3538-C3B9-486A-A914-A8827A1EF179}" type="presParOf" srcId="{F807EDB5-A9EE-46ED-A276-6B32BBE1726E}" destId="{27E4D45C-E14E-47E4-B23D-208117D9D6C8}" srcOrd="0" destOrd="0" presId="urn:microsoft.com/office/officeart/2008/layout/VerticalCurvedList"/>
    <dgm:cxn modelId="{951FAB8F-E3EF-4A23-8E7D-A3672137BFDB}" type="presParOf" srcId="{27E4D45C-E14E-47E4-B23D-208117D9D6C8}" destId="{8E578012-433F-4745-9A72-5B42A70EDD8B}" srcOrd="0" destOrd="0" presId="urn:microsoft.com/office/officeart/2008/layout/VerticalCurvedList"/>
    <dgm:cxn modelId="{048BE54C-76C0-4888-9BFF-98268B91C580}" type="presParOf" srcId="{27E4D45C-E14E-47E4-B23D-208117D9D6C8}" destId="{7F6E4215-72CA-4C32-97AA-1F8A7E1D3D15}" srcOrd="1" destOrd="0" presId="urn:microsoft.com/office/officeart/2008/layout/VerticalCurvedList"/>
    <dgm:cxn modelId="{AA63C849-D666-4EB1-B4AE-E1AF601F394F}" type="presParOf" srcId="{27E4D45C-E14E-47E4-B23D-208117D9D6C8}" destId="{9C1F1B49-298F-49D3-A18C-F50EB71C19E0}" srcOrd="2" destOrd="0" presId="urn:microsoft.com/office/officeart/2008/layout/VerticalCurvedList"/>
    <dgm:cxn modelId="{38977E53-3EBF-4BA7-BCEF-9196C0FB7E85}" type="presParOf" srcId="{27E4D45C-E14E-47E4-B23D-208117D9D6C8}" destId="{2E1AB7ED-CA2D-4098-A56C-C0184E48C329}" srcOrd="3" destOrd="0" presId="urn:microsoft.com/office/officeart/2008/layout/VerticalCurvedList"/>
    <dgm:cxn modelId="{70977455-96A7-421E-88D4-A2D8AC548937}" type="presParOf" srcId="{F807EDB5-A9EE-46ED-A276-6B32BBE1726E}" destId="{3275C3E9-DE6B-42E8-BD4D-8D7CCD0679F2}" srcOrd="1" destOrd="0" presId="urn:microsoft.com/office/officeart/2008/layout/VerticalCurvedList"/>
    <dgm:cxn modelId="{F0C138B1-8160-4667-ADC6-827B320D9AE7}" type="presParOf" srcId="{F807EDB5-A9EE-46ED-A276-6B32BBE1726E}" destId="{9ABE8ED0-E023-40B6-A785-B3EACE42D2E5}" srcOrd="2" destOrd="0" presId="urn:microsoft.com/office/officeart/2008/layout/VerticalCurvedList"/>
    <dgm:cxn modelId="{2A7D7FB1-CC32-44ED-B718-0BEF2928F8D0}" type="presParOf" srcId="{9ABE8ED0-E023-40B6-A785-B3EACE42D2E5}" destId="{47720F80-8CD6-4239-B5C1-2B1F986F6566}" srcOrd="0" destOrd="0" presId="urn:microsoft.com/office/officeart/2008/layout/VerticalCurvedList"/>
    <dgm:cxn modelId="{5423B2E1-3044-48BA-9F32-01EFB4D7B89D}" type="presParOf" srcId="{F807EDB5-A9EE-46ED-A276-6B32BBE1726E}" destId="{2EFEF61A-BA11-4C17-B9B1-3FDF37CB1B23}" srcOrd="3" destOrd="0" presId="urn:microsoft.com/office/officeart/2008/layout/VerticalCurvedList"/>
    <dgm:cxn modelId="{E58D98F7-1D99-4677-A70F-479F760646BC}" type="presParOf" srcId="{F807EDB5-A9EE-46ED-A276-6B32BBE1726E}" destId="{CF7DAC12-E1AA-4ACC-B31C-4A5721A1F8A2}" srcOrd="4" destOrd="0" presId="urn:microsoft.com/office/officeart/2008/layout/VerticalCurvedList"/>
    <dgm:cxn modelId="{3C9DB95B-13AA-4E8E-B03E-3A8E0AB3AE19}" type="presParOf" srcId="{CF7DAC12-E1AA-4ACC-B31C-4A5721A1F8A2}" destId="{147A04AB-5E25-4812-BEA3-1FEE7FE6D333}" srcOrd="0" destOrd="0" presId="urn:microsoft.com/office/officeart/2008/layout/VerticalCurvedList"/>
    <dgm:cxn modelId="{ED54967D-EDF0-47CB-ABB0-BFA7BFD081B7}" type="presParOf" srcId="{F807EDB5-A9EE-46ED-A276-6B32BBE1726E}" destId="{16F58EA5-8807-466E-873C-DC6BAD307BA0}" srcOrd="5" destOrd="0" presId="urn:microsoft.com/office/officeart/2008/layout/VerticalCurvedList"/>
    <dgm:cxn modelId="{9C5E5B35-F202-4943-ABDC-56F65787D4F5}" type="presParOf" srcId="{F807EDB5-A9EE-46ED-A276-6B32BBE1726E}" destId="{586B2325-3582-4639-8578-F83D03C40CEB}" srcOrd="6" destOrd="0" presId="urn:microsoft.com/office/officeart/2008/layout/VerticalCurvedList"/>
    <dgm:cxn modelId="{552F9E15-257A-4151-9EF9-E367EB956495}" type="presParOf" srcId="{586B2325-3582-4639-8578-F83D03C40CEB}" destId="{51638C2B-69EA-40C6-967D-9495998A0005}" srcOrd="0" destOrd="0" presId="urn:microsoft.com/office/officeart/2008/layout/VerticalCurvedList"/>
    <dgm:cxn modelId="{EB0BEC10-DB12-4A71-B17D-2B2E9F6A4FCF}" type="presParOf" srcId="{F807EDB5-A9EE-46ED-A276-6B32BBE1726E}" destId="{97415F41-17F4-4CAA-AC4B-5EC3D207E168}" srcOrd="7" destOrd="0" presId="urn:microsoft.com/office/officeart/2008/layout/VerticalCurvedList"/>
    <dgm:cxn modelId="{4EEC36D5-70DF-43F1-B2E0-10C085DCD683}" type="presParOf" srcId="{F807EDB5-A9EE-46ED-A276-6B32BBE1726E}" destId="{89C7C8C1-D8C6-4B23-86CC-689AF2722E6A}" srcOrd="8" destOrd="0" presId="urn:microsoft.com/office/officeart/2008/layout/VerticalCurvedList"/>
    <dgm:cxn modelId="{4BBC192B-DA3C-4070-8593-E4B777481B16}" type="presParOf" srcId="{89C7C8C1-D8C6-4B23-86CC-689AF2722E6A}" destId="{17728BE0-C965-4259-8066-2D8FA29C76A6}" srcOrd="0" destOrd="0" presId="urn:microsoft.com/office/officeart/2008/layout/VerticalCurvedList"/>
    <dgm:cxn modelId="{DB32FCF2-3129-4CB7-91A1-DAF209C8C893}" type="presParOf" srcId="{F807EDB5-A9EE-46ED-A276-6B32BBE1726E}" destId="{EA221AC6-151F-49F1-9F37-A860F60A16D7}" srcOrd="9" destOrd="0" presId="urn:microsoft.com/office/officeart/2008/layout/VerticalCurvedList"/>
    <dgm:cxn modelId="{8CA21ACF-A638-43F7-9ECE-50483B205A8A}" type="presParOf" srcId="{F807EDB5-A9EE-46ED-A276-6B32BBE1726E}" destId="{27A24BC2-FFA8-4BDA-8265-A305D3E8F523}" srcOrd="10" destOrd="0" presId="urn:microsoft.com/office/officeart/2008/layout/VerticalCurvedList"/>
    <dgm:cxn modelId="{97DA359E-6AE0-4F8B-8195-F34E84FCF3C2}" type="presParOf" srcId="{27A24BC2-FFA8-4BDA-8265-A305D3E8F523}" destId="{1011899D-3FE5-41E2-A939-53EB901186B6}" srcOrd="0" destOrd="0" presId="urn:microsoft.com/office/officeart/2008/layout/VerticalCurvedList"/>
    <dgm:cxn modelId="{DF9E3C39-D145-4DB0-BCF8-0ACFAC48D68B}" type="presParOf" srcId="{F807EDB5-A9EE-46ED-A276-6B32BBE1726E}" destId="{68939A20-4088-452B-8F61-6BB6CD397E3F}" srcOrd="11" destOrd="0" presId="urn:microsoft.com/office/officeart/2008/layout/VerticalCurvedList"/>
    <dgm:cxn modelId="{A0FFCEE4-5091-4149-9BDA-CADECBBCA99F}" type="presParOf" srcId="{F807EDB5-A9EE-46ED-A276-6B32BBE1726E}" destId="{76685998-1E2B-430C-95FF-9A80BDD10731}" srcOrd="12" destOrd="0" presId="urn:microsoft.com/office/officeart/2008/layout/VerticalCurvedList"/>
    <dgm:cxn modelId="{92729D39-2969-45CA-9E04-818427055141}" type="presParOf" srcId="{76685998-1E2B-430C-95FF-9A80BDD10731}" destId="{6EF3827F-1C5C-4764-9188-8462A3CF3A18}" srcOrd="0" destOrd="0" presId="urn:microsoft.com/office/officeart/2008/layout/VerticalCurvedList"/>
    <dgm:cxn modelId="{8ADA0CDF-D3AB-4360-B8A4-CFE2F32A0778}" type="presParOf" srcId="{F807EDB5-A9EE-46ED-A276-6B32BBE1726E}" destId="{2ED9C786-21A9-4748-A013-55E08E366C24}" srcOrd="13" destOrd="0" presId="urn:microsoft.com/office/officeart/2008/layout/VerticalCurvedList"/>
    <dgm:cxn modelId="{0E0AA610-C3F3-45B4-A60C-FB568939C15B}" type="presParOf" srcId="{F807EDB5-A9EE-46ED-A276-6B32BBE1726E}" destId="{520CD4C4-D49B-4453-B145-87C14CADCB43}" srcOrd="14" destOrd="0" presId="urn:microsoft.com/office/officeart/2008/layout/VerticalCurvedList"/>
    <dgm:cxn modelId="{9AD706CF-FF3B-4655-850C-B81EF9C84E89}" type="presParOf" srcId="{520CD4C4-D49B-4453-B145-87C14CADCB43}" destId="{5F0B20F1-28C0-4D64-B185-E6A489432120}"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4215-72CA-4C32-97AA-1F8A7E1D3D15}">
      <dsp:nvSpPr>
        <dsp:cNvPr id="0" name=""/>
        <dsp:cNvSpPr/>
      </dsp:nvSpPr>
      <dsp:spPr>
        <a:xfrm>
          <a:off x="-4042649" y="-619766"/>
          <a:ext cx="4811433" cy="4811433"/>
        </a:xfrm>
        <a:prstGeom prst="blockArc">
          <a:avLst>
            <a:gd name="adj1" fmla="val 18900000"/>
            <a:gd name="adj2" fmla="val 2700000"/>
            <a:gd name="adj3" fmla="val 449"/>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275C3E9-DE6B-42E8-BD4D-8D7CCD0679F2}">
      <dsp:nvSpPr>
        <dsp:cNvPr id="0" name=""/>
        <dsp:cNvSpPr/>
      </dsp:nvSpPr>
      <dsp:spPr>
        <a:xfrm>
          <a:off x="245772" y="162378"/>
          <a:ext cx="384515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3020" rIns="33020" bIns="33020" numCol="1" spcCol="1270" anchor="ctr" anchorCtr="0">
          <a:noAutofit/>
        </a:bodyPr>
        <a:lstStyle/>
        <a:p>
          <a:pPr lvl="0" algn="l" defTabSz="577850">
            <a:lnSpc>
              <a:spcPct val="90000"/>
            </a:lnSpc>
            <a:spcBef>
              <a:spcPct val="0"/>
            </a:spcBef>
            <a:spcAft>
              <a:spcPct val="35000"/>
            </a:spcAft>
          </a:pPr>
          <a:r>
            <a:rPr lang="kk-KZ" sz="1300" kern="1200" dirty="0" smtClean="0">
              <a:latin typeface="Times New Roman" panose="02020603050405020304" pitchFamily="18" charset="0"/>
              <a:cs typeface="Times New Roman" panose="02020603050405020304" pitchFamily="18" charset="0"/>
            </a:rPr>
            <a:t>7.1 </a:t>
          </a:r>
          <a:r>
            <a:rPr lang="kk-KZ" sz="1400" b="0" kern="1200" dirty="0" smtClean="0">
              <a:latin typeface="Times New Roman" panose="02020603050405020304" pitchFamily="18" charset="0"/>
              <a:cs typeface="Times New Roman" panose="02020603050405020304" pitchFamily="18" charset="0"/>
            </a:rPr>
            <a:t>Мобильді ұялы жүйелердің құрылымы</a:t>
          </a:r>
          <a:endParaRPr lang="ru-RU" sz="1400" b="0" kern="1200" dirty="0">
            <a:latin typeface="Times New Roman" panose="02020603050405020304" pitchFamily="18" charset="0"/>
            <a:cs typeface="Times New Roman" panose="02020603050405020304" pitchFamily="18" charset="0"/>
          </a:endParaRPr>
        </a:p>
      </dsp:txBody>
      <dsp:txXfrm>
        <a:off x="245772" y="162378"/>
        <a:ext cx="3845150" cy="324614"/>
      </dsp:txXfrm>
    </dsp:sp>
    <dsp:sp modelId="{47720F80-8CD6-4239-B5C1-2B1F986F6566}">
      <dsp:nvSpPr>
        <dsp:cNvPr id="0" name=""/>
        <dsp:cNvSpPr/>
      </dsp:nvSpPr>
      <dsp:spPr>
        <a:xfrm>
          <a:off x="42888" y="121801"/>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FEF61A-BA11-4C17-B9B1-3FDF37CB1B23}">
      <dsp:nvSpPr>
        <dsp:cNvPr id="0" name=""/>
        <dsp:cNvSpPr/>
      </dsp:nvSpPr>
      <dsp:spPr>
        <a:xfrm>
          <a:off x="539740" y="649585"/>
          <a:ext cx="3551182"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3020" rIns="33020" bIns="33020" numCol="1" spcCol="1270" anchor="ctr" anchorCtr="0">
          <a:noAutofit/>
        </a:bodyPr>
        <a:lstStyle/>
        <a:p>
          <a:pPr lvl="0" algn="l" defTabSz="577850">
            <a:lnSpc>
              <a:spcPct val="90000"/>
            </a:lnSpc>
            <a:spcBef>
              <a:spcPct val="0"/>
            </a:spcBef>
            <a:spcAft>
              <a:spcPct val="35000"/>
            </a:spcAft>
          </a:pPr>
          <a:r>
            <a:rPr lang="ru-RU" sz="1300" kern="1200" dirty="0" smtClean="0">
              <a:latin typeface="Times New Roman" panose="02020603050405020304" pitchFamily="18" charset="0"/>
              <a:cs typeface="Times New Roman" panose="02020603050405020304" pitchFamily="18" charset="0"/>
            </a:rPr>
            <a:t>7.1.1 </a:t>
          </a:r>
          <a:r>
            <a:rPr lang="kk-KZ" sz="1400" i="0" kern="1200" dirty="0" smtClean="0">
              <a:latin typeface="Times New Roman" panose="02020603050405020304" pitchFamily="18" charset="0"/>
              <a:cs typeface="Times New Roman" panose="02020603050405020304" pitchFamily="18" charset="0"/>
            </a:rPr>
            <a:t>Жылжымалы станция құрылымы</a:t>
          </a:r>
          <a:endParaRPr lang="ru-RU" sz="1400" i="0" kern="1200" dirty="0">
            <a:latin typeface="Times New Roman" panose="02020603050405020304" pitchFamily="18" charset="0"/>
            <a:cs typeface="Times New Roman" panose="02020603050405020304" pitchFamily="18" charset="0"/>
          </a:endParaRPr>
        </a:p>
      </dsp:txBody>
      <dsp:txXfrm>
        <a:off x="539740" y="649585"/>
        <a:ext cx="3551182" cy="324614"/>
      </dsp:txXfrm>
    </dsp:sp>
    <dsp:sp modelId="{147A04AB-5E25-4812-BEA3-1FEE7FE6D333}">
      <dsp:nvSpPr>
        <dsp:cNvPr id="0" name=""/>
        <dsp:cNvSpPr/>
      </dsp:nvSpPr>
      <dsp:spPr>
        <a:xfrm>
          <a:off x="336856" y="60900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6F58EA5-8807-466E-873C-DC6BAD307BA0}">
      <dsp:nvSpPr>
        <dsp:cNvPr id="0" name=""/>
        <dsp:cNvSpPr/>
      </dsp:nvSpPr>
      <dsp:spPr>
        <a:xfrm>
          <a:off x="705138" y="1137880"/>
          <a:ext cx="339009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5560" rIns="35560" bIns="35560" numCol="1" spcCol="1270" anchor="ctr" anchorCtr="0">
          <a:noAutofit/>
        </a:bodyPr>
        <a:lstStyle/>
        <a:p>
          <a:pPr lvl="0" algn="l" defTabSz="622300">
            <a:lnSpc>
              <a:spcPct val="90000"/>
            </a:lnSpc>
            <a:spcBef>
              <a:spcPct val="0"/>
            </a:spcBef>
            <a:spcAft>
              <a:spcPct val="35000"/>
            </a:spcAft>
          </a:pPr>
          <a:r>
            <a:rPr lang="kk-KZ" sz="1400" i="0" kern="1200" dirty="0" smtClean="0">
              <a:latin typeface="Times New Roman" panose="02020603050405020304" pitchFamily="18" charset="0"/>
              <a:cs typeface="Times New Roman" panose="02020603050405020304" pitchFamily="18" charset="0"/>
            </a:rPr>
            <a:t>7.1.2 Базалық станция жүйесі</a:t>
          </a:r>
          <a:endParaRPr lang="ru-RU" sz="1400" i="0" kern="1200" dirty="0">
            <a:latin typeface="Times New Roman" panose="02020603050405020304" pitchFamily="18" charset="0"/>
            <a:cs typeface="Times New Roman" panose="02020603050405020304" pitchFamily="18" charset="0"/>
          </a:endParaRPr>
        </a:p>
      </dsp:txBody>
      <dsp:txXfrm>
        <a:off x="705138" y="1137880"/>
        <a:ext cx="3390090" cy="324614"/>
      </dsp:txXfrm>
    </dsp:sp>
    <dsp:sp modelId="{51638C2B-69EA-40C6-967D-9495998A0005}">
      <dsp:nvSpPr>
        <dsp:cNvPr id="0" name=""/>
        <dsp:cNvSpPr/>
      </dsp:nvSpPr>
      <dsp:spPr>
        <a:xfrm>
          <a:off x="497949" y="1095858"/>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97415F41-17F4-4CAA-AC4B-5EC3D207E168}">
      <dsp:nvSpPr>
        <dsp:cNvPr id="0" name=""/>
        <dsp:cNvSpPr/>
      </dsp:nvSpPr>
      <dsp:spPr>
        <a:xfrm>
          <a:off x="742135" y="1623642"/>
          <a:ext cx="335892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5560" rIns="35560" bIns="35560" numCol="1" spcCol="1270" anchor="ctr" anchorCtr="0">
          <a:noAutofit/>
        </a:bodyPr>
        <a:lstStyle/>
        <a:p>
          <a:pPr lvl="0" algn="l" defTabSz="622300">
            <a:lnSpc>
              <a:spcPct val="90000"/>
            </a:lnSpc>
            <a:spcBef>
              <a:spcPct val="0"/>
            </a:spcBef>
            <a:spcAft>
              <a:spcPct val="35000"/>
            </a:spcAft>
          </a:pPr>
          <a:r>
            <a:rPr lang="ru-RU" sz="1400" i="0" kern="1200" dirty="0" smtClean="0">
              <a:latin typeface="Times New Roman" panose="02020603050405020304" pitchFamily="18" charset="0"/>
              <a:cs typeface="Times New Roman" panose="02020603050405020304" pitchFamily="18" charset="0"/>
            </a:rPr>
            <a:t>7.1.3 </a:t>
          </a:r>
          <a:r>
            <a:rPr lang="kk-KZ" sz="1400" i="0" kern="1200" dirty="0" smtClean="0">
              <a:latin typeface="Times New Roman" panose="02020603050405020304" pitchFamily="18" charset="0"/>
              <a:cs typeface="Times New Roman" panose="02020603050405020304" pitchFamily="18" charset="0"/>
            </a:rPr>
            <a:t>Коммутация жүйесі</a:t>
          </a:r>
          <a:endParaRPr lang="ru-RU" sz="1400" i="0" kern="1200" dirty="0">
            <a:latin typeface="Times New Roman" panose="02020603050405020304" pitchFamily="18" charset="0"/>
            <a:cs typeface="Times New Roman" panose="02020603050405020304" pitchFamily="18" charset="0"/>
          </a:endParaRPr>
        </a:p>
      </dsp:txBody>
      <dsp:txXfrm>
        <a:off x="742135" y="1623642"/>
        <a:ext cx="3358920" cy="324614"/>
      </dsp:txXfrm>
    </dsp:sp>
    <dsp:sp modelId="{17728BE0-C965-4259-8066-2D8FA29C76A6}">
      <dsp:nvSpPr>
        <dsp:cNvPr id="0" name=""/>
        <dsp:cNvSpPr/>
      </dsp:nvSpPr>
      <dsp:spPr>
        <a:xfrm>
          <a:off x="549384" y="1583066"/>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EA221AC6-151F-49F1-9F37-A860F60A16D7}">
      <dsp:nvSpPr>
        <dsp:cNvPr id="0" name=""/>
        <dsp:cNvSpPr/>
      </dsp:nvSpPr>
      <dsp:spPr>
        <a:xfrm>
          <a:off x="700832" y="2110850"/>
          <a:ext cx="339009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5560" rIns="35560" bIns="35560" numCol="1" spcCol="1270" anchor="ctr" anchorCtr="0">
          <a:noAutofit/>
        </a:bodyPr>
        <a:lstStyle/>
        <a:p>
          <a:pPr lvl="0" algn="l" defTabSz="622300">
            <a:lnSpc>
              <a:spcPct val="90000"/>
            </a:lnSpc>
            <a:spcBef>
              <a:spcPct val="0"/>
            </a:spcBef>
            <a:spcAft>
              <a:spcPct val="35000"/>
            </a:spcAft>
          </a:pPr>
          <a:r>
            <a:rPr lang="kk-KZ" sz="1400" b="0" kern="1200" dirty="0" smtClean="0">
              <a:latin typeface="Times New Roman" panose="02020603050405020304" pitchFamily="18" charset="0"/>
              <a:cs typeface="Times New Roman" panose="02020603050405020304" pitchFamily="18" charset="0"/>
            </a:rPr>
            <a:t>7.2 Ұялы байланыс жүйелерінің жұмыс істеу принциптері</a:t>
          </a:r>
          <a:endParaRPr lang="ru-RU" sz="1400" b="0" kern="1200" dirty="0">
            <a:latin typeface="Times New Roman" panose="02020603050405020304" pitchFamily="18" charset="0"/>
            <a:cs typeface="Times New Roman" panose="02020603050405020304" pitchFamily="18" charset="0"/>
          </a:endParaRPr>
        </a:p>
      </dsp:txBody>
      <dsp:txXfrm>
        <a:off x="700832" y="2110850"/>
        <a:ext cx="3390090" cy="324614"/>
      </dsp:txXfrm>
    </dsp:sp>
    <dsp:sp modelId="{1011899D-3FE5-41E2-A939-53EB901186B6}">
      <dsp:nvSpPr>
        <dsp:cNvPr id="0" name=""/>
        <dsp:cNvSpPr/>
      </dsp:nvSpPr>
      <dsp:spPr>
        <a:xfrm>
          <a:off x="497949" y="207027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68939A20-4088-452B-8F61-6BB6CD397E3F}">
      <dsp:nvSpPr>
        <dsp:cNvPr id="0" name=""/>
        <dsp:cNvSpPr/>
      </dsp:nvSpPr>
      <dsp:spPr>
        <a:xfrm>
          <a:off x="539740" y="2597699"/>
          <a:ext cx="3551182"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5560" rIns="35560" bIns="35560" numCol="1" spcCol="1270" anchor="ctr" anchorCtr="0">
          <a:noAutofit/>
        </a:bodyPr>
        <a:lstStyle/>
        <a:p>
          <a:pPr lvl="0" algn="l" defTabSz="622300">
            <a:lnSpc>
              <a:spcPct val="90000"/>
            </a:lnSpc>
            <a:spcBef>
              <a:spcPct val="0"/>
            </a:spcBef>
            <a:spcAft>
              <a:spcPct val="35000"/>
            </a:spcAft>
          </a:pPr>
          <a:r>
            <a:rPr lang="kk-KZ" sz="1400" i="0" kern="1200" dirty="0" smtClean="0">
              <a:latin typeface="Times New Roman" panose="02020603050405020304" pitchFamily="18" charset="0"/>
              <a:cs typeface="Times New Roman" panose="02020603050405020304" pitchFamily="18" charset="0"/>
            </a:rPr>
            <a:t>7.2.1 Релелік тасымалдау (HANDOVER)</a:t>
          </a:r>
          <a:endParaRPr lang="ru-RU" sz="1400" i="0" kern="1200" dirty="0">
            <a:latin typeface="Times New Roman" panose="02020603050405020304" pitchFamily="18" charset="0"/>
            <a:cs typeface="Times New Roman" panose="02020603050405020304" pitchFamily="18" charset="0"/>
          </a:endParaRPr>
        </a:p>
      </dsp:txBody>
      <dsp:txXfrm>
        <a:off x="539740" y="2597699"/>
        <a:ext cx="3551182" cy="324614"/>
      </dsp:txXfrm>
    </dsp:sp>
    <dsp:sp modelId="{6EF3827F-1C5C-4764-9188-8462A3CF3A18}">
      <dsp:nvSpPr>
        <dsp:cNvPr id="0" name=""/>
        <dsp:cNvSpPr/>
      </dsp:nvSpPr>
      <dsp:spPr>
        <a:xfrm>
          <a:off x="336856" y="2557123"/>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2ED9C786-21A9-4748-A013-55E08E366C24}">
      <dsp:nvSpPr>
        <dsp:cNvPr id="0" name=""/>
        <dsp:cNvSpPr/>
      </dsp:nvSpPr>
      <dsp:spPr>
        <a:xfrm>
          <a:off x="245772" y="3084907"/>
          <a:ext cx="3845150" cy="324614"/>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663" tIns="35560" rIns="35560" bIns="35560" numCol="1" spcCol="1270" anchor="ctr" anchorCtr="0">
          <a:noAutofit/>
        </a:bodyPr>
        <a:lstStyle/>
        <a:p>
          <a:pPr lvl="0" algn="l" defTabSz="622300">
            <a:lnSpc>
              <a:spcPct val="90000"/>
            </a:lnSpc>
            <a:spcBef>
              <a:spcPct val="0"/>
            </a:spcBef>
            <a:spcAft>
              <a:spcPct val="35000"/>
            </a:spcAft>
          </a:pPr>
          <a:r>
            <a:rPr lang="kk-KZ" sz="1400" i="0" kern="1200" dirty="0" smtClean="0">
              <a:latin typeface="Times New Roman" panose="02020603050405020304" pitchFamily="18" charset="0"/>
              <a:cs typeface="Times New Roman" panose="02020603050405020304" pitchFamily="18" charset="0"/>
            </a:rPr>
            <a:t>7.2.2 </a:t>
          </a:r>
          <a:r>
            <a:rPr lang="kk-KZ" sz="1400" i="0" kern="1200" dirty="0" smtClean="0">
              <a:latin typeface="Times New Roman" panose="02020603050405020304" pitchFamily="18" charset="0"/>
              <a:cs typeface="Times New Roman" panose="02020603050405020304" pitchFamily="18" charset="0"/>
            </a:rPr>
            <a:t>Роуминг</a:t>
          </a:r>
          <a:endParaRPr lang="ru-RU" sz="1400" i="0" kern="1200" dirty="0">
            <a:latin typeface="Times New Roman" panose="02020603050405020304" pitchFamily="18" charset="0"/>
            <a:cs typeface="Times New Roman" panose="02020603050405020304" pitchFamily="18" charset="0"/>
          </a:endParaRPr>
        </a:p>
      </dsp:txBody>
      <dsp:txXfrm>
        <a:off x="245772" y="3084907"/>
        <a:ext cx="3845150" cy="324614"/>
      </dsp:txXfrm>
    </dsp:sp>
    <dsp:sp modelId="{5F0B20F1-28C0-4D64-B185-E6A489432120}">
      <dsp:nvSpPr>
        <dsp:cNvPr id="0" name=""/>
        <dsp:cNvSpPr/>
      </dsp:nvSpPr>
      <dsp:spPr>
        <a:xfrm>
          <a:off x="42888" y="3044330"/>
          <a:ext cx="405767" cy="405767"/>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85FF87-632E-40DE-BFDD-366C81E5E2C7}" type="datetimeFigureOut">
              <a:rPr lang="ru-RU" smtClean="0"/>
              <a:pPr/>
              <a:t>18.10.2022</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780597-036D-48BA-8495-C1E883D4A3EF}"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20"/>
            <a:ext cx="7772400" cy="1102519"/>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154782"/>
            <a:ext cx="2057400" cy="329088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54782"/>
            <a:ext cx="6019800" cy="329088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3" y="204787"/>
            <a:ext cx="3008313" cy="871538"/>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1"/>
            <a:ext cx="5486400" cy="425054"/>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18.10.2022</a:t>
            </a:fld>
            <a:endParaRPr lang="ru-RU"/>
          </a:p>
        </p:txBody>
      </p:sp>
      <p:sp>
        <p:nvSpPr>
          <p:cNvPr id="5" name="Нижний колонтитул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ятиугольник 10"/>
          <p:cNvSpPr/>
          <p:nvPr/>
        </p:nvSpPr>
        <p:spPr>
          <a:xfrm>
            <a:off x="0" y="142858"/>
            <a:ext cx="8429652" cy="428628"/>
          </a:xfrm>
          <a:prstGeom prst="homePlat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Нашивка 11"/>
          <p:cNvSpPr/>
          <p:nvPr/>
        </p:nvSpPr>
        <p:spPr>
          <a:xfrm>
            <a:off x="8501090" y="142858"/>
            <a:ext cx="642910" cy="428628"/>
          </a:xfrm>
          <a:prstGeom prst="chevr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4" name="Пятиугольник 13"/>
          <p:cNvSpPr/>
          <p:nvPr/>
        </p:nvSpPr>
        <p:spPr>
          <a:xfrm rot="5400000">
            <a:off x="359256" y="750054"/>
            <a:ext cx="4000510" cy="4071966"/>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256159" y="991346"/>
            <a:ext cx="4211960" cy="15773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400" cap="small" dirty="0" err="1" smtClean="0">
                <a:latin typeface="Times New Roman" panose="02020603050405020304" pitchFamily="18" charset="0"/>
                <a:cs typeface="Times New Roman" panose="02020603050405020304" pitchFamily="18" charset="0"/>
              </a:rPr>
              <a:t>Жылжымалы</a:t>
            </a:r>
            <a:r>
              <a:rPr lang="ru-RU" sz="1400" cap="small" dirty="0" smtClean="0">
                <a:latin typeface="Times New Roman" panose="02020603050405020304" pitchFamily="18" charset="0"/>
                <a:cs typeface="Times New Roman" panose="02020603050405020304" pitchFamily="18" charset="0"/>
              </a:rPr>
              <a:t> </a:t>
            </a:r>
            <a:r>
              <a:rPr lang="ru-RU" sz="1400" cap="small" dirty="0" err="1" smtClean="0">
                <a:latin typeface="Times New Roman" panose="02020603050405020304" pitchFamily="18" charset="0"/>
                <a:cs typeface="Times New Roman" panose="02020603050405020304" pitchFamily="18" charset="0"/>
              </a:rPr>
              <a:t>байланыс</a:t>
            </a:r>
            <a:r>
              <a:rPr lang="ru-RU" sz="1400" cap="small" dirty="0" smtClean="0">
                <a:latin typeface="Times New Roman" panose="02020603050405020304" pitchFamily="18" charset="0"/>
                <a:cs typeface="Times New Roman" panose="02020603050405020304" pitchFamily="18" charset="0"/>
              </a:rPr>
              <a:t> </a:t>
            </a:r>
            <a:r>
              <a:rPr lang="ru-RU" sz="1400" cap="small" dirty="0" err="1" smtClean="0">
                <a:latin typeface="Times New Roman" panose="02020603050405020304" pitchFamily="18" charset="0"/>
                <a:cs typeface="Times New Roman" panose="02020603050405020304" pitchFamily="18" charset="0"/>
              </a:rPr>
              <a:t>жүйелері</a:t>
            </a:r>
            <a:endParaRPr lang="ru-RU" sz="1400" dirty="0" smtClean="0">
              <a:latin typeface="Times New Roman" pitchFamily="18" charset="0"/>
              <a:cs typeface="Times New Roman" pitchFamily="18" charset="0"/>
            </a:endParaRPr>
          </a:p>
          <a:p>
            <a:pPr algn="ctr"/>
            <a:endParaRPr lang="ru-RU" sz="1400" dirty="0" smtClean="0">
              <a:latin typeface="Times New Roman" pitchFamily="18" charset="0"/>
              <a:cs typeface="Times New Roman" pitchFamily="18" charset="0"/>
            </a:endParaRPr>
          </a:p>
          <a:p>
            <a:pPr algn="ctr"/>
            <a:r>
              <a:rPr lang="ru-RU" sz="1400" dirty="0" smtClean="0">
                <a:latin typeface="Times New Roman" pitchFamily="18" charset="0"/>
                <a:cs typeface="Times New Roman" pitchFamily="18" charset="0"/>
              </a:rPr>
              <a:t>ЛЕКЦИЯ </a:t>
            </a:r>
            <a:r>
              <a:rPr lang="kk-KZ" sz="1400" dirty="0" smtClean="0">
                <a:latin typeface="Times New Roman" panose="02020603050405020304" pitchFamily="18" charset="0"/>
                <a:cs typeface="Times New Roman" panose="02020603050405020304" pitchFamily="18" charset="0"/>
              </a:rPr>
              <a:t>№7</a:t>
            </a:r>
            <a:endParaRPr lang="kk-KZ" sz="1400" dirty="0" smtClean="0">
              <a:latin typeface="Times New Roman" panose="02020603050405020304" pitchFamily="18" charset="0"/>
              <a:cs typeface="Times New Roman" panose="02020603050405020304" pitchFamily="18" charset="0"/>
            </a:endParaRPr>
          </a:p>
          <a:p>
            <a:endParaRPr lang="ru-RU" sz="1400" dirty="0">
              <a:latin typeface="Times New Roman" panose="02020603050405020304" pitchFamily="18" charset="0"/>
              <a:cs typeface="Times New Roman" panose="02020603050405020304" pitchFamily="18" charset="0"/>
            </a:endParaRPr>
          </a:p>
          <a:p>
            <a:pPr algn="ctr"/>
            <a:r>
              <a:rPr lang="kk-KZ" sz="1400" dirty="0" smtClean="0">
                <a:latin typeface="Times New Roman" panose="02020603050405020304" pitchFamily="18" charset="0"/>
                <a:cs typeface="Times New Roman" panose="02020603050405020304" pitchFamily="18" charset="0"/>
              </a:rPr>
              <a:t>МОБИЛЬДІ </a:t>
            </a:r>
            <a:r>
              <a:rPr lang="kk-KZ" sz="1400" dirty="0">
                <a:latin typeface="Times New Roman" panose="02020603050405020304" pitchFamily="18" charset="0"/>
                <a:cs typeface="Times New Roman" panose="02020603050405020304" pitchFamily="18" charset="0"/>
              </a:rPr>
              <a:t>ЖЕЛІЛЕРДІҢ ЭЛЕМЕНТТЕРІ: БАЗАЛЫҚ СТАНЦИЯЛАР ЖҮЙЕСІ. АУЫТСУ ЖҮЙЕСІ. МОБИЛЬДІ </a:t>
            </a:r>
            <a:r>
              <a:rPr lang="kk-KZ" sz="1400" dirty="0" smtClean="0">
                <a:latin typeface="Times New Roman" panose="02020603050405020304" pitchFamily="18" charset="0"/>
                <a:cs typeface="Times New Roman" panose="02020603050405020304" pitchFamily="18" charset="0"/>
              </a:rPr>
              <a:t>СТАНЦИЯ.</a:t>
            </a:r>
            <a:endParaRPr lang="ru-RU" sz="14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643042" y="214296"/>
            <a:ext cx="6579284" cy="3000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r>
              <a:rPr lang="ru-RU" sz="1500" dirty="0" smtClean="0">
                <a:latin typeface="Times New Roman" panose="02020603050405020304" pitchFamily="18" charset="0"/>
                <a:cs typeface="Times New Roman" panose="02020603050405020304" pitchFamily="18" charset="0"/>
              </a:rPr>
              <a:t>Қ.И. </a:t>
            </a:r>
            <a:r>
              <a:rPr lang="ru-RU" sz="1500" dirty="0" err="1" smtClean="0">
                <a:latin typeface="Times New Roman" panose="02020603050405020304" pitchFamily="18" charset="0"/>
                <a:cs typeface="Times New Roman" panose="02020603050405020304" pitchFamily="18" charset="0"/>
              </a:rPr>
              <a:t>Сәтбаев</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атындағы</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Қазақ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ұлттық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техникалық</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зерттеу</a:t>
            </a:r>
            <a:r>
              <a:rPr lang="ru-RU" sz="1500" dirty="0" smtClean="0">
                <a:latin typeface="Times New Roman" panose="02020603050405020304" pitchFamily="18" charset="0"/>
                <a:cs typeface="Times New Roman" panose="02020603050405020304" pitchFamily="18" charset="0"/>
              </a:rPr>
              <a:t> </a:t>
            </a:r>
            <a:r>
              <a:rPr lang="ru-RU" sz="1500" dirty="0" err="1" smtClean="0">
                <a:latin typeface="Times New Roman" panose="02020603050405020304" pitchFamily="18" charset="0"/>
                <a:cs typeface="Times New Roman" panose="02020603050405020304" pitchFamily="18" charset="0"/>
              </a:rPr>
              <a:t>университеті</a:t>
            </a:r>
            <a:endParaRPr lang="ru-RU" sz="1500" dirty="0">
              <a:latin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rotWithShape="1">
          <a:blip r:embed="rId2">
            <a:lum/>
            <a:extLst>
              <a:ext uri="{28A0092B-C50C-407E-A947-70E740481C1C}">
                <a14:useLocalDpi xmlns:a14="http://schemas.microsoft.com/office/drawing/2010/main" val="0"/>
              </a:ext>
            </a:extLst>
          </a:blip>
          <a:srcRect l="31520" t="31571" r="32689" b="33953"/>
          <a:stretch/>
        </p:blipFill>
        <p:spPr>
          <a:xfrm>
            <a:off x="323528" y="35710"/>
            <a:ext cx="1381095" cy="642924"/>
          </a:xfrm>
          <a:prstGeom prst="rect">
            <a:avLst/>
          </a:prstGeom>
        </p:spPr>
      </p:pic>
      <p:sp>
        <p:nvSpPr>
          <p:cNvPr id="9" name="Прямоугольник 8"/>
          <p:cNvSpPr/>
          <p:nvPr/>
        </p:nvSpPr>
        <p:spPr>
          <a:xfrm>
            <a:off x="2643174" y="3000378"/>
            <a:ext cx="4572000" cy="646331"/>
          </a:xfrm>
          <a:prstGeom prst="rect">
            <a:avLst/>
          </a:prstGeom>
        </p:spPr>
        <p:txBody>
          <a:bodyPr>
            <a:spAutoFit/>
          </a:bodyPr>
          <a:lstStyle/>
          <a:p>
            <a:r>
              <a:rPr lang="ru-RU" sz="1200" dirty="0" err="1" smtClean="0">
                <a:latin typeface="Times New Roman" pitchFamily="18" charset="0"/>
                <a:cs typeface="Times New Roman" pitchFamily="18" charset="0"/>
              </a:rPr>
              <a:t>Смайлов</a:t>
            </a:r>
            <a:r>
              <a:rPr lang="ru-RU" sz="1200" dirty="0" smtClean="0">
                <a:latin typeface="Times New Roman" pitchFamily="18" charset="0"/>
                <a:cs typeface="Times New Roman" pitchFamily="18" charset="0"/>
              </a:rPr>
              <a:t> Н.К.</a:t>
            </a:r>
          </a:p>
          <a:p>
            <a:r>
              <a:rPr lang="ru-RU" sz="1200" dirty="0" err="1" smtClean="0">
                <a:latin typeface="Times New Roman" pitchFamily="18" charset="0"/>
                <a:cs typeface="Times New Roman" pitchFamily="18" charset="0"/>
              </a:rPr>
              <a:t>PhD</a:t>
            </a:r>
            <a:r>
              <a:rPr lang="ru-RU" sz="1200" dirty="0" smtClean="0">
                <a:latin typeface="Times New Roman" pitchFamily="18" charset="0"/>
                <a:cs typeface="Times New Roman" pitchFamily="18" charset="0"/>
              </a:rPr>
              <a:t> доктор</a:t>
            </a:r>
          </a:p>
          <a:p>
            <a:r>
              <a:rPr lang="ru-RU" sz="1200" dirty="0" err="1" smtClean="0">
                <a:latin typeface="Times New Roman" pitchFamily="18" charset="0"/>
                <a:cs typeface="Times New Roman" pitchFamily="18" charset="0"/>
              </a:rPr>
              <a:t>Ассоц</a:t>
            </a:r>
            <a:r>
              <a:rPr lang="ru-RU" sz="1200" dirty="0" smtClean="0">
                <a:latin typeface="Times New Roman" pitchFamily="18" charset="0"/>
                <a:cs typeface="Times New Roman" pitchFamily="18" charset="0"/>
              </a:rPr>
              <a:t>. профессор</a:t>
            </a:r>
          </a:p>
        </p:txBody>
      </p:sp>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68" y="745801"/>
            <a:ext cx="4095296" cy="326611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27784" y="298361"/>
            <a:ext cx="9144000" cy="34624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1"/>
            <a:r>
              <a:rPr lang="kk-KZ" dirty="0">
                <a:latin typeface="Times New Roman" panose="02020603050405020304" pitchFamily="18" charset="0"/>
                <a:cs typeface="Times New Roman" panose="02020603050405020304" pitchFamily="18" charset="0"/>
              </a:rPr>
              <a:t>Коммутация жүйесі</a:t>
            </a:r>
            <a:endParaRPr lang="ru-RU" sz="16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6" name="Прямоугольник 15"/>
          <p:cNvSpPr/>
          <p:nvPr/>
        </p:nvSpPr>
        <p:spPr>
          <a:xfrm>
            <a:off x="3995428" y="1001977"/>
            <a:ext cx="5005728" cy="3970318"/>
          </a:xfrm>
          <a:prstGeom prst="rect">
            <a:avLst/>
          </a:prstGeom>
          <a:noFill/>
          <a:ln w="19050">
            <a:solidFill>
              <a:schemeClr val="bg1"/>
            </a:solidFill>
          </a:ln>
        </p:spPr>
        <p:txBody>
          <a:bodyPr wrap="square">
            <a:spAutoFit/>
          </a:bodyPr>
          <a:lstStyle/>
          <a:p>
            <a:r>
              <a:rPr lang="kk-KZ" dirty="0">
                <a:latin typeface="Times New Roman" panose="02020603050405020304" pitchFamily="18" charset="0"/>
                <a:cs typeface="Times New Roman" panose="02020603050405020304" pitchFamily="18" charset="0"/>
              </a:rPr>
              <a:t>Коммутация орталығы «ми» орталығы және сонымен бірге ұялы байланыс жүйесінің диспетчерлік орталығы болып табылады. Ол барлық базалық станциялардан ақпарат ағындарын жабады. MSC арқылы басқа байланыс желілеріне - жалпыға ортақ телефон желісіне, спутниктік байланыс желісіне немесе басқа ұялы желілерге қол жеткізу қамтамасыз етіледі. MSC құрамында бірнеше процессорлар (контроллерлер) бар және көп процессорлы жүйенің типтік мысалы болып табылады.</a:t>
            </a:r>
            <a:endParaRPr lang="ru-RU" dirty="0">
              <a:latin typeface="Times New Roman" panose="02020603050405020304" pitchFamily="18" charset="0"/>
              <a:cs typeface="Times New Roman" panose="02020603050405020304" pitchFamily="18" charset="0"/>
            </a:endParaRPr>
          </a:p>
          <a:p>
            <a:r>
              <a:rPr lang="kk-KZ" dirty="0">
                <a:latin typeface="Times New Roman" panose="02020603050405020304" pitchFamily="18" charset="0"/>
                <a:cs typeface="Times New Roman" panose="02020603050405020304" pitchFamily="18" charset="0"/>
              </a:rPr>
              <a:t>Цифрлық ұялы байланыс желісінің коммутациялық ішкі жүйесінің құрылымдық схемасы 7.4-суретте көрсетілген.</a:t>
            </a:r>
            <a:endParaRPr lang="ru-RU" dirty="0">
              <a:latin typeface="Times New Roman" panose="02020603050405020304" pitchFamily="18" charset="0"/>
              <a:cs typeface="Times New Roman" panose="02020603050405020304" pitchFamily="18" charset="0"/>
            </a:endParaRPr>
          </a:p>
        </p:txBody>
      </p:sp>
      <p:sp>
        <p:nvSpPr>
          <p:cNvPr id="26" name="Rectangle 13"/>
          <p:cNvSpPr>
            <a:spLocks noChangeArrowheads="1"/>
          </p:cNvSpPr>
          <p:nvPr/>
        </p:nvSpPr>
        <p:spPr bwMode="auto">
          <a:xfrm flipV="1">
            <a:off x="-4411484" y="3646030"/>
            <a:ext cx="1494652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Прямоугольник 8"/>
          <p:cNvSpPr/>
          <p:nvPr/>
        </p:nvSpPr>
        <p:spPr>
          <a:xfrm>
            <a:off x="86052" y="1021520"/>
            <a:ext cx="3671900" cy="29814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t>2.1</a:t>
            </a:r>
            <a:endParaRPr lang="ru-RU" dirty="0"/>
          </a:p>
        </p:txBody>
      </p:sp>
      <p:sp>
        <p:nvSpPr>
          <p:cNvPr id="4" name="Rectangle 28"/>
          <p:cNvSpPr>
            <a:spLocks noChangeArrowheads="1"/>
          </p:cNvSpPr>
          <p:nvPr/>
        </p:nvSpPr>
        <p:spPr bwMode="auto">
          <a:xfrm flipV="1">
            <a:off x="323528" y="1434357"/>
            <a:ext cx="729384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5" name="Объект 4"/>
          <p:cNvGraphicFramePr>
            <a:graphicFrameLocks noChangeAspect="1"/>
          </p:cNvGraphicFramePr>
          <p:nvPr>
            <p:extLst>
              <p:ext uri="{D42A27DB-BD31-4B8C-83A1-F6EECF244321}">
                <p14:modId xmlns:p14="http://schemas.microsoft.com/office/powerpoint/2010/main" val="779266846"/>
              </p:ext>
            </p:extLst>
          </p:nvPr>
        </p:nvGraphicFramePr>
        <p:xfrm>
          <a:off x="377534" y="977392"/>
          <a:ext cx="3240360" cy="2549977"/>
        </p:xfrm>
        <a:graphic>
          <a:graphicData uri="http://schemas.openxmlformats.org/presentationml/2006/ole">
            <mc:AlternateContent xmlns:mc="http://schemas.openxmlformats.org/markup-compatibility/2006">
              <mc:Choice xmlns:v="urn:schemas-microsoft-com:vml" Requires="v">
                <p:oleObj spid="_x0000_s2078" r:id="rId3" imgW="5417226" imgH="4581489" progId="Visio.Drawing.11">
                  <p:embed/>
                </p:oleObj>
              </mc:Choice>
              <mc:Fallback>
                <p:oleObj r:id="rId3" imgW="5417226" imgH="4581489" progId="Visio.Drawing.11">
                  <p:embed/>
                  <p:pic>
                    <p:nvPicPr>
                      <p:cNvPr id="0" name="Object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534" y="977392"/>
                        <a:ext cx="3240360" cy="2549977"/>
                      </a:xfrm>
                      <a:prstGeom prst="rect">
                        <a:avLst/>
                      </a:prstGeom>
                      <a:noFill/>
                    </p:spPr>
                  </p:pic>
                </p:oleObj>
              </mc:Fallback>
            </mc:AlternateContent>
          </a:graphicData>
        </a:graphic>
      </p:graphicFrame>
      <p:sp>
        <p:nvSpPr>
          <p:cNvPr id="11" name="Прямоугольник 10"/>
          <p:cNvSpPr/>
          <p:nvPr/>
        </p:nvSpPr>
        <p:spPr>
          <a:xfrm>
            <a:off x="355098" y="3479733"/>
            <a:ext cx="3285232" cy="523220"/>
          </a:xfrm>
          <a:prstGeom prst="rect">
            <a:avLst/>
          </a:prstGeom>
        </p:spPr>
        <p:txBody>
          <a:bodyPr wrap="square">
            <a:spAutoFit/>
          </a:bodyPr>
          <a:lstStyle/>
          <a:p>
            <a:pPr algn="ctr">
              <a:spcBef>
                <a:spcPts val="600"/>
              </a:spcBef>
              <a:spcAft>
                <a:spcPts val="600"/>
              </a:spcAft>
            </a:pPr>
            <a:r>
              <a:rPr lang="kk-KZ" sz="1400" dirty="0">
                <a:solidFill>
                  <a:srgbClr val="000000"/>
                </a:solidFill>
                <a:latin typeface="Times New Roman" panose="02020603050405020304" pitchFamily="18" charset="0"/>
                <a:ea typeface="Calibri" panose="020F0502020204030204" pitchFamily="34" charset="0"/>
              </a:rPr>
              <a:t>7.4-сурет – Құрылымдық жылжымалы коммутация жүйесінің диаграммасы</a:t>
            </a:r>
            <a:endParaRPr lang="ru-RU"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55776" y="297400"/>
            <a:ext cx="9144000" cy="34817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lvl="1"/>
            <a:r>
              <a:rPr lang="kk-KZ" dirty="0">
                <a:latin typeface="Times New Roman" panose="02020603050405020304" pitchFamily="18" charset="0"/>
                <a:cs typeface="Times New Roman" panose="02020603050405020304" pitchFamily="18" charset="0"/>
              </a:rPr>
              <a:t>Коммутация жүйесі</a:t>
            </a:r>
            <a:endParaRPr lang="ru-RU" sz="16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179512" y="799712"/>
            <a:ext cx="8784976" cy="4278094"/>
          </a:xfrm>
          <a:prstGeom prst="rect">
            <a:avLst/>
          </a:prstGeom>
          <a:solidFill>
            <a:schemeClr val="bg1"/>
          </a:solidFill>
          <a:ln>
            <a:solidFill>
              <a:schemeClr val="tx2"/>
            </a:solidFill>
          </a:ln>
        </p:spPr>
        <p:txBody>
          <a:bodyPr wrap="square">
            <a:spAutoFit/>
          </a:bodyPr>
          <a:lstStyle/>
          <a:p>
            <a:r>
              <a:rPr lang="kk-KZ" sz="1600" dirty="0">
                <a:latin typeface="Times New Roman" panose="02020603050405020304" pitchFamily="18" charset="0"/>
                <a:cs typeface="Times New Roman" panose="02020603050405020304" pitchFamily="18" charset="0"/>
              </a:rPr>
              <a:t>Жүйенің маңызды элементі мәліметтер базасы болып табылады, оған мыналар кіреді: үй тізілімі, қонақтар тізілімі, аутентификация орталығы және аппараттық құралдар тізілімі (соңғысы барлық жүйелерде жоқ).</a:t>
            </a:r>
            <a:endParaRPr lang="ru-RU" sz="1600" dirty="0">
              <a:latin typeface="Times New Roman" panose="02020603050405020304" pitchFamily="18" charset="0"/>
              <a:cs typeface="Times New Roman" panose="02020603050405020304" pitchFamily="18" charset="0"/>
            </a:endParaRPr>
          </a:p>
          <a:p>
            <a:r>
              <a:rPr lang="kk-KZ" sz="1600" b="1" dirty="0">
                <a:latin typeface="Times New Roman" panose="02020603050405020304" pitchFamily="18" charset="0"/>
                <a:cs typeface="Times New Roman" panose="02020603050405020304" pitchFamily="18" charset="0"/>
              </a:rPr>
              <a:t>HLR</a:t>
            </a:r>
            <a:r>
              <a:rPr lang="kk-KZ" sz="1600" dirty="0">
                <a:latin typeface="Times New Roman" panose="02020603050405020304" pitchFamily="18" charset="0"/>
                <a:cs typeface="Times New Roman" panose="02020603050405020304" pitchFamily="18" charset="0"/>
              </a:rPr>
              <a:t>- үй орналасқан жердің тізілімі (ағыл. Home Location Register) осы жүйеде тіркелген барлық абоненттер туралы және оларға көрсетілетін қызмет түрлері туралы ақпаратты қамтиды, өйткені қызмет көрсету шартын жасау кезінде әртүрлі қызметтер жиынтығын ұсынуға болады. жазылушылар. Мұнда абоненттің орналасқан жері де оның қоңырауын ұйымдастыру үшін бекітіліп, нақты көрсетілген қызметтер жазылады.</a:t>
            </a:r>
            <a:endParaRPr lang="ru-RU" sz="1600" dirty="0">
              <a:latin typeface="Times New Roman" panose="02020603050405020304" pitchFamily="18" charset="0"/>
              <a:cs typeface="Times New Roman" panose="02020603050405020304" pitchFamily="18" charset="0"/>
            </a:endParaRPr>
          </a:p>
          <a:p>
            <a:r>
              <a:rPr lang="kk-KZ" sz="1600" b="1" dirty="0">
                <a:latin typeface="Times New Roman" panose="02020603050405020304" pitchFamily="18" charset="0"/>
                <a:cs typeface="Times New Roman" panose="02020603050405020304" pitchFamily="18" charset="0"/>
              </a:rPr>
              <a:t>VLR</a:t>
            </a:r>
            <a:r>
              <a:rPr lang="kk-KZ" sz="1600" i="1" dirty="0">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 Келушілердің орналасу тізілімінде қонақ жазылушылар туралы шамамен бірдей ақпарат бар, яғни. басқа ұялы желіде тіркелген, бірақ қазіргі уақытта осы желіде бірдей стандарттағы байланыс қызметтерін пайдаланатын абоненттер туралы.</a:t>
            </a:r>
            <a:endParaRPr lang="ru-RU" sz="1600" dirty="0">
              <a:latin typeface="Times New Roman" panose="02020603050405020304" pitchFamily="18" charset="0"/>
              <a:cs typeface="Times New Roman" panose="02020603050405020304" pitchFamily="18" charset="0"/>
            </a:endParaRPr>
          </a:p>
          <a:p>
            <a:r>
              <a:rPr lang="kk-KZ" sz="1600" b="1" dirty="0">
                <a:latin typeface="Times New Roman" panose="02020603050405020304" pitchFamily="18" charset="0"/>
                <a:cs typeface="Times New Roman" panose="02020603050405020304" pitchFamily="18" charset="0"/>
              </a:rPr>
              <a:t>AUC</a:t>
            </a:r>
            <a:r>
              <a:rPr lang="kk-KZ" sz="1600" dirty="0">
                <a:latin typeface="Times New Roman" panose="02020603050405020304" pitchFamily="18" charset="0"/>
                <a:cs typeface="Times New Roman" panose="02020603050405020304" pitchFamily="18" charset="0"/>
              </a:rPr>
              <a:t>– Аутентификация орталығы абоненттерді аутентификациялау (аутентификация) және хабарламаларды шифрлау процедураларын қамтамасыз етеді.</a:t>
            </a:r>
            <a:endParaRPr lang="ru-RU" sz="1600" dirty="0">
              <a:latin typeface="Times New Roman" panose="02020603050405020304" pitchFamily="18" charset="0"/>
              <a:cs typeface="Times New Roman" panose="02020603050405020304" pitchFamily="18" charset="0"/>
            </a:endParaRPr>
          </a:p>
          <a:p>
            <a:r>
              <a:rPr lang="kk-KZ" sz="1600" b="1" dirty="0">
                <a:latin typeface="Times New Roman" panose="02020603050405020304" pitchFamily="18" charset="0"/>
                <a:cs typeface="Times New Roman" panose="02020603050405020304" pitchFamily="18" charset="0"/>
              </a:rPr>
              <a:t>EIR</a:t>
            </a:r>
            <a:r>
              <a:rPr lang="kk-KZ" sz="1600" dirty="0">
                <a:latin typeface="Times New Roman" panose="02020603050405020304" pitchFamily="18" charset="0"/>
                <a:cs typeface="Times New Roman" panose="02020603050405020304" pitchFamily="18" charset="0"/>
              </a:rPr>
              <a:t>– Жабдықтың сәйкестендіру тізілімінде олардың жұмысқа жарамдылығы мен рұқсат етілген пайдалануы үшін басқарылатын жылжымалы станциялар туралы ақпарат бар. Атап айтқанда, ұрланған абоненттік жинақтарды, сондай-ақ техникалық ақаулары бар құрылғыларды атап өтуге болады, мысалы, рұқсат етілмейтін жоғары деңгейдегі кедергі көзі болып табылады.</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8" name="Прямоугольник 27"/>
          <p:cNvSpPr/>
          <p:nvPr/>
        </p:nvSpPr>
        <p:spPr>
          <a:xfrm>
            <a:off x="143508" y="690770"/>
            <a:ext cx="8712968" cy="4724370"/>
          </a:xfrm>
          <a:prstGeom prst="rect">
            <a:avLst/>
          </a:prstGeom>
        </p:spPr>
        <p:txBody>
          <a:bodyPr wrap="square">
            <a:spAutoFit/>
          </a:bodyPr>
          <a:lstStyle/>
          <a:p>
            <a:pPr algn="just"/>
            <a:r>
              <a:rPr lang="kk-KZ" sz="1500" dirty="0">
                <a:latin typeface="Times New Roman" panose="02020603050405020304" pitchFamily="18" charset="0"/>
                <a:cs typeface="Times New Roman" panose="02020603050405020304" pitchFamily="18" charset="0"/>
              </a:rPr>
              <a:t>Теру кезінде радиотелефон бос арналардың бірін алады, негізгі станцияның сигнал деңгейі қазіргі уақытта максималды болып табылады. Абонент базалық станциядан алыстаған сайын немесе радиотолқынның таралу жағдайларының нашарлауына байланысты сигнал деңгейі төмендейді, бұл байланыс сапасының нашарлауына әкеледі. Әңгімелесу сапасын жақсарту абонентті басқа байланыс арнасына автоматты түрде ауыстыру арқылы қол жеткізіледі.</a:t>
            </a:r>
            <a:endParaRPr lang="ru-RU" sz="1500" dirty="0">
              <a:latin typeface="Times New Roman" panose="02020603050405020304" pitchFamily="18" charset="0"/>
              <a:cs typeface="Times New Roman" panose="02020603050405020304" pitchFamily="18" charset="0"/>
            </a:endParaRPr>
          </a:p>
          <a:p>
            <a:pPr algn="just"/>
            <a:r>
              <a:rPr lang="kk-KZ" sz="1500" dirty="0" smtClean="0">
                <a:latin typeface="Times New Roman" panose="02020603050405020304" pitchFamily="18" charset="0"/>
                <a:cs typeface="Times New Roman" panose="02020603050405020304" pitchFamily="18" charset="0"/>
              </a:rPr>
              <a:t>Қоңырауды </a:t>
            </a:r>
            <a:r>
              <a:rPr lang="kk-KZ" sz="1500" dirty="0">
                <a:latin typeface="Times New Roman" panose="02020603050405020304" pitchFamily="18" charset="0"/>
                <a:cs typeface="Times New Roman" panose="02020603050405020304" pitchFamily="18" charset="0"/>
              </a:rPr>
              <a:t>басқаруды беру немесе тапсыру (тапсыру немесе тапсыру) деп аталатын арнайы процедура сөйлесуді сол уақытта абонент қамту аймағында болған басқа базалық станцияның бос арнасына ауыстыруға мүмкіндік береді. Кедергілердің әсерінен байланыс сапасының төмендеуі немесе коммутациялық жабдықтың дұрыс жұмыс істемеуі жағдайында ұқсас әрекеттер жасалады. Мұндай жағдайларды бақылау үшін базалық станция сөйлесетін абоненттің ұялы телефонының сигнал деңгейін мерзімді түрде өлшейтін және оны рұқсат етілген шекпен салыстыратын арнайы қабылдағышпен жабдықталған. Егер сигнал деңгейі осы шектен төмен болса, онда бұл туралы ақпарат қызмет көрсету байланыс арнасы арқылы коммутациялық орталыққа автоматты түрде беріледі. Коммутация орталығы абоненттің ұялы радиотелефонының сигнал деңгейін оған жақын орналасқан базалық станцияларға өлшеу командасын береді. Базалық станциялардан осы сигналдың деңгейі туралы ақпаратты алғаннан кейін коммутация орталығы радиотелефонды сигнал деңгейі ең жоғары болып шыққанға ауыстырады. Мұның тез болатыны сонша, абонент коммутаторды байқамайды (250-ден 1250 мс дейін). Тасымалдаушы жиілігін өзгертуге байланысты жоғарыда сипатталған процедура қатты тапсыру деп аталады.</a:t>
            </a:r>
            <a:endParaRPr lang="ru-RU" sz="1500" dirty="0">
              <a:latin typeface="Times New Roman" panose="02020603050405020304" pitchFamily="18" charset="0"/>
              <a:cs typeface="Times New Roman" panose="02020603050405020304" pitchFamily="18" charset="0"/>
            </a:endParaRPr>
          </a:p>
          <a:p>
            <a:pPr indent="449263" algn="just" eaLnBrk="0" fontAlgn="base" hangingPunct="0">
              <a:spcBef>
                <a:spcPct val="0"/>
              </a:spcBef>
              <a:spcAft>
                <a:spcPct val="0"/>
              </a:spcAft>
            </a:pPr>
            <a:endParaRPr lang="ru-RU" sz="1600" dirty="0">
              <a:latin typeface="Times New Roman" panose="02020603050405020304" pitchFamily="18" charset="0"/>
              <a:ea typeface="Calibri" panose="020F0502020204030204" pitchFamily="34" charset="0"/>
            </a:endParaRPr>
          </a:p>
        </p:txBody>
      </p:sp>
      <p:sp>
        <p:nvSpPr>
          <p:cNvPr id="29" name="Прямоугольник 28"/>
          <p:cNvSpPr/>
          <p:nvPr/>
        </p:nvSpPr>
        <p:spPr>
          <a:xfrm>
            <a:off x="1357148" y="162329"/>
            <a:ext cx="6285688" cy="584775"/>
          </a:xfrm>
          <a:prstGeom prst="rect">
            <a:avLst/>
          </a:prstGeom>
        </p:spPr>
        <p:txBody>
          <a:bodyPr wrap="square">
            <a:spAutoFit/>
          </a:bodyPr>
          <a:lstStyle/>
          <a:p>
            <a:pPr lvl="0"/>
            <a:r>
              <a:rPr lang="kk-KZ" sz="1600" dirty="0">
                <a:latin typeface="Times New Roman" panose="02020603050405020304" pitchFamily="18" charset="0"/>
                <a:cs typeface="Times New Roman" panose="02020603050405020304" pitchFamily="18" charset="0"/>
              </a:rPr>
              <a:t>Ұялы байланыс жүйелерінің жұмыс істеу </a:t>
            </a:r>
            <a:r>
              <a:rPr lang="kk-KZ" sz="1600" dirty="0" smtClean="0">
                <a:latin typeface="Times New Roman" panose="02020603050405020304" pitchFamily="18" charset="0"/>
                <a:cs typeface="Times New Roman" panose="02020603050405020304" pitchFamily="18" charset="0"/>
              </a:rPr>
              <a:t>принциптері</a:t>
            </a:r>
          </a:p>
          <a:p>
            <a:pPr lvl="0"/>
            <a:r>
              <a:rPr lang="kk-KZ" sz="1600" dirty="0">
                <a:latin typeface="Times New Roman" panose="02020603050405020304" pitchFamily="18" charset="0"/>
                <a:cs typeface="Times New Roman" panose="02020603050405020304" pitchFamily="18" charset="0"/>
              </a:rPr>
              <a:t>Релелік тасымалдау </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k-KZ" dirty="0">
                <a:solidFill>
                  <a:schemeClr val="tx1"/>
                </a:solidFill>
              </a:rPr>
              <a:t>Ұ</a:t>
            </a:r>
            <a:r>
              <a:rPr lang="kk-KZ" sz="1600" dirty="0">
                <a:solidFill>
                  <a:schemeClr val="tx1"/>
                </a:solidFill>
                <a:latin typeface="Times New Roman" panose="02020603050405020304" pitchFamily="18" charset="0"/>
                <a:cs typeface="Times New Roman" panose="02020603050405020304" pitchFamily="18" charset="0"/>
              </a:rPr>
              <a:t>ялы желінің маңызды қызметтерінің бірі басқа қалаға, облысқа немесе тіпті елге саяхаттау кезінде бір радиотелефонды пайдалану мүмкіндігін қамтамасыз ету болып табылады, ал ұялы желі абонентке басқа қаладан немесе елден ғана емес, сонымен қатар қоңырау шалуға мүмкіндік береді. оны үйіне жеткізіп үлгермегендерден қоңырауларды қабылдайды. Ұялы радиобайланыста бұл мүмкіндік роуминг деп аталады (ағылшынша roam - wander, wander). Роумингті ұйымдастыру үшін ұялы байланыс желілері бір стандартта болуы керек (GSM телефоны CDMA желісінде жұмыс істемейді және т.б.), ал осы стандарттың мобильді коммутация орталықтары абоненттің орналасқан жері туралы деректермен алмасу үшін арнайы байланыс арналары арқылы қосылуы керек. Басқаша айтқанда, ұялы байланыс жүйелеріне қатысты роумингті қамтамасыз ету үшін үш шарт орындалуы керек</a:t>
            </a:r>
            <a:r>
              <a:rPr lang="kk-KZ" sz="1600" dirty="0" smtClean="0">
                <a:solidFill>
                  <a:schemeClr val="tx1"/>
                </a:solidFill>
                <a:latin typeface="Times New Roman" panose="02020603050405020304" pitchFamily="18" charset="0"/>
                <a:cs typeface="Times New Roman" panose="02020603050405020304" pitchFamily="18" charset="0"/>
              </a:rPr>
              <a:t>:</a:t>
            </a:r>
          </a:p>
          <a:p>
            <a:endParaRPr lang="ru-RU" sz="1600" dirty="0">
              <a:solidFill>
                <a:schemeClr val="tx1"/>
              </a:solidFill>
              <a:latin typeface="Times New Roman" panose="02020603050405020304" pitchFamily="18" charset="0"/>
              <a:cs typeface="Times New Roman" panose="02020603050405020304" pitchFamily="18" charset="0"/>
            </a:endParaRPr>
          </a:p>
          <a:p>
            <a:pPr lvl="0"/>
            <a:r>
              <a:rPr lang="kk-KZ" sz="1600" dirty="0" smtClean="0">
                <a:solidFill>
                  <a:schemeClr val="tx1"/>
                </a:solidFill>
                <a:latin typeface="Times New Roman" panose="02020603050405020304" pitchFamily="18" charset="0"/>
                <a:cs typeface="Times New Roman" panose="02020603050405020304" pitchFamily="18" charset="0"/>
              </a:rPr>
              <a:t>- радиотелефон </a:t>
            </a:r>
            <a:r>
              <a:rPr lang="kk-KZ" sz="1600" dirty="0">
                <a:solidFill>
                  <a:schemeClr val="tx1"/>
                </a:solidFill>
                <a:latin typeface="Times New Roman" panose="02020603050405020304" pitchFamily="18" charset="0"/>
                <a:cs typeface="Times New Roman" panose="02020603050405020304" pitchFamily="18" charset="0"/>
              </a:rPr>
              <a:t>сатып алынған компанияның стандартымен үйлесімді стандарттың ұялы жүйелерінің қажетті аймақтарында болуы;</a:t>
            </a:r>
            <a:endParaRPr lang="ru-RU" sz="1600" dirty="0">
              <a:solidFill>
                <a:schemeClr val="tx1"/>
              </a:solidFill>
              <a:latin typeface="Times New Roman" panose="02020603050405020304" pitchFamily="18" charset="0"/>
              <a:cs typeface="Times New Roman" panose="02020603050405020304" pitchFamily="18" charset="0"/>
            </a:endParaRPr>
          </a:p>
          <a:p>
            <a:pPr lvl="0"/>
            <a:r>
              <a:rPr lang="kk-KZ" sz="1600" dirty="0" smtClean="0">
                <a:solidFill>
                  <a:schemeClr val="tx1"/>
                </a:solidFill>
                <a:latin typeface="Times New Roman" panose="02020603050405020304" pitchFamily="18" charset="0"/>
                <a:cs typeface="Times New Roman" panose="02020603050405020304" pitchFamily="18" charset="0"/>
              </a:rPr>
              <a:t>- абоненттер </a:t>
            </a:r>
            <a:r>
              <a:rPr lang="kk-KZ" sz="1600" dirty="0">
                <a:solidFill>
                  <a:schemeClr val="tx1"/>
                </a:solidFill>
                <a:latin typeface="Times New Roman" panose="02020603050405020304" pitchFamily="18" charset="0"/>
                <a:cs typeface="Times New Roman" panose="02020603050405020304" pitchFamily="18" charset="0"/>
              </a:rPr>
              <a:t>үшін роуминг қызметтері бойынша тиісті ұйымдық-экономикалық келісімдердің болуы;</a:t>
            </a:r>
            <a:endParaRPr lang="ru-RU" sz="1600" dirty="0">
              <a:solidFill>
                <a:schemeClr val="tx1"/>
              </a:solidFill>
              <a:latin typeface="Times New Roman" panose="02020603050405020304" pitchFamily="18" charset="0"/>
              <a:cs typeface="Times New Roman" panose="02020603050405020304" pitchFamily="18" charset="0"/>
            </a:endParaRPr>
          </a:p>
          <a:p>
            <a:pPr lvl="0"/>
            <a:r>
              <a:rPr lang="kk-KZ" sz="1600" dirty="0" smtClean="0">
                <a:solidFill>
                  <a:schemeClr val="tx1"/>
                </a:solidFill>
                <a:latin typeface="Times New Roman" panose="02020603050405020304" pitchFamily="18" charset="0"/>
                <a:cs typeface="Times New Roman" panose="02020603050405020304" pitchFamily="18" charset="0"/>
              </a:rPr>
              <a:t>- роуминг </a:t>
            </a:r>
            <a:r>
              <a:rPr lang="kk-KZ" sz="1600" dirty="0">
                <a:solidFill>
                  <a:schemeClr val="tx1"/>
                </a:solidFill>
                <a:latin typeface="Times New Roman" panose="02020603050405020304" pitchFamily="18" charset="0"/>
                <a:cs typeface="Times New Roman" panose="02020603050405020304" pitchFamily="18" charset="0"/>
              </a:rPr>
              <a:t>абоненттері үшін дыбысты және басқа ақпаратты беруді қамтамасыз ететін жүйелер арасындағы байланыс арналарының болуы;</a:t>
            </a:r>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 name="Прямоугольник 2"/>
          <p:cNvSpPr/>
          <p:nvPr/>
        </p:nvSpPr>
        <p:spPr>
          <a:xfrm>
            <a:off x="755576" y="271431"/>
            <a:ext cx="7056784" cy="717504"/>
          </a:xfrm>
          <a:prstGeom prst="rect">
            <a:avLst/>
          </a:prstGeom>
        </p:spPr>
        <p:txBody>
          <a:bodyPr wrap="square">
            <a:spAutoFit/>
          </a:bodyPr>
          <a:lstStyle/>
          <a:p>
            <a:pPr marL="0" lvl="2" algn="ctr">
              <a:lnSpc>
                <a:spcPct val="125000"/>
              </a:lnSpc>
            </a:pPr>
            <a:r>
              <a:rPr lang="kk-KZ" dirty="0" smtClean="0">
                <a:latin typeface="Times New Roman" panose="02020603050405020304" pitchFamily="18" charset="0"/>
                <a:cs typeface="Times New Roman" panose="02020603050405020304" pitchFamily="18" charset="0"/>
              </a:rPr>
              <a:t>Роуминг</a:t>
            </a:r>
            <a:endParaRPr lang="ru-RU" dirty="0" smtClean="0">
              <a:latin typeface="Times New Roman" panose="02020603050405020304" pitchFamily="18" charset="0"/>
              <a:cs typeface="Times New Roman" panose="02020603050405020304" pitchFamily="18" charset="0"/>
            </a:endParaRPr>
          </a:p>
          <a:p>
            <a:pPr marL="0" lvl="2" algn="ctr">
              <a:lnSpc>
                <a:spcPct val="125000"/>
              </a:lnSpc>
            </a:pP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3" name="Прямоугольник 2"/>
          <p:cNvSpPr/>
          <p:nvPr/>
        </p:nvSpPr>
        <p:spPr>
          <a:xfrm>
            <a:off x="539552" y="232044"/>
            <a:ext cx="6858000" cy="369332"/>
          </a:xfrm>
          <a:prstGeom prst="rect">
            <a:avLst/>
          </a:prstGeom>
        </p:spPr>
        <p:txBody>
          <a:bodyPr wrap="square">
            <a:spAutoFit/>
          </a:bodyPr>
          <a:lstStyle/>
          <a:p>
            <a:pPr algn="just">
              <a:spcBef>
                <a:spcPts val="600"/>
              </a:spcBef>
              <a:spcAft>
                <a:spcPts val="600"/>
              </a:spcAft>
            </a:pPr>
            <a:r>
              <a:rPr lang="ru-RU" dirty="0" smtClean="0">
                <a:latin typeface="Times New Roman" panose="02020603050405020304" pitchFamily="18" charset="0"/>
                <a:ea typeface="Calibri" panose="020F0502020204030204" pitchFamily="34" charset="0"/>
              </a:rPr>
              <a:t> </a:t>
            </a:r>
            <a:endParaRPr lang="ru-RU" dirty="0">
              <a:latin typeface="Times New Roman" panose="02020603050405020304" pitchFamily="18" charset="0"/>
              <a:ea typeface="Calibri" panose="020F0502020204030204" pitchFamily="34" charset="0"/>
            </a:endParaRPr>
          </a:p>
        </p:txBody>
      </p:sp>
      <p:sp>
        <p:nvSpPr>
          <p:cNvPr id="2" name="Прямоугольник 1"/>
          <p:cNvSpPr/>
          <p:nvPr/>
        </p:nvSpPr>
        <p:spPr>
          <a:xfrm>
            <a:off x="3315622" y="252195"/>
            <a:ext cx="2086084" cy="406137"/>
          </a:xfrm>
          <a:prstGeom prst="rect">
            <a:avLst/>
          </a:prstGeom>
        </p:spPr>
        <p:txBody>
          <a:bodyPr wrap="none">
            <a:spAutoFit/>
          </a:bodyPr>
          <a:lstStyle/>
          <a:p>
            <a:pPr marL="0" lvl="2" algn="ctr">
              <a:lnSpc>
                <a:spcPct val="125000"/>
              </a:lnSpc>
            </a:pPr>
            <a:r>
              <a:rPr lang="kk-KZ" dirty="0" smtClean="0">
                <a:latin typeface="Times New Roman" panose="02020603050405020304" pitchFamily="18" charset="0"/>
                <a:cs typeface="Times New Roman" panose="02020603050405020304" pitchFamily="18" charset="0"/>
              </a:rPr>
              <a:t>Роумингтің түрлері</a:t>
            </a:r>
            <a:endParaRPr lang="ru-RU"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3239344" y="1331837"/>
            <a:ext cx="2736304" cy="2585323"/>
          </a:xfrm>
          <a:prstGeom prst="rect">
            <a:avLst/>
          </a:prstGeom>
          <a:solidFill>
            <a:schemeClr val="bg1"/>
          </a:solidFill>
          <a:ln>
            <a:solidFill>
              <a:schemeClr val="tx2"/>
            </a:solidFill>
          </a:ln>
        </p:spPr>
        <p:txBody>
          <a:bodyPr wrap="square">
            <a:spAutoFit/>
          </a:bodyPr>
          <a:lstStyle/>
          <a:p>
            <a:pPr lvl="0"/>
            <a:r>
              <a:rPr lang="kk-KZ" i="1" dirty="0">
                <a:latin typeface="Times New Roman" panose="02020603050405020304" pitchFamily="18" charset="0"/>
                <a:cs typeface="Times New Roman" panose="02020603050405020304" pitchFamily="18" charset="0"/>
              </a:rPr>
              <a:t>автоматты </a:t>
            </a:r>
            <a:r>
              <a:rPr lang="kk-KZ" dirty="0">
                <a:latin typeface="Times New Roman" panose="02020603050405020304" pitchFamily="18" charset="0"/>
                <a:cs typeface="Times New Roman" panose="02020603050405020304" pitchFamily="18" charset="0"/>
              </a:rPr>
              <a:t>(роуминг ұғымы әдетте шетелде осы формамен байланысты), яғни абонентке кез келген жерде кез келген уақытта кез келген уақытта байланысу мүмкіндігін беру;</a:t>
            </a:r>
            <a:endParaRPr lang="ru-RU" dirty="0">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251520" y="1347614"/>
            <a:ext cx="2736304" cy="1754326"/>
          </a:xfrm>
          <a:prstGeom prst="rect">
            <a:avLst/>
          </a:prstGeom>
          <a:solidFill>
            <a:schemeClr val="bg1"/>
          </a:solidFill>
          <a:ln>
            <a:solidFill>
              <a:schemeClr val="tx2"/>
            </a:solidFill>
          </a:ln>
        </p:spPr>
        <p:txBody>
          <a:bodyPr wrap="square">
            <a:spAutoFit/>
          </a:bodyPr>
          <a:lstStyle/>
          <a:p>
            <a:pPr lvl="0"/>
            <a:r>
              <a:rPr lang="kk-KZ" i="1" dirty="0">
                <a:latin typeface="Times New Roman" panose="02020603050405020304" pitchFamily="18" charset="0"/>
                <a:cs typeface="Times New Roman" panose="02020603050405020304" pitchFamily="18" charset="0"/>
              </a:rPr>
              <a:t>жартылай автоматты </a:t>
            </a:r>
            <a:r>
              <a:rPr lang="kk-KZ" dirty="0">
                <a:latin typeface="Times New Roman" panose="02020603050405020304" pitchFamily="18" charset="0"/>
                <a:cs typeface="Times New Roman" panose="02020603050405020304" pitchFamily="18" charset="0"/>
              </a:rPr>
              <a:t>кез келген аймақта бұл қызметті пайдалану үшін абонент бұл туралы алдымен өз операторына хабарлауы керек</a:t>
            </a:r>
            <a:endParaRPr lang="ru-RU" dirty="0">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6229811" y="1347614"/>
            <a:ext cx="2736304" cy="1754326"/>
          </a:xfrm>
          <a:prstGeom prst="rect">
            <a:avLst/>
          </a:prstGeom>
          <a:solidFill>
            <a:schemeClr val="bg1"/>
          </a:solidFill>
          <a:ln>
            <a:solidFill>
              <a:schemeClr val="tx2"/>
            </a:solidFill>
          </a:ln>
        </p:spPr>
        <p:txBody>
          <a:bodyPr wrap="square">
            <a:spAutoFit/>
          </a:bodyPr>
          <a:lstStyle/>
          <a:p>
            <a:pPr lvl="0"/>
            <a:r>
              <a:rPr lang="kk-KZ" i="1" dirty="0">
                <a:latin typeface="Times New Roman" panose="02020603050405020304" pitchFamily="18" charset="0"/>
                <a:cs typeface="Times New Roman" panose="02020603050405020304" pitchFamily="18" charset="0"/>
              </a:rPr>
              <a:t>нұсқаулық</a:t>
            </a:r>
            <a:r>
              <a:rPr lang="kk-KZ" dirty="0">
                <a:latin typeface="Times New Roman" panose="02020603050405020304" pitchFamily="18" charset="0"/>
                <a:cs typeface="Times New Roman" panose="02020603050405020304" pitchFamily="18" charset="0"/>
              </a:rPr>
              <a:t>, шын мәнінде, басқа оператордың ұялы жүйесіне қосылған бір радиотелефонды екіншісіне қарапайым алмасу</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14296"/>
            <a:ext cx="9144000" cy="4178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sz="2000" dirty="0" smtClean="0">
                <a:latin typeface="Times New Roman" panose="02020603050405020304" pitchFamily="18" charset="0"/>
                <a:ea typeface="Times New Roman" panose="02020603050405020304" pitchFamily="18" charset="0"/>
                <a:cs typeface="Times New Roman" panose="02020603050405020304" pitchFamily="18" charset="0"/>
              </a:rPr>
              <a:t>Назарларыңызға рақмет!</a:t>
            </a:r>
            <a:endParaRPr lang="ru-RU" sz="20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051720" y="1214428"/>
            <a:ext cx="4464496"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9458" name="Picture 2" descr="C:\Users\Zhaxygaliyeva.S\Desktop\Ардақ\потом удалю\0_aA9QMzH-2pd4aIE7.gif"/>
          <p:cNvPicPr>
            <a:picLocks noChangeAspect="1" noChangeArrowheads="1" noCrop="1"/>
          </p:cNvPicPr>
          <p:nvPr/>
        </p:nvPicPr>
        <p:blipFill>
          <a:blip r:embed="rId2"/>
          <a:srcRect/>
          <a:stretch>
            <a:fillRect/>
          </a:stretch>
        </p:blipFill>
        <p:spPr bwMode="auto">
          <a:xfrm>
            <a:off x="2267743" y="1419622"/>
            <a:ext cx="4068737" cy="2664295"/>
          </a:xfrm>
          <a:prstGeom prst="rect">
            <a:avLst/>
          </a:prstGeom>
          <a:noFill/>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19570" y="189146"/>
            <a:ext cx="1387688" cy="53091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lIns="68580" tIns="34290" rIns="68580" bIns="34290">
            <a:spAutoFit/>
          </a:bodyPr>
          <a:lstStyle/>
          <a:p>
            <a:pPr>
              <a:lnSpc>
                <a:spcPct val="125000"/>
              </a:lnSpc>
            </a:pPr>
            <a:r>
              <a:rPr lang="kk-KZ" sz="2400" dirty="0" smtClean="0">
                <a:solidFill>
                  <a:schemeClr val="tx2"/>
                </a:solidFill>
                <a:latin typeface="Times New Roman" panose="02020603050405020304" pitchFamily="18" charset="0"/>
                <a:cs typeface="Times New Roman" panose="02020603050405020304" pitchFamily="18" charset="0"/>
              </a:rPr>
              <a:t>Мазмұны</a:t>
            </a:r>
            <a:endParaRPr lang="ru-RU" sz="2400"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9" name="Пятиугольник 8"/>
          <p:cNvSpPr/>
          <p:nvPr/>
        </p:nvSpPr>
        <p:spPr>
          <a:xfrm rot="5400000">
            <a:off x="4714876" y="857238"/>
            <a:ext cx="4286280" cy="4143404"/>
          </a:xfrm>
          <a:prstGeom prst="homePlate">
            <a:avLst>
              <a:gd name="adj" fmla="val 18471"/>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aphicFrame>
        <p:nvGraphicFramePr>
          <p:cNvPr id="5" name="Схема 4"/>
          <p:cNvGraphicFramePr/>
          <p:nvPr>
            <p:extLst>
              <p:ext uri="{D42A27DB-BD31-4B8C-83A1-F6EECF244321}">
                <p14:modId xmlns:p14="http://schemas.microsoft.com/office/powerpoint/2010/main" val="1329255739"/>
              </p:ext>
            </p:extLst>
          </p:nvPr>
        </p:nvGraphicFramePr>
        <p:xfrm>
          <a:off x="4786314" y="785800"/>
          <a:ext cx="4143404" cy="3571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Прямоугольник 10"/>
          <p:cNvSpPr/>
          <p:nvPr/>
        </p:nvSpPr>
        <p:spPr>
          <a:xfrm>
            <a:off x="428596" y="1214428"/>
            <a:ext cx="4214842" cy="307183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4" name="Picture 2" descr="Байланыс кәсіпорындарының табысы 540 млрд теңгені құрады"/>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8596" y="1214428"/>
            <a:ext cx="4211582" cy="3045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2218219" y="258338"/>
            <a:ext cx="4366030" cy="646331"/>
          </a:xfrm>
          <a:prstGeom prst="rect">
            <a:avLst/>
          </a:prstGeom>
        </p:spPr>
        <p:txBody>
          <a:bodyPr wrap="square">
            <a:spAutoFit/>
          </a:bodyPr>
          <a:lstStyle/>
          <a:p>
            <a:r>
              <a:rPr lang="kk-KZ" dirty="0">
                <a:latin typeface="Times New Roman" panose="02020603050405020304" pitchFamily="18" charset="0"/>
                <a:cs typeface="Times New Roman" panose="02020603050405020304" pitchFamily="18" charset="0"/>
              </a:rPr>
              <a:t>Мобильді ұялы жүйелердің құрылымы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194872" y="904669"/>
            <a:ext cx="8697608" cy="954107"/>
          </a:xfrm>
          <a:prstGeom prst="rect">
            <a:avLst/>
          </a:prstGeom>
          <a:ln>
            <a:solidFill>
              <a:schemeClr val="bg1"/>
            </a:solidFill>
          </a:ln>
        </p:spPr>
        <p:txBody>
          <a:bodyPr wrap="square">
            <a:spAutoFit/>
          </a:bodyPr>
          <a:lstStyle/>
          <a:p>
            <a:r>
              <a:rPr lang="kk-KZ" dirty="0">
                <a:latin typeface="Times New Roman" panose="02020603050405020304" pitchFamily="18" charset="0"/>
                <a:cs typeface="Times New Roman" panose="02020603050405020304" pitchFamily="18" charset="0"/>
              </a:rPr>
              <a:t>Жеңілдетілген түрде мобильді ұялы инфрақұрылым келесі негізгі компоненттерден тұрады (</a:t>
            </a:r>
            <a:r>
              <a:rPr lang="kk-KZ" dirty="0" smtClean="0">
                <a:latin typeface="Times New Roman" panose="02020603050405020304" pitchFamily="18" charset="0"/>
                <a:cs typeface="Times New Roman" panose="02020603050405020304" pitchFamily="18" charset="0"/>
              </a:rPr>
              <a:t>7.1-сурет):</a:t>
            </a:r>
            <a:endParaRPr lang="ru-RU" dirty="0">
              <a:latin typeface="Times New Roman" panose="02020603050405020304" pitchFamily="18" charset="0"/>
              <a:cs typeface="Times New Roman" panose="02020603050405020304" pitchFamily="18" charset="0"/>
            </a:endParaRPr>
          </a:p>
          <a:p>
            <a:pPr lvl="0"/>
            <a:r>
              <a:rPr lang="en-US" sz="2000" i="1" dirty="0" smtClean="0">
                <a:latin typeface="Times New Roman" panose="02020603050405020304" pitchFamily="18" charset="0"/>
                <a:cs typeface="Times New Roman" panose="02020603050405020304" pitchFamily="18" charset="0"/>
              </a:rPr>
              <a:t>    </a:t>
            </a:r>
            <a:endParaRPr lang="ru-RU" sz="2000" dirty="0">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384748" y="1752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1" name="Объект 10"/>
          <p:cNvGraphicFramePr>
            <a:graphicFrameLocks noChangeAspect="1"/>
          </p:cNvGraphicFramePr>
          <p:nvPr>
            <p:extLst>
              <p:ext uri="{D42A27DB-BD31-4B8C-83A1-F6EECF244321}">
                <p14:modId xmlns:p14="http://schemas.microsoft.com/office/powerpoint/2010/main" val="2679640447"/>
              </p:ext>
            </p:extLst>
          </p:nvPr>
        </p:nvGraphicFramePr>
        <p:xfrm>
          <a:off x="2051720" y="1831475"/>
          <a:ext cx="4276789" cy="2900070"/>
        </p:xfrm>
        <a:graphic>
          <a:graphicData uri="http://schemas.openxmlformats.org/presentationml/2006/ole">
            <mc:AlternateContent xmlns:mc="http://schemas.openxmlformats.org/markup-compatibility/2006">
              <mc:Choice xmlns:v="urn:schemas-microsoft-com:vml" Requires="v">
                <p:oleObj spid="_x0000_s3077" r:id="rId3" imgW="5626932" imgH="3831347" progId="Visio.Drawing.11">
                  <p:embed/>
                </p:oleObj>
              </mc:Choice>
              <mc:Fallback>
                <p:oleObj r:id="rId3" imgW="5626932" imgH="3831347"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1831475"/>
                        <a:ext cx="4276789" cy="2900070"/>
                      </a:xfrm>
                      <a:prstGeom prst="rect">
                        <a:avLst/>
                      </a:prstGeom>
                      <a:noFill/>
                    </p:spPr>
                  </p:pic>
                </p:oleObj>
              </mc:Fallback>
            </mc:AlternateContent>
          </a:graphicData>
        </a:graphic>
      </p:graphicFrame>
      <p:sp>
        <p:nvSpPr>
          <p:cNvPr id="13" name="Прямоугольник 12"/>
          <p:cNvSpPr/>
          <p:nvPr/>
        </p:nvSpPr>
        <p:spPr>
          <a:xfrm>
            <a:off x="457200" y="4740831"/>
            <a:ext cx="6966520" cy="677108"/>
          </a:xfrm>
          <a:prstGeom prst="rect">
            <a:avLst/>
          </a:prstGeom>
        </p:spPr>
        <p:txBody>
          <a:bodyPr wrap="square">
            <a:spAutoFit/>
          </a:bodyPr>
          <a:lstStyle/>
          <a:p>
            <a:pPr marL="588645" algn="ctr">
              <a:spcBef>
                <a:spcPts val="600"/>
              </a:spcBef>
              <a:spcAft>
                <a:spcPts val="600"/>
              </a:spcAft>
            </a:pPr>
            <a:r>
              <a:rPr lang="kk-KZ" sz="1400" dirty="0">
                <a:latin typeface="Times New Roman" panose="02020603050405020304" pitchFamily="18" charset="0"/>
                <a:ea typeface="Calibri" panose="020F0502020204030204" pitchFamily="34" charset="0"/>
              </a:rPr>
              <a:t>7.1-сурет – Мобильді желінің оңайлатылған блок-схемасы</a:t>
            </a:r>
            <a:endParaRPr lang="ru-RU" sz="1400" dirty="0">
              <a:latin typeface="Times New Roman" panose="02020603050405020304" pitchFamily="18" charset="0"/>
              <a:ea typeface="Calibri" panose="020F0502020204030204" pitchFamily="34" charset="0"/>
            </a:endParaRPr>
          </a:p>
          <a:p>
            <a:pPr marL="588645" algn="ctr">
              <a:spcBef>
                <a:spcPts val="600"/>
              </a:spcBef>
              <a:spcAft>
                <a:spcPts val="600"/>
              </a:spcAft>
            </a:pPr>
            <a:r>
              <a:rPr lang="kk-KZ" sz="1400" dirty="0">
                <a:solidFill>
                  <a:srgbClr val="000000"/>
                </a:solidFill>
                <a:latin typeface="Times New Roman" panose="02020603050405020304" pitchFamily="18" charset="0"/>
                <a:ea typeface="Calibri" panose="020F0502020204030204" pitchFamily="34" charset="0"/>
              </a:rPr>
              <a:t> </a:t>
            </a:r>
            <a:endParaRPr lang="ru-RU"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1329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8" name="Прямоугольник 7"/>
          <p:cNvSpPr/>
          <p:nvPr/>
        </p:nvSpPr>
        <p:spPr>
          <a:xfrm>
            <a:off x="326036" y="1004561"/>
            <a:ext cx="8491928" cy="3785652"/>
          </a:xfrm>
          <a:prstGeom prst="rect">
            <a:avLst/>
          </a:prstGeom>
          <a:ln>
            <a:solidFill>
              <a:schemeClr val="bg1"/>
            </a:solidFill>
          </a:ln>
        </p:spPr>
        <p:txBody>
          <a:bodyPr wrap="square">
            <a:spAutoFit/>
          </a:bodyPr>
          <a:lstStyle/>
          <a:p>
            <a:r>
              <a:rPr lang="kk-KZ" sz="1600" i="1" dirty="0">
                <a:latin typeface="Times New Roman" panose="02020603050405020304" pitchFamily="18" charset="0"/>
                <a:cs typeface="Times New Roman" panose="02020603050405020304" pitchFamily="18" charset="0"/>
              </a:rPr>
              <a:t>Ж</a:t>
            </a:r>
            <a:r>
              <a:rPr lang="kk-KZ" sz="1600" i="1" dirty="0" smtClean="0">
                <a:latin typeface="Times New Roman" panose="02020603050405020304" pitchFamily="18" charset="0"/>
                <a:cs typeface="Times New Roman" panose="02020603050405020304" pitchFamily="18" charset="0"/>
              </a:rPr>
              <a:t>ылжымалы </a:t>
            </a:r>
            <a:r>
              <a:rPr lang="kk-KZ" sz="1600" i="1" dirty="0">
                <a:latin typeface="Times New Roman" panose="02020603050405020304" pitchFamily="18" charset="0"/>
                <a:cs typeface="Times New Roman" panose="02020603050405020304" pitchFamily="18" charset="0"/>
              </a:rPr>
              <a:t>станция</a:t>
            </a:r>
            <a:r>
              <a:rPr lang="kk-KZ" sz="1600" dirty="0">
                <a:latin typeface="Times New Roman" panose="02020603050405020304" pitchFamily="18" charset="0"/>
                <a:cs typeface="Times New Roman" panose="02020603050405020304" pitchFamily="18" charset="0"/>
              </a:rPr>
              <a:t>(MS</a:t>
            </a:r>
            <a:r>
              <a:rPr lang="kk-KZ" sz="1600" b="1" dirty="0">
                <a:latin typeface="Times New Roman" panose="02020603050405020304" pitchFamily="18" charset="0"/>
                <a:cs typeface="Times New Roman" panose="02020603050405020304" pitchFamily="18" charset="0"/>
                <a:sym typeface="Symbol" panose="05050102010706020507" pitchFamily="18" charset="2"/>
              </a:rPr>
              <a:t></a:t>
            </a:r>
            <a:r>
              <a:rPr lang="kk-KZ" sz="1600" b="1" dirty="0">
                <a:latin typeface="Times New Roman" panose="02020603050405020304" pitchFamily="18" charset="0"/>
                <a:cs typeface="Times New Roman" panose="02020603050405020304" pitchFamily="18" charset="0"/>
              </a:rPr>
              <a:t>Жылжымалы станция</a:t>
            </a:r>
            <a:r>
              <a:rPr lang="kk-KZ" sz="1600" dirty="0">
                <a:latin typeface="Times New Roman" panose="02020603050405020304" pitchFamily="18" charset="0"/>
                <a:cs typeface="Times New Roman" panose="02020603050405020304" pitchFamily="18" charset="0"/>
              </a:rPr>
              <a:t>)</a:t>
            </a:r>
            <a:r>
              <a:rPr lang="kk-KZ" sz="1600" i="1" dirty="0">
                <a:latin typeface="Times New Roman" panose="02020603050405020304" pitchFamily="18" charset="0"/>
                <a:cs typeface="Times New Roman" panose="02020603050405020304" pitchFamily="18" charset="0"/>
                <a:sym typeface="Symbol" panose="05050102010706020507" pitchFamily="18" charset="2"/>
              </a:rPr>
              <a:t></a:t>
            </a:r>
            <a:r>
              <a:rPr lang="kk-KZ" sz="1600" i="1" dirty="0">
                <a:latin typeface="Times New Roman" panose="02020603050405020304" pitchFamily="18" charset="0"/>
                <a:cs typeface="Times New Roman" panose="02020603050405020304" pitchFamily="18" charset="0"/>
              </a:rPr>
              <a:t> </a:t>
            </a:r>
            <a:r>
              <a:rPr lang="kk-KZ" sz="1600" dirty="0">
                <a:latin typeface="Times New Roman" panose="02020603050405020304" pitchFamily="18" charset="0"/>
                <a:cs typeface="Times New Roman" panose="02020603050405020304" pitchFamily="18" charset="0"/>
              </a:rPr>
              <a:t>пайдаланушы терминалы әдетте ұялы телефон мен SIM картасын қамтиды.</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a:latin typeface="Times New Roman" panose="02020603050405020304" pitchFamily="18" charset="0"/>
                <a:cs typeface="Times New Roman" panose="02020603050405020304" pitchFamily="18" charset="0"/>
              </a:rPr>
              <a:t>Б</a:t>
            </a:r>
            <a:r>
              <a:rPr lang="kk-KZ" sz="1600" i="1" dirty="0" smtClean="0">
                <a:latin typeface="Times New Roman" panose="02020603050405020304" pitchFamily="18" charset="0"/>
                <a:cs typeface="Times New Roman" panose="02020603050405020304" pitchFamily="18" charset="0"/>
              </a:rPr>
              <a:t>азалық </a:t>
            </a:r>
            <a:r>
              <a:rPr lang="kk-KZ" sz="1600" i="1" dirty="0">
                <a:latin typeface="Times New Roman" panose="02020603050405020304" pitchFamily="18" charset="0"/>
                <a:cs typeface="Times New Roman" panose="02020603050405020304" pitchFamily="18" charset="0"/>
              </a:rPr>
              <a:t>станция жүйесі</a:t>
            </a:r>
            <a:r>
              <a:rPr lang="kk-KZ" sz="1600" dirty="0">
                <a:latin typeface="Times New Roman" panose="02020603050405020304" pitchFamily="18" charset="0"/>
                <a:cs typeface="Times New Roman" panose="02020603050405020304" pitchFamily="18" charset="0"/>
              </a:rPr>
              <a:t>(BSS</a:t>
            </a:r>
            <a:r>
              <a:rPr lang="kk-KZ" sz="1600" b="1" dirty="0">
                <a:latin typeface="Times New Roman" panose="02020603050405020304" pitchFamily="18" charset="0"/>
                <a:cs typeface="Times New Roman" panose="02020603050405020304" pitchFamily="18" charset="0"/>
                <a:sym typeface="Symbol" panose="05050102010706020507" pitchFamily="18" charset="2"/>
              </a:rPr>
              <a:t></a:t>
            </a:r>
            <a:r>
              <a:rPr lang="kk-KZ" sz="1600" b="1" dirty="0">
                <a:latin typeface="Times New Roman" panose="02020603050405020304" pitchFamily="18" charset="0"/>
                <a:cs typeface="Times New Roman" panose="02020603050405020304" pitchFamily="18" charset="0"/>
              </a:rPr>
              <a:t>Базалық станция жүйесі</a:t>
            </a:r>
            <a:r>
              <a:rPr lang="kk-KZ" sz="1600" dirty="0">
                <a:latin typeface="Times New Roman" panose="02020603050405020304" pitchFamily="18" charset="0"/>
                <a:cs typeface="Times New Roman" panose="02020603050405020304" pitchFamily="18" charset="0"/>
              </a:rPr>
              <a:t>)радио интерфейсіне қатысты барлық функцияларға жауапты. Бұл жүйе келесі функционалды блоктарды қамтиды:</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Базалық </a:t>
            </a:r>
            <a:r>
              <a:rPr lang="kk-KZ" sz="1600" i="1" dirty="0">
                <a:latin typeface="Times New Roman" panose="02020603050405020304" pitchFamily="18" charset="0"/>
                <a:cs typeface="Times New Roman" panose="02020603050405020304" pitchFamily="18" charset="0"/>
              </a:rPr>
              <a:t>станция контроллері</a:t>
            </a:r>
            <a:r>
              <a:rPr lang="kk-KZ" sz="1600" dirty="0">
                <a:latin typeface="Times New Roman" panose="02020603050405020304" pitchFamily="18" charset="0"/>
                <a:cs typeface="Times New Roman" panose="02020603050405020304" pitchFamily="18" charset="0"/>
              </a:rPr>
              <a:t>(BSC</a:t>
            </a:r>
            <a:r>
              <a:rPr lang="kk-KZ" sz="1600" b="1" dirty="0">
                <a:latin typeface="Times New Roman" panose="02020603050405020304" pitchFamily="18" charset="0"/>
                <a:cs typeface="Times New Roman" panose="02020603050405020304" pitchFamily="18" charset="0"/>
                <a:sym typeface="Symbol" panose="05050102010706020507" pitchFamily="18" charset="2"/>
              </a:rPr>
              <a:t></a:t>
            </a:r>
            <a:r>
              <a:rPr lang="kk-KZ" sz="1600" b="1" dirty="0">
                <a:latin typeface="Times New Roman" panose="02020603050405020304" pitchFamily="18" charset="0"/>
                <a:cs typeface="Times New Roman" panose="02020603050405020304" pitchFamily="18" charset="0"/>
              </a:rPr>
              <a:t>Базалық станция контроллері</a:t>
            </a:r>
            <a:r>
              <a:rPr lang="kk-KZ"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базалық </a:t>
            </a:r>
            <a:r>
              <a:rPr lang="kk-KZ" sz="1600" i="1" dirty="0">
                <a:latin typeface="Times New Roman" panose="02020603050405020304" pitchFamily="18" charset="0"/>
                <a:cs typeface="Times New Roman" panose="02020603050405020304" pitchFamily="18" charset="0"/>
              </a:rPr>
              <a:t>станция</a:t>
            </a:r>
            <a:r>
              <a:rPr lang="kk-KZ" sz="1600" dirty="0">
                <a:latin typeface="Times New Roman" panose="02020603050405020304" pitchFamily="18" charset="0"/>
                <a:cs typeface="Times New Roman" panose="02020603050405020304" pitchFamily="18" charset="0"/>
              </a:rPr>
              <a:t>(BTS - негізгі трансивер станциясы)</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Коммутация </a:t>
            </a:r>
            <a:r>
              <a:rPr lang="kk-KZ" sz="1600" i="1" dirty="0">
                <a:latin typeface="Times New Roman" panose="02020603050405020304" pitchFamily="18" charset="0"/>
                <a:cs typeface="Times New Roman" panose="02020603050405020304" pitchFamily="18" charset="0"/>
              </a:rPr>
              <a:t>жүйесі </a:t>
            </a:r>
            <a:r>
              <a:rPr lang="kk-KZ" sz="1600" dirty="0">
                <a:latin typeface="Times New Roman" panose="02020603050405020304" pitchFamily="18" charset="0"/>
                <a:cs typeface="Times New Roman" panose="02020603050405020304" pitchFamily="18" charset="0"/>
              </a:rPr>
              <a:t>(</a:t>
            </a:r>
            <a:r>
              <a:rPr lang="kk-KZ" sz="1600" b="1" dirty="0">
                <a:latin typeface="Times New Roman" panose="02020603050405020304" pitchFamily="18" charset="0"/>
                <a:cs typeface="Times New Roman" panose="02020603050405020304" pitchFamily="18" charset="0"/>
              </a:rPr>
              <a:t>NSS</a:t>
            </a:r>
            <a:r>
              <a:rPr lang="kk-KZ" sz="1600" b="1" dirty="0">
                <a:latin typeface="Times New Roman" panose="02020603050405020304" pitchFamily="18" charset="0"/>
                <a:cs typeface="Times New Roman" panose="02020603050405020304" pitchFamily="18" charset="0"/>
                <a:sym typeface="Symbol" panose="05050102010706020507" pitchFamily="18" charset="2"/>
              </a:rPr>
              <a:t></a:t>
            </a:r>
            <a:r>
              <a:rPr lang="kk-KZ" sz="1600" b="1" dirty="0">
                <a:latin typeface="Times New Roman" panose="02020603050405020304" pitchFamily="18" charset="0"/>
                <a:cs typeface="Times New Roman" panose="02020603050405020304" pitchFamily="18" charset="0"/>
              </a:rPr>
              <a:t>Желілік коммутация жүйесі</a:t>
            </a:r>
            <a:r>
              <a:rPr lang="kk-KZ" sz="1600" dirty="0">
                <a:latin typeface="Times New Roman" panose="02020603050405020304" pitchFamily="18" charset="0"/>
                <a:cs typeface="Times New Roman" panose="02020603050405020304" pitchFamily="18" charset="0"/>
              </a:rPr>
              <a:t>) қоңырауларды өңдеу және қосылуды орнату функцияларын орындайды, сонымен қатар абонентке бекітілген барлық қызметтердің орындалуына жауап береді. NSS келесі функционалдық бірліктерді қамтиды:</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Мобильді </a:t>
            </a:r>
            <a:r>
              <a:rPr lang="kk-KZ" sz="1600" i="1" dirty="0">
                <a:latin typeface="Times New Roman" panose="02020603050405020304" pitchFamily="18" charset="0"/>
                <a:cs typeface="Times New Roman" panose="02020603050405020304" pitchFamily="18" charset="0"/>
              </a:rPr>
              <a:t>коммутация орталығы </a:t>
            </a:r>
            <a:r>
              <a:rPr lang="kk-KZ" sz="1600" dirty="0">
                <a:latin typeface="Times New Roman" panose="02020603050405020304" pitchFamily="18" charset="0"/>
                <a:cs typeface="Times New Roman" panose="02020603050405020304" pitchFamily="18" charset="0"/>
              </a:rPr>
              <a:t>(MSC - Мобильді коммутация орталығы)</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Үй </a:t>
            </a:r>
            <a:r>
              <a:rPr lang="kk-KZ" sz="1600" i="1" dirty="0">
                <a:latin typeface="Times New Roman" panose="02020603050405020304" pitchFamily="18" charset="0"/>
                <a:cs typeface="Times New Roman" panose="02020603050405020304" pitchFamily="18" charset="0"/>
              </a:rPr>
              <a:t>орнын тіркеу </a:t>
            </a:r>
            <a:r>
              <a:rPr lang="kk-KZ" sz="1600" dirty="0" smtClean="0">
                <a:latin typeface="Times New Roman" panose="02020603050405020304" pitchFamily="18" charset="0"/>
                <a:cs typeface="Times New Roman" panose="02020603050405020304" pitchFamily="18" charset="0"/>
              </a:rPr>
              <a:t>(</a:t>
            </a:r>
            <a:r>
              <a:rPr lang="kk-KZ" sz="1600" b="1" dirty="0" smtClean="0">
                <a:latin typeface="Times New Roman" panose="02020603050405020304" pitchFamily="18" charset="0"/>
                <a:cs typeface="Times New Roman" panose="02020603050405020304" pitchFamily="18" charset="0"/>
              </a:rPr>
              <a:t>НL</a:t>
            </a:r>
            <a:r>
              <a:rPr lang="en-US" sz="1600" b="1" dirty="0" smtClean="0">
                <a:latin typeface="Times New Roman" panose="02020603050405020304" pitchFamily="18" charset="0"/>
                <a:cs typeface="Times New Roman" panose="02020603050405020304" pitchFamily="18" charset="0"/>
              </a:rPr>
              <a:t>R</a:t>
            </a:r>
            <a:r>
              <a:rPr lang="kk-KZ" sz="1600" b="1" dirty="0" smtClean="0">
                <a:latin typeface="Times New Roman" panose="02020603050405020304" pitchFamily="18" charset="0"/>
                <a:cs typeface="Times New Roman" panose="02020603050405020304" pitchFamily="18" charset="0"/>
              </a:rPr>
              <a:t>– </a:t>
            </a:r>
            <a:r>
              <a:rPr lang="kk-KZ" sz="1600" b="1" dirty="0">
                <a:latin typeface="Times New Roman" panose="02020603050405020304" pitchFamily="18" charset="0"/>
                <a:cs typeface="Times New Roman" panose="02020603050405020304" pitchFamily="18" charset="0"/>
              </a:rPr>
              <a:t>Үй орналасқан жерді тіркеу</a:t>
            </a:r>
            <a:r>
              <a:rPr lang="kk-KZ"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Қонақтардың </a:t>
            </a:r>
            <a:r>
              <a:rPr lang="kk-KZ" sz="1600" i="1" dirty="0">
                <a:latin typeface="Times New Roman" panose="02020603050405020304" pitchFamily="18" charset="0"/>
                <a:cs typeface="Times New Roman" panose="02020603050405020304" pitchFamily="18" charset="0"/>
              </a:rPr>
              <a:t>орналасқан жерін тіркеу </a:t>
            </a:r>
            <a:r>
              <a:rPr lang="kk-KZ" sz="1600" dirty="0">
                <a:latin typeface="Times New Roman" panose="02020603050405020304" pitchFamily="18" charset="0"/>
                <a:cs typeface="Times New Roman" panose="02020603050405020304" pitchFamily="18" charset="0"/>
              </a:rPr>
              <a:t>(VLR - Келушілердің орналасу тізілімі)</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Аутентификация </a:t>
            </a:r>
            <a:r>
              <a:rPr lang="kk-KZ" sz="1600" i="1" dirty="0">
                <a:latin typeface="Times New Roman" panose="02020603050405020304" pitchFamily="18" charset="0"/>
                <a:cs typeface="Times New Roman" panose="02020603050405020304" pitchFamily="18" charset="0"/>
              </a:rPr>
              <a:t>орталығы </a:t>
            </a:r>
            <a:r>
              <a:rPr lang="kk-KZ" sz="1600" dirty="0">
                <a:latin typeface="Times New Roman" panose="02020603050405020304" pitchFamily="18" charset="0"/>
                <a:cs typeface="Times New Roman" panose="02020603050405020304" pitchFamily="18" charset="0"/>
              </a:rPr>
              <a:t>(AUC - аутентификация орталығы)</a:t>
            </a:r>
            <a:endParaRPr lang="ru-RU" sz="1600" dirty="0">
              <a:latin typeface="Times New Roman" panose="02020603050405020304" pitchFamily="18" charset="0"/>
              <a:cs typeface="Times New Roman" panose="02020603050405020304" pitchFamily="18" charset="0"/>
            </a:endParaRPr>
          </a:p>
          <a:p>
            <a:pPr lvl="0"/>
            <a:r>
              <a:rPr lang="en-US" sz="1600" i="1" dirty="0" smtClean="0">
                <a:latin typeface="Times New Roman" panose="02020603050405020304" pitchFamily="18" charset="0"/>
                <a:cs typeface="Times New Roman" panose="02020603050405020304" pitchFamily="18" charset="0"/>
              </a:rPr>
              <a:t>                    </a:t>
            </a:r>
            <a:r>
              <a:rPr lang="kk-KZ" sz="1600" i="1" dirty="0" smtClean="0">
                <a:latin typeface="Times New Roman" panose="02020603050405020304" pitchFamily="18" charset="0"/>
                <a:cs typeface="Times New Roman" panose="02020603050405020304" pitchFamily="18" charset="0"/>
              </a:rPr>
              <a:t>Абоненттік </a:t>
            </a:r>
            <a:r>
              <a:rPr lang="kk-KZ" sz="1600" i="1" dirty="0">
                <a:latin typeface="Times New Roman" panose="02020603050405020304" pitchFamily="18" charset="0"/>
                <a:cs typeface="Times New Roman" panose="02020603050405020304" pitchFamily="18" charset="0"/>
              </a:rPr>
              <a:t>жабдықты сәйкестендіруді тіркеу </a:t>
            </a:r>
            <a:r>
              <a:rPr lang="kk-KZ" sz="1600" dirty="0">
                <a:latin typeface="Times New Roman" panose="02020603050405020304" pitchFamily="18" charset="0"/>
                <a:cs typeface="Times New Roman" panose="02020603050405020304" pitchFamily="18" charset="0"/>
              </a:rPr>
              <a:t>(EIR - жабдықтың сәйкестендіру тізілімі</a:t>
            </a:r>
            <a:r>
              <a:rPr lang="kk-KZ"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273003" y="286417"/>
            <a:ext cx="4572000" cy="646331"/>
          </a:xfrm>
          <a:prstGeom prst="rect">
            <a:avLst/>
          </a:prstGeom>
        </p:spPr>
        <p:txBody>
          <a:bodyPr>
            <a:spAutoFit/>
          </a:bodyPr>
          <a:lstStyle/>
          <a:p>
            <a:r>
              <a:rPr lang="kk-KZ" dirty="0">
                <a:latin typeface="Times New Roman" panose="02020603050405020304" pitchFamily="18" charset="0"/>
                <a:cs typeface="Times New Roman" panose="02020603050405020304" pitchFamily="18" charset="0"/>
              </a:rPr>
              <a:t>Мобильді ұялы жүйелердің құрылымы</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96106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0" y="285734"/>
            <a:ext cx="9144000" cy="38837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kk-KZ" dirty="0">
                <a:latin typeface="Times New Roman" panose="02020603050405020304" pitchFamily="18" charset="0"/>
                <a:cs typeface="Times New Roman" panose="02020603050405020304" pitchFamily="18" charset="0"/>
              </a:rPr>
              <a:t>Жылжымалы станция </a:t>
            </a:r>
            <a:r>
              <a:rPr lang="kk-KZ" dirty="0" smtClean="0">
                <a:latin typeface="Times New Roman" panose="02020603050405020304" pitchFamily="18" charset="0"/>
                <a:cs typeface="Times New Roman" panose="02020603050405020304" pitchFamily="18" charset="0"/>
              </a:rPr>
              <a:t>құрылымы</a:t>
            </a:r>
            <a:r>
              <a:rPr lang="ru-RU" dirty="0" smtClean="0">
                <a:latin typeface="Times New Roman" panose="02020603050405020304" pitchFamily="18" charset="0"/>
                <a:cs typeface="Times New Roman" panose="02020603050405020304" pitchFamily="18" charset="0"/>
              </a:rPr>
              <a:t> </a:t>
            </a:r>
            <a:endParaRPr lang="ru-RU"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1" name="Прямоугольник 10"/>
          <p:cNvSpPr/>
          <p:nvPr/>
        </p:nvSpPr>
        <p:spPr>
          <a:xfrm>
            <a:off x="214281" y="766835"/>
            <a:ext cx="3786214" cy="312376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a:t>2.1</a:t>
            </a:r>
            <a:r>
              <a:rPr lang="kk-KZ"/>
              <a:t> сурет</a:t>
            </a:r>
            <a:r>
              <a:rPr lang="ru-RU"/>
              <a:t> – Жиілікті бөлу көп станциялы қол жетімділік</a:t>
            </a:r>
          </a:p>
        </p:txBody>
      </p:sp>
      <p:sp>
        <p:nvSpPr>
          <p:cNvPr id="2" name="Прямоугольник 1"/>
          <p:cNvSpPr/>
          <p:nvPr/>
        </p:nvSpPr>
        <p:spPr>
          <a:xfrm>
            <a:off x="366688" y="3403492"/>
            <a:ext cx="3456384" cy="800219"/>
          </a:xfrm>
          <a:prstGeom prst="rect">
            <a:avLst/>
          </a:prstGeom>
        </p:spPr>
        <p:txBody>
          <a:bodyPr wrap="square">
            <a:spAutoFit/>
          </a:bodyPr>
          <a:lstStyle/>
          <a:p>
            <a:pPr algn="ctr"/>
            <a:r>
              <a:rPr lang="kk-KZ" sz="1400" dirty="0">
                <a:latin typeface="Times New Roman" panose="02020603050405020304" pitchFamily="18" charset="0"/>
                <a:cs typeface="Times New Roman" panose="02020603050405020304" pitchFamily="18" charset="0"/>
              </a:rPr>
              <a:t>7.2-сурет -Жылжымалы жабдықтың құрылымдық схемасы</a:t>
            </a:r>
            <a:endParaRPr lang="ru-RU" sz="1400" dirty="0">
              <a:latin typeface="Times New Roman" panose="02020603050405020304" pitchFamily="18" charset="0"/>
              <a:cs typeface="Times New Roman" panose="02020603050405020304" pitchFamily="18" charset="0"/>
            </a:endParaRPr>
          </a:p>
          <a:p>
            <a:pPr algn="ctr"/>
            <a:r>
              <a:rPr lang="kk-KZ" dirty="0"/>
              <a:t> </a:t>
            </a:r>
            <a:endParaRPr lang="ru-RU" dirty="0"/>
          </a:p>
        </p:txBody>
      </p:sp>
      <p:pic>
        <p:nvPicPr>
          <p:cNvPr id="13" name="Рисунок 12"/>
          <p:cNvPicPr/>
          <p:nvPr/>
        </p:nvPicPr>
        <p:blipFill>
          <a:blip r:embed="rId2">
            <a:extLst>
              <a:ext uri="{28A0092B-C50C-407E-A947-70E740481C1C}">
                <a14:useLocalDpi xmlns:a14="http://schemas.microsoft.com/office/drawing/2010/main" val="0"/>
              </a:ext>
            </a:extLst>
          </a:blip>
          <a:stretch>
            <a:fillRect/>
          </a:stretch>
        </p:blipFill>
        <p:spPr>
          <a:xfrm>
            <a:off x="354402" y="844135"/>
            <a:ext cx="3618265" cy="2559357"/>
          </a:xfrm>
          <a:prstGeom prst="rect">
            <a:avLst/>
          </a:prstGeom>
        </p:spPr>
      </p:pic>
      <p:sp>
        <p:nvSpPr>
          <p:cNvPr id="3" name="Прямоугольник 2"/>
          <p:cNvSpPr/>
          <p:nvPr/>
        </p:nvSpPr>
        <p:spPr>
          <a:xfrm>
            <a:off x="152546" y="3850015"/>
            <a:ext cx="8929717" cy="1323439"/>
          </a:xfrm>
          <a:prstGeom prst="rect">
            <a:avLst/>
          </a:prstGeom>
        </p:spPr>
        <p:txBody>
          <a:bodyPr wrap="square">
            <a:spAutoFit/>
          </a:bodyPr>
          <a:lstStyle/>
          <a:p>
            <a:pPr algn="just">
              <a:spcBef>
                <a:spcPts val="600"/>
              </a:spcBef>
              <a:spcAft>
                <a:spcPts val="0"/>
              </a:spcAft>
            </a:pPr>
            <a:r>
              <a:rPr lang="kk-KZ" sz="1500" dirty="0">
                <a:solidFill>
                  <a:srgbClr val="000000"/>
                </a:solidFill>
                <a:latin typeface="Times New Roman" panose="02020603050405020304" pitchFamily="18" charset="0"/>
                <a:ea typeface="Calibri" panose="020F0502020204030204" pitchFamily="34" charset="0"/>
              </a:rPr>
              <a:t>Жылжымалы жабдықтың құрылымдық схемасын шартты түрде үш негізгі блокқа бөлуге болады (7.2-сурет):</a:t>
            </a:r>
            <a:endParaRPr lang="ru-RU" sz="1500" dirty="0">
              <a:latin typeface="Times New Roman" panose="02020603050405020304" pitchFamily="18" charset="0"/>
              <a:ea typeface="Calibri" panose="020F0502020204030204" pitchFamily="34" charset="0"/>
            </a:endParaRPr>
          </a:p>
          <a:p>
            <a:pPr marL="342900" lvl="0" indent="-342900" algn="just">
              <a:spcBef>
                <a:spcPts val="600"/>
              </a:spcBef>
              <a:spcAft>
                <a:spcPts val="0"/>
              </a:spcAft>
              <a:buFont typeface="Symbol" panose="05050102010706020507" pitchFamily="18" charset="2"/>
              <a:buChar char=""/>
            </a:pPr>
            <a:r>
              <a:rPr lang="kk-KZ" sz="1500" dirty="0">
                <a:solidFill>
                  <a:srgbClr val="000000"/>
                </a:solidFill>
                <a:latin typeface="Times New Roman" panose="02020603050405020304" pitchFamily="18" charset="0"/>
                <a:ea typeface="Calibri" panose="020F0502020204030204" pitchFamily="34" charset="0"/>
              </a:rPr>
              <a:t>антенна блогы;</a:t>
            </a:r>
            <a:endParaRPr lang="ru-RU" sz="15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kk-KZ" sz="1500" dirty="0">
                <a:solidFill>
                  <a:srgbClr val="000000"/>
                </a:solidFill>
                <a:latin typeface="Times New Roman" panose="02020603050405020304" pitchFamily="18" charset="0"/>
                <a:ea typeface="Calibri" panose="020F0502020204030204" pitchFamily="34" charset="0"/>
              </a:rPr>
              <a:t>басқару блогы;</a:t>
            </a:r>
            <a:endParaRPr lang="ru-RU" sz="15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kk-KZ" sz="1500" dirty="0">
                <a:solidFill>
                  <a:srgbClr val="000000"/>
                </a:solidFill>
                <a:latin typeface="Times New Roman" panose="02020603050405020304" pitchFamily="18" charset="0"/>
                <a:ea typeface="Calibri" panose="020F0502020204030204" pitchFamily="34" charset="0"/>
              </a:rPr>
              <a:t>трансивер блогы.</a:t>
            </a:r>
            <a:endParaRPr lang="ru-RU" sz="1500" dirty="0">
              <a:latin typeface="Times New Roman" panose="02020603050405020304" pitchFamily="18" charset="0"/>
              <a:ea typeface="Calibri" panose="020F0502020204030204" pitchFamily="34" charset="0"/>
            </a:endParaRPr>
          </a:p>
        </p:txBody>
      </p:sp>
      <p:sp>
        <p:nvSpPr>
          <p:cNvPr id="4" name="Прямоугольник 3"/>
          <p:cNvSpPr/>
          <p:nvPr/>
        </p:nvSpPr>
        <p:spPr>
          <a:xfrm>
            <a:off x="4000495" y="734019"/>
            <a:ext cx="5089448" cy="3323987"/>
          </a:xfrm>
          <a:prstGeom prst="rect">
            <a:avLst/>
          </a:prstGeom>
        </p:spPr>
        <p:txBody>
          <a:bodyPr wrap="square">
            <a:spAutoFit/>
          </a:bodyPr>
          <a:lstStyle/>
          <a:p>
            <a:pPr algn="just">
              <a:spcAft>
                <a:spcPts val="0"/>
              </a:spcAft>
            </a:pPr>
            <a:r>
              <a:rPr lang="kk-KZ" sz="1400" dirty="0" smtClean="0">
                <a:latin typeface="Times New Roman" panose="02020603050405020304" pitchFamily="18" charset="0"/>
                <a:ea typeface="Calibri" panose="020F0502020204030204" pitchFamily="34" charset="0"/>
              </a:rPr>
              <a:t>Мобильді станция, жоғарыда айтылғандай, мобильді жабдық (ME - Mobile Equipment) немесе ұялы телефон плюс SIM картасы. Соңғы жылдары ME өлшемі айтарлықтай қысқарды, ал функционалдық деңгейі айтарлықтай өсті. Тағы бір артықшылығы - батареяны зарядтау арасындағы уақыт айтарлықтай артты.</a:t>
            </a:r>
            <a:endParaRPr lang="ru-RU" sz="1400" dirty="0" smtClean="0">
              <a:latin typeface="Times New Roman" panose="02020603050405020304" pitchFamily="18" charset="0"/>
              <a:ea typeface="Calibri" panose="020F0502020204030204" pitchFamily="34" charset="0"/>
            </a:endParaRPr>
          </a:p>
          <a:p>
            <a:pPr algn="just">
              <a:spcAft>
                <a:spcPts val="0"/>
              </a:spcAft>
            </a:pPr>
            <a:r>
              <a:rPr lang="kk-KZ" sz="1400" dirty="0" smtClean="0">
                <a:latin typeface="Times New Roman" panose="02020603050405020304" pitchFamily="18" charset="0"/>
                <a:ea typeface="Calibri" panose="020F0502020204030204" pitchFamily="34" charset="0"/>
              </a:rPr>
              <a:t>ME сигналды генерациялау, өңдеу және деректерді беру және қабылдау үшін қолданылатын дисплей, корпус, батарея және электроника сияқты элементтерді қамтиды. Сонымен қатар, әрбір телефонда бірегей халықаралық мобильді жабдық идентификаторы (IMEI) бар.</a:t>
            </a:r>
            <a:r>
              <a:rPr lang="kk-KZ" sz="1400" b="1" dirty="0" smtClean="0">
                <a:latin typeface="Times New Roman" panose="02020603050405020304" pitchFamily="18" charset="0"/>
                <a:ea typeface="Calibri" panose="020F0502020204030204" pitchFamily="34" charset="0"/>
                <a:sym typeface="Symbol" panose="05050102010706020507" pitchFamily="18" charset="2"/>
              </a:rPr>
              <a:t></a:t>
            </a:r>
            <a:r>
              <a:rPr lang="kk-KZ" sz="1400" b="1" dirty="0" smtClean="0">
                <a:latin typeface="Times New Roman" panose="02020603050405020304" pitchFamily="18" charset="0"/>
                <a:ea typeface="Calibri" panose="020F0502020204030204" pitchFamily="34" charset="0"/>
              </a:rPr>
              <a:t>Халықаралық мобильді жабдық идентификациясы</a:t>
            </a:r>
            <a:r>
              <a:rPr lang="kk-KZ" sz="1400" dirty="0" smtClean="0">
                <a:latin typeface="Times New Roman" panose="02020603050405020304" pitchFamily="18" charset="0"/>
                <a:ea typeface="Calibri" panose="020F0502020204030204" pitchFamily="34" charset="0"/>
              </a:rPr>
              <a:t>). Ол өндіру кезінде телефонға жыпылықтайды және оны өзгерту мүмкін емес. IMEI тіркеу процесі кезінде желіге кіру және ұрланған жабдықты тексеру үшін қажет.</a:t>
            </a:r>
            <a:endParaRPr lang="ru-RU" sz="14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260648" y="251166"/>
            <a:ext cx="9144000" cy="38305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pPr algn="ctr">
              <a:lnSpc>
                <a:spcPct val="125000"/>
              </a:lnSpc>
            </a:pPr>
            <a:r>
              <a:rPr lang="ru-RU" dirty="0">
                <a:latin typeface="Times New Roman" panose="02020603050405020304" pitchFamily="18" charset="0"/>
                <a:cs typeface="Times New Roman" panose="02020603050405020304" pitchFamily="18" charset="0"/>
              </a:rPr>
              <a:t> </a:t>
            </a:r>
            <a:r>
              <a:rPr lang="ru-RU" dirty="0" smtClean="0">
                <a:latin typeface="Times New Roman" panose="02020603050405020304" pitchFamily="18" charset="0"/>
                <a:cs typeface="Times New Roman" panose="02020603050405020304" pitchFamily="18" charset="0"/>
              </a:rPr>
              <a:t>                                   </a:t>
            </a:r>
            <a:r>
              <a:rPr lang="kk-KZ" dirty="0">
                <a:latin typeface="Times New Roman" panose="02020603050405020304" pitchFamily="18" charset="0"/>
                <a:cs typeface="Times New Roman" panose="02020603050405020304" pitchFamily="18" charset="0"/>
              </a:rPr>
              <a:t>Жылжымалы станция құрылымы</a:t>
            </a:r>
            <a:r>
              <a:rPr lang="ru-RU" dirty="0">
                <a:latin typeface="Times New Roman" panose="02020603050405020304" pitchFamily="18" charset="0"/>
                <a:cs typeface="Times New Roman" panose="02020603050405020304" pitchFamily="18" charset="0"/>
              </a:rPr>
              <a:t> </a:t>
            </a:r>
            <a:endParaRPr lang="ru-RU"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107504" y="819974"/>
            <a:ext cx="8784976" cy="4247317"/>
          </a:xfrm>
          <a:prstGeom prst="rect">
            <a:avLst/>
          </a:prstGeom>
          <a:solidFill>
            <a:schemeClr val="bg1"/>
          </a:solidFill>
          <a:ln>
            <a:solidFill>
              <a:schemeClr val="tx2"/>
            </a:solidFill>
          </a:ln>
        </p:spPr>
        <p:txBody>
          <a:bodyPr wrap="square">
            <a:spAutoFit/>
          </a:bodyPr>
          <a:lstStyle/>
          <a:p>
            <a:pPr algn="just"/>
            <a:r>
              <a:rPr lang="kk-KZ" sz="1500" i="1" u="sng" dirty="0">
                <a:latin typeface="Times New Roman" panose="02020603050405020304" pitchFamily="18" charset="0"/>
                <a:cs typeface="Times New Roman" panose="02020603050405020304" pitchFamily="18" charset="0"/>
              </a:rPr>
              <a:t>Антенна қондырғысы </a:t>
            </a:r>
            <a:r>
              <a:rPr lang="kk-KZ" sz="1500" dirty="0">
                <a:latin typeface="Times New Roman" panose="02020603050405020304" pitchFamily="18" charset="0"/>
                <a:cs typeface="Times New Roman" panose="02020603050405020304" pitchFamily="18" charset="0"/>
              </a:rPr>
              <a:t>ширек толқынды түйреуіш болып табылатын антеннаның өзінен және арналарды қабылдау және жіберуге арналған дуплексті сплиттерден тұрады.</a:t>
            </a:r>
            <a:endParaRPr lang="ru-RU" sz="1500" dirty="0">
              <a:latin typeface="Times New Roman" panose="02020603050405020304" pitchFamily="18" charset="0"/>
              <a:cs typeface="Times New Roman" panose="02020603050405020304" pitchFamily="18" charset="0"/>
            </a:endParaRPr>
          </a:p>
          <a:p>
            <a:pPr algn="just"/>
            <a:r>
              <a:rPr lang="kk-KZ" sz="1500" i="1" u="sng" dirty="0">
                <a:latin typeface="Times New Roman" panose="02020603050405020304" pitchFamily="18" charset="0"/>
                <a:cs typeface="Times New Roman" panose="02020603050405020304" pitchFamily="18" charset="0"/>
              </a:rPr>
              <a:t>Басқару блогы </a:t>
            </a:r>
            <a:r>
              <a:rPr lang="kk-KZ" sz="1500" dirty="0">
                <a:latin typeface="Times New Roman" panose="02020603050405020304" pitchFamily="18" charset="0"/>
                <a:cs typeface="Times New Roman" panose="02020603050405020304" pitchFamily="18" charset="0"/>
              </a:rPr>
              <a:t>Микрофон, динамик, пернетақта және дисплей кіреді.</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Құрылымы жағынан күрделірек – жіберу-қабылдау блогы. Аналогты мобильді станциялар ADC/DAC және кодектердің болмауымен сипатталады. Сандық жылжымалы станция таратқышы келесі элементтерден тұрады:</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 аналогты-цифрлық түрлендіргіш (ADC) – микрофон шығысындағы сигналды цифрлық түрге түрлендіруге арналған;</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 сөйлеу кодтары сөйлеу сигналын кодтауды орындайды, яғни, байланыс арнасы бойынша берілетін ақпарат көлемін азайту мақсатында цифрлық сигналды белгілі бір заңдылықтар бойынша түрлендіру;</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 арна кодтары – байланыс желісі бойынша сигналды жіберу кезінде қателерден қорғауға арналған, сөйлеу кодтарының шығысынан алынған цифрлық сигналға қосымша (артық) ақпаратты қосады; бұдан басқа арна кодері логикалық блоктан берілетін сигналға басқару ақпаратын енгізеді;</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 модулятор – кодталған цифрлық сигналдың ақпаратын тасымалдаушы жиілігіне береді.</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Қабылдағыштың құрамы негізінен оның құрамдас блоктарының кері функциялары бар таратқышқа сәйкес келеді:</a:t>
            </a:r>
            <a:endParaRPr lang="ru-RU" sz="1500" dirty="0">
              <a:latin typeface="Times New Roman" panose="02020603050405020304" pitchFamily="18" charset="0"/>
              <a:cs typeface="Times New Roman" panose="02020603050405020304" pitchFamily="18" charset="0"/>
            </a:endParaRPr>
          </a:p>
          <a:p>
            <a:pPr algn="just"/>
            <a:r>
              <a:rPr lang="kk-KZ" sz="1500" dirty="0">
                <a:latin typeface="Times New Roman" panose="02020603050405020304" pitchFamily="18" charset="0"/>
                <a:cs typeface="Times New Roman" panose="02020603050405020304" pitchFamily="18" charset="0"/>
              </a:rPr>
              <a:t>• демодулятор модуляцияланған радиосигналдан ақпаратты тасымалдайтын кодталған сигналды шығарады</a:t>
            </a:r>
            <a:r>
              <a:rPr lang="kk-KZ" sz="15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
        <p:nvSpPr>
          <p:cNvPr id="4" name="Прямоугольник 3"/>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latin typeface="Times New Roman" panose="02020603050405020304" pitchFamily="18" charset="0"/>
              <a:cs typeface="Times New Roman" panose="02020603050405020304" pitchFamily="18" charset="0"/>
            </a:endParaRPr>
          </a:p>
        </p:txBody>
      </p:sp>
      <p:sp>
        <p:nvSpPr>
          <p:cNvPr id="5" name="Пятиугольник 4"/>
          <p:cNvSpPr/>
          <p:nvPr/>
        </p:nvSpPr>
        <p:spPr>
          <a:xfrm>
            <a:off x="0" y="208953"/>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7" name="Прямоугольник 6"/>
          <p:cNvSpPr/>
          <p:nvPr/>
        </p:nvSpPr>
        <p:spPr>
          <a:xfrm>
            <a:off x="2483768" y="230332"/>
            <a:ext cx="3525388" cy="438582"/>
          </a:xfrm>
          <a:prstGeom prst="rect">
            <a:avLst/>
          </a:prstGeom>
        </p:spPr>
        <p:txBody>
          <a:bodyPr wrap="none">
            <a:spAutoFit/>
          </a:bodyPr>
          <a:lstStyle/>
          <a:p>
            <a:pPr algn="ctr">
              <a:lnSpc>
                <a:spcPct val="125000"/>
              </a:lnSpc>
            </a:pPr>
            <a:r>
              <a:rPr lang="kk-KZ" dirty="0">
                <a:latin typeface="Times New Roman" panose="02020603050405020304" pitchFamily="18" charset="0"/>
                <a:cs typeface="Times New Roman" panose="02020603050405020304" pitchFamily="18" charset="0"/>
              </a:rPr>
              <a:t>Жылжымалы станция құрылымы</a:t>
            </a:r>
            <a:r>
              <a:rPr lang="ru-RU" dirty="0">
                <a:latin typeface="Times New Roman" panose="02020603050405020304" pitchFamily="18" charset="0"/>
                <a:cs typeface="Times New Roman" panose="02020603050405020304" pitchFamily="18" charset="0"/>
              </a:rPr>
              <a:t> </a:t>
            </a:r>
            <a:endParaRPr lang="ru-RU"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Прямоугольник 7"/>
          <p:cNvSpPr/>
          <p:nvPr/>
        </p:nvSpPr>
        <p:spPr>
          <a:xfrm>
            <a:off x="179512" y="799712"/>
            <a:ext cx="8784976" cy="4278094"/>
          </a:xfrm>
          <a:prstGeom prst="rect">
            <a:avLst/>
          </a:prstGeom>
          <a:solidFill>
            <a:schemeClr val="bg1"/>
          </a:solidFill>
          <a:ln>
            <a:solidFill>
              <a:schemeClr val="tx2"/>
            </a:solidFill>
          </a:ln>
        </p:spPr>
        <p:txBody>
          <a:bodyPr wrap="square">
            <a:spAutoFit/>
          </a:bodyPr>
          <a:lstStyle/>
          <a:p>
            <a:r>
              <a:rPr lang="kk-KZ" sz="1600" dirty="0">
                <a:latin typeface="Times New Roman" panose="02020603050405020304" pitchFamily="18" charset="0"/>
                <a:cs typeface="Times New Roman" panose="02020603050405020304" pitchFamily="18" charset="0"/>
              </a:rPr>
              <a:t>• арна декодері кіріс ағынынан басқару ақпаратын шығарып, логикалық блокқа жібереді; алынған ақпарат қателердің бар-жоғы тексеріледі, мүмкін болса анықталған қателер түзетіледі;</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сөйлеу дешифраторы арна кодерінен өзіне келетін сөйлеу сигналын қалпына келтіреді, оны табиғи түрге айналдырады, өзіне тән артықшылығы бар, бірақ цифрлық түрде;</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цифрлық-аналогтық түрлендіргіш (ЦТҚ) қабылданған сөйлеу сигналын аналогтық формаға түрлендіреді және оны динамик кірісіне береді;</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 эквалайзер көп жолды таратуға байланысты сигналдың бұрмалануын ішінара өтеу үшін қолданылады; бұл жіберілетін ақпаратқа кіретін белгілердің жаттығу тізбегіне сәйкес реттелетін адаптивті сүзгі; кейбір жағдайларда эквалайзер блогы жоқ болуы мүмкін.</a:t>
            </a:r>
            <a:endParaRPr lang="ru-RU" sz="1600" dirty="0">
              <a:latin typeface="Times New Roman" panose="02020603050405020304" pitchFamily="18" charset="0"/>
              <a:cs typeface="Times New Roman" panose="02020603050405020304" pitchFamily="18" charset="0"/>
            </a:endParaRPr>
          </a:p>
          <a:p>
            <a:r>
              <a:rPr lang="kk-KZ" sz="1600" dirty="0">
                <a:latin typeface="Times New Roman" panose="02020603050405020304" pitchFamily="18" charset="0"/>
                <a:cs typeface="Times New Roman" panose="02020603050405020304" pitchFamily="18" charset="0"/>
              </a:rPr>
              <a:t>Трансивер блогына сонымен қатар логикалық блок пен жиілік синтезаторы кіреді. Логикалық блок – бұл жылжымалы станцияның жұмысын басқаратын өзінің жедел және тұрақты жадысы бар микрокомпьютер. Синтезатор радиоарна бойынша ақпаратты беру үшін қолданылатын тасымалдаушы жиілік тербелістерінің көзі болып табылады.</a:t>
            </a:r>
            <a:endParaRPr lang="ru-RU" sz="1600" dirty="0">
              <a:latin typeface="Times New Roman" panose="02020603050405020304" pitchFamily="18" charset="0"/>
              <a:cs typeface="Times New Roman" panose="02020603050405020304" pitchFamily="18" charset="0"/>
            </a:endParaRPr>
          </a:p>
          <a:p>
            <a:r>
              <a:rPr lang="kk-KZ" sz="1600" i="1" dirty="0">
                <a:latin typeface="Times New Roman" panose="02020603050405020304" pitchFamily="18" charset="0"/>
                <a:cs typeface="Times New Roman" panose="02020603050405020304" pitchFamily="18" charset="0"/>
              </a:rPr>
              <a:t>Абонентті сәйкестендіру модулі </a:t>
            </a:r>
            <a:r>
              <a:rPr lang="kk-KZ" sz="1600" dirty="0">
                <a:latin typeface="Times New Roman" panose="02020603050405020304" pitchFamily="18" charset="0"/>
                <a:cs typeface="Times New Roman" panose="02020603050405020304" pitchFamily="18" charset="0"/>
              </a:rPr>
              <a:t>(SIM</a:t>
            </a:r>
            <a:r>
              <a:rPr lang="kk-KZ" sz="1600" b="1" dirty="0">
                <a:latin typeface="Times New Roman" panose="02020603050405020304" pitchFamily="18" charset="0"/>
                <a:cs typeface="Times New Roman" panose="02020603050405020304" pitchFamily="18" charset="0"/>
                <a:sym typeface="Symbol" panose="05050102010706020507" pitchFamily="18" charset="2"/>
              </a:rPr>
              <a:t></a:t>
            </a:r>
            <a:r>
              <a:rPr lang="kk-KZ" sz="1600" b="1" dirty="0">
                <a:latin typeface="Times New Roman" panose="02020603050405020304" pitchFamily="18" charset="0"/>
                <a:cs typeface="Times New Roman" panose="02020603050405020304" pitchFamily="18" charset="0"/>
              </a:rPr>
              <a:t>Абонентті сәйкестендіру модулі</a:t>
            </a:r>
            <a:r>
              <a:rPr lang="kk-KZ" sz="1600" dirty="0">
                <a:latin typeface="Times New Roman" panose="02020603050405020304" pitchFamily="18" charset="0"/>
                <a:cs typeface="Times New Roman" panose="02020603050405020304" pitchFamily="18" charset="0"/>
              </a:rPr>
              <a:t>) желідегі пайдаланушының жеке басын қамтамасыз ететін ақпаратты қамтиды. Ол әртүрлі ақпаратты, соның ішінде халықаралық мобильді станция идентификациясы (IMSI) деп аталатын санды қамтиды.</a:t>
            </a:r>
            <a:r>
              <a:rPr lang="kk-KZ" sz="1600" b="1" dirty="0">
                <a:latin typeface="Times New Roman" panose="02020603050405020304" pitchFamily="18" charset="0"/>
                <a:cs typeface="Times New Roman" panose="02020603050405020304" pitchFamily="18" charset="0"/>
                <a:sym typeface="Symbol" panose="05050102010706020507" pitchFamily="18" charset="2"/>
              </a:rPr>
              <a:t></a:t>
            </a:r>
            <a:r>
              <a:rPr lang="kk-KZ" sz="1600" b="1" dirty="0">
                <a:latin typeface="Times New Roman" panose="02020603050405020304" pitchFamily="18" charset="0"/>
                <a:cs typeface="Times New Roman" panose="02020603050405020304" pitchFamily="18" charset="0"/>
              </a:rPr>
              <a:t>Халықаралық мобильді абоненттің идентификациясы</a:t>
            </a:r>
            <a:r>
              <a:rPr lang="kk-KZ" sz="1600" dirty="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850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50727" y="-649"/>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sz="1600" dirty="0">
              <a:solidFill>
                <a:schemeClr val="tx1"/>
              </a:solidFill>
              <a:latin typeface="Times New Roman" panose="02020603050405020304" pitchFamily="18" charset="0"/>
              <a:cs typeface="Times New Roman" panose="02020603050405020304" pitchFamily="18" charset="0"/>
            </a:endParaRPr>
          </a:p>
        </p:txBody>
      </p:sp>
      <p:sp>
        <p:nvSpPr>
          <p:cNvPr id="7" name="Пятиугольник 6"/>
          <p:cNvSpPr/>
          <p:nvPr/>
        </p:nvSpPr>
        <p:spPr>
          <a:xfrm>
            <a:off x="-73876" y="128554"/>
            <a:ext cx="8293895" cy="525066"/>
          </a:xfrm>
          <a:prstGeom prst="homePlate">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699792" y="204077"/>
            <a:ext cx="8532440" cy="59247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ru-RU" dirty="0" smtClean="0"/>
              <a:t> </a:t>
            </a:r>
            <a:r>
              <a:rPr lang="kk-KZ" dirty="0">
                <a:latin typeface="Times New Roman" panose="02020603050405020304" pitchFamily="18" charset="0"/>
                <a:cs typeface="Times New Roman" panose="02020603050405020304" pitchFamily="18" charset="0"/>
              </a:rPr>
              <a:t>Базалық станция жүйесі</a:t>
            </a:r>
            <a:endParaRPr lang="ru-RU" dirty="0">
              <a:latin typeface="Times New Roman" panose="02020603050405020304" pitchFamily="18" charset="0"/>
              <a:cs typeface="Times New Roman" panose="02020603050405020304" pitchFamily="18" charset="0"/>
            </a:endParaRPr>
          </a:p>
          <a:p>
            <a:r>
              <a:rPr lang="ru-RU" sz="1600" dirty="0" smtClean="0">
                <a:latin typeface="Times New Roman" panose="02020603050405020304" pitchFamily="18" charset="0"/>
                <a:cs typeface="Times New Roman" panose="02020603050405020304" pitchFamily="18" charset="0"/>
              </a:rPr>
              <a:t> </a:t>
            </a:r>
            <a:endParaRPr lang="ru-RU" sz="16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85668" y="87452"/>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12" name="Прямоугольник 11"/>
          <p:cNvSpPr/>
          <p:nvPr/>
        </p:nvSpPr>
        <p:spPr>
          <a:xfrm>
            <a:off x="4747798" y="858067"/>
            <a:ext cx="4140460" cy="315426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t>2.1</a:t>
            </a:r>
            <a:endParaRPr lang="ru-RU" dirty="0"/>
          </a:p>
        </p:txBody>
      </p:sp>
      <p:sp>
        <p:nvSpPr>
          <p:cNvPr id="5" name="Rectangle 2"/>
          <p:cNvSpPr>
            <a:spLocks noChangeArrowheads="1"/>
          </p:cNvSpPr>
          <p:nvPr/>
        </p:nvSpPr>
        <p:spPr bwMode="auto">
          <a:xfrm flipV="1">
            <a:off x="1870562" y="-685373"/>
            <a:ext cx="574021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9" name="Объект 8"/>
          <p:cNvGraphicFramePr>
            <a:graphicFrameLocks noChangeAspect="1"/>
          </p:cNvGraphicFramePr>
          <p:nvPr>
            <p:extLst>
              <p:ext uri="{D42A27DB-BD31-4B8C-83A1-F6EECF244321}">
                <p14:modId xmlns:p14="http://schemas.microsoft.com/office/powerpoint/2010/main" val="3169943743"/>
              </p:ext>
            </p:extLst>
          </p:nvPr>
        </p:nvGraphicFramePr>
        <p:xfrm>
          <a:off x="4993035" y="872070"/>
          <a:ext cx="3649986" cy="2707792"/>
        </p:xfrm>
        <a:graphic>
          <a:graphicData uri="http://schemas.openxmlformats.org/presentationml/2006/ole">
            <mc:AlternateContent xmlns:mc="http://schemas.openxmlformats.org/markup-compatibility/2006">
              <mc:Choice xmlns:v="urn:schemas-microsoft-com:vml" Requires="v">
                <p:oleObj spid="_x0000_s4101" r:id="rId3" imgW="6367892" imgH="5034604" progId="Visio.Drawing.11">
                  <p:embed/>
                </p:oleObj>
              </mc:Choice>
              <mc:Fallback>
                <p:oleObj r:id="rId3" imgW="6367892" imgH="5034604"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3035" y="872070"/>
                        <a:ext cx="3649986" cy="2707792"/>
                      </a:xfrm>
                      <a:prstGeom prst="rect">
                        <a:avLst/>
                      </a:prstGeom>
                      <a:noFill/>
                    </p:spPr>
                  </p:pic>
                </p:oleObj>
              </mc:Fallback>
            </mc:AlternateContent>
          </a:graphicData>
        </a:graphic>
      </p:graphicFrame>
      <p:sp>
        <p:nvSpPr>
          <p:cNvPr id="11" name="Прямоугольник 10"/>
          <p:cNvSpPr/>
          <p:nvPr/>
        </p:nvSpPr>
        <p:spPr>
          <a:xfrm>
            <a:off x="4735330" y="3550665"/>
            <a:ext cx="4309396" cy="923330"/>
          </a:xfrm>
          <a:prstGeom prst="rect">
            <a:avLst/>
          </a:prstGeom>
        </p:spPr>
        <p:txBody>
          <a:bodyPr wrap="square">
            <a:spAutoFit/>
          </a:bodyPr>
          <a:lstStyle/>
          <a:p>
            <a:pPr algn="ctr">
              <a:spcBef>
                <a:spcPts val="600"/>
              </a:spcBef>
              <a:spcAft>
                <a:spcPts val="600"/>
              </a:spcAft>
            </a:pPr>
            <a:r>
              <a:rPr lang="kk-KZ" sz="1300" dirty="0">
                <a:solidFill>
                  <a:srgbClr val="000000"/>
                </a:solidFill>
                <a:latin typeface="Times New Roman" panose="02020603050405020304" pitchFamily="18" charset="0"/>
                <a:ea typeface="Calibri" panose="020F0502020204030204" pitchFamily="34" charset="0"/>
              </a:rPr>
              <a:t>7.3-сурет – Құрылымдық базалық станцияның диаграммасы</a:t>
            </a:r>
            <a:endParaRPr lang="ru-RU" sz="1300" dirty="0">
              <a:latin typeface="Times New Roman" panose="02020603050405020304" pitchFamily="18" charset="0"/>
              <a:ea typeface="Calibri" panose="020F0502020204030204" pitchFamily="34" charset="0"/>
            </a:endParaRPr>
          </a:p>
          <a:p>
            <a:pPr algn="ctr">
              <a:spcBef>
                <a:spcPts val="600"/>
              </a:spcBef>
              <a:spcAft>
                <a:spcPts val="600"/>
              </a:spcAft>
            </a:pPr>
            <a:r>
              <a:rPr lang="kk-KZ" dirty="0">
                <a:solidFill>
                  <a:srgbClr val="000000"/>
                </a:solidFill>
                <a:latin typeface="Times New Roman" panose="02020603050405020304" pitchFamily="18" charset="0"/>
                <a:ea typeface="Calibri" panose="020F0502020204030204" pitchFamily="34" charset="0"/>
              </a:rPr>
              <a:t> </a:t>
            </a:r>
            <a:endParaRPr lang="ru-RU" dirty="0">
              <a:latin typeface="Times New Roman" panose="02020603050405020304" pitchFamily="18" charset="0"/>
              <a:ea typeface="Calibri" panose="020F0502020204030204" pitchFamily="34" charset="0"/>
            </a:endParaRPr>
          </a:p>
        </p:txBody>
      </p:sp>
      <p:sp>
        <p:nvSpPr>
          <p:cNvPr id="14" name="Прямоугольник 13"/>
          <p:cNvSpPr/>
          <p:nvPr/>
        </p:nvSpPr>
        <p:spPr>
          <a:xfrm>
            <a:off x="62536" y="724441"/>
            <a:ext cx="4572000" cy="3693319"/>
          </a:xfrm>
          <a:prstGeom prst="rect">
            <a:avLst/>
          </a:prstGeom>
        </p:spPr>
        <p:txBody>
          <a:bodyPr>
            <a:spAutoFit/>
          </a:bodyPr>
          <a:lstStyle/>
          <a:p>
            <a:pPr algn="just">
              <a:spcAft>
                <a:spcPts val="0"/>
              </a:spcAft>
            </a:pPr>
            <a:r>
              <a:rPr lang="kk-KZ" dirty="0">
                <a:solidFill>
                  <a:srgbClr val="000000"/>
                </a:solidFill>
                <a:latin typeface="Times New Roman" panose="02020603050405020304" pitchFamily="18" charset="0"/>
                <a:ea typeface="Calibri" panose="020F0502020204030204" pitchFamily="34" charset="0"/>
              </a:rPr>
              <a:t>Бірнеше жиілік арналарын ұйымдастыру үшін BTS қабылдағыштар мен таратқыштардың тиісті санына ие, бұл әртүрлі жиіліктегі бірнеше арналарда бір уақытта жұмыс істеуге мүмкіндік береді (7.3-сурет). Қабылдағыштар мен таратқыштар тобын жалпы антеннаға қосуға болады. Дегенмен, көбінесе базалық станцияда қабылдау және беру үшін әртүрлі антенналар бар. Көп жолды өшірумен күресу үшін кейбір жүйелер әртүрлілік техникасын пайдаланады. Бұл жағдайда BTS екі қабылдау антеннасы бар.</a:t>
            </a:r>
            <a:endParaRPr lang="ru-RU"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0" y="0"/>
            <a:ext cx="9144000" cy="51435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ятиугольник 6"/>
          <p:cNvSpPr/>
          <p:nvPr/>
        </p:nvSpPr>
        <p:spPr>
          <a:xfrm>
            <a:off x="0" y="208953"/>
            <a:ext cx="8293895" cy="525066"/>
          </a:xfrm>
          <a:prstGeom prst="homePlate">
            <a:avLst/>
          </a:prstGeom>
          <a:ln/>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endParaRPr lang="ru-R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936831" y="281712"/>
            <a:ext cx="6530697" cy="31547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68580" tIns="34290" rIns="68580" bIns="34290">
            <a:spAutoFit/>
          </a:bodyPr>
          <a:lstStyle/>
          <a:p>
            <a:r>
              <a:rPr lang="kk-KZ" sz="1600" dirty="0">
                <a:latin typeface="Times New Roman" panose="02020603050405020304" pitchFamily="18" charset="0"/>
                <a:cs typeface="Times New Roman" panose="02020603050405020304" pitchFamily="18" charset="0"/>
              </a:rPr>
              <a:t>Базалық станция жүйесі</a:t>
            </a:r>
            <a:endParaRPr lang="ru-RU" sz="1600" dirty="0">
              <a:latin typeface="Times New Roman" panose="02020603050405020304" pitchFamily="18" charset="0"/>
              <a:cs typeface="Times New Roman" panose="02020603050405020304" pitchFamily="18" charset="0"/>
            </a:endParaRPr>
          </a:p>
        </p:txBody>
      </p:sp>
      <p:sp>
        <p:nvSpPr>
          <p:cNvPr id="8" name="Нашивка 7"/>
          <p:cNvSpPr/>
          <p:nvPr/>
        </p:nvSpPr>
        <p:spPr>
          <a:xfrm>
            <a:off x="8293895" y="208953"/>
            <a:ext cx="771526" cy="525066"/>
          </a:xfrm>
          <a:prstGeom prst="chevron">
            <a:avLst/>
          </a:prstGeom>
          <a:solidFill>
            <a:schemeClr val="bg1"/>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dirty="0">
              <a:solidFill>
                <a:schemeClr val="tx1"/>
              </a:solidFill>
            </a:endParaRPr>
          </a:p>
        </p:txBody>
      </p:sp>
      <p:sp>
        <p:nvSpPr>
          <p:cNvPr id="2" name="Rectangle 2"/>
          <p:cNvSpPr>
            <a:spLocks noChangeArrowheads="1"/>
          </p:cNvSpPr>
          <p:nvPr/>
        </p:nvSpPr>
        <p:spPr bwMode="auto">
          <a:xfrm>
            <a:off x="1619672" y="2680512"/>
            <a:ext cx="7768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19" name="Прямоугольник 18"/>
          <p:cNvSpPr/>
          <p:nvPr/>
        </p:nvSpPr>
        <p:spPr>
          <a:xfrm>
            <a:off x="-14236" y="736961"/>
            <a:ext cx="5328592" cy="4170372"/>
          </a:xfrm>
          <a:prstGeom prst="rect">
            <a:avLst/>
          </a:prstGeom>
        </p:spPr>
        <p:txBody>
          <a:bodyPr wrap="square">
            <a:spAutoFit/>
          </a:bodyPr>
          <a:lstStyle/>
          <a:p>
            <a:pPr algn="just">
              <a:spcAft>
                <a:spcPts val="0"/>
              </a:spcAft>
            </a:pPr>
            <a:r>
              <a:rPr lang="kk-KZ" sz="1500" dirty="0">
                <a:solidFill>
                  <a:srgbClr val="000000"/>
                </a:solidFill>
                <a:latin typeface="Times New Roman" panose="02020603050405020304" pitchFamily="18" charset="0"/>
                <a:ea typeface="Calibri" panose="020F0502020204030204" pitchFamily="34" charset="0"/>
              </a:rPr>
              <a:t>Бір контроллер бірнеше BTS-ті басқара алады және келесі функцияларды орындайды: радиоарналарды таратуды басқарады; қосылымдарды басқарады және олардың ретін реттейді; жиілікті өзгерту, сигналдарды модуляциялау және демодуляциялау, хабарламаларды кодтау және декодтаумен жұмыс режимін қамтамасыз етеді. Бір жалпы BSC-ге қосылатын үш BTS әрқайсысы өздерінің 120 градустық секторына қызмет көрсете алады және бір BSC бар алты BTS 60 градустық алты секторға қызмет ете алады.</a:t>
            </a:r>
            <a:endParaRPr lang="ru-RU" sz="1500" dirty="0">
              <a:latin typeface="Times New Roman" panose="02020603050405020304" pitchFamily="18" charset="0"/>
              <a:ea typeface="Calibri" panose="020F0502020204030204" pitchFamily="34" charset="0"/>
            </a:endParaRPr>
          </a:p>
          <a:p>
            <a:pPr algn="just">
              <a:spcAft>
                <a:spcPts val="0"/>
              </a:spcAft>
            </a:pPr>
            <a:r>
              <a:rPr lang="kk-KZ" sz="1500" dirty="0">
                <a:solidFill>
                  <a:srgbClr val="000000"/>
                </a:solidFill>
                <a:latin typeface="Times New Roman" panose="02020603050405020304" pitchFamily="18" charset="0"/>
                <a:ea typeface="Calibri" panose="020F0502020204030204" pitchFamily="34" charset="0"/>
              </a:rPr>
              <a:t>Базалық станция контроллері келесі негізгі функцияларды шешуге арналған:</a:t>
            </a:r>
            <a:endParaRPr lang="ru-RU" sz="1500" dirty="0">
              <a:latin typeface="Times New Roman" panose="02020603050405020304" pitchFamily="18" charset="0"/>
              <a:ea typeface="Calibri" panose="020F0502020204030204" pitchFamily="34" charset="0"/>
            </a:endParaRPr>
          </a:p>
          <a:p>
            <a:pPr marL="342900" lvl="0" indent="-342900" algn="just">
              <a:spcBef>
                <a:spcPts val="600"/>
              </a:spcBef>
              <a:spcAft>
                <a:spcPts val="0"/>
              </a:spcAft>
              <a:buFont typeface="Symbol" panose="05050102010706020507" pitchFamily="18" charset="2"/>
              <a:buChar char=""/>
            </a:pPr>
            <a:r>
              <a:rPr lang="kk-KZ" sz="1500" dirty="0">
                <a:solidFill>
                  <a:srgbClr val="000000"/>
                </a:solidFill>
                <a:latin typeface="Times New Roman" panose="02020603050405020304" pitchFamily="18" charset="0"/>
                <a:ea typeface="Calibri" panose="020F0502020204030204" pitchFamily="34" charset="0"/>
              </a:rPr>
              <a:t>радиоресурстарды басқару;</a:t>
            </a:r>
            <a:endParaRPr lang="ru-RU" sz="1500" dirty="0">
              <a:latin typeface="Times New Roman" panose="02020603050405020304" pitchFamily="18" charset="0"/>
              <a:ea typeface="Calibri" panose="020F0502020204030204" pitchFamily="34" charset="0"/>
            </a:endParaRPr>
          </a:p>
          <a:p>
            <a:pPr marL="342900" lvl="0" indent="-342900" algn="just">
              <a:spcAft>
                <a:spcPts val="0"/>
              </a:spcAft>
              <a:buFont typeface="Symbol" panose="05050102010706020507" pitchFamily="18" charset="2"/>
              <a:buChar char=""/>
            </a:pPr>
            <a:r>
              <a:rPr lang="kk-KZ" sz="1500" dirty="0">
                <a:solidFill>
                  <a:srgbClr val="000000"/>
                </a:solidFill>
                <a:latin typeface="Times New Roman" panose="02020603050405020304" pitchFamily="18" charset="0"/>
                <a:ea typeface="Calibri" panose="020F0502020204030204" pitchFamily="34" charset="0"/>
              </a:rPr>
              <a:t>радиоарналар мен MSC-ге баратын тіркелген арналар арасында ауысу.</a:t>
            </a:r>
            <a:endParaRPr lang="ru-RU" sz="1500" dirty="0">
              <a:latin typeface="Times New Roman" panose="02020603050405020304" pitchFamily="18" charset="0"/>
              <a:ea typeface="Calibri" panose="020F0502020204030204" pitchFamily="34" charset="0"/>
            </a:endParaRPr>
          </a:p>
          <a:p>
            <a:pPr algn="just">
              <a:spcBef>
                <a:spcPts val="600"/>
              </a:spcBef>
              <a:spcAft>
                <a:spcPts val="0"/>
              </a:spcAft>
            </a:pPr>
            <a:r>
              <a:rPr lang="kk-KZ" sz="1500" dirty="0">
                <a:solidFill>
                  <a:srgbClr val="000000"/>
                </a:solidFill>
                <a:latin typeface="Times New Roman" panose="02020603050405020304" pitchFamily="18" charset="0"/>
                <a:ea typeface="Calibri" panose="020F0502020204030204" pitchFamily="34" charset="0"/>
              </a:rPr>
              <a:t>7.4-суретте базалық станция контроллерін құрайтын функционалдық модульдер көрсетілген. Әрбір функционалды модуль бір немесе бірнеше тақталардан тұрады.</a:t>
            </a:r>
            <a:endParaRPr lang="ru-RU" sz="1500" dirty="0">
              <a:latin typeface="Times New Roman" panose="02020603050405020304" pitchFamily="18" charset="0"/>
              <a:ea typeface="Calibri" panose="020F0502020204030204" pitchFamily="34" charset="0"/>
            </a:endParaRPr>
          </a:p>
        </p:txBody>
      </p:sp>
      <p:sp>
        <p:nvSpPr>
          <p:cNvPr id="22" name="Прямоугольник 21"/>
          <p:cNvSpPr/>
          <p:nvPr/>
        </p:nvSpPr>
        <p:spPr>
          <a:xfrm>
            <a:off x="5328592" y="814452"/>
            <a:ext cx="3671900" cy="298143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mtClean="0"/>
              <a:t>2.1</a:t>
            </a:r>
            <a:endParaRPr lang="ru-RU" dirty="0"/>
          </a:p>
        </p:txBody>
      </p:sp>
      <p:pic>
        <p:nvPicPr>
          <p:cNvPr id="23" name="Рисунок 22"/>
          <p:cNvPicPr/>
          <p:nvPr/>
        </p:nvPicPr>
        <p:blipFill>
          <a:blip r:embed="rId2">
            <a:extLst>
              <a:ext uri="{28A0092B-C50C-407E-A947-70E740481C1C}">
                <a14:useLocalDpi xmlns:a14="http://schemas.microsoft.com/office/drawing/2010/main" val="0"/>
              </a:ext>
            </a:extLst>
          </a:blip>
          <a:stretch>
            <a:fillRect/>
          </a:stretch>
        </p:blipFill>
        <p:spPr>
          <a:xfrm>
            <a:off x="5355306" y="898623"/>
            <a:ext cx="3569295" cy="2237029"/>
          </a:xfrm>
          <a:prstGeom prst="rect">
            <a:avLst/>
          </a:prstGeom>
        </p:spPr>
      </p:pic>
      <p:sp>
        <p:nvSpPr>
          <p:cNvPr id="20" name="Прямоугольник 19"/>
          <p:cNvSpPr/>
          <p:nvPr/>
        </p:nvSpPr>
        <p:spPr>
          <a:xfrm>
            <a:off x="4733764" y="3214899"/>
            <a:ext cx="4572000" cy="902811"/>
          </a:xfrm>
          <a:prstGeom prst="rect">
            <a:avLst/>
          </a:prstGeom>
        </p:spPr>
        <p:txBody>
          <a:bodyPr>
            <a:spAutoFit/>
          </a:bodyPr>
          <a:lstStyle/>
          <a:p>
            <a:pPr algn="ctr">
              <a:spcBef>
                <a:spcPts val="400"/>
              </a:spcBef>
              <a:spcAft>
                <a:spcPts val="400"/>
              </a:spcAft>
            </a:pPr>
            <a:r>
              <a:rPr lang="kk-KZ" sz="1400" dirty="0">
                <a:solidFill>
                  <a:srgbClr val="000000"/>
                </a:solidFill>
                <a:latin typeface="Times New Roman" panose="02020603050405020304" pitchFamily="18" charset="0"/>
                <a:ea typeface="Calibri" panose="020F0502020204030204" pitchFamily="34" charset="0"/>
              </a:rPr>
              <a:t>7.4-сурет – Құрылымдық базалық станция контроллерінің тізбегі</a:t>
            </a:r>
            <a:endParaRPr lang="ru-RU" sz="1400" dirty="0">
              <a:latin typeface="Times New Roman" panose="02020603050405020304" pitchFamily="18" charset="0"/>
              <a:ea typeface="Calibri" panose="020F0502020204030204" pitchFamily="34" charset="0"/>
            </a:endParaRPr>
          </a:p>
          <a:p>
            <a:pPr algn="ctr">
              <a:spcBef>
                <a:spcPts val="400"/>
              </a:spcBef>
              <a:spcAft>
                <a:spcPts val="400"/>
              </a:spcAft>
            </a:pPr>
            <a:r>
              <a:rPr lang="kk-KZ" dirty="0">
                <a:solidFill>
                  <a:srgbClr val="000000"/>
                </a:solidFill>
                <a:latin typeface="Times New Roman" panose="02020603050405020304" pitchFamily="18" charset="0"/>
                <a:ea typeface="Calibri" panose="020F0502020204030204" pitchFamily="34" charset="0"/>
              </a:rPr>
              <a:t> </a:t>
            </a:r>
            <a:endParaRPr lang="ru-RU"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71020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835</TotalTime>
  <Words>1672</Words>
  <Application>Microsoft Office PowerPoint</Application>
  <PresentationFormat>Экран (16:9)</PresentationFormat>
  <Paragraphs>102</Paragraphs>
  <Slides>15</Slides>
  <Notes>0</Notes>
  <HiddenSlides>0</HiddenSlides>
  <MMClips>0</MMClips>
  <ScaleCrop>false</ScaleCrop>
  <HeadingPairs>
    <vt:vector size="8" baseType="variant">
      <vt:variant>
        <vt:lpstr>Использованные шрифты</vt:lpstr>
      </vt:variant>
      <vt:variant>
        <vt:i4>4</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1" baseType="lpstr">
      <vt:lpstr>Arial</vt:lpstr>
      <vt:lpstr>Calibri</vt:lpstr>
      <vt:lpstr>Symbol</vt:lpstr>
      <vt:lpstr>Times New Roman</vt:lpstr>
      <vt:lpstr>Тема Office</vt:lpstr>
      <vt:lpstr>Visio.Drawing.11</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Жаксыгалиева Сагыныш</dc:creator>
  <cp:lastModifiedBy>Mereke Orynbay</cp:lastModifiedBy>
  <cp:revision>88</cp:revision>
  <dcterms:created xsi:type="dcterms:W3CDTF">2022-08-10T04:49:39Z</dcterms:created>
  <dcterms:modified xsi:type="dcterms:W3CDTF">2022-10-18T07:53:31Z</dcterms:modified>
</cp:coreProperties>
</file>