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60" r:id="rId2"/>
    <p:sldId id="259" r:id="rId3"/>
    <p:sldId id="276" r:id="rId4"/>
    <p:sldId id="266" r:id="rId5"/>
    <p:sldId id="269" r:id="rId6"/>
    <p:sldId id="263" r:id="rId7"/>
    <p:sldId id="265" r:id="rId8"/>
    <p:sldId id="268" r:id="rId9"/>
    <p:sldId id="267" r:id="rId10"/>
    <p:sldId id="275" r:id="rId11"/>
    <p:sldId id="274" r:id="rId12"/>
    <p:sldId id="270" r:id="rId13"/>
    <p:sldId id="272" r:id="rId14"/>
    <p:sldId id="277" r:id="rId15"/>
    <p:sldId id="278" r:id="rId16"/>
    <p:sldId id="279" r:id="rId17"/>
    <p:sldId id="280" r:id="rId18"/>
    <p:sldId id="281" r:id="rId19"/>
    <p:sldId id="282" r:id="rId20"/>
    <p:sldId id="283" r:id="rId21"/>
    <p:sldId id="264" r:id="rId2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92" y="11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D3F2C7B3-D8EF-4B1B-B864-5753C19D57B8}">
      <dgm:prSet phldrT="[Текст]" custT="1"/>
      <dgm:spPr/>
      <dgm:t>
        <a:bodyPr/>
        <a:lstStyle/>
        <a:p>
          <a:r>
            <a:rPr lang="kk-KZ" sz="1600" b="0" dirty="0" smtClean="0">
              <a:latin typeface="Times New Roman" panose="02020603050405020304" pitchFamily="18" charset="0"/>
              <a:cs typeface="Times New Roman" panose="02020603050405020304" pitchFamily="18" charset="0"/>
            </a:rPr>
            <a:t>8.5 Жиілік жолақтары</a:t>
          </a:r>
          <a:endParaRPr lang="ru-RU" sz="1600" b="0" dirty="0">
            <a:latin typeface="Times New Roman" panose="02020603050405020304" pitchFamily="18" charset="0"/>
            <a:cs typeface="Times New Roman" panose="02020603050405020304" pitchFamily="18" charset="0"/>
          </a:endParaRPr>
        </a:p>
      </dgm:t>
    </dgm:pt>
    <dgm:pt modelId="{9BE407A7-6530-4B93-ADF5-DD60961E0C4B}" type="parTrans" cxnId="{ED9BFE33-320D-4D2F-9E71-D7E0BF4BF6A6}">
      <dgm:prSet/>
      <dgm:spPr/>
      <dgm:t>
        <a:bodyPr/>
        <a:lstStyle/>
        <a:p>
          <a:endParaRPr lang="ru-RU"/>
        </a:p>
      </dgm:t>
    </dgm:pt>
    <dgm:pt modelId="{0BF8EC1C-A312-4E39-B2A9-4E5A52FEC28B}" type="sibTrans" cxnId="{ED9BFE33-320D-4D2F-9E71-D7E0BF4BF6A6}">
      <dgm:prSet/>
      <dgm:spPr/>
      <dgm:t>
        <a:bodyPr/>
        <a:lstStyle/>
        <a:p>
          <a:endParaRPr lang="ru-RU"/>
        </a:p>
      </dgm:t>
    </dgm:pt>
    <dgm:pt modelId="{B24978BC-5605-47B4-B302-60E77DA30605}">
      <dgm:prSet custT="1"/>
      <dgm:spPr/>
      <dgm:t>
        <a:bodyPr/>
        <a:lstStyle/>
        <a:p>
          <a:r>
            <a:rPr lang="kk-KZ" sz="1600" b="0" dirty="0" smtClean="0">
              <a:effectLst/>
              <a:latin typeface="Times New Roman" panose="02020603050405020304" pitchFamily="18" charset="0"/>
              <a:cs typeface="Times New Roman" panose="02020603050405020304" pitchFamily="18" charset="0"/>
            </a:rPr>
            <a:t>8.6 </a:t>
          </a:r>
          <a:r>
            <a:rPr lang="kk-KZ" sz="1600" b="0" dirty="0" smtClean="0">
              <a:latin typeface="Times New Roman" panose="02020603050405020304" pitchFamily="18" charset="0"/>
              <a:cs typeface="Times New Roman" panose="02020603050405020304" pitchFamily="18" charset="0"/>
            </a:rPr>
            <a:t>Кедергі</a:t>
          </a:r>
          <a:endParaRPr lang="ru-RU" sz="1600" b="0" dirty="0">
            <a:latin typeface="Times New Roman" panose="02020603050405020304" pitchFamily="18" charset="0"/>
            <a:cs typeface="Times New Roman" panose="02020603050405020304" pitchFamily="18" charset="0"/>
          </a:endParaRPr>
        </a:p>
      </dgm:t>
    </dgm:pt>
    <dgm:pt modelId="{3ED568FF-CC4E-414F-AEC8-4C228D5F4E6D}" type="parTrans" cxnId="{2066C6B6-11A0-46AE-B415-CD58A0098B4A}">
      <dgm:prSet/>
      <dgm:spPr/>
      <dgm:t>
        <a:bodyPr/>
        <a:lstStyle/>
        <a:p>
          <a:endParaRPr lang="ru-RU"/>
        </a:p>
      </dgm:t>
    </dgm:pt>
    <dgm:pt modelId="{5A26DD11-82A7-457E-9AA7-938ACFABB93D}" type="sibTrans" cxnId="{2066C6B6-11A0-46AE-B415-CD58A0098B4A}">
      <dgm:prSet/>
      <dgm:spPr/>
      <dgm:t>
        <a:bodyPr/>
        <a:lstStyle/>
        <a:p>
          <a:endParaRPr lang="ru-RU"/>
        </a:p>
      </dgm:t>
    </dgm:pt>
    <dgm:pt modelId="{4BB49584-339F-4E90-B811-4F55C1F8815F}">
      <dgm:prSet custT="1"/>
      <dgm:spPr/>
      <dgm:t>
        <a:bodyPr/>
        <a:lstStyle/>
        <a:p>
          <a:r>
            <a:rPr lang="ru-RU" sz="1500" b="0" i="0" dirty="0" smtClean="0">
              <a:latin typeface="Times New Roman" panose="02020603050405020304" pitchFamily="18" charset="0"/>
              <a:cs typeface="Times New Roman" panose="02020603050405020304" pitchFamily="18" charset="0"/>
            </a:rPr>
            <a:t>8.2 </a:t>
          </a:r>
          <a:r>
            <a:rPr lang="kk-KZ" sz="1500" b="0" i="0" dirty="0" smtClean="0">
              <a:latin typeface="Times New Roman" panose="02020603050405020304" pitchFamily="18" charset="0"/>
              <a:cs typeface="Times New Roman" panose="02020603050405020304" pitchFamily="18" charset="0"/>
            </a:rPr>
            <a:t>Сигналдың әлсіреуі және бұрмалануы</a:t>
          </a:r>
          <a:endParaRPr lang="ru-RU" sz="1500" b="0" i="0" dirty="0">
            <a:latin typeface="Times New Roman" panose="02020603050405020304" pitchFamily="18" charset="0"/>
            <a:cs typeface="Times New Roman" panose="02020603050405020304" pitchFamily="18" charset="0"/>
          </a:endParaRPr>
        </a:p>
      </dgm:t>
    </dgm:pt>
    <dgm:pt modelId="{499E287B-E507-47EE-A62E-97FA4E5941E4}" type="parTrans" cxnId="{3BB35D38-1A62-4049-B23E-69D71D80791B}">
      <dgm:prSet/>
      <dgm:spPr/>
      <dgm:t>
        <a:bodyPr/>
        <a:lstStyle/>
        <a:p>
          <a:endParaRPr lang="ru-RU"/>
        </a:p>
      </dgm:t>
    </dgm:pt>
    <dgm:pt modelId="{6C17FA29-528A-4C6A-AEBE-4CEEC74639AC}" type="sibTrans" cxnId="{3BB35D38-1A62-4049-B23E-69D71D80791B}">
      <dgm:prSet/>
      <dgm:spPr/>
      <dgm:t>
        <a:bodyPr/>
        <a:lstStyle/>
        <a:p>
          <a:endParaRPr lang="ru-RU"/>
        </a:p>
      </dgm:t>
    </dgm:pt>
    <dgm:pt modelId="{9400F3F7-D0CB-445E-8101-5156DCD38C78}">
      <dgm:prSet custT="1"/>
      <dgm:spPr/>
      <dgm:t>
        <a:bodyPr/>
        <a:lstStyle/>
        <a:p>
          <a:r>
            <a:rPr lang="kk-KZ" sz="1350" b="0" dirty="0" smtClean="0">
              <a:latin typeface="Times New Roman" panose="02020603050405020304" pitchFamily="18" charset="0"/>
              <a:cs typeface="Times New Roman" panose="02020603050405020304" pitchFamily="18" charset="0"/>
            </a:rPr>
            <a:t>8.4 Қозғалыстағы объектілермен байланыс жүйелеріндегі радиотолқындардың таралу сипаты</a:t>
          </a:r>
          <a:endParaRPr lang="ru-RU" sz="1350" b="0" dirty="0">
            <a:latin typeface="Times New Roman" panose="02020603050405020304" pitchFamily="18" charset="0"/>
            <a:cs typeface="Times New Roman" panose="02020603050405020304" pitchFamily="18" charset="0"/>
          </a:endParaRPr>
        </a:p>
      </dgm:t>
    </dgm:pt>
    <dgm:pt modelId="{9DE9A92B-A298-4FE2-9714-BA5BEBDEA912}" type="parTrans" cxnId="{B985E08B-25F6-474A-B87D-014E73D33D85}">
      <dgm:prSet/>
      <dgm:spPr/>
      <dgm:t>
        <a:bodyPr/>
        <a:lstStyle/>
        <a:p>
          <a:endParaRPr lang="ru-RU"/>
        </a:p>
      </dgm:t>
    </dgm:pt>
    <dgm:pt modelId="{DE31A52B-EBB5-405C-9CE5-A0E7E680A9E2}" type="sibTrans" cxnId="{B985E08B-25F6-474A-B87D-014E73D33D85}">
      <dgm:prSet/>
      <dgm:spPr/>
      <dgm:t>
        <a:bodyPr/>
        <a:lstStyle/>
        <a:p>
          <a:endParaRPr lang="ru-RU"/>
        </a:p>
      </dgm:t>
    </dgm:pt>
    <dgm:pt modelId="{AC9580FE-106D-4C13-8C7D-96F1FF063F51}">
      <dgm:prSet custT="1"/>
      <dgm:spPr/>
      <dgm:t>
        <a:bodyPr/>
        <a:lstStyle/>
        <a:p>
          <a:r>
            <a:rPr lang="kk-KZ" sz="1300" b="0" dirty="0" smtClean="0">
              <a:latin typeface="Times New Roman" panose="02020603050405020304" pitchFamily="18" charset="0"/>
              <a:cs typeface="Times New Roman" panose="02020603050405020304" pitchFamily="18" charset="0"/>
            </a:rPr>
            <a:t>  8.3 VHF және микротолқын диапазонында радиотолқындардың таралу ерекшеліктері</a:t>
          </a:r>
          <a:endParaRPr lang="ru-RU" sz="1300" b="0" dirty="0">
            <a:latin typeface="Times New Roman" panose="02020603050405020304" pitchFamily="18" charset="0"/>
            <a:cs typeface="Times New Roman" panose="02020603050405020304" pitchFamily="18" charset="0"/>
          </a:endParaRPr>
        </a:p>
      </dgm:t>
    </dgm:pt>
    <dgm:pt modelId="{02A69533-5643-43A0-9B99-96E53DB8BE37}" type="parTrans" cxnId="{A2E5443D-5195-4928-B985-E142937C4B86}">
      <dgm:prSet/>
      <dgm:spPr/>
      <dgm:t>
        <a:bodyPr/>
        <a:lstStyle/>
        <a:p>
          <a:endParaRPr lang="ru-RU"/>
        </a:p>
      </dgm:t>
    </dgm:pt>
    <dgm:pt modelId="{E8987AB7-0E1E-4EF4-A9C4-9CD7FA320725}" type="sibTrans" cxnId="{A2E5443D-5195-4928-B985-E142937C4B86}">
      <dgm:prSet/>
      <dgm:spPr/>
      <dgm:t>
        <a:bodyPr/>
        <a:lstStyle/>
        <a:p>
          <a:endParaRPr lang="ru-RU"/>
        </a:p>
      </dgm:t>
    </dgm:pt>
    <dgm:pt modelId="{04972803-8A71-4A31-982C-459E36EF3AD0}">
      <dgm:prSet custT="1"/>
      <dgm:spPr/>
      <dgm:t>
        <a:bodyPr/>
        <a:lstStyle/>
        <a:p>
          <a:r>
            <a:rPr lang="kk-KZ" sz="1600" dirty="0" smtClean="0">
              <a:latin typeface="Times New Roman" panose="02020603050405020304" pitchFamily="18" charset="0"/>
              <a:cs typeface="Times New Roman" panose="02020603050405020304" pitchFamily="18" charset="0"/>
            </a:rPr>
            <a:t>8.1 </a:t>
          </a:r>
          <a:r>
            <a:rPr lang="kk-KZ" sz="1600" dirty="0" smtClean="0">
              <a:latin typeface="Times New Roman" panose="02020603050405020304" pitchFamily="18" charset="0"/>
              <a:cs typeface="Times New Roman" panose="02020603050405020304" pitchFamily="18" charset="0"/>
            </a:rPr>
            <a:t>Кіріспе</a:t>
          </a:r>
          <a:endParaRPr lang="ru-RU" sz="1600" dirty="0">
            <a:latin typeface="Times New Roman" panose="02020603050405020304" pitchFamily="18" charset="0"/>
            <a:cs typeface="Times New Roman" panose="02020603050405020304" pitchFamily="18" charset="0"/>
          </a:endParaRPr>
        </a:p>
      </dgm:t>
    </dgm:pt>
    <dgm:pt modelId="{432E74A4-876C-46CD-A2D1-F2375CB1C7AF}" type="parTrans" cxnId="{9D19D5FE-225C-40EA-93AE-58A471502900}">
      <dgm:prSet/>
      <dgm:spPr/>
      <dgm:t>
        <a:bodyPr/>
        <a:lstStyle/>
        <a:p>
          <a:endParaRPr lang="ru-RU"/>
        </a:p>
      </dgm:t>
    </dgm:pt>
    <dgm:pt modelId="{5D243505-CD25-44D9-AE6D-6E6F82C2E68E}" type="sibTrans" cxnId="{9D19D5FE-225C-40EA-93AE-58A471502900}">
      <dgm:prSet/>
      <dgm:spPr/>
      <dgm:t>
        <a:bodyPr/>
        <a:lstStyle/>
        <a:p>
          <a:endParaRPr lang="ru-RU"/>
        </a:p>
      </dgm:t>
    </dgm:pt>
    <dgm:pt modelId="{58CD4305-5C68-4BB8-9975-A650862BFEDA}">
      <dgm:prSet custT="1"/>
      <dgm:spPr/>
      <dgm:t>
        <a:bodyPr/>
        <a:lstStyle/>
        <a:p>
          <a:r>
            <a:rPr lang="kk-KZ" sz="1600" b="0" dirty="0" smtClean="0">
              <a:latin typeface="Times New Roman" panose="02020603050405020304" pitchFamily="18" charset="0"/>
              <a:cs typeface="Times New Roman" panose="02020603050405020304" pitchFamily="18" charset="0"/>
            </a:rPr>
            <a:t>8.7 </a:t>
          </a:r>
          <a:r>
            <a:rPr lang="kk-KZ" sz="1600" b="0" dirty="0" smtClean="0">
              <a:latin typeface="Times New Roman" panose="02020603050405020304" pitchFamily="18" charset="0"/>
              <a:cs typeface="Times New Roman" panose="02020603050405020304" pitchFamily="18" charset="0"/>
            </a:rPr>
            <a:t>Радиожиілік спектрін</a:t>
          </a:r>
          <a:endParaRPr lang="ru-RU" sz="1600" b="0" dirty="0">
            <a:latin typeface="Times New Roman" panose="02020603050405020304" pitchFamily="18" charset="0"/>
            <a:cs typeface="Times New Roman" panose="02020603050405020304" pitchFamily="18" charset="0"/>
          </a:endParaRPr>
        </a:p>
      </dgm:t>
    </dgm:pt>
    <dgm:pt modelId="{9D0D8964-33F9-4634-9083-95F9D8781EC1}" type="parTrans" cxnId="{4F3028E7-6727-4EEE-A627-28E9688A5B35}">
      <dgm:prSet/>
      <dgm:spPr/>
      <dgm:t>
        <a:bodyPr/>
        <a:lstStyle/>
        <a:p>
          <a:endParaRPr lang="ru-RU"/>
        </a:p>
      </dgm:t>
    </dgm:pt>
    <dgm:pt modelId="{487F2F66-2707-45E5-961E-09CEB2914A8C}" type="sibTrans" cxnId="{4F3028E7-6727-4EEE-A627-28E9688A5B35}">
      <dgm:prSet/>
      <dgm:spPr/>
      <dgm:t>
        <a:bodyPr/>
        <a:lstStyle/>
        <a:p>
          <a:endParaRPr lang="ru-RU"/>
        </a:p>
      </dgm:t>
    </dgm:pt>
    <dgm:pt modelId="{02C7B9D8-4001-4383-B8B4-DD975CD26A7A}">
      <dgm:prSet custT="1"/>
      <dgm:spPr/>
    </dgm:pt>
    <dgm:pt modelId="{13E5E625-09F8-410B-ACB5-C8AA2EA86235}" type="parTrans" cxnId="{939AFCDE-4F1E-4BD7-910C-7A09A379CECB}">
      <dgm:prSet/>
      <dgm:spPr/>
    </dgm:pt>
    <dgm:pt modelId="{42778EE9-761A-4AD0-8483-74CD1768C0F3}" type="sibTrans" cxnId="{939AFCDE-4F1E-4BD7-910C-7A09A379CECB}">
      <dgm:prSet/>
      <dgm:spPr/>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7"/>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7"/>
      <dgm:spPr/>
    </dgm:pt>
    <dgm:pt modelId="{2E1AB7ED-CA2D-4098-A56C-C0184E48C329}" type="pres">
      <dgm:prSet presAssocID="{32E871E4-3074-4F95-8002-BD0F58978A2E}" presName="dstNode" presStyleLbl="node1" presStyleIdx="0" presStyleCnt="7"/>
      <dgm:spPr/>
    </dgm:pt>
    <dgm:pt modelId="{3275C3E9-DE6B-42E8-BD4D-8D7CCD0679F2}" type="pres">
      <dgm:prSet presAssocID="{04972803-8A71-4A31-982C-459E36EF3AD0}" presName="text_1" presStyleLbl="node1" presStyleIdx="0" presStyleCnt="7">
        <dgm:presLayoutVars>
          <dgm:bulletEnabled val="1"/>
        </dgm:presLayoutVars>
      </dgm:prSet>
      <dgm:spPr/>
      <dgm:t>
        <a:bodyPr/>
        <a:lstStyle/>
        <a:p>
          <a:endParaRPr lang="ru-RU"/>
        </a:p>
      </dgm:t>
    </dgm:pt>
    <dgm:pt modelId="{9ABE8ED0-E023-40B6-A785-B3EACE42D2E5}" type="pres">
      <dgm:prSet presAssocID="{04972803-8A71-4A31-982C-459E36EF3AD0}" presName="accent_1" presStyleCnt="0"/>
      <dgm:spPr/>
    </dgm:pt>
    <dgm:pt modelId="{47720F80-8CD6-4239-B5C1-2B1F986F6566}" type="pres">
      <dgm:prSet presAssocID="{04972803-8A71-4A31-982C-459E36EF3AD0}" presName="accentRepeatNode" presStyleLbl="solidFgAcc1" presStyleIdx="0" presStyleCnt="7"/>
      <dgm:spPr/>
    </dgm:pt>
    <dgm:pt modelId="{2EFEF61A-BA11-4C17-B9B1-3FDF37CB1B23}" type="pres">
      <dgm:prSet presAssocID="{4BB49584-339F-4E90-B811-4F55C1F8815F}" presName="text_2" presStyleLbl="node1" presStyleIdx="1" presStyleCnt="7">
        <dgm:presLayoutVars>
          <dgm:bulletEnabled val="1"/>
        </dgm:presLayoutVars>
      </dgm:prSet>
      <dgm:spPr/>
      <dgm:t>
        <a:bodyPr/>
        <a:lstStyle/>
        <a:p>
          <a:endParaRPr lang="ru-RU"/>
        </a:p>
      </dgm:t>
    </dgm:pt>
    <dgm:pt modelId="{CF7DAC12-E1AA-4ACC-B31C-4A5721A1F8A2}" type="pres">
      <dgm:prSet presAssocID="{4BB49584-339F-4E90-B811-4F55C1F8815F}" presName="accent_2" presStyleCnt="0"/>
      <dgm:spPr/>
    </dgm:pt>
    <dgm:pt modelId="{147A04AB-5E25-4812-BEA3-1FEE7FE6D333}" type="pres">
      <dgm:prSet presAssocID="{4BB49584-339F-4E90-B811-4F55C1F8815F}" presName="accentRepeatNode" presStyleLbl="solidFgAcc1" presStyleIdx="1" presStyleCnt="7"/>
      <dgm:spPr/>
    </dgm:pt>
    <dgm:pt modelId="{16F58EA5-8807-466E-873C-DC6BAD307BA0}" type="pres">
      <dgm:prSet presAssocID="{AC9580FE-106D-4C13-8C7D-96F1FF063F51}" presName="text_3" presStyleLbl="node1" presStyleIdx="2" presStyleCnt="7" custLinFactNeighborX="-3497" custLinFactNeighborY="444">
        <dgm:presLayoutVars>
          <dgm:bulletEnabled val="1"/>
        </dgm:presLayoutVars>
      </dgm:prSet>
      <dgm:spPr/>
      <dgm:t>
        <a:bodyPr/>
        <a:lstStyle/>
        <a:p>
          <a:endParaRPr lang="ru-RU"/>
        </a:p>
      </dgm:t>
    </dgm:pt>
    <dgm:pt modelId="{586B2325-3582-4639-8578-F83D03C40CEB}" type="pres">
      <dgm:prSet presAssocID="{AC9580FE-106D-4C13-8C7D-96F1FF063F51}" presName="accent_3" presStyleCnt="0"/>
      <dgm:spPr/>
    </dgm:pt>
    <dgm:pt modelId="{51638C2B-69EA-40C6-967D-9495998A0005}" type="pres">
      <dgm:prSet presAssocID="{AC9580FE-106D-4C13-8C7D-96F1FF063F51}" presName="accentRepeatNode" presStyleLbl="solidFgAcc1" presStyleIdx="2" presStyleCnt="7"/>
      <dgm:spPr/>
    </dgm:pt>
    <dgm:pt modelId="{97415F41-17F4-4CAA-AC4B-5EC3D207E168}" type="pres">
      <dgm:prSet presAssocID="{9400F3F7-D0CB-445E-8101-5156DCD38C78}" presName="text_4" presStyleLbl="node1" presStyleIdx="3" presStyleCnt="7" custScaleX="101147" custScaleY="149886">
        <dgm:presLayoutVars>
          <dgm:bulletEnabled val="1"/>
        </dgm:presLayoutVars>
      </dgm:prSet>
      <dgm:spPr/>
      <dgm:t>
        <a:bodyPr/>
        <a:lstStyle/>
        <a:p>
          <a:endParaRPr lang="ru-RU"/>
        </a:p>
      </dgm:t>
    </dgm:pt>
    <dgm:pt modelId="{89C7C8C1-D8C6-4B23-86CC-689AF2722E6A}" type="pres">
      <dgm:prSet presAssocID="{9400F3F7-D0CB-445E-8101-5156DCD38C78}" presName="accent_4" presStyleCnt="0"/>
      <dgm:spPr/>
    </dgm:pt>
    <dgm:pt modelId="{17728BE0-C965-4259-8066-2D8FA29C76A6}" type="pres">
      <dgm:prSet presAssocID="{9400F3F7-D0CB-445E-8101-5156DCD38C78}" presName="accentRepeatNode" presStyleLbl="solidFgAcc1" presStyleIdx="3" presStyleCnt="7"/>
      <dgm:spPr/>
    </dgm:pt>
    <dgm:pt modelId="{EA221AC6-151F-49F1-9F37-A860F60A16D7}" type="pres">
      <dgm:prSet presAssocID="{D3F2C7B3-D8EF-4B1B-B864-5753C19D57B8}" presName="text_5" presStyleLbl="node1" presStyleIdx="4" presStyleCnt="7">
        <dgm:presLayoutVars>
          <dgm:bulletEnabled val="1"/>
        </dgm:presLayoutVars>
      </dgm:prSet>
      <dgm:spPr/>
      <dgm:t>
        <a:bodyPr/>
        <a:lstStyle/>
        <a:p>
          <a:endParaRPr lang="ru-RU"/>
        </a:p>
      </dgm:t>
    </dgm:pt>
    <dgm:pt modelId="{27A24BC2-FFA8-4BDA-8265-A305D3E8F523}" type="pres">
      <dgm:prSet presAssocID="{D3F2C7B3-D8EF-4B1B-B864-5753C19D57B8}" presName="accent_5" presStyleCnt="0"/>
      <dgm:spPr/>
    </dgm:pt>
    <dgm:pt modelId="{1011899D-3FE5-41E2-A939-53EB901186B6}" type="pres">
      <dgm:prSet presAssocID="{D3F2C7B3-D8EF-4B1B-B864-5753C19D57B8}" presName="accentRepeatNode" presStyleLbl="solidFgAcc1" presStyleIdx="4" presStyleCnt="7"/>
      <dgm:spPr/>
    </dgm:pt>
    <dgm:pt modelId="{68939A20-4088-452B-8F61-6BB6CD397E3F}" type="pres">
      <dgm:prSet presAssocID="{B24978BC-5605-47B4-B302-60E77DA30605}" presName="text_6" presStyleLbl="node1" presStyleIdx="5" presStyleCnt="7">
        <dgm:presLayoutVars>
          <dgm:bulletEnabled val="1"/>
        </dgm:presLayoutVars>
      </dgm:prSet>
      <dgm:spPr/>
      <dgm:t>
        <a:bodyPr/>
        <a:lstStyle/>
        <a:p>
          <a:endParaRPr lang="ru-RU"/>
        </a:p>
      </dgm:t>
    </dgm:pt>
    <dgm:pt modelId="{76685998-1E2B-430C-95FF-9A80BDD10731}" type="pres">
      <dgm:prSet presAssocID="{B24978BC-5605-47B4-B302-60E77DA30605}" presName="accent_6" presStyleCnt="0"/>
      <dgm:spPr/>
    </dgm:pt>
    <dgm:pt modelId="{6EF3827F-1C5C-4764-9188-8462A3CF3A18}" type="pres">
      <dgm:prSet presAssocID="{B24978BC-5605-47B4-B302-60E77DA30605}" presName="accentRepeatNode" presStyleLbl="solidFgAcc1" presStyleIdx="5" presStyleCnt="7"/>
      <dgm:spPr/>
    </dgm:pt>
    <dgm:pt modelId="{BD7BE473-9582-4556-A480-D09E4827DF06}" type="pres">
      <dgm:prSet presAssocID="{58CD4305-5C68-4BB8-9975-A650862BFEDA}" presName="text_7" presStyleLbl="node1" presStyleIdx="6" presStyleCnt="7">
        <dgm:presLayoutVars>
          <dgm:bulletEnabled val="1"/>
        </dgm:presLayoutVars>
      </dgm:prSet>
      <dgm:spPr/>
      <dgm:t>
        <a:bodyPr/>
        <a:lstStyle/>
        <a:p>
          <a:endParaRPr lang="ru-RU"/>
        </a:p>
      </dgm:t>
    </dgm:pt>
    <dgm:pt modelId="{FBCF1929-9A2D-4375-A3F0-2B8327839CFB}" type="pres">
      <dgm:prSet presAssocID="{58CD4305-5C68-4BB8-9975-A650862BFEDA}" presName="accent_7" presStyleCnt="0"/>
      <dgm:spPr/>
    </dgm:pt>
    <dgm:pt modelId="{AC2540FF-50D0-45C5-BD5E-9AC768575359}" type="pres">
      <dgm:prSet presAssocID="{58CD4305-5C68-4BB8-9975-A650862BFEDA}" presName="accentRepeatNode" presStyleLbl="solidFgAcc1" presStyleIdx="6" presStyleCnt="7"/>
      <dgm:spPr/>
    </dgm:pt>
  </dgm:ptLst>
  <dgm:cxnLst>
    <dgm:cxn modelId="{ED9BFE33-320D-4D2F-9E71-D7E0BF4BF6A6}" srcId="{32E871E4-3074-4F95-8002-BD0F58978A2E}" destId="{D3F2C7B3-D8EF-4B1B-B864-5753C19D57B8}" srcOrd="4" destOrd="0" parTransId="{9BE407A7-6530-4B93-ADF5-DD60961E0C4B}" sibTransId="{0BF8EC1C-A312-4E39-B2A9-4E5A52FEC28B}"/>
    <dgm:cxn modelId="{939AFCDE-4F1E-4BD7-910C-7A09A379CECB}" srcId="{32E871E4-3074-4F95-8002-BD0F58978A2E}" destId="{02C7B9D8-4001-4383-B8B4-DD975CD26A7A}" srcOrd="7" destOrd="0" parTransId="{13E5E625-09F8-410B-ACB5-C8AA2EA86235}" sibTransId="{42778EE9-761A-4AD0-8483-74CD1768C0F3}"/>
    <dgm:cxn modelId="{DB5CCB88-76E4-49BA-8846-606E33EE12FF}" type="presOf" srcId="{AC9580FE-106D-4C13-8C7D-96F1FF063F51}" destId="{16F58EA5-8807-466E-873C-DC6BAD307BA0}" srcOrd="0" destOrd="0" presId="urn:microsoft.com/office/officeart/2008/layout/VerticalCurvedList"/>
    <dgm:cxn modelId="{743B233B-A494-461C-A41A-700F76B09BCA}" type="presOf" srcId="{9400F3F7-D0CB-445E-8101-5156DCD38C78}" destId="{97415F41-17F4-4CAA-AC4B-5EC3D207E168}" srcOrd="0" destOrd="0" presId="urn:microsoft.com/office/officeart/2008/layout/VerticalCurvedList"/>
    <dgm:cxn modelId="{E0DC49F1-CE97-4DFC-AFDD-0C83D1E1D7AA}" type="presOf" srcId="{04972803-8A71-4A31-982C-459E36EF3AD0}" destId="{3275C3E9-DE6B-42E8-BD4D-8D7CCD0679F2}" srcOrd="0" destOrd="0" presId="urn:microsoft.com/office/officeart/2008/layout/VerticalCurvedList"/>
    <dgm:cxn modelId="{F1D4316E-5C8B-46EC-9033-CA88D34EB9C2}" type="presOf" srcId="{32E871E4-3074-4F95-8002-BD0F58978A2E}" destId="{10C37432-0AAD-4490-A494-5ABCCEB59506}" srcOrd="0" destOrd="0" presId="urn:microsoft.com/office/officeart/2008/layout/VerticalCurvedList"/>
    <dgm:cxn modelId="{2066C6B6-11A0-46AE-B415-CD58A0098B4A}" srcId="{32E871E4-3074-4F95-8002-BD0F58978A2E}" destId="{B24978BC-5605-47B4-B302-60E77DA30605}" srcOrd="5" destOrd="0" parTransId="{3ED568FF-CC4E-414F-AEC8-4C228D5F4E6D}" sibTransId="{5A26DD11-82A7-457E-9AA7-938ACFABB93D}"/>
    <dgm:cxn modelId="{BB86D236-57FB-466A-91A9-CF665210B139}" type="presOf" srcId="{D3F2C7B3-D8EF-4B1B-B864-5753C19D57B8}" destId="{EA221AC6-151F-49F1-9F37-A860F60A16D7}" srcOrd="0" destOrd="0" presId="urn:microsoft.com/office/officeart/2008/layout/VerticalCurvedList"/>
    <dgm:cxn modelId="{22EF4B64-CF3D-4552-85F0-354B3637E5F8}" type="presOf" srcId="{58CD4305-5C68-4BB8-9975-A650862BFEDA}" destId="{BD7BE473-9582-4556-A480-D09E4827DF06}" srcOrd="0" destOrd="0" presId="urn:microsoft.com/office/officeart/2008/layout/VerticalCurvedList"/>
    <dgm:cxn modelId="{63090E28-C21D-456A-8769-7AE00D865F38}" type="presOf" srcId="{4BB49584-339F-4E90-B811-4F55C1F8815F}" destId="{2EFEF61A-BA11-4C17-B9B1-3FDF37CB1B23}" srcOrd="0" destOrd="0" presId="urn:microsoft.com/office/officeart/2008/layout/VerticalCurvedList"/>
    <dgm:cxn modelId="{3BB35D38-1A62-4049-B23E-69D71D80791B}" srcId="{32E871E4-3074-4F95-8002-BD0F58978A2E}" destId="{4BB49584-339F-4E90-B811-4F55C1F8815F}" srcOrd="1" destOrd="0" parTransId="{499E287B-E507-47EE-A62E-97FA4E5941E4}" sibTransId="{6C17FA29-528A-4C6A-AEBE-4CEEC74639AC}"/>
    <dgm:cxn modelId="{B985E08B-25F6-474A-B87D-014E73D33D85}" srcId="{32E871E4-3074-4F95-8002-BD0F58978A2E}" destId="{9400F3F7-D0CB-445E-8101-5156DCD38C78}" srcOrd="3" destOrd="0" parTransId="{9DE9A92B-A298-4FE2-9714-BA5BEBDEA912}" sibTransId="{DE31A52B-EBB5-405C-9CE5-A0E7E680A9E2}"/>
    <dgm:cxn modelId="{334E5D52-7443-44AB-A21B-14081D1DA3E3}" type="presOf" srcId="{B24978BC-5605-47B4-B302-60E77DA30605}" destId="{68939A20-4088-452B-8F61-6BB6CD397E3F}" srcOrd="0" destOrd="0" presId="urn:microsoft.com/office/officeart/2008/layout/VerticalCurvedList"/>
    <dgm:cxn modelId="{A2E5443D-5195-4928-B985-E142937C4B86}" srcId="{32E871E4-3074-4F95-8002-BD0F58978A2E}" destId="{AC9580FE-106D-4C13-8C7D-96F1FF063F51}" srcOrd="2" destOrd="0" parTransId="{02A69533-5643-43A0-9B99-96E53DB8BE37}" sibTransId="{E8987AB7-0E1E-4EF4-A9C4-9CD7FA320725}"/>
    <dgm:cxn modelId="{9D19D5FE-225C-40EA-93AE-58A471502900}" srcId="{32E871E4-3074-4F95-8002-BD0F58978A2E}" destId="{04972803-8A71-4A31-982C-459E36EF3AD0}" srcOrd="0" destOrd="0" parTransId="{432E74A4-876C-46CD-A2D1-F2375CB1C7AF}" sibTransId="{5D243505-CD25-44D9-AE6D-6E6F82C2E68E}"/>
    <dgm:cxn modelId="{4F3028E7-6727-4EEE-A627-28E9688A5B35}" srcId="{32E871E4-3074-4F95-8002-BD0F58978A2E}" destId="{58CD4305-5C68-4BB8-9975-A650862BFEDA}" srcOrd="6" destOrd="0" parTransId="{9D0D8964-33F9-4634-9083-95F9D8781EC1}" sibTransId="{487F2F66-2707-45E5-961E-09CEB2914A8C}"/>
    <dgm:cxn modelId="{735981CC-36EE-4ECA-9352-1D471D2B188F}" type="presOf" srcId="{5D243505-CD25-44D9-AE6D-6E6F82C2E68E}" destId="{7F6E4215-72CA-4C32-97AA-1F8A7E1D3D15}" srcOrd="0" destOrd="0" presId="urn:microsoft.com/office/officeart/2008/layout/VerticalCurvedList"/>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70977455-96A7-421E-88D4-A2D8AC548937}" type="presParOf" srcId="{F807EDB5-A9EE-46ED-A276-6B32BBE1726E}" destId="{3275C3E9-DE6B-42E8-BD4D-8D7CCD0679F2}" srcOrd="1" destOrd="0" presId="urn:microsoft.com/office/officeart/2008/layout/VerticalCurvedList"/>
    <dgm:cxn modelId="{F0C138B1-8160-4667-ADC6-827B320D9AE7}" type="presParOf" srcId="{F807EDB5-A9EE-46ED-A276-6B32BBE1726E}" destId="{9ABE8ED0-E023-40B6-A785-B3EACE42D2E5}" srcOrd="2" destOrd="0" presId="urn:microsoft.com/office/officeart/2008/layout/VerticalCurvedList"/>
    <dgm:cxn modelId="{2A7D7FB1-CC32-44ED-B718-0BEF2928F8D0}" type="presParOf" srcId="{9ABE8ED0-E023-40B6-A785-B3EACE42D2E5}" destId="{47720F80-8CD6-4239-B5C1-2B1F986F6566}" srcOrd="0" destOrd="0" presId="urn:microsoft.com/office/officeart/2008/layout/VerticalCurvedList"/>
    <dgm:cxn modelId="{5423B2E1-3044-48BA-9F32-01EFB4D7B89D}" type="presParOf" srcId="{F807EDB5-A9EE-46ED-A276-6B32BBE1726E}" destId="{2EFEF61A-BA11-4C17-B9B1-3FDF37CB1B23}" srcOrd="3" destOrd="0" presId="urn:microsoft.com/office/officeart/2008/layout/VerticalCurvedList"/>
    <dgm:cxn modelId="{E58D98F7-1D99-4677-A70F-479F760646BC}" type="presParOf" srcId="{F807EDB5-A9EE-46ED-A276-6B32BBE1726E}" destId="{CF7DAC12-E1AA-4ACC-B31C-4A5721A1F8A2}" srcOrd="4" destOrd="0" presId="urn:microsoft.com/office/officeart/2008/layout/VerticalCurvedList"/>
    <dgm:cxn modelId="{3C9DB95B-13AA-4E8E-B03E-3A8E0AB3AE19}" type="presParOf" srcId="{CF7DAC12-E1AA-4ACC-B31C-4A5721A1F8A2}" destId="{147A04AB-5E25-4812-BEA3-1FEE7FE6D333}" srcOrd="0" destOrd="0" presId="urn:microsoft.com/office/officeart/2008/layout/VerticalCurvedList"/>
    <dgm:cxn modelId="{ED54967D-EDF0-47CB-ABB0-BFA7BFD081B7}" type="presParOf" srcId="{F807EDB5-A9EE-46ED-A276-6B32BBE1726E}" destId="{16F58EA5-8807-466E-873C-DC6BAD307BA0}" srcOrd="5" destOrd="0" presId="urn:microsoft.com/office/officeart/2008/layout/VerticalCurvedList"/>
    <dgm:cxn modelId="{9C5E5B35-F202-4943-ABDC-56F65787D4F5}" type="presParOf" srcId="{F807EDB5-A9EE-46ED-A276-6B32BBE1726E}" destId="{586B2325-3582-4639-8578-F83D03C40CEB}" srcOrd="6" destOrd="0" presId="urn:microsoft.com/office/officeart/2008/layout/VerticalCurvedList"/>
    <dgm:cxn modelId="{552F9E15-257A-4151-9EF9-E367EB956495}" type="presParOf" srcId="{586B2325-3582-4639-8578-F83D03C40CEB}" destId="{51638C2B-69EA-40C6-967D-9495998A0005}" srcOrd="0" destOrd="0" presId="urn:microsoft.com/office/officeart/2008/layout/VerticalCurvedList"/>
    <dgm:cxn modelId="{EB0BEC10-DB12-4A71-B17D-2B2E9F6A4FCF}" type="presParOf" srcId="{F807EDB5-A9EE-46ED-A276-6B32BBE1726E}" destId="{97415F41-17F4-4CAA-AC4B-5EC3D207E168}" srcOrd="7" destOrd="0" presId="urn:microsoft.com/office/officeart/2008/layout/VerticalCurvedList"/>
    <dgm:cxn modelId="{4EEC36D5-70DF-43F1-B2E0-10C085DCD683}" type="presParOf" srcId="{F807EDB5-A9EE-46ED-A276-6B32BBE1726E}" destId="{89C7C8C1-D8C6-4B23-86CC-689AF2722E6A}" srcOrd="8" destOrd="0" presId="urn:microsoft.com/office/officeart/2008/layout/VerticalCurvedList"/>
    <dgm:cxn modelId="{4BBC192B-DA3C-4070-8593-E4B777481B16}" type="presParOf" srcId="{89C7C8C1-D8C6-4B23-86CC-689AF2722E6A}" destId="{17728BE0-C965-4259-8066-2D8FA29C76A6}" srcOrd="0" destOrd="0" presId="urn:microsoft.com/office/officeart/2008/layout/VerticalCurvedList"/>
    <dgm:cxn modelId="{DB32FCF2-3129-4CB7-91A1-DAF209C8C893}" type="presParOf" srcId="{F807EDB5-A9EE-46ED-A276-6B32BBE1726E}" destId="{EA221AC6-151F-49F1-9F37-A860F60A16D7}" srcOrd="9" destOrd="0" presId="urn:microsoft.com/office/officeart/2008/layout/VerticalCurvedList"/>
    <dgm:cxn modelId="{8CA21ACF-A638-43F7-9ECE-50483B205A8A}" type="presParOf" srcId="{F807EDB5-A9EE-46ED-A276-6B32BBE1726E}" destId="{27A24BC2-FFA8-4BDA-8265-A305D3E8F523}" srcOrd="10" destOrd="0" presId="urn:microsoft.com/office/officeart/2008/layout/VerticalCurvedList"/>
    <dgm:cxn modelId="{97DA359E-6AE0-4F8B-8195-F34E84FCF3C2}" type="presParOf" srcId="{27A24BC2-FFA8-4BDA-8265-A305D3E8F523}" destId="{1011899D-3FE5-41E2-A939-53EB901186B6}" srcOrd="0" destOrd="0" presId="urn:microsoft.com/office/officeart/2008/layout/VerticalCurvedList"/>
    <dgm:cxn modelId="{DF9E3C39-D145-4DB0-BCF8-0ACFAC48D68B}" type="presParOf" srcId="{F807EDB5-A9EE-46ED-A276-6B32BBE1726E}" destId="{68939A20-4088-452B-8F61-6BB6CD397E3F}" srcOrd="11" destOrd="0" presId="urn:microsoft.com/office/officeart/2008/layout/VerticalCurvedList"/>
    <dgm:cxn modelId="{A0FFCEE4-5091-4149-9BDA-CADECBBCA99F}" type="presParOf" srcId="{F807EDB5-A9EE-46ED-A276-6B32BBE1726E}" destId="{76685998-1E2B-430C-95FF-9A80BDD10731}" srcOrd="12" destOrd="0" presId="urn:microsoft.com/office/officeart/2008/layout/VerticalCurvedList"/>
    <dgm:cxn modelId="{92729D39-2969-45CA-9E04-818427055141}" type="presParOf" srcId="{76685998-1E2B-430C-95FF-9A80BDD10731}" destId="{6EF3827F-1C5C-4764-9188-8462A3CF3A18}" srcOrd="0" destOrd="0" presId="urn:microsoft.com/office/officeart/2008/layout/VerticalCurvedList"/>
    <dgm:cxn modelId="{1A46C20C-D8D2-4612-8C04-331E261D5FDE}" type="presParOf" srcId="{F807EDB5-A9EE-46ED-A276-6B32BBE1726E}" destId="{BD7BE473-9582-4556-A480-D09E4827DF06}" srcOrd="13" destOrd="0" presId="urn:microsoft.com/office/officeart/2008/layout/VerticalCurvedList"/>
    <dgm:cxn modelId="{460C4F15-D834-4541-93F4-F6B773395E49}" type="presParOf" srcId="{F807EDB5-A9EE-46ED-A276-6B32BBE1726E}" destId="{FBCF1929-9A2D-4375-A3F0-2B8327839CFB}" srcOrd="14" destOrd="0" presId="urn:microsoft.com/office/officeart/2008/layout/VerticalCurvedList"/>
    <dgm:cxn modelId="{D427F76B-9E21-491A-8151-760F2035B444}" type="presParOf" srcId="{FBCF1929-9A2D-4375-A3F0-2B8327839CFB}" destId="{AC2540FF-50D0-45C5-BD5E-9AC76857535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47156"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75C3E9-DE6B-42E8-BD4D-8D7CCD0679F2}">
      <dsp:nvSpPr>
        <dsp:cNvPr id="0" name=""/>
        <dsp:cNvSpPr/>
      </dsp:nvSpPr>
      <dsp:spPr>
        <a:xfrm>
          <a:off x="241265" y="162378"/>
          <a:ext cx="3845151"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lvl="0" algn="l"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8.1 </a:t>
          </a:r>
          <a:r>
            <a:rPr lang="kk-KZ" sz="1600" kern="1200" dirty="0" smtClean="0">
              <a:latin typeface="Times New Roman" panose="02020603050405020304" pitchFamily="18" charset="0"/>
              <a:cs typeface="Times New Roman" panose="02020603050405020304" pitchFamily="18" charset="0"/>
            </a:rPr>
            <a:t>Кіріспе</a:t>
          </a:r>
          <a:endParaRPr lang="ru-RU" sz="1600" kern="1200" dirty="0">
            <a:latin typeface="Times New Roman" panose="02020603050405020304" pitchFamily="18" charset="0"/>
            <a:cs typeface="Times New Roman" panose="02020603050405020304" pitchFamily="18" charset="0"/>
          </a:endParaRPr>
        </a:p>
      </dsp:txBody>
      <dsp:txXfrm>
        <a:off x="241265" y="162378"/>
        <a:ext cx="3845151" cy="324614"/>
      </dsp:txXfrm>
    </dsp:sp>
    <dsp:sp modelId="{47720F80-8CD6-4239-B5C1-2B1F986F6566}">
      <dsp:nvSpPr>
        <dsp:cNvPr id="0" name=""/>
        <dsp:cNvSpPr/>
      </dsp:nvSpPr>
      <dsp:spPr>
        <a:xfrm>
          <a:off x="38381" y="121801"/>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EFEF61A-BA11-4C17-B9B1-3FDF37CB1B23}">
      <dsp:nvSpPr>
        <dsp:cNvPr id="0" name=""/>
        <dsp:cNvSpPr/>
      </dsp:nvSpPr>
      <dsp:spPr>
        <a:xfrm>
          <a:off x="535233" y="649585"/>
          <a:ext cx="3551183"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38100" rIns="38100" bIns="38100" numCol="1" spcCol="1270" anchor="ctr" anchorCtr="0">
          <a:noAutofit/>
        </a:bodyPr>
        <a:lstStyle/>
        <a:p>
          <a:pPr lvl="0" algn="l" defTabSz="666750">
            <a:lnSpc>
              <a:spcPct val="90000"/>
            </a:lnSpc>
            <a:spcBef>
              <a:spcPct val="0"/>
            </a:spcBef>
            <a:spcAft>
              <a:spcPct val="35000"/>
            </a:spcAft>
          </a:pPr>
          <a:r>
            <a:rPr lang="ru-RU" sz="1500" b="0" i="0" kern="1200" dirty="0" smtClean="0">
              <a:latin typeface="Times New Roman" panose="02020603050405020304" pitchFamily="18" charset="0"/>
              <a:cs typeface="Times New Roman" panose="02020603050405020304" pitchFamily="18" charset="0"/>
            </a:rPr>
            <a:t>8.2 </a:t>
          </a:r>
          <a:r>
            <a:rPr lang="kk-KZ" sz="1500" b="0" i="0" kern="1200" dirty="0" smtClean="0">
              <a:latin typeface="Times New Roman" panose="02020603050405020304" pitchFamily="18" charset="0"/>
              <a:cs typeface="Times New Roman" panose="02020603050405020304" pitchFamily="18" charset="0"/>
            </a:rPr>
            <a:t>Сигналдың әлсіреуі және бұрмалануы</a:t>
          </a:r>
          <a:endParaRPr lang="ru-RU" sz="1500" b="0" i="0" kern="1200" dirty="0">
            <a:latin typeface="Times New Roman" panose="02020603050405020304" pitchFamily="18" charset="0"/>
            <a:cs typeface="Times New Roman" panose="02020603050405020304" pitchFamily="18" charset="0"/>
          </a:endParaRPr>
        </a:p>
      </dsp:txBody>
      <dsp:txXfrm>
        <a:off x="535233" y="649585"/>
        <a:ext cx="3551183" cy="324614"/>
      </dsp:txXfrm>
    </dsp:sp>
    <dsp:sp modelId="{147A04AB-5E25-4812-BEA3-1FEE7FE6D333}">
      <dsp:nvSpPr>
        <dsp:cNvPr id="0" name=""/>
        <dsp:cNvSpPr/>
      </dsp:nvSpPr>
      <dsp:spPr>
        <a:xfrm>
          <a:off x="332349" y="609008"/>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6F58EA5-8807-466E-873C-DC6BAD307BA0}">
      <dsp:nvSpPr>
        <dsp:cNvPr id="0" name=""/>
        <dsp:cNvSpPr/>
      </dsp:nvSpPr>
      <dsp:spPr>
        <a:xfrm>
          <a:off x="577774" y="1137876"/>
          <a:ext cx="3390091"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33020" rIns="33020" bIns="33020" numCol="1" spcCol="1270" anchor="ctr" anchorCtr="0">
          <a:noAutofit/>
        </a:bodyPr>
        <a:lstStyle/>
        <a:p>
          <a:pPr lvl="0" algn="l" defTabSz="577850">
            <a:lnSpc>
              <a:spcPct val="90000"/>
            </a:lnSpc>
            <a:spcBef>
              <a:spcPct val="0"/>
            </a:spcBef>
            <a:spcAft>
              <a:spcPct val="35000"/>
            </a:spcAft>
          </a:pPr>
          <a:r>
            <a:rPr lang="kk-KZ" sz="1300" b="0" kern="1200" dirty="0" smtClean="0">
              <a:latin typeface="Times New Roman" panose="02020603050405020304" pitchFamily="18" charset="0"/>
              <a:cs typeface="Times New Roman" panose="02020603050405020304" pitchFamily="18" charset="0"/>
            </a:rPr>
            <a:t>  8.3 VHF және микротолқын диапазонында радиотолқындардың таралу ерекшеліктері</a:t>
          </a:r>
          <a:endParaRPr lang="ru-RU" sz="1300" b="0" kern="1200" dirty="0">
            <a:latin typeface="Times New Roman" panose="02020603050405020304" pitchFamily="18" charset="0"/>
            <a:cs typeface="Times New Roman" panose="02020603050405020304" pitchFamily="18" charset="0"/>
          </a:endParaRPr>
        </a:p>
      </dsp:txBody>
      <dsp:txXfrm>
        <a:off x="577774" y="1137876"/>
        <a:ext cx="3390091" cy="324614"/>
      </dsp:txXfrm>
    </dsp:sp>
    <dsp:sp modelId="{51638C2B-69EA-40C6-967D-9495998A0005}">
      <dsp:nvSpPr>
        <dsp:cNvPr id="0" name=""/>
        <dsp:cNvSpPr/>
      </dsp:nvSpPr>
      <dsp:spPr>
        <a:xfrm>
          <a:off x="493441" y="1095858"/>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7415F41-17F4-4CAA-AC4B-5EC3D207E168}">
      <dsp:nvSpPr>
        <dsp:cNvPr id="0" name=""/>
        <dsp:cNvSpPr/>
      </dsp:nvSpPr>
      <dsp:spPr>
        <a:xfrm>
          <a:off x="728613" y="1542674"/>
          <a:ext cx="3376950" cy="48655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35560" rIns="35560" bIns="35560" numCol="1" spcCol="1270" anchor="ctr" anchorCtr="0">
          <a:noAutofit/>
        </a:bodyPr>
        <a:lstStyle/>
        <a:p>
          <a:pPr lvl="0" algn="l" defTabSz="600075">
            <a:lnSpc>
              <a:spcPct val="90000"/>
            </a:lnSpc>
            <a:spcBef>
              <a:spcPct val="0"/>
            </a:spcBef>
            <a:spcAft>
              <a:spcPct val="35000"/>
            </a:spcAft>
          </a:pPr>
          <a:r>
            <a:rPr lang="kk-KZ" sz="1350" b="0" kern="1200" dirty="0" smtClean="0">
              <a:latin typeface="Times New Roman" panose="02020603050405020304" pitchFamily="18" charset="0"/>
              <a:cs typeface="Times New Roman" panose="02020603050405020304" pitchFamily="18" charset="0"/>
            </a:rPr>
            <a:t>8.4 Қозғалыстағы объектілермен байланыс жүйелеріндегі радиотолқындардың таралу сипаты</a:t>
          </a:r>
          <a:endParaRPr lang="ru-RU" sz="1350" b="0" kern="1200" dirty="0">
            <a:latin typeface="Times New Roman" panose="02020603050405020304" pitchFamily="18" charset="0"/>
            <a:cs typeface="Times New Roman" panose="02020603050405020304" pitchFamily="18" charset="0"/>
          </a:endParaRPr>
        </a:p>
      </dsp:txBody>
      <dsp:txXfrm>
        <a:off x="728613" y="1542674"/>
        <a:ext cx="3376950" cy="486551"/>
      </dsp:txXfrm>
    </dsp:sp>
    <dsp:sp modelId="{17728BE0-C965-4259-8066-2D8FA29C76A6}">
      <dsp:nvSpPr>
        <dsp:cNvPr id="0" name=""/>
        <dsp:cNvSpPr/>
      </dsp:nvSpPr>
      <dsp:spPr>
        <a:xfrm>
          <a:off x="544877" y="1583066"/>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A221AC6-151F-49F1-9F37-A860F60A16D7}">
      <dsp:nvSpPr>
        <dsp:cNvPr id="0" name=""/>
        <dsp:cNvSpPr/>
      </dsp:nvSpPr>
      <dsp:spPr>
        <a:xfrm>
          <a:off x="696325" y="2110850"/>
          <a:ext cx="3390091"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lvl="0" algn="l" defTabSz="711200">
            <a:lnSpc>
              <a:spcPct val="90000"/>
            </a:lnSpc>
            <a:spcBef>
              <a:spcPct val="0"/>
            </a:spcBef>
            <a:spcAft>
              <a:spcPct val="35000"/>
            </a:spcAft>
          </a:pPr>
          <a:r>
            <a:rPr lang="kk-KZ" sz="1600" b="0" kern="1200" dirty="0" smtClean="0">
              <a:latin typeface="Times New Roman" panose="02020603050405020304" pitchFamily="18" charset="0"/>
              <a:cs typeface="Times New Roman" panose="02020603050405020304" pitchFamily="18" charset="0"/>
            </a:rPr>
            <a:t>8.5 Жиілік жолақтары</a:t>
          </a:r>
          <a:endParaRPr lang="ru-RU" sz="1600" b="0" kern="1200" dirty="0">
            <a:latin typeface="Times New Roman" panose="02020603050405020304" pitchFamily="18" charset="0"/>
            <a:cs typeface="Times New Roman" panose="02020603050405020304" pitchFamily="18" charset="0"/>
          </a:endParaRPr>
        </a:p>
      </dsp:txBody>
      <dsp:txXfrm>
        <a:off x="696325" y="2110850"/>
        <a:ext cx="3390091" cy="324614"/>
      </dsp:txXfrm>
    </dsp:sp>
    <dsp:sp modelId="{1011899D-3FE5-41E2-A939-53EB901186B6}">
      <dsp:nvSpPr>
        <dsp:cNvPr id="0" name=""/>
        <dsp:cNvSpPr/>
      </dsp:nvSpPr>
      <dsp:spPr>
        <a:xfrm>
          <a:off x="493441" y="2070273"/>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939A20-4088-452B-8F61-6BB6CD397E3F}">
      <dsp:nvSpPr>
        <dsp:cNvPr id="0" name=""/>
        <dsp:cNvSpPr/>
      </dsp:nvSpPr>
      <dsp:spPr>
        <a:xfrm>
          <a:off x="535233" y="2597699"/>
          <a:ext cx="3551183"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lvl="0" algn="l" defTabSz="711200">
            <a:lnSpc>
              <a:spcPct val="90000"/>
            </a:lnSpc>
            <a:spcBef>
              <a:spcPct val="0"/>
            </a:spcBef>
            <a:spcAft>
              <a:spcPct val="35000"/>
            </a:spcAft>
          </a:pPr>
          <a:r>
            <a:rPr lang="kk-KZ" sz="1600" b="0" kern="1200" dirty="0" smtClean="0">
              <a:effectLst/>
              <a:latin typeface="Times New Roman" panose="02020603050405020304" pitchFamily="18" charset="0"/>
              <a:cs typeface="Times New Roman" panose="02020603050405020304" pitchFamily="18" charset="0"/>
            </a:rPr>
            <a:t>8.6 </a:t>
          </a:r>
          <a:r>
            <a:rPr lang="kk-KZ" sz="1600" b="0" kern="1200" dirty="0" smtClean="0">
              <a:latin typeface="Times New Roman" panose="02020603050405020304" pitchFamily="18" charset="0"/>
              <a:cs typeface="Times New Roman" panose="02020603050405020304" pitchFamily="18" charset="0"/>
            </a:rPr>
            <a:t>Кедергі</a:t>
          </a:r>
          <a:endParaRPr lang="ru-RU" sz="1600" b="0" kern="1200" dirty="0">
            <a:latin typeface="Times New Roman" panose="02020603050405020304" pitchFamily="18" charset="0"/>
            <a:cs typeface="Times New Roman" panose="02020603050405020304" pitchFamily="18" charset="0"/>
          </a:endParaRPr>
        </a:p>
      </dsp:txBody>
      <dsp:txXfrm>
        <a:off x="535233" y="2597699"/>
        <a:ext cx="3551183" cy="324614"/>
      </dsp:txXfrm>
    </dsp:sp>
    <dsp:sp modelId="{6EF3827F-1C5C-4764-9188-8462A3CF3A18}">
      <dsp:nvSpPr>
        <dsp:cNvPr id="0" name=""/>
        <dsp:cNvSpPr/>
      </dsp:nvSpPr>
      <dsp:spPr>
        <a:xfrm>
          <a:off x="332349" y="2557123"/>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D7BE473-9582-4556-A480-D09E4827DF06}">
      <dsp:nvSpPr>
        <dsp:cNvPr id="0" name=""/>
        <dsp:cNvSpPr/>
      </dsp:nvSpPr>
      <dsp:spPr>
        <a:xfrm>
          <a:off x="241265" y="3084907"/>
          <a:ext cx="3845151"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40640" rIns="40640" bIns="40640" numCol="1" spcCol="1270" anchor="ctr" anchorCtr="0">
          <a:noAutofit/>
        </a:bodyPr>
        <a:lstStyle/>
        <a:p>
          <a:pPr lvl="0" algn="l" defTabSz="711200">
            <a:lnSpc>
              <a:spcPct val="90000"/>
            </a:lnSpc>
            <a:spcBef>
              <a:spcPct val="0"/>
            </a:spcBef>
            <a:spcAft>
              <a:spcPct val="35000"/>
            </a:spcAft>
          </a:pPr>
          <a:r>
            <a:rPr lang="kk-KZ" sz="1600" b="0" kern="1200" dirty="0" smtClean="0">
              <a:latin typeface="Times New Roman" panose="02020603050405020304" pitchFamily="18" charset="0"/>
              <a:cs typeface="Times New Roman" panose="02020603050405020304" pitchFamily="18" charset="0"/>
            </a:rPr>
            <a:t>8.7 </a:t>
          </a:r>
          <a:r>
            <a:rPr lang="kk-KZ" sz="1600" b="0" kern="1200" dirty="0" smtClean="0">
              <a:latin typeface="Times New Roman" panose="02020603050405020304" pitchFamily="18" charset="0"/>
              <a:cs typeface="Times New Roman" panose="02020603050405020304" pitchFamily="18" charset="0"/>
            </a:rPr>
            <a:t>Радиожиілік спектрін</a:t>
          </a:r>
          <a:endParaRPr lang="ru-RU" sz="1600" b="0" kern="1200" dirty="0">
            <a:latin typeface="Times New Roman" panose="02020603050405020304" pitchFamily="18" charset="0"/>
            <a:cs typeface="Times New Roman" panose="02020603050405020304" pitchFamily="18" charset="0"/>
          </a:endParaRPr>
        </a:p>
      </dsp:txBody>
      <dsp:txXfrm>
        <a:off x="241265" y="3084907"/>
        <a:ext cx="3845151" cy="324614"/>
      </dsp:txXfrm>
    </dsp:sp>
    <dsp:sp modelId="{AC2540FF-50D0-45C5-BD5E-9AC768575359}">
      <dsp:nvSpPr>
        <dsp:cNvPr id="0" name=""/>
        <dsp:cNvSpPr/>
      </dsp:nvSpPr>
      <dsp:spPr>
        <a:xfrm>
          <a:off x="38381" y="3044330"/>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18.10.2022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12.bin"/><Relationship Id="rId10" Type="http://schemas.openxmlformats.org/officeDocument/2006/relationships/oleObject" Target="../embeddings/oleObject15.bin"/><Relationship Id="rId4" Type="http://schemas.openxmlformats.org/officeDocument/2006/relationships/image" Target="../media/image17.w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5.bin"/><Relationship Id="rId10" Type="http://schemas.openxmlformats.org/officeDocument/2006/relationships/image" Target="../media/image11.wmf"/><Relationship Id="rId4" Type="http://schemas.openxmlformats.org/officeDocument/2006/relationships/image" Target="../media/image8.emf"/><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61884" y="748161"/>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56159" y="991346"/>
            <a:ext cx="4211960" cy="17927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kk-KZ" sz="1400" cap="small" dirty="0" smtClean="0">
                <a:latin typeface="Times New Roman" panose="02020603050405020304" pitchFamily="18" charset="0"/>
                <a:cs typeface="Times New Roman" panose="02020603050405020304" pitchFamily="18" charset="0"/>
              </a:rPr>
              <a:t>Жылжымалы байланыс жүйелері</a:t>
            </a: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№8</a:t>
            </a:r>
            <a:endParaRPr lang="kk-KZ" sz="1400" dirty="0" smtClean="0">
              <a:latin typeface="Times New Roman" panose="02020603050405020304" pitchFamily="18" charset="0"/>
              <a:cs typeface="Times New Roman" panose="02020603050405020304" pitchFamily="18" charset="0"/>
            </a:endParaRPr>
          </a:p>
          <a:p>
            <a:pPr algn="ctr"/>
            <a:endParaRPr lang="ru-RU" sz="1400" dirty="0" smtClean="0">
              <a:latin typeface="Times New Roman" panose="02020603050405020304" pitchFamily="18" charset="0"/>
              <a:cs typeface="Times New Roman" panose="02020603050405020304" pitchFamily="18" charset="0"/>
            </a:endParaRPr>
          </a:p>
          <a:p>
            <a:pPr algn="ctr"/>
            <a:r>
              <a:rPr lang="kk-KZ" sz="1400" dirty="0">
                <a:latin typeface="Times New Roman" panose="02020603050405020304" pitchFamily="18" charset="0"/>
                <a:cs typeface="Times New Roman" panose="02020603050405020304" pitchFamily="18" charset="0"/>
              </a:rPr>
              <a:t>РАДИО АРНАЛАРЫНЫҢ СИПАТТАМАСЫ. МОБИЛЬДІ РАДИО БАЙЛАНЫС ЖҮЙЕЛЕРІНДЕГІ РАДИО ТОЛҚЫНДАРЫН ЖАРАТУ ЕРЕКШЕЛІКТЕРІ</a:t>
            </a:r>
            <a:endPar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lum/>
            <a:extLst>
              <a:ext uri="{28A0092B-C50C-407E-A947-70E740481C1C}">
                <a14:useLocalDpi xmlns:a14="http://schemas.microsoft.com/office/drawing/2010/main" val="0"/>
              </a:ext>
            </a:extLst>
          </a:blip>
          <a:srcRect l="31520" t="31571" r="32689" b="33953"/>
          <a:stretch/>
        </p:blipFill>
        <p:spPr>
          <a:xfrm>
            <a:off x="323528" y="3571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168" y="745801"/>
            <a:ext cx="4095296" cy="32661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9" name="Прямоугольник 28"/>
          <p:cNvSpPr/>
          <p:nvPr/>
        </p:nvSpPr>
        <p:spPr>
          <a:xfrm>
            <a:off x="692147" y="255271"/>
            <a:ext cx="6925181" cy="36933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M</a:t>
            </a:r>
            <a:r>
              <a:rPr lang="kk-KZ" dirty="0" smtClean="0">
                <a:latin typeface="Times New Roman" panose="02020603050405020304" pitchFamily="18" charset="0"/>
                <a:cs typeface="Times New Roman" panose="02020603050405020304" pitchFamily="18" charset="0"/>
              </a:rPr>
              <a:t>икротолқын диапазоны (f = 3</a:t>
            </a:r>
            <a:r>
              <a:rPr lang="kk-KZ" sz="1100" dirty="0" smtClean="0">
                <a:latin typeface="Times New Roman" panose="02020603050405020304" pitchFamily="18" charset="0"/>
                <a:cs typeface="Times New Roman" panose="02020603050405020304" pitchFamily="18" charset="0"/>
                <a:sym typeface="Symbol" panose="05050102010706020507" pitchFamily="18" charset="2"/>
              </a:rPr>
              <a:t></a:t>
            </a:r>
            <a:r>
              <a:rPr lang="kk-KZ" dirty="0" smtClean="0">
                <a:latin typeface="Times New Roman" panose="02020603050405020304" pitchFamily="18" charset="0"/>
                <a:cs typeface="Times New Roman" panose="02020603050405020304" pitchFamily="18" charset="0"/>
              </a:rPr>
              <a:t>300 ГГц</a:t>
            </a:r>
            <a:r>
              <a:rPr lang="kk-KZ" sz="1100" dirty="0" smtClean="0">
                <a:latin typeface="Times New Roman" panose="02020603050405020304" pitchFamily="18" charset="0"/>
                <a:cs typeface="Times New Roman" panose="02020603050405020304" pitchFamily="18" charset="0"/>
                <a:sym typeface="Symbol" panose="05050102010706020507" pitchFamily="18" charset="2"/>
              </a:rPr>
              <a:t></a:t>
            </a:r>
            <a:r>
              <a:rPr lang="kk-KZ" dirty="0" smtClean="0">
                <a:latin typeface="Times New Roman" panose="02020603050405020304" pitchFamily="18" charset="0"/>
                <a:cs typeface="Times New Roman" panose="02020603050405020304" pitchFamily="18" charset="0"/>
              </a:rPr>
              <a:t>= 10 см</a:t>
            </a:r>
            <a:r>
              <a:rPr lang="kk-KZ" sz="1100" dirty="0" smtClean="0">
                <a:latin typeface="Times New Roman" panose="02020603050405020304" pitchFamily="18" charset="0"/>
                <a:cs typeface="Times New Roman" panose="02020603050405020304" pitchFamily="18" charset="0"/>
                <a:sym typeface="Symbol" panose="05050102010706020507" pitchFamily="18" charset="2"/>
              </a:rPr>
              <a:t></a:t>
            </a:r>
            <a:r>
              <a:rPr lang="kk-KZ" dirty="0" smtClean="0">
                <a:latin typeface="Times New Roman" panose="02020603050405020304" pitchFamily="18" charset="0"/>
                <a:cs typeface="Times New Roman" panose="02020603050405020304" pitchFamily="18" charset="0"/>
              </a:rPr>
              <a:t>1 мм)</a:t>
            </a:r>
            <a:endParaRPr lang="ru-RU" sz="1100"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142844" y="1001977"/>
            <a:ext cx="8858312" cy="2308324"/>
          </a:xfrm>
          <a:prstGeom prst="rect">
            <a:avLst/>
          </a:prstGeom>
          <a:noFill/>
          <a:ln w="19050">
            <a:solidFill>
              <a:schemeClr val="bg1"/>
            </a:solidFill>
          </a:ln>
        </p:spPr>
        <p:txBody>
          <a:bodyPr wrap="square">
            <a:spAutoFit/>
          </a:bodyPr>
          <a:lstStyle/>
          <a:p>
            <a:r>
              <a:rPr lang="kk-KZ" sz="1600" b="1" dirty="0">
                <a:latin typeface="Times New Roman" panose="02020603050405020304" pitchFamily="18" charset="0"/>
                <a:cs typeface="Times New Roman" panose="02020603050405020304" pitchFamily="18" charset="0"/>
              </a:rPr>
              <a:t>         </a:t>
            </a:r>
            <a:r>
              <a:rPr lang="kk-KZ" sz="1600" b="1" i="1" dirty="0">
                <a:latin typeface="Times New Roman" panose="02020603050405020304" pitchFamily="18" charset="0"/>
                <a:cs typeface="Times New Roman" panose="02020603050405020304" pitchFamily="18" charset="0"/>
              </a:rPr>
              <a:t>Жалпы сипаттамасы. </a:t>
            </a:r>
            <a:r>
              <a:rPr lang="kk-KZ" sz="1600" dirty="0">
                <a:latin typeface="Times New Roman" panose="02020603050405020304" pitchFamily="18" charset="0"/>
                <a:cs typeface="Times New Roman" panose="02020603050405020304" pitchFamily="18" charset="0"/>
              </a:rPr>
              <a:t>Жерді де, су бетін де идеалды диэлектрик ретінде қарастыруға болады. Радиотолқындардың таралуы түзу сызықты. Кез келген кедергілерден радиотолқындардың шағылысуы бар, олардың сызықтық өлшемдері одан үлкен </a:t>
            </a:r>
            <a:r>
              <a:rPr lang="en-US" sz="1600" dirty="0" smtClean="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a:t>
            </a:r>
            <a:r>
              <a:rPr lang="kk-KZ" sz="1600" dirty="0">
                <a:latin typeface="Times New Roman" panose="02020603050405020304" pitchFamily="18" charset="0"/>
                <a:cs typeface="Times New Roman" panose="02020603050405020304" pitchFamily="18" charset="0"/>
              </a:rPr>
              <a:t>яғни іс жүзінде кез келген бұзушылықтардан). Осыған байланысты жер бедеріне қатты тәуелділік бар. дейінгі жиілікте ашық кеңістік атмосферасында таралу кезінде әлсіз </a:t>
            </a:r>
            <a:r>
              <a:rPr lang="kk-KZ" sz="1600" dirty="0" smtClean="0">
                <a:latin typeface="Times New Roman" panose="02020603050405020304" pitchFamily="18" charset="0"/>
                <a:cs typeface="Times New Roman" panose="02020603050405020304" pitchFamily="18" charset="0"/>
              </a:rPr>
              <a:t>сіңіру</a:t>
            </a:r>
            <a:r>
              <a:rPr lang="en-US" sz="1600" dirty="0" smtClean="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 </a:t>
            </a:r>
            <a:r>
              <a:rPr lang="kk-KZ" sz="1600" dirty="0">
                <a:latin typeface="Times New Roman" panose="02020603050405020304" pitchFamily="18" charset="0"/>
                <a:cs typeface="Times New Roman" panose="02020603050405020304" pitchFamily="18" charset="0"/>
              </a:rPr>
              <a:t>, содан кейін бірте-бірте өсу және максимум бойынша </a:t>
            </a:r>
            <a:r>
              <a:rPr lang="en-US" sz="1600" dirty="0" smtClean="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a:t>
            </a:r>
            <a:r>
              <a:rPr lang="kk-KZ" sz="1600" dirty="0">
                <a:latin typeface="Times New Roman" panose="02020603050405020304" pitchFamily="18" charset="0"/>
                <a:cs typeface="Times New Roman" panose="02020603050405020304" pitchFamily="18" charset="0"/>
              </a:rPr>
              <a:t>су буының резонансы</a:t>
            </a:r>
            <a:r>
              <a:rPr lang="kk-KZ"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kk-KZ" sz="1600" dirty="0" smtClean="0">
                <a:latin typeface="Times New Roman" panose="02020603050405020304" pitchFamily="18" charset="0"/>
                <a:cs typeface="Times New Roman" panose="02020603050405020304" pitchFamily="18" charset="0"/>
              </a:rPr>
              <a:t>Таралу </a:t>
            </a:r>
            <a:r>
              <a:rPr lang="kk-KZ" sz="1600" dirty="0">
                <a:latin typeface="Times New Roman" panose="02020603050405020304" pitchFamily="18" charset="0"/>
                <a:cs typeface="Times New Roman" panose="02020603050405020304" pitchFamily="18" charset="0"/>
              </a:rPr>
              <a:t>сипаты негізінен жіберуші және қабылдаушы антенналарды қосатын түзу сызықтағы кедергілердің болуына байланысты.</a:t>
            </a:r>
            <a:endParaRPr lang="ru-RU" sz="1600" dirty="0">
              <a:latin typeface="Times New Roman" panose="02020603050405020304" pitchFamily="18" charset="0"/>
              <a:cs typeface="Times New Roman" panose="02020603050405020304" pitchFamily="18" charset="0"/>
            </a:endParaRPr>
          </a:p>
        </p:txBody>
      </p:sp>
      <p:sp>
        <p:nvSpPr>
          <p:cNvPr id="4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3" name="Объект 42"/>
          <p:cNvGraphicFramePr>
            <a:graphicFrameLocks noChangeAspect="1"/>
          </p:cNvGraphicFramePr>
          <p:nvPr>
            <p:extLst>
              <p:ext uri="{D42A27DB-BD31-4B8C-83A1-F6EECF244321}">
                <p14:modId xmlns:p14="http://schemas.microsoft.com/office/powerpoint/2010/main" val="3516537732"/>
              </p:ext>
            </p:extLst>
          </p:nvPr>
        </p:nvGraphicFramePr>
        <p:xfrm>
          <a:off x="2051721" y="2284146"/>
          <a:ext cx="720080" cy="268428"/>
        </p:xfrm>
        <a:graphic>
          <a:graphicData uri="http://schemas.openxmlformats.org/presentationml/2006/ole">
            <mc:AlternateContent xmlns:mc="http://schemas.openxmlformats.org/markup-compatibility/2006">
              <mc:Choice xmlns:v="urn:schemas-microsoft-com:vml" Requires="v">
                <p:oleObj spid="_x0000_s5151" r:id="rId3" imgW="774364" imgH="228501" progId="Equation.DSMT4">
                  <p:embed/>
                </p:oleObj>
              </mc:Choice>
              <mc:Fallback>
                <p:oleObj r:id="rId3" imgW="774364" imgH="228501"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1" y="2284146"/>
                        <a:ext cx="720080" cy="268428"/>
                      </a:xfrm>
                      <a:prstGeom prst="rect">
                        <a:avLst/>
                      </a:prstGeom>
                      <a:noFill/>
                    </p:spPr>
                  </p:pic>
                </p:oleObj>
              </mc:Fallback>
            </mc:AlternateContent>
          </a:graphicData>
        </a:graphic>
      </p:graphicFrame>
      <p:sp>
        <p:nvSpPr>
          <p:cNvPr id="44"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5" name="Объект 44"/>
          <p:cNvGraphicFramePr>
            <a:graphicFrameLocks noChangeAspect="1"/>
          </p:cNvGraphicFramePr>
          <p:nvPr>
            <p:extLst>
              <p:ext uri="{D42A27DB-BD31-4B8C-83A1-F6EECF244321}">
                <p14:modId xmlns:p14="http://schemas.microsoft.com/office/powerpoint/2010/main" val="2195396457"/>
              </p:ext>
            </p:extLst>
          </p:nvPr>
        </p:nvGraphicFramePr>
        <p:xfrm>
          <a:off x="4777107" y="2086058"/>
          <a:ext cx="771525" cy="228600"/>
        </p:xfrm>
        <a:graphic>
          <a:graphicData uri="http://schemas.openxmlformats.org/presentationml/2006/ole">
            <mc:AlternateContent xmlns:mc="http://schemas.openxmlformats.org/markup-compatibility/2006">
              <mc:Choice xmlns:v="urn:schemas-microsoft-com:vml" Requires="v">
                <p:oleObj spid="_x0000_s5152" r:id="rId5" imgW="774364" imgH="228501" progId="Equation.DSMT4">
                  <p:embed/>
                </p:oleObj>
              </mc:Choice>
              <mc:Fallback>
                <p:oleObj r:id="rId5" imgW="774364" imgH="228501"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107" y="2086058"/>
                        <a:ext cx="7715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angle 27"/>
          <p:cNvSpPr>
            <a:spLocks noChangeArrowheads="1"/>
          </p:cNvSpPr>
          <p:nvPr/>
        </p:nvSpPr>
        <p:spPr bwMode="auto">
          <a:xfrm flipH="1">
            <a:off x="9144000" y="0"/>
            <a:ext cx="145881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47" name="Объект 46"/>
          <p:cNvGraphicFramePr>
            <a:graphicFrameLocks noChangeAspect="1"/>
          </p:cNvGraphicFramePr>
          <p:nvPr>
            <p:extLst>
              <p:ext uri="{D42A27DB-BD31-4B8C-83A1-F6EECF244321}">
                <p14:modId xmlns:p14="http://schemas.microsoft.com/office/powerpoint/2010/main" val="4074394312"/>
              </p:ext>
            </p:extLst>
          </p:nvPr>
        </p:nvGraphicFramePr>
        <p:xfrm>
          <a:off x="5328235" y="1613434"/>
          <a:ext cx="243136" cy="190500"/>
        </p:xfrm>
        <a:graphic>
          <a:graphicData uri="http://schemas.openxmlformats.org/presentationml/2006/ole">
            <mc:AlternateContent xmlns:mc="http://schemas.openxmlformats.org/markup-compatibility/2006">
              <mc:Choice xmlns:v="urn:schemas-microsoft-com:vml" Requires="v">
                <p:oleObj spid="_x0000_s5153" r:id="rId7" imgW="152334" imgH="190417" progId="Equation.DSMT4">
                  <p:embed/>
                </p:oleObj>
              </mc:Choice>
              <mc:Fallback>
                <p:oleObj r:id="rId7" imgW="152334" imgH="190417" progId="Equation.DSMT4">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8235" y="1613434"/>
                        <a:ext cx="243136" cy="190500"/>
                      </a:xfrm>
                      <a:prstGeom prst="rect">
                        <a:avLst/>
                      </a:prstGeom>
                      <a:noFill/>
                    </p:spPr>
                  </p:pic>
                </p:oleObj>
              </mc:Fallback>
            </mc:AlternateContent>
          </a:graphicData>
        </a:graphic>
      </p:graphicFrame>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 name="Прямоугольник 2"/>
          <p:cNvSpPr/>
          <p:nvPr/>
        </p:nvSpPr>
        <p:spPr>
          <a:xfrm>
            <a:off x="129488" y="302209"/>
            <a:ext cx="8749636" cy="338554"/>
          </a:xfrm>
          <a:prstGeom prst="rect">
            <a:avLst/>
          </a:prstGeom>
        </p:spPr>
        <p:txBody>
          <a:bodyPr wrap="square">
            <a:spAutoFit/>
          </a:bodyPr>
          <a:lstStyle/>
          <a:p>
            <a:pPr lvl="0"/>
            <a:r>
              <a:rPr lang="kk-KZ" sz="1600" dirty="0">
                <a:latin typeface="Times New Roman" panose="02020603050405020304" pitchFamily="18" charset="0"/>
                <a:cs typeface="Times New Roman" panose="02020603050405020304" pitchFamily="18" charset="0"/>
              </a:rPr>
              <a:t>Қозғалыстағы объектілермен байланыс жүйелеріндегі радиотолқындардың таралу сипаты</a:t>
            </a:r>
            <a:endParaRPr lang="ru-RU" sz="1600"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301354" y="922823"/>
            <a:ext cx="8405903" cy="4031873"/>
          </a:xfrm>
          <a:prstGeom prst="rect">
            <a:avLst/>
          </a:prstGeom>
        </p:spPr>
        <p:txBody>
          <a:bodyPr wrap="square">
            <a:spAutoFit/>
          </a:bodyPr>
          <a:lstStyle/>
          <a:p>
            <a:pPr algn="just"/>
            <a:r>
              <a:rPr lang="ru-RU" sz="1600" dirty="0" err="1" smtClean="0">
                <a:latin typeface="Times New Roman" panose="02020603050405020304" pitchFamily="18" charset="0"/>
                <a:cs typeface="Times New Roman" panose="02020603050405020304" pitchFamily="18" charset="0"/>
              </a:rPr>
              <a:t>Радиотолқындардың</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таралуына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әсер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ететін</a:t>
            </a:r>
            <a:r>
              <a:rPr lang="ru-RU" sz="1600" dirty="0">
                <a:latin typeface="Times New Roman" panose="02020603050405020304" pitchFamily="18" charset="0"/>
                <a:cs typeface="Times New Roman" panose="02020603050405020304" pitchFamily="18" charset="0"/>
              </a:rPr>
              <a:t> SSPO </a:t>
            </a:r>
            <a:r>
              <a:rPr lang="ru-RU" sz="1600" dirty="0" err="1">
                <a:latin typeface="Times New Roman" panose="02020603050405020304" pitchFamily="18" charset="0"/>
                <a:cs typeface="Times New Roman" panose="02020603050405020304" pitchFamily="18" charset="0"/>
              </a:rPr>
              <a:t>негізгі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сипаттамалары</a:t>
            </a:r>
            <a:r>
              <a:rPr lang="ru-RU"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Жиілік</a:t>
            </a:r>
            <a:r>
              <a:rPr lang="ru-RU" sz="1600" dirty="0">
                <a:latin typeface="Times New Roman" panose="02020603050405020304" pitchFamily="18" charset="0"/>
                <a:cs typeface="Times New Roman" panose="02020603050405020304" pitchFamily="18" charset="0"/>
              </a:rPr>
              <a:t> диапазоны - VHF</a:t>
            </a:r>
            <a:r>
              <a:rPr lang="ru-RU"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Қашықтық</a:t>
            </a:r>
            <a:r>
              <a:rPr lang="ru-RU" sz="1600" dirty="0">
                <a:latin typeface="Times New Roman" panose="02020603050405020304" pitchFamily="18" charset="0"/>
                <a:cs typeface="Times New Roman" panose="02020603050405020304" pitchFamily="18" charset="0"/>
              </a:rPr>
              <a:t> BS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MS </a:t>
            </a:r>
            <a:r>
              <a:rPr lang="ru-RU" sz="1600" dirty="0" err="1">
                <a:latin typeface="Times New Roman" panose="02020603050405020304" pitchFamily="18" charset="0"/>
                <a:cs typeface="Times New Roman" panose="02020603050405020304" pitchFamily="18" charset="0"/>
              </a:rPr>
              <a:t>арасында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жағдайда</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30</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35 </a:t>
            </a:r>
            <a:r>
              <a:rPr lang="ru-RU" sz="1600" dirty="0">
                <a:latin typeface="Times New Roman" panose="02020603050405020304" pitchFamily="18" charset="0"/>
                <a:cs typeface="Times New Roman" panose="02020603050405020304" pitchFamily="18" charset="0"/>
              </a:rPr>
              <a:t>км -дан </a:t>
            </a:r>
            <a:r>
              <a:rPr lang="ru-RU" sz="1600" dirty="0" err="1">
                <a:latin typeface="Times New Roman" panose="02020603050405020304" pitchFamily="18" charset="0"/>
                <a:cs typeface="Times New Roman" panose="02020603050405020304" pitchFamily="18" charset="0"/>
              </a:rPr>
              <a:t>аспайды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сондықтан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радиотолқындардың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таралуы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негізінен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жердегі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толқындар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арқылы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жүзеге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асырылады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Арнайы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мәнге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байланысты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BS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MS </a:t>
            </a:r>
            <a:r>
              <a:rPr lang="ru-RU" sz="1600" dirty="0" err="1">
                <a:latin typeface="Times New Roman" panose="02020603050405020304" pitchFamily="18" charset="0"/>
                <a:cs typeface="Times New Roman" panose="02020603050405020304" pitchFamily="18" charset="0"/>
              </a:rPr>
              <a:t>антенналарының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биіктігі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жердің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сфералықтығы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тропосферадағы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сынуы</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ескеріледі</a:t>
            </a:r>
            <a:r>
              <a:rPr lang="ru-RU"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BS </a:t>
            </a:r>
            <a:r>
              <a:rPr lang="ru-RU" sz="1600" dirty="0" err="1">
                <a:latin typeface="Times New Roman" panose="02020603050405020304" pitchFamily="18" charset="0"/>
                <a:cs typeface="Times New Roman" panose="02020603050405020304" pitchFamily="18" charset="0"/>
              </a:rPr>
              <a:t>антеннасының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биіктігі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әдетте</a:t>
            </a:r>
            <a:r>
              <a:rPr lang="ru-RU" sz="1600" dirty="0">
                <a:latin typeface="Times New Roman" panose="02020603050405020304" pitchFamily="18" charset="0"/>
                <a:cs typeface="Times New Roman" panose="02020603050405020304" pitchFamily="18" charset="0"/>
              </a:rPr>
              <a:t> 100 м-</a:t>
            </a:r>
            <a:r>
              <a:rPr lang="ru-RU" sz="1600" dirty="0" err="1">
                <a:latin typeface="Times New Roman" panose="02020603050405020304" pitchFamily="18" charset="0"/>
                <a:cs typeface="Times New Roman" panose="02020603050405020304" pitchFamily="18" charset="0"/>
              </a:rPr>
              <a:t>ден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аспайды</a:t>
            </a:r>
            <a:r>
              <a:rPr lang="ru-RU" sz="1600" dirty="0">
                <a:latin typeface="Times New Roman" panose="02020603050405020304" pitchFamily="18" charset="0"/>
                <a:cs typeface="Times New Roman" panose="02020603050405020304" pitchFamily="18" charset="0"/>
              </a:rPr>
              <a:t>, ал MS </a:t>
            </a:r>
            <a:r>
              <a:rPr lang="ru-RU" sz="1600" dirty="0" err="1">
                <a:latin typeface="Times New Roman" panose="02020603050405020304" pitchFamily="18" charset="0"/>
                <a:cs typeface="Times New Roman" panose="02020603050405020304" pitchFamily="18" charset="0"/>
              </a:rPr>
              <a:t>антеннасының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биіктігі</a:t>
            </a:r>
            <a:r>
              <a:rPr lang="ru-RU" sz="1600" dirty="0">
                <a:latin typeface="Times New Roman" panose="02020603050405020304" pitchFamily="18" charset="0"/>
                <a:cs typeface="Times New Roman" panose="02020603050405020304" pitchFamily="18" charset="0"/>
              </a:rPr>
              <a:t> 3 м </a:t>
            </a:r>
            <a:r>
              <a:rPr lang="ru-RU" sz="1600" dirty="0" err="1">
                <a:latin typeface="Times New Roman" panose="02020603050405020304" pitchFamily="18" charset="0"/>
                <a:cs typeface="Times New Roman" panose="02020603050405020304" pitchFamily="18" charset="0"/>
              </a:rPr>
              <a:t>құрайды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егер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портативті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автомобильдік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нұсқадағы</a:t>
            </a:r>
            <a:r>
              <a:rPr lang="ru-RU" sz="1600" dirty="0">
                <a:latin typeface="Times New Roman" panose="02020603050405020304" pitchFamily="18" charset="0"/>
                <a:cs typeface="Times New Roman" panose="02020603050405020304" pitchFamily="18" charset="0"/>
              </a:rPr>
              <a:t> MS-</a:t>
            </a:r>
            <a:r>
              <a:rPr lang="ru-RU" sz="1600" dirty="0" err="1">
                <a:latin typeface="Times New Roman" panose="02020603050405020304" pitchFamily="18" charset="0"/>
                <a:cs typeface="Times New Roman" panose="02020603050405020304" pitchFamily="18" charset="0"/>
              </a:rPr>
              <a:t>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қатысты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болса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Сондықтан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сирек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жағдайларда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ғана</a:t>
            </a:r>
            <a:r>
              <a:rPr lang="ru-RU" sz="1600" dirty="0">
                <a:latin typeface="Times New Roman" panose="02020603050405020304" pitchFamily="18" charset="0"/>
                <a:cs typeface="Times New Roman" panose="02020603050405020304" pitchFamily="18" charset="0"/>
              </a:rPr>
              <a:t>, BS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MS </a:t>
            </a:r>
            <a:r>
              <a:rPr lang="ru-RU" sz="1600" dirty="0" err="1">
                <a:latin typeface="Times New Roman" panose="02020603050405020304" pitchFamily="18" charset="0"/>
                <a:cs typeface="Times New Roman" panose="02020603050405020304" pitchFamily="18" charset="0"/>
              </a:rPr>
              <a:t>антенналары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сызығында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МС </a:t>
            </a:r>
            <a:r>
              <a:rPr lang="ru-RU" sz="1600" dirty="0" err="1">
                <a:latin typeface="Times New Roman" panose="02020603050405020304" pitchFamily="18" charset="0"/>
                <a:cs typeface="Times New Roman" panose="02020603050405020304" pitchFamily="18" charset="0"/>
              </a:rPr>
              <a:t>стационарлық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стационарлық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нұсқа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қозғалыста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болуы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мүмкін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қозғалыс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жылдамдығы</a:t>
            </a:r>
            <a:r>
              <a:rPr lang="ru-RU" sz="1600" dirty="0">
                <a:latin typeface="Times New Roman" panose="02020603050405020304" pitchFamily="18" charset="0"/>
                <a:cs typeface="Times New Roman" panose="02020603050405020304" pitchFamily="18" charset="0"/>
              </a:rPr>
              <a:t> км/</a:t>
            </a:r>
            <a:r>
              <a:rPr lang="ru-RU" sz="1600" dirty="0" err="1">
                <a:latin typeface="Times New Roman" panose="02020603050405020304" pitchFamily="18" charset="0"/>
                <a:cs typeface="Times New Roman" panose="02020603050405020304" pitchFamily="18" charset="0"/>
              </a:rPr>
              <a:t>сағ</a:t>
            </a:r>
            <a:r>
              <a:rPr lang="ru-RU"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Радиобайланыс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радиобайланыс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радиотолқындардың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таралу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сипатын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анықтайды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келесі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жағдайлармен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анықталады</a:t>
            </a:r>
            <a:r>
              <a:rPr lang="ru-RU" sz="1600" dirty="0">
                <a:latin typeface="Times New Roman" panose="02020603050405020304" pitchFamily="18" charset="0"/>
                <a:cs typeface="Times New Roman" panose="02020603050405020304" pitchFamily="18" charset="0"/>
              </a:rPr>
              <a:t>:-	BS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MS </a:t>
            </a:r>
            <a:r>
              <a:rPr lang="ru-RU" sz="1600" dirty="0" err="1">
                <a:latin typeface="Times New Roman" panose="02020603050405020304" pitchFamily="18" charset="0"/>
                <a:cs typeface="Times New Roman" panose="02020603050405020304" pitchFamily="18" charset="0"/>
              </a:rPr>
              <a:t>арасындағы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қашықтық</a:t>
            </a:r>
            <a:r>
              <a:rPr lang="ru-RU" sz="1600" dirty="0">
                <a:latin typeface="Times New Roman" panose="02020603050405020304" pitchFamily="18" charset="0"/>
                <a:cs typeface="Times New Roman" panose="02020603050405020304" pitchFamily="18" charset="0"/>
              </a:rPr>
              <a:t> r;-	</a:t>
            </a:r>
            <a:r>
              <a:rPr lang="ru-RU" sz="1600" dirty="0" err="1">
                <a:latin typeface="Times New Roman" panose="02020603050405020304" pitchFamily="18" charset="0"/>
                <a:cs typeface="Times New Roman" panose="02020603050405020304" pitchFamily="18" charset="0"/>
              </a:rPr>
              <a:t>жер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бедері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жасанды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ғимараттардың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тығыздығы</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биіктігі</a:t>
            </a:r>
            <a:r>
              <a:rPr lang="ru-RU"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Біркелкі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емес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рельефтің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ғимараттардың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болуы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радиотолқындардың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шашырауына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бірнеше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рет</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шағылуына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әкеледі</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 name="Прямоугольник 2"/>
          <p:cNvSpPr/>
          <p:nvPr/>
        </p:nvSpPr>
        <p:spPr>
          <a:xfrm>
            <a:off x="0" y="162403"/>
            <a:ext cx="7452319" cy="1077218"/>
          </a:xfrm>
          <a:prstGeom prst="rect">
            <a:avLst/>
          </a:prstGeom>
        </p:spPr>
        <p:txBody>
          <a:bodyPr wrap="square">
            <a:spAutoFit/>
          </a:bodyPr>
          <a:lstStyle/>
          <a:p>
            <a:pPr algn="ctr">
              <a:spcBef>
                <a:spcPts val="600"/>
              </a:spcBef>
              <a:spcAft>
                <a:spcPts val="600"/>
              </a:spcAft>
            </a:pPr>
            <a:r>
              <a:rPr lang="ru-RU" dirty="0" smtClean="0">
                <a:latin typeface="Times New Roman" panose="02020603050405020304" pitchFamily="18" charset="0"/>
                <a:ea typeface="Calibri" panose="020F0502020204030204" pitchFamily="34" charset="0"/>
              </a:rPr>
              <a:t> </a:t>
            </a:r>
            <a:r>
              <a:rPr lang="kk-KZ" dirty="0">
                <a:latin typeface="Times New Roman" panose="02020603050405020304" pitchFamily="18" charset="0"/>
                <a:cs typeface="Times New Roman" panose="02020603050405020304" pitchFamily="18" charset="0"/>
              </a:rPr>
              <a:t>Қозғалыстағы объектілермен байланыс жүйелеріндегі радиотолқындардың таралу сипаты</a:t>
            </a:r>
            <a:endParaRPr lang="ru-RU" dirty="0">
              <a:latin typeface="Times New Roman" panose="02020603050405020304" pitchFamily="18" charset="0"/>
              <a:cs typeface="Times New Roman" panose="02020603050405020304" pitchFamily="18" charset="0"/>
            </a:endParaRPr>
          </a:p>
          <a:p>
            <a:pPr algn="ctr">
              <a:spcBef>
                <a:spcPts val="600"/>
              </a:spcBef>
              <a:spcAft>
                <a:spcPts val="600"/>
              </a:spcAft>
            </a:pPr>
            <a:endParaRPr lang="ru-RU" dirty="0">
              <a:latin typeface="Times New Roman" panose="02020603050405020304" pitchFamily="18" charset="0"/>
              <a:ea typeface="Calibri" panose="020F0502020204030204" pitchFamily="34" charset="0"/>
            </a:endParaRPr>
          </a:p>
        </p:txBody>
      </p:sp>
      <p:pic>
        <p:nvPicPr>
          <p:cNvPr id="9" name="Рисунок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5" y="3452241"/>
            <a:ext cx="2165350" cy="1295400"/>
          </a:xfrm>
          <a:prstGeom prst="rect">
            <a:avLst/>
          </a:prstGeom>
          <a:noFill/>
          <a:ln>
            <a:noFill/>
          </a:ln>
        </p:spPr>
      </p:pic>
      <p:sp>
        <p:nvSpPr>
          <p:cNvPr id="2" name="Прямоугольник 1"/>
          <p:cNvSpPr/>
          <p:nvPr/>
        </p:nvSpPr>
        <p:spPr>
          <a:xfrm>
            <a:off x="1296179" y="4747641"/>
            <a:ext cx="1084143" cy="369332"/>
          </a:xfrm>
          <a:prstGeom prst="rect">
            <a:avLst/>
          </a:prstGeom>
        </p:spPr>
        <p:txBody>
          <a:bodyPr wrap="none">
            <a:spAutoFit/>
          </a:bodyPr>
          <a:lstStyle/>
          <a:p>
            <a:pPr algn="ctr">
              <a:spcAft>
                <a:spcPts val="0"/>
              </a:spcAft>
            </a:pPr>
            <a:r>
              <a:rPr lang="ru-RU" dirty="0">
                <a:latin typeface="Times New Roman" panose="02020603050405020304" pitchFamily="18" charset="0"/>
                <a:ea typeface="Times New Roman" panose="02020603050405020304" pitchFamily="18" charset="0"/>
              </a:rPr>
              <a:t>8.6-сурет</a:t>
            </a:r>
            <a:endParaRPr lang="ru-RU" sz="1200" dirty="0">
              <a:effectLst/>
              <a:latin typeface="Arial" panose="020B0604020202020204" pitchFamily="34" charset="0"/>
              <a:ea typeface="Times New Roman" panose="02020603050405020304" pitchFamily="18" charset="0"/>
            </a:endParaRPr>
          </a:p>
        </p:txBody>
      </p:sp>
      <p:pic>
        <p:nvPicPr>
          <p:cNvPr id="11" name="Рисунок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500" y="3452241"/>
            <a:ext cx="5185364" cy="1295400"/>
          </a:xfrm>
          <a:prstGeom prst="rect">
            <a:avLst/>
          </a:prstGeom>
          <a:noFill/>
          <a:ln>
            <a:noFill/>
          </a:ln>
        </p:spPr>
      </p:pic>
      <p:sp>
        <p:nvSpPr>
          <p:cNvPr id="6" name="Прямоугольник 5"/>
          <p:cNvSpPr/>
          <p:nvPr/>
        </p:nvSpPr>
        <p:spPr>
          <a:xfrm>
            <a:off x="3189307" y="4747641"/>
            <a:ext cx="6156176" cy="338554"/>
          </a:xfrm>
          <a:prstGeom prst="rect">
            <a:avLst/>
          </a:prstGeom>
        </p:spPr>
        <p:txBody>
          <a:bodyPr wrap="square">
            <a:spAutoFit/>
          </a:bodyPr>
          <a:lstStyle/>
          <a:p>
            <a:pPr algn="ctr">
              <a:spcBef>
                <a:spcPts val="400"/>
              </a:spcBef>
              <a:spcAft>
                <a:spcPts val="400"/>
              </a:spcAft>
            </a:pPr>
            <a:r>
              <a:rPr lang="kk-KZ" sz="1600" dirty="0">
                <a:latin typeface="Times New Roman" panose="02020603050405020304" pitchFamily="18" charset="0"/>
                <a:ea typeface="Times New Roman" panose="02020603050405020304" pitchFamily="18" charset="0"/>
              </a:rPr>
              <a:t>8.7 - Көп жолға байланысты радио үнсіздік аймағын азайту</a:t>
            </a:r>
            <a:endParaRPr lang="ru-RU" sz="1600" dirty="0">
              <a:effectLst/>
              <a:latin typeface="Arial" panose="020B0604020202020204" pitchFamily="34" charset="0"/>
              <a:ea typeface="Times New Roman" panose="02020603050405020304" pitchFamily="18" charset="0"/>
            </a:endParaRPr>
          </a:p>
        </p:txBody>
      </p:sp>
      <p:sp>
        <p:nvSpPr>
          <p:cNvPr id="13" name="Прямоугольник 12"/>
          <p:cNvSpPr/>
          <p:nvPr/>
        </p:nvSpPr>
        <p:spPr>
          <a:xfrm>
            <a:off x="323528" y="758317"/>
            <a:ext cx="8241536" cy="2636619"/>
          </a:xfrm>
          <a:prstGeom prst="rect">
            <a:avLst/>
          </a:prstGeom>
        </p:spPr>
        <p:txBody>
          <a:bodyPr wrap="square">
            <a:spAutoFit/>
          </a:bodyPr>
          <a:lstStyle/>
          <a:p>
            <a:pPr marL="342900" lvl="0" indent="-342900" algn="just">
              <a:spcAft>
                <a:spcPts val="0"/>
              </a:spcAft>
              <a:buFont typeface="+mj-lt"/>
              <a:buAutoNum type="arabicPeriod"/>
              <a:tabLst>
                <a:tab pos="228600" algn="l"/>
              </a:tabLst>
            </a:pPr>
            <a:r>
              <a:rPr lang="kk-KZ" dirty="0">
                <a:latin typeface="Times New Roman" panose="02020603050405020304" pitchFamily="18" charset="0"/>
                <a:ea typeface="Times New Roman" panose="02020603050405020304" pitchFamily="18" charset="0"/>
              </a:rPr>
              <a:t>BS тікелей толқынымен бірге MS антеннасы да MS маңындағы біртекті еместерден шағылған көптеген толқындарды қабылдайды (8.6-сурет). Нәтижесінде МС-да қабылданған сигналда елеулі ауытқулар болады, оның себебі сигналдың БС-дан МС-қа көп жолды таралуынан туындайды;</a:t>
            </a:r>
            <a:endParaRPr lang="ru-RU" sz="1100" dirty="0">
              <a:latin typeface="Arial" panose="020B0604020202020204" pitchFamily="34" charset="0"/>
              <a:ea typeface="Times New Roman" panose="02020603050405020304" pitchFamily="18" charset="0"/>
            </a:endParaRPr>
          </a:p>
          <a:p>
            <a:pPr marL="342900" lvl="0" indent="-342900" algn="just">
              <a:spcBef>
                <a:spcPts val="400"/>
              </a:spcBef>
              <a:spcAft>
                <a:spcPts val="0"/>
              </a:spcAft>
              <a:buFont typeface="+mj-lt"/>
              <a:buAutoNum type="arabicPeriod"/>
              <a:tabLst>
                <a:tab pos="228600" algn="l"/>
              </a:tabLst>
            </a:pPr>
            <a:r>
              <a:rPr lang="kk-KZ" dirty="0">
                <a:latin typeface="Times New Roman" panose="02020603050405020304" pitchFamily="18" charset="0"/>
                <a:ea typeface="Times New Roman" panose="02020603050405020304" pitchFamily="18" charset="0"/>
              </a:rPr>
              <a:t>Биік ғимараттардың немесе тегіс емес жердің (төбелердің) әсерінен болатын БС-дан берілетін радиотолқындардың радиотыныштық аймақтарының (көлеңкеленуі) болуы, 8.7а сурет. Бұл ретте сигналдың көпжолды таралуына байланысты кейбір жағдайларда (8.7б-сурет) радиотыныштық аймағының айтарлықтай төмендеуін байқауға болады;</a:t>
            </a: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179512" y="815386"/>
            <a:ext cx="8678198" cy="3231654"/>
          </a:xfrm>
          <a:prstGeom prst="rect">
            <a:avLst/>
          </a:prstGeom>
          <a:ln>
            <a:solidFill>
              <a:schemeClr val="bg1"/>
            </a:solidFill>
          </a:ln>
        </p:spPr>
        <p:txBody>
          <a:bodyPr wrap="square">
            <a:spAutoFit/>
          </a:bodyPr>
          <a:lstStyle/>
          <a:p>
            <a:pPr marL="342900" indent="-342900" algn="just">
              <a:buAutoNum type="arabicPeriod" startAt="3"/>
            </a:pPr>
            <a:r>
              <a:rPr lang="ru-RU" sz="1700" dirty="0" smtClean="0">
                <a:latin typeface="Times New Roman" panose="02020603050405020304" pitchFamily="18" charset="0"/>
                <a:cs typeface="Times New Roman" panose="02020603050405020304" pitchFamily="18" charset="0"/>
              </a:rPr>
              <a:t>МС </a:t>
            </a:r>
            <a:r>
              <a:rPr lang="ru-RU" sz="1700" dirty="0" err="1">
                <a:latin typeface="Times New Roman" panose="02020603050405020304" pitchFamily="18" charset="0"/>
                <a:cs typeface="Times New Roman" panose="02020603050405020304" pitchFamily="18" charset="0"/>
              </a:rPr>
              <a:t>қозғалысына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байланысты</a:t>
            </a: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BS-</a:t>
            </a:r>
            <a:r>
              <a:rPr lang="ru-RU" sz="1700" dirty="0" err="1">
                <a:latin typeface="Times New Roman" panose="02020603050405020304" pitchFamily="18" charset="0"/>
                <a:cs typeface="Times New Roman" panose="02020603050405020304" pitchFamily="18" charset="0"/>
              </a:rPr>
              <a:t>тен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радиотолқындардың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тербеліс</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жиілігі</a:t>
            </a:r>
            <a:r>
              <a:rPr lang="ru-RU" sz="1700" dirty="0">
                <a:latin typeface="Times New Roman" panose="02020603050405020304" pitchFamily="18" charset="0"/>
                <a:cs typeface="Times New Roman" panose="02020603050405020304" pitchFamily="18" charset="0"/>
              </a:rPr>
              <a:t> Доплер </a:t>
            </a:r>
            <a:r>
              <a:rPr lang="ru-RU" sz="1700" dirty="0" err="1">
                <a:latin typeface="Times New Roman" panose="02020603050405020304" pitchFamily="18" charset="0"/>
                <a:cs typeface="Times New Roman" panose="02020603050405020304" pitchFamily="18" charset="0"/>
              </a:rPr>
              <a:t>жиілігіне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ауысады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Жиілік</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ығысуының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шамасы</a:t>
            </a:r>
            <a:r>
              <a:rPr lang="ru-RU" sz="1700" dirty="0">
                <a:latin typeface="Times New Roman" panose="02020603050405020304" pitchFamily="18" charset="0"/>
                <a:cs typeface="Times New Roman" panose="02020603050405020304" pitchFamily="18" charset="0"/>
              </a:rPr>
              <a:t> МС </a:t>
            </a:r>
            <a:r>
              <a:rPr lang="ru-RU" sz="1700" dirty="0" err="1">
                <a:latin typeface="Times New Roman" panose="02020603050405020304" pitchFamily="18" charset="0"/>
                <a:cs typeface="Times New Roman" panose="02020603050405020304" pitchFamily="18" charset="0"/>
              </a:rPr>
              <a:t>жылдамдығына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және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шығарылатын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сигналдың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толқын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ұзындығына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байланысты</a:t>
            </a:r>
            <a:r>
              <a:rPr lang="ru-RU" sz="1700" dirty="0" smtClean="0">
                <a:latin typeface="Times New Roman" panose="02020603050405020304" pitchFamily="18" charset="0"/>
                <a:cs typeface="Times New Roman" panose="02020603050405020304" pitchFamily="18" charset="0"/>
              </a:rPr>
              <a:t>;</a:t>
            </a:r>
            <a:endParaRPr lang="en-US" sz="1700" dirty="0" smtClean="0">
              <a:latin typeface="Times New Roman" panose="02020603050405020304" pitchFamily="18" charset="0"/>
              <a:cs typeface="Times New Roman" panose="02020603050405020304" pitchFamily="18" charset="0"/>
            </a:endParaRPr>
          </a:p>
          <a:p>
            <a:pPr marL="342900" indent="-342900" algn="just">
              <a:buAutoNum type="arabicPeriod" startAt="3"/>
            </a:pPr>
            <a:r>
              <a:rPr lang="ru-RU" sz="1700" dirty="0" smtClean="0">
                <a:latin typeface="Times New Roman" panose="02020603050405020304" pitchFamily="18" charset="0"/>
                <a:cs typeface="Times New Roman" panose="02020603050405020304" pitchFamily="18" charset="0"/>
              </a:rPr>
              <a:t>4</a:t>
            </a:r>
            <a:r>
              <a:rPr lang="ru-RU" sz="1700" dirty="0">
                <a:latin typeface="Times New Roman" panose="02020603050405020304" pitchFamily="18" charset="0"/>
                <a:cs typeface="Times New Roman" panose="02020603050405020304" pitchFamily="18" charset="0"/>
              </a:rPr>
              <a:t>.	МС-да </a:t>
            </a:r>
            <a:r>
              <a:rPr lang="ru-RU" sz="1700" dirty="0" err="1">
                <a:latin typeface="Times New Roman" panose="02020603050405020304" pitchFamily="18" charset="0"/>
                <a:cs typeface="Times New Roman" panose="02020603050405020304" pitchFamily="18" charset="0"/>
              </a:rPr>
              <a:t>қабылданған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радиосигналдың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уақыттық</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кешігуінде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таралудың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болуы</a:t>
            </a:r>
            <a:r>
              <a:rPr lang="ru-RU" sz="1700" dirty="0">
                <a:latin typeface="Times New Roman" panose="02020603050405020304" pitchFamily="18" charset="0"/>
                <a:cs typeface="Times New Roman" panose="02020603050405020304" pitchFamily="18" charset="0"/>
              </a:rPr>
              <a:t>, т.к. БС-дан </a:t>
            </a:r>
            <a:r>
              <a:rPr lang="ru-RU" sz="1700" dirty="0" err="1">
                <a:latin typeface="Times New Roman" panose="02020603050405020304" pitchFamily="18" charset="0"/>
                <a:cs typeface="Times New Roman" panose="02020603050405020304" pitchFamily="18" charset="0"/>
              </a:rPr>
              <a:t>тікелей</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және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шағылысқан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радиотолқындар</a:t>
            </a: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BS-</a:t>
            </a:r>
            <a:r>
              <a:rPr lang="ru-RU" sz="1700" dirty="0" err="1">
                <a:latin typeface="Times New Roman" panose="02020603050405020304" pitchFamily="18" charset="0"/>
                <a:cs typeface="Times New Roman" panose="02020603050405020304" pitchFamily="18" charset="0"/>
              </a:rPr>
              <a:t>ге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әртүрлі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жолдармен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өтеді</a:t>
            </a:r>
            <a:r>
              <a:rPr lang="ru-RU" sz="1700" dirty="0">
                <a:latin typeface="Times New Roman" panose="02020603050405020304" pitchFamily="18" charset="0"/>
                <a:cs typeface="Times New Roman" panose="02020603050405020304" pitchFamily="18" charset="0"/>
              </a:rPr>
              <a:t> (8.6-сурет). </a:t>
            </a:r>
            <a:r>
              <a:rPr lang="ru-RU" sz="1700" dirty="0" err="1">
                <a:latin typeface="Times New Roman" panose="02020603050405020304" pitchFamily="18" charset="0"/>
                <a:cs typeface="Times New Roman" panose="02020603050405020304" pitchFamily="18" charset="0"/>
              </a:rPr>
              <a:t>Түсініктеме</a:t>
            </a: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BS </a:t>
            </a:r>
            <a:r>
              <a:rPr lang="ru-RU" sz="1700" dirty="0" err="1">
                <a:latin typeface="Times New Roman" panose="02020603050405020304" pitchFamily="18" charset="0"/>
                <a:cs typeface="Times New Roman" panose="02020603050405020304" pitchFamily="18" charset="0"/>
              </a:rPr>
              <a:t>таратқышы</a:t>
            </a:r>
            <a:r>
              <a:rPr lang="ru-RU" sz="1700" dirty="0">
                <a:latin typeface="Times New Roman" panose="02020603050405020304" pitchFamily="18" charset="0"/>
                <a:cs typeface="Times New Roman" panose="02020603050405020304" pitchFamily="18" charset="0"/>
              </a:rPr>
              <a:t> дельта </a:t>
            </a:r>
            <a:r>
              <a:rPr lang="ru-RU" sz="1700" dirty="0" err="1">
                <a:latin typeface="Times New Roman" panose="02020603050405020304" pitchFamily="18" charset="0"/>
                <a:cs typeface="Times New Roman" panose="02020603050405020304" pitchFamily="18" charset="0"/>
              </a:rPr>
              <a:t>импульсін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шығарсын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Көп</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жолдың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арқасында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қабылдау</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нүктесіне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бірнеше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сәулелер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келеді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олардың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әрқайсысы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жолды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басып</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өткен</a:t>
            </a:r>
            <a:r>
              <a:rPr lang="ru-RU" sz="1700" dirty="0" smtClean="0">
                <a:latin typeface="Times New Roman" panose="02020603050405020304" pitchFamily="18" charset="0"/>
                <a:cs typeface="Times New Roman" panose="02020603050405020304" pitchFamily="18" charset="0"/>
              </a:rPr>
              <a:t>.</a:t>
            </a:r>
            <a:r>
              <a:rPr lang="en-US" sz="1700" dirty="0" smtClean="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ru-RU" sz="1700" dirty="0" err="1" smtClean="0">
                <a:latin typeface="Times New Roman" panose="02020603050405020304" pitchFamily="18" charset="0"/>
                <a:cs typeface="Times New Roman" panose="02020603050405020304" pitchFamily="18" charset="0"/>
              </a:rPr>
              <a:t>және</a:t>
            </a:r>
            <a:r>
              <a:rPr lang="ru-RU" sz="1700" dirty="0" smtClean="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тиісінше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келу</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уақыты</a:t>
            </a:r>
            <a:r>
              <a:rPr lang="ru-RU" sz="1700" dirty="0">
                <a:latin typeface="Times New Roman" panose="02020603050405020304" pitchFamily="18" charset="0"/>
                <a:cs typeface="Times New Roman" panose="02020603050405020304" pitchFamily="18" charset="0"/>
              </a:rPr>
              <a:t> </a:t>
            </a:r>
            <a:r>
              <a:rPr lang="ru-RU" sz="1700" dirty="0" err="1" smtClean="0">
                <a:latin typeface="Times New Roman" panose="02020603050405020304" pitchFamily="18" charset="0"/>
                <a:cs typeface="Times New Roman" panose="02020603050405020304" pitchFamily="18" charset="0"/>
              </a:rPr>
              <a:t>болады</a:t>
            </a:r>
            <a:r>
              <a:rPr lang="en-US" sz="1700" dirty="0" smtClean="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мұнда</a:t>
            </a:r>
            <a:r>
              <a:rPr lang="ru-RU" sz="1700" dirty="0" smtClean="0">
                <a:latin typeface="Times New Roman" panose="02020603050405020304" pitchFamily="18" charset="0"/>
                <a:cs typeface="Times New Roman" panose="02020603050405020304" pitchFamily="18" charset="0"/>
              </a:rPr>
              <a:t>:</a:t>
            </a:r>
            <a:r>
              <a:rPr lang="en-US" sz="1700" dirty="0" smtClean="0">
                <a:latin typeface="Times New Roman" panose="02020603050405020304" pitchFamily="18" charset="0"/>
                <a:cs typeface="Times New Roman" panose="02020603050405020304" pitchFamily="18" charset="0"/>
              </a:rPr>
              <a:t> </a:t>
            </a:r>
            <a:r>
              <a:rPr lang="en-US" sz="1700" b="1" i="1" dirty="0" smtClean="0">
                <a:latin typeface="Times New Roman" panose="02020603050405020304" pitchFamily="18" charset="0"/>
                <a:cs typeface="Times New Roman" panose="02020603050405020304" pitchFamily="18" charset="0"/>
              </a:rPr>
              <a:t>c</a:t>
            </a: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жарық</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жылдамдығы</a:t>
            </a:r>
            <a:r>
              <a:rPr lang="ru-RU" sz="1700" dirty="0">
                <a:latin typeface="Times New Roman" panose="02020603050405020304" pitchFamily="18" charset="0"/>
                <a:cs typeface="Times New Roman" panose="02020603050405020304" pitchFamily="18" charset="0"/>
              </a:rPr>
              <a:t> (8.8-сурет). </a:t>
            </a:r>
            <a:r>
              <a:rPr lang="ru-RU" sz="1700" dirty="0" smtClean="0">
                <a:latin typeface="Times New Roman" panose="02020603050405020304" pitchFamily="18" charset="0"/>
                <a:cs typeface="Times New Roman" panose="02020603050405020304" pitchFamily="18" charset="0"/>
              </a:rPr>
              <a:t>8.8-сурет</a:t>
            </a:r>
            <a:r>
              <a:rPr lang="en-US" sz="1700" dirty="0" smtClean="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уақыты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сигналдың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таралу</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уақытының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кешігуі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деп</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аталады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Әлбетте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қабылдау</a:t>
            </a:r>
            <a:r>
              <a:rPr lang="ru-RU" sz="1700" dirty="0">
                <a:latin typeface="Times New Roman" panose="02020603050405020304" pitchFamily="18" charset="0"/>
                <a:cs typeface="Times New Roman" panose="02020603050405020304" pitchFamily="18" charset="0"/>
              </a:rPr>
              <a:t> </a:t>
            </a:r>
            <a:r>
              <a:rPr lang="ru-RU" sz="1700" dirty="0" err="1" smtClean="0">
                <a:latin typeface="Times New Roman" panose="02020603050405020304" pitchFamily="18" charset="0"/>
                <a:cs typeface="Times New Roman" panose="02020603050405020304" pitchFamily="18" charset="0"/>
              </a:rPr>
              <a:t>нүктесіне</a:t>
            </a:r>
            <a:r>
              <a:rPr lang="ru-RU" sz="1700" dirty="0" smtClean="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жақын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жерде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шағылыстыратын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кедергілер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неғұрлым</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көп</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болса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соғұрлым</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көп</a:t>
            </a:r>
            <a:r>
              <a:rPr lang="ru-RU" sz="1700" dirty="0">
                <a:latin typeface="Times New Roman" panose="02020603050405020304" pitchFamily="18" charset="0"/>
                <a:cs typeface="Times New Roman" panose="02020603050405020304" pitchFamily="18" charset="0"/>
              </a:rPr>
              <a:t> </a:t>
            </a:r>
            <a:r>
              <a:rPr lang="ru-RU" sz="1700" dirty="0" err="1" smtClean="0">
                <a:latin typeface="Times New Roman" panose="02020603050405020304" pitchFamily="18" charset="0"/>
                <a:cs typeface="Times New Roman" panose="02020603050405020304" pitchFamily="18" charset="0"/>
              </a:rPr>
              <a:t>болады</a:t>
            </a:r>
            <a:r>
              <a:rPr lang="en-US" sz="1700" dirty="0" smtClean="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Эксперименттік</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түрде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белгіленген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орташа</a:t>
            </a:r>
            <a:r>
              <a:rPr lang="ru-RU" sz="1700" dirty="0">
                <a:latin typeface="Times New Roman" panose="02020603050405020304" pitchFamily="18" charset="0"/>
                <a:cs typeface="Times New Roman" panose="02020603050405020304" pitchFamily="18" charset="0"/>
              </a:rPr>
              <a:t> </a:t>
            </a:r>
            <a:r>
              <a:rPr lang="ru-RU" sz="1700" dirty="0" err="1" smtClean="0">
                <a:latin typeface="Times New Roman" panose="02020603050405020304" pitchFamily="18" charset="0"/>
                <a:cs typeface="Times New Roman" panose="02020603050405020304" pitchFamily="18" charset="0"/>
              </a:rPr>
              <a:t>мәндер</a:t>
            </a:r>
            <a:r>
              <a:rPr lang="en-US" sz="1700" dirty="0" smtClean="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жер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бедерінің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әртүрлі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типтері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үшін</a:t>
            </a:r>
            <a:r>
              <a:rPr lang="ru-RU" sz="1700" dirty="0">
                <a:latin typeface="Times New Roman" panose="02020603050405020304" pitchFamily="18" charset="0"/>
                <a:cs typeface="Times New Roman" panose="02020603050405020304" pitchFamily="18" charset="0"/>
              </a:rPr>
              <a:t> </a:t>
            </a:r>
            <a:r>
              <a:rPr lang="ru-RU" sz="1700" dirty="0" err="1" smtClean="0">
                <a:latin typeface="Times New Roman" panose="02020603050405020304" pitchFamily="18" charset="0"/>
                <a:cs typeface="Times New Roman" panose="02020603050405020304" pitchFamily="18" charset="0"/>
              </a:rPr>
              <a:t>кестеде</a:t>
            </a:r>
            <a:r>
              <a:rPr lang="ru-RU" sz="1700" dirty="0" smtClean="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келтірілген</a:t>
            </a:r>
            <a:r>
              <a:rPr lang="ru-RU" sz="1700" dirty="0">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23728" y="295848"/>
            <a:ext cx="5788198" cy="369332"/>
          </a:xfrm>
          <a:prstGeom prst="rect">
            <a:avLst/>
          </a:prstGeom>
        </p:spPr>
        <p:txBody>
          <a:bodyPr wrap="square">
            <a:spAutoFit/>
          </a:bodyPr>
          <a:lstStyle/>
          <a:p>
            <a:pPr lvl="0"/>
            <a:r>
              <a:rPr lang="kk-KZ" dirty="0">
                <a:latin typeface="Times New Roman" panose="02020603050405020304" pitchFamily="18" charset="0"/>
                <a:cs typeface="Times New Roman" panose="02020603050405020304" pitchFamily="18" charset="0"/>
              </a:rPr>
              <a:t>Р</a:t>
            </a:r>
            <a:r>
              <a:rPr lang="kk-KZ" dirty="0" smtClean="0">
                <a:latin typeface="Times New Roman" panose="02020603050405020304" pitchFamily="18" charset="0"/>
                <a:cs typeface="Times New Roman" panose="02020603050405020304" pitchFamily="18" charset="0"/>
              </a:rPr>
              <a:t>адиотолқындардың таралуының ерекшеліктер</a:t>
            </a:r>
            <a:r>
              <a:rPr lang="kk-KZ" dirty="0">
                <a:latin typeface="Times New Roman" panose="02020603050405020304" pitchFamily="18" charset="0"/>
                <a:cs typeface="Times New Roman" panose="02020603050405020304" pitchFamily="18" charset="0"/>
              </a:rPr>
              <a:t>і</a:t>
            </a:r>
            <a:r>
              <a:rPr lang="kk-KZ"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5796136" y="27434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1773716067"/>
              </p:ext>
            </p:extLst>
          </p:nvPr>
        </p:nvGraphicFramePr>
        <p:xfrm>
          <a:off x="5796136" y="2614812"/>
          <a:ext cx="485775" cy="447675"/>
        </p:xfrm>
        <a:graphic>
          <a:graphicData uri="http://schemas.openxmlformats.org/presentationml/2006/ole">
            <mc:AlternateContent xmlns:mc="http://schemas.openxmlformats.org/markup-compatibility/2006">
              <mc:Choice xmlns:v="urn:schemas-microsoft-com:vml" Requires="v">
                <p:oleObj spid="_x0000_s7193" r:id="rId3" imgW="482391" imgH="444307" progId="Equation.DSMT4">
                  <p:embed/>
                </p:oleObj>
              </mc:Choice>
              <mc:Fallback>
                <p:oleObj r:id="rId3" imgW="482391" imgH="444307"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614812"/>
                        <a:ext cx="4857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6"/>
          <p:cNvSpPr>
            <a:spLocks noChangeArrowheads="1"/>
          </p:cNvSpPr>
          <p:nvPr/>
        </p:nvSpPr>
        <p:spPr bwMode="auto">
          <a:xfrm>
            <a:off x="4139952" y="30767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val="856063537"/>
              </p:ext>
            </p:extLst>
          </p:nvPr>
        </p:nvGraphicFramePr>
        <p:xfrm>
          <a:off x="4139952" y="2957486"/>
          <a:ext cx="752475" cy="228600"/>
        </p:xfrm>
        <a:graphic>
          <a:graphicData uri="http://schemas.openxmlformats.org/presentationml/2006/ole">
            <mc:AlternateContent xmlns:mc="http://schemas.openxmlformats.org/markup-compatibility/2006">
              <mc:Choice xmlns:v="urn:schemas-microsoft-com:vml" Requires="v">
                <p:oleObj spid="_x0000_s7194" r:id="rId5" imgW="749300" imgH="228600" progId="Equation.DSMT4">
                  <p:embed/>
                </p:oleObj>
              </mc:Choice>
              <mc:Fallback>
                <p:oleObj r:id="rId5" imgW="749300" imgH="228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2957486"/>
                        <a:ext cx="7524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6162848" y="365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778923118"/>
              </p:ext>
            </p:extLst>
          </p:nvPr>
        </p:nvGraphicFramePr>
        <p:xfrm>
          <a:off x="6162848" y="3533967"/>
          <a:ext cx="238125" cy="180975"/>
        </p:xfrm>
        <a:graphic>
          <a:graphicData uri="http://schemas.openxmlformats.org/presentationml/2006/ole">
            <mc:AlternateContent xmlns:mc="http://schemas.openxmlformats.org/markup-compatibility/2006">
              <mc:Choice xmlns:v="urn:schemas-microsoft-com:vml" Requires="v">
                <p:oleObj spid="_x0000_s7195" r:id="rId7" imgW="241091" imgH="177646" progId="Equation.DSMT4">
                  <p:embed/>
                </p:oleObj>
              </mc:Choice>
              <mc:Fallback>
                <p:oleObj r:id="rId7" imgW="241091" imgH="177646"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2848" y="3533967"/>
                        <a:ext cx="2381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0"/>
          <p:cNvSpPr>
            <a:spLocks noChangeArrowheads="1"/>
          </p:cNvSpPr>
          <p:nvPr/>
        </p:nvSpPr>
        <p:spPr bwMode="auto">
          <a:xfrm>
            <a:off x="3563888" y="39399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3931446438"/>
              </p:ext>
            </p:extLst>
          </p:nvPr>
        </p:nvGraphicFramePr>
        <p:xfrm>
          <a:off x="3563888" y="3758927"/>
          <a:ext cx="238125" cy="180975"/>
        </p:xfrm>
        <a:graphic>
          <a:graphicData uri="http://schemas.openxmlformats.org/presentationml/2006/ole">
            <mc:AlternateContent xmlns:mc="http://schemas.openxmlformats.org/markup-compatibility/2006">
              <mc:Choice xmlns:v="urn:schemas-microsoft-com:vml" Requires="v">
                <p:oleObj spid="_x0000_s7196" r:id="rId9" imgW="241091" imgH="177646" progId="Equation.DSMT4">
                  <p:embed/>
                </p:oleObj>
              </mc:Choice>
              <mc:Fallback>
                <p:oleObj r:id="rId9" imgW="241091" imgH="177646"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3758927"/>
                        <a:ext cx="2381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2"/>
          <p:cNvSpPr>
            <a:spLocks noChangeArrowheads="1"/>
          </p:cNvSpPr>
          <p:nvPr/>
        </p:nvSpPr>
        <p:spPr bwMode="auto">
          <a:xfrm>
            <a:off x="1878016" y="2822763"/>
            <a:ext cx="139740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8" name="Объект 17"/>
          <p:cNvGraphicFramePr>
            <a:graphicFrameLocks noChangeAspect="1"/>
          </p:cNvGraphicFramePr>
          <p:nvPr>
            <p:extLst>
              <p:ext uri="{D42A27DB-BD31-4B8C-83A1-F6EECF244321}">
                <p14:modId xmlns:p14="http://schemas.microsoft.com/office/powerpoint/2010/main" val="1716850684"/>
              </p:ext>
            </p:extLst>
          </p:nvPr>
        </p:nvGraphicFramePr>
        <p:xfrm>
          <a:off x="1890827" y="2710063"/>
          <a:ext cx="232901" cy="257175"/>
        </p:xfrm>
        <a:graphic>
          <a:graphicData uri="http://schemas.openxmlformats.org/presentationml/2006/ole">
            <mc:AlternateContent xmlns:mc="http://schemas.openxmlformats.org/markup-compatibility/2006">
              <mc:Choice xmlns:v="urn:schemas-microsoft-com:vml" Requires="v">
                <p:oleObj spid="_x0000_s7197" r:id="rId10" imgW="152268" imgH="253780" progId="Equation.DSMT4">
                  <p:embed/>
                </p:oleObj>
              </mc:Choice>
              <mc:Fallback>
                <p:oleObj r:id="rId10" imgW="152268" imgH="25378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0827" y="2710063"/>
                        <a:ext cx="232901" cy="257175"/>
                      </a:xfrm>
                      <a:prstGeom prst="rect">
                        <a:avLst/>
                      </a:prstGeom>
                      <a:noFill/>
                    </p:spPr>
                  </p:pic>
                </p:oleObj>
              </mc:Fallback>
            </mc:AlternateContent>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3190719281"/>
              </p:ext>
            </p:extLst>
          </p:nvPr>
        </p:nvGraphicFramePr>
        <p:xfrm>
          <a:off x="550116" y="4174778"/>
          <a:ext cx="8229600" cy="911352"/>
        </p:xfrm>
        <a:graphic>
          <a:graphicData uri="http://schemas.openxmlformats.org/drawingml/2006/table">
            <a:tbl>
              <a:tblPr>
                <a:tableStyleId>{5C22544A-7EE6-4342-B048-85BDC9FD1C3A}</a:tableStyleId>
              </a:tblPr>
              <a:tblGrid>
                <a:gridCol w="2704247">
                  <a:extLst>
                    <a:ext uri="{9D8B030D-6E8A-4147-A177-3AD203B41FA5}">
                      <a16:colId xmlns:a16="http://schemas.microsoft.com/office/drawing/2014/main" val="2175517277"/>
                    </a:ext>
                  </a:extLst>
                </a:gridCol>
                <a:gridCol w="5525353">
                  <a:extLst>
                    <a:ext uri="{9D8B030D-6E8A-4147-A177-3AD203B41FA5}">
                      <a16:colId xmlns:a16="http://schemas.microsoft.com/office/drawing/2014/main" val="4240237650"/>
                    </a:ext>
                  </a:extLst>
                </a:gridCol>
              </a:tblGrid>
              <a:tr h="54594">
                <a:tc>
                  <a:txBody>
                    <a:bodyPr/>
                    <a:lstStyle/>
                    <a:p>
                      <a:pPr algn="ctr">
                        <a:lnSpc>
                          <a:spcPct val="115000"/>
                        </a:lnSpc>
                        <a:spcAft>
                          <a:spcPts val="0"/>
                        </a:spcAft>
                      </a:pPr>
                      <a:r>
                        <a:rPr lang="kk-KZ" sz="1300">
                          <a:effectLst/>
                        </a:rPr>
                        <a:t>Жер бедерінің түрі</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kk-KZ" sz="1300">
                          <a:effectLst/>
                        </a:rPr>
                        <a:t>Уақыт кідірісі таралуының орташа мәні</a:t>
                      </a:r>
                      <a:r>
                        <a:rPr lang="kk-KZ" sz="1000">
                          <a:effectLst/>
                        </a:rPr>
                        <a:t> </a:t>
                      </a:r>
                      <a:r>
                        <a:rPr lang="kk-KZ" sz="1300">
                          <a:effectLst/>
                        </a:rPr>
                        <a:t>,</a:t>
                      </a:r>
                      <a:r>
                        <a:rPr lang="kk-KZ" sz="1300">
                          <a:effectLst/>
                          <a:sym typeface="Symbol" panose="05050102010706020507" pitchFamily="18" charset="2"/>
                        </a:rPr>
                        <a:t></a:t>
                      </a:r>
                      <a:r>
                        <a:rPr lang="kk-KZ" sz="1300">
                          <a:effectLst/>
                        </a:rPr>
                        <a:t>бірге</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3903964"/>
                  </a:ext>
                </a:extLst>
              </a:tr>
              <a:tr h="180975">
                <a:tc>
                  <a:txBody>
                    <a:bodyPr/>
                    <a:lstStyle/>
                    <a:p>
                      <a:pPr algn="ctr">
                        <a:lnSpc>
                          <a:spcPct val="115000"/>
                        </a:lnSpc>
                        <a:spcAft>
                          <a:spcPts val="0"/>
                        </a:spcAft>
                      </a:pPr>
                      <a:r>
                        <a:rPr lang="kk-KZ" sz="1300">
                          <a:effectLst/>
                        </a:rPr>
                        <a:t>ашық аймақ</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kk-KZ" sz="1300" dirty="0">
                          <a:effectLst/>
                        </a:rPr>
                        <a:t>0.2</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7088250"/>
                  </a:ext>
                </a:extLst>
              </a:tr>
              <a:tr h="133350">
                <a:tc>
                  <a:txBody>
                    <a:bodyPr/>
                    <a:lstStyle/>
                    <a:p>
                      <a:pPr algn="ctr">
                        <a:lnSpc>
                          <a:spcPct val="115000"/>
                        </a:lnSpc>
                        <a:spcAft>
                          <a:spcPts val="0"/>
                        </a:spcAft>
                      </a:pPr>
                      <a:r>
                        <a:rPr lang="kk-KZ" sz="1300">
                          <a:effectLst/>
                        </a:rPr>
                        <a:t>Қала маңы</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kk-KZ" sz="1300" dirty="0">
                          <a:effectLst/>
                        </a:rPr>
                        <a:t>0,5</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610262"/>
                  </a:ext>
                </a:extLst>
              </a:tr>
              <a:tr h="123825">
                <a:tc>
                  <a:txBody>
                    <a:bodyPr/>
                    <a:lstStyle/>
                    <a:p>
                      <a:pPr algn="ctr">
                        <a:lnSpc>
                          <a:spcPct val="115000"/>
                        </a:lnSpc>
                        <a:spcAft>
                          <a:spcPts val="0"/>
                        </a:spcAft>
                      </a:pPr>
                      <a:r>
                        <a:rPr lang="kk-KZ" sz="1300">
                          <a:effectLst/>
                        </a:rPr>
                        <a:t>Қала</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kk-KZ" sz="1300" dirty="0">
                          <a:effectLst/>
                        </a:rPr>
                        <a:t>3</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7150502"/>
                  </a:ext>
                </a:extLst>
              </a:tr>
            </a:tbl>
          </a:graphicData>
        </a:graphic>
      </p:graphicFrame>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5626" y="734019"/>
            <a:ext cx="8813901" cy="4247317"/>
          </a:xfrm>
          <a:prstGeom prst="rect">
            <a:avLst/>
          </a:prstGeom>
        </p:spPr>
        <p:txBody>
          <a:bodyPr wrap="square">
            <a:spAutoFit/>
          </a:bodyPr>
          <a:lstStyle/>
          <a:p>
            <a:pPr marL="342900" indent="-342900" algn="just">
              <a:buAutoNum type="arabicPeriod" startAt="5"/>
            </a:pPr>
            <a:r>
              <a:rPr lang="ru-RU" dirty="0" smtClean="0">
                <a:latin typeface="Times New Roman" panose="02020603050405020304" pitchFamily="18" charset="0"/>
                <a:cs typeface="Times New Roman" panose="02020603050405020304" pitchFamily="18" charset="0"/>
              </a:rPr>
              <a:t>БС </a:t>
            </a:r>
            <a:r>
              <a:rPr lang="ru-RU" dirty="0">
                <a:latin typeface="Times New Roman" panose="02020603050405020304" pitchFamily="18" charset="0"/>
                <a:cs typeface="Times New Roman" panose="02020603050405020304" pitchFamily="18" charset="0"/>
              </a:rPr>
              <a:t>мен МС </a:t>
            </a:r>
            <a:r>
              <a:rPr lang="ru-RU" dirty="0" err="1">
                <a:latin typeface="Times New Roman" panose="02020603050405020304" pitchFamily="18" charset="0"/>
                <a:cs typeface="Times New Roman" panose="02020603050405020304" pitchFamily="18" charset="0"/>
              </a:rPr>
              <a:t>арасындағы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кеңістікте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шулар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өндірістік</a:t>
            </a:r>
            <a:r>
              <a:rPr lang="ru-RU" dirty="0">
                <a:latin typeface="Times New Roman" panose="02020603050405020304" pitchFamily="18" charset="0"/>
                <a:cs typeface="Times New Roman" panose="02020603050405020304" pitchFamily="18" charset="0"/>
              </a:rPr>
              <a:t>, ал </a:t>
            </a:r>
            <a:r>
              <a:rPr lang="ru-RU" dirty="0" err="1">
                <a:latin typeface="Times New Roman" panose="02020603050405020304" pitchFamily="18" charset="0"/>
                <a:cs typeface="Times New Roman" panose="02020603050405020304" pitchFamily="18" charset="0"/>
              </a:rPr>
              <a:t>қозғалатын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автомобильде</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ұшқынды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тұтандыру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сондай-ақ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кедергілік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кедергілер</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бірдей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жиіліктегі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БС </a:t>
            </a:r>
            <a:r>
              <a:rPr lang="ru-RU" dirty="0" err="1">
                <a:latin typeface="Times New Roman" panose="02020603050405020304" pitchFamily="18" charset="0"/>
                <a:cs typeface="Times New Roman" panose="02020603050405020304" pitchFamily="18" charset="0"/>
              </a:rPr>
              <a:t>сигналдары</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342900" indent="-342900" algn="just">
              <a:buAutoNum type="arabicPeriod" startAt="5"/>
            </a:pPr>
            <a:r>
              <a:rPr lang="ru-RU" dirty="0" smtClean="0">
                <a:latin typeface="Times New Roman" panose="02020603050405020304" pitchFamily="18" charset="0"/>
                <a:cs typeface="Times New Roman" panose="02020603050405020304" pitchFamily="18" charset="0"/>
              </a:rPr>
              <a:t>6.МС </a:t>
            </a:r>
            <a:r>
              <a:rPr lang="ru-RU" dirty="0">
                <a:latin typeface="Times New Roman" panose="02020603050405020304" pitchFamily="18" charset="0"/>
                <a:cs typeface="Times New Roman" panose="02020603050405020304" pitchFamily="18" charset="0"/>
              </a:rPr>
              <a:t>БС-дан </a:t>
            </a:r>
            <a:r>
              <a:rPr lang="ru-RU" dirty="0" err="1">
                <a:latin typeface="Times New Roman" panose="02020603050405020304" pitchFamily="18" charset="0"/>
                <a:cs typeface="Times New Roman" panose="02020603050405020304" pitchFamily="18" charset="0"/>
              </a:rPr>
              <a:t>алыстаған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сайын</a:t>
            </a:r>
            <a:r>
              <a:rPr lang="ru-RU" dirty="0">
                <a:latin typeface="Times New Roman" panose="02020603050405020304" pitchFamily="18" charset="0"/>
                <a:cs typeface="Times New Roman" panose="02020603050405020304" pitchFamily="18" charset="0"/>
              </a:rPr>
              <a:t> МС </a:t>
            </a:r>
            <a:r>
              <a:rPr lang="ru-RU" dirty="0" err="1">
                <a:latin typeface="Times New Roman" panose="02020603050405020304" pitchFamily="18" charset="0"/>
                <a:cs typeface="Times New Roman" panose="02020603050405020304" pitchFamily="18" charset="0"/>
              </a:rPr>
              <a:t>қабылдайтын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сигналдың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қуаты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жылдамдығы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рельефке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ғимараттың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тығыздығына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жиілігіне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342900" indent="-342900" algn="just">
              <a:buAutoNum type="arabicPeriod" startAt="5"/>
            </a:pPr>
            <a:r>
              <a:rPr lang="ru-RU" dirty="0" err="1" smtClean="0">
                <a:latin typeface="Times New Roman" panose="02020603050405020304" pitchFamily="18" charset="0"/>
                <a:cs typeface="Times New Roman" panose="02020603050405020304" pitchFamily="18" charset="0"/>
              </a:rPr>
              <a:t>Егер</a:t>
            </a:r>
            <a:r>
              <a:rPr lang="ru-RU" dirty="0" smtClean="0">
                <a:latin typeface="Times New Roman" panose="02020603050405020304" pitchFamily="18" charset="0"/>
                <a:cs typeface="Times New Roman" panose="02020603050405020304" pitchFamily="18" charset="0"/>
              </a:rPr>
              <a:t> MS </a:t>
            </a:r>
            <a:r>
              <a:rPr lang="ru-RU" dirty="0" err="1" smtClean="0">
                <a:latin typeface="Times New Roman" panose="02020603050405020304" pitchFamily="18" charset="0"/>
                <a:cs typeface="Times New Roman" panose="02020603050405020304" pitchFamily="18" charset="0"/>
              </a:rPr>
              <a:t>тікелей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көптеген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шағылысқан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толқындарды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қабылдаса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тікелей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толқын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сигналының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амплитудасы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шағылысқан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толқындардың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амплитудаларынан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үлкен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болса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тікелей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шағылысқан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толқындардың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фазалары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интервалда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кездейсоқ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бөлінеді</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онда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бұл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жағдай</a:t>
            </a:r>
            <a:r>
              <a:rPr lang="ru-RU" dirty="0" smtClean="0">
                <a:latin typeface="Times New Roman" panose="02020603050405020304" pitchFamily="18" charset="0"/>
                <a:cs typeface="Times New Roman" panose="02020603050405020304" pitchFamily="18" charset="0"/>
              </a:rPr>
              <a:t> Райс </a:t>
            </a:r>
            <a:r>
              <a:rPr lang="ru-RU" dirty="0" err="1" smtClean="0">
                <a:latin typeface="Times New Roman" panose="02020603050405020304" pitchFamily="18" charset="0"/>
                <a:cs typeface="Times New Roman" panose="02020603050405020304" pitchFamily="18" charset="0"/>
              </a:rPr>
              <a:t>статистикалық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моделі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аталады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Бұл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жағдай</a:t>
            </a:r>
            <a:r>
              <a:rPr lang="ru-RU" dirty="0" smtClean="0">
                <a:latin typeface="Times New Roman" panose="02020603050405020304" pitchFamily="18" charset="0"/>
                <a:cs typeface="Times New Roman" panose="02020603050405020304" pitchFamily="18" charset="0"/>
              </a:rPr>
              <a:t> MS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BS </a:t>
            </a:r>
            <a:r>
              <a:rPr lang="ru-RU" dirty="0" err="1" smtClean="0">
                <a:latin typeface="Times New Roman" panose="02020603050405020304" pitchFamily="18" charset="0"/>
                <a:cs typeface="Times New Roman" panose="02020603050405020304" pitchFamily="18" charset="0"/>
              </a:rPr>
              <a:t>арасындағы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шағын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қашықтықта</a:t>
            </a:r>
            <a:r>
              <a:rPr lang="ru-RU" dirty="0" smtClean="0">
                <a:latin typeface="Times New Roman" panose="02020603050405020304" pitchFamily="18" charset="0"/>
                <a:cs typeface="Times New Roman" panose="02020603050405020304" pitchFamily="18" charset="0"/>
              </a:rPr>
              <a:t> (1 км-</a:t>
            </a:r>
            <a:r>
              <a:rPr lang="ru-RU" dirty="0" err="1" smtClean="0">
                <a:latin typeface="Times New Roman" panose="02020603050405020304" pitchFamily="18" charset="0"/>
                <a:cs typeface="Times New Roman" panose="02020603050405020304" pitchFamily="18" charset="0"/>
              </a:rPr>
              <a:t>ден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аспайтын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тән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Егер</a:t>
            </a:r>
            <a:r>
              <a:rPr lang="ru-RU" dirty="0" smtClean="0">
                <a:latin typeface="Times New Roman" panose="02020603050405020304" pitchFamily="18" charset="0"/>
                <a:cs typeface="Times New Roman" panose="02020603050405020304" pitchFamily="18" charset="0"/>
              </a:rPr>
              <a:t> MS </a:t>
            </a:r>
            <a:r>
              <a:rPr lang="ru-RU" dirty="0" err="1" smtClean="0">
                <a:latin typeface="Times New Roman" panose="02020603050405020304" pitchFamily="18" charset="0"/>
                <a:cs typeface="Times New Roman" panose="02020603050405020304" pitchFamily="18" charset="0"/>
              </a:rPr>
              <a:t>әлсіз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тікелей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толқынды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күштірек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шағылысқан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толқындарды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алса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тікелей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шағылысқан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толқындардың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фазалары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интервалда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кездейсоқ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бөлінеді</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онда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бұл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жағдай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Рэйлей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статистикалық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моделі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деп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аталады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Бұл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жағдай</a:t>
            </a:r>
            <a:r>
              <a:rPr lang="ru-RU" dirty="0" smtClean="0">
                <a:latin typeface="Times New Roman" panose="02020603050405020304" pitchFamily="18" charset="0"/>
                <a:cs typeface="Times New Roman" panose="02020603050405020304" pitchFamily="18" charset="0"/>
              </a:rPr>
              <a:t> SSPO-</a:t>
            </a:r>
            <a:r>
              <a:rPr lang="ru-RU" dirty="0" err="1" smtClean="0">
                <a:latin typeface="Times New Roman" panose="02020603050405020304" pitchFamily="18" charset="0"/>
                <a:cs typeface="Times New Roman" panose="02020603050405020304" pitchFamily="18" charset="0"/>
              </a:rPr>
              <a:t>дағы</a:t>
            </a:r>
            <a:r>
              <a:rPr lang="ru-RU" dirty="0" smtClean="0">
                <a:latin typeface="Times New Roman" panose="02020603050405020304" pitchFamily="18" charset="0"/>
                <a:cs typeface="Times New Roman" panose="02020603050405020304" pitchFamily="18" charset="0"/>
              </a:rPr>
              <a:t> MS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BS </a:t>
            </a:r>
            <a:r>
              <a:rPr lang="ru-RU" dirty="0" err="1" smtClean="0">
                <a:latin typeface="Times New Roman" panose="02020603050405020304" pitchFamily="18" charset="0"/>
                <a:cs typeface="Times New Roman" panose="02020603050405020304" pitchFamily="18" charset="0"/>
              </a:rPr>
              <a:t>арасындағы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радиобайланыстың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көптеген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практикалық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жағдайларында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орын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алады</a:t>
            </a:r>
            <a:r>
              <a:rPr lang="ru-RU" dirty="0" smtClean="0"/>
              <a:t>.</a:t>
            </a:r>
            <a:endParaRPr lang="ru-RU" dirty="0"/>
          </a:p>
        </p:txBody>
      </p:sp>
      <p:sp>
        <p:nvSpPr>
          <p:cNvPr id="8" name="Прямоугольник 7"/>
          <p:cNvSpPr/>
          <p:nvPr/>
        </p:nvSpPr>
        <p:spPr>
          <a:xfrm>
            <a:off x="1708863" y="264199"/>
            <a:ext cx="6356432" cy="369332"/>
          </a:xfrm>
          <a:prstGeom prst="rect">
            <a:avLst/>
          </a:prstGeom>
        </p:spPr>
        <p:txBody>
          <a:bodyPr wrap="square">
            <a:spAutoFit/>
          </a:bodyPr>
          <a:lstStyle/>
          <a:p>
            <a:pPr lvl="0"/>
            <a:r>
              <a:rPr lang="kk-KZ" dirty="0">
                <a:latin typeface="Times New Roman" panose="02020603050405020304" pitchFamily="18" charset="0"/>
                <a:cs typeface="Times New Roman" panose="02020603050405020304" pitchFamily="18" charset="0"/>
              </a:rPr>
              <a:t>Радиотолқындардың таралуының ерекшеліктері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9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20538"/>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2944924" y="286820"/>
            <a:ext cx="2185663" cy="369332"/>
          </a:xfrm>
          <a:prstGeom prst="rect">
            <a:avLst/>
          </a:prstGeom>
        </p:spPr>
        <p:txBody>
          <a:bodyPr wrap="none">
            <a:spAutoFit/>
          </a:bodyPr>
          <a:lstStyle/>
          <a:p>
            <a:pPr lvl="0" algn="just">
              <a:spcBef>
                <a:spcPts val="600"/>
              </a:spcBef>
              <a:spcAft>
                <a:spcPts val="600"/>
              </a:spcAft>
            </a:pPr>
            <a:r>
              <a:rPr lang="kk-KZ" b="1" dirty="0">
                <a:solidFill>
                  <a:srgbClr val="000000"/>
                </a:solidFill>
                <a:latin typeface="Times New Roman" panose="02020603050405020304" pitchFamily="18" charset="0"/>
                <a:ea typeface="Calibri" panose="020F0502020204030204" pitchFamily="34" charset="0"/>
              </a:rPr>
              <a:t>Жиілік жолақтары</a:t>
            </a:r>
            <a:endParaRPr lang="ru-RU" sz="1600" dirty="0">
              <a:effectLst/>
              <a:latin typeface="Times New Roman" panose="02020603050405020304" pitchFamily="18" charset="0"/>
              <a:ea typeface="Calibri" panose="020F0502020204030204" pitchFamily="34" charset="0"/>
            </a:endParaRPr>
          </a:p>
        </p:txBody>
      </p:sp>
      <p:sp>
        <p:nvSpPr>
          <p:cNvPr id="8" name="Прямоугольник 7"/>
          <p:cNvSpPr/>
          <p:nvPr/>
        </p:nvSpPr>
        <p:spPr>
          <a:xfrm>
            <a:off x="1633" y="745166"/>
            <a:ext cx="8813901" cy="4585871"/>
          </a:xfrm>
          <a:prstGeom prst="rect">
            <a:avLst/>
          </a:prstGeom>
        </p:spPr>
        <p:txBody>
          <a:bodyPr wrap="square">
            <a:spAutoFit/>
          </a:bodyPr>
          <a:lstStyle/>
          <a:p>
            <a:pPr marL="457200" algn="just">
              <a:spcAft>
                <a:spcPts val="0"/>
              </a:spcAft>
            </a:pPr>
            <a:r>
              <a:rPr lang="kk-KZ" sz="1550" dirty="0">
                <a:latin typeface="Times New Roman" panose="02020603050405020304" pitchFamily="18" charset="0"/>
                <a:ea typeface="Times New Roman" panose="02020603050405020304" pitchFamily="18" charset="0"/>
                <a:cs typeface="Times New Roman" panose="02020603050405020304" pitchFamily="18" charset="0"/>
              </a:rPr>
              <a:t>Радиожиілік спектрі ұялы өнеркәсіпте 70-жылдардың аяғында пайдалануға рұқсат етілген. Бастапқыда бұл жиіліктер дециметрлік теледидар сигналына арналған. 850 МГц жиілік диапазоны көп жылдар бойы пайдаланылмады, бірақ телекомпаниялар оны FCC-ге бергісі келмеді (Федералдық байланыс комиссиясы - Федералдық байланыс агенттігі). Теледидар саласы бұл спектрді пайдаланбады, бірақ оны басқа қажеттіліктерге бергісі келмеді. Сайып келгенде, FCC дауды жеңді.</a:t>
            </a:r>
            <a:endParaRPr lang="ru-RU" sz="155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spcAft>
                <a:spcPts val="0"/>
              </a:spcAft>
            </a:pPr>
            <a:r>
              <a:rPr lang="kk-KZ" sz="1550" dirty="0">
                <a:latin typeface="Times New Roman" panose="02020603050405020304" pitchFamily="18" charset="0"/>
                <a:ea typeface="Times New Roman" panose="02020603050405020304" pitchFamily="18" charset="0"/>
                <a:cs typeface="Times New Roman" panose="02020603050405020304" pitchFamily="18" charset="0"/>
              </a:rPr>
              <a:t>Келесі мәлімдемелер 850 МГц радиотолқынның таралу сипатын және 800 МГц радиосигналдардың неліктен пайдаланылатынын түсіндіреді:</a:t>
            </a:r>
            <a:endParaRPr lang="ru-RU" sz="155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pPr>
            <a:r>
              <a:rPr lang="kk-KZ" sz="1550" dirty="0">
                <a:latin typeface="Times New Roman" panose="02020603050405020304" pitchFamily="18" charset="0"/>
                <a:ea typeface="Times New Roman" panose="02020603050405020304" pitchFamily="18" charset="0"/>
                <a:cs typeface="Times New Roman" panose="02020603050405020304" pitchFamily="18" charset="0"/>
              </a:rPr>
              <a:t>олардың толқын ұзындығы өте қысқа (шамамен 30 сантиметр);</a:t>
            </a:r>
            <a:endParaRPr lang="ru-RU" sz="155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600"/>
              </a:spcAft>
              <a:buFont typeface="Arial" panose="020B0604020202020204" pitchFamily="34" charset="0"/>
              <a:buChar char="*"/>
            </a:pPr>
            <a:r>
              <a:rPr lang="kk-KZ" sz="1550" dirty="0">
                <a:latin typeface="Times New Roman" panose="02020603050405020304" pitchFamily="18" charset="0"/>
                <a:ea typeface="Times New Roman" panose="02020603050405020304" pitchFamily="18" charset="0"/>
                <a:cs typeface="Times New Roman" panose="02020603050405020304" pitchFamily="18" charset="0"/>
              </a:rPr>
              <a:t>олар көзге көрінетін жерде таралады. Олар қысқа толқынды радиосигналдар сияқты өшпейді немесе ионосфераға жұтылмайды;</a:t>
            </a:r>
            <a:endParaRPr lang="ru-RU" sz="155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600"/>
              </a:spcAft>
              <a:buFont typeface="Arial" panose="020B0604020202020204" pitchFamily="34" charset="0"/>
              <a:buChar char="*"/>
            </a:pPr>
            <a:r>
              <a:rPr lang="kk-KZ" sz="1550" dirty="0">
                <a:latin typeface="Times New Roman" panose="02020603050405020304" pitchFamily="18" charset="0"/>
                <a:ea typeface="Times New Roman" panose="02020603050405020304" pitchFamily="18" charset="0"/>
                <a:cs typeface="Times New Roman" panose="02020603050405020304" pitchFamily="18" charset="0"/>
              </a:rPr>
              <a:t>850 МГц сигнал ғимараттардан, автомобильдерден және т.б. оңай шағылысады;</a:t>
            </a:r>
            <a:endParaRPr lang="ru-RU" sz="155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600"/>
              </a:spcAft>
              <a:buFont typeface="Arial" panose="020B0604020202020204" pitchFamily="34" charset="0"/>
              <a:buChar char="*"/>
            </a:pPr>
            <a:r>
              <a:rPr lang="kk-KZ" sz="1550" dirty="0">
                <a:latin typeface="Times New Roman" panose="02020603050405020304" pitchFamily="18" charset="0"/>
                <a:ea typeface="Times New Roman" panose="02020603050405020304" pitchFamily="18" charset="0"/>
                <a:cs typeface="Times New Roman" panose="02020603050405020304" pitchFamily="18" charset="0"/>
              </a:rPr>
              <a:t>850 МГц диапазонындағы сигналды жапырақтар (ағаштар мен бұталар) оңай сіңіреді. Бір жағынан, бұл жақсы болуы мүмкін, ал екінші жағынан, базалық станцияны қамту үшін нашар болуы мүмкін. Бұл жақсы, себебі ол жиіліктерді қайта пайдалануға мүмкіндік береді. Бұл нашар, өйткені орманды жерлерде орналасқан базалық станцияның қамту аймағының негізгі нүктелерінде (магистральдар, тұрғын аудандар) проблемалар туындайды</a:t>
            </a:r>
            <a:r>
              <a:rPr lang="kk-KZ"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3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2288601" y="270082"/>
            <a:ext cx="3567130" cy="769441"/>
          </a:xfrm>
          <a:prstGeom prst="rect">
            <a:avLst/>
          </a:prstGeom>
        </p:spPr>
        <p:txBody>
          <a:bodyPr wrap="none">
            <a:spAutoFit/>
          </a:bodyPr>
          <a:lstStyle/>
          <a:p>
            <a:pPr algn="just">
              <a:spcBef>
                <a:spcPts val="600"/>
              </a:spcBef>
              <a:spcAft>
                <a:spcPts val="600"/>
              </a:spcAft>
            </a:pPr>
            <a:r>
              <a:rPr lang="kk-KZ" b="1" dirty="0" smtClean="0">
                <a:solidFill>
                  <a:srgbClr val="000000"/>
                </a:solidFill>
                <a:latin typeface="Times New Roman" panose="02020603050405020304" pitchFamily="18" charset="0"/>
                <a:ea typeface="Calibri" panose="020F0502020204030204" pitchFamily="34" charset="0"/>
              </a:rPr>
              <a:t>Кедергі. </a:t>
            </a:r>
            <a:r>
              <a:rPr lang="kk-KZ" sz="1600" i="1" dirty="0">
                <a:latin typeface="Times New Roman" panose="02020603050405020304" pitchFamily="18" charset="0"/>
                <a:ea typeface="Times New Roman" panose="02020603050405020304" pitchFamily="18" charset="0"/>
              </a:rPr>
              <a:t>Бірлескен арнаның кедергісі</a:t>
            </a:r>
            <a:endParaRPr lang="ru-RU" sz="1600" i="1" dirty="0">
              <a:latin typeface="Arial" panose="020B0604020202020204" pitchFamily="34" charset="0"/>
              <a:ea typeface="Times New Roman" panose="02020603050405020304" pitchFamily="18" charset="0"/>
            </a:endParaRPr>
          </a:p>
          <a:p>
            <a:pPr lvl="0" algn="just">
              <a:spcBef>
                <a:spcPts val="600"/>
              </a:spcBef>
              <a:spcAft>
                <a:spcPts val="600"/>
              </a:spcAft>
            </a:pPr>
            <a:endParaRPr lang="ru-RU" sz="1600" dirty="0">
              <a:effectLst/>
              <a:latin typeface="Times New Roman" panose="02020603050405020304" pitchFamily="18" charset="0"/>
              <a:ea typeface="Calibri" panose="020F0502020204030204" pitchFamily="34" charset="0"/>
            </a:endParaRPr>
          </a:p>
        </p:txBody>
      </p:sp>
      <p:sp>
        <p:nvSpPr>
          <p:cNvPr id="8" name="Прямоугольник 7"/>
          <p:cNvSpPr/>
          <p:nvPr/>
        </p:nvSpPr>
        <p:spPr>
          <a:xfrm>
            <a:off x="247224" y="870941"/>
            <a:ext cx="8608221" cy="877163"/>
          </a:xfrm>
          <a:prstGeom prst="rect">
            <a:avLst/>
          </a:prstGeom>
        </p:spPr>
        <p:txBody>
          <a:bodyPr wrap="square">
            <a:spAutoFit/>
          </a:bodyPr>
          <a:lstStyle/>
          <a:p>
            <a:pPr algn="just">
              <a:spcAft>
                <a:spcPts val="0"/>
              </a:spcAft>
            </a:pPr>
            <a:r>
              <a:rPr lang="kk-KZ" sz="1700" i="1" dirty="0">
                <a:latin typeface="Times New Roman CYR" panose="02020603050405020304" pitchFamily="18" charset="0"/>
                <a:ea typeface="Times New Roman" panose="02020603050405020304" pitchFamily="18" charset="0"/>
              </a:rPr>
              <a:t>Кедергі</a:t>
            </a:r>
            <a:r>
              <a:rPr lang="kk-KZ" sz="1700" dirty="0">
                <a:latin typeface="Times New Roman CYR" panose="02020603050405020304" pitchFamily="18" charset="0"/>
                <a:ea typeface="Times New Roman" panose="02020603050405020304" pitchFamily="18" charset="0"/>
              </a:rPr>
              <a:t>- бұл екі немесе одан да көп радиосигналдардың қолайсыз әрекеттесуі, онда екі сигналдың ішінара немесе толық әлсіреуі орын алады. Кедергі жиіліктері бірдей немесе бірдей екі сигнал арасында жиі кездеседі.</a:t>
            </a:r>
            <a:endParaRPr lang="ru-RU" sz="1700" dirty="0">
              <a:effectLst/>
              <a:latin typeface="Arial" panose="020B0604020202020204" pitchFamily="34" charset="0"/>
              <a:ea typeface="Times New Roman" panose="02020603050405020304" pitchFamily="18" charset="0"/>
            </a:endParaRPr>
          </a:p>
        </p:txBody>
      </p:sp>
      <p:sp>
        <p:nvSpPr>
          <p:cNvPr id="11" name="Rectangle 4"/>
          <p:cNvSpPr>
            <a:spLocks noChangeArrowheads="1"/>
          </p:cNvSpPr>
          <p:nvPr/>
        </p:nvSpPr>
        <p:spPr bwMode="auto">
          <a:xfrm>
            <a:off x="230057" y="18290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301351" y="1778979"/>
            <a:ext cx="3456384" cy="2608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a:t>
            </a:r>
            <a:endParaRPr lang="ru-RU" dirty="0"/>
          </a:p>
        </p:txBody>
      </p:sp>
      <p:sp>
        <p:nvSpPr>
          <p:cNvPr id="1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 name="Объект 14"/>
          <p:cNvGraphicFramePr>
            <a:graphicFrameLocks noChangeAspect="1"/>
          </p:cNvGraphicFramePr>
          <p:nvPr>
            <p:extLst>
              <p:ext uri="{D42A27DB-BD31-4B8C-83A1-F6EECF244321}">
                <p14:modId xmlns:p14="http://schemas.microsoft.com/office/powerpoint/2010/main" val="3428521292"/>
              </p:ext>
            </p:extLst>
          </p:nvPr>
        </p:nvGraphicFramePr>
        <p:xfrm>
          <a:off x="734143" y="1824263"/>
          <a:ext cx="2590800" cy="2219325"/>
        </p:xfrm>
        <a:graphic>
          <a:graphicData uri="http://schemas.openxmlformats.org/presentationml/2006/ole">
            <mc:AlternateContent xmlns:mc="http://schemas.openxmlformats.org/markup-compatibility/2006">
              <mc:Choice xmlns:v="urn:schemas-microsoft-com:vml" Requires="v">
                <p:oleObj spid="_x0000_s9224" r:id="rId3" imgW="3214883" imgH="2747082" progId="Visio.Drawing.11">
                  <p:embed/>
                </p:oleObj>
              </mc:Choice>
              <mc:Fallback>
                <p:oleObj r:id="rId3" imgW="3214883" imgH="2747082"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143" y="1824263"/>
                        <a:ext cx="2590800" cy="221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Прямоугольник 15"/>
          <p:cNvSpPr/>
          <p:nvPr/>
        </p:nvSpPr>
        <p:spPr>
          <a:xfrm>
            <a:off x="4146947" y="1498254"/>
            <a:ext cx="4572000" cy="3539430"/>
          </a:xfrm>
          <a:prstGeom prst="rect">
            <a:avLst/>
          </a:prstGeom>
        </p:spPr>
        <p:txBody>
          <a:bodyPr>
            <a:spAutoFit/>
          </a:bodyPr>
          <a:lstStyle/>
          <a:p>
            <a:pPr algn="just">
              <a:spcAft>
                <a:spcPts val="0"/>
              </a:spcAft>
            </a:pPr>
            <a:r>
              <a:rPr lang="kk-KZ" sz="1600" spc="-5" dirty="0">
                <a:solidFill>
                  <a:srgbClr val="000000"/>
                </a:solidFill>
                <a:latin typeface="Times New Roman" panose="02020603050405020304" pitchFamily="18" charset="0"/>
                <a:ea typeface="Times New Roman" panose="02020603050405020304" pitchFamily="18" charset="0"/>
              </a:rPr>
              <a:t>Бірлескен арна кедергісі ұялы байланыс негіздерінің жанама әсері – жиілікті қайта пайдалану. Бір арналар арасындағы кедергілерді болдырмау үшін жиіліктері бірдей БС бір-бірінен үлкен қашықтықта орналасуы маңызды, ал әртүрлі жиілікте жұмыс істейтін БС олардың арасында орналасады және бұл әсерден белгілі бір қорғанысты қамтамасыз етеді. Бұл жағдайда BS шығаратын сигналдың қуат деңгейі олардың арасындағы қашықтыққа сәйкес келуі керек, әйтпесе бірдей жиілікте жұмыс істейтін БС-ге күшті сигнал жетеді және кедергі тудырады. </a:t>
            </a:r>
            <a:r>
              <a:rPr lang="kk-KZ" sz="1600" spc="-5" dirty="0" smtClean="0">
                <a:solidFill>
                  <a:srgbClr val="000000"/>
                </a:solidFill>
                <a:latin typeface="Times New Roman" panose="02020603050405020304" pitchFamily="18" charset="0"/>
                <a:ea typeface="Times New Roman" panose="02020603050405020304" pitchFamily="18" charset="0"/>
              </a:rPr>
              <a:t>8.8-суретте </a:t>
            </a:r>
            <a:r>
              <a:rPr lang="kk-KZ" sz="1600" spc="-5" dirty="0">
                <a:solidFill>
                  <a:srgbClr val="000000"/>
                </a:solidFill>
                <a:latin typeface="Times New Roman" panose="02020603050405020304" pitchFamily="18" charset="0"/>
                <a:ea typeface="Times New Roman" panose="02020603050405020304" pitchFamily="18" charset="0"/>
              </a:rPr>
              <a:t>бірлескен арна кедергісінің мысалы көрсетілген.</a:t>
            </a:r>
            <a:endParaRPr lang="ru-RU" sz="1600" dirty="0">
              <a:effectLst/>
              <a:latin typeface="Arial" panose="020B0604020202020204" pitchFamily="34" charset="0"/>
              <a:ea typeface="Times New Roman" panose="02020603050405020304" pitchFamily="18" charset="0"/>
            </a:endParaRPr>
          </a:p>
        </p:txBody>
      </p:sp>
      <p:sp>
        <p:nvSpPr>
          <p:cNvPr id="17" name="Прямоугольник 16"/>
          <p:cNvSpPr/>
          <p:nvPr/>
        </p:nvSpPr>
        <p:spPr>
          <a:xfrm>
            <a:off x="-256457" y="4032030"/>
            <a:ext cx="4572000" cy="687368"/>
          </a:xfrm>
          <a:prstGeom prst="rect">
            <a:avLst/>
          </a:prstGeom>
        </p:spPr>
        <p:txBody>
          <a:bodyPr>
            <a:spAutoFit/>
          </a:bodyPr>
          <a:lstStyle/>
          <a:p>
            <a:pPr algn="ctr">
              <a:spcBef>
                <a:spcPts val="400"/>
              </a:spcBef>
              <a:spcAft>
                <a:spcPts val="400"/>
              </a:spcAft>
            </a:pPr>
            <a:r>
              <a:rPr lang="kk-KZ" sz="1400" dirty="0" smtClean="0">
                <a:latin typeface="Times New Roman" panose="02020603050405020304" pitchFamily="18" charset="0"/>
                <a:ea typeface="Times New Roman" panose="02020603050405020304" pitchFamily="18" charset="0"/>
              </a:rPr>
              <a:t>8.8-сурет </a:t>
            </a:r>
            <a:r>
              <a:rPr lang="kk-KZ" sz="1400" dirty="0">
                <a:latin typeface="Times New Roman" panose="02020603050405020304" pitchFamily="18" charset="0"/>
                <a:ea typeface="Times New Roman" panose="02020603050405020304" pitchFamily="18" charset="0"/>
              </a:rPr>
              <a:t>– Бірлескен арнаның кедергісі</a:t>
            </a:r>
            <a:endParaRPr lang="ru-RU" sz="1400" dirty="0">
              <a:latin typeface="Arial" panose="020B0604020202020204" pitchFamily="34" charset="0"/>
              <a:ea typeface="Times New Roman" panose="02020603050405020304" pitchFamily="18" charset="0"/>
            </a:endParaRPr>
          </a:p>
          <a:p>
            <a:pPr algn="ctr">
              <a:spcBef>
                <a:spcPts val="400"/>
              </a:spcBef>
              <a:spcAft>
                <a:spcPts val="400"/>
              </a:spcAft>
            </a:pPr>
            <a:r>
              <a:rPr lang="kk-KZ" spc="-5" dirty="0">
                <a:solidFill>
                  <a:srgbClr val="000000"/>
                </a:solidFill>
                <a:latin typeface="Times New Roman" panose="02020603050405020304" pitchFamily="18" charset="0"/>
                <a:ea typeface="Times New Roman" panose="02020603050405020304" pitchFamily="18" charset="0"/>
              </a:rPr>
              <a:t> </a:t>
            </a: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6546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294519" y="807407"/>
            <a:ext cx="7704856" cy="4262705"/>
          </a:xfrm>
          <a:prstGeom prst="rect">
            <a:avLst/>
          </a:prstGeom>
        </p:spPr>
        <p:txBody>
          <a:bodyPr wrap="square">
            <a:spAutoFit/>
          </a:bodyPr>
          <a:lstStyle/>
          <a:p>
            <a:pPr marL="457200" algn="just">
              <a:spcBef>
                <a:spcPts val="600"/>
              </a:spcBef>
              <a:spcAft>
                <a:spcPts val="600"/>
              </a:spcAft>
            </a:pPr>
            <a:r>
              <a:rPr lang="kk-KZ" sz="1600" i="1" spc="-5" dirty="0">
                <a:solidFill>
                  <a:srgbClr val="000000"/>
                </a:solidFill>
                <a:latin typeface="Times New Roman" panose="02020603050405020304" pitchFamily="18" charset="0"/>
                <a:ea typeface="Times New Roman" panose="02020603050405020304" pitchFamily="18" charset="0"/>
              </a:rPr>
              <a:t>Арна аралық кедергі</a:t>
            </a:r>
            <a:endParaRPr lang="ru-RU" sz="1600" dirty="0">
              <a:latin typeface="Arial" panose="020B0604020202020204" pitchFamily="34" charset="0"/>
              <a:ea typeface="Times New Roman" panose="02020603050405020304" pitchFamily="18" charset="0"/>
            </a:endParaRPr>
          </a:p>
          <a:p>
            <a:pPr algn="just">
              <a:spcAft>
                <a:spcPts val="0"/>
              </a:spcAft>
            </a:pPr>
            <a:r>
              <a:rPr lang="kk-KZ" sz="1600" dirty="0">
                <a:latin typeface="Times New Roman CYR" panose="02020603050405020304" pitchFamily="18" charset="0"/>
                <a:ea typeface="Times New Roman" panose="02020603050405020304" pitchFamily="18" charset="0"/>
              </a:rPr>
              <a:t>Арнааралық кедергі ұялы телефонның екі немесе одан да көп көршілес арналардан қажетті сигналды ажырата алмауын білдіреді. Бұл көп жүктелген базалық станцияларда жиі кездеседі. Мұқият жүйе дизайны көрші ұяшықтардағы іргелес арналарды бір уақытта пайдалануды болдырмау арқылы арна аралық кедергілерді азайтуға мүмкіндік береді.</a:t>
            </a:r>
            <a:endParaRPr lang="ru-RU" sz="1600" dirty="0">
              <a:latin typeface="Arial" panose="020B0604020202020204" pitchFamily="34" charset="0"/>
              <a:ea typeface="Times New Roman" panose="02020603050405020304" pitchFamily="18" charset="0"/>
            </a:endParaRPr>
          </a:p>
          <a:p>
            <a:pPr marL="457200" algn="just">
              <a:spcBef>
                <a:spcPts val="600"/>
              </a:spcBef>
              <a:spcAft>
                <a:spcPts val="600"/>
              </a:spcAft>
            </a:pPr>
            <a:r>
              <a:rPr lang="kk-KZ" sz="1600" i="1" spc="-5" dirty="0" smtClean="0">
                <a:solidFill>
                  <a:srgbClr val="000000"/>
                </a:solidFill>
                <a:latin typeface="Times New Roman" panose="02020603050405020304" pitchFamily="18" charset="0"/>
                <a:ea typeface="Times New Roman" panose="02020603050405020304" pitchFamily="18" charset="0"/>
              </a:rPr>
              <a:t> </a:t>
            </a:r>
            <a:r>
              <a:rPr lang="kk-KZ" sz="1600" i="1" spc="-5" dirty="0">
                <a:solidFill>
                  <a:srgbClr val="000000"/>
                </a:solidFill>
                <a:latin typeface="Times New Roman" panose="02020603050405020304" pitchFamily="18" charset="0"/>
                <a:ea typeface="Times New Roman" panose="02020603050405020304" pitchFamily="18" charset="0"/>
              </a:rPr>
              <a:t>Интермодуляциялық кедергі</a:t>
            </a:r>
            <a:endParaRPr lang="ru-RU" sz="1600" dirty="0">
              <a:latin typeface="Arial" panose="020B0604020202020204" pitchFamily="34" charset="0"/>
              <a:ea typeface="Times New Roman" panose="02020603050405020304" pitchFamily="18" charset="0"/>
            </a:endParaRPr>
          </a:p>
          <a:p>
            <a:pPr algn="just">
              <a:spcAft>
                <a:spcPts val="0"/>
              </a:spcAft>
            </a:pPr>
            <a:r>
              <a:rPr lang="kk-KZ" sz="1600" dirty="0">
                <a:latin typeface="Times New Roman CYR" panose="02020603050405020304" pitchFamily="18" charset="0"/>
                <a:ea typeface="Times New Roman" panose="02020603050405020304" pitchFamily="18" charset="0"/>
              </a:rPr>
              <a:t>Егер BS басқа таратқышқа жақын болса, интермодуляциялық кедергі болуы мүмкін. Бұл бірнеше радиосигналдарды біріктірудің әсері, онда оны тудырған сигналдардан өзгеше жаңа сигнал алынады. Немесе бұл кедергі түрі екі радиотелефонның жақын орналасуына байланысты туындауы мүмкін. Егер абонент базалық станцияның жанында болса, онда оның антеннасы шығаратын жиілік диапазоны ұялы телефондағы қабылдау құрылғысының шамадан тыс жүктелуіне әкелуі мүмкін, бұл өз кезегінде ажыратуға әкеледі. Бұл жағдайдан шығудың жолы ұялы байланыс операторларымен базалық станцияларды бір-бірінің қасында орнату болып табылады, осылайша әртүрлі BS-дан MS-ге келетін сигналдардың күші бірдей болады.</a:t>
            </a:r>
            <a:endParaRPr lang="ru-RU" sz="1600" dirty="0">
              <a:effectLst/>
              <a:latin typeface="Arial" panose="020B0604020202020204" pitchFamily="34" charset="0"/>
              <a:ea typeface="Times New Roman" panose="02020603050405020304" pitchFamily="18" charset="0"/>
            </a:endParaRPr>
          </a:p>
        </p:txBody>
      </p:sp>
      <p:sp>
        <p:nvSpPr>
          <p:cNvPr id="8" name="Прямоугольник 7"/>
          <p:cNvSpPr/>
          <p:nvPr/>
        </p:nvSpPr>
        <p:spPr>
          <a:xfrm>
            <a:off x="1344280" y="279860"/>
            <a:ext cx="5558381" cy="800219"/>
          </a:xfrm>
          <a:prstGeom prst="rect">
            <a:avLst/>
          </a:prstGeom>
        </p:spPr>
        <p:txBody>
          <a:bodyPr wrap="none">
            <a:spAutoFit/>
          </a:bodyPr>
          <a:lstStyle/>
          <a:p>
            <a:pPr marL="457200" algn="just">
              <a:spcBef>
                <a:spcPts val="600"/>
              </a:spcBef>
              <a:spcAft>
                <a:spcPts val="600"/>
              </a:spcAft>
            </a:pPr>
            <a:r>
              <a:rPr lang="kk-KZ" i="1"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Интермодуляциялық </a:t>
            </a:r>
            <a:r>
              <a:rPr lang="kk-KZ" i="1" spc="-5"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кедергі. </a:t>
            </a:r>
            <a:r>
              <a:rPr lang="kk-KZ" i="1" spc="-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Арна аралық кедергі</a:t>
            </a:r>
            <a:endParaRPr lang="ru-RU" i="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spcBef>
                <a:spcPts val="600"/>
              </a:spcBef>
              <a:spcAft>
                <a:spcPts val="600"/>
              </a:spcAft>
            </a:pPr>
            <a:r>
              <a:rPr lang="kk-KZ" i="1" dirty="0" smtClean="0">
                <a:latin typeface="Arial" panose="020B0604020202020204" pitchFamily="34" charset="0"/>
                <a:ea typeface="Times New Roman" panose="02020603050405020304" pitchFamily="18" charset="0"/>
              </a:rPr>
              <a:t>.</a:t>
            </a:r>
            <a:endParaRPr lang="ru-RU" i="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48469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660224" y="267447"/>
            <a:ext cx="6973447" cy="369332"/>
          </a:xfrm>
          <a:prstGeom prst="rect">
            <a:avLst/>
          </a:prstGeom>
        </p:spPr>
        <p:txBody>
          <a:bodyPr wrap="none">
            <a:spAutoFit/>
          </a:bodyPr>
          <a:lstStyle/>
          <a:p>
            <a:pPr lvl="0" algn="just">
              <a:spcBef>
                <a:spcPts val="600"/>
              </a:spcBef>
              <a:spcAft>
                <a:spcPts val="600"/>
              </a:spcAft>
            </a:pPr>
            <a:r>
              <a:rPr lang="kk-KZ" b="1" dirty="0">
                <a:solidFill>
                  <a:srgbClr val="000000"/>
                </a:solidFill>
                <a:latin typeface="Times New Roman" panose="02020603050405020304" pitchFamily="18" charset="0"/>
                <a:ea typeface="Calibri" panose="020F0502020204030204" pitchFamily="34" charset="0"/>
              </a:rPr>
              <a:t>Радиожиілік спектрін арналарға </a:t>
            </a:r>
            <a:r>
              <a:rPr lang="kk-KZ" b="1" dirty="0" smtClean="0">
                <a:solidFill>
                  <a:srgbClr val="000000"/>
                </a:solidFill>
                <a:latin typeface="Times New Roman" panose="02020603050405020304" pitchFamily="18" charset="0"/>
                <a:ea typeface="Calibri" panose="020F0502020204030204" pitchFamily="34" charset="0"/>
              </a:rPr>
              <a:t>бөлу. </a:t>
            </a:r>
            <a:r>
              <a:rPr lang="kk-KZ" i="1" dirty="0">
                <a:latin typeface="Times New Roman" panose="02020603050405020304" pitchFamily="18" charset="0"/>
                <a:cs typeface="Times New Roman" panose="02020603050405020304" pitchFamily="18" charset="0"/>
              </a:rPr>
              <a:t>Жұптастырылған арналар</a:t>
            </a:r>
            <a:endParaRPr lang="ru-RU" sz="16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24032" y="640488"/>
            <a:ext cx="5600096" cy="4524315"/>
          </a:xfrm>
          <a:prstGeom prst="rect">
            <a:avLst/>
          </a:prstGeom>
        </p:spPr>
        <p:txBody>
          <a:bodyPr wrap="square">
            <a:spAutoFit/>
          </a:bodyPr>
          <a:lstStyle/>
          <a:p>
            <a:pPr algn="just">
              <a:spcAft>
                <a:spcPts val="0"/>
              </a:spcAft>
            </a:pPr>
            <a:r>
              <a:rPr lang="kk-KZ" sz="1600" dirty="0">
                <a:latin typeface="Times New Roman CYR" panose="02020603050405020304" pitchFamily="18" charset="0"/>
                <a:ea typeface="Times New Roman" panose="02020603050405020304" pitchFamily="18" charset="0"/>
              </a:rPr>
              <a:t>Қандай байланыс технологиясы қолданылатынына қарамастан, барлық сымсыз байланыс сеанстары кем дегенде бір жұп арнаны қажет етеді. Мобильді қызмет дуплексті операцияға негізделгендіктен (деректерді екі бағытта бір уақытта жіберу) әрбір сөйлесу үшін екі арна қажет. Қолданылатын технологияға байланысты бұл арналар бірдей жиілікті немесе басқаларын пайдалануы мүмкін. Арналар әртүрлі жиіліктерді пайдаланғанда, бұл жиілікті бөлу деп аталады. Арналар бірдей жиілікті пайдаланған кезде – уақытты бөлу. Екі арна тек ақпаратты бір жақты тасымалдау жағдайында ғана пайдаланылмайды, мысалы, SMS (қысқа хабарлама қызметі) жіберу немесе мультимедиялық ақпаратты беру жағдайында. Ағындық медиа музыка үшін тек бір арнаны пайдаланады,</a:t>
            </a:r>
            <a:endParaRPr lang="ru-RU" sz="1600" dirty="0">
              <a:latin typeface="Arial" panose="020B0604020202020204" pitchFamily="34" charset="0"/>
              <a:ea typeface="Times New Roman" panose="02020603050405020304" pitchFamily="18" charset="0"/>
            </a:endParaRPr>
          </a:p>
          <a:p>
            <a:pPr algn="just">
              <a:spcAft>
                <a:spcPts val="0"/>
              </a:spcAft>
            </a:pPr>
            <a:r>
              <a:rPr lang="kk-KZ" sz="1600" dirty="0">
                <a:latin typeface="Times New Roman CYR" panose="02020603050405020304" pitchFamily="18" charset="0"/>
                <a:ea typeface="Times New Roman" panose="02020603050405020304" pitchFamily="18" charset="0"/>
              </a:rPr>
              <a:t>Базалық станциядан ұялы телефонға ақпарат жіберілетін арна төмен байланыс немесе тікелей деп аталады. Телефоннан базалық станцияға ақпарат жіберілетін арна жоғары немесе кері арна деп аталады (</a:t>
            </a:r>
            <a:r>
              <a:rPr lang="kk-KZ" sz="1600" dirty="0" smtClean="0">
                <a:latin typeface="Times New Roman CYR" panose="02020603050405020304" pitchFamily="18" charset="0"/>
                <a:ea typeface="Times New Roman" panose="02020603050405020304" pitchFamily="18" charset="0"/>
              </a:rPr>
              <a:t>8.9-сурет</a:t>
            </a:r>
            <a:r>
              <a:rPr lang="kk-KZ" sz="1600" dirty="0">
                <a:latin typeface="Times New Roman CYR" panose="02020603050405020304" pitchFamily="18" charset="0"/>
                <a:ea typeface="Times New Roman" panose="02020603050405020304" pitchFamily="18" charset="0"/>
              </a:rPr>
              <a:t>):</a:t>
            </a:r>
            <a:endParaRPr lang="ru-RU" sz="1600" dirty="0">
              <a:effectLst/>
              <a:latin typeface="Arial" panose="020B0604020202020204" pitchFamily="34" charset="0"/>
              <a:ea typeface="Times New Roman" panose="02020603050405020304" pitchFamily="18" charset="0"/>
            </a:endParaRPr>
          </a:p>
        </p:txBody>
      </p:sp>
      <p:sp>
        <p:nvSpPr>
          <p:cNvPr id="9" name="Прямоугольник 8"/>
          <p:cNvSpPr/>
          <p:nvPr/>
        </p:nvSpPr>
        <p:spPr>
          <a:xfrm>
            <a:off x="5841778" y="870940"/>
            <a:ext cx="3096344" cy="2924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a:t>
            </a:r>
            <a:endParaRPr lang="ru-RU" dirty="0"/>
          </a:p>
        </p:txBody>
      </p:sp>
      <p:sp>
        <p:nvSpPr>
          <p:cNvPr id="10" name="Rectangle 2"/>
          <p:cNvSpPr>
            <a:spLocks noChangeArrowheads="1"/>
          </p:cNvSpPr>
          <p:nvPr/>
        </p:nvSpPr>
        <p:spPr bwMode="auto">
          <a:xfrm>
            <a:off x="6107200" y="10010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p:cNvGraphicFramePr>
            <a:graphicFrameLocks noChangeAspect="1"/>
          </p:cNvGraphicFramePr>
          <p:nvPr>
            <p:extLst>
              <p:ext uri="{D42A27DB-BD31-4B8C-83A1-F6EECF244321}">
                <p14:modId xmlns:p14="http://schemas.microsoft.com/office/powerpoint/2010/main" val="2315268543"/>
              </p:ext>
            </p:extLst>
          </p:nvPr>
        </p:nvGraphicFramePr>
        <p:xfrm>
          <a:off x="6107200" y="1001019"/>
          <a:ext cx="2238375" cy="2266950"/>
        </p:xfrm>
        <a:graphic>
          <a:graphicData uri="http://schemas.openxmlformats.org/presentationml/2006/ole">
            <mc:AlternateContent xmlns:mc="http://schemas.openxmlformats.org/markup-compatibility/2006">
              <mc:Choice xmlns:v="urn:schemas-microsoft-com:vml" Requires="v">
                <p:oleObj spid="_x0000_s15363" r:id="rId3" imgW="2546701" imgH="2842188" progId="Visio.Drawing.11">
                  <p:embed/>
                </p:oleObj>
              </mc:Choice>
              <mc:Fallback>
                <p:oleObj r:id="rId3" imgW="2546701" imgH="284218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8928"/>
                      <a:stretch>
                        <a:fillRect/>
                      </a:stretch>
                    </p:blipFill>
                    <p:spPr bwMode="auto">
                      <a:xfrm>
                        <a:off x="6107200" y="1001019"/>
                        <a:ext cx="2238375" cy="226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p:nvPr/>
        </p:nvSpPr>
        <p:spPr>
          <a:xfrm>
            <a:off x="5882633" y="3285493"/>
            <a:ext cx="3036924" cy="523220"/>
          </a:xfrm>
          <a:prstGeom prst="rect">
            <a:avLst/>
          </a:prstGeom>
        </p:spPr>
        <p:txBody>
          <a:bodyPr wrap="square">
            <a:spAutoFit/>
          </a:bodyPr>
          <a:lstStyle/>
          <a:p>
            <a:pPr algn="ctr">
              <a:spcBef>
                <a:spcPts val="400"/>
              </a:spcBef>
              <a:spcAft>
                <a:spcPts val="400"/>
              </a:spcAft>
            </a:pPr>
            <a:r>
              <a:rPr lang="kk-KZ" sz="1400" dirty="0" smtClean="0">
                <a:latin typeface="Times New Roman" panose="02020603050405020304" pitchFamily="18" charset="0"/>
                <a:ea typeface="Times New Roman" panose="02020603050405020304" pitchFamily="18" charset="0"/>
              </a:rPr>
              <a:t>8.9-сурет </a:t>
            </a:r>
            <a:r>
              <a:rPr lang="kk-KZ" sz="1400" dirty="0">
                <a:latin typeface="Times New Roman" panose="02020603050405020304" pitchFamily="18" charset="0"/>
                <a:ea typeface="Times New Roman" panose="02020603050405020304" pitchFamily="18" charset="0"/>
              </a:rPr>
              <a:t>- Жоғары және төмен байланыс</a:t>
            </a:r>
            <a:endParaRPr lang="ru-RU" sz="1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4860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496489" y="706845"/>
            <a:ext cx="8254606" cy="4247317"/>
          </a:xfrm>
          <a:prstGeom prst="rect">
            <a:avLst/>
          </a:prstGeom>
        </p:spPr>
        <p:txBody>
          <a:bodyPr wrap="square">
            <a:spAutoFit/>
          </a:bodyPr>
          <a:lstStyle/>
          <a:p>
            <a:pPr algn="just">
              <a:spcAft>
                <a:spcPts val="0"/>
              </a:spcAft>
            </a:pPr>
            <a:r>
              <a:rPr lang="kk-KZ" dirty="0" smtClean="0">
                <a:latin typeface="Times New Roman CYR" panose="02020603050405020304" pitchFamily="18" charset="0"/>
                <a:ea typeface="Times New Roman" panose="02020603050405020304" pitchFamily="18" charset="0"/>
              </a:rPr>
              <a:t>Арналар арасындағы алшақтық ұялы байланыс операторының FCC комиссиясының пайдалануына рұқсат берген жиілік диапазонындағы барлық арналар арасындағы спектрді білдіреді. Олар төмен және жоғары сілтемелердің әрбір жұбы арасында болады.</a:t>
            </a:r>
            <a:endParaRPr lang="ru-RU" sz="1100" dirty="0" smtClean="0">
              <a:latin typeface="Arial" panose="020B0604020202020204" pitchFamily="34" charset="0"/>
              <a:ea typeface="Times New Roman" panose="02020603050405020304" pitchFamily="18" charset="0"/>
            </a:endParaRPr>
          </a:p>
          <a:p>
            <a:pPr algn="just">
              <a:spcAft>
                <a:spcPts val="0"/>
              </a:spcAft>
            </a:pPr>
            <a:r>
              <a:rPr lang="kk-KZ" i="1" dirty="0" smtClean="0">
                <a:latin typeface="Times New Roman CYR" panose="02020603050405020304" pitchFamily="18" charset="0"/>
                <a:ea typeface="Times New Roman" panose="02020603050405020304" pitchFamily="18" charset="0"/>
              </a:rPr>
              <a:t>Жетілдірілген </a:t>
            </a:r>
            <a:r>
              <a:rPr lang="kk-KZ" i="1" dirty="0">
                <a:latin typeface="Times New Roman CYR" panose="02020603050405020304" pitchFamily="18" charset="0"/>
                <a:ea typeface="Times New Roman" panose="02020603050405020304" pitchFamily="18" charset="0"/>
              </a:rPr>
              <a:t>ұялы телефон жүйесі </a:t>
            </a:r>
            <a:r>
              <a:rPr lang="kk-KZ" dirty="0">
                <a:latin typeface="Times New Roman CYR" panose="02020603050405020304" pitchFamily="18" charset="0"/>
                <a:ea typeface="Times New Roman" panose="02020603050405020304" pitchFamily="18" charset="0"/>
              </a:rPr>
              <a:t>(Advanced Mobile Phone System - AMPS) — АҚШ-тағы ең көне сымсыз байланыс жүйесі. Бұл ең көне стандарт болғандықтан, арналарды интервалдар бойынша бөлу онда басталды, ол 90-шы жылдардың ортасында әзірленіп, жаппай пайдалану үшін шығарылған кейінгі цифрлық сымсыз байланыс жүйелерінде жалғасты.</a:t>
            </a:r>
            <a:endParaRPr lang="ru-RU" sz="1100" dirty="0">
              <a:latin typeface="Arial" panose="020B0604020202020204" pitchFamily="34" charset="0"/>
              <a:ea typeface="Times New Roman" panose="02020603050405020304" pitchFamily="18" charset="0"/>
            </a:endParaRPr>
          </a:p>
          <a:p>
            <a:pPr algn="just">
              <a:spcAft>
                <a:spcPts val="0"/>
              </a:spcAft>
            </a:pPr>
            <a:r>
              <a:rPr lang="kk-KZ" dirty="0">
                <a:latin typeface="Times New Roman CYR" panose="02020603050405020304" pitchFamily="18" charset="0"/>
                <a:ea typeface="Times New Roman" panose="02020603050405020304" pitchFamily="18" charset="0"/>
              </a:rPr>
              <a:t>AMPS-те арналар аралығы 30 кГц болды. Әрбір төменгі және төменгі ағынды арна 30 кГц өткізу қабілеттілігін алды. Бұл AMPS жүйесіндегі әрбір телефон қоңырауы FCC лицензиясы бар спектрдің 60 кГц-ін ғана алатынын білдіреді: 30 кГц төмен және 30 кГц төменгі ағын. Пайдаланылатын жиіліктердің әрбір жұбында стандарт ретінде FCC анықтаған арнайы арна нөмірі болды. Бұл сан белгілі бір арналар жұбына және олардың жиіліктеріне қатысты.</a:t>
            </a:r>
            <a:endParaRPr lang="ru-RU" sz="1100" dirty="0">
              <a:effectLst/>
              <a:latin typeface="Arial" panose="020B0604020202020204" pitchFamily="34" charset="0"/>
              <a:ea typeface="Times New Roman" panose="02020603050405020304" pitchFamily="18" charset="0"/>
            </a:endParaRPr>
          </a:p>
        </p:txBody>
      </p:sp>
      <p:sp>
        <p:nvSpPr>
          <p:cNvPr id="8" name="Прямоугольник 7"/>
          <p:cNvSpPr/>
          <p:nvPr/>
        </p:nvSpPr>
        <p:spPr>
          <a:xfrm>
            <a:off x="2828867" y="240713"/>
            <a:ext cx="2033249" cy="369332"/>
          </a:xfrm>
          <a:prstGeom prst="rect">
            <a:avLst/>
          </a:prstGeom>
        </p:spPr>
        <p:txBody>
          <a:bodyPr wrap="none">
            <a:spAutoFit/>
          </a:bodyPr>
          <a:lstStyle/>
          <a:p>
            <a:pPr marL="457200" algn="just">
              <a:spcBef>
                <a:spcPts val="600"/>
              </a:spcBef>
              <a:spcAft>
                <a:spcPts val="600"/>
              </a:spcAft>
            </a:pPr>
            <a:r>
              <a:rPr lang="kk-KZ" i="1" spc="-5" dirty="0" smtClean="0">
                <a:solidFill>
                  <a:srgbClr val="000000"/>
                </a:solidFill>
                <a:latin typeface="Times New Roman" panose="02020603050405020304" pitchFamily="18" charset="0"/>
                <a:ea typeface="Times New Roman" panose="02020603050405020304" pitchFamily="18" charset="0"/>
              </a:rPr>
              <a:t>Арна </a:t>
            </a:r>
            <a:r>
              <a:rPr lang="kk-KZ" i="1" spc="-5" dirty="0">
                <a:solidFill>
                  <a:srgbClr val="000000"/>
                </a:solidFill>
                <a:latin typeface="Times New Roman" panose="02020603050405020304" pitchFamily="18" charset="0"/>
                <a:ea typeface="Times New Roman" panose="02020603050405020304" pitchFamily="18" charset="0"/>
              </a:rPr>
              <a:t>аралығы</a:t>
            </a:r>
            <a:endParaRPr lang="ru-RU" sz="11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62473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893111897"/>
              </p:ext>
            </p:extLst>
          </p:nvPr>
        </p:nvGraphicFramePr>
        <p:xfrm>
          <a:off x="4786313" y="785800"/>
          <a:ext cx="4143405"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Байланыс кәсіпорындарының табысы 540 млрд теңгені құрады"/>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96" y="1214428"/>
            <a:ext cx="4211582" cy="304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3210024" y="291510"/>
            <a:ext cx="1873846" cy="369332"/>
          </a:xfrm>
          <a:prstGeom prst="rect">
            <a:avLst/>
          </a:prstGeom>
        </p:spPr>
        <p:txBody>
          <a:bodyPr wrap="none">
            <a:spAutoFit/>
          </a:bodyPr>
          <a:lstStyle/>
          <a:p>
            <a:r>
              <a:rPr lang="kk-KZ" i="1" spc="-5" dirty="0">
                <a:solidFill>
                  <a:srgbClr val="000000"/>
                </a:solidFill>
                <a:latin typeface="Times New Roman" panose="02020603050405020304" pitchFamily="18" charset="0"/>
                <a:ea typeface="Times New Roman" panose="02020603050405020304" pitchFamily="18" charset="0"/>
              </a:rPr>
              <a:t>Сигнал арналары</a:t>
            </a:r>
            <a:endParaRPr lang="ru-RU" dirty="0"/>
          </a:p>
        </p:txBody>
      </p:sp>
      <p:sp>
        <p:nvSpPr>
          <p:cNvPr id="8" name="Прямоугольник 7"/>
          <p:cNvSpPr/>
          <p:nvPr/>
        </p:nvSpPr>
        <p:spPr>
          <a:xfrm>
            <a:off x="179512" y="734019"/>
            <a:ext cx="8640960" cy="4139595"/>
          </a:xfrm>
          <a:prstGeom prst="rect">
            <a:avLst/>
          </a:prstGeom>
        </p:spPr>
        <p:txBody>
          <a:bodyPr wrap="square">
            <a:spAutoFit/>
          </a:bodyPr>
          <a:lstStyle/>
          <a:p>
            <a:pPr algn="just">
              <a:spcAft>
                <a:spcPts val="0"/>
              </a:spcAft>
            </a:pPr>
            <a:r>
              <a:rPr lang="kk-KZ" dirty="0">
                <a:latin typeface="Times New Roman CYR" panose="02020603050405020304" pitchFamily="18" charset="0"/>
                <a:ea typeface="Times New Roman" panose="02020603050405020304" pitchFamily="18" charset="0"/>
              </a:rPr>
              <a:t>Басқару арналары ұялы телефондар, ұялы базалық станциялар, базалық станция контроллері және мобильді коммутация орталығы арасында деректерді беру арқылы сымсыз жүйені басқаруға арналған сигналдық арналар болып табылады. Олар келесі әрекеттерді басқару үшін қолданылады:</a:t>
            </a:r>
            <a:endParaRPr lang="ru-RU" sz="1100" dirty="0">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kk-KZ" dirty="0">
                <a:latin typeface="Times New Roman" panose="02020603050405020304" pitchFamily="18" charset="0"/>
                <a:ea typeface="Times New Roman" panose="02020603050405020304" pitchFamily="18" charset="0"/>
              </a:rPr>
              <a:t>ұялы телефоннан да, оған да қоңырау шалу, сондай-ақ қоңырау шалу үшін телефонның орналасқан жерін қадағалау;</a:t>
            </a:r>
            <a:endParaRPr lang="ru-RU" sz="1100" dirty="0">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kk-KZ" dirty="0">
                <a:latin typeface="Times New Roman" panose="02020603050405020304" pitchFamily="18" charset="0"/>
                <a:ea typeface="Times New Roman" panose="02020603050405020304" pitchFamily="18" charset="0"/>
              </a:rPr>
              <a:t>есеп айырысу операциясы үшін қоңырау туралы ақпаратты жинау;</a:t>
            </a:r>
            <a:endParaRPr lang="ru-RU" sz="1100" dirty="0">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kk-KZ" dirty="0">
                <a:latin typeface="Times New Roman" panose="02020603050405020304" pitchFamily="18" charset="0"/>
                <a:ea typeface="Times New Roman" panose="02020603050405020304" pitchFamily="18" charset="0"/>
              </a:rPr>
              <a:t>базалық станция арқылы өтетін трафик туралы ақпаратты жинау;</a:t>
            </a:r>
            <a:endParaRPr lang="ru-RU" sz="1100" dirty="0">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kk-KZ" dirty="0">
                <a:latin typeface="Times New Roman" panose="02020603050405020304" pitchFamily="18" charset="0"/>
                <a:ea typeface="Times New Roman" panose="02020603050405020304" pitchFamily="18" charset="0"/>
              </a:rPr>
              <a:t>ұялы телефондарды жүйеде (үй желісінде де, роумингте де) тіркеуді қоса алғанда, офлайн ұялы тіркеу;</a:t>
            </a:r>
            <a:endParaRPr lang="ru-RU" sz="1100" dirty="0">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kk-KZ" dirty="0">
                <a:latin typeface="Times New Roman" panose="02020603050405020304" pitchFamily="18" charset="0"/>
                <a:ea typeface="Times New Roman" panose="02020603050405020304" pitchFamily="18" charset="0"/>
              </a:rPr>
              <a:t>инициализация немесе қоңырауды тасымалдауға көмек</a:t>
            </a:r>
            <a:r>
              <a:rPr lang="kk-KZ" dirty="0" smtClean="0">
                <a:latin typeface="Times New Roman" panose="02020603050405020304" pitchFamily="18" charset="0"/>
                <a:ea typeface="Times New Roman" panose="02020603050405020304" pitchFamily="18" charset="0"/>
              </a:rPr>
              <a:t>.</a:t>
            </a:r>
          </a:p>
          <a:p>
            <a:pPr>
              <a:tabLst>
                <a:tab pos="457200" algn="l"/>
              </a:tabLst>
            </a:pPr>
            <a:r>
              <a:rPr lang="kk-KZ" dirty="0">
                <a:latin typeface="Times New Roman" panose="02020603050405020304" pitchFamily="18" charset="0"/>
                <a:cs typeface="Times New Roman" panose="02020603050405020304" pitchFamily="18" charset="0"/>
              </a:rPr>
              <a:t>Сымсыз байланыс жүйесіндегі әрбір арнаға кем дегенде бір басқару арнасы тағайындалған. Секторларға бөлінген базалық станцияларда әр сектордың өз арналары бар.</a:t>
            </a:r>
            <a:endParaRPr lang="ru-RU" dirty="0">
              <a:latin typeface="Times New Roman" panose="02020603050405020304" pitchFamily="18" charset="0"/>
              <a:cs typeface="Times New Roman" panose="02020603050405020304" pitchFamily="18" charset="0"/>
            </a:endParaRPr>
          </a:p>
          <a:p>
            <a:pPr lvl="0">
              <a:spcAft>
                <a:spcPts val="0"/>
              </a:spcAft>
              <a:tabLst>
                <a:tab pos="457200" algn="l"/>
              </a:tabLst>
            </a:pP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1096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178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Назарларыңызға рақмет!</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2051720" y="1214428"/>
            <a:ext cx="4464496"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58" name="Picture 2" descr="C:\Users\Zhaxygaliyeva.S\Desktop\Ардақ\потом удалю\0_aA9QMzH-2pd4aIE7.gif"/>
          <p:cNvPicPr>
            <a:picLocks noChangeAspect="1" noChangeArrowheads="1" noCrop="1"/>
          </p:cNvPicPr>
          <p:nvPr/>
        </p:nvPicPr>
        <p:blipFill>
          <a:blip r:embed="rId2"/>
          <a:srcRect/>
          <a:stretch>
            <a:fillRect/>
          </a:stretch>
        </p:blipFill>
        <p:spPr bwMode="auto">
          <a:xfrm>
            <a:off x="2267743" y="1419622"/>
            <a:ext cx="4068737" cy="2664295"/>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3734362" y="311178"/>
            <a:ext cx="1675276" cy="369332"/>
          </a:xfrm>
          <a:prstGeom prst="rect">
            <a:avLst/>
          </a:prstGeom>
        </p:spPr>
        <p:txBody>
          <a:bodyPr wrap="square">
            <a:spAutoFit/>
          </a:bodyPr>
          <a:lstStyle/>
          <a:p>
            <a:r>
              <a:rPr lang="kk-KZ" cap="small" spc="25" dirty="0" smtClean="0">
                <a:latin typeface="Times New Roman" panose="02020603050405020304" pitchFamily="18" charset="0"/>
                <a:cs typeface="Times New Roman" panose="02020603050405020304" pitchFamily="18" charset="0"/>
              </a:rPr>
              <a:t>Кіріспе</a:t>
            </a:r>
            <a:endParaRPr lang="ru-RU" dirty="0">
              <a:latin typeface="Times New Roman" panose="02020603050405020304" pitchFamily="18" charset="0"/>
              <a:cs typeface="Times New Roman" panose="02020603050405020304" pitchFamily="18" charset="0"/>
            </a:endParaRPr>
          </a:p>
        </p:txBody>
      </p:sp>
      <p:pic>
        <p:nvPicPr>
          <p:cNvPr id="10" name="Picture 2" descr="C:\Users\Zhaxygaliyeva.S\Desktop\Ардақ\потом удалю\web-design-in-Karaj.png"/>
          <p:cNvPicPr>
            <a:picLocks noChangeAspect="1" noChangeArrowheads="1"/>
          </p:cNvPicPr>
          <p:nvPr/>
        </p:nvPicPr>
        <p:blipFill>
          <a:blip r:embed="rId2"/>
          <a:srcRect/>
          <a:stretch>
            <a:fillRect/>
          </a:stretch>
        </p:blipFill>
        <p:spPr bwMode="auto">
          <a:xfrm>
            <a:off x="6771190" y="631630"/>
            <a:ext cx="2357454" cy="2337644"/>
          </a:xfrm>
          <a:prstGeom prst="rect">
            <a:avLst/>
          </a:prstGeom>
          <a:noFill/>
        </p:spPr>
      </p:pic>
      <p:sp>
        <p:nvSpPr>
          <p:cNvPr id="8" name="Прямоугольник 7"/>
          <p:cNvSpPr/>
          <p:nvPr/>
        </p:nvSpPr>
        <p:spPr>
          <a:xfrm>
            <a:off x="0" y="680510"/>
            <a:ext cx="6779421" cy="3323987"/>
          </a:xfrm>
          <a:prstGeom prst="rect">
            <a:avLst/>
          </a:prstGeom>
        </p:spPr>
        <p:txBody>
          <a:bodyPr wrap="square">
            <a:spAutoFit/>
          </a:bodyPr>
          <a:lstStyle/>
          <a:p>
            <a:pPr algn="just">
              <a:spcAft>
                <a:spcPts val="0"/>
              </a:spcAft>
            </a:pPr>
            <a:r>
              <a:rPr lang="kk-KZ" sz="1500" dirty="0">
                <a:solidFill>
                  <a:srgbClr val="000000"/>
                </a:solidFill>
                <a:latin typeface="Times New Roman" panose="02020603050405020304" pitchFamily="18" charset="0"/>
                <a:ea typeface="Times New Roman" panose="02020603050405020304" pitchFamily="18" charset="0"/>
              </a:rPr>
              <a:t>Радиотолқындардың таралуы – 18 ғасырдың аяғында Генрих Герц ашқан электромагниттік құбылыс, энергияның сыртқы орта арқылы толқын түріндегі қозғалысына негізделген. Ортаны ауа, су, кабель немесе оптикалық талшық деп түсінуге болады. Ауада сигналдар ең жылдам таралады (жарық жылдамдығымен – 299792,5 км/с.). Ұялы және стационарлық телефон желілерінің айтарлықтай айырмашылығы – абонентті сымсыз желіге базалық станция арқылы қосатын радиобайланыс.</a:t>
            </a:r>
            <a:endParaRPr lang="ru-RU" sz="1500" dirty="0">
              <a:latin typeface="Arial" panose="020B0604020202020204" pitchFamily="34" charset="0"/>
              <a:ea typeface="Times New Roman" panose="02020603050405020304" pitchFamily="18" charset="0"/>
            </a:endParaRPr>
          </a:p>
          <a:p>
            <a:pPr algn="just">
              <a:spcAft>
                <a:spcPts val="0"/>
              </a:spcAft>
            </a:pPr>
            <a:r>
              <a:rPr lang="kk-KZ" sz="1500" dirty="0">
                <a:solidFill>
                  <a:srgbClr val="000000"/>
                </a:solidFill>
                <a:latin typeface="Times New Roman" panose="02020603050405020304" pitchFamily="18" charset="0"/>
                <a:ea typeface="Times New Roman" panose="02020603050405020304" pitchFamily="18" charset="0"/>
              </a:rPr>
              <a:t>Радиожиіліктердің физикалық қасиеттері бойынша ерекшеленеді. Төмен жиіліктер жоғары жиіліктерге қарағанда басқаша таралады, сондықтан кейбір жиіліктер ақпаратты жіберу үшін пайдаланылады, ал басқалары жоқ. Радиосигнал атмосферадан шағылысуы (сыну), кедергілерді айналып өту (дифракция) және кедергіге кездескенде кері қайтарылуы мүмкін (шағылу). Жарықтың шыны призма арқылы өтуі сыну мысалы, қозғалыстағы көлікті айналып өтетін жел, ал шағылысу айна бетінен түсетін күн сәулесі.</a:t>
            </a:r>
            <a:endParaRPr lang="ru-RU" sz="1500" dirty="0">
              <a:effectLst/>
              <a:latin typeface="Arial" panose="020B0604020202020204" pitchFamily="34" charset="0"/>
              <a:ea typeface="Times New Roman" panose="02020603050405020304" pitchFamily="18" charset="0"/>
            </a:endParaRPr>
          </a:p>
        </p:txBody>
      </p:sp>
      <p:sp>
        <p:nvSpPr>
          <p:cNvPr id="11" name="Прямоугольник 10"/>
          <p:cNvSpPr/>
          <p:nvPr/>
        </p:nvSpPr>
        <p:spPr>
          <a:xfrm>
            <a:off x="0" y="3897005"/>
            <a:ext cx="9172391" cy="1246495"/>
          </a:xfrm>
          <a:prstGeom prst="rect">
            <a:avLst/>
          </a:prstGeom>
        </p:spPr>
        <p:txBody>
          <a:bodyPr wrap="square">
            <a:spAutoFit/>
          </a:bodyPr>
          <a:lstStyle/>
          <a:p>
            <a:pPr algn="just">
              <a:spcAft>
                <a:spcPts val="0"/>
              </a:spcAft>
            </a:pPr>
            <a:r>
              <a:rPr lang="kk-KZ" sz="1500" dirty="0">
                <a:solidFill>
                  <a:srgbClr val="000000"/>
                </a:solidFill>
                <a:latin typeface="Times New Roman" panose="02020603050405020304" pitchFamily="18" charset="0"/>
                <a:ea typeface="Times New Roman" panose="02020603050405020304" pitchFamily="18" charset="0"/>
              </a:rPr>
              <a:t>Радиотолқындардың жан-жақты таралуы тас лақтырылған су арқылы шеңберлердің таралуына ұқсайды. Бұл жағдайда толқындар барлық бағытта бірдей жылдамдықпен таралады және олардың мөлшері мен жылдамдығы лақтырылған тастың өлшеміне байланысты. Негізгі станциядан келетін радиосигнал шамамен бірдей таралады. Базалық станцияның нақты диапазоны үш факторға байланысты: антенна орналасқан мұнараның биіктігі, антеннаның өзі және сигнал эмитентінің қуаты.</a:t>
            </a:r>
            <a:endParaRPr lang="ru-RU" sz="15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1329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0727" y="-649"/>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50727" y="128554"/>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771800" y="200256"/>
            <a:ext cx="6003862"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r>
              <a:rPr lang="ru-RU" dirty="0" smtClean="0"/>
              <a:t> </a:t>
            </a:r>
            <a:r>
              <a:rPr lang="kk-KZ" dirty="0">
                <a:latin typeface="Times New Roman" panose="02020603050405020304" pitchFamily="18" charset="0"/>
                <a:cs typeface="Times New Roman" panose="02020603050405020304" pitchFamily="18" charset="0"/>
              </a:rPr>
              <a:t>Рэйлей амортизациясы</a:t>
            </a:r>
            <a:endParaRPr lang="ru-RU" sz="16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2" name="Прямоугольник 11"/>
          <p:cNvSpPr/>
          <p:nvPr/>
        </p:nvSpPr>
        <p:spPr>
          <a:xfrm>
            <a:off x="215516" y="785639"/>
            <a:ext cx="3349606" cy="2654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mtClean="0"/>
              <a:t>2.1</a:t>
            </a:r>
            <a:endParaRPr lang="ru-RU" dirty="0"/>
          </a:p>
        </p:txBody>
      </p:sp>
      <p:sp>
        <p:nvSpPr>
          <p:cNvPr id="3" name="Прямоугольник 2"/>
          <p:cNvSpPr/>
          <p:nvPr/>
        </p:nvSpPr>
        <p:spPr>
          <a:xfrm>
            <a:off x="190527" y="2756128"/>
            <a:ext cx="3301353" cy="523220"/>
          </a:xfrm>
          <a:prstGeom prst="rect">
            <a:avLst/>
          </a:prstGeom>
        </p:spPr>
        <p:txBody>
          <a:bodyPr wrap="square">
            <a:spAutoFit/>
          </a:bodyPr>
          <a:lstStyle/>
          <a:p>
            <a:pPr algn="ctr"/>
            <a:r>
              <a:rPr lang="kk-KZ" sz="1400" dirty="0">
                <a:latin typeface="Times New Roman" panose="02020603050405020304" pitchFamily="18" charset="0"/>
                <a:cs typeface="Times New Roman" panose="02020603050405020304" pitchFamily="18" charset="0"/>
              </a:rPr>
              <a:t>8.1-сурет - 180</a:t>
            </a:r>
            <a:r>
              <a:rPr lang="kk-KZ" sz="1400" dirty="0">
                <a:latin typeface="Times New Roman" panose="02020603050405020304" pitchFamily="18" charset="0"/>
                <a:cs typeface="Times New Roman" panose="02020603050405020304" pitchFamily="18" charset="0"/>
                <a:sym typeface="Symbol" panose="05050102010706020507" pitchFamily="18" charset="2"/>
              </a:rPr>
              <a:t></a:t>
            </a:r>
            <a:r>
              <a:rPr lang="kk-KZ" sz="1400" dirty="0">
                <a:latin typeface="Times New Roman" panose="02020603050405020304" pitchFamily="18" charset="0"/>
                <a:cs typeface="Times New Roman" panose="02020603050405020304" pitchFamily="18" charset="0"/>
              </a:rPr>
              <a:t>-ге жылжытылған фазалық сигналдарда</a:t>
            </a:r>
            <a:endParaRPr lang="ru-RU" sz="1400"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355243" y="9571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2527879687"/>
              </p:ext>
            </p:extLst>
          </p:nvPr>
        </p:nvGraphicFramePr>
        <p:xfrm>
          <a:off x="355243" y="957161"/>
          <a:ext cx="3019425" cy="1495425"/>
        </p:xfrm>
        <a:graphic>
          <a:graphicData uri="http://schemas.openxmlformats.org/presentationml/2006/ole">
            <mc:AlternateContent xmlns:mc="http://schemas.openxmlformats.org/markup-compatibility/2006">
              <mc:Choice xmlns:v="urn:schemas-microsoft-com:vml" Requires="v">
                <p:oleObj spid="_x0000_s3076" r:id="rId3" imgW="4188514" imgH="2079613" progId="Visio.Drawing.11">
                  <p:embed/>
                </p:oleObj>
              </mc:Choice>
              <mc:Fallback>
                <p:oleObj r:id="rId3" imgW="4188514" imgH="207961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43" y="957161"/>
                        <a:ext cx="3019425"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Прямоугольник 10"/>
          <p:cNvSpPr/>
          <p:nvPr/>
        </p:nvSpPr>
        <p:spPr>
          <a:xfrm>
            <a:off x="3794024" y="725322"/>
            <a:ext cx="4944297" cy="2708434"/>
          </a:xfrm>
          <a:prstGeom prst="rect">
            <a:avLst/>
          </a:prstGeom>
        </p:spPr>
        <p:txBody>
          <a:bodyPr wrap="square">
            <a:spAutoFit/>
          </a:bodyPr>
          <a:lstStyle/>
          <a:p>
            <a:pPr algn="just">
              <a:spcAft>
                <a:spcPts val="0"/>
              </a:spcAft>
            </a:pPr>
            <a:r>
              <a:rPr lang="kk-KZ" sz="1700" dirty="0">
                <a:solidFill>
                  <a:srgbClr val="000000"/>
                </a:solidFill>
                <a:latin typeface="Times New Roman" panose="02020603050405020304" pitchFamily="18" charset="0"/>
                <a:ea typeface="Times New Roman" panose="02020603050405020304" pitchFamily="18" charset="0"/>
              </a:rPr>
              <a:t>Рэйлейдің әлсіреуі базалық станция шығаратын сигналдың физикалық нысандардан қайта-қайта шағылысып, базалық станция мен ұялы телефон арасында көптеген сигналдар жасайтынын білдіреді. Ұқсас процесс телефон базалық станцияға сигнал шығарғанда орын алады. Бұл тікелей (әдетте ең күшті) сигналдан басқа, базалық (мобильді) станция шағылысқан және қайта бағытталатын сигналдарды қабылдайтынын білдіреді</a:t>
            </a:r>
            <a:r>
              <a:rPr lang="kk-KZ" sz="1700" dirty="0" smtClean="0">
                <a:solidFill>
                  <a:srgbClr val="000000"/>
                </a:solidFill>
                <a:latin typeface="Times New Roman" panose="02020603050405020304" pitchFamily="18" charset="0"/>
                <a:ea typeface="Times New Roman" panose="02020603050405020304" pitchFamily="18" charset="0"/>
              </a:rPr>
              <a:t>.</a:t>
            </a:r>
            <a:endParaRPr lang="ru-RU" sz="1700" dirty="0">
              <a:latin typeface="Arial" panose="020B0604020202020204" pitchFamily="34" charset="0"/>
              <a:ea typeface="Times New Roman" panose="02020603050405020304" pitchFamily="18" charset="0"/>
            </a:endParaRPr>
          </a:p>
        </p:txBody>
      </p:sp>
      <p:sp>
        <p:nvSpPr>
          <p:cNvPr id="14" name="Прямоугольник 13"/>
          <p:cNvSpPr/>
          <p:nvPr/>
        </p:nvSpPr>
        <p:spPr>
          <a:xfrm>
            <a:off x="-324544" y="3459943"/>
            <a:ext cx="9100206" cy="1661993"/>
          </a:xfrm>
          <a:prstGeom prst="rect">
            <a:avLst/>
          </a:prstGeom>
        </p:spPr>
        <p:txBody>
          <a:bodyPr wrap="square">
            <a:spAutoFit/>
          </a:bodyPr>
          <a:lstStyle/>
          <a:p>
            <a:pPr marL="457200" algn="just">
              <a:spcAft>
                <a:spcPts val="0"/>
              </a:spcAft>
            </a:pPr>
            <a:r>
              <a:rPr lang="kk-KZ" sz="1700" dirty="0" smtClean="0">
                <a:solidFill>
                  <a:srgbClr val="000000"/>
                </a:solidFill>
                <a:latin typeface="Times New Roman" panose="02020603050405020304" pitchFamily="18" charset="0"/>
                <a:ea typeface="Times New Roman" panose="02020603050405020304" pitchFamily="18" charset="0"/>
              </a:rPr>
              <a:t>Бір </a:t>
            </a:r>
            <a:r>
              <a:rPr lang="kk-KZ" sz="1700" dirty="0">
                <a:solidFill>
                  <a:srgbClr val="000000"/>
                </a:solidFill>
                <a:latin typeface="Times New Roman" panose="02020603050405020304" pitchFamily="18" charset="0"/>
                <a:ea typeface="Times New Roman" panose="02020603050405020304" pitchFamily="18" charset="0"/>
              </a:rPr>
              <a:t>сигналды антенна (телефон немесе базалық станция) қабылдайды ең күшті болса, басқа әлсіретілген, тармақталған және шағылысқан сигналдар өткізілмейді.</a:t>
            </a:r>
            <a:r>
              <a:rPr lang="kk-KZ" sz="1700" dirty="0">
                <a:latin typeface="Times New Roman" panose="02020603050405020304" pitchFamily="18" charset="0"/>
                <a:ea typeface="Times New Roman" panose="02020603050405020304" pitchFamily="18" charset="0"/>
                <a:cs typeface="Arial" panose="020B0604020202020204" pitchFamily="34" charset="0"/>
              </a:rPr>
              <a:t>Жанама, шағылысқан сигналдарды антенна тікелей емес, басқа фазада қабылдайды. Шағылысқан сигнал тікелей сигналмен біріктіріліп, оны күшейтеді немесе әлсіретеді. Бұл екі сигналдың қай фазада екеніне байланысты. Егер фаза сәйкес келсе, онда күшейту, болмаса әлсіреу орын алады (8.1-сурет).</a:t>
            </a:r>
            <a:endParaRPr lang="ru-RU" sz="17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64342" y="282146"/>
            <a:ext cx="9144000" cy="3898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dirty="0">
                <a:latin typeface="Times New Roman" panose="02020603050405020304" pitchFamily="18" charset="0"/>
                <a:cs typeface="Times New Roman" panose="02020603050405020304" pitchFamily="18" charset="0"/>
              </a:rPr>
              <a:t>Рэйлей </a:t>
            </a:r>
            <a:r>
              <a:rPr lang="kk-KZ" dirty="0" smtClean="0">
                <a:latin typeface="Times New Roman" panose="02020603050405020304" pitchFamily="18" charset="0"/>
                <a:cs typeface="Times New Roman" panose="02020603050405020304" pitchFamily="18" charset="0"/>
              </a:rPr>
              <a:t>амортизациясы</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205139" y="1939346"/>
            <a:ext cx="4176464" cy="2852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a:t>
            </a:r>
            <a:endParaRPr lang="ru-RU" dirty="0"/>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 name="Объект 12"/>
          <p:cNvGraphicFramePr>
            <a:graphicFrameLocks noChangeAspect="1"/>
          </p:cNvGraphicFramePr>
          <p:nvPr>
            <p:extLst>
              <p:ext uri="{D42A27DB-BD31-4B8C-83A1-F6EECF244321}">
                <p14:modId xmlns:p14="http://schemas.microsoft.com/office/powerpoint/2010/main" val="990091079"/>
              </p:ext>
            </p:extLst>
          </p:nvPr>
        </p:nvGraphicFramePr>
        <p:xfrm>
          <a:off x="2915816" y="2079561"/>
          <a:ext cx="3171825" cy="1790700"/>
        </p:xfrm>
        <a:graphic>
          <a:graphicData uri="http://schemas.openxmlformats.org/presentationml/2006/ole">
            <mc:AlternateContent xmlns:mc="http://schemas.openxmlformats.org/markup-compatibility/2006">
              <mc:Choice xmlns:v="urn:schemas-microsoft-com:vml" Requires="v">
                <p:oleObj spid="_x0000_s4102" r:id="rId3" imgW="3842426" imgH="2168681" progId="Visio.Drawing.11">
                  <p:embed/>
                </p:oleObj>
              </mc:Choice>
              <mc:Fallback>
                <p:oleObj r:id="rId3" imgW="3842426" imgH="216868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079561"/>
                        <a:ext cx="3171825" cy="179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Прямоугольник 13"/>
          <p:cNvSpPr/>
          <p:nvPr/>
        </p:nvSpPr>
        <p:spPr>
          <a:xfrm>
            <a:off x="2235721" y="4183051"/>
            <a:ext cx="3851920" cy="523220"/>
          </a:xfrm>
          <a:prstGeom prst="rect">
            <a:avLst/>
          </a:prstGeom>
        </p:spPr>
        <p:txBody>
          <a:bodyPr wrap="square">
            <a:spAutoFit/>
          </a:bodyPr>
          <a:lstStyle/>
          <a:p>
            <a:pPr marL="457200" algn="ctr">
              <a:spcAft>
                <a:spcPts val="0"/>
              </a:spcAft>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8.2-сурет – Тура және шағылысқан сигналдар</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73165" y="867947"/>
            <a:ext cx="9133072" cy="1015663"/>
          </a:xfrm>
          <a:prstGeom prst="rect">
            <a:avLst/>
          </a:prstGeom>
        </p:spPr>
        <p:txBody>
          <a:bodyPr wrap="square">
            <a:spAutoFit/>
          </a:bodyPr>
          <a:lstStyle/>
          <a:p>
            <a:pPr marL="457200" algn="just">
              <a:spcAft>
                <a:spcPts val="0"/>
              </a:spcAft>
            </a:pPr>
            <a:r>
              <a:rPr lang="kk-KZ" sz="2000" dirty="0">
                <a:latin typeface="Times New Roman" panose="02020603050405020304" pitchFamily="18" charset="0"/>
                <a:ea typeface="Times New Roman" panose="02020603050405020304" pitchFamily="18" charset="0"/>
                <a:cs typeface="Arial" panose="020B0604020202020204" pitchFamily="34" charset="0"/>
              </a:rPr>
              <a:t>Тармақталған сигналдар су бетінен, автомобильдерден, ғимараттардан немесе антеннаға сигнал жолындағы кез келген басқа заттан секіруі мүмкін. </a:t>
            </a:r>
            <a:endParaRPr lang="kk-KZ" sz="2000" dirty="0" smtClean="0">
              <a:latin typeface="Times New Roman" panose="02020603050405020304" pitchFamily="18" charset="0"/>
              <a:ea typeface="Times New Roman" panose="02020603050405020304" pitchFamily="18" charset="0"/>
              <a:cs typeface="Arial" panose="020B0604020202020204" pitchFamily="34" charset="0"/>
            </a:endParaRPr>
          </a:p>
          <a:p>
            <a:pPr marL="457200" algn="just">
              <a:spcAft>
                <a:spcPts val="0"/>
              </a:spcAft>
            </a:pPr>
            <a:r>
              <a:rPr lang="kk-KZ" sz="2000" dirty="0" smtClean="0">
                <a:latin typeface="Times New Roman" panose="02020603050405020304" pitchFamily="18" charset="0"/>
                <a:ea typeface="Times New Roman" panose="02020603050405020304" pitchFamily="18" charset="0"/>
                <a:cs typeface="Arial" panose="020B0604020202020204" pitchFamily="34" charset="0"/>
              </a:rPr>
              <a:t>8.2-суретте </a:t>
            </a:r>
            <a:r>
              <a:rPr lang="kk-KZ" sz="2000" dirty="0">
                <a:latin typeface="Times New Roman" panose="02020603050405020304" pitchFamily="18" charset="0"/>
                <a:ea typeface="Times New Roman" panose="02020603050405020304" pitchFamily="18" charset="0"/>
                <a:cs typeface="Arial" panose="020B0604020202020204" pitchFamily="34" charset="0"/>
              </a:rPr>
              <a:t>Рэйлей демпфингі көрсетілген.</a:t>
            </a:r>
            <a:endParaRPr lang="ru-RU" sz="2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136974" y="277261"/>
            <a:ext cx="7494832"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r>
              <a:rPr lang="kk-KZ" dirty="0">
                <a:latin typeface="Times New Roman" panose="02020603050405020304" pitchFamily="18" charset="0"/>
                <a:cs typeface="Times New Roman" panose="02020603050405020304" pitchFamily="18" charset="0"/>
              </a:rPr>
              <a:t>Сигналдың әлсіреуі және бұрмалануы</a:t>
            </a:r>
            <a:endParaRPr lang="ru-RU"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3" name="Прямоугольник 12"/>
          <p:cNvSpPr/>
          <p:nvPr/>
        </p:nvSpPr>
        <p:spPr>
          <a:xfrm>
            <a:off x="179512" y="799712"/>
            <a:ext cx="8784976" cy="4278094"/>
          </a:xfrm>
          <a:prstGeom prst="rect">
            <a:avLst/>
          </a:prstGeom>
          <a:solidFill>
            <a:schemeClr val="bg1"/>
          </a:solidFill>
          <a:ln>
            <a:solidFill>
              <a:schemeClr val="tx2"/>
            </a:solidFill>
          </a:ln>
        </p:spPr>
        <p:txBody>
          <a:bodyPr wrap="square">
            <a:spAutoFit/>
          </a:bodyPr>
          <a:lstStyle/>
          <a:p>
            <a:r>
              <a:rPr lang="kk-KZ" sz="1600" b="1" i="1" dirty="0" smtClean="0">
                <a:latin typeface="Times New Roman" panose="02020603050405020304" pitchFamily="18" charset="0"/>
                <a:cs typeface="Times New Roman" panose="02020603050405020304" pitchFamily="18" charset="0"/>
              </a:rPr>
              <a:t>Атмосферада </a:t>
            </a:r>
            <a:r>
              <a:rPr lang="kk-KZ" sz="1600" b="1" i="1" dirty="0">
                <a:latin typeface="Times New Roman" panose="02020603050405020304" pitchFamily="18" charset="0"/>
                <a:cs typeface="Times New Roman" panose="02020603050405020304" pitchFamily="18" charset="0"/>
              </a:rPr>
              <a:t>толқындардың таралуы</a:t>
            </a:r>
            <a:endParaRPr lang="ru-RU" sz="1600" b="1"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Атмосферада толқындардың таралуы атмосфералық толқын өткізгіш деп аталатын екі ауа ағынының шекарасында базалық станция сигналының аймақта шағылысуы ретінде анықталады. Атмосфералық толқын өткізгіштің өлшемі толқын ұзындығымен тығыз байланысты және суық және жылы ауа ағындары арқылы қалыптасуы мүмкін. Мұның себебі температура инверсиясы деп аталатын атмосфералық құбылыс. Атмосфералық шағылысу тұрақты емес және сымсыз байланыс жүйесіне күтпеген түрде әсер етеді.</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Жер бетіне жақын ауа температурасы 0</a:t>
            </a:r>
            <a:r>
              <a:rPr lang="kk-KZ" sz="1600" dirty="0">
                <a:latin typeface="Times New Roman" panose="02020603050405020304" pitchFamily="18" charset="0"/>
                <a:cs typeface="Times New Roman" panose="02020603050405020304" pitchFamily="18" charset="0"/>
                <a:sym typeface="Symbol" panose="05050102010706020507" pitchFamily="18" charset="2"/>
              </a:rPr>
              <a:t></a:t>
            </a:r>
            <a:r>
              <a:rPr lang="kk-KZ" sz="1600" dirty="0">
                <a:latin typeface="Times New Roman" panose="02020603050405020304" pitchFamily="18" charset="0"/>
                <a:cs typeface="Times New Roman" panose="02020603050405020304" pitchFamily="18" charset="0"/>
              </a:rPr>
              <a:t>С болса, ал 90 м ішінде температурасы 30</a:t>
            </a:r>
            <a:r>
              <a:rPr lang="kk-KZ" sz="1600" dirty="0">
                <a:latin typeface="Times New Roman" panose="02020603050405020304" pitchFamily="18" charset="0"/>
                <a:cs typeface="Times New Roman" panose="02020603050405020304" pitchFamily="18" charset="0"/>
                <a:sym typeface="Symbol" panose="05050102010706020507" pitchFamily="18" charset="2"/>
              </a:rPr>
              <a:t></a:t>
            </a:r>
            <a:r>
              <a:rPr lang="kk-KZ" sz="1600" dirty="0">
                <a:latin typeface="Times New Roman" panose="02020603050405020304" pitchFamily="18" charset="0"/>
                <a:cs typeface="Times New Roman" panose="02020603050405020304" pitchFamily="18" charset="0"/>
              </a:rPr>
              <a:t>C -дан жоғары ауа қабаты бар немесе одан төмен -30</a:t>
            </a:r>
            <a:r>
              <a:rPr lang="kk-KZ" sz="1600" dirty="0">
                <a:latin typeface="Times New Roman" panose="02020603050405020304" pitchFamily="18" charset="0"/>
                <a:cs typeface="Times New Roman" panose="02020603050405020304" pitchFamily="18" charset="0"/>
                <a:sym typeface="Symbol" panose="05050102010706020507" pitchFamily="18" charset="2"/>
              </a:rPr>
              <a:t></a:t>
            </a:r>
            <a:r>
              <a:rPr lang="kk-KZ" sz="1600" dirty="0">
                <a:latin typeface="Times New Roman" panose="02020603050405020304" pitchFamily="18" charset="0"/>
                <a:cs typeface="Times New Roman" panose="02020603050405020304" pitchFamily="18" charset="0"/>
              </a:rPr>
              <a:t>С болса, онда атмосфераның шағылу процесі жүреді. Бұл екі ауа ағыны арасындағы ауа дәлізіне ұқсайды, оған базалық станция сигналы кіреді және осы атмосфералық құбылыстың дәрежесіне сәйкес келетін қашықтыққа беріледі (жүздеген немесе мыңдаған км болуы мүмкін). Ауа ағынында ұсталған сигнал қашықтағы базалық станция сигналдарына кедергі тудыруы мүмкін, бұл әрқашан қажет емес.</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Базалық станцияға көлбеу антенналарды орнату арқылы атмосфераның шағылысуын болдырмауға болады.</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Радиосигналдың таралуына әсер ететін басқа да атмосфералық құбылыстар бар, оларды болжау мүмкін емес</a:t>
            </a:r>
            <a:r>
              <a:rPr lang="kk-KZ"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Сигналдың әлсіреуі және бұрмалануы</a:t>
            </a:r>
            <a:endParaRPr lang="ru-RU"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2" name="Прямоугольник 11"/>
          <p:cNvSpPr/>
          <p:nvPr/>
        </p:nvSpPr>
        <p:spPr>
          <a:xfrm>
            <a:off x="179512" y="810800"/>
            <a:ext cx="8784976" cy="4278094"/>
          </a:xfrm>
          <a:prstGeom prst="rect">
            <a:avLst/>
          </a:prstGeom>
          <a:solidFill>
            <a:schemeClr val="bg1"/>
          </a:solidFill>
          <a:ln>
            <a:solidFill>
              <a:schemeClr val="tx2"/>
            </a:solidFill>
          </a:ln>
        </p:spPr>
        <p:txBody>
          <a:bodyPr wrap="square">
            <a:spAutoFit/>
          </a:bodyPr>
          <a:lstStyle/>
          <a:p>
            <a:r>
              <a:rPr lang="kk-KZ" sz="1600" b="1" i="1" dirty="0" smtClean="0">
                <a:latin typeface="Times New Roman" panose="02020603050405020304" pitchFamily="18" charset="0"/>
                <a:cs typeface="Times New Roman" panose="02020603050405020304" pitchFamily="18" charset="0"/>
              </a:rPr>
              <a:t>Абсорбция</a:t>
            </a:r>
            <a:endParaRPr lang="ru-RU" sz="1600" b="1"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Радиотолқын материалмен кездескенде, оны ағаш, ғимарат немесе жер беті сияқты сіңіре алады. Неғұрлым көп сіңірілсе, базалық станция соғұрлым аз географиялық аумақты қамтуы мүмкін. Сонымен қатар, органикалық материалдар бейорганикалық заттарға қарағанда үлкен сіңіру қабілетіне ие.</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Абсорбцияны келесідей төмендетуге болады:</a:t>
            </a:r>
            <a:endParaRPr lang="ru-RU" sz="1600" dirty="0">
              <a:latin typeface="Times New Roman" panose="02020603050405020304" pitchFamily="18" charset="0"/>
              <a:cs typeface="Times New Roman" panose="02020603050405020304" pitchFamily="18" charset="0"/>
            </a:endParaRPr>
          </a:p>
          <a:p>
            <a:pPr lvl="0"/>
            <a:r>
              <a:rPr lang="kk-KZ" sz="1600" dirty="0">
                <a:latin typeface="Times New Roman" panose="02020603050405020304" pitchFamily="18" charset="0"/>
                <a:cs typeface="Times New Roman" panose="02020603050405020304" pitchFamily="18" charset="0"/>
              </a:rPr>
              <a:t>жоғары күшейту антенналарын пайдалану;</a:t>
            </a:r>
            <a:endParaRPr lang="ru-RU" sz="1600" dirty="0">
              <a:latin typeface="Times New Roman" panose="02020603050405020304" pitchFamily="18" charset="0"/>
              <a:cs typeface="Times New Roman" panose="02020603050405020304" pitchFamily="18" charset="0"/>
            </a:endParaRPr>
          </a:p>
          <a:p>
            <a:pPr lvl="0"/>
            <a:r>
              <a:rPr lang="kk-KZ" sz="1600" dirty="0">
                <a:latin typeface="Times New Roman" panose="02020603050405020304" pitchFamily="18" charset="0"/>
                <a:cs typeface="Times New Roman" panose="02020603050405020304" pitchFamily="18" charset="0"/>
              </a:rPr>
              <a:t>аумаққа қызмет көрсету мақсатында неғұрлым қуатты таратқыштарды пайдалану;</a:t>
            </a:r>
            <a:endParaRPr lang="ru-RU" sz="1600" dirty="0">
              <a:latin typeface="Times New Roman" panose="02020603050405020304" pitchFamily="18" charset="0"/>
              <a:cs typeface="Times New Roman" panose="02020603050405020304" pitchFamily="18" charset="0"/>
            </a:endParaRPr>
          </a:p>
          <a:p>
            <a:pPr lvl="0"/>
            <a:r>
              <a:rPr lang="kk-KZ" sz="1600" dirty="0">
                <a:latin typeface="Times New Roman" panose="02020603050405020304" pitchFamily="18" charset="0"/>
                <a:cs typeface="Times New Roman" panose="02020603050405020304" pitchFamily="18" charset="0"/>
              </a:rPr>
              <a:t>базалық станциялар арасындағы қашықтықты азайту.</a:t>
            </a:r>
            <a:endParaRPr lang="ru-RU" sz="1600" dirty="0">
              <a:latin typeface="Times New Roman" panose="02020603050405020304" pitchFamily="18" charset="0"/>
              <a:cs typeface="Times New Roman" panose="02020603050405020304" pitchFamily="18" charset="0"/>
            </a:endParaRPr>
          </a:p>
          <a:p>
            <a:r>
              <a:rPr lang="kk-KZ" sz="1600" b="1" i="1" dirty="0" smtClean="0">
                <a:latin typeface="Times New Roman" panose="02020603050405020304" pitchFamily="18" charset="0"/>
                <a:cs typeface="Times New Roman" panose="02020603050405020304" pitchFamily="18" charset="0"/>
              </a:rPr>
              <a:t>Қашықтыққа </a:t>
            </a:r>
            <a:r>
              <a:rPr lang="kk-KZ" sz="1600" b="1" i="1" dirty="0">
                <a:latin typeface="Times New Roman" panose="02020603050405020304" pitchFamily="18" charset="0"/>
                <a:cs typeface="Times New Roman" panose="02020603050405020304" pitchFamily="18" charset="0"/>
              </a:rPr>
              <a:t>байланысты сигналдың әлсіреуі</a:t>
            </a:r>
            <a:endParaRPr lang="ru-RU" sz="1600" b="1"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Кеңістікте сигналдың жоғалуы (беру жолындағы жоғалту) қашықтықтың ұлғаюымен радиосигналдың әлсіреуін түсіндіреді. Ауа арқылы өтіп, сигнал бірте-бірте күшін жоғалтады. Сонымен қатар, радиосигнал жиілігі неғұрлым жоғары болса, соғұрлым әлсіреу жоғары болады (бұл 1900 МГц жиілікте жұмыс істейтін ұялы байланыс компанияларының 800 МГц жиілікте жұмыс істейтіндерге қарағанда әлдеқайда көп базалық станцияларды орнату фактісін түсіндіреді).</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Сигнал күші деңгейі, сондай-ақ антеннаның күшеюі сигнал деңгейінің қандай қашықтықта қоңырауды қабылдау мүмкін болмайтыны соншалықты төмендейтінін анықтайды</a:t>
            </a:r>
            <a:r>
              <a:rPr lang="kk-KZ"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78579"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281712"/>
            <a:ext cx="9144000" cy="3308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r>
              <a:rPr lang="kk-KZ" sz="1700" dirty="0">
                <a:latin typeface="Times New Roman" panose="02020603050405020304" pitchFamily="18" charset="0"/>
                <a:cs typeface="Times New Roman" panose="02020603050405020304" pitchFamily="18" charset="0"/>
              </a:rPr>
              <a:t>VHF және микротолқын диапазонында радиотолқындардың таралу ерекшеліктері</a:t>
            </a:r>
            <a:endParaRPr lang="ru-RU" sz="17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 name="Rectangle 2"/>
          <p:cNvSpPr>
            <a:spLocks noChangeArrowheads="1"/>
          </p:cNvSpPr>
          <p:nvPr/>
        </p:nvSpPr>
        <p:spPr bwMode="auto">
          <a:xfrm>
            <a:off x="1619672" y="2680512"/>
            <a:ext cx="7768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365881" y="806778"/>
            <a:ext cx="9221710" cy="1077218"/>
          </a:xfrm>
          <a:prstGeom prst="rect">
            <a:avLst/>
          </a:prstGeom>
        </p:spPr>
        <p:txBody>
          <a:bodyPr wrap="square">
            <a:spAutoFit/>
          </a:bodyPr>
          <a:lstStyle/>
          <a:p>
            <a:pPr marL="457200" algn="just">
              <a:spcAft>
                <a:spcPts val="0"/>
              </a:spcAft>
            </a:pPr>
            <a:r>
              <a:rPr lang="kk-KZ" sz="1600" dirty="0">
                <a:latin typeface="Times New Roman" panose="02020603050405020304" pitchFamily="18" charset="0"/>
                <a:ea typeface="Times New Roman" panose="02020603050405020304" pitchFamily="18" charset="0"/>
                <a:cs typeface="Arial" panose="020B0604020202020204" pitchFamily="34" charset="0"/>
              </a:rPr>
              <a:t>Электромагниттік толқындардың таралуы мен қасиеттері негізінен электромагниттік өрістің өзгеру жиілігіне байланысты. Нәтижесінде электромагниттік тербелістердің барлық спектрі жеке диапазондарға бөлінеді (8.3-сурет), олардың әрқайсысында электромагниттік өрістің таралу және затпен әрекеттесуінің белгілі бір ерекшеліктері бар.</a:t>
            </a:r>
            <a:endParaRPr lang="ru-RU" sz="1600" dirty="0">
              <a:effectLst/>
              <a:latin typeface="Arial" panose="020B0604020202020204" pitchFamily="34" charset="0"/>
              <a:ea typeface="Times New Roman" panose="02020603050405020304" pitchFamily="18" charset="0"/>
            </a:endParaRPr>
          </a:p>
        </p:txBody>
      </p:sp>
      <p:sp>
        <p:nvSpPr>
          <p:cNvPr id="9" name="Rectangle 28"/>
          <p:cNvSpPr>
            <a:spLocks noChangeArrowheads="1"/>
          </p:cNvSpPr>
          <p:nvPr/>
        </p:nvSpPr>
        <p:spPr bwMode="auto">
          <a:xfrm>
            <a:off x="1586844" y="21040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Прямоугольник 16"/>
          <p:cNvSpPr/>
          <p:nvPr/>
        </p:nvSpPr>
        <p:spPr>
          <a:xfrm>
            <a:off x="1626667" y="1890842"/>
            <a:ext cx="5040560" cy="2852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a:t>
            </a:r>
            <a:endParaRPr lang="ru-RU" dirty="0"/>
          </a:p>
        </p:txBody>
      </p:sp>
      <p:sp>
        <p:nvSpPr>
          <p:cNvPr id="18" name="Rectangle 32"/>
          <p:cNvSpPr>
            <a:spLocks noChangeArrowheads="1"/>
          </p:cNvSpPr>
          <p:nvPr/>
        </p:nvSpPr>
        <p:spPr bwMode="auto">
          <a:xfrm>
            <a:off x="1625298" y="22254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 name="Объект 18"/>
          <p:cNvGraphicFramePr>
            <a:graphicFrameLocks noChangeAspect="1"/>
          </p:cNvGraphicFramePr>
          <p:nvPr>
            <p:extLst>
              <p:ext uri="{D42A27DB-BD31-4B8C-83A1-F6EECF244321}">
                <p14:modId xmlns:p14="http://schemas.microsoft.com/office/powerpoint/2010/main" val="2726664234"/>
              </p:ext>
            </p:extLst>
          </p:nvPr>
        </p:nvGraphicFramePr>
        <p:xfrm>
          <a:off x="1765697" y="2124671"/>
          <a:ext cx="4762500" cy="1628760"/>
        </p:xfrm>
        <a:graphic>
          <a:graphicData uri="http://schemas.openxmlformats.org/presentationml/2006/ole">
            <mc:AlternateContent xmlns:mc="http://schemas.openxmlformats.org/markup-compatibility/2006">
              <mc:Choice xmlns:v="urn:schemas-microsoft-com:vml" Requires="v">
                <p:oleObj spid="_x0000_s1058" name="Picture" r:id="rId3" imgW="4907280" imgH="1783080" progId="Word.Picture.8">
                  <p:embed/>
                </p:oleObj>
              </mc:Choice>
              <mc:Fallback>
                <p:oleObj name="Picture" r:id="rId3" imgW="4907280" imgH="1783080" progId="Word.Picture.8">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b="18039"/>
                      <a:stretch>
                        <a:fillRect/>
                      </a:stretch>
                    </p:blipFill>
                    <p:spPr bwMode="auto">
                      <a:xfrm>
                        <a:off x="1765697" y="2124671"/>
                        <a:ext cx="4762500" cy="1628760"/>
                      </a:xfrm>
                      <a:prstGeom prst="rect">
                        <a:avLst/>
                      </a:prstGeom>
                      <a:noFill/>
                    </p:spPr>
                  </p:pic>
                </p:oleObj>
              </mc:Fallback>
            </mc:AlternateContent>
          </a:graphicData>
        </a:graphic>
      </p:graphicFrame>
      <p:sp>
        <p:nvSpPr>
          <p:cNvPr id="20" name="Прямоугольник 19"/>
          <p:cNvSpPr/>
          <p:nvPr/>
        </p:nvSpPr>
        <p:spPr>
          <a:xfrm>
            <a:off x="1586844" y="3973484"/>
            <a:ext cx="4572000" cy="553998"/>
          </a:xfrm>
          <a:prstGeom prst="rect">
            <a:avLst/>
          </a:prstGeom>
        </p:spPr>
        <p:txBody>
          <a:bodyPr>
            <a:spAutoFit/>
          </a:bodyPr>
          <a:lstStyle/>
          <a:p>
            <a:pPr marL="457200" algn="ctr">
              <a:spcBef>
                <a:spcPts val="400"/>
              </a:spcBef>
              <a:spcAft>
                <a:spcPts val="400"/>
              </a:spcAft>
            </a:pPr>
            <a:r>
              <a:rPr lang="kk-KZ" sz="1500" dirty="0">
                <a:latin typeface="Times New Roman" panose="02020603050405020304" pitchFamily="18" charset="0"/>
                <a:ea typeface="Times New Roman" panose="02020603050405020304" pitchFamily="18" charset="0"/>
                <a:cs typeface="Arial" panose="020B0604020202020204" pitchFamily="34" charset="0"/>
              </a:rPr>
              <a:t>8.3-сурет – Электромагниттік тербелістер спектрі</a:t>
            </a:r>
            <a:endParaRPr lang="ru-RU" sz="15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63688" y="234848"/>
            <a:ext cx="6931440"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r>
              <a:rPr lang="kk-KZ" dirty="0">
                <a:latin typeface="Times New Roman" panose="02020603050405020304" pitchFamily="18" charset="0"/>
                <a:cs typeface="Times New Roman" panose="02020603050405020304" pitchFamily="18" charset="0"/>
              </a:rPr>
              <a:t>VHF диапазоны (f = 30 МГц</a:t>
            </a:r>
            <a:r>
              <a:rPr lang="kk-KZ" sz="1100" dirty="0">
                <a:latin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cs typeface="Times New Roman" panose="02020603050405020304" pitchFamily="18" charset="0"/>
              </a:rPr>
              <a:t>3 ГГц</a:t>
            </a:r>
            <a:r>
              <a:rPr lang="kk-KZ" sz="1100" dirty="0">
                <a:latin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cs typeface="Times New Roman" panose="02020603050405020304" pitchFamily="18" charset="0"/>
              </a:rPr>
              <a:t>= 10</a:t>
            </a:r>
            <a:r>
              <a:rPr lang="kk-KZ" sz="1100" dirty="0">
                <a:latin typeface="Times New Roman" panose="02020603050405020304" pitchFamily="18" charset="0"/>
                <a:cs typeface="Times New Roman" panose="02020603050405020304" pitchFamily="18" charset="0"/>
                <a:sym typeface="Symbol" panose="05050102010706020507" pitchFamily="18" charset="2"/>
              </a:rPr>
              <a:t></a:t>
            </a:r>
            <a:r>
              <a:rPr lang="kk-KZ" dirty="0">
                <a:latin typeface="Times New Roman" panose="02020603050405020304" pitchFamily="18" charset="0"/>
                <a:cs typeface="Times New Roman" panose="02020603050405020304" pitchFamily="18" charset="0"/>
              </a:rPr>
              <a:t>0,1 м)</a:t>
            </a:r>
            <a:endParaRPr lang="ru-RU" sz="11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6" name="Прямоугольник 15"/>
          <p:cNvSpPr/>
          <p:nvPr/>
        </p:nvSpPr>
        <p:spPr>
          <a:xfrm>
            <a:off x="142844" y="1001977"/>
            <a:ext cx="8858312" cy="2062103"/>
          </a:xfrm>
          <a:prstGeom prst="rect">
            <a:avLst/>
          </a:prstGeom>
          <a:noFill/>
          <a:ln w="19050">
            <a:solidFill>
              <a:schemeClr val="bg1"/>
            </a:solidFill>
          </a:ln>
        </p:spPr>
        <p:txBody>
          <a:bodyPr wrap="square">
            <a:spAutoFit/>
          </a:bodyPr>
          <a:lstStyle/>
          <a:p>
            <a:r>
              <a:rPr lang="kk-KZ" sz="1600" b="1" dirty="0" smtClean="0">
                <a:latin typeface="Times New Roman" panose="02020603050405020304" pitchFamily="18" charset="0"/>
                <a:cs typeface="Times New Roman" panose="02020603050405020304" pitchFamily="18" charset="0"/>
              </a:rPr>
              <a:t>         Жалпы </a:t>
            </a:r>
            <a:r>
              <a:rPr lang="kk-KZ" sz="1600" b="1" dirty="0">
                <a:latin typeface="Times New Roman" panose="02020603050405020304" pitchFamily="18" charset="0"/>
                <a:cs typeface="Times New Roman" panose="02020603050405020304" pitchFamily="18" charset="0"/>
              </a:rPr>
              <a:t>сипаттамасы</a:t>
            </a:r>
            <a:r>
              <a:rPr lang="kk-KZ" sz="1600" dirty="0">
                <a:latin typeface="Times New Roman" panose="02020603050405020304" pitchFamily="18" charset="0"/>
                <a:cs typeface="Times New Roman" panose="02020603050405020304" pitchFamily="18" charset="0"/>
              </a:rPr>
              <a:t>. VHF диапазонында жер бетін идеалды диэлектрик ретінде қарастыруға болады. Тек МВт-та, су аймақтарында таралу кезінде беттің өткізгіштік қасиеттерін ескеру керек. VHF диапазонындағы электромагниттік толқындар жердің тегіс емес сфералық бетінің айналасында жақсы дифракцияланбайды1. VHF таралуы көп жағдайда тропосферада біршама сынумен түзу сызықты болады.</a:t>
            </a:r>
            <a:endParaRPr lang="ru-RU" sz="1600" dirty="0">
              <a:latin typeface="Times New Roman" panose="02020603050405020304" pitchFamily="18" charset="0"/>
              <a:cs typeface="Times New Roman" panose="02020603050405020304" pitchFamily="18" charset="0"/>
            </a:endParaRPr>
          </a:p>
          <a:p>
            <a:r>
              <a:rPr lang="kk-KZ" sz="1600" dirty="0" smtClean="0">
                <a:latin typeface="Times New Roman" panose="02020603050405020304" pitchFamily="18" charset="0"/>
                <a:cs typeface="Times New Roman" panose="02020603050405020304" pitchFamily="18" charset="0"/>
              </a:rPr>
              <a:t>          Таралу </a:t>
            </a:r>
            <a:r>
              <a:rPr lang="kk-KZ" sz="1600" dirty="0">
                <a:latin typeface="Times New Roman" panose="02020603050405020304" pitchFamily="18" charset="0"/>
                <a:cs typeface="Times New Roman" panose="02020603050405020304" pitchFamily="18" charset="0"/>
              </a:rPr>
              <a:t>сипаты жіберуші және қабылдаушы антенналар мен жер бедері арасындағы қашықтыққа айтарлықтай байланысты. Жер бедері квази тегіс бет деп есептейік, онда келесі жағдайлар болуы мүмкін</a:t>
            </a:r>
            <a:r>
              <a:rPr lang="kk-KZ"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26" name="Rectangle 13"/>
          <p:cNvSpPr>
            <a:spLocks noChangeArrowheads="1"/>
          </p:cNvSpPr>
          <p:nvPr/>
        </p:nvSpPr>
        <p:spPr bwMode="auto">
          <a:xfrm flipV="1">
            <a:off x="-4411484" y="3646030"/>
            <a:ext cx="149465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2" name="Rectangle 22"/>
          <p:cNvSpPr>
            <a:spLocks noChangeArrowheads="1"/>
          </p:cNvSpPr>
          <p:nvPr/>
        </p:nvSpPr>
        <p:spPr bwMode="auto">
          <a:xfrm>
            <a:off x="549250" y="34832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2517960772"/>
              </p:ext>
            </p:extLst>
          </p:nvPr>
        </p:nvGraphicFramePr>
        <p:xfrm>
          <a:off x="513447" y="3187876"/>
          <a:ext cx="2428875" cy="962025"/>
        </p:xfrm>
        <a:graphic>
          <a:graphicData uri="http://schemas.openxmlformats.org/presentationml/2006/ole">
            <mc:AlternateContent xmlns:mc="http://schemas.openxmlformats.org/markup-compatibility/2006">
              <mc:Choice xmlns:v="urn:schemas-microsoft-com:vml" Requires="v">
                <p:oleObj spid="_x0000_s2087" name="Picture" r:id="rId3" imgW="2428515" imgH="1030716" progId="Word.Picture.8">
                  <p:embed/>
                </p:oleObj>
              </mc:Choice>
              <mc:Fallback>
                <p:oleObj name="Picture" r:id="rId3" imgW="2428515" imgH="1030716" progId="Word.Picture.8">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t="6790"/>
                      <a:stretch>
                        <a:fillRect/>
                      </a:stretch>
                    </p:blipFill>
                    <p:spPr bwMode="auto">
                      <a:xfrm>
                        <a:off x="513447" y="3187876"/>
                        <a:ext cx="242887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24"/>
          <p:cNvSpPr>
            <a:spLocks noChangeArrowheads="1"/>
          </p:cNvSpPr>
          <p:nvPr/>
        </p:nvSpPr>
        <p:spPr bwMode="auto">
          <a:xfrm>
            <a:off x="5148064" y="331323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2427466425"/>
              </p:ext>
            </p:extLst>
          </p:nvPr>
        </p:nvGraphicFramePr>
        <p:xfrm>
          <a:off x="5148064" y="3076573"/>
          <a:ext cx="2352675" cy="1276350"/>
        </p:xfrm>
        <a:graphic>
          <a:graphicData uri="http://schemas.openxmlformats.org/presentationml/2006/ole">
            <mc:AlternateContent xmlns:mc="http://schemas.openxmlformats.org/markup-compatibility/2006">
              <mc:Choice xmlns:v="urn:schemas-microsoft-com:vml" Requires="v">
                <p:oleObj spid="_x0000_s2088" name="Picture" r:id="rId5" imgW="2447586" imgH="1336073" progId="Word.Picture.8">
                  <p:embed/>
                </p:oleObj>
              </mc:Choice>
              <mc:Fallback>
                <p:oleObj name="Picture" r:id="rId5" imgW="2447586" imgH="1336073" progId="Word.Picture.8">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3076573"/>
                        <a:ext cx="2352675"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2997530857"/>
              </p:ext>
            </p:extLst>
          </p:nvPr>
        </p:nvGraphicFramePr>
        <p:xfrm>
          <a:off x="1227461" y="4482655"/>
          <a:ext cx="1072454" cy="378513"/>
        </p:xfrm>
        <a:graphic>
          <a:graphicData uri="http://schemas.openxmlformats.org/presentationml/2006/ole">
            <mc:AlternateContent xmlns:mc="http://schemas.openxmlformats.org/markup-compatibility/2006">
              <mc:Choice xmlns:v="urn:schemas-microsoft-com:vml" Requires="v">
                <p:oleObj spid="_x0000_s2089" r:id="rId7" imgW="647700" imgH="228600" progId="Equation.DSMT4">
                  <p:embed/>
                </p:oleObj>
              </mc:Choice>
              <mc:Fallback>
                <p:oleObj r:id="rId7" imgW="647700" imgH="228600" progId="Equation.DSMT4">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7461" y="4482655"/>
                        <a:ext cx="1072454" cy="378513"/>
                      </a:xfrm>
                      <a:prstGeom prst="rect">
                        <a:avLst/>
                      </a:prstGeom>
                      <a:noFill/>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922218224"/>
              </p:ext>
            </p:extLst>
          </p:nvPr>
        </p:nvGraphicFramePr>
        <p:xfrm>
          <a:off x="5998931" y="4592677"/>
          <a:ext cx="1437082" cy="298481"/>
        </p:xfrm>
        <a:graphic>
          <a:graphicData uri="http://schemas.openxmlformats.org/presentationml/2006/ole">
            <mc:AlternateContent xmlns:mc="http://schemas.openxmlformats.org/markup-compatibility/2006">
              <mc:Choice xmlns:v="urn:schemas-microsoft-com:vml" Requires="v">
                <p:oleObj spid="_x0000_s2090" r:id="rId9" imgW="647700" imgH="228600" progId="Equation.DSMT4">
                  <p:embed/>
                </p:oleObj>
              </mc:Choice>
              <mc:Fallback>
                <p:oleObj r:id="rId9" imgW="647700" imgH="228600" progId="Equation.DSMT4">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8931" y="4592677"/>
                        <a:ext cx="1437082" cy="298481"/>
                      </a:xfrm>
                      <a:prstGeom prst="rect">
                        <a:avLst/>
                      </a:prstGeom>
                      <a:noFill/>
                    </p:spPr>
                  </p:pic>
                </p:oleObj>
              </mc:Fallback>
            </mc:AlternateContent>
          </a:graphicData>
        </a:graphic>
      </p:graphicFrame>
      <p:sp>
        <p:nvSpPr>
          <p:cNvPr id="15" name="Rectangle 30"/>
          <p:cNvSpPr>
            <a:spLocks noChangeArrowheads="1"/>
          </p:cNvSpPr>
          <p:nvPr/>
        </p:nvSpPr>
        <p:spPr bwMode="auto">
          <a:xfrm>
            <a:off x="6063657" y="4968627"/>
            <a:ext cx="165549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smtClean="0">
                <a:ln>
                  <a:noFill/>
                </a:ln>
                <a:solidFill>
                  <a:schemeClr val="tx1"/>
                </a:solidFill>
                <a:effectLst/>
                <a:latin typeface="Arial" panose="020B0604020202020204" pitchFamily="34"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7" name="Прямоугольник 16"/>
          <p:cNvSpPr/>
          <p:nvPr/>
        </p:nvSpPr>
        <p:spPr>
          <a:xfrm>
            <a:off x="5284412" y="4528377"/>
            <a:ext cx="730906" cy="369332"/>
          </a:xfrm>
          <a:prstGeom prst="rect">
            <a:avLst/>
          </a:prstGeom>
        </p:spPr>
        <p:txBody>
          <a:bodyPr wrap="none">
            <a:spAutoFit/>
          </a:bodyPr>
          <a:lstStyle/>
          <a:p>
            <a:r>
              <a:rPr lang="kk-KZ" dirty="0">
                <a:latin typeface="Times New Roman" panose="02020603050405020304" pitchFamily="18" charset="0"/>
                <a:ea typeface="Times New Roman" panose="02020603050405020304" pitchFamily="18" charset="0"/>
                <a:cs typeface="Arial" panose="020B0604020202020204" pitchFamily="34" charset="0"/>
              </a:rPr>
              <a:t>в) сағ</a:t>
            </a:r>
            <a:endParaRPr lang="ru-RU" dirty="0"/>
          </a:p>
        </p:txBody>
      </p:sp>
      <p:sp>
        <p:nvSpPr>
          <p:cNvPr id="18" name="Прямоугольник 17"/>
          <p:cNvSpPr/>
          <p:nvPr/>
        </p:nvSpPr>
        <p:spPr>
          <a:xfrm>
            <a:off x="829336" y="4455255"/>
            <a:ext cx="398125" cy="382890"/>
          </a:xfrm>
          <a:prstGeom prst="rect">
            <a:avLst/>
          </a:prstGeom>
        </p:spPr>
        <p:txBody>
          <a:bodyPr wrap="square">
            <a:spAutoFit/>
          </a:bodyPr>
          <a:lstStyle/>
          <a:p>
            <a:r>
              <a:rPr lang="kk-KZ" dirty="0">
                <a:latin typeface="Times New Roman" panose="02020603050405020304" pitchFamily="18" charset="0"/>
                <a:ea typeface="Times New Roman" panose="02020603050405020304" pitchFamily="18" charset="0"/>
                <a:cs typeface="Arial" panose="020B0604020202020204" pitchFamily="34" charset="0"/>
              </a:rPr>
              <a:t>а)</a:t>
            </a:r>
            <a:endParaRPr lang="ru-RU" dirty="0"/>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TotalTime>
  <Words>2471</Words>
  <Application>Microsoft Office PowerPoint</Application>
  <PresentationFormat>Экран (16:9)</PresentationFormat>
  <Paragraphs>126</Paragraphs>
  <Slides>21</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3</vt:i4>
      </vt:variant>
      <vt:variant>
        <vt:lpstr>Заголовки слайдов</vt:lpstr>
      </vt:variant>
      <vt:variant>
        <vt:i4>21</vt:i4>
      </vt:variant>
    </vt:vector>
  </HeadingPairs>
  <TitlesOfParts>
    <vt:vector size="30" baseType="lpstr">
      <vt:lpstr>Arial</vt:lpstr>
      <vt:lpstr>Calibri</vt:lpstr>
      <vt:lpstr>Symbol</vt:lpstr>
      <vt:lpstr>Times New Roman</vt:lpstr>
      <vt:lpstr>Times New Roman CYR</vt:lpstr>
      <vt:lpstr>Тема Office</vt:lpstr>
      <vt:lpstr>Visio.Drawing.11</vt:lpstr>
      <vt:lpstr>Microsoft Word Picture</vt:lpstr>
      <vt:lpstr>Equation.DSMT4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Mereke Orynbay</cp:lastModifiedBy>
  <cp:revision>89</cp:revision>
  <dcterms:created xsi:type="dcterms:W3CDTF">2022-08-10T04:49:39Z</dcterms:created>
  <dcterms:modified xsi:type="dcterms:W3CDTF">2022-10-18T09:43:55Z</dcterms:modified>
</cp:coreProperties>
</file>