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sd" ContentType="application/vnd.visi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60" r:id="rId2"/>
    <p:sldId id="259" r:id="rId3"/>
    <p:sldId id="276" r:id="rId4"/>
    <p:sldId id="265" r:id="rId5"/>
    <p:sldId id="268" r:id="rId6"/>
    <p:sldId id="267" r:id="rId7"/>
    <p:sldId id="266" r:id="rId8"/>
    <p:sldId id="269" r:id="rId9"/>
    <p:sldId id="277" r:id="rId10"/>
    <p:sldId id="278" r:id="rId11"/>
    <p:sldId id="279" r:id="rId12"/>
    <p:sldId id="280" r:id="rId13"/>
    <p:sldId id="281" r:id="rId14"/>
    <p:sldId id="284" r:id="rId15"/>
    <p:sldId id="285" r:id="rId16"/>
    <p:sldId id="286" r:id="rId17"/>
    <p:sldId id="287" r:id="rId18"/>
    <p:sldId id="264" r:id="rId19"/>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4BB49584-339F-4E90-B811-4F55C1F8815F}">
      <dgm:prSet custT="1"/>
      <dgm:spPr/>
      <dgm:t>
        <a:bodyPr/>
        <a:lstStyle/>
        <a:p>
          <a:r>
            <a:rPr lang="ru-RU" sz="1600" i="0" dirty="0">
              <a:latin typeface="Times New Roman" pitchFamily="18" charset="0"/>
              <a:cs typeface="Times New Roman" pitchFamily="18" charset="0"/>
            </a:rPr>
            <a:t>10.2</a:t>
          </a:r>
          <a:r>
            <a:rPr lang="ru-RU" sz="1600" b="0" i="0" dirty="0">
              <a:latin typeface="Times New Roman" pitchFamily="18" charset="0"/>
              <a:cs typeface="Times New Roman" pitchFamily="18" charset="0"/>
            </a:rPr>
            <a:t> </a:t>
          </a:r>
          <a:r>
            <a:rPr lang="kk-KZ" sz="1600" b="0" i="0" dirty="0">
              <a:latin typeface="Times New Roman" pitchFamily="18" charset="0"/>
              <a:cs typeface="Times New Roman" pitchFamily="18" charset="0"/>
            </a:rPr>
            <a:t>Үй ішінде таралу жоғалуын бағалау</a:t>
          </a:r>
          <a:endParaRPr lang="ru-RU" sz="1600" b="0" i="0" dirty="0">
            <a:latin typeface="Times New Roman" pitchFamily="18" charset="0"/>
            <a:cs typeface="Times New Roman" pitchFamily="18" charset="0"/>
          </a:endParaRPr>
        </a:p>
      </dgm:t>
    </dgm:pt>
    <dgm:pt modelId="{499E287B-E507-47EE-A62E-97FA4E5941E4}" type="parTrans" cxnId="{3BB35D38-1A62-4049-B23E-69D71D80791B}">
      <dgm:prSet/>
      <dgm:spPr/>
      <dgm:t>
        <a:bodyPr/>
        <a:lstStyle/>
        <a:p>
          <a:endParaRPr lang="ru-RU"/>
        </a:p>
      </dgm:t>
    </dgm:pt>
    <dgm:pt modelId="{6C17FA29-528A-4C6A-AEBE-4CEEC74639AC}" type="sibTrans" cxnId="{3BB35D38-1A62-4049-B23E-69D71D80791B}">
      <dgm:prSet/>
      <dgm:spPr/>
      <dgm:t>
        <a:bodyPr/>
        <a:lstStyle/>
        <a:p>
          <a:endParaRPr lang="ru-RU"/>
        </a:p>
      </dgm:t>
    </dgm:pt>
    <dgm:pt modelId="{AC9580FE-106D-4C13-8C7D-96F1FF063F51}">
      <dgm:prSet custT="1"/>
      <dgm:spPr/>
      <dgm:t>
        <a:bodyPr/>
        <a:lstStyle/>
        <a:p>
          <a:r>
            <a:rPr lang="ru-RU" sz="1600" i="0" dirty="0">
              <a:latin typeface="Times New Roman" pitchFamily="18" charset="0"/>
              <a:cs typeface="Times New Roman" pitchFamily="18" charset="0"/>
            </a:rPr>
            <a:t>10.3  </a:t>
          </a:r>
          <a:r>
            <a:rPr lang="kk-KZ" sz="1600" b="0" i="0" dirty="0">
              <a:latin typeface="Times New Roman" pitchFamily="18" charset="0"/>
              <a:cs typeface="Times New Roman" pitchFamily="18" charset="0"/>
            </a:rPr>
            <a:t>Өшу</a:t>
          </a:r>
          <a:endParaRPr lang="ru-RU" sz="1600" b="0" i="0" dirty="0">
            <a:latin typeface="Times New Roman" pitchFamily="18" charset="0"/>
            <a:cs typeface="Times New Roman" pitchFamily="18" charset="0"/>
          </a:endParaRPr>
        </a:p>
      </dgm:t>
    </dgm:pt>
    <dgm:pt modelId="{02A69533-5643-43A0-9B99-96E53DB8BE37}" type="parTrans" cxnId="{A2E5443D-5195-4928-B985-E142937C4B86}">
      <dgm:prSet/>
      <dgm:spPr/>
      <dgm:t>
        <a:bodyPr/>
        <a:lstStyle/>
        <a:p>
          <a:endParaRPr lang="ru-RU"/>
        </a:p>
      </dgm:t>
    </dgm:pt>
    <dgm:pt modelId="{E8987AB7-0E1E-4EF4-A9C4-9CD7FA320725}" type="sibTrans" cxnId="{A2E5443D-5195-4928-B985-E142937C4B86}">
      <dgm:prSet/>
      <dgm:spPr/>
      <dgm:t>
        <a:bodyPr/>
        <a:lstStyle/>
        <a:p>
          <a:endParaRPr lang="ru-RU"/>
        </a:p>
      </dgm:t>
    </dgm:pt>
    <dgm:pt modelId="{04972803-8A71-4A31-982C-459E36EF3AD0}">
      <dgm:prSet custT="1"/>
      <dgm:spPr/>
      <dgm:t>
        <a:bodyPr/>
        <a:lstStyle/>
        <a:p>
          <a:r>
            <a:rPr lang="kk-KZ" sz="1600" i="0" dirty="0">
              <a:latin typeface="Times New Roman" pitchFamily="18" charset="0"/>
              <a:cs typeface="Times New Roman" pitchFamily="18" charset="0"/>
            </a:rPr>
            <a:t>10.1 Кіріспе</a:t>
          </a:r>
          <a:endParaRPr lang="ru-RU" sz="1600" i="0" dirty="0">
            <a:latin typeface="Times New Roman" pitchFamily="18" charset="0"/>
            <a:cs typeface="Times New Roman" pitchFamily="18" charset="0"/>
          </a:endParaRPr>
        </a:p>
      </dgm:t>
    </dgm:pt>
    <dgm:pt modelId="{432E74A4-876C-46CD-A2D1-F2375CB1C7AF}" type="parTrans" cxnId="{9D19D5FE-225C-40EA-93AE-58A471502900}">
      <dgm:prSet/>
      <dgm:spPr/>
      <dgm:t>
        <a:bodyPr/>
        <a:lstStyle/>
        <a:p>
          <a:endParaRPr lang="ru-RU"/>
        </a:p>
      </dgm:t>
    </dgm:pt>
    <dgm:pt modelId="{5D243505-CD25-44D9-AE6D-6E6F82C2E68E}" type="sibTrans" cxnId="{9D19D5FE-225C-40EA-93AE-58A471502900}">
      <dgm:prSet/>
      <dgm:spPr/>
      <dgm:t>
        <a:bodyPr/>
        <a:lstStyle/>
        <a:p>
          <a:endParaRPr lang="ru-RU"/>
        </a:p>
      </dgm:t>
    </dgm:pt>
    <dgm:pt modelId="{72CA2B91-E33F-493F-A644-DF7F52610005}">
      <dgm:prSet custT="1"/>
      <dgm:spPr/>
      <dgm:t>
        <a:bodyPr/>
        <a:lstStyle/>
        <a:p>
          <a:r>
            <a:rPr lang="kk-KZ" sz="1600" b="0" i="0" dirty="0">
              <a:latin typeface="Times New Roman" pitchFamily="18" charset="0"/>
              <a:cs typeface="Times New Roman" pitchFamily="18" charset="0"/>
            </a:rPr>
            <a:t>10.2.1  </a:t>
          </a:r>
          <a:r>
            <a:rPr lang="kk-KZ" sz="1600" i="0" dirty="0">
              <a:latin typeface="Times New Roman" pitchFamily="18" charset="0"/>
              <a:cs typeface="Times New Roman" pitchFamily="18" charset="0"/>
            </a:rPr>
            <a:t>Бір көлбеу моделі</a:t>
          </a:r>
          <a:endParaRPr lang="ru-RU" sz="1600" b="0" i="0" dirty="0">
            <a:latin typeface="Times New Roman" pitchFamily="18" charset="0"/>
            <a:cs typeface="Times New Roman" pitchFamily="18" charset="0"/>
          </a:endParaRPr>
        </a:p>
      </dgm:t>
    </dgm:pt>
    <dgm:pt modelId="{BD60F666-0488-4C9E-8C58-4849A5FDFA11}" type="parTrans" cxnId="{BA277E4E-D68F-4DAE-9B7E-2E1317410484}">
      <dgm:prSet/>
      <dgm:spPr/>
      <dgm:t>
        <a:bodyPr/>
        <a:lstStyle/>
        <a:p>
          <a:endParaRPr lang="ru-KZ"/>
        </a:p>
      </dgm:t>
    </dgm:pt>
    <dgm:pt modelId="{17867E03-228F-4B03-9573-5CBB9A5F2FD4}" type="sibTrans" cxnId="{BA277E4E-D68F-4DAE-9B7E-2E1317410484}">
      <dgm:prSet/>
      <dgm:spPr/>
      <dgm:t>
        <a:bodyPr/>
        <a:lstStyle/>
        <a:p>
          <a:endParaRPr lang="ru-KZ"/>
        </a:p>
      </dgm:t>
    </dgm:pt>
    <dgm:pt modelId="{A7B8EACE-8954-4947-9A11-7E77AF69D001}">
      <dgm:prSet custT="1"/>
      <dgm:spPr/>
      <dgm:t>
        <a:bodyPr/>
        <a:lstStyle/>
        <a:p>
          <a:r>
            <a:rPr lang="kk-KZ" sz="1600" b="0" i="0" dirty="0">
              <a:latin typeface="Times New Roman" pitchFamily="18" charset="0"/>
              <a:cs typeface="Times New Roman" pitchFamily="18" charset="0"/>
            </a:rPr>
            <a:t>10.2.2 </a:t>
          </a:r>
          <a:r>
            <a:rPr lang="kk-KZ" sz="1600" i="0" dirty="0">
              <a:latin typeface="Times New Roman" pitchFamily="18" charset="0"/>
              <a:cs typeface="Times New Roman" pitchFamily="18" charset="0"/>
            </a:rPr>
            <a:t>Көптеген қабырғалары бар модель</a:t>
          </a:r>
          <a:endParaRPr lang="ru-RU" sz="1600" b="0" i="0" dirty="0">
            <a:latin typeface="Times New Roman" pitchFamily="18" charset="0"/>
            <a:cs typeface="Times New Roman" pitchFamily="18" charset="0"/>
          </a:endParaRPr>
        </a:p>
      </dgm:t>
    </dgm:pt>
    <dgm:pt modelId="{FA95E31A-0050-4990-AA70-6284C035BB2D}" type="parTrans" cxnId="{C3C9CDFB-BADF-472E-BC36-4B2E67221099}">
      <dgm:prSet/>
      <dgm:spPr/>
      <dgm:t>
        <a:bodyPr/>
        <a:lstStyle/>
        <a:p>
          <a:endParaRPr lang="ru-KZ"/>
        </a:p>
      </dgm:t>
    </dgm:pt>
    <dgm:pt modelId="{EC03F1C4-0588-45A9-B2B5-F1E30446E455}" type="sibTrans" cxnId="{C3C9CDFB-BADF-472E-BC36-4B2E67221099}">
      <dgm:prSet/>
      <dgm:spPr/>
      <dgm:t>
        <a:bodyPr/>
        <a:lstStyle/>
        <a:p>
          <a:endParaRPr lang="ru-KZ"/>
        </a:p>
      </dgm:t>
    </dgm:pt>
    <dgm:pt modelId="{DCD9D0A7-F6F2-4DB1-91B6-688EFE934DE5}">
      <dgm:prSet custT="1"/>
      <dgm:spPr/>
      <dgm:t>
        <a:bodyPr/>
        <a:lstStyle/>
        <a:p>
          <a:r>
            <a:rPr lang="kk-KZ" sz="1600" b="0" i="0" dirty="0">
              <a:latin typeface="Times New Roman" pitchFamily="18" charset="0"/>
              <a:cs typeface="Times New Roman" pitchFamily="18" charset="0"/>
            </a:rPr>
            <a:t>10.2.3  </a:t>
          </a:r>
          <a:r>
            <a:rPr lang="kk-KZ" sz="1600" i="0" dirty="0">
              <a:latin typeface="Times New Roman" pitchFamily="18" charset="0"/>
              <a:cs typeface="Times New Roman" pitchFamily="18" charset="0"/>
            </a:rPr>
            <a:t>Сызықтық әлсіреу моделі</a:t>
          </a:r>
          <a:endParaRPr lang="ru-RU" sz="1600" b="0" i="0" dirty="0">
            <a:latin typeface="Times New Roman" pitchFamily="18" charset="0"/>
            <a:cs typeface="Times New Roman" pitchFamily="18" charset="0"/>
          </a:endParaRPr>
        </a:p>
      </dgm:t>
    </dgm:pt>
    <dgm:pt modelId="{0338C3AF-3559-4C75-B405-F0DDA0C0EF7C}" type="parTrans" cxnId="{963728B0-95A5-409D-9259-A971DB2BCBA2}">
      <dgm:prSet/>
      <dgm:spPr/>
      <dgm:t>
        <a:bodyPr/>
        <a:lstStyle/>
        <a:p>
          <a:endParaRPr lang="ru-KZ"/>
        </a:p>
      </dgm:t>
    </dgm:pt>
    <dgm:pt modelId="{68BBE72F-80FA-453F-977C-BD96ABE17947}" type="sibTrans" cxnId="{963728B0-95A5-409D-9259-A971DB2BCBA2}">
      <dgm:prSet/>
      <dgm:spPr/>
      <dgm:t>
        <a:bodyPr/>
        <a:lstStyle/>
        <a:p>
          <a:endParaRPr lang="ru-KZ"/>
        </a:p>
      </dgm:t>
    </dgm:pt>
    <dgm:pt modelId="{62945972-31A6-415C-8A2D-19457369E9B0}">
      <dgm:prSet custT="1"/>
      <dgm:spPr/>
      <dgm:t>
        <a:bodyPr/>
        <a:lstStyle/>
        <a:p>
          <a:r>
            <a:rPr lang="kk-KZ" sz="1600" b="0" i="0" dirty="0">
              <a:latin typeface="Times New Roman" pitchFamily="18" charset="0"/>
              <a:cs typeface="Times New Roman" pitchFamily="18" charset="0"/>
            </a:rPr>
            <a:t>10.3.1 </a:t>
          </a:r>
          <a:r>
            <a:rPr lang="kk-KZ" sz="1600" i="0" dirty="0">
              <a:latin typeface="Times New Roman" pitchFamily="18" charset="0"/>
              <a:cs typeface="Times New Roman" pitchFamily="18" charset="0"/>
            </a:rPr>
            <a:t>Баяу өшеді</a:t>
          </a:r>
          <a:endParaRPr lang="ru-RU" sz="1600" b="0" i="0" dirty="0">
            <a:latin typeface="Times New Roman" pitchFamily="18" charset="0"/>
            <a:cs typeface="Times New Roman" pitchFamily="18" charset="0"/>
          </a:endParaRPr>
        </a:p>
      </dgm:t>
    </dgm:pt>
    <dgm:pt modelId="{1007349E-8C2C-4A8F-8729-17E9797E5AD4}" type="parTrans" cxnId="{52CE1732-A884-40E3-8A5B-147BDE107B82}">
      <dgm:prSet/>
      <dgm:spPr/>
      <dgm:t>
        <a:bodyPr/>
        <a:lstStyle/>
        <a:p>
          <a:endParaRPr lang="ru-KZ"/>
        </a:p>
      </dgm:t>
    </dgm:pt>
    <dgm:pt modelId="{4095EA90-65F6-494A-8ED8-F100BDFD9750}" type="sibTrans" cxnId="{52CE1732-A884-40E3-8A5B-147BDE107B82}">
      <dgm:prSet/>
      <dgm:spPr/>
      <dgm:t>
        <a:bodyPr/>
        <a:lstStyle/>
        <a:p>
          <a:endParaRPr lang="ru-KZ"/>
        </a:p>
      </dgm:t>
    </dgm:pt>
    <dgm:pt modelId="{2A3BB6E5-1B40-44F5-8DBB-860F9545F6D7}">
      <dgm:prSet custT="1"/>
      <dgm:spPr/>
      <dgm:t>
        <a:bodyPr/>
        <a:lstStyle/>
        <a:p>
          <a:endParaRPr lang="ru-RU" sz="1600" b="0" dirty="0">
            <a:latin typeface="Times New Roman" pitchFamily="18" charset="0"/>
            <a:cs typeface="Times New Roman" pitchFamily="18" charset="0"/>
          </a:endParaRPr>
        </a:p>
      </dgm:t>
    </dgm:pt>
    <dgm:pt modelId="{14C8F2BB-6536-4B04-8B75-564F1982D37D}" type="parTrans" cxnId="{F7FCB6F8-230D-4994-91C8-0845344C2FB9}">
      <dgm:prSet/>
      <dgm:spPr/>
      <dgm:t>
        <a:bodyPr/>
        <a:lstStyle/>
        <a:p>
          <a:endParaRPr lang="ru-KZ"/>
        </a:p>
      </dgm:t>
    </dgm:pt>
    <dgm:pt modelId="{2B3BB51C-2C52-462B-8992-9DB19E727B77}" type="sibTrans" cxnId="{F7FCB6F8-230D-4994-91C8-0845344C2FB9}">
      <dgm:prSet/>
      <dgm:spPr/>
      <dgm:t>
        <a:bodyPr/>
        <a:lstStyle/>
        <a:p>
          <a:endParaRPr lang="ru-KZ"/>
        </a:p>
      </dgm:t>
    </dgm:pt>
    <dgm:pt modelId="{10C37432-0AAD-4490-A494-5ABCCEB59506}" type="pres">
      <dgm:prSet presAssocID="{32E871E4-3074-4F95-8002-BD0F58978A2E}" presName="Name0" presStyleCnt="0">
        <dgm:presLayoutVars>
          <dgm:chMax val="7"/>
          <dgm:chPref val="7"/>
          <dgm:dir/>
        </dgm:presLayoutVars>
      </dgm:prSet>
      <dgm:spPr/>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7"/>
      <dgm:spPr/>
    </dgm:pt>
    <dgm:pt modelId="{7F6E4215-72CA-4C32-97AA-1F8A7E1D3D15}" type="pres">
      <dgm:prSet presAssocID="{32E871E4-3074-4F95-8002-BD0F58978A2E}" presName="conn" presStyleLbl="parChTrans1D2" presStyleIdx="0" presStyleCnt="1"/>
      <dgm:spPr/>
    </dgm:pt>
    <dgm:pt modelId="{9C1F1B49-298F-49D3-A18C-F50EB71C19E0}" type="pres">
      <dgm:prSet presAssocID="{32E871E4-3074-4F95-8002-BD0F58978A2E}" presName="extraNode" presStyleLbl="node1" presStyleIdx="0" presStyleCnt="7"/>
      <dgm:spPr/>
    </dgm:pt>
    <dgm:pt modelId="{2E1AB7ED-CA2D-4098-A56C-C0184E48C329}" type="pres">
      <dgm:prSet presAssocID="{32E871E4-3074-4F95-8002-BD0F58978A2E}" presName="dstNode" presStyleLbl="node1" presStyleIdx="0" presStyleCnt="7"/>
      <dgm:spPr/>
    </dgm:pt>
    <dgm:pt modelId="{3275C3E9-DE6B-42E8-BD4D-8D7CCD0679F2}" type="pres">
      <dgm:prSet presAssocID="{04972803-8A71-4A31-982C-459E36EF3AD0}" presName="text_1" presStyleLbl="node1" presStyleIdx="0" presStyleCnt="7">
        <dgm:presLayoutVars>
          <dgm:bulletEnabled val="1"/>
        </dgm:presLayoutVars>
      </dgm:prSet>
      <dgm:spPr/>
    </dgm:pt>
    <dgm:pt modelId="{9ABE8ED0-E023-40B6-A785-B3EACE42D2E5}" type="pres">
      <dgm:prSet presAssocID="{04972803-8A71-4A31-982C-459E36EF3AD0}" presName="accent_1" presStyleCnt="0"/>
      <dgm:spPr/>
    </dgm:pt>
    <dgm:pt modelId="{47720F80-8CD6-4239-B5C1-2B1F986F6566}" type="pres">
      <dgm:prSet presAssocID="{04972803-8A71-4A31-982C-459E36EF3AD0}" presName="accentRepeatNode" presStyleLbl="solidFgAcc1" presStyleIdx="0" presStyleCnt="7"/>
      <dgm:spPr/>
    </dgm:pt>
    <dgm:pt modelId="{2EFEF61A-BA11-4C17-B9B1-3FDF37CB1B23}" type="pres">
      <dgm:prSet presAssocID="{4BB49584-339F-4E90-B811-4F55C1F8815F}" presName="text_2" presStyleLbl="node1" presStyleIdx="1" presStyleCnt="7" custScaleY="204006">
        <dgm:presLayoutVars>
          <dgm:bulletEnabled val="1"/>
        </dgm:presLayoutVars>
      </dgm:prSet>
      <dgm:spPr/>
    </dgm:pt>
    <dgm:pt modelId="{CF7DAC12-E1AA-4ACC-B31C-4A5721A1F8A2}" type="pres">
      <dgm:prSet presAssocID="{4BB49584-339F-4E90-B811-4F55C1F8815F}" presName="accent_2" presStyleCnt="0"/>
      <dgm:spPr/>
    </dgm:pt>
    <dgm:pt modelId="{147A04AB-5E25-4812-BEA3-1FEE7FE6D333}" type="pres">
      <dgm:prSet presAssocID="{4BB49584-339F-4E90-B811-4F55C1F8815F}" presName="accentRepeatNode" presStyleLbl="solidFgAcc1" presStyleIdx="1" presStyleCnt="7"/>
      <dgm:spPr/>
    </dgm:pt>
    <dgm:pt modelId="{D7B7B4C6-77DB-4F2C-852E-95D9A460140D}" type="pres">
      <dgm:prSet presAssocID="{72CA2B91-E33F-493F-A644-DF7F52610005}" presName="text_3" presStyleLbl="node1" presStyleIdx="2" presStyleCnt="7">
        <dgm:presLayoutVars>
          <dgm:bulletEnabled val="1"/>
        </dgm:presLayoutVars>
      </dgm:prSet>
      <dgm:spPr/>
    </dgm:pt>
    <dgm:pt modelId="{C9EFD3F9-D506-4F46-93AC-B399198F26CC}" type="pres">
      <dgm:prSet presAssocID="{72CA2B91-E33F-493F-A644-DF7F52610005}" presName="accent_3" presStyleCnt="0"/>
      <dgm:spPr/>
    </dgm:pt>
    <dgm:pt modelId="{E73E8F92-2710-45DF-9A9D-5F76FBA92D95}" type="pres">
      <dgm:prSet presAssocID="{72CA2B91-E33F-493F-A644-DF7F52610005}" presName="accentRepeatNode" presStyleLbl="solidFgAcc1" presStyleIdx="2" presStyleCnt="7"/>
      <dgm:spPr/>
    </dgm:pt>
    <dgm:pt modelId="{891DFF9D-4D85-4BEE-895E-3D1B32951902}" type="pres">
      <dgm:prSet presAssocID="{A7B8EACE-8954-4947-9A11-7E77AF69D001}" presName="text_4" presStyleLbl="node1" presStyleIdx="3" presStyleCnt="7" custScaleY="188028" custLinFactNeighborX="-1287" custLinFactNeighborY="5986">
        <dgm:presLayoutVars>
          <dgm:bulletEnabled val="1"/>
        </dgm:presLayoutVars>
      </dgm:prSet>
      <dgm:spPr/>
    </dgm:pt>
    <dgm:pt modelId="{6DA78102-3A59-426F-853B-84A9C45841D7}" type="pres">
      <dgm:prSet presAssocID="{A7B8EACE-8954-4947-9A11-7E77AF69D001}" presName="accent_4" presStyleCnt="0"/>
      <dgm:spPr/>
    </dgm:pt>
    <dgm:pt modelId="{9B6688F7-6D16-4C14-AA75-097D2602FD65}" type="pres">
      <dgm:prSet presAssocID="{A7B8EACE-8954-4947-9A11-7E77AF69D001}" presName="accentRepeatNode" presStyleLbl="solidFgAcc1" presStyleIdx="3" presStyleCnt="7"/>
      <dgm:spPr/>
    </dgm:pt>
    <dgm:pt modelId="{1B899BF8-2514-4C09-A3BD-7EF47D061F32}" type="pres">
      <dgm:prSet presAssocID="{DCD9D0A7-F6F2-4DB1-91B6-688EFE934DE5}" presName="text_5" presStyleLbl="node1" presStyleIdx="4" presStyleCnt="7">
        <dgm:presLayoutVars>
          <dgm:bulletEnabled val="1"/>
        </dgm:presLayoutVars>
      </dgm:prSet>
      <dgm:spPr/>
    </dgm:pt>
    <dgm:pt modelId="{3020E131-E435-4E00-8C08-E57D28AFC7D9}" type="pres">
      <dgm:prSet presAssocID="{DCD9D0A7-F6F2-4DB1-91B6-688EFE934DE5}" presName="accent_5" presStyleCnt="0"/>
      <dgm:spPr/>
    </dgm:pt>
    <dgm:pt modelId="{B865F226-E1F5-4286-93C4-479E7CE34BB1}" type="pres">
      <dgm:prSet presAssocID="{DCD9D0A7-F6F2-4DB1-91B6-688EFE934DE5}" presName="accentRepeatNode" presStyleLbl="solidFgAcc1" presStyleIdx="4" presStyleCnt="7"/>
      <dgm:spPr/>
    </dgm:pt>
    <dgm:pt modelId="{0AF1908B-7829-43B7-80EC-F956D34B4692}" type="pres">
      <dgm:prSet presAssocID="{AC9580FE-106D-4C13-8C7D-96F1FF063F51}" presName="text_6" presStyleLbl="node1" presStyleIdx="5" presStyleCnt="7">
        <dgm:presLayoutVars>
          <dgm:bulletEnabled val="1"/>
        </dgm:presLayoutVars>
      </dgm:prSet>
      <dgm:spPr/>
    </dgm:pt>
    <dgm:pt modelId="{775A9FB8-8F08-4913-B1B5-14950AE5BF7C}" type="pres">
      <dgm:prSet presAssocID="{AC9580FE-106D-4C13-8C7D-96F1FF063F51}" presName="accent_6" presStyleCnt="0"/>
      <dgm:spPr/>
    </dgm:pt>
    <dgm:pt modelId="{51638C2B-69EA-40C6-967D-9495998A0005}" type="pres">
      <dgm:prSet presAssocID="{AC9580FE-106D-4C13-8C7D-96F1FF063F51}" presName="accentRepeatNode" presStyleLbl="solidFgAcc1" presStyleIdx="5" presStyleCnt="7"/>
      <dgm:spPr/>
    </dgm:pt>
    <dgm:pt modelId="{FD95EF88-2710-4C2F-92EA-8445B82CC644}" type="pres">
      <dgm:prSet presAssocID="{62945972-31A6-415C-8A2D-19457369E9B0}" presName="text_7" presStyleLbl="node1" presStyleIdx="6" presStyleCnt="7">
        <dgm:presLayoutVars>
          <dgm:bulletEnabled val="1"/>
        </dgm:presLayoutVars>
      </dgm:prSet>
      <dgm:spPr/>
    </dgm:pt>
    <dgm:pt modelId="{BF4574E0-F87D-401C-8AE0-49FB56A36EA1}" type="pres">
      <dgm:prSet presAssocID="{62945972-31A6-415C-8A2D-19457369E9B0}" presName="accent_7" presStyleCnt="0"/>
      <dgm:spPr/>
    </dgm:pt>
    <dgm:pt modelId="{3BBE37B0-E085-4488-82AB-20252D57F6FC}" type="pres">
      <dgm:prSet presAssocID="{62945972-31A6-415C-8A2D-19457369E9B0}" presName="accentRepeatNode" presStyleLbl="solidFgAcc1" presStyleIdx="6" presStyleCnt="7"/>
      <dgm:spPr/>
    </dgm:pt>
  </dgm:ptLst>
  <dgm:cxnLst>
    <dgm:cxn modelId="{63090E28-C21D-456A-8769-7AE00D865F38}" type="presOf" srcId="{4BB49584-339F-4E90-B811-4F55C1F8815F}" destId="{2EFEF61A-BA11-4C17-B9B1-3FDF37CB1B23}" srcOrd="0" destOrd="0" presId="urn:microsoft.com/office/officeart/2008/layout/VerticalCurvedList"/>
    <dgm:cxn modelId="{52CE1732-A884-40E3-8A5B-147BDE107B82}" srcId="{32E871E4-3074-4F95-8002-BD0F58978A2E}" destId="{62945972-31A6-415C-8A2D-19457369E9B0}" srcOrd="6" destOrd="0" parTransId="{1007349E-8C2C-4A8F-8729-17E9797E5AD4}" sibTransId="{4095EA90-65F6-494A-8ED8-F100BDFD9750}"/>
    <dgm:cxn modelId="{23F5AF35-9956-41FC-922D-8B550B1920BF}" type="presOf" srcId="{62945972-31A6-415C-8A2D-19457369E9B0}" destId="{FD95EF88-2710-4C2F-92EA-8445B82CC644}" srcOrd="0" destOrd="0" presId="urn:microsoft.com/office/officeart/2008/layout/VerticalCurvedList"/>
    <dgm:cxn modelId="{3BB35D38-1A62-4049-B23E-69D71D80791B}" srcId="{32E871E4-3074-4F95-8002-BD0F58978A2E}" destId="{4BB49584-339F-4E90-B811-4F55C1F8815F}" srcOrd="1" destOrd="0" parTransId="{499E287B-E507-47EE-A62E-97FA4E5941E4}" sibTransId="{6C17FA29-528A-4C6A-AEBE-4CEEC74639AC}"/>
    <dgm:cxn modelId="{A2E5443D-5195-4928-B985-E142937C4B86}" srcId="{32E871E4-3074-4F95-8002-BD0F58978A2E}" destId="{AC9580FE-106D-4C13-8C7D-96F1FF063F51}" srcOrd="5" destOrd="0" parTransId="{02A69533-5643-43A0-9B99-96E53DB8BE37}" sibTransId="{E8987AB7-0E1E-4EF4-A9C4-9CD7FA320725}"/>
    <dgm:cxn modelId="{7044F962-F800-4DD3-80CF-5AD4E972C573}" type="presOf" srcId="{72CA2B91-E33F-493F-A644-DF7F52610005}" destId="{D7B7B4C6-77DB-4F2C-852E-95D9A460140D}" srcOrd="0" destOrd="0" presId="urn:microsoft.com/office/officeart/2008/layout/VerticalCurvedList"/>
    <dgm:cxn modelId="{9D6FD64A-B04C-4786-A033-BE8F903A2E25}" type="presOf" srcId="{AC9580FE-106D-4C13-8C7D-96F1FF063F51}" destId="{0AF1908B-7829-43B7-80EC-F956D34B4692}"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BA277E4E-D68F-4DAE-9B7E-2E1317410484}" srcId="{32E871E4-3074-4F95-8002-BD0F58978A2E}" destId="{72CA2B91-E33F-493F-A644-DF7F52610005}" srcOrd="2" destOrd="0" parTransId="{BD60F666-0488-4C9E-8C58-4849A5FDFA11}" sibTransId="{17867E03-228F-4B03-9573-5CBB9A5F2FD4}"/>
    <dgm:cxn modelId="{7EA41F95-5FF9-4A83-89F9-6031968579EE}" type="presOf" srcId="{DCD9D0A7-F6F2-4DB1-91B6-688EFE934DE5}" destId="{1B899BF8-2514-4C09-A3BD-7EF47D061F32}" srcOrd="0" destOrd="0" presId="urn:microsoft.com/office/officeart/2008/layout/VerticalCurvedList"/>
    <dgm:cxn modelId="{963728B0-95A5-409D-9259-A971DB2BCBA2}" srcId="{32E871E4-3074-4F95-8002-BD0F58978A2E}" destId="{DCD9D0A7-F6F2-4DB1-91B6-688EFE934DE5}" srcOrd="4" destOrd="0" parTransId="{0338C3AF-3559-4C75-B405-F0DDA0C0EF7C}" sibTransId="{68BBE72F-80FA-453F-977C-BD96ABE17947}"/>
    <dgm:cxn modelId="{678C12C8-21FF-4CFA-8C97-EC1611CBD45E}" type="presOf" srcId="{A7B8EACE-8954-4947-9A11-7E77AF69D001}" destId="{891DFF9D-4D85-4BEE-895E-3D1B32951902}" srcOrd="0" destOrd="0" presId="urn:microsoft.com/office/officeart/2008/layout/VerticalCurvedList"/>
    <dgm:cxn modelId="{735981CC-36EE-4ECA-9352-1D471D2B188F}" type="presOf" srcId="{5D243505-CD25-44D9-AE6D-6E6F82C2E68E}" destId="{7F6E4215-72CA-4C32-97AA-1F8A7E1D3D15}" srcOrd="0" destOrd="0" presId="urn:microsoft.com/office/officeart/2008/layout/VerticalCurvedList"/>
    <dgm:cxn modelId="{E0DC49F1-CE97-4DFC-AFDD-0C83D1E1D7AA}" type="presOf" srcId="{04972803-8A71-4A31-982C-459E36EF3AD0}" destId="{3275C3E9-DE6B-42E8-BD4D-8D7CCD0679F2}" srcOrd="0" destOrd="0" presId="urn:microsoft.com/office/officeart/2008/layout/VerticalCurvedList"/>
    <dgm:cxn modelId="{F7FCB6F8-230D-4994-91C8-0845344C2FB9}" srcId="{32E871E4-3074-4F95-8002-BD0F58978A2E}" destId="{2A3BB6E5-1B40-44F5-8DBB-860F9545F6D7}" srcOrd="7" destOrd="0" parTransId="{14C8F2BB-6536-4B04-8B75-564F1982D37D}" sibTransId="{2B3BB51C-2C52-462B-8992-9DB19E727B77}"/>
    <dgm:cxn modelId="{C3C9CDFB-BADF-472E-BC36-4B2E67221099}" srcId="{32E871E4-3074-4F95-8002-BD0F58978A2E}" destId="{A7B8EACE-8954-4947-9A11-7E77AF69D001}" srcOrd="3" destOrd="0" parTransId="{FA95E31A-0050-4990-AA70-6284C035BB2D}" sibTransId="{EC03F1C4-0588-45A9-B2B5-F1E30446E455}"/>
    <dgm:cxn modelId="{9D19D5FE-225C-40EA-93AE-58A471502900}" srcId="{32E871E4-3074-4F95-8002-BD0F58978A2E}" destId="{04972803-8A71-4A31-982C-459E36EF3AD0}" srcOrd="0" destOrd="0" parTransId="{432E74A4-876C-46CD-A2D1-F2375CB1C7AF}" sibTransId="{5D243505-CD25-44D9-AE6D-6E6F82C2E68E}"/>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70977455-96A7-421E-88D4-A2D8AC548937}" type="presParOf" srcId="{F807EDB5-A9EE-46ED-A276-6B32BBE1726E}" destId="{3275C3E9-DE6B-42E8-BD4D-8D7CCD0679F2}" srcOrd="1" destOrd="0" presId="urn:microsoft.com/office/officeart/2008/layout/VerticalCurvedList"/>
    <dgm:cxn modelId="{F0C138B1-8160-4667-ADC6-827B320D9AE7}" type="presParOf" srcId="{F807EDB5-A9EE-46ED-A276-6B32BBE1726E}" destId="{9ABE8ED0-E023-40B6-A785-B3EACE42D2E5}" srcOrd="2" destOrd="0" presId="urn:microsoft.com/office/officeart/2008/layout/VerticalCurvedList"/>
    <dgm:cxn modelId="{2A7D7FB1-CC32-44ED-B718-0BEF2928F8D0}" type="presParOf" srcId="{9ABE8ED0-E023-40B6-A785-B3EACE42D2E5}" destId="{47720F80-8CD6-4239-B5C1-2B1F986F6566}" srcOrd="0" destOrd="0" presId="urn:microsoft.com/office/officeart/2008/layout/VerticalCurvedList"/>
    <dgm:cxn modelId="{5423B2E1-3044-48BA-9F32-01EFB4D7B89D}" type="presParOf" srcId="{F807EDB5-A9EE-46ED-A276-6B32BBE1726E}" destId="{2EFEF61A-BA11-4C17-B9B1-3FDF37CB1B23}" srcOrd="3" destOrd="0" presId="urn:microsoft.com/office/officeart/2008/layout/VerticalCurvedList"/>
    <dgm:cxn modelId="{E58D98F7-1D99-4677-A70F-479F760646BC}" type="presParOf" srcId="{F807EDB5-A9EE-46ED-A276-6B32BBE1726E}" destId="{CF7DAC12-E1AA-4ACC-B31C-4A5721A1F8A2}" srcOrd="4" destOrd="0" presId="urn:microsoft.com/office/officeart/2008/layout/VerticalCurvedList"/>
    <dgm:cxn modelId="{3C9DB95B-13AA-4E8E-B03E-3A8E0AB3AE19}" type="presParOf" srcId="{CF7DAC12-E1AA-4ACC-B31C-4A5721A1F8A2}" destId="{147A04AB-5E25-4812-BEA3-1FEE7FE6D333}" srcOrd="0" destOrd="0" presId="urn:microsoft.com/office/officeart/2008/layout/VerticalCurvedList"/>
    <dgm:cxn modelId="{F9838B64-5E51-465C-AE66-43365F9001C4}" type="presParOf" srcId="{F807EDB5-A9EE-46ED-A276-6B32BBE1726E}" destId="{D7B7B4C6-77DB-4F2C-852E-95D9A460140D}" srcOrd="5" destOrd="0" presId="urn:microsoft.com/office/officeart/2008/layout/VerticalCurvedList"/>
    <dgm:cxn modelId="{053DC3B3-8674-443E-AFFE-84D668C7F9BC}" type="presParOf" srcId="{F807EDB5-A9EE-46ED-A276-6B32BBE1726E}" destId="{C9EFD3F9-D506-4F46-93AC-B399198F26CC}" srcOrd="6" destOrd="0" presId="urn:microsoft.com/office/officeart/2008/layout/VerticalCurvedList"/>
    <dgm:cxn modelId="{AC236FA0-1A06-4652-BFA3-FED43433D085}" type="presParOf" srcId="{C9EFD3F9-D506-4F46-93AC-B399198F26CC}" destId="{E73E8F92-2710-45DF-9A9D-5F76FBA92D95}" srcOrd="0" destOrd="0" presId="urn:microsoft.com/office/officeart/2008/layout/VerticalCurvedList"/>
    <dgm:cxn modelId="{D2D1E5EA-277C-4C2D-88D2-26E365512B09}" type="presParOf" srcId="{F807EDB5-A9EE-46ED-A276-6B32BBE1726E}" destId="{891DFF9D-4D85-4BEE-895E-3D1B32951902}" srcOrd="7" destOrd="0" presId="urn:microsoft.com/office/officeart/2008/layout/VerticalCurvedList"/>
    <dgm:cxn modelId="{35C28339-A951-48E4-912E-CF1B8F12A4E1}" type="presParOf" srcId="{F807EDB5-A9EE-46ED-A276-6B32BBE1726E}" destId="{6DA78102-3A59-426F-853B-84A9C45841D7}" srcOrd="8" destOrd="0" presId="urn:microsoft.com/office/officeart/2008/layout/VerticalCurvedList"/>
    <dgm:cxn modelId="{D4968689-45F4-4DE4-81AF-1870282A039E}" type="presParOf" srcId="{6DA78102-3A59-426F-853B-84A9C45841D7}" destId="{9B6688F7-6D16-4C14-AA75-097D2602FD65}" srcOrd="0" destOrd="0" presId="urn:microsoft.com/office/officeart/2008/layout/VerticalCurvedList"/>
    <dgm:cxn modelId="{A6047501-F17C-4541-81A3-3720191982E8}" type="presParOf" srcId="{F807EDB5-A9EE-46ED-A276-6B32BBE1726E}" destId="{1B899BF8-2514-4C09-A3BD-7EF47D061F32}" srcOrd="9" destOrd="0" presId="urn:microsoft.com/office/officeart/2008/layout/VerticalCurvedList"/>
    <dgm:cxn modelId="{3DA240C4-F8FF-4847-BEB0-006C50FAB9A2}" type="presParOf" srcId="{F807EDB5-A9EE-46ED-A276-6B32BBE1726E}" destId="{3020E131-E435-4E00-8C08-E57D28AFC7D9}" srcOrd="10" destOrd="0" presId="urn:microsoft.com/office/officeart/2008/layout/VerticalCurvedList"/>
    <dgm:cxn modelId="{CB320C78-7DE7-422C-B8E7-A1F1B81AE53D}" type="presParOf" srcId="{3020E131-E435-4E00-8C08-E57D28AFC7D9}" destId="{B865F226-E1F5-4286-93C4-479E7CE34BB1}" srcOrd="0" destOrd="0" presId="urn:microsoft.com/office/officeart/2008/layout/VerticalCurvedList"/>
    <dgm:cxn modelId="{32A2608F-C67E-4E81-9255-1AA4A27C539D}" type="presParOf" srcId="{F807EDB5-A9EE-46ED-A276-6B32BBE1726E}" destId="{0AF1908B-7829-43B7-80EC-F956D34B4692}" srcOrd="11" destOrd="0" presId="urn:microsoft.com/office/officeart/2008/layout/VerticalCurvedList"/>
    <dgm:cxn modelId="{4139EC97-3517-4D78-8C97-0059A7AFC1B8}" type="presParOf" srcId="{F807EDB5-A9EE-46ED-A276-6B32BBE1726E}" destId="{775A9FB8-8F08-4913-B1B5-14950AE5BF7C}" srcOrd="12" destOrd="0" presId="urn:microsoft.com/office/officeart/2008/layout/VerticalCurvedList"/>
    <dgm:cxn modelId="{ACF3F599-535A-42FD-82FC-0DCD89326D4D}" type="presParOf" srcId="{775A9FB8-8F08-4913-B1B5-14950AE5BF7C}" destId="{51638C2B-69EA-40C6-967D-9495998A0005}" srcOrd="0" destOrd="0" presId="urn:microsoft.com/office/officeart/2008/layout/VerticalCurvedList"/>
    <dgm:cxn modelId="{189CAF21-E42D-4C43-B541-196C5BF12097}" type="presParOf" srcId="{F807EDB5-A9EE-46ED-A276-6B32BBE1726E}" destId="{FD95EF88-2710-4C2F-92EA-8445B82CC644}" srcOrd="13" destOrd="0" presId="urn:microsoft.com/office/officeart/2008/layout/VerticalCurvedList"/>
    <dgm:cxn modelId="{8459F151-DCCE-44BC-8BAD-E1D54B55201B}" type="presParOf" srcId="{F807EDB5-A9EE-46ED-A276-6B32BBE1726E}" destId="{BF4574E0-F87D-401C-8AE0-49FB56A36EA1}" srcOrd="14" destOrd="0" presId="urn:microsoft.com/office/officeart/2008/layout/VerticalCurvedList"/>
    <dgm:cxn modelId="{C19DB3D4-14B4-4430-9A96-5A7EBF03E4E2}" type="presParOf" srcId="{BF4574E0-F87D-401C-8AE0-49FB56A36EA1}" destId="{3BBE37B0-E085-4488-82AB-20252D57F6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75C3E9-DE6B-42E8-BD4D-8D7CCD0679F2}">
      <dsp:nvSpPr>
        <dsp:cNvPr id="0" name=""/>
        <dsp:cNvSpPr/>
      </dsp:nvSpPr>
      <dsp:spPr>
        <a:xfrm>
          <a:off x="250839" y="162378"/>
          <a:ext cx="384515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kk-KZ" sz="1600" i="0" kern="1200" dirty="0">
              <a:latin typeface="Times New Roman" pitchFamily="18" charset="0"/>
              <a:cs typeface="Times New Roman" pitchFamily="18" charset="0"/>
            </a:rPr>
            <a:t>10.1 Кіріспе</a:t>
          </a:r>
          <a:endParaRPr lang="ru-RU" sz="1600" i="0" kern="1200" dirty="0">
            <a:latin typeface="Times New Roman" pitchFamily="18" charset="0"/>
            <a:cs typeface="Times New Roman" pitchFamily="18" charset="0"/>
          </a:endParaRPr>
        </a:p>
      </dsp:txBody>
      <dsp:txXfrm>
        <a:off x="250839" y="162378"/>
        <a:ext cx="3845150" cy="324614"/>
      </dsp:txXfrm>
    </dsp:sp>
    <dsp:sp modelId="{47720F80-8CD6-4239-B5C1-2B1F986F6566}">
      <dsp:nvSpPr>
        <dsp:cNvPr id="0" name=""/>
        <dsp:cNvSpPr/>
      </dsp:nvSpPr>
      <dsp:spPr>
        <a:xfrm>
          <a:off x="47955" y="121801"/>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FEF61A-BA11-4C17-B9B1-3FDF37CB1B23}">
      <dsp:nvSpPr>
        <dsp:cNvPr id="0" name=""/>
        <dsp:cNvSpPr/>
      </dsp:nvSpPr>
      <dsp:spPr>
        <a:xfrm>
          <a:off x="544806" y="480776"/>
          <a:ext cx="3551182" cy="66223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ru-RU" sz="1600" i="0" kern="1200" dirty="0">
              <a:latin typeface="Times New Roman" pitchFamily="18" charset="0"/>
              <a:cs typeface="Times New Roman" pitchFamily="18" charset="0"/>
            </a:rPr>
            <a:t>10.2</a:t>
          </a:r>
          <a:r>
            <a:rPr lang="ru-RU" sz="1600" b="0" i="0" kern="1200" dirty="0">
              <a:latin typeface="Times New Roman" pitchFamily="18" charset="0"/>
              <a:cs typeface="Times New Roman" pitchFamily="18" charset="0"/>
            </a:rPr>
            <a:t> </a:t>
          </a:r>
          <a:r>
            <a:rPr lang="kk-KZ" sz="1600" b="0" i="0" kern="1200" dirty="0">
              <a:latin typeface="Times New Roman" pitchFamily="18" charset="0"/>
              <a:cs typeface="Times New Roman" pitchFamily="18" charset="0"/>
            </a:rPr>
            <a:t>Үй ішінде таралу жоғалуын бағалау</a:t>
          </a:r>
          <a:endParaRPr lang="ru-RU" sz="1600" b="0" i="0" kern="1200" dirty="0">
            <a:latin typeface="Times New Roman" pitchFamily="18" charset="0"/>
            <a:cs typeface="Times New Roman" pitchFamily="18" charset="0"/>
          </a:endParaRPr>
        </a:p>
      </dsp:txBody>
      <dsp:txXfrm>
        <a:off x="544806" y="480776"/>
        <a:ext cx="3551182" cy="662232"/>
      </dsp:txXfrm>
    </dsp:sp>
    <dsp:sp modelId="{147A04AB-5E25-4812-BEA3-1FEE7FE6D333}">
      <dsp:nvSpPr>
        <dsp:cNvPr id="0" name=""/>
        <dsp:cNvSpPr/>
      </dsp:nvSpPr>
      <dsp:spPr>
        <a:xfrm>
          <a:off x="341922" y="60900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B7B4C6-77DB-4F2C-852E-95D9A460140D}">
      <dsp:nvSpPr>
        <dsp:cNvPr id="0" name=""/>
        <dsp:cNvSpPr/>
      </dsp:nvSpPr>
      <dsp:spPr>
        <a:xfrm>
          <a:off x="705899" y="1136435"/>
          <a:ext cx="339009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kk-KZ" sz="1600" b="0" i="0" kern="1200" dirty="0">
              <a:latin typeface="Times New Roman" pitchFamily="18" charset="0"/>
              <a:cs typeface="Times New Roman" pitchFamily="18" charset="0"/>
            </a:rPr>
            <a:t>10.2.1  </a:t>
          </a:r>
          <a:r>
            <a:rPr lang="kk-KZ" sz="1600" i="0" kern="1200" dirty="0">
              <a:latin typeface="Times New Roman" pitchFamily="18" charset="0"/>
              <a:cs typeface="Times New Roman" pitchFamily="18" charset="0"/>
            </a:rPr>
            <a:t>Бір көлбеу моделі</a:t>
          </a:r>
          <a:endParaRPr lang="ru-RU" sz="1600" b="0" i="0" kern="1200" dirty="0">
            <a:latin typeface="Times New Roman" pitchFamily="18" charset="0"/>
            <a:cs typeface="Times New Roman" pitchFamily="18" charset="0"/>
          </a:endParaRPr>
        </a:p>
      </dsp:txBody>
      <dsp:txXfrm>
        <a:off x="705899" y="1136435"/>
        <a:ext cx="3390090" cy="324614"/>
      </dsp:txXfrm>
    </dsp:sp>
    <dsp:sp modelId="{E73E8F92-2710-45DF-9A9D-5F76FBA92D95}">
      <dsp:nvSpPr>
        <dsp:cNvPr id="0" name=""/>
        <dsp:cNvSpPr/>
      </dsp:nvSpPr>
      <dsp:spPr>
        <a:xfrm>
          <a:off x="503015" y="109585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1DFF9D-4D85-4BEE-895E-3D1B32951902}">
      <dsp:nvSpPr>
        <dsp:cNvPr id="0" name=""/>
        <dsp:cNvSpPr/>
      </dsp:nvSpPr>
      <dsp:spPr>
        <a:xfrm>
          <a:off x="714366" y="1500198"/>
          <a:ext cx="3338654" cy="610365"/>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kk-KZ" sz="1600" b="0" i="0" kern="1200" dirty="0">
              <a:latin typeface="Times New Roman" pitchFamily="18" charset="0"/>
              <a:cs typeface="Times New Roman" pitchFamily="18" charset="0"/>
            </a:rPr>
            <a:t>10.2.2 </a:t>
          </a:r>
          <a:r>
            <a:rPr lang="kk-KZ" sz="1600" i="0" kern="1200" dirty="0">
              <a:latin typeface="Times New Roman" pitchFamily="18" charset="0"/>
              <a:cs typeface="Times New Roman" pitchFamily="18" charset="0"/>
            </a:rPr>
            <a:t>Көптеген қабырғалары бар модель</a:t>
          </a:r>
          <a:endParaRPr lang="ru-RU" sz="1600" b="0" i="0" kern="1200" dirty="0">
            <a:latin typeface="Times New Roman" pitchFamily="18" charset="0"/>
            <a:cs typeface="Times New Roman" pitchFamily="18" charset="0"/>
          </a:endParaRPr>
        </a:p>
      </dsp:txBody>
      <dsp:txXfrm>
        <a:off x="714366" y="1500198"/>
        <a:ext cx="3338654" cy="610365"/>
      </dsp:txXfrm>
    </dsp:sp>
    <dsp:sp modelId="{9B6688F7-6D16-4C14-AA75-097D2602FD65}">
      <dsp:nvSpPr>
        <dsp:cNvPr id="0" name=""/>
        <dsp:cNvSpPr/>
      </dsp:nvSpPr>
      <dsp:spPr>
        <a:xfrm>
          <a:off x="554450" y="1583066"/>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B899BF8-2514-4C09-A3BD-7EF47D061F32}">
      <dsp:nvSpPr>
        <dsp:cNvPr id="0" name=""/>
        <dsp:cNvSpPr/>
      </dsp:nvSpPr>
      <dsp:spPr>
        <a:xfrm>
          <a:off x="705899" y="2110850"/>
          <a:ext cx="339009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kk-KZ" sz="1600" b="0" i="0" kern="1200" dirty="0">
              <a:latin typeface="Times New Roman" pitchFamily="18" charset="0"/>
              <a:cs typeface="Times New Roman" pitchFamily="18" charset="0"/>
            </a:rPr>
            <a:t>10.2.3  </a:t>
          </a:r>
          <a:r>
            <a:rPr lang="kk-KZ" sz="1600" i="0" kern="1200" dirty="0">
              <a:latin typeface="Times New Roman" pitchFamily="18" charset="0"/>
              <a:cs typeface="Times New Roman" pitchFamily="18" charset="0"/>
            </a:rPr>
            <a:t>Сызықтық әлсіреу моделі</a:t>
          </a:r>
          <a:endParaRPr lang="ru-RU" sz="1600" b="0" i="0" kern="1200" dirty="0">
            <a:latin typeface="Times New Roman" pitchFamily="18" charset="0"/>
            <a:cs typeface="Times New Roman" pitchFamily="18" charset="0"/>
          </a:endParaRPr>
        </a:p>
      </dsp:txBody>
      <dsp:txXfrm>
        <a:off x="705899" y="2110850"/>
        <a:ext cx="3390090" cy="324614"/>
      </dsp:txXfrm>
    </dsp:sp>
    <dsp:sp modelId="{B865F226-E1F5-4286-93C4-479E7CE34BB1}">
      <dsp:nvSpPr>
        <dsp:cNvPr id="0" name=""/>
        <dsp:cNvSpPr/>
      </dsp:nvSpPr>
      <dsp:spPr>
        <a:xfrm>
          <a:off x="503015" y="207027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AF1908B-7829-43B7-80EC-F956D34B4692}">
      <dsp:nvSpPr>
        <dsp:cNvPr id="0" name=""/>
        <dsp:cNvSpPr/>
      </dsp:nvSpPr>
      <dsp:spPr>
        <a:xfrm>
          <a:off x="544806" y="2597699"/>
          <a:ext cx="3551182"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ru-RU" sz="1600" i="0" kern="1200" dirty="0">
              <a:latin typeface="Times New Roman" pitchFamily="18" charset="0"/>
              <a:cs typeface="Times New Roman" pitchFamily="18" charset="0"/>
            </a:rPr>
            <a:t>10.3  </a:t>
          </a:r>
          <a:r>
            <a:rPr lang="kk-KZ" sz="1600" b="0" i="0" kern="1200" dirty="0">
              <a:latin typeface="Times New Roman" pitchFamily="18" charset="0"/>
              <a:cs typeface="Times New Roman" pitchFamily="18" charset="0"/>
            </a:rPr>
            <a:t>Өшу</a:t>
          </a:r>
          <a:endParaRPr lang="ru-RU" sz="1600" b="0" i="0" kern="1200" dirty="0">
            <a:latin typeface="Times New Roman" pitchFamily="18" charset="0"/>
            <a:cs typeface="Times New Roman" pitchFamily="18" charset="0"/>
          </a:endParaRPr>
        </a:p>
      </dsp:txBody>
      <dsp:txXfrm>
        <a:off x="544806" y="2597699"/>
        <a:ext cx="3551182" cy="324614"/>
      </dsp:txXfrm>
    </dsp:sp>
    <dsp:sp modelId="{51638C2B-69EA-40C6-967D-9495998A0005}">
      <dsp:nvSpPr>
        <dsp:cNvPr id="0" name=""/>
        <dsp:cNvSpPr/>
      </dsp:nvSpPr>
      <dsp:spPr>
        <a:xfrm>
          <a:off x="341922" y="255712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D95EF88-2710-4C2F-92EA-8445B82CC644}">
      <dsp:nvSpPr>
        <dsp:cNvPr id="0" name=""/>
        <dsp:cNvSpPr/>
      </dsp:nvSpPr>
      <dsp:spPr>
        <a:xfrm>
          <a:off x="250839" y="3084907"/>
          <a:ext cx="384515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marL="0" lvl="0" indent="0" algn="l" defTabSz="711200">
            <a:lnSpc>
              <a:spcPct val="90000"/>
            </a:lnSpc>
            <a:spcBef>
              <a:spcPct val="0"/>
            </a:spcBef>
            <a:spcAft>
              <a:spcPct val="35000"/>
            </a:spcAft>
            <a:buNone/>
          </a:pPr>
          <a:r>
            <a:rPr lang="kk-KZ" sz="1600" b="0" i="0" kern="1200" dirty="0">
              <a:latin typeface="Times New Roman" pitchFamily="18" charset="0"/>
              <a:cs typeface="Times New Roman" pitchFamily="18" charset="0"/>
            </a:rPr>
            <a:t>10.3.1 </a:t>
          </a:r>
          <a:r>
            <a:rPr lang="kk-KZ" sz="1600" i="0" kern="1200" dirty="0">
              <a:latin typeface="Times New Roman" pitchFamily="18" charset="0"/>
              <a:cs typeface="Times New Roman" pitchFamily="18" charset="0"/>
            </a:rPr>
            <a:t>Баяу өшеді</a:t>
          </a:r>
          <a:endParaRPr lang="ru-RU" sz="1600" b="0" i="0" kern="1200" dirty="0">
            <a:latin typeface="Times New Roman" pitchFamily="18" charset="0"/>
            <a:cs typeface="Times New Roman" pitchFamily="18" charset="0"/>
          </a:endParaRPr>
        </a:p>
      </dsp:txBody>
      <dsp:txXfrm>
        <a:off x="250839" y="3084907"/>
        <a:ext cx="3845150" cy="324614"/>
      </dsp:txXfrm>
    </dsp:sp>
    <dsp:sp modelId="{3BBE37B0-E085-4488-82AB-20252D57F6FC}">
      <dsp:nvSpPr>
        <dsp:cNvPr id="0" name=""/>
        <dsp:cNvSpPr/>
      </dsp:nvSpPr>
      <dsp:spPr>
        <a:xfrm>
          <a:off x="47955" y="3044330"/>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22.10.2022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9F780597-036D-48BA-8495-C1E883D4A3EF}" type="slidenum">
              <a:rPr lang="ru-RU" smtClean="0"/>
              <a:pPr/>
              <a:t>2</a:t>
            </a:fld>
            <a:endParaRPr lang="ru-RU"/>
          </a:p>
        </p:txBody>
      </p:sp>
    </p:spTree>
    <p:extLst>
      <p:ext uri="{BB962C8B-B14F-4D97-AF65-F5344CB8AC3E}">
        <p14:creationId xmlns:p14="http://schemas.microsoft.com/office/powerpoint/2010/main" val="141632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Microsoft_Visio_2003-2010_Drawing.vsd"/><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Microsoft_Visio_2003-2010_Drawing1.vsd"/><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3.bin"/><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5.w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59256" y="750054"/>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6159" y="991346"/>
            <a:ext cx="4211960" cy="17927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cap="small" dirty="0" err="1">
                <a:latin typeface="Times New Roman" panose="02020603050405020304" pitchFamily="18" charset="0"/>
                <a:cs typeface="Times New Roman" panose="02020603050405020304" pitchFamily="18" charset="0"/>
              </a:rPr>
              <a:t>Жылжымалы</a:t>
            </a:r>
            <a:r>
              <a:rPr lang="ru-RU" sz="1400" cap="small" dirty="0">
                <a:latin typeface="Times New Roman" panose="02020603050405020304" pitchFamily="18" charset="0"/>
                <a:cs typeface="Times New Roman" panose="02020603050405020304" pitchFamily="18" charset="0"/>
              </a:rPr>
              <a:t> </a:t>
            </a:r>
            <a:r>
              <a:rPr lang="ru-RU" sz="1400" cap="small" dirty="0" err="1">
                <a:latin typeface="Times New Roman" panose="02020603050405020304" pitchFamily="18" charset="0"/>
                <a:cs typeface="Times New Roman" panose="02020603050405020304" pitchFamily="18" charset="0"/>
              </a:rPr>
              <a:t>байланыс</a:t>
            </a:r>
            <a:r>
              <a:rPr lang="ru-RU" sz="1400" cap="small" dirty="0">
                <a:latin typeface="Times New Roman" panose="02020603050405020304" pitchFamily="18" charset="0"/>
                <a:cs typeface="Times New Roman" panose="02020603050405020304" pitchFamily="18" charset="0"/>
              </a:rPr>
              <a:t> </a:t>
            </a:r>
            <a:r>
              <a:rPr lang="ru-RU" sz="1400" cap="small" dirty="0" err="1">
                <a:latin typeface="Times New Roman" panose="02020603050405020304" pitchFamily="18" charset="0"/>
                <a:cs typeface="Times New Roman" panose="02020603050405020304" pitchFamily="18" charset="0"/>
              </a:rPr>
              <a:t>жүйелері</a:t>
            </a:r>
            <a:endParaRPr lang="ru-RU" sz="1400" dirty="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ЛЕКЦИЯ </a:t>
            </a:r>
            <a:r>
              <a:rPr lang="kk-KZ" sz="1400" dirty="0">
                <a:latin typeface="Times New Roman" panose="02020603050405020304" pitchFamily="18" charset="0"/>
                <a:cs typeface="Times New Roman" panose="02020603050405020304" pitchFamily="18" charset="0"/>
              </a:rPr>
              <a:t>№10-11</a:t>
            </a:r>
          </a:p>
          <a:p>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РАДИО АРНАЛАРЫНЫҢ СИПАТТАМАСЫ. ҒИМАРАТТАР ІШІНДЕГІ ЭНЕРГИЯНЫҢ ЖОҒАЛУЫ. КЕДЕРГІЛЕР ЖӘНЕ ОЛАРМЕН КҮРЕСУ ЖОЛДАРЫ</a:t>
            </a:r>
            <a:r>
              <a:rPr lang="kk-KZ" sz="1400" dirty="0"/>
              <a:t>.</a:t>
            </a:r>
            <a:endParaRPr lang="ru-RU" sz="14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a:latin typeface="Times New Roman" panose="02020603050405020304" pitchFamily="18" charset="0"/>
                <a:cs typeface="Times New Roman" panose="02020603050405020304" pitchFamily="18" charset="0"/>
              </a:rPr>
              <a:t>Қ.И. </a:t>
            </a:r>
            <a:r>
              <a:rPr lang="ru-RU" sz="1500" dirty="0" err="1">
                <a:latin typeface="Times New Roman" panose="02020603050405020304" pitchFamily="18" charset="0"/>
                <a:cs typeface="Times New Roman" panose="02020603050405020304" pitchFamily="18" charset="0"/>
              </a:rPr>
              <a:t>Сәтбаев</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атындағы</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Қазақ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ұлттық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техникалық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зерттеу</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lum/>
            <a:extLst>
              <a:ext uri="{28A0092B-C50C-407E-A947-70E740481C1C}">
                <a14:useLocalDpi xmlns:a14="http://schemas.microsoft.com/office/drawing/2010/main" val="0"/>
              </a:ext>
            </a:extLst>
          </a:blip>
          <a:srcRect l="31520" t="31571" r="32689" b="33953"/>
          <a:stretch/>
        </p:blipFill>
        <p:spPr>
          <a:xfrm>
            <a:off x="323528" y="3571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a:latin typeface="Times New Roman" pitchFamily="18" charset="0"/>
                <a:cs typeface="Times New Roman" pitchFamily="18" charset="0"/>
              </a:rPr>
              <a:t>Смайлов</a:t>
            </a:r>
            <a:r>
              <a:rPr lang="ru-RU" sz="1200" dirty="0">
                <a:latin typeface="Times New Roman" pitchFamily="18" charset="0"/>
                <a:cs typeface="Times New Roman" pitchFamily="18" charset="0"/>
              </a:rPr>
              <a:t> Н.К.</a:t>
            </a:r>
          </a:p>
          <a:p>
            <a:r>
              <a:rPr lang="ru-RU" sz="1200" dirty="0" err="1">
                <a:latin typeface="Times New Roman" pitchFamily="18" charset="0"/>
                <a:cs typeface="Times New Roman" pitchFamily="18" charset="0"/>
              </a:rPr>
              <a:t>PhD</a:t>
            </a:r>
            <a:r>
              <a:rPr lang="ru-RU" sz="1200" dirty="0">
                <a:latin typeface="Times New Roman" pitchFamily="18" charset="0"/>
                <a:cs typeface="Times New Roman" pitchFamily="18" charset="0"/>
              </a:rPr>
              <a:t> доктор</a:t>
            </a:r>
          </a:p>
          <a:p>
            <a:r>
              <a:rPr lang="ru-RU" sz="1200" dirty="0" err="1">
                <a:latin typeface="Times New Roman" pitchFamily="18" charset="0"/>
                <a:cs typeface="Times New Roman" pitchFamily="18" charset="0"/>
              </a:rPr>
              <a:t>Ассоц</a:t>
            </a:r>
            <a:r>
              <a:rPr lang="ru-RU" sz="1200" dirty="0">
                <a:latin typeface="Times New Roman" pitchFamily="18" charset="0"/>
                <a:cs typeface="Times New Roman" pitchFamily="18" charset="0"/>
              </a:rPr>
              <a:t>. профессор</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68" y="745801"/>
            <a:ext cx="4095296" cy="3266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86182" y="282146"/>
            <a:ext cx="2786082"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dirty="0">
                <a:latin typeface="Times New Roman" pitchFamily="18" charset="0"/>
                <a:cs typeface="Times New Roman" pitchFamily="18" charset="0"/>
              </a:rPr>
              <a:t>Баяу өшуге арналған қор</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mc:AlternateContent xmlns:mc="http://schemas.openxmlformats.org/markup-compatibility/2006" xmlns:a14="http://schemas.microsoft.com/office/drawing/2010/main">
        <mc:Choice Requires="a14">
          <p:sp>
            <p:nvSpPr>
              <p:cNvPr id="14" name="Прямоугольник 13"/>
              <p:cNvSpPr/>
              <p:nvPr/>
            </p:nvSpPr>
            <p:spPr>
              <a:xfrm>
                <a:off x="214282" y="857238"/>
                <a:ext cx="8534182" cy="3754874"/>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Өшіру </a:t>
                </a:r>
                <a:r>
                  <a:rPr lang="en-US" sz="1400" dirty="0">
                    <a:latin typeface="Times New Roman" pitchFamily="18" charset="0"/>
                    <a:cs typeface="Times New Roman" pitchFamily="18" charset="0"/>
                  </a:rPr>
                  <a:t>F </a:t>
                </a:r>
                <a:r>
                  <a:rPr lang="kk-KZ" sz="1400" dirty="0">
                    <a:latin typeface="Times New Roman" pitchFamily="18" charset="0"/>
                    <a:cs typeface="Times New Roman" pitchFamily="18" charset="0"/>
                  </a:rPr>
                  <a:t>шегі радиосигнал қуат деңгейінің қатынасы ретінде анықталады </a:t>
                </a:r>
                <a14:m>
                  <m:oMath xmlns:m="http://schemas.openxmlformats.org/officeDocument/2006/math">
                    <m:sSub>
                      <m:sSubPr>
                        <m:ctrlPr>
                          <a:rPr lang="kk-KZ" sz="1400" i="1" smtClean="0">
                            <a:effectLst/>
                            <a:latin typeface="Cambria Math" panose="02040503050406030204" pitchFamily="18" charset="0"/>
                            <a:cs typeface="Times New Roman" panose="02020603050405020304" pitchFamily="18" charset="0"/>
                          </a:rPr>
                        </m:ctrlPr>
                      </m:sSubPr>
                      <m:e>
                        <m:r>
                          <a:rPr lang="en-US" sz="1400" b="0" i="1" smtClean="0">
                            <a:effectLst/>
                            <a:latin typeface="Cambria Math" panose="02040503050406030204" pitchFamily="18" charset="0"/>
                            <a:cs typeface="Times New Roman" panose="02020603050405020304" pitchFamily="18" charset="0"/>
                          </a:rPr>
                          <m:t>𝑃</m:t>
                        </m:r>
                      </m:e>
                      <m:sub>
                        <m:r>
                          <a:rPr lang="en-US" sz="1400" b="0" i="1" smtClean="0">
                            <a:effectLst/>
                            <a:latin typeface="Cambria Math" panose="02040503050406030204" pitchFamily="18" charset="0"/>
                            <a:cs typeface="Times New Roman" panose="02020603050405020304" pitchFamily="18" charset="0"/>
                          </a:rPr>
                          <m:t>𝑅</m:t>
                        </m:r>
                      </m:sub>
                    </m:sSub>
                    <m:r>
                      <a:rPr lang="kk-KZ" sz="1400"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kk-KZ" sz="1400" dirty="0">
                    <a:latin typeface="Times New Roman" pitchFamily="18" charset="0"/>
                    <a:cs typeface="Times New Roman" pitchFamily="18" charset="0"/>
                  </a:rPr>
                  <a:t>Белгіленген сигнал-шу </a:t>
                </a:r>
                <a:r>
                  <a:rPr lang="en-US" sz="1400" dirty="0">
                    <a:latin typeface="Times New Roman" pitchFamily="18" charset="0"/>
                    <a:cs typeface="Times New Roman" pitchFamily="18" charset="0"/>
                  </a:rPr>
                  <a:t>SNR </a:t>
                </a:r>
                <a:r>
                  <a:rPr lang="kk-KZ" sz="1400" dirty="0">
                    <a:latin typeface="Times New Roman" pitchFamily="18" charset="0"/>
                    <a:cs typeface="Times New Roman" pitchFamily="18" charset="0"/>
                  </a:rPr>
                  <a:t>қатынасы болатын деңгейге (ағыл.Сигнал-шу қатынасы). Белгілі шу деңгейімен берілген сигнал-шуыл қатынасы қуат деңгейінің шекті мәніне сәйкес келеді</a:t>
                </a:r>
                <a:r>
                  <a:rPr lang="en-US" sz="1400" dirty="0">
                    <a:latin typeface="Times New Roman" pitchFamily="18" charset="0"/>
                    <a:cs typeface="Times New Roman" pitchFamily="18" charset="0"/>
                  </a:rPr>
                  <a:t> </a:t>
                </a:r>
                <a14:m>
                  <m:oMath xmlns:m="http://schemas.openxmlformats.org/officeDocument/2006/math">
                    <m:sSub>
                      <m:sSubPr>
                        <m:ctrlPr>
                          <a:rPr lang="kk-KZ" sz="1400" i="1">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𝑃</m:t>
                        </m:r>
                      </m:e>
                      <m:sub>
                        <m:r>
                          <a:rPr lang="en-US" sz="1400" b="0" i="1" smtClean="0">
                            <a:latin typeface="Cambria Math" panose="02040503050406030204" pitchFamily="18" charset="0"/>
                            <a:cs typeface="Times New Roman" panose="02020603050405020304" pitchFamily="18" charset="0"/>
                          </a:rPr>
                          <m:t>0</m:t>
                        </m:r>
                      </m:sub>
                    </m:sSub>
                  </m:oMath>
                </a14:m>
                <a:r>
                  <a:rPr lang="kk-KZ" sz="14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Өшіру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болмаған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жағдайда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көрсетілген</a:t>
                </a:r>
                <a:r>
                  <a:rPr lang="ru-RU" sz="1400" dirty="0">
                    <a:latin typeface="Times New Roman" pitchFamily="18" charset="0"/>
                    <a:cs typeface="Times New Roman" pitchFamily="18" charset="0"/>
                  </a:rPr>
                  <a:t> сигнал-</a:t>
                </a:r>
                <a:r>
                  <a:rPr lang="ru-RU" sz="1400" dirty="0" err="1">
                    <a:latin typeface="Times New Roman" pitchFamily="18" charset="0"/>
                    <a:cs typeface="Times New Roman" pitchFamily="18" charset="0"/>
                  </a:rPr>
                  <a:t>шуыл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қатынасы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орындалады</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Байланыс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арнасында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әлсіреу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жағдайда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қажетті</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SNR </a:t>
                </a:r>
                <a:r>
                  <a:rPr lang="ru-RU" sz="1400" dirty="0" err="1">
                    <a:latin typeface="Times New Roman" pitchFamily="18" charset="0"/>
                    <a:cs typeface="Times New Roman" pitchFamily="18" charset="0"/>
                  </a:rPr>
                  <a:t>әрқашан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кепілдік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бермейді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Бұл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жағдайда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коммуникацияның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істен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шығу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ықтималдығы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ретінде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мұндай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ұғым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енгізіледі</a:t>
                </a:r>
                <a:r>
                  <a:rPr lang="ru-RU" sz="1400" dirty="0">
                    <a:latin typeface="Times New Roman" pitchFamily="18" charset="0"/>
                    <a:cs typeface="Times New Roman" pitchFamily="18" charset="0"/>
                  </a:rPr>
                  <a:t> </a:t>
                </a:r>
                <a14:m>
                  <m:oMath xmlns:m="http://schemas.openxmlformats.org/officeDocument/2006/math">
                    <m:sSub>
                      <m:sSubPr>
                        <m:ctrlPr>
                          <a:rPr lang="kk-KZ"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𝑝</m:t>
                        </m:r>
                      </m:e>
                      <m:sub>
                        <m:r>
                          <a:rPr lang="en-US" sz="1400" b="0" i="1" smtClean="0">
                            <a:latin typeface="Cambria Math" panose="02040503050406030204" pitchFamily="18" charset="0"/>
                            <a:cs typeface="Times New Roman" panose="02020603050405020304" pitchFamily="18" charset="0"/>
                          </a:rPr>
                          <m:t>𝑜𝑢𝑡</m:t>
                        </m:r>
                      </m:sub>
                    </m:sSub>
                  </m:oMath>
                </a14:m>
                <a:r>
                  <a:rPr lang="kk-KZ" sz="1400" dirty="0">
                    <a:latin typeface="Times New Roman" pitchFamily="18" charset="0"/>
                    <a:cs typeface="Times New Roman" pitchFamily="18" charset="0"/>
                  </a:rPr>
                  <a:t> </a:t>
                </a:r>
                <a:r>
                  <a:rPr lang="ru-RU" sz="1400" dirty="0">
                    <a:latin typeface="Times New Roman" pitchFamily="18" charset="0"/>
                    <a:cs typeface="Times New Roman" pitchFamily="18" charset="0"/>
                  </a:rPr>
                  <a:t>.Ол </a:t>
                </a:r>
                <a:r>
                  <a:rPr lang="ru-RU" sz="1400" dirty="0" err="1">
                    <a:latin typeface="Times New Roman" pitchFamily="18" charset="0"/>
                    <a:cs typeface="Times New Roman" pitchFamily="18" charset="0"/>
                  </a:rPr>
                  <a:t>берілген</a:t>
                </a:r>
                <a:r>
                  <a:rPr lang="ru-RU" sz="1400" dirty="0">
                    <a:latin typeface="Times New Roman" pitchFamily="18" charset="0"/>
                    <a:cs typeface="Times New Roman" pitchFamily="18" charset="0"/>
                  </a:rPr>
                  <a:t> сигнал-шу </a:t>
                </a:r>
                <a:r>
                  <a:rPr lang="ru-RU" sz="1400" dirty="0" err="1">
                    <a:latin typeface="Times New Roman" pitchFamily="18" charset="0"/>
                    <a:cs typeface="Times New Roman" pitchFamily="18" charset="0"/>
                  </a:rPr>
                  <a:t>қатынасына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жеткізілмеу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ықтималдығы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немесе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сәйкесінше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қабылданған</a:t>
                </a:r>
                <a:r>
                  <a:rPr lang="ru-RU" sz="1400" dirty="0">
                    <a:latin typeface="Times New Roman" pitchFamily="18" charset="0"/>
                    <a:cs typeface="Times New Roman" pitchFamily="18" charset="0"/>
                  </a:rPr>
                  <a:t> сигнал </a:t>
                </a:r>
                <a:r>
                  <a:rPr lang="ru-RU" sz="1400" dirty="0" err="1">
                    <a:latin typeface="Times New Roman" pitchFamily="18" charset="0"/>
                    <a:cs typeface="Times New Roman" pitchFamily="18" charset="0"/>
                  </a:rPr>
                  <a:t>қуат</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деңгейінің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шекті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деңгейден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төмен</a:t>
                </a:r>
                <a:r>
                  <a:rPr lang="ru-RU" sz="1400" dirty="0">
                    <a:latin typeface="Times New Roman" pitchFamily="18" charset="0"/>
                    <a:cs typeface="Times New Roman" pitchFamily="18" charset="0"/>
                  </a:rPr>
                  <a:t> болу </a:t>
                </a:r>
                <a:r>
                  <a:rPr lang="ru-RU" sz="1400" dirty="0" err="1">
                    <a:latin typeface="Times New Roman" pitchFamily="18" charset="0"/>
                    <a:cs typeface="Times New Roman" pitchFamily="18" charset="0"/>
                  </a:rPr>
                  <a:t>ықтималдығы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ретінде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анықталады</a:t>
                </a:r>
                <a:r>
                  <a:rPr lang="ru-RU"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14282" y="857238"/>
                <a:ext cx="8534182" cy="3754874"/>
              </a:xfrm>
              <a:prstGeom prst="rect">
                <a:avLst/>
              </a:prstGeom>
              <a:blipFill>
                <a:blip r:embed="rId2"/>
                <a:stretch>
                  <a:fillRect l="-143" t="-162" r="-143"/>
                </a:stretch>
              </a:blipFill>
              <a:ln>
                <a:solidFill>
                  <a:schemeClr val="tx2"/>
                </a:solidFill>
              </a:ln>
            </p:spPr>
            <p:txBody>
              <a:bodyPr/>
              <a:lstStyle/>
              <a:p>
                <a:r>
                  <a:rPr lang="ru-KZ">
                    <a:noFill/>
                  </a:rPr>
                  <a:t> </a:t>
                </a:r>
              </a:p>
            </p:txBody>
          </p:sp>
        </mc:Fallback>
      </mc:AlternateContent>
      <p:sp>
        <p:nvSpPr>
          <p:cNvPr id="18" name="Rectangle 11">
            <a:extLst>
              <a:ext uri="{FF2B5EF4-FFF2-40B4-BE49-F238E27FC236}">
                <a16:creationId xmlns:a16="http://schemas.microsoft.com/office/drawing/2014/main" id="{77264AAC-D019-7C74-C8AD-A0C7CB3C3C4E}"/>
              </a:ext>
            </a:extLst>
          </p:cNvPr>
          <p:cNvSpPr>
            <a:spLocks noChangeArrowheads="1"/>
          </p:cNvSpPr>
          <p:nvPr/>
        </p:nvSpPr>
        <p:spPr bwMode="auto">
          <a:xfrm>
            <a:off x="3244844" y="19956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19" name="Объект 18">
            <a:extLst>
              <a:ext uri="{FF2B5EF4-FFF2-40B4-BE49-F238E27FC236}">
                <a16:creationId xmlns:a16="http://schemas.microsoft.com/office/drawing/2014/main" id="{D1D911D3-E7FE-ECC9-C42E-C308296AA0B2}"/>
              </a:ext>
            </a:extLst>
          </p:cNvPr>
          <p:cNvGraphicFramePr>
            <a:graphicFrameLocks noChangeAspect="1"/>
          </p:cNvGraphicFramePr>
          <p:nvPr>
            <p:extLst>
              <p:ext uri="{D42A27DB-BD31-4B8C-83A1-F6EECF244321}">
                <p14:modId xmlns:p14="http://schemas.microsoft.com/office/powerpoint/2010/main" val="2679890006"/>
              </p:ext>
            </p:extLst>
          </p:nvPr>
        </p:nvGraphicFramePr>
        <p:xfrm>
          <a:off x="4210704" y="1771291"/>
          <a:ext cx="541338" cy="479425"/>
        </p:xfrm>
        <a:graphic>
          <a:graphicData uri="http://schemas.openxmlformats.org/presentationml/2006/ole">
            <mc:AlternateContent xmlns:mc="http://schemas.openxmlformats.org/markup-compatibility/2006">
              <mc:Choice xmlns:v="urn:schemas-microsoft-com:vml" Requires="v">
                <p:oleObj r:id="rId3" imgW="545863" imgH="469696" progId="Equation.DSMT4">
                  <p:embed/>
                </p:oleObj>
              </mc:Choice>
              <mc:Fallback>
                <p:oleObj r:id="rId3" imgW="545863" imgH="469696"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704" y="1771291"/>
                        <a:ext cx="54133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0">
            <a:extLst>
              <a:ext uri="{FF2B5EF4-FFF2-40B4-BE49-F238E27FC236}">
                <a16:creationId xmlns:a16="http://schemas.microsoft.com/office/drawing/2014/main" id="{9246320C-1E5F-FBB3-CE81-4B6FD040E0F2}"/>
              </a:ext>
            </a:extLst>
          </p:cNvPr>
          <p:cNvSpPr>
            <a:spLocks noChangeArrowheads="1"/>
          </p:cNvSpPr>
          <p:nvPr/>
        </p:nvSpPr>
        <p:spPr bwMode="auto">
          <a:xfrm>
            <a:off x="7236296" y="24547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28" name="Объект 27">
            <a:extLst>
              <a:ext uri="{FF2B5EF4-FFF2-40B4-BE49-F238E27FC236}">
                <a16:creationId xmlns:a16="http://schemas.microsoft.com/office/drawing/2014/main" id="{43184CA5-C5D1-279A-28E2-557AE41A593B}"/>
              </a:ext>
            </a:extLst>
          </p:cNvPr>
          <p:cNvGraphicFramePr>
            <a:graphicFrameLocks noChangeAspect="1"/>
          </p:cNvGraphicFramePr>
          <p:nvPr>
            <p:extLst>
              <p:ext uri="{D42A27DB-BD31-4B8C-83A1-F6EECF244321}">
                <p14:modId xmlns:p14="http://schemas.microsoft.com/office/powerpoint/2010/main" val="3752365325"/>
              </p:ext>
            </p:extLst>
          </p:nvPr>
        </p:nvGraphicFramePr>
        <p:xfrm>
          <a:off x="7236296" y="2454704"/>
          <a:ext cx="533400" cy="228600"/>
        </p:xfrm>
        <a:graphic>
          <a:graphicData uri="http://schemas.openxmlformats.org/presentationml/2006/ole">
            <mc:AlternateContent xmlns:mc="http://schemas.openxmlformats.org/markup-compatibility/2006">
              <mc:Choice xmlns:v="urn:schemas-microsoft-com:vml" Requires="v">
                <p:oleObj r:id="rId5" imgW="533169" imgH="228501" progId="Equation.DSMT4">
                  <p:embed/>
                </p:oleObj>
              </mc:Choice>
              <mc:Fallback>
                <p:oleObj r:id="rId5" imgW="533169" imgH="228501"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2454704"/>
                        <a:ext cx="533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24">
            <a:extLst>
              <a:ext uri="{FF2B5EF4-FFF2-40B4-BE49-F238E27FC236}">
                <a16:creationId xmlns:a16="http://schemas.microsoft.com/office/drawing/2014/main" id="{9253D50B-0E4B-D84A-0256-EA42C9FA2863}"/>
              </a:ext>
            </a:extLst>
          </p:cNvPr>
          <p:cNvSpPr>
            <a:spLocks noChangeArrowheads="1"/>
          </p:cNvSpPr>
          <p:nvPr/>
        </p:nvSpPr>
        <p:spPr bwMode="auto">
          <a:xfrm>
            <a:off x="4138473" y="38580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32" name="Объект 31">
            <a:extLst>
              <a:ext uri="{FF2B5EF4-FFF2-40B4-BE49-F238E27FC236}">
                <a16:creationId xmlns:a16="http://schemas.microsoft.com/office/drawing/2014/main" id="{6B01A10E-AC09-CCD9-0BC5-3CA3C1173093}"/>
              </a:ext>
            </a:extLst>
          </p:cNvPr>
          <p:cNvGraphicFramePr>
            <a:graphicFrameLocks noChangeAspect="1"/>
          </p:cNvGraphicFramePr>
          <p:nvPr>
            <p:extLst>
              <p:ext uri="{D42A27DB-BD31-4B8C-83A1-F6EECF244321}">
                <p14:modId xmlns:p14="http://schemas.microsoft.com/office/powerpoint/2010/main" val="2934750615"/>
              </p:ext>
            </p:extLst>
          </p:nvPr>
        </p:nvGraphicFramePr>
        <p:xfrm>
          <a:off x="4138473" y="3858023"/>
          <a:ext cx="1227138" cy="266700"/>
        </p:xfrm>
        <a:graphic>
          <a:graphicData uri="http://schemas.openxmlformats.org/presentationml/2006/ole">
            <mc:AlternateContent xmlns:mc="http://schemas.openxmlformats.org/markup-compatibility/2006">
              <mc:Choice xmlns:v="urn:schemas-microsoft-com:vml" Requires="v">
                <p:oleObj r:id="rId7" imgW="1231366" imgH="266584" progId="Equation.DSMT4">
                  <p:embed/>
                </p:oleObj>
              </mc:Choice>
              <mc:Fallback>
                <p:oleObj r:id="rId7" imgW="1231366" imgH="266584"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8473" y="3858023"/>
                        <a:ext cx="1227138"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a:extLst>
              <a:ext uri="{FF2B5EF4-FFF2-40B4-BE49-F238E27FC236}">
                <a16:creationId xmlns:a16="http://schemas.microsoft.com/office/drawing/2014/main" id="{BBA51265-D144-74DD-0233-16639F9568E2}"/>
              </a:ext>
            </a:extLst>
          </p:cNvPr>
          <p:cNvSpPr>
            <a:spLocks noChangeArrowheads="1"/>
          </p:cNvSpPr>
          <p:nvPr/>
        </p:nvSpPr>
        <p:spPr bwMode="auto">
          <a:xfrm>
            <a:off x="4778425" y="1844949"/>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a:t>
            </a: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3">
            <a:extLst>
              <a:ext uri="{FF2B5EF4-FFF2-40B4-BE49-F238E27FC236}">
                <a16:creationId xmlns:a16="http://schemas.microsoft.com/office/drawing/2014/main" id="{22637F27-AD75-BF7C-C7E8-F2B5C0BBCE7C}"/>
              </a:ext>
            </a:extLst>
          </p:cNvPr>
          <p:cNvSpPr>
            <a:spLocks noChangeArrowheads="1"/>
          </p:cNvSpPr>
          <p:nvPr/>
        </p:nvSpPr>
        <p:spPr bwMode="auto">
          <a:xfrm>
            <a:off x="4964925" y="3858023"/>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4</a:t>
            </a: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7580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86182" y="282146"/>
            <a:ext cx="2786082"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dirty="0">
                <a:latin typeface="Times New Roman" pitchFamily="18" charset="0"/>
                <a:cs typeface="Times New Roman" pitchFamily="18" charset="0"/>
              </a:rPr>
              <a:t>Тез сөну</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4" name="Прямоугольник 13"/>
          <p:cNvSpPr/>
          <p:nvPr/>
        </p:nvSpPr>
        <p:spPr>
          <a:xfrm>
            <a:off x="214282" y="857238"/>
            <a:ext cx="8534182" cy="4185761"/>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Тығыз елді мекендерде радиосигналдардың таралуының көп жолақты сипаты бар және соның салдарынан тез өшуге ұшырайды. Бұл жағдайда қабылданған сигналдың конверті Рэйлей таралу заңына сәйкес бөлінеді:</a:t>
            </a: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Сондықтан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сигналдың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Рэйлейдің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өшіп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қалуына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ұшырайтыны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жиі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айтылады</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r </a:t>
            </a:r>
            <a:r>
              <a:rPr lang="ru-RU" sz="1400" dirty="0" err="1">
                <a:latin typeface="Times New Roman" pitchFamily="18" charset="0"/>
                <a:cs typeface="Times New Roman" pitchFamily="18" charset="0"/>
              </a:rPr>
              <a:t>конвертінің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берілген</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x </a:t>
            </a:r>
            <a:r>
              <a:rPr lang="ru-RU" sz="1400" dirty="0" err="1">
                <a:latin typeface="Times New Roman" pitchFamily="18" charset="0"/>
                <a:cs typeface="Times New Roman" pitchFamily="18" charset="0"/>
              </a:rPr>
              <a:t>мәнінен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кіші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немесе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тең</a:t>
            </a:r>
            <a:r>
              <a:rPr lang="ru-RU" sz="1400" dirty="0">
                <a:latin typeface="Times New Roman" pitchFamily="18" charset="0"/>
                <a:cs typeface="Times New Roman" pitchFamily="18" charset="0"/>
              </a:rPr>
              <a:t> болу </a:t>
            </a:r>
            <a:r>
              <a:rPr lang="ru-RU" sz="1400" dirty="0" err="1">
                <a:latin typeface="Times New Roman" pitchFamily="18" charset="0"/>
                <a:cs typeface="Times New Roman" pitchFamily="18" charset="0"/>
              </a:rPr>
              <a:t>ықтималдығы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мынаны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біріктіру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арқылы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табылады</a:t>
            </a:r>
            <a:r>
              <a:rPr lang="ru-RU" sz="1400" dirty="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Орташа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Рэйлейдің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таралуы</a:t>
            </a:r>
            <a:r>
              <a:rPr lang="ru-RU" sz="1400" dirty="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Күтілетін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мән</a:t>
            </a:r>
            <a:r>
              <a:rPr lang="ru-RU" sz="1400" dirty="0">
                <a:latin typeface="Times New Roman" pitchFamily="18" charset="0"/>
                <a:cs typeface="Times New Roman" pitchFamily="18" charset="0"/>
              </a:rPr>
              <a:t> сигнал </a:t>
            </a:r>
            <a:r>
              <a:rPr lang="ru-RU" sz="1400" dirty="0" err="1">
                <a:latin typeface="Times New Roman" pitchFamily="18" charset="0"/>
                <a:cs typeface="Times New Roman" pitchFamily="18" charset="0"/>
              </a:rPr>
              <a:t>күші</a:t>
            </a:r>
            <a:r>
              <a:rPr lang="ru-RU" sz="1400" dirty="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18" name="Rectangle 11">
            <a:extLst>
              <a:ext uri="{FF2B5EF4-FFF2-40B4-BE49-F238E27FC236}">
                <a16:creationId xmlns:a16="http://schemas.microsoft.com/office/drawing/2014/main" id="{77264AAC-D019-7C74-C8AD-A0C7CB3C3C4E}"/>
              </a:ext>
            </a:extLst>
          </p:cNvPr>
          <p:cNvSpPr>
            <a:spLocks noChangeArrowheads="1"/>
          </p:cNvSpPr>
          <p:nvPr/>
        </p:nvSpPr>
        <p:spPr bwMode="auto">
          <a:xfrm>
            <a:off x="3244844" y="19956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7" name="Rectangle 20">
            <a:extLst>
              <a:ext uri="{FF2B5EF4-FFF2-40B4-BE49-F238E27FC236}">
                <a16:creationId xmlns:a16="http://schemas.microsoft.com/office/drawing/2014/main" id="{9246320C-1E5F-FBB3-CE81-4B6FD040E0F2}"/>
              </a:ext>
            </a:extLst>
          </p:cNvPr>
          <p:cNvSpPr>
            <a:spLocks noChangeArrowheads="1"/>
          </p:cNvSpPr>
          <p:nvPr/>
        </p:nvSpPr>
        <p:spPr bwMode="auto">
          <a:xfrm>
            <a:off x="7236296" y="24547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31" name="Rectangle 24">
            <a:extLst>
              <a:ext uri="{FF2B5EF4-FFF2-40B4-BE49-F238E27FC236}">
                <a16:creationId xmlns:a16="http://schemas.microsoft.com/office/drawing/2014/main" id="{9253D50B-0E4B-D84A-0256-EA42C9FA2863}"/>
              </a:ext>
            </a:extLst>
          </p:cNvPr>
          <p:cNvSpPr>
            <a:spLocks noChangeArrowheads="1"/>
          </p:cNvSpPr>
          <p:nvPr/>
        </p:nvSpPr>
        <p:spPr bwMode="auto">
          <a:xfrm>
            <a:off x="4138473" y="38580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 name="Rectangle 3">
            <a:extLst>
              <a:ext uri="{FF2B5EF4-FFF2-40B4-BE49-F238E27FC236}">
                <a16:creationId xmlns:a16="http://schemas.microsoft.com/office/drawing/2014/main" id="{BBA51265-D144-74DD-0233-16639F9568E2}"/>
              </a:ext>
            </a:extLst>
          </p:cNvPr>
          <p:cNvSpPr>
            <a:spLocks noChangeArrowheads="1"/>
          </p:cNvSpPr>
          <p:nvPr/>
        </p:nvSpPr>
        <p:spPr bwMode="auto">
          <a:xfrm>
            <a:off x="4745126" y="1682691"/>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lang="ru-RU" sz="1300" dirty="0">
                <a:latin typeface="Times New Roman" pitchFamily="18" charset="0"/>
                <a:ea typeface="Calibri" pitchFamily="34" charset="0"/>
                <a:cs typeface="Times New Roman" pitchFamily="18" charset="0"/>
              </a:rPr>
              <a:t>6</a:t>
            </a: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3">
            <a:extLst>
              <a:ext uri="{FF2B5EF4-FFF2-40B4-BE49-F238E27FC236}">
                <a16:creationId xmlns:a16="http://schemas.microsoft.com/office/drawing/2014/main" id="{22637F27-AD75-BF7C-C7E8-F2B5C0BBCE7C}"/>
              </a:ext>
            </a:extLst>
          </p:cNvPr>
          <p:cNvSpPr>
            <a:spLocks noChangeArrowheads="1"/>
          </p:cNvSpPr>
          <p:nvPr/>
        </p:nvSpPr>
        <p:spPr bwMode="auto">
          <a:xfrm>
            <a:off x="4769441" y="2839604"/>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lang="ru-RU" sz="1300" dirty="0">
                <a:latin typeface="Times New Roman" pitchFamily="18" charset="0"/>
                <a:ea typeface="Calibri" pitchFamily="34" charset="0"/>
                <a:cs typeface="Times New Roman" pitchFamily="18" charset="0"/>
              </a:rPr>
              <a:t>7</a:t>
            </a: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C4C73EEC-3BFB-1F57-0359-3A84C16721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5" name="Объект 4">
            <a:extLst>
              <a:ext uri="{FF2B5EF4-FFF2-40B4-BE49-F238E27FC236}">
                <a16:creationId xmlns:a16="http://schemas.microsoft.com/office/drawing/2014/main" id="{DF70059F-ADE9-B61B-6B50-1E758B1E60BF}"/>
              </a:ext>
            </a:extLst>
          </p:cNvPr>
          <p:cNvGraphicFramePr>
            <a:graphicFrameLocks noChangeAspect="1"/>
          </p:cNvGraphicFramePr>
          <p:nvPr>
            <p:extLst>
              <p:ext uri="{D42A27DB-BD31-4B8C-83A1-F6EECF244321}">
                <p14:modId xmlns:p14="http://schemas.microsoft.com/office/powerpoint/2010/main" val="144084292"/>
              </p:ext>
            </p:extLst>
          </p:nvPr>
        </p:nvGraphicFramePr>
        <p:xfrm>
          <a:off x="3649737" y="1562185"/>
          <a:ext cx="1543050" cy="533400"/>
        </p:xfrm>
        <a:graphic>
          <a:graphicData uri="http://schemas.openxmlformats.org/presentationml/2006/ole">
            <mc:AlternateContent xmlns:mc="http://schemas.openxmlformats.org/markup-compatibility/2006">
              <mc:Choice xmlns:v="urn:schemas-microsoft-com:vml" Requires="v">
                <p:oleObj r:id="rId2" imgW="1548728" imgH="533169" progId="Equation.DSMT4">
                  <p:embed/>
                </p:oleObj>
              </mc:Choice>
              <mc:Fallback>
                <p:oleObj r:id="rId2" imgW="1548728" imgH="533169"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737" y="1562185"/>
                        <a:ext cx="15430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09B5DC0D-EFC5-45DA-7F0C-D225C62E770B}"/>
              </a:ext>
            </a:extLst>
          </p:cNvPr>
          <p:cNvSpPr>
            <a:spLocks noChangeArrowheads="1"/>
          </p:cNvSpPr>
          <p:nvPr/>
        </p:nvSpPr>
        <p:spPr bwMode="auto">
          <a:xfrm>
            <a:off x="3244844" y="27144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11" name="Объект 10">
            <a:extLst>
              <a:ext uri="{FF2B5EF4-FFF2-40B4-BE49-F238E27FC236}">
                <a16:creationId xmlns:a16="http://schemas.microsoft.com/office/drawing/2014/main" id="{62E0F786-F200-F4FA-B507-F7B098D74C17}"/>
              </a:ext>
            </a:extLst>
          </p:cNvPr>
          <p:cNvGraphicFramePr>
            <a:graphicFrameLocks noChangeAspect="1"/>
          </p:cNvGraphicFramePr>
          <p:nvPr>
            <p:extLst>
              <p:ext uri="{D42A27DB-BD31-4B8C-83A1-F6EECF244321}">
                <p14:modId xmlns:p14="http://schemas.microsoft.com/office/powerpoint/2010/main" val="3373341339"/>
              </p:ext>
            </p:extLst>
          </p:nvPr>
        </p:nvGraphicFramePr>
        <p:xfrm>
          <a:off x="3450695" y="2772963"/>
          <a:ext cx="2238375" cy="542925"/>
        </p:xfrm>
        <a:graphic>
          <a:graphicData uri="http://schemas.openxmlformats.org/presentationml/2006/ole">
            <mc:AlternateContent xmlns:mc="http://schemas.openxmlformats.org/markup-compatibility/2006">
              <mc:Choice xmlns:v="urn:schemas-microsoft-com:vml" Requires="v">
                <p:oleObj r:id="rId4" imgW="2234230" imgH="545863" progId="Equation.DSMT4">
                  <p:embed/>
                </p:oleObj>
              </mc:Choice>
              <mc:Fallback>
                <p:oleObj r:id="rId4" imgW="2234230" imgH="545863"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0695" y="2772963"/>
                        <a:ext cx="22383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a:extLst>
              <a:ext uri="{FF2B5EF4-FFF2-40B4-BE49-F238E27FC236}">
                <a16:creationId xmlns:a16="http://schemas.microsoft.com/office/drawing/2014/main" id="{54D53EC1-FE4C-EF35-44FC-42F4C15A424F}"/>
              </a:ext>
            </a:extLst>
          </p:cNvPr>
          <p:cNvSpPr>
            <a:spLocks noChangeArrowheads="1"/>
          </p:cNvSpPr>
          <p:nvPr/>
        </p:nvSpPr>
        <p:spPr bwMode="auto">
          <a:xfrm>
            <a:off x="3776576" y="3520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13" name="Объект 12">
            <a:extLst>
              <a:ext uri="{FF2B5EF4-FFF2-40B4-BE49-F238E27FC236}">
                <a16:creationId xmlns:a16="http://schemas.microsoft.com/office/drawing/2014/main" id="{A1CF2E5F-1143-BE78-102D-A3CEC712A06B}"/>
              </a:ext>
            </a:extLst>
          </p:cNvPr>
          <p:cNvGraphicFramePr>
            <a:graphicFrameLocks noChangeAspect="1"/>
          </p:cNvGraphicFramePr>
          <p:nvPr>
            <p:extLst>
              <p:ext uri="{D42A27DB-BD31-4B8C-83A1-F6EECF244321}">
                <p14:modId xmlns:p14="http://schemas.microsoft.com/office/powerpoint/2010/main" val="699386841"/>
              </p:ext>
            </p:extLst>
          </p:nvPr>
        </p:nvGraphicFramePr>
        <p:xfrm>
          <a:off x="3776576" y="3520216"/>
          <a:ext cx="1676400" cy="542925"/>
        </p:xfrm>
        <a:graphic>
          <a:graphicData uri="http://schemas.openxmlformats.org/presentationml/2006/ole">
            <mc:AlternateContent xmlns:mc="http://schemas.openxmlformats.org/markup-compatibility/2006">
              <mc:Choice xmlns:v="urn:schemas-microsoft-com:vml" Requires="v">
                <p:oleObj r:id="rId6" imgW="1688367" imgH="545863" progId="Equation.DSMT4">
                  <p:embed/>
                </p:oleObj>
              </mc:Choice>
              <mc:Fallback>
                <p:oleObj r:id="rId6" imgW="1688367" imgH="545863"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576" y="3520216"/>
                        <a:ext cx="16764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a:extLst>
              <a:ext uri="{FF2B5EF4-FFF2-40B4-BE49-F238E27FC236}">
                <a16:creationId xmlns:a16="http://schemas.microsoft.com/office/drawing/2014/main" id="{CBE9AB6E-0CD2-55F6-42A7-8DC7854B1104}"/>
              </a:ext>
            </a:extLst>
          </p:cNvPr>
          <p:cNvSpPr>
            <a:spLocks noChangeArrowheads="1"/>
          </p:cNvSpPr>
          <p:nvPr/>
        </p:nvSpPr>
        <p:spPr bwMode="auto">
          <a:xfrm>
            <a:off x="4773633" y="3624560"/>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8</a:t>
            </a: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6" name="Rectangle 8">
            <a:extLst>
              <a:ext uri="{FF2B5EF4-FFF2-40B4-BE49-F238E27FC236}">
                <a16:creationId xmlns:a16="http://schemas.microsoft.com/office/drawing/2014/main" id="{5D9E01B7-4C97-E604-B0F4-970588842651}"/>
              </a:ext>
            </a:extLst>
          </p:cNvPr>
          <p:cNvSpPr>
            <a:spLocks noChangeArrowheads="1"/>
          </p:cNvSpPr>
          <p:nvPr/>
        </p:nvSpPr>
        <p:spPr bwMode="auto">
          <a:xfrm>
            <a:off x="30955" y="496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17" name="Объект 16">
            <a:extLst>
              <a:ext uri="{FF2B5EF4-FFF2-40B4-BE49-F238E27FC236}">
                <a16:creationId xmlns:a16="http://schemas.microsoft.com/office/drawing/2014/main" id="{F9026169-173B-E29F-8A9F-65033864E40F}"/>
              </a:ext>
            </a:extLst>
          </p:cNvPr>
          <p:cNvGraphicFramePr>
            <a:graphicFrameLocks noChangeAspect="1"/>
          </p:cNvGraphicFramePr>
          <p:nvPr>
            <p:extLst>
              <p:ext uri="{D42A27DB-BD31-4B8C-83A1-F6EECF244321}">
                <p14:modId xmlns:p14="http://schemas.microsoft.com/office/powerpoint/2010/main" val="2870118114"/>
              </p:ext>
            </p:extLst>
          </p:nvPr>
        </p:nvGraphicFramePr>
        <p:xfrm>
          <a:off x="4193380" y="4522278"/>
          <a:ext cx="819150" cy="266700"/>
        </p:xfrm>
        <a:graphic>
          <a:graphicData uri="http://schemas.openxmlformats.org/presentationml/2006/ole">
            <mc:AlternateContent xmlns:mc="http://schemas.openxmlformats.org/markup-compatibility/2006">
              <mc:Choice xmlns:v="urn:schemas-microsoft-com:vml" Requires="v">
                <p:oleObj r:id="rId8" imgW="812447" imgH="266584" progId="Equation.DSMT4">
                  <p:embed/>
                </p:oleObj>
              </mc:Choice>
              <mc:Fallback>
                <p:oleObj r:id="rId8" imgW="812447" imgH="266584"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3380" y="4522278"/>
                        <a:ext cx="8191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
            <a:extLst>
              <a:ext uri="{FF2B5EF4-FFF2-40B4-BE49-F238E27FC236}">
                <a16:creationId xmlns:a16="http://schemas.microsoft.com/office/drawing/2014/main" id="{A17B433B-F8A6-3108-9379-FE1D3C310077}"/>
              </a:ext>
            </a:extLst>
          </p:cNvPr>
          <p:cNvSpPr>
            <a:spLocks noChangeArrowheads="1"/>
          </p:cNvSpPr>
          <p:nvPr/>
        </p:nvSpPr>
        <p:spPr bwMode="auto">
          <a:xfrm>
            <a:off x="4780992" y="4485358"/>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lang="ru-RU" sz="1300" dirty="0">
                <a:latin typeface="Times New Roman" pitchFamily="18" charset="0"/>
                <a:ea typeface="Calibri" pitchFamily="34" charset="0"/>
                <a:cs typeface="Times New Roman" pitchFamily="18" charset="0"/>
              </a:rPr>
              <a:t>11</a:t>
            </a: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1131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3705" y="268506"/>
            <a:ext cx="7525559"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a:r>
              <a:rPr lang="kk-KZ" dirty="0">
                <a:latin typeface="Times New Roman" pitchFamily="18" charset="0"/>
                <a:cs typeface="Times New Roman" pitchFamily="18" charset="0"/>
              </a:rPr>
              <a:t>Рэйлей сигнал деңгейінің таралуына арналған өшетін маржа</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mc:AlternateContent xmlns:mc="http://schemas.openxmlformats.org/markup-compatibility/2006">
        <mc:Choice xmlns:a14="http://schemas.microsoft.com/office/drawing/2010/main" Requires="a14">
          <p:sp>
            <p:nvSpPr>
              <p:cNvPr id="14" name="Прямоугольник 13"/>
              <p:cNvSpPr/>
              <p:nvPr/>
            </p:nvSpPr>
            <p:spPr>
              <a:xfrm>
                <a:off x="214282" y="857238"/>
                <a:ext cx="8534182" cy="3970318"/>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600" dirty="0">
                    <a:latin typeface="Times New Roman" pitchFamily="18" charset="0"/>
                    <a:cs typeface="Times New Roman" pitchFamily="18" charset="0"/>
                  </a:rPr>
                  <a:t>Өшіру шегі Рэйлейдің өшуі бар байланыс арнасы үшін қатынастың үзілу ықтималдығы қатынасы бойынша:</a:t>
                </a:r>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Сағат</a:t>
                </a:r>
                <a:r>
                  <a:rPr lang="ru-RU" sz="1600" dirty="0">
                    <a:latin typeface="Times New Roman" pitchFamily="18" charset="0"/>
                    <a:cs typeface="Times New Roman" pitchFamily="18" charset="0"/>
                  </a:rPr>
                  <a:t> </a:t>
                </a:r>
                <a14:m>
                  <m:oMath xmlns:m="http://schemas.openxmlformats.org/officeDocument/2006/math">
                    <m:sSub>
                      <m:sSubPr>
                        <m:ctrlPr>
                          <a:rPr lang="kk-KZ" sz="1600" i="1" smtClean="0">
                            <a:effectLst/>
                            <a:latin typeface="Cambria Math" panose="02040503050406030204" pitchFamily="18" charset="0"/>
                            <a:cs typeface="Times New Roman" panose="02020603050405020304" pitchFamily="18" charset="0"/>
                          </a:rPr>
                        </m:ctrlPr>
                      </m:sSubPr>
                      <m:e>
                        <m:r>
                          <a:rPr lang="en-US" sz="1600" b="0" i="1" smtClean="0">
                            <a:effectLst/>
                            <a:latin typeface="Cambria Math" panose="02040503050406030204" pitchFamily="18" charset="0"/>
                            <a:cs typeface="Times New Roman" panose="02020603050405020304" pitchFamily="18" charset="0"/>
                          </a:rPr>
                          <m:t>𝑃</m:t>
                        </m:r>
                      </m:e>
                      <m:sub>
                        <m:r>
                          <a:rPr lang="en-US" sz="1600" b="0" i="1" smtClean="0">
                            <a:effectLst/>
                            <a:latin typeface="Cambria Math" panose="02040503050406030204" pitchFamily="18" charset="0"/>
                            <a:cs typeface="Times New Roman" panose="02020603050405020304" pitchFamily="18" charset="0"/>
                          </a:rPr>
                          <m:t>𝑜𝑢𝑡</m:t>
                        </m:r>
                      </m:sub>
                    </m:sSub>
                    <m:r>
                      <a:rPr lang="kk-KZ" sz="1600"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ru-RU" sz="1600" dirty="0">
                    <a:latin typeface="Times New Roman" pitchFamily="18" charset="0"/>
                    <a:cs typeface="Times New Roman" pitchFamily="18" charset="0"/>
                  </a:rPr>
                  <a:t>10.12 </a:t>
                </a:r>
                <a:r>
                  <a:rPr lang="ru-RU" sz="1600" dirty="0" err="1">
                    <a:latin typeface="Times New Roman" pitchFamily="18" charset="0"/>
                    <a:cs typeface="Times New Roman" pitchFamily="18" charset="0"/>
                  </a:rPr>
                  <a:t>формуласын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өрнекке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келтіруге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болады</a:t>
                </a:r>
                <a:r>
                  <a:rPr lang="ru-RU"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дБ:</a:t>
                </a:r>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mc:Choice>
        <mc:Fallback>
          <p:sp>
            <p:nvSpPr>
              <p:cNvPr id="14" name="Прямоугольник 13"/>
              <p:cNvSpPr>
                <a:spLocks noRot="1" noChangeAspect="1" noMove="1" noResize="1" noEditPoints="1" noAdjustHandles="1" noChangeArrowheads="1" noChangeShapeType="1" noTextEdit="1"/>
              </p:cNvSpPr>
              <p:nvPr/>
            </p:nvSpPr>
            <p:spPr>
              <a:xfrm>
                <a:off x="214282" y="857238"/>
                <a:ext cx="8534182" cy="3970318"/>
              </a:xfrm>
              <a:prstGeom prst="rect">
                <a:avLst/>
              </a:prstGeom>
              <a:blipFill>
                <a:blip r:embed="rId2"/>
                <a:stretch>
                  <a:fillRect l="-285" t="-306" r="-357"/>
                </a:stretch>
              </a:blipFill>
              <a:ln>
                <a:solidFill>
                  <a:schemeClr val="tx2"/>
                </a:solidFill>
              </a:ln>
            </p:spPr>
            <p:txBody>
              <a:bodyPr/>
              <a:lstStyle/>
              <a:p>
                <a:r>
                  <a:rPr lang="ru-KZ">
                    <a:noFill/>
                  </a:rPr>
                  <a:t> </a:t>
                </a:r>
              </a:p>
            </p:txBody>
          </p:sp>
        </mc:Fallback>
      </mc:AlternateContent>
      <p:sp>
        <p:nvSpPr>
          <p:cNvPr id="18" name="Rectangle 11">
            <a:extLst>
              <a:ext uri="{FF2B5EF4-FFF2-40B4-BE49-F238E27FC236}">
                <a16:creationId xmlns:a16="http://schemas.microsoft.com/office/drawing/2014/main" id="{77264AAC-D019-7C74-C8AD-A0C7CB3C3C4E}"/>
              </a:ext>
            </a:extLst>
          </p:cNvPr>
          <p:cNvSpPr>
            <a:spLocks noChangeArrowheads="1"/>
          </p:cNvSpPr>
          <p:nvPr/>
        </p:nvSpPr>
        <p:spPr bwMode="auto">
          <a:xfrm>
            <a:off x="3244844" y="19956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7" name="Rectangle 20">
            <a:extLst>
              <a:ext uri="{FF2B5EF4-FFF2-40B4-BE49-F238E27FC236}">
                <a16:creationId xmlns:a16="http://schemas.microsoft.com/office/drawing/2014/main" id="{9246320C-1E5F-FBB3-CE81-4B6FD040E0F2}"/>
              </a:ext>
            </a:extLst>
          </p:cNvPr>
          <p:cNvSpPr>
            <a:spLocks noChangeArrowheads="1"/>
          </p:cNvSpPr>
          <p:nvPr/>
        </p:nvSpPr>
        <p:spPr bwMode="auto">
          <a:xfrm>
            <a:off x="7236296" y="24547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31" name="Rectangle 24">
            <a:extLst>
              <a:ext uri="{FF2B5EF4-FFF2-40B4-BE49-F238E27FC236}">
                <a16:creationId xmlns:a16="http://schemas.microsoft.com/office/drawing/2014/main" id="{9253D50B-0E4B-D84A-0256-EA42C9FA2863}"/>
              </a:ext>
            </a:extLst>
          </p:cNvPr>
          <p:cNvSpPr>
            <a:spLocks noChangeArrowheads="1"/>
          </p:cNvSpPr>
          <p:nvPr/>
        </p:nvSpPr>
        <p:spPr bwMode="auto">
          <a:xfrm>
            <a:off x="4138473" y="38580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 name="Rectangle 3">
            <a:extLst>
              <a:ext uri="{FF2B5EF4-FFF2-40B4-BE49-F238E27FC236}">
                <a16:creationId xmlns:a16="http://schemas.microsoft.com/office/drawing/2014/main" id="{BBA51265-D144-74DD-0233-16639F9568E2}"/>
              </a:ext>
            </a:extLst>
          </p:cNvPr>
          <p:cNvSpPr>
            <a:spLocks noChangeArrowheads="1"/>
          </p:cNvSpPr>
          <p:nvPr/>
        </p:nvSpPr>
        <p:spPr bwMode="auto">
          <a:xfrm>
            <a:off x="4766870" y="1646558"/>
            <a:ext cx="321467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lang="ru-RU" sz="1400" dirty="0">
                <a:latin typeface="Times New Roman" pitchFamily="18" charset="0"/>
                <a:ea typeface="Calibri" pitchFamily="34" charset="0"/>
                <a:cs typeface="Times New Roman" pitchFamily="18" charset="0"/>
              </a:rPr>
              <a:t>12</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3">
            <a:extLst>
              <a:ext uri="{FF2B5EF4-FFF2-40B4-BE49-F238E27FC236}">
                <a16:creationId xmlns:a16="http://schemas.microsoft.com/office/drawing/2014/main" id="{22637F27-AD75-BF7C-C7E8-F2B5C0BBCE7C}"/>
              </a:ext>
            </a:extLst>
          </p:cNvPr>
          <p:cNvSpPr>
            <a:spLocks noChangeArrowheads="1"/>
          </p:cNvSpPr>
          <p:nvPr/>
        </p:nvSpPr>
        <p:spPr bwMode="auto">
          <a:xfrm>
            <a:off x="4809381" y="2901653"/>
            <a:ext cx="321467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lang="en-US" sz="1400" dirty="0">
                <a:latin typeface="Times New Roman" pitchFamily="18" charset="0"/>
                <a:ea typeface="Calibri" pitchFamily="34" charset="0"/>
                <a:cs typeface="Times New Roman" pitchFamily="18" charset="0"/>
              </a:rPr>
              <a:t>13</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003E2E2A-5BC4-5F11-BA55-A8C21AB19D0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5" name="Объект 4">
            <a:extLst>
              <a:ext uri="{FF2B5EF4-FFF2-40B4-BE49-F238E27FC236}">
                <a16:creationId xmlns:a16="http://schemas.microsoft.com/office/drawing/2014/main" id="{AB1CB86F-41A2-AC5A-F0DC-D132946B61B0}"/>
              </a:ext>
            </a:extLst>
          </p:cNvPr>
          <p:cNvGraphicFramePr>
            <a:graphicFrameLocks noChangeAspect="1"/>
          </p:cNvGraphicFramePr>
          <p:nvPr>
            <p:extLst>
              <p:ext uri="{D42A27DB-BD31-4B8C-83A1-F6EECF244321}">
                <p14:modId xmlns:p14="http://schemas.microsoft.com/office/powerpoint/2010/main" val="3593608285"/>
              </p:ext>
            </p:extLst>
          </p:nvPr>
        </p:nvGraphicFramePr>
        <p:xfrm>
          <a:off x="3876535" y="1518848"/>
          <a:ext cx="1209675" cy="476250"/>
        </p:xfrm>
        <a:graphic>
          <a:graphicData uri="http://schemas.openxmlformats.org/presentationml/2006/ole">
            <mc:AlternateContent xmlns:mc="http://schemas.openxmlformats.org/markup-compatibility/2006">
              <mc:Choice xmlns:v="urn:schemas-microsoft-com:vml" Requires="v">
                <p:oleObj r:id="rId3" imgW="1206500" imgH="469900" progId="Equation.DSMT4">
                  <p:embed/>
                </p:oleObj>
              </mc:Choice>
              <mc:Fallback>
                <p:oleObj r:id="rId3" imgW="12065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535" y="1518848"/>
                        <a:ext cx="12096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7">
            <a:extLst>
              <a:ext uri="{FF2B5EF4-FFF2-40B4-BE49-F238E27FC236}">
                <a16:creationId xmlns:a16="http://schemas.microsoft.com/office/drawing/2014/main" id="{B0EE5FA9-AA03-1058-C6A1-FF6790FBBBA2}"/>
              </a:ext>
            </a:extLst>
          </p:cNvPr>
          <p:cNvSpPr>
            <a:spLocks noChangeArrowheads="1"/>
          </p:cNvSpPr>
          <p:nvPr/>
        </p:nvSpPr>
        <p:spPr bwMode="auto">
          <a:xfrm>
            <a:off x="4345800" y="25747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15" name="Объект 14">
            <a:extLst>
              <a:ext uri="{FF2B5EF4-FFF2-40B4-BE49-F238E27FC236}">
                <a16:creationId xmlns:a16="http://schemas.microsoft.com/office/drawing/2014/main" id="{057F93EB-A756-B801-0C7D-2AE03F97C99B}"/>
              </a:ext>
            </a:extLst>
          </p:cNvPr>
          <p:cNvGraphicFramePr>
            <a:graphicFrameLocks noChangeAspect="1"/>
          </p:cNvGraphicFramePr>
          <p:nvPr>
            <p:extLst>
              <p:ext uri="{D42A27DB-BD31-4B8C-83A1-F6EECF244321}">
                <p14:modId xmlns:p14="http://schemas.microsoft.com/office/powerpoint/2010/main" val="302063169"/>
              </p:ext>
            </p:extLst>
          </p:nvPr>
        </p:nvGraphicFramePr>
        <p:xfrm>
          <a:off x="4309488" y="2793478"/>
          <a:ext cx="619125" cy="466725"/>
        </p:xfrm>
        <a:graphic>
          <a:graphicData uri="http://schemas.openxmlformats.org/presentationml/2006/ole">
            <mc:AlternateContent xmlns:mc="http://schemas.openxmlformats.org/markup-compatibility/2006">
              <mc:Choice xmlns:v="urn:schemas-microsoft-com:vml" Requires="v">
                <p:oleObj r:id="rId5" imgW="609600" imgH="457200" progId="Equation.DSMT4">
                  <p:embed/>
                </p:oleObj>
              </mc:Choice>
              <mc:Fallback>
                <p:oleObj r:id="rId5" imgW="609600" imgH="457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488" y="2793478"/>
                        <a:ext cx="6191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9">
            <a:extLst>
              <a:ext uri="{FF2B5EF4-FFF2-40B4-BE49-F238E27FC236}">
                <a16:creationId xmlns:a16="http://schemas.microsoft.com/office/drawing/2014/main" id="{6814A309-9024-5C3F-A3B1-CC605F462FA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0" name="Rectangle 11">
            <a:extLst>
              <a:ext uri="{FF2B5EF4-FFF2-40B4-BE49-F238E27FC236}">
                <a16:creationId xmlns:a16="http://schemas.microsoft.com/office/drawing/2014/main" id="{C3592EE9-BCB8-CB2C-CE71-3CA6DF6C8D64}"/>
              </a:ext>
            </a:extLst>
          </p:cNvPr>
          <p:cNvSpPr>
            <a:spLocks noChangeArrowheads="1"/>
          </p:cNvSpPr>
          <p:nvPr/>
        </p:nvSpPr>
        <p:spPr bwMode="auto">
          <a:xfrm>
            <a:off x="4138473" y="36000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21" name="Объект 20">
            <a:extLst>
              <a:ext uri="{FF2B5EF4-FFF2-40B4-BE49-F238E27FC236}">
                <a16:creationId xmlns:a16="http://schemas.microsoft.com/office/drawing/2014/main" id="{4CA00B87-B16D-C061-5071-FF14C06D7DF1}"/>
              </a:ext>
            </a:extLst>
          </p:cNvPr>
          <p:cNvGraphicFramePr>
            <a:graphicFrameLocks noChangeAspect="1"/>
          </p:cNvGraphicFramePr>
          <p:nvPr>
            <p:extLst>
              <p:ext uri="{D42A27DB-BD31-4B8C-83A1-F6EECF244321}">
                <p14:modId xmlns:p14="http://schemas.microsoft.com/office/powerpoint/2010/main" val="240220992"/>
              </p:ext>
            </p:extLst>
          </p:nvPr>
        </p:nvGraphicFramePr>
        <p:xfrm>
          <a:off x="4061837" y="4105038"/>
          <a:ext cx="1114425" cy="228600"/>
        </p:xfrm>
        <a:graphic>
          <a:graphicData uri="http://schemas.openxmlformats.org/presentationml/2006/ole">
            <mc:AlternateContent xmlns:mc="http://schemas.openxmlformats.org/markup-compatibility/2006">
              <mc:Choice xmlns:v="urn:schemas-microsoft-com:vml" Requires="v">
                <p:oleObj r:id="rId7" imgW="1117600" imgH="228600" progId="Equation.DSMT4">
                  <p:embed/>
                </p:oleObj>
              </mc:Choice>
              <mc:Fallback>
                <p:oleObj r:id="rId7" imgW="1117600" imgH="2286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1837" y="4105038"/>
                        <a:ext cx="11144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
            <a:extLst>
              <a:ext uri="{FF2B5EF4-FFF2-40B4-BE49-F238E27FC236}">
                <a16:creationId xmlns:a16="http://schemas.microsoft.com/office/drawing/2014/main" id="{AB89C108-06D7-669D-74BE-B2890013AD03}"/>
              </a:ext>
            </a:extLst>
          </p:cNvPr>
          <p:cNvSpPr>
            <a:spLocks noChangeArrowheads="1"/>
          </p:cNvSpPr>
          <p:nvPr/>
        </p:nvSpPr>
        <p:spPr bwMode="auto">
          <a:xfrm>
            <a:off x="4830228" y="4033556"/>
            <a:ext cx="321467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a:t>
            </a:r>
            <a:r>
              <a:rPr lang="en-US" sz="1400" dirty="0">
                <a:latin typeface="Times New Roman" pitchFamily="18" charset="0"/>
                <a:ea typeface="Calibri" pitchFamily="34" charset="0"/>
                <a:cs typeface="Times New Roman" pitchFamily="18" charset="0"/>
              </a:rPr>
              <a:t>14</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kk-KZ" sz="1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3231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3705" y="268506"/>
            <a:ext cx="7525559"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a:r>
              <a:rPr lang="kk-KZ" dirty="0">
                <a:latin typeface="Times New Roman" pitchFamily="18" charset="0"/>
                <a:cs typeface="Times New Roman" pitchFamily="18" charset="0"/>
              </a:rPr>
              <a:t>Әртүрлілікті қабылдау (беру)</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4" name="Прямоугольник 13"/>
          <p:cNvSpPr/>
          <p:nvPr/>
        </p:nvSpPr>
        <p:spPr>
          <a:xfrm>
            <a:off x="179512" y="904676"/>
            <a:ext cx="8784976" cy="3970318"/>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Жер бедеріне байланысты баяу әлсіреумен күресу қиын, бірақ тез бозарумен күресуге болады.</a:t>
            </a:r>
          </a:p>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Әртүрлі арналар арқылы берілетін сигналдың бірнеше көшірмесін алу мүмкін болса, онда арналардың кем дегенде біреуі қабылдағышта қажетті сигнал сапасын қамтамасыз ету ықтималдығы жоғары. </a:t>
            </a:r>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Әртүрлі арналардағы сигналдарды қабылдау және олардың дұрыс қосындысын алуан түрлілікті қабылдау деп атайды. Әртүрлілік айқын немесе жасырын болуы мүмкін.</a:t>
            </a:r>
          </a:p>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Бірінші жағдайда артық сигнал беру қолданылады, мысалы, екі түрлі жиіліктегі екі сигнал, содан кейін оларды бөлек анықтау және жинақтау.</a:t>
            </a:r>
          </a:p>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Екінші жағдайда сигнал бір рет беріледі, бірақ таралу ортасының табиғи қасиеттеріне және қабылдаудың арнайы әдістеріне байланысты бірнеше арналарды құру мүмкін болады. Жасырын әртүрліліктің мысалы - көп жолды арна арқылы әртүрлі жолдарға келген сигналдарды шығарып, оларды оңтайлы түрде жинақтайтын </a:t>
            </a:r>
            <a:r>
              <a:rPr lang="en-US" sz="1400" dirty="0">
                <a:latin typeface="Times New Roman" pitchFamily="18" charset="0"/>
                <a:cs typeface="Times New Roman" pitchFamily="18" charset="0"/>
              </a:rPr>
              <a:t>RAKE </a:t>
            </a:r>
            <a:r>
              <a:rPr lang="kk-KZ" sz="1400" dirty="0">
                <a:latin typeface="Times New Roman" pitchFamily="18" charset="0"/>
                <a:cs typeface="Times New Roman" pitchFamily="18" charset="0"/>
              </a:rPr>
              <a:t>қабылдағышы.</a:t>
            </a:r>
          </a:p>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Әртүрлілікті қабылдаудың бірнеше түрі бар:</a:t>
            </a:r>
          </a:p>
          <a:p>
            <a:pPr lvl="1" algn="just"/>
            <a:r>
              <a:rPr lang="kk-KZ" sz="1400" dirty="0">
                <a:latin typeface="Times New Roman" pitchFamily="18" charset="0"/>
                <a:cs typeface="Times New Roman" pitchFamily="18" charset="0"/>
              </a:rPr>
              <a:t>•	кеңістіктік әртүрлілік;</a:t>
            </a:r>
          </a:p>
          <a:p>
            <a:pPr lvl="1" algn="just"/>
            <a:r>
              <a:rPr lang="kk-KZ" sz="1400" dirty="0">
                <a:latin typeface="Times New Roman" pitchFamily="18" charset="0"/>
                <a:cs typeface="Times New Roman" pitchFamily="18" charset="0"/>
              </a:rPr>
              <a:t>•	жиіліктің әртүрлілігі;</a:t>
            </a:r>
          </a:p>
          <a:p>
            <a:pPr lvl="1" algn="just"/>
            <a:r>
              <a:rPr lang="kk-KZ" sz="1400" dirty="0">
                <a:latin typeface="Times New Roman" pitchFamily="18" charset="0"/>
                <a:cs typeface="Times New Roman" pitchFamily="18" charset="0"/>
              </a:rPr>
              <a:t>•	уақыттың әртүрлілігі;</a:t>
            </a:r>
          </a:p>
          <a:p>
            <a:pPr lvl="1" algn="just"/>
            <a:r>
              <a:rPr lang="kk-KZ" sz="1400" dirty="0">
                <a:latin typeface="Times New Roman" pitchFamily="18" charset="0"/>
                <a:cs typeface="Times New Roman" pitchFamily="18" charset="0"/>
              </a:rPr>
              <a:t>•	көп жақты әртүрлілік;</a:t>
            </a:r>
          </a:p>
          <a:p>
            <a:pPr lvl="1" algn="just"/>
            <a:r>
              <a:rPr lang="kk-KZ" sz="1400" dirty="0">
                <a:latin typeface="Times New Roman" pitchFamily="18" charset="0"/>
                <a:cs typeface="Times New Roman" pitchFamily="18" charset="0"/>
              </a:rPr>
              <a:t>•	поляризацияның бөлінуі.</a:t>
            </a:r>
          </a:p>
          <a:p>
            <a:pPr algn="just"/>
            <a:r>
              <a:rPr lang="en-US"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8" name="Rectangle 11">
            <a:extLst>
              <a:ext uri="{FF2B5EF4-FFF2-40B4-BE49-F238E27FC236}">
                <a16:creationId xmlns:a16="http://schemas.microsoft.com/office/drawing/2014/main" id="{77264AAC-D019-7C74-C8AD-A0C7CB3C3C4E}"/>
              </a:ext>
            </a:extLst>
          </p:cNvPr>
          <p:cNvSpPr>
            <a:spLocks noChangeArrowheads="1"/>
          </p:cNvSpPr>
          <p:nvPr/>
        </p:nvSpPr>
        <p:spPr bwMode="auto">
          <a:xfrm>
            <a:off x="3244844" y="19956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7" name="Rectangle 20">
            <a:extLst>
              <a:ext uri="{FF2B5EF4-FFF2-40B4-BE49-F238E27FC236}">
                <a16:creationId xmlns:a16="http://schemas.microsoft.com/office/drawing/2014/main" id="{9246320C-1E5F-FBB3-CE81-4B6FD040E0F2}"/>
              </a:ext>
            </a:extLst>
          </p:cNvPr>
          <p:cNvSpPr>
            <a:spLocks noChangeArrowheads="1"/>
          </p:cNvSpPr>
          <p:nvPr/>
        </p:nvSpPr>
        <p:spPr bwMode="auto">
          <a:xfrm>
            <a:off x="7236296" y="24547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31" name="Rectangle 24">
            <a:extLst>
              <a:ext uri="{FF2B5EF4-FFF2-40B4-BE49-F238E27FC236}">
                <a16:creationId xmlns:a16="http://schemas.microsoft.com/office/drawing/2014/main" id="{9253D50B-0E4B-D84A-0256-EA42C9FA2863}"/>
              </a:ext>
            </a:extLst>
          </p:cNvPr>
          <p:cNvSpPr>
            <a:spLocks noChangeArrowheads="1"/>
          </p:cNvSpPr>
          <p:nvPr/>
        </p:nvSpPr>
        <p:spPr bwMode="auto">
          <a:xfrm>
            <a:off x="4138473" y="38580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4" name="Rectangle 2">
            <a:extLst>
              <a:ext uri="{FF2B5EF4-FFF2-40B4-BE49-F238E27FC236}">
                <a16:creationId xmlns:a16="http://schemas.microsoft.com/office/drawing/2014/main" id="{003E2E2A-5BC4-5F11-BA55-A8C21AB19D0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13" name="Rectangle 7">
            <a:extLst>
              <a:ext uri="{FF2B5EF4-FFF2-40B4-BE49-F238E27FC236}">
                <a16:creationId xmlns:a16="http://schemas.microsoft.com/office/drawing/2014/main" id="{B0EE5FA9-AA03-1058-C6A1-FF6790FBBBA2}"/>
              </a:ext>
            </a:extLst>
          </p:cNvPr>
          <p:cNvSpPr>
            <a:spLocks noChangeArrowheads="1"/>
          </p:cNvSpPr>
          <p:nvPr/>
        </p:nvSpPr>
        <p:spPr bwMode="auto">
          <a:xfrm>
            <a:off x="4345800" y="25747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16" name="Rectangle 9">
            <a:extLst>
              <a:ext uri="{FF2B5EF4-FFF2-40B4-BE49-F238E27FC236}">
                <a16:creationId xmlns:a16="http://schemas.microsoft.com/office/drawing/2014/main" id="{6814A309-9024-5C3F-A3B1-CC605F462FA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20" name="Rectangle 11">
            <a:extLst>
              <a:ext uri="{FF2B5EF4-FFF2-40B4-BE49-F238E27FC236}">
                <a16:creationId xmlns:a16="http://schemas.microsoft.com/office/drawing/2014/main" id="{C3592EE9-BCB8-CB2C-CE71-3CA6DF6C8D64}"/>
              </a:ext>
            </a:extLst>
          </p:cNvPr>
          <p:cNvSpPr>
            <a:spLocks noChangeArrowheads="1"/>
          </p:cNvSpPr>
          <p:nvPr/>
        </p:nvSpPr>
        <p:spPr bwMode="auto">
          <a:xfrm>
            <a:off x="4138473" y="36000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Tree>
    <p:extLst>
      <p:ext uri="{BB962C8B-B14F-4D97-AF65-F5344CB8AC3E}">
        <p14:creationId xmlns:p14="http://schemas.microsoft.com/office/powerpoint/2010/main" val="123393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3543"/>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915816" y="282146"/>
            <a:ext cx="3656448"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dirty="0">
                <a:latin typeface="Times New Roman" pitchFamily="18" charset="0"/>
                <a:cs typeface="Times New Roman" pitchFamily="18" charset="0"/>
              </a:rPr>
              <a:t>Кеңістіктік әртүрлілік</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4" name="Прямоугольник 13"/>
          <p:cNvSpPr/>
          <p:nvPr/>
        </p:nvSpPr>
        <p:spPr>
          <a:xfrm>
            <a:off x="304909" y="857589"/>
            <a:ext cx="8534182" cy="954107"/>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Кеңістіктің әртүрлілігі кем дегенде екі антеннамен қабылданған сигналдардың тиісті қосындысына негізделген (10.2-сурет). Антенналар арасындағы қашықтық таратқыш пен қабылдағыш арасындағы әртүрлі арналардың өшуі бір-бірімен сәйкес келмейтіндей үлкен болуы керек (кем дегенде жарты толқын ұзындығы).</a:t>
            </a:r>
            <a:endParaRPr lang="ru-RU" sz="1400" dirty="0">
              <a:latin typeface="Times New Roman" pitchFamily="18" charset="0"/>
              <a:cs typeface="Times New Roman" pitchFamily="18" charset="0"/>
            </a:endParaRPr>
          </a:p>
        </p:txBody>
      </p:sp>
      <p:sp>
        <p:nvSpPr>
          <p:cNvPr id="27651" name="Rectangle 3"/>
          <p:cNvSpPr>
            <a:spLocks noChangeArrowheads="1"/>
          </p:cNvSpPr>
          <p:nvPr/>
        </p:nvSpPr>
        <p:spPr bwMode="auto">
          <a:xfrm>
            <a:off x="1214430" y="3768131"/>
            <a:ext cx="645391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10.2-сурет – Кеңістік әртүрлілігінің схемасы</a:t>
            </a:r>
            <a:endParaRPr kumimoji="0" lang="kk-KZ" sz="1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id="{16BC9453-1F3D-7390-19B9-48A8910FE3E2}"/>
              </a:ext>
            </a:extLst>
          </p:cNvPr>
          <p:cNvSpPr>
            <a:spLocks noChangeArrowheads="1"/>
          </p:cNvSpPr>
          <p:nvPr/>
        </p:nvSpPr>
        <p:spPr bwMode="auto">
          <a:xfrm>
            <a:off x="179511" y="27190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3" name="Объект 2">
            <a:extLst>
              <a:ext uri="{FF2B5EF4-FFF2-40B4-BE49-F238E27FC236}">
                <a16:creationId xmlns:a16="http://schemas.microsoft.com/office/drawing/2014/main" id="{9389B8EE-B66A-7667-E008-5BF57455405A}"/>
              </a:ext>
            </a:extLst>
          </p:cNvPr>
          <p:cNvGraphicFramePr>
            <a:graphicFrameLocks noChangeAspect="1"/>
          </p:cNvGraphicFramePr>
          <p:nvPr>
            <p:extLst>
              <p:ext uri="{D42A27DB-BD31-4B8C-83A1-F6EECF244321}">
                <p14:modId xmlns:p14="http://schemas.microsoft.com/office/powerpoint/2010/main" val="636395855"/>
              </p:ext>
            </p:extLst>
          </p:nvPr>
        </p:nvGraphicFramePr>
        <p:xfrm>
          <a:off x="1274324" y="1935266"/>
          <a:ext cx="6334125" cy="1657350"/>
        </p:xfrm>
        <a:graphic>
          <a:graphicData uri="http://schemas.openxmlformats.org/presentationml/2006/ole">
            <mc:AlternateContent xmlns:mc="http://schemas.openxmlformats.org/markup-compatibility/2006">
              <mc:Choice xmlns:v="urn:schemas-microsoft-com:vml" Requires="v">
                <p:oleObj r:id="rId2" imgW="6774126" imgH="1579065" progId="Visio.Drawing.11">
                  <p:embed/>
                </p:oleObj>
              </mc:Choice>
              <mc:Fallback>
                <p:oleObj r:id="rId2" imgW="6774126" imgH="1579065"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324" y="1935266"/>
                        <a:ext cx="6334125"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ямоугольник 3">
            <a:extLst>
              <a:ext uri="{FF2B5EF4-FFF2-40B4-BE49-F238E27FC236}">
                <a16:creationId xmlns:a16="http://schemas.microsoft.com/office/drawing/2014/main" id="{13EB168B-55B6-2683-453F-C8179E30C35A}"/>
              </a:ext>
            </a:extLst>
          </p:cNvPr>
          <p:cNvSpPr/>
          <p:nvPr/>
        </p:nvSpPr>
        <p:spPr>
          <a:xfrm>
            <a:off x="304909" y="4149353"/>
            <a:ext cx="8534182" cy="738664"/>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Кеңістіктік әртүрлілік аппараттық құралдарды қиындату есебінен мобильді байланыс жүйелерінің өнімділігін айтарлықтай арттыруы мүмкін - қабылдау тізбегінің кем дегенде бір бөлігін қайталауға тура келеді. Сондықтан ғарыштық әртүрлілік негізінен базалық станцияларда қолданылады</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99347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3543"/>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915816" y="282146"/>
            <a:ext cx="3656448"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dirty="0">
                <a:latin typeface="Times New Roman" pitchFamily="18" charset="0"/>
                <a:cs typeface="Times New Roman" pitchFamily="18" charset="0"/>
              </a:rPr>
              <a:t>Жиіліктің әртүрлілігі</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4" name="Прямоугольник 13"/>
          <p:cNvSpPr/>
          <p:nvPr/>
        </p:nvSpPr>
        <p:spPr>
          <a:xfrm>
            <a:off x="304909" y="857589"/>
            <a:ext cx="8534182" cy="738664"/>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Жиілік әртүрлілігі бір сигналдың екі жеткілікті кең аралықтағы жиілікте берілуіне негізделген. Жиіліктердің бөлінуі екі арнадағы өшуі бір-бірімен корреляцияланбауы үшін жеткілікті болуы керек. Мұндай әртүрлілік схемасы қосымша спектрлік және аппараттық ресурстарды тартуды талап етеді.</a:t>
            </a:r>
            <a:endParaRPr lang="en-US" sz="1400" dirty="0">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id="{16BC9453-1F3D-7390-19B9-48A8910FE3E2}"/>
              </a:ext>
            </a:extLst>
          </p:cNvPr>
          <p:cNvSpPr>
            <a:spLocks noChangeArrowheads="1"/>
          </p:cNvSpPr>
          <p:nvPr/>
        </p:nvSpPr>
        <p:spPr bwMode="auto">
          <a:xfrm>
            <a:off x="179511" y="27190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4" name="Прямоугольник 3">
            <a:extLst>
              <a:ext uri="{FF2B5EF4-FFF2-40B4-BE49-F238E27FC236}">
                <a16:creationId xmlns:a16="http://schemas.microsoft.com/office/drawing/2014/main" id="{13EB168B-55B6-2683-453F-C8179E30C35A}"/>
              </a:ext>
            </a:extLst>
          </p:cNvPr>
          <p:cNvSpPr/>
          <p:nvPr/>
        </p:nvSpPr>
        <p:spPr>
          <a:xfrm>
            <a:off x="304909" y="1610560"/>
            <a:ext cx="8534182" cy="3323987"/>
          </a:xfrm>
          <a:prstGeom prst="rect">
            <a:avLst/>
          </a:prstGeom>
          <a:solidFill>
            <a:schemeClr val="bg1"/>
          </a:solidFill>
          <a:ln>
            <a:solidFill>
              <a:schemeClr val="tx2"/>
            </a:solidFill>
          </a:ln>
        </p:spPr>
        <p:txBody>
          <a:bodyPr wrap="square">
            <a:spAutoFit/>
          </a:bodyPr>
          <a:lstStyle/>
          <a:p>
            <a:pPr algn="just"/>
            <a:r>
              <a:rPr lang="en-US" sz="1400" dirty="0">
                <a:latin typeface="Times New Roman" pitchFamily="18" charset="0"/>
                <a:cs typeface="Times New Roman" pitchFamily="18" charset="0"/>
              </a:rPr>
              <a:t>                  </a:t>
            </a:r>
            <a:r>
              <a:rPr lang="ru-RU" sz="1400" b="1" dirty="0">
                <a:latin typeface="Times New Roman" pitchFamily="18" charset="0"/>
                <a:cs typeface="Times New Roman" pitchFamily="18" charset="0"/>
              </a:rPr>
              <a:t>2.5.3.	</a:t>
            </a:r>
            <a:r>
              <a:rPr lang="ru-RU" sz="1400" b="1" dirty="0" err="1">
                <a:latin typeface="Times New Roman" pitchFamily="18" charset="0"/>
                <a:cs typeface="Times New Roman" pitchFamily="18" charset="0"/>
              </a:rPr>
              <a:t>Уақыттың</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әртүрліл</a:t>
            </a:r>
            <a:r>
              <a:rPr lang="kk-KZ" sz="1400" b="1" dirty="0">
                <a:latin typeface="Times New Roman" pitchFamily="18" charset="0"/>
                <a:cs typeface="Times New Roman" pitchFamily="18" charset="0"/>
              </a:rPr>
              <a:t>ігі</a:t>
            </a:r>
            <a:endParaRPr lang="en-US" sz="1400" b="1"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Егер бірдей сигнал жеткілікті уақыт аралықтарында бірнеше рет жіберілсе, онда әрбір уақыт аралығындағы өшуі бір-бірімен корреляцияланбайды. Бұл жағдайда қайталанатын сигналдарды қабылдағышта сәйкесінше жинақтауға болады, егер олардың барлығы өшпеген болса. </a:t>
            </a:r>
            <a:r>
              <a:rPr lang="en-US" sz="1400" dirty="0">
                <a:latin typeface="Times New Roman" pitchFamily="18" charset="0"/>
                <a:cs typeface="Times New Roman" pitchFamily="18" charset="0"/>
              </a:rPr>
              <a:t>ARQ </a:t>
            </a:r>
            <a:r>
              <a:rPr lang="kk-KZ" sz="1400" dirty="0">
                <a:latin typeface="Times New Roman" pitchFamily="18" charset="0"/>
                <a:cs typeface="Times New Roman" pitchFamily="18" charset="0"/>
              </a:rPr>
              <a:t>технологиясы (</a:t>
            </a:r>
            <a:r>
              <a:rPr lang="en-US" sz="1400" dirty="0">
                <a:latin typeface="Times New Roman" pitchFamily="18" charset="0"/>
                <a:cs typeface="Times New Roman" pitchFamily="18" charset="0"/>
              </a:rPr>
              <a:t>Automatic Repeat-</a:t>
            </a:r>
            <a:r>
              <a:rPr lang="en-US" sz="1400" dirty="0" err="1">
                <a:latin typeface="Times New Roman" pitchFamily="18" charset="0"/>
                <a:cs typeface="Times New Roman" pitchFamily="18" charset="0"/>
              </a:rPr>
              <a:t>reQuest</a:t>
            </a:r>
            <a:r>
              <a:rPr lang="en-US" sz="1400" dirty="0">
                <a:latin typeface="Times New Roman" pitchFamily="18" charset="0"/>
                <a:cs typeface="Times New Roman" pitchFamily="18" charset="0"/>
              </a:rPr>
              <a:t>) [14] </a:t>
            </a:r>
            <a:r>
              <a:rPr lang="kk-KZ" sz="1400" dirty="0">
                <a:latin typeface="Times New Roman" pitchFamily="18" charset="0"/>
                <a:cs typeface="Times New Roman" pitchFamily="18" charset="0"/>
              </a:rPr>
              <a:t>уақытты бөлудің бір түрі ретінде қарастыруға болады (ағыл. </a:t>
            </a:r>
            <a:r>
              <a:rPr lang="en-US" sz="1400" dirty="0">
                <a:latin typeface="Times New Roman" pitchFamily="18" charset="0"/>
                <a:cs typeface="Times New Roman" pitchFamily="18" charset="0"/>
              </a:rPr>
              <a:t>time diversity). </a:t>
            </a:r>
            <a:r>
              <a:rPr lang="kk-KZ" sz="1400" dirty="0">
                <a:latin typeface="Times New Roman" pitchFamily="18" charset="0"/>
                <a:cs typeface="Times New Roman" pitchFamily="18" charset="0"/>
              </a:rPr>
              <a:t>Ондағы әртүрлілікті қабылдау </a:t>
            </a:r>
            <a:r>
              <a:rPr lang="en-US" sz="1400" dirty="0">
                <a:latin typeface="Times New Roman" pitchFamily="18" charset="0"/>
                <a:cs typeface="Times New Roman" pitchFamily="18" charset="0"/>
              </a:rPr>
              <a:t>NAK </a:t>
            </a:r>
            <a:r>
              <a:rPr lang="kk-KZ" sz="1400" dirty="0">
                <a:latin typeface="Times New Roman" pitchFamily="18" charset="0"/>
                <a:cs typeface="Times New Roman" pitchFamily="18" charset="0"/>
              </a:rPr>
              <a:t>хабарламасы арқылы алушы сұраған деректер блоктарын қайталау түрінде жүзеге асырылады («расталмаған» ағылшынша теріс растау). Уақыттың әртүрлілігін таңба аралық кедергілер арқылы бұрмаланған сигналдарды қабылдауды да қарастыруға болады, онда қабылдағыш сигнал фрагменттері бойынша әрбір ақпараттық таңба туралы шешім қабылдайды,</a:t>
            </a:r>
          </a:p>
          <a:p>
            <a:pPr algn="just"/>
            <a:r>
              <a:rPr lang="kk-KZ" sz="1400" dirty="0">
                <a:latin typeface="Times New Roman" pitchFamily="18" charset="0"/>
                <a:cs typeface="Times New Roman" pitchFamily="18" charset="0"/>
              </a:rPr>
              <a:t>	</a:t>
            </a:r>
            <a:r>
              <a:rPr lang="kk-KZ" sz="1400" b="1" dirty="0">
                <a:latin typeface="Times New Roman" pitchFamily="18" charset="0"/>
                <a:cs typeface="Times New Roman" pitchFamily="18" charset="0"/>
              </a:rPr>
              <a:t>2.5.4.	Көп жолды әртүрлілік</a:t>
            </a:r>
          </a:p>
          <a:p>
            <a:pPr algn="just"/>
            <a:r>
              <a:rPr lang="kk-KZ" sz="1400" dirty="0">
                <a:latin typeface="Times New Roman" pitchFamily="18" charset="0"/>
                <a:cs typeface="Times New Roman" pitchFamily="18" charset="0"/>
              </a:rPr>
              <a:t>	Көп жолақты әртүрлілік (ағылшынша жолдың әртүрлілігі) кең жолақты жүйелерде пайдаланылады, егер қабылдағыш әртүрлі тәсілдермен келетін қабылданған сигналдың құрамдас бөліктерін ажырата алса. Әртүрлі сәулелерден сигналдар дұрыс синхрондалған таралу ретімен корреляциялық өңдеу арқылы алынады, содан кейін фазаланады, салмақтарға көбейтіледі және қосылады.</a:t>
            </a: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61574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3543"/>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4" name="Прямоугольник 13"/>
          <p:cNvSpPr/>
          <p:nvPr/>
        </p:nvSpPr>
        <p:spPr>
          <a:xfrm>
            <a:off x="304909" y="857589"/>
            <a:ext cx="8534182" cy="3801041"/>
          </a:xfrm>
          <a:prstGeom prst="rect">
            <a:avLst/>
          </a:prstGeom>
          <a:solidFill>
            <a:schemeClr val="bg1"/>
          </a:solidFill>
          <a:ln>
            <a:solidFill>
              <a:schemeClr val="tx2"/>
            </a:solidFill>
          </a:ln>
        </p:spPr>
        <p:txBody>
          <a:bodyPr wrap="square">
            <a:spAutoFit/>
          </a:bodyPr>
          <a:lstStyle/>
          <a:p>
            <a:pPr lvl="2" algn="just">
              <a:spcBef>
                <a:spcPts val="600"/>
              </a:spcBef>
              <a:spcAft>
                <a:spcPts val="600"/>
              </a:spcAft>
            </a:pPr>
            <a:r>
              <a:rPr lang="kk-KZ" sz="1300" b="1" dirty="0">
                <a:effectLst/>
                <a:latin typeface="Times New Roman" panose="02020603050405020304" pitchFamily="18" charset="0"/>
                <a:ea typeface="Calibri" panose="020F0502020204030204" pitchFamily="34" charset="0"/>
                <a:cs typeface="Times New Roman" panose="02020603050405020304" pitchFamily="18" charset="0"/>
              </a:rPr>
              <a:t>2.5.5 Поляризацияның әртүрлілігі</a:t>
            </a:r>
            <a:endParaRPr lang="ru-KZ" sz="13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kk-KZ" sz="1300" dirty="0">
                <a:effectLst/>
                <a:latin typeface="Times New Roman" panose="02020603050405020304" pitchFamily="18" charset="0"/>
                <a:ea typeface="Calibri" panose="020F0502020204030204" pitchFamily="34" charset="0"/>
                <a:cs typeface="Times New Roman" panose="02020603050405020304" pitchFamily="18" charset="0"/>
              </a:rPr>
              <a:t>	Поляризацияның әртүрлілігі - айқын әртүрліліктің бір түрі. Ол әдетте көру сызығы бойынша ақпаратты беру үшін радиожүйелерде қолданылады - сигнал екі өзара ортогональды поляризацияда беріледі және қабылданады. Бұл әдіс мобильді радиожүйелер үшін аса құнды емес. Оның орнына базалық станцияларда жасырын поляризация әртүрлілігін қолдануға болады. Пайдаланушы портативті терминалды кез келген жолмен бағдарлай алады, сондықтан MS өзгеретін поляризация бұрышы бар сигналды жібере алады. Нәтижесінде BS-де ортогональды поляризациясы бар антенналарды пайдалану сигналды қабылдауды айтарлықтай жақсартуға мүмкіндік береді.</a:t>
            </a:r>
            <a:endParaRPr lang="ru-KZ" sz="1300" dirty="0">
              <a:effectLst/>
              <a:latin typeface="Times New Roman" panose="02020603050405020304" pitchFamily="18" charset="0"/>
              <a:ea typeface="Calibri" panose="020F0502020204030204" pitchFamily="34" charset="0"/>
              <a:cs typeface="Times New Roman" panose="02020603050405020304" pitchFamily="18" charset="0"/>
            </a:endParaRPr>
          </a:p>
          <a:p>
            <a:pPr lvl="2" algn="just">
              <a:spcBef>
                <a:spcPts val="600"/>
              </a:spcBef>
              <a:spcAft>
                <a:spcPts val="600"/>
              </a:spcAft>
            </a:pPr>
            <a:r>
              <a:rPr lang="kk-KZ" sz="1300" b="1" dirty="0">
                <a:effectLst/>
                <a:latin typeface="Times New Roman" panose="02020603050405020304" pitchFamily="18" charset="0"/>
                <a:ea typeface="Calibri" panose="020F0502020204030204" pitchFamily="34" charset="0"/>
                <a:cs typeface="Times New Roman" panose="02020603050405020304" pitchFamily="18" charset="0"/>
              </a:rPr>
              <a:t>2.5.6 Трансмиссияның әртүрлілігі</a:t>
            </a:r>
            <a:endParaRPr lang="ru-KZ" sz="13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kk-KZ" sz="1300" dirty="0">
                <a:effectLst/>
                <a:latin typeface="Times New Roman" panose="02020603050405020304" pitchFamily="18" charset="0"/>
                <a:ea typeface="Calibri" panose="020F0502020204030204" pitchFamily="34" charset="0"/>
                <a:cs typeface="Times New Roman" panose="02020603050405020304" pitchFamily="18" charset="0"/>
              </a:rPr>
              <a:t>	Жоғарыда қарастырылған әдістердің ішінде тек жиілік әртүрлілігі кейбір таратқыш блоктардың қайталануын талап етеді және бір мезгілде жіберу мен қабылдаудың әртүрлілігін талап етеді. Тасымалдау әртүрлілігін жүзеге асырудың тағы бір жолы. BS таратқышы кеңістікте бір-бірінен алшақ орналасқан антенналар жиынтығынан бірдей сигналдың кешіктірілген көшірмелерін жібереді. Осылайша, әрбір таратқыш антенна мен қабылдағыш арасында бірнеше әртүрлілік тармақтары жасалады (10.3-сурет). Егер таратқыш антенналар бір-бірінен үлкен қашықтықта орналасса, әрбір тармақ тәуелсіз сөнумен сипатталады. MS қабылдағышы жіберілген сигналдың әлсіреген және кешіктірілген көшірмелерінен тұратын біріктірілген сигналды қабылдайды. Барлық тәуелсіз арна сигналдары әлсіремеген және қабылдағыш сигналды анықтауды жүзеге асыра алатындай жақсы мүмкіндік бар, таңбааралық интерференция арқылы бұрмаланған; бұл қабылдау сапасын жақсартады.</a:t>
            </a:r>
            <a:endParaRPr lang="ru-KZ"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16BC9453-1F3D-7390-19B9-48A8910FE3E2}"/>
              </a:ext>
            </a:extLst>
          </p:cNvPr>
          <p:cNvSpPr>
            <a:spLocks noChangeArrowheads="1"/>
          </p:cNvSpPr>
          <p:nvPr/>
        </p:nvSpPr>
        <p:spPr bwMode="auto">
          <a:xfrm>
            <a:off x="179511" y="27190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Tree>
    <p:extLst>
      <p:ext uri="{BB962C8B-B14F-4D97-AF65-F5344CB8AC3E}">
        <p14:creationId xmlns:p14="http://schemas.microsoft.com/office/powerpoint/2010/main" val="101607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3543"/>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Rectangle 2">
            <a:extLst>
              <a:ext uri="{FF2B5EF4-FFF2-40B4-BE49-F238E27FC236}">
                <a16:creationId xmlns:a16="http://schemas.microsoft.com/office/drawing/2014/main" id="{16BC9453-1F3D-7390-19B9-48A8910FE3E2}"/>
              </a:ext>
            </a:extLst>
          </p:cNvPr>
          <p:cNvSpPr>
            <a:spLocks noChangeArrowheads="1"/>
          </p:cNvSpPr>
          <p:nvPr/>
        </p:nvSpPr>
        <p:spPr bwMode="auto">
          <a:xfrm>
            <a:off x="179511" y="27190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3" name="Rectangle 2">
            <a:extLst>
              <a:ext uri="{FF2B5EF4-FFF2-40B4-BE49-F238E27FC236}">
                <a16:creationId xmlns:a16="http://schemas.microsoft.com/office/drawing/2014/main" id="{A6033CEC-B869-6B36-12AE-C06927ED63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4" name="Объект 3">
            <a:extLst>
              <a:ext uri="{FF2B5EF4-FFF2-40B4-BE49-F238E27FC236}">
                <a16:creationId xmlns:a16="http://schemas.microsoft.com/office/drawing/2014/main" id="{701D80FE-1092-21D7-D729-F5B7B2405FD1}"/>
              </a:ext>
            </a:extLst>
          </p:cNvPr>
          <p:cNvGraphicFramePr>
            <a:graphicFrameLocks noChangeAspect="1"/>
          </p:cNvGraphicFramePr>
          <p:nvPr>
            <p:extLst>
              <p:ext uri="{D42A27DB-BD31-4B8C-83A1-F6EECF244321}">
                <p14:modId xmlns:p14="http://schemas.microsoft.com/office/powerpoint/2010/main" val="1427998628"/>
              </p:ext>
            </p:extLst>
          </p:nvPr>
        </p:nvGraphicFramePr>
        <p:xfrm>
          <a:off x="1173799" y="1124020"/>
          <a:ext cx="7155423" cy="2041271"/>
        </p:xfrm>
        <a:graphic>
          <a:graphicData uri="http://schemas.openxmlformats.org/presentationml/2006/ole">
            <mc:AlternateContent xmlns:mc="http://schemas.openxmlformats.org/markup-compatibility/2006">
              <mc:Choice xmlns:v="urn:schemas-microsoft-com:vml" Requires="v">
                <p:oleObj r:id="rId2" imgW="7633835" imgH="1963156" progId="Visio.Drawing.11">
                  <p:embed/>
                </p:oleObj>
              </mc:Choice>
              <mc:Fallback>
                <p:oleObj r:id="rId2" imgW="7633835" imgH="1963156"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799" y="1124020"/>
                        <a:ext cx="7155423" cy="2041271"/>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B759263D-F924-E707-EEB8-BA916BE74A49}"/>
              </a:ext>
            </a:extLst>
          </p:cNvPr>
          <p:cNvSpPr txBox="1"/>
          <p:nvPr/>
        </p:nvSpPr>
        <p:spPr>
          <a:xfrm>
            <a:off x="2278626" y="3421151"/>
            <a:ext cx="4586748" cy="369332"/>
          </a:xfrm>
          <a:prstGeom prst="rect">
            <a:avLst/>
          </a:prstGeom>
          <a:noFill/>
        </p:spPr>
        <p:txBody>
          <a:bodyPr wrap="square">
            <a:spAutoFit/>
          </a:bodyPr>
          <a:lstStyle/>
          <a:p>
            <a:pPr algn="ctr">
              <a:spcBef>
                <a:spcPts val="400"/>
              </a:spcBef>
              <a:spcAft>
                <a:spcPts val="4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10.3-сурет – Өткізілетін әртүрлілік</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18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17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Назарларыңызға рахмет!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051720" y="1214428"/>
            <a:ext cx="4464496"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2267743" y="1419622"/>
            <a:ext cx="4068737" cy="2664295"/>
          </a:xfrm>
          <a:prstGeom prst="rect">
            <a:avLst/>
          </a:prstGeom>
          <a:noFill/>
        </p:spPr>
      </p:pic>
    </p:spTree>
    <p:extLst>
      <p:ext uri="{BB962C8B-B14F-4D97-AF65-F5344CB8AC3E}">
        <p14:creationId xmlns:p14="http://schemas.microsoft.com/office/powerpoint/2010/main" val="77102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2994808611"/>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Байланыс кәсіпорындарының табысы 540 млрд теңгені құрад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1214428"/>
            <a:ext cx="4211582" cy="304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2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3734362" y="311178"/>
            <a:ext cx="1675276" cy="369332"/>
          </a:xfrm>
          <a:prstGeom prst="rect">
            <a:avLst/>
          </a:prstGeom>
        </p:spPr>
        <p:txBody>
          <a:bodyPr wrap="square">
            <a:spAutoFit/>
          </a:bodyPr>
          <a:lstStyle/>
          <a:p>
            <a:r>
              <a:rPr lang="kk-KZ" cap="small" spc="25" dirty="0">
                <a:latin typeface="Times New Roman" panose="02020603050405020304" pitchFamily="18" charset="0"/>
                <a:cs typeface="Times New Roman" panose="02020603050405020304" pitchFamily="18" charset="0"/>
              </a:rPr>
              <a:t>Кіріспе</a:t>
            </a:r>
            <a:endParaRPr lang="ru-RU" dirty="0">
              <a:latin typeface="Times New Roman" panose="02020603050405020304" pitchFamily="18" charset="0"/>
              <a:cs typeface="Times New Roman" panose="02020603050405020304" pitchFamily="18" charset="0"/>
            </a:endParaRPr>
          </a:p>
        </p:txBody>
      </p:sp>
      <p:pic>
        <p:nvPicPr>
          <p:cNvPr id="10" name="Picture 2" descr="C:\Users\Zhaxygaliyeva.S\Desktop\Ардақ\потом удалю\web-design-in-Karaj.png"/>
          <p:cNvPicPr>
            <a:picLocks noChangeAspect="1" noChangeArrowheads="1"/>
          </p:cNvPicPr>
          <p:nvPr/>
        </p:nvPicPr>
        <p:blipFill>
          <a:blip r:embed="rId2"/>
          <a:srcRect/>
          <a:stretch>
            <a:fillRect/>
          </a:stretch>
        </p:blipFill>
        <p:spPr bwMode="auto">
          <a:xfrm>
            <a:off x="6643702" y="1500180"/>
            <a:ext cx="2357454" cy="2337644"/>
          </a:xfrm>
          <a:prstGeom prst="rect">
            <a:avLst/>
          </a:prstGeom>
          <a:noFill/>
        </p:spPr>
      </p:pic>
      <p:sp>
        <p:nvSpPr>
          <p:cNvPr id="12" name="Прямоугольник 11"/>
          <p:cNvSpPr/>
          <p:nvPr/>
        </p:nvSpPr>
        <p:spPr>
          <a:xfrm>
            <a:off x="285720" y="896183"/>
            <a:ext cx="6072230" cy="4104459"/>
          </a:xfrm>
          <a:prstGeom prst="rect">
            <a:avLst/>
          </a:prstGeom>
          <a:ln>
            <a:solidFill>
              <a:schemeClr val="bg1"/>
            </a:solidFill>
          </a:ln>
        </p:spPr>
        <p:txBody>
          <a:bodyPr wrap="square">
            <a:spAutoFit/>
          </a:bodyPr>
          <a:lstStyle/>
          <a:p>
            <a:pPr algn="just"/>
            <a:r>
              <a:rPr lang="kk-KZ" dirty="0">
                <a:latin typeface="Times New Roman" pitchFamily="18" charset="0"/>
                <a:cs typeface="Times New Roman" pitchFamily="18" charset="0"/>
              </a:rPr>
              <a:t>Ғимараттар ішінде сигналдың таралу сипаттамаларын анықтау бос кеңістікте немесе қалалық жерлерде таралуды модельдеу және қуат жоғалтуларын болжау сияқты маңызды, әсіресе ғимараттарда және сымсыз жергілікті желілерде орналасқан базалық станциялары бар сымсыз телефония жүйелерін жасау кезінде. Ішкі байланыстар жағдайында таратқыш пен қабылдағыш арасындағы қашықтық әлдеқайда қысқа. Бұл ғимараттың геометриялық параметрлеріне ғана емес, сонымен қатар таратқыштың төмен қуатына және ішкі қабырғалар мен жиһаздың сигналдың күшті әлсіреуіне байланысты. Ғимараттар ішіндегі сигналдың жоғалуын есептеу кезінде қабырғалар мен көп қабатты төбелердің әсерін, сонымен қатар еденнен, төбеден, бөлмедегі заттардың дифракциясын ескеру қажет</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71329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6232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Үй ішінде таралу жоғалуын бағалау. </a:t>
            </a:r>
            <a:r>
              <a:rPr lang="kk-KZ" i="1" dirty="0">
                <a:latin typeface="Times New Roman" pitchFamily="18" charset="0"/>
                <a:cs typeface="Times New Roman" pitchFamily="18" charset="0"/>
              </a:rPr>
              <a:t>Бір көлбеу моделі</a:t>
            </a:r>
            <a:endParaRPr lang="ru-RU" dirty="0">
              <a:latin typeface="Times New Roman" pitchFamily="18" charset="0"/>
              <a:cs typeface="Times New Roman" pitchFamily="18" charset="0"/>
            </a:endParaRPr>
          </a:p>
          <a:p>
            <a:pPr lvl="0"/>
            <a:endParaRPr lang="ru-RU"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179512" y="917474"/>
            <a:ext cx="8678768" cy="3785652"/>
          </a:xfrm>
          <a:prstGeom prst="rect">
            <a:avLst/>
          </a:prstGeom>
          <a:solidFill>
            <a:schemeClr val="bg1"/>
          </a:solidFill>
          <a:ln>
            <a:solidFill>
              <a:schemeClr val="tx2"/>
            </a:solidFill>
          </a:ln>
        </p:spPr>
        <p:txBody>
          <a:bodyPr wrap="square">
            <a:spAutoFit/>
          </a:bodyPr>
          <a:lstStyle/>
          <a:p>
            <a:r>
              <a:rPr lang="kk-KZ" sz="1600" dirty="0">
                <a:latin typeface="Times New Roman" pitchFamily="18" charset="0"/>
                <a:cs typeface="Times New Roman" pitchFamily="18" charset="0"/>
              </a:rPr>
              <a:t>Ішкі арна уақыт өте келе өзгеруі мүмкін. Уақыт өте келе арна қасиеттерінің өзгеруі жылжымалы терминалдың қозғалысына, бағытталған (изотропты емес) антеннаның бағытының өзгеруіне және адамдар, кеңсе жиһазы немесе жабдықтар сияқты шағылыстыратын заттардың қозғалысына байланысты болуы мүмкін.</a:t>
            </a:r>
          </a:p>
          <a:p>
            <a:r>
              <a:rPr lang="kk-KZ" sz="1600" dirty="0">
                <a:latin typeface="Times New Roman" pitchFamily="18" charset="0"/>
                <a:cs typeface="Times New Roman" pitchFamily="18" charset="0"/>
              </a:rPr>
              <a:t> Көптеген тәжірибелік деректерді талдау үй ішінде сигнал таратудың жоғалуын мына формула бойынша бағалауға болатынын көрсетеді:</a:t>
            </a:r>
          </a:p>
          <a:p>
            <a:endParaRPr lang="kk-KZ"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Қайда       дисперсиясы бар Гаусс кездейсоқ шама болып табылады ,         а         - 1 м қашықтықта бос кеңістікте таралу жоғалуы Параметрлер  </a:t>
            </a:r>
            <a:r>
              <a:rPr lang="en-US" sz="1600" i="1" dirty="0">
                <a:latin typeface="Times New Roman" pitchFamily="18" charset="0"/>
                <a:cs typeface="Times New Roman" pitchFamily="18" charset="0"/>
              </a:rPr>
              <a:t>n</a:t>
            </a:r>
            <a:r>
              <a:rPr lang="kk-KZ" sz="1600" dirty="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және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сымсыз телефонияда және сымсыз жергілікті желілерде қолданылатын нақты тасымалдаушылар үшін кестеде жинақталған. 10.1. Олар қабырғалардың әртүрлі типтерін және әртүрлі ғимараттардағы таралу жағдайларын сипаттайды.</a:t>
            </a:r>
          </a:p>
          <a:p>
            <a:endParaRPr lang="kk-KZ" sz="1600" dirty="0">
              <a:latin typeface="Times New Roman" pitchFamily="18" charset="0"/>
              <a:cs typeface="Times New Roman" pitchFamily="18" charset="0"/>
            </a:endParaRPr>
          </a:p>
        </p:txBody>
      </p:sp>
      <p:sp>
        <p:nvSpPr>
          <p:cNvPr id="30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4" name="Object 2"/>
          <p:cNvGraphicFramePr>
            <a:graphicFrameLocks noChangeAspect="1"/>
          </p:cNvGraphicFramePr>
          <p:nvPr/>
        </p:nvGraphicFramePr>
        <p:xfrm>
          <a:off x="3000364" y="2500312"/>
          <a:ext cx="2187575" cy="525463"/>
        </p:xfrm>
        <a:graphic>
          <a:graphicData uri="http://schemas.openxmlformats.org/presentationml/2006/ole">
            <mc:AlternateContent xmlns:mc="http://schemas.openxmlformats.org/markup-compatibility/2006">
              <mc:Choice xmlns:v="urn:schemas-microsoft-com:vml" Requires="v">
                <p:oleObj r:id="rId3" imgW="2197100" imgH="520700" progId="Equation.DSMT4">
                  <p:embed/>
                </p:oleObj>
              </mc:Choice>
              <mc:Fallback>
                <p:oleObj r:id="rId3" imgW="2197100" imgH="5207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2500312"/>
                        <a:ext cx="2187575"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ChangeArrowheads="1"/>
          </p:cNvSpPr>
          <p:nvPr/>
        </p:nvSpPr>
        <p:spPr bwMode="auto">
          <a:xfrm>
            <a:off x="3581507" y="2500312"/>
            <a:ext cx="5205271"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13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kk-KZ"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(10.1)</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7" name="Object 5"/>
          <p:cNvGraphicFramePr>
            <a:graphicFrameLocks noChangeAspect="1"/>
          </p:cNvGraphicFramePr>
          <p:nvPr/>
        </p:nvGraphicFramePr>
        <p:xfrm>
          <a:off x="857224" y="3214692"/>
          <a:ext cx="266700" cy="228600"/>
        </p:xfrm>
        <a:graphic>
          <a:graphicData uri="http://schemas.openxmlformats.org/presentationml/2006/ole">
            <mc:AlternateContent xmlns:mc="http://schemas.openxmlformats.org/markup-compatibility/2006">
              <mc:Choice xmlns:v="urn:schemas-microsoft-com:vml" Requires="v">
                <p:oleObj r:id="rId5" imgW="266584" imgH="228501" progId="Equation.DSMT4">
                  <p:embed/>
                </p:oleObj>
              </mc:Choice>
              <mc:Fallback>
                <p:oleObj r:id="rId5" imgW="266584" imgH="228501"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3214692"/>
                        <a:ext cx="2667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9" name="Object 7"/>
          <p:cNvGraphicFramePr>
            <a:graphicFrameLocks noChangeAspect="1"/>
          </p:cNvGraphicFramePr>
          <p:nvPr/>
        </p:nvGraphicFramePr>
        <p:xfrm>
          <a:off x="6215074" y="3143254"/>
          <a:ext cx="228600" cy="228600"/>
        </p:xfrm>
        <a:graphic>
          <a:graphicData uri="http://schemas.openxmlformats.org/presentationml/2006/ole">
            <mc:AlternateContent xmlns:mc="http://schemas.openxmlformats.org/markup-compatibility/2006">
              <mc:Choice xmlns:v="urn:schemas-microsoft-com:vml" Requires="v">
                <p:oleObj r:id="rId7" imgW="228600" imgH="228600" progId="Equation.DSMT4">
                  <p:embed/>
                </p:oleObj>
              </mc:Choice>
              <mc:Fallback>
                <p:oleObj r:id="rId7" imgW="228600" imgH="2286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5074" y="3143254"/>
                        <a:ext cx="228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81" name="Object 9"/>
          <p:cNvGraphicFramePr>
            <a:graphicFrameLocks noChangeAspect="1"/>
          </p:cNvGraphicFramePr>
          <p:nvPr/>
        </p:nvGraphicFramePr>
        <p:xfrm>
          <a:off x="6715140" y="3214692"/>
          <a:ext cx="427038" cy="228600"/>
        </p:xfrm>
        <a:graphic>
          <a:graphicData uri="http://schemas.openxmlformats.org/presentationml/2006/ole">
            <mc:AlternateContent xmlns:mc="http://schemas.openxmlformats.org/markup-compatibility/2006">
              <mc:Choice xmlns:v="urn:schemas-microsoft-com:vml" Requires="v">
                <p:oleObj r:id="rId9" imgW="431613" imgH="228501" progId="Equation.DSMT4">
                  <p:embed/>
                </p:oleObj>
              </mc:Choice>
              <mc:Fallback>
                <p:oleObj r:id="rId9" imgW="431613" imgH="228501"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5140" y="3214692"/>
                        <a:ext cx="42703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83" name="Object 11"/>
          <p:cNvGraphicFramePr>
            <a:graphicFrameLocks noChangeAspect="1"/>
          </p:cNvGraphicFramePr>
          <p:nvPr/>
        </p:nvGraphicFramePr>
        <p:xfrm>
          <a:off x="4929190" y="3500444"/>
          <a:ext cx="285752" cy="160338"/>
        </p:xfrm>
        <a:graphic>
          <a:graphicData uri="http://schemas.openxmlformats.org/presentationml/2006/ole">
            <mc:AlternateContent xmlns:mc="http://schemas.openxmlformats.org/markup-compatibility/2006">
              <mc:Choice xmlns:v="urn:schemas-microsoft-com:vml" Requires="v">
                <p:oleObj r:id="rId11" imgW="164957" imgH="152268" progId="Equation.DSMT4">
                  <p:embed/>
                </p:oleObj>
              </mc:Choice>
              <mc:Fallback>
                <p:oleObj r:id="rId11" imgW="164957" imgH="152268"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9190" y="3500444"/>
                        <a:ext cx="285752"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102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28860" y="281712"/>
            <a:ext cx="7038668"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1"/>
            <a:r>
              <a:rPr lang="kk-KZ" i="1" dirty="0">
                <a:latin typeface="Times New Roman" pitchFamily="18" charset="0"/>
                <a:cs typeface="Times New Roman" pitchFamily="18" charset="0"/>
              </a:rPr>
              <a:t>Бір көлбеу моделі</a:t>
            </a:r>
            <a:endParaRPr lang="ru-RU"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Rectangle 2"/>
          <p:cNvSpPr>
            <a:spLocks noChangeArrowheads="1"/>
          </p:cNvSpPr>
          <p:nvPr/>
        </p:nvSpPr>
        <p:spPr bwMode="auto">
          <a:xfrm>
            <a:off x="1619672" y="2680512"/>
            <a:ext cx="7768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5" name="Таблица 14"/>
          <p:cNvGraphicFramePr>
            <a:graphicFrameLocks noGrp="1"/>
          </p:cNvGraphicFramePr>
          <p:nvPr/>
        </p:nvGraphicFramePr>
        <p:xfrm>
          <a:off x="1500166" y="1428742"/>
          <a:ext cx="6077585" cy="3174746"/>
        </p:xfrm>
        <a:graphic>
          <a:graphicData uri="http://schemas.openxmlformats.org/drawingml/2006/table">
            <a:tbl>
              <a:tblPr/>
              <a:tblGrid>
                <a:gridCol w="1958975">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1350010">
                  <a:extLst>
                    <a:ext uri="{9D8B030D-6E8A-4147-A177-3AD203B41FA5}">
                      <a16:colId xmlns:a16="http://schemas.microsoft.com/office/drawing/2014/main" val="20002"/>
                    </a:ext>
                  </a:extLst>
                </a:gridCol>
                <a:gridCol w="1238250">
                  <a:extLst>
                    <a:ext uri="{9D8B030D-6E8A-4147-A177-3AD203B41FA5}">
                      <a16:colId xmlns:a16="http://schemas.microsoft.com/office/drawing/2014/main" val="20003"/>
                    </a:ext>
                  </a:extLst>
                </a:gridCol>
              </a:tblGrid>
              <a:tr h="256540">
                <a:tc>
                  <a:txBody>
                    <a:bodyPr/>
                    <a:lstStyle/>
                    <a:p>
                      <a:pPr algn="ctr">
                        <a:lnSpc>
                          <a:spcPct val="115000"/>
                        </a:lnSpc>
                        <a:spcAft>
                          <a:spcPts val="0"/>
                        </a:spcAft>
                      </a:pPr>
                      <a:r>
                        <a:rPr lang="kk-KZ" sz="1200" dirty="0">
                          <a:latin typeface="Times New Roman" pitchFamily="18" charset="0"/>
                          <a:cs typeface="Times New Roman" pitchFamily="18" charset="0"/>
                        </a:rPr>
                        <a:t>Ғимарат</a:t>
                      </a:r>
                      <a:endParaRPr lang="ru-RU" sz="1200"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Жиілік, МГц</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 дБ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lnSpc>
                          <a:spcPct val="115000"/>
                        </a:lnSpc>
                        <a:spcAft>
                          <a:spcPts val="0"/>
                        </a:spcAft>
                      </a:pPr>
                      <a:r>
                        <a:rPr lang="kk-KZ" sz="1200">
                          <a:latin typeface="Times New Roman" pitchFamily="18" charset="0"/>
                          <a:cs typeface="Times New Roman" pitchFamily="18" charset="0"/>
                        </a:rPr>
                        <a:t>Бөлшек сауда дүкені</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914</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2.2</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8.7</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lnSpc>
                          <a:spcPct val="115000"/>
                        </a:lnSpc>
                        <a:spcAft>
                          <a:spcPts val="0"/>
                        </a:spcAft>
                      </a:pPr>
                      <a:r>
                        <a:rPr lang="kk-KZ" sz="1200">
                          <a:latin typeface="Times New Roman" pitchFamily="18" charset="0"/>
                          <a:cs typeface="Times New Roman" pitchFamily="18" charset="0"/>
                        </a:rPr>
                        <a:t>азық түлік дүкені</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914</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1.8</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5.2</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lnSpc>
                          <a:spcPct val="115000"/>
                        </a:lnSpc>
                        <a:spcAft>
                          <a:spcPts val="0"/>
                        </a:spcAft>
                      </a:pPr>
                      <a:r>
                        <a:rPr lang="kk-KZ" sz="1200" dirty="0">
                          <a:latin typeface="Times New Roman" pitchFamily="18" charset="0"/>
                          <a:cs typeface="Times New Roman" pitchFamily="18" charset="0"/>
                        </a:rPr>
                        <a:t>Кеңсе, қалың қабырғалар</a:t>
                      </a:r>
                      <a:endParaRPr lang="ru-RU" sz="1200"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1500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3.0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7.0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lnSpc>
                          <a:spcPct val="115000"/>
                        </a:lnSpc>
                        <a:spcAft>
                          <a:spcPts val="0"/>
                        </a:spcAft>
                      </a:pPr>
                      <a:r>
                        <a:rPr lang="kk-KZ" sz="1200">
                          <a:latin typeface="Times New Roman" pitchFamily="18" charset="0"/>
                          <a:cs typeface="Times New Roman" pitchFamily="18" charset="0"/>
                        </a:rPr>
                        <a:t>Кеңсе, жұқа қабырғалар</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900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2.4</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9.6</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a:lnSpc>
                          <a:spcPct val="115000"/>
                        </a:lnSpc>
                        <a:spcAft>
                          <a:spcPts val="0"/>
                        </a:spcAft>
                      </a:pPr>
                      <a:r>
                        <a:rPr lang="kk-KZ" sz="1200">
                          <a:latin typeface="Times New Roman" pitchFamily="18" charset="0"/>
                          <a:cs typeface="Times New Roman" pitchFamily="18" charset="0"/>
                        </a:rPr>
                        <a:t>Кеңсе, жұқа қабырғалар</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1900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2.6</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14.1</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gridSpan="4">
                  <a:txBody>
                    <a:bodyPr/>
                    <a:lstStyle/>
                    <a:p>
                      <a:pPr algn="ctr">
                        <a:lnSpc>
                          <a:spcPct val="115000"/>
                        </a:lnSpc>
                        <a:spcAft>
                          <a:spcPts val="0"/>
                        </a:spcAft>
                      </a:pPr>
                      <a:r>
                        <a:rPr lang="kk-KZ" sz="1200" i="1">
                          <a:latin typeface="Times New Roman" pitchFamily="18" charset="0"/>
                          <a:cs typeface="Times New Roman" pitchFamily="18" charset="0"/>
                        </a:rPr>
                        <a:t>Компания. Көру сызығы:</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0">
                <a:tc>
                  <a:txBody>
                    <a:bodyPr/>
                    <a:lstStyle/>
                    <a:p>
                      <a:pPr algn="l">
                        <a:lnSpc>
                          <a:spcPct val="115000"/>
                        </a:lnSpc>
                        <a:spcAft>
                          <a:spcPts val="0"/>
                        </a:spcAft>
                      </a:pPr>
                      <a:r>
                        <a:rPr lang="kk-KZ" sz="1200">
                          <a:latin typeface="Times New Roman" pitchFamily="18" charset="0"/>
                          <a:cs typeface="Times New Roman" pitchFamily="18" charset="0"/>
                        </a:rPr>
                        <a:t>Тоқыма/Химиялық</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1300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2.0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3.0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lnSpc>
                          <a:spcPct val="115000"/>
                        </a:lnSpc>
                        <a:spcAft>
                          <a:spcPts val="0"/>
                        </a:spcAft>
                      </a:pPr>
                      <a:r>
                        <a:rPr lang="kk-KZ" sz="1200">
                          <a:latin typeface="Times New Roman" pitchFamily="18" charset="0"/>
                          <a:cs typeface="Times New Roman" pitchFamily="18" charset="0"/>
                        </a:rPr>
                        <a:t>Тоқыма/Химиялық</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4000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2.1</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7.0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lnSpc>
                          <a:spcPct val="115000"/>
                        </a:lnSpc>
                        <a:spcAft>
                          <a:spcPts val="0"/>
                        </a:spcAft>
                      </a:pPr>
                      <a:r>
                        <a:rPr lang="kk-KZ" sz="1200">
                          <a:latin typeface="Times New Roman" pitchFamily="18" charset="0"/>
                          <a:cs typeface="Times New Roman" pitchFamily="18" charset="0"/>
                        </a:rPr>
                        <a:t>Қағаз/астық қоймасы</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1300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1.8</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6.0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lnSpc>
                          <a:spcPct val="115000"/>
                        </a:lnSpc>
                        <a:spcAft>
                          <a:spcPts val="0"/>
                        </a:spcAft>
                      </a:pPr>
                      <a:r>
                        <a:rPr lang="kk-KZ" sz="1200">
                          <a:latin typeface="Times New Roman" pitchFamily="18" charset="0"/>
                          <a:cs typeface="Times New Roman" pitchFamily="18" charset="0"/>
                        </a:rPr>
                        <a:t>Металлургиялық</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1300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1.6</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5.8</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lnSpc>
                          <a:spcPct val="115000"/>
                        </a:lnSpc>
                        <a:spcAft>
                          <a:spcPts val="0"/>
                        </a:spcAft>
                      </a:pPr>
                      <a:r>
                        <a:rPr lang="kk-KZ" sz="1200">
                          <a:latin typeface="Times New Roman" pitchFamily="18" charset="0"/>
                          <a:cs typeface="Times New Roman" pitchFamily="18" charset="0"/>
                        </a:rPr>
                        <a:t>Қала маңындағы үйлер:</a:t>
                      </a:r>
                      <a:endParaRPr lang="ru-RU" sz="1200">
                        <a:latin typeface="Times New Roman" pitchFamily="18" charset="0"/>
                        <a:cs typeface="Times New Roman" pitchFamily="18" charset="0"/>
                      </a:endParaRPr>
                    </a:p>
                    <a:p>
                      <a:pPr algn="l">
                        <a:lnSpc>
                          <a:spcPct val="115000"/>
                        </a:lnSpc>
                        <a:spcAft>
                          <a:spcPts val="0"/>
                        </a:spcAft>
                      </a:pPr>
                      <a:r>
                        <a:rPr lang="kk-KZ" sz="1200">
                          <a:latin typeface="Times New Roman" pitchFamily="18" charset="0"/>
                          <a:cs typeface="Times New Roman" pitchFamily="18" charset="0"/>
                        </a:rPr>
                        <a:t>үйден көшеге</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900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3.0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7.0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gridSpan="4">
                  <a:txBody>
                    <a:bodyPr/>
                    <a:lstStyle/>
                    <a:p>
                      <a:pPr algn="ctr">
                        <a:lnSpc>
                          <a:spcPct val="115000"/>
                        </a:lnSpc>
                        <a:spcAft>
                          <a:spcPts val="0"/>
                        </a:spcAft>
                      </a:pPr>
                      <a:r>
                        <a:rPr lang="kk-KZ" sz="1200" i="1">
                          <a:latin typeface="Times New Roman" pitchFamily="18" charset="0"/>
                          <a:cs typeface="Times New Roman" pitchFamily="18" charset="0"/>
                        </a:rPr>
                        <a:t>Компания. Бір кедергімен аралық:</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r h="0">
                <a:tc>
                  <a:txBody>
                    <a:bodyPr/>
                    <a:lstStyle/>
                    <a:p>
                      <a:pPr algn="l">
                        <a:lnSpc>
                          <a:spcPct val="115000"/>
                        </a:lnSpc>
                        <a:spcAft>
                          <a:spcPts val="0"/>
                        </a:spcAft>
                      </a:pPr>
                      <a:r>
                        <a:rPr lang="kk-KZ" sz="1200" dirty="0">
                          <a:latin typeface="Times New Roman" pitchFamily="18" charset="0"/>
                          <a:cs typeface="Times New Roman" pitchFamily="18" charset="0"/>
                        </a:rPr>
                        <a:t>Тоқыма/Химиялық</a:t>
                      </a:r>
                      <a:endParaRPr lang="ru-RU" sz="1200"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4000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2.1</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9.7</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gn="l">
                        <a:lnSpc>
                          <a:spcPct val="115000"/>
                        </a:lnSpc>
                        <a:spcAft>
                          <a:spcPts val="0"/>
                        </a:spcAft>
                      </a:pPr>
                      <a:r>
                        <a:rPr lang="kk-KZ" sz="1200" dirty="0">
                          <a:latin typeface="Times New Roman" pitchFamily="18" charset="0"/>
                          <a:cs typeface="Times New Roman" pitchFamily="18" charset="0"/>
                        </a:rPr>
                        <a:t>Металлургиялық</a:t>
                      </a:r>
                      <a:endParaRPr lang="ru-RU" sz="1200"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1300</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pitchFamily="18" charset="0"/>
                          <a:cs typeface="Times New Roman" pitchFamily="18" charset="0"/>
                        </a:rPr>
                        <a:t>3.3</a:t>
                      </a:r>
                      <a:endParaRPr lang="ru-RU" sz="12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pitchFamily="18" charset="0"/>
                          <a:cs typeface="Times New Roman" pitchFamily="18" charset="0"/>
                        </a:rPr>
                        <a:t>6.8</a:t>
                      </a:r>
                      <a:endParaRPr lang="ru-RU" sz="1200"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1058" name="Object 34"/>
          <p:cNvGraphicFramePr>
            <a:graphicFrameLocks noChangeAspect="1"/>
          </p:cNvGraphicFramePr>
          <p:nvPr/>
        </p:nvGraphicFramePr>
        <p:xfrm>
          <a:off x="0" y="0"/>
          <a:ext cx="136525" cy="160338"/>
        </p:xfrm>
        <a:graphic>
          <a:graphicData uri="http://schemas.openxmlformats.org/presentationml/2006/ole">
            <mc:AlternateContent xmlns:mc="http://schemas.openxmlformats.org/markup-compatibility/2006">
              <mc:Choice xmlns:v="urn:schemas-microsoft-com:vml" Requires="v">
                <p:oleObj r:id="rId2" imgW="139639" imgH="152334" progId="Equation.DSMT4">
                  <p:embed/>
                </p:oleObj>
              </mc:Choice>
              <mc:Fallback>
                <p:oleObj r:id="rId2" imgW="139639" imgH="152334"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7" name="Object 33"/>
          <p:cNvGraphicFramePr>
            <a:graphicFrameLocks noChangeAspect="1"/>
          </p:cNvGraphicFramePr>
          <p:nvPr/>
        </p:nvGraphicFramePr>
        <p:xfrm>
          <a:off x="0" y="0"/>
          <a:ext cx="160338" cy="160338"/>
        </p:xfrm>
        <a:graphic>
          <a:graphicData uri="http://schemas.openxmlformats.org/presentationml/2006/ole">
            <mc:AlternateContent xmlns:mc="http://schemas.openxmlformats.org/markup-compatibility/2006">
              <mc:Choice xmlns:v="urn:schemas-microsoft-com:vml" Requires="v">
                <p:oleObj r:id="rId4" imgW="164957" imgH="152268" progId="Equation.DSMT4">
                  <p:embed/>
                </p:oleObj>
              </mc:Choice>
              <mc:Fallback>
                <p:oleObj r:id="rId4" imgW="164957" imgH="152268" progId="Equation.DSMT4">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0338"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Прямоугольник 25"/>
          <p:cNvSpPr/>
          <p:nvPr/>
        </p:nvSpPr>
        <p:spPr>
          <a:xfrm>
            <a:off x="428596" y="785800"/>
            <a:ext cx="8286808" cy="861774"/>
          </a:xfrm>
          <a:prstGeom prst="rect">
            <a:avLst/>
          </a:prstGeom>
        </p:spPr>
        <p:txBody>
          <a:bodyPr wrap="square">
            <a:spAutoFit/>
          </a:bodyPr>
          <a:lstStyle/>
          <a:p>
            <a:pPr indent="449263" algn="just" fontAlgn="base">
              <a:spcBef>
                <a:spcPct val="0"/>
              </a:spcBef>
              <a:spcAft>
                <a:spcPct val="0"/>
              </a:spcAft>
              <a:tabLst>
                <a:tab pos="539750" algn="l"/>
              </a:tabLst>
            </a:pPr>
            <a:r>
              <a:rPr lang="kk-KZ" sz="1600" dirty="0">
                <a:latin typeface="Times New Roman" pitchFamily="18" charset="0"/>
                <a:cs typeface="Times New Roman" pitchFamily="18" charset="0"/>
              </a:rPr>
              <a:t>10.1-кесте – Көрсеткіштің мәні және стандартты ауытқу әртүрлі типтегі ғимараттарда таралу шығынын есептеу үшін</a:t>
            </a:r>
            <a:endParaRPr lang="ru-RU" sz="1600" dirty="0">
              <a:latin typeface="Times New Roman" pitchFamily="18" charset="0"/>
              <a:cs typeface="Times New Roman" pitchFamily="18" charset="0"/>
            </a:endParaRPr>
          </a:p>
          <a:p>
            <a:pPr indent="449263" algn="just" fontAlgn="base">
              <a:spcBef>
                <a:spcPct val="0"/>
              </a:spcBef>
              <a:spcAft>
                <a:spcPct val="0"/>
              </a:spcAft>
              <a:tabLst>
                <a:tab pos="539750" algn="l"/>
              </a:tabLst>
            </a:pPr>
            <a:endParaRPr lang="ru-RU"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500034" y="4572014"/>
            <a:ext cx="8429684" cy="738664"/>
          </a:xfrm>
          <a:prstGeom prst="rect">
            <a:avLst/>
          </a:prstGeom>
        </p:spPr>
        <p:txBody>
          <a:bodyPr wrap="square">
            <a:spAutoFit/>
          </a:bodyPr>
          <a:lstStyle/>
          <a:p>
            <a:pPr algn="just">
              <a:spcBef>
                <a:spcPts val="600"/>
              </a:spcBef>
              <a:spcAft>
                <a:spcPts val="600"/>
              </a:spcAft>
            </a:pPr>
            <a:r>
              <a:rPr lang="kk-KZ" sz="1600" dirty="0">
                <a:latin typeface="Times New Roman" pitchFamily="18" charset="0"/>
                <a:cs typeface="Times New Roman" pitchFamily="18" charset="0"/>
              </a:rPr>
              <a:t>Бір көлбеу модель жоғалтулардың қашықтық логарифміне сызықтық тәуелділігін болжайды.</a:t>
            </a:r>
            <a:endParaRPr lang="ru-RU" sz="1600" dirty="0">
              <a:latin typeface="Times New Roman" pitchFamily="18" charset="0"/>
              <a:cs typeface="Times New Roman" pitchFamily="18" charset="0"/>
            </a:endParaRPr>
          </a:p>
          <a:p>
            <a:pPr algn="just">
              <a:spcBef>
                <a:spcPts val="600"/>
              </a:spcBef>
              <a:spcAft>
                <a:spcPts val="600"/>
              </a:spcAft>
            </a:pPr>
            <a:endParaRPr lang="ru-RU"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43108" y="285734"/>
            <a:ext cx="5929354"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1"/>
            <a:r>
              <a:rPr lang="kk-KZ" i="1" dirty="0">
                <a:latin typeface="Times New Roman" pitchFamily="18" charset="0"/>
                <a:cs typeface="Times New Roman" pitchFamily="18" charset="0"/>
              </a:rPr>
              <a:t>Көптеген қабырғалары бар модель</a:t>
            </a:r>
            <a:endParaRPr lang="ru-RU"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6" name="Rectangle 13"/>
          <p:cNvSpPr>
            <a:spLocks noChangeArrowheads="1"/>
          </p:cNvSpPr>
          <p:nvPr/>
        </p:nvSpPr>
        <p:spPr bwMode="auto">
          <a:xfrm flipV="1">
            <a:off x="-4411484" y="3646030"/>
            <a:ext cx="149465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179512" y="917474"/>
            <a:ext cx="8678768" cy="3662541"/>
          </a:xfrm>
          <a:prstGeom prst="rect">
            <a:avLst/>
          </a:prstGeom>
          <a:solidFill>
            <a:schemeClr val="bg1"/>
          </a:solidFill>
          <a:ln>
            <a:solidFill>
              <a:schemeClr val="tx2"/>
            </a:solidFill>
          </a:ln>
        </p:spPr>
        <p:txBody>
          <a:bodyPr wrap="square">
            <a:spAutoFit/>
          </a:bodyPr>
          <a:lstStyle/>
          <a:p>
            <a:r>
              <a:rPr lang="kk-KZ" sz="1600" dirty="0">
                <a:latin typeface="Times New Roman" pitchFamily="18" charset="0"/>
                <a:cs typeface="Times New Roman" pitchFamily="18" charset="0"/>
              </a:rPr>
              <a:t>Бұл модель (ағыл. көп қабырғалы модель) бос кеңістіктегі жоғалтуларды ғана емес, сонымен қатар таратқыш пен қабылдағыш арасындағы көру сызығында жатқан қабырғалар мен төбелер арқылы сигналдың енуі үшін жоғалтуларды ескереді. Белгілі бір қабаттасу саны арқылы өту кезіндегі жоғалту қабаттасу санына сызықты емес тәуелді болатыны анықталды. Бұл факторды есепке алу үшін эмпирикалық коэффициент енгізіледі , бұл таралу шығындарын өрнекпен сипаттауға мүмкіндік береді:</a:t>
            </a:r>
            <a:endParaRPr lang="ru-RU"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Қайда</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бос кеңістікті жоғалту,</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 тұрақты жоғалтулар;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сигнал өтетін i-ші типті қабырғалардың саны;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еңсерілетін қабаттасулардың саны;</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 i-ші типті қабырға арқылы өту кезіндегі шығындар;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келесі қабатқа өту кезіндегі шығындар;</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 I </a:t>
            </a:r>
            <a:r>
              <a:rPr lang="kk-KZ" sz="1600" dirty="0">
                <a:latin typeface="Times New Roman" pitchFamily="18" charset="0"/>
                <a:cs typeface="Times New Roman" pitchFamily="18" charset="0"/>
              </a:rPr>
              <a:t>– қабырға түрлерінің саны (әдетте</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I </a:t>
            </a:r>
            <a:r>
              <a:rPr lang="en-US" sz="1600" dirty="0">
                <a:latin typeface="Times New Roman" pitchFamily="18" charset="0"/>
                <a:cs typeface="Times New Roman" pitchFamily="18" charset="0"/>
              </a:rPr>
              <a:t>= 2</a:t>
            </a:r>
            <a:r>
              <a:rPr lang="kk-KZ" sz="1600" dirty="0">
                <a:latin typeface="Times New Roman" pitchFamily="18" charset="0"/>
                <a:cs typeface="Times New Roman" pitchFamily="18" charset="0"/>
              </a:rPr>
              <a:t> жұқа және қалың қабырғаларды есепке алу).</a:t>
            </a:r>
            <a:endParaRPr lang="ru-RU"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p:txBody>
      </p:sp>
      <p:sp>
        <p:nvSpPr>
          <p:cNvPr id="207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72" name="Object 24"/>
          <p:cNvGraphicFramePr>
            <a:graphicFrameLocks noChangeAspect="1"/>
          </p:cNvGraphicFramePr>
          <p:nvPr/>
        </p:nvGraphicFramePr>
        <p:xfrm>
          <a:off x="2857488" y="2500312"/>
          <a:ext cx="2689225" cy="647700"/>
        </p:xfrm>
        <a:graphic>
          <a:graphicData uri="http://schemas.openxmlformats.org/presentationml/2006/ole">
            <mc:AlternateContent xmlns:mc="http://schemas.openxmlformats.org/markup-compatibility/2006">
              <mc:Choice xmlns:v="urn:schemas-microsoft-com:vml" Requires="v">
                <p:oleObj r:id="rId2" imgW="2692400" imgH="647700" progId="Equation.DSMT4">
                  <p:embed/>
                </p:oleObj>
              </mc:Choice>
              <mc:Fallback>
                <p:oleObj r:id="rId2" imgW="2692400" imgH="647700" progId="Equation.DSMT4">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88" y="2500312"/>
                        <a:ext cx="26892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 name="Rectangle 26"/>
          <p:cNvSpPr>
            <a:spLocks noChangeArrowheads="1"/>
          </p:cNvSpPr>
          <p:nvPr/>
        </p:nvSpPr>
        <p:spPr bwMode="auto">
          <a:xfrm>
            <a:off x="8198156" y="2500312"/>
            <a:ext cx="588623"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(10.2)</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7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75" name="Object 27"/>
          <p:cNvGraphicFramePr>
            <a:graphicFrameLocks noChangeAspect="1"/>
          </p:cNvGraphicFramePr>
          <p:nvPr/>
        </p:nvGraphicFramePr>
        <p:xfrm>
          <a:off x="785786" y="3143254"/>
          <a:ext cx="389633" cy="300038"/>
        </p:xfrm>
        <a:graphic>
          <a:graphicData uri="http://schemas.openxmlformats.org/presentationml/2006/ole">
            <mc:AlternateContent xmlns:mc="http://schemas.openxmlformats.org/markup-compatibility/2006">
              <mc:Choice xmlns:v="urn:schemas-microsoft-com:vml" Requires="v">
                <p:oleObj r:id="rId4" imgW="279400" imgH="228600" progId="Equation.DSMT4">
                  <p:embed/>
                </p:oleObj>
              </mc:Choice>
              <mc:Fallback>
                <p:oleObj r:id="rId4" imgW="279400" imgH="228600" progId="Equation.DSMT4">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3143254"/>
                        <a:ext cx="389633"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8"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77" name="Object 29"/>
          <p:cNvGraphicFramePr>
            <a:graphicFrameLocks noChangeAspect="1"/>
          </p:cNvGraphicFramePr>
          <p:nvPr/>
        </p:nvGraphicFramePr>
        <p:xfrm>
          <a:off x="3214678" y="3143254"/>
          <a:ext cx="300038" cy="300038"/>
        </p:xfrm>
        <a:graphic>
          <a:graphicData uri="http://schemas.openxmlformats.org/presentationml/2006/ole">
            <mc:AlternateContent xmlns:mc="http://schemas.openxmlformats.org/markup-compatibility/2006">
              <mc:Choice xmlns:v="urn:schemas-microsoft-com:vml" Requires="v">
                <p:oleObj r:id="rId6" imgW="215806" imgH="228501" progId="Equation.DSMT4">
                  <p:embed/>
                </p:oleObj>
              </mc:Choice>
              <mc:Fallback>
                <p:oleObj r:id="rId6" imgW="215806" imgH="228501" progId="Equation.DSMT4">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78" y="3143254"/>
                        <a:ext cx="300038"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0"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79" name="Object 31"/>
          <p:cNvGraphicFramePr>
            <a:graphicFrameLocks noChangeAspect="1"/>
          </p:cNvGraphicFramePr>
          <p:nvPr/>
        </p:nvGraphicFramePr>
        <p:xfrm>
          <a:off x="5429256" y="3143254"/>
          <a:ext cx="379215" cy="300038"/>
        </p:xfrm>
        <a:graphic>
          <a:graphicData uri="http://schemas.openxmlformats.org/presentationml/2006/ole">
            <mc:AlternateContent xmlns:mc="http://schemas.openxmlformats.org/markup-compatibility/2006">
              <mc:Choice xmlns:v="urn:schemas-microsoft-com:vml" Requires="v">
                <p:oleObj r:id="rId8" imgW="279279" imgH="241195" progId="Equation.DSMT4">
                  <p:embed/>
                </p:oleObj>
              </mc:Choice>
              <mc:Fallback>
                <p:oleObj r:id="rId8" imgW="279279" imgH="241195" progId="Equation.DSMT4">
                  <p:embed/>
                  <p:pic>
                    <p:nvPicPr>
                      <p:cNvPr id="0"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9256" y="3143254"/>
                        <a:ext cx="37921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2"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81" name="Object 33"/>
          <p:cNvGraphicFramePr>
            <a:graphicFrameLocks noChangeAspect="1"/>
          </p:cNvGraphicFramePr>
          <p:nvPr/>
        </p:nvGraphicFramePr>
        <p:xfrm>
          <a:off x="2143108" y="3429006"/>
          <a:ext cx="261938" cy="355800"/>
        </p:xfrm>
        <a:graphic>
          <a:graphicData uri="http://schemas.openxmlformats.org/presentationml/2006/ole">
            <mc:AlternateContent xmlns:mc="http://schemas.openxmlformats.org/markup-compatibility/2006">
              <mc:Choice xmlns:v="urn:schemas-microsoft-com:vml" Requires="v">
                <p:oleObj r:id="rId10" imgW="190417" imgH="253890" progId="Equation.DSMT4">
                  <p:embed/>
                </p:oleObj>
              </mc:Choice>
              <mc:Fallback>
                <p:oleObj r:id="rId10" imgW="190417" imgH="253890" progId="Equation.DSMT4">
                  <p:embed/>
                  <p:pic>
                    <p:nvPicPr>
                      <p:cNvPr id="0"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08" y="3429006"/>
                        <a:ext cx="261938" cy="35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4"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83" name="Object 35"/>
          <p:cNvGraphicFramePr>
            <a:graphicFrameLocks noChangeAspect="1"/>
          </p:cNvGraphicFramePr>
          <p:nvPr/>
        </p:nvGraphicFramePr>
        <p:xfrm>
          <a:off x="5643570" y="3429006"/>
          <a:ext cx="428628" cy="330066"/>
        </p:xfrm>
        <a:graphic>
          <a:graphicData uri="http://schemas.openxmlformats.org/presentationml/2006/ole">
            <mc:AlternateContent xmlns:mc="http://schemas.openxmlformats.org/markup-compatibility/2006">
              <mc:Choice xmlns:v="urn:schemas-microsoft-com:vml" Requires="v">
                <p:oleObj r:id="rId12" imgW="291973" imgH="241195" progId="Equation.DSMT4">
                  <p:embed/>
                </p:oleObj>
              </mc:Choice>
              <mc:Fallback>
                <p:oleObj r:id="rId12" imgW="291973" imgH="241195" progId="Equation.DSMT4">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43570" y="3429006"/>
                        <a:ext cx="428628" cy="33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6"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85" name="Object 37"/>
          <p:cNvGraphicFramePr>
            <a:graphicFrameLocks noChangeAspect="1"/>
          </p:cNvGraphicFramePr>
          <p:nvPr/>
        </p:nvGraphicFramePr>
        <p:xfrm>
          <a:off x="2500297" y="3571882"/>
          <a:ext cx="291711" cy="330201"/>
        </p:xfrm>
        <a:graphic>
          <a:graphicData uri="http://schemas.openxmlformats.org/presentationml/2006/ole">
            <mc:AlternateContent xmlns:mc="http://schemas.openxmlformats.org/markup-compatibility/2006">
              <mc:Choice xmlns:v="urn:schemas-microsoft-com:vml" Requires="v">
                <p:oleObj r:id="rId14" imgW="215713" imgH="253780" progId="Equation.DSMT4">
                  <p:embed/>
                </p:oleObj>
              </mc:Choice>
              <mc:Fallback>
                <p:oleObj r:id="rId14" imgW="215713" imgH="253780" progId="Equation.DSMT4">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0297" y="3571882"/>
                        <a:ext cx="291711" cy="330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10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0727" y="-649"/>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50727" y="128554"/>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000232" y="200256"/>
            <a:ext cx="677543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1"/>
            <a:r>
              <a:rPr lang="kk-KZ" i="1" dirty="0">
                <a:latin typeface="Times New Roman" pitchFamily="18" charset="0"/>
                <a:cs typeface="Times New Roman" pitchFamily="18" charset="0"/>
              </a:rPr>
              <a:t>Сызықтық әлсіреу моделі</a:t>
            </a:r>
            <a:endParaRPr lang="ru-RU"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179512" y="917474"/>
            <a:ext cx="8678768" cy="4031873"/>
          </a:xfrm>
          <a:prstGeom prst="rect">
            <a:avLst/>
          </a:prstGeom>
          <a:solidFill>
            <a:schemeClr val="bg1"/>
          </a:solidFill>
          <a:ln>
            <a:solidFill>
              <a:schemeClr val="tx2"/>
            </a:solidFill>
          </a:ln>
        </p:spPr>
        <p:txBody>
          <a:bodyPr wrap="square">
            <a:spAutoFit/>
          </a:bodyPr>
          <a:lstStyle/>
          <a:p>
            <a:r>
              <a:rPr lang="kk-KZ" sz="1600" dirty="0">
                <a:latin typeface="Times New Roman" pitchFamily="18" charset="0"/>
                <a:cs typeface="Times New Roman" pitchFamily="18" charset="0"/>
              </a:rPr>
              <a:t>Үшінші, өте қарапайым модель сызықтық әлсіреу моделі деп аталады. Ол жоғалту (дБ-де) қашықтыққа (м-де) сызықты болады деген болжамға негізделген.</a:t>
            </a:r>
            <a:endParaRPr lang="ru-RU"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тұрақты шама қайда </a:t>
            </a:r>
            <a:r>
              <a:rPr lang="en-US" sz="1600" dirty="0">
                <a:latin typeface="Times New Roman" pitchFamily="18" charset="0"/>
                <a:cs typeface="Times New Roman" pitchFamily="18" charset="0"/>
              </a:rPr>
              <a:t>     </a:t>
            </a:r>
            <a:r>
              <a:rPr lang="kk-KZ" sz="1600" dirty="0">
                <a:latin typeface="Times New Roman" pitchFamily="18" charset="0"/>
                <a:cs typeface="Times New Roman" pitchFamily="18" charset="0"/>
              </a:rPr>
              <a:t>- әлсіреу коэффициенті.</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Сымсыз жергілікті желілер 1800 МГц-тен жоғары жиілік диапазонында жүзеге асырылады. Бұл үшін диапазондар 2,5; 5; 60 ГГц, ал жақында 17 ГГц. Жаңа жиілік диапазоны бар жүйені жобалау кезінде ең бірінші орындалатын нәрсе арнаның қасиеттерін анықтау болып табылады. Әдетте, белгілі бір ғимаратта сигналдың таралуын модельдеу үшін бірнеше өлшемдер жасалады немесе сәулелік бақылау қолданылады. Осы әдістерді қолдану арқылы бөлмедегі белгілі бір арнаның статистикалық қасиеттері анықталады, бұл таратқыштың да, қабылдағыштың да дизайнында қолданылатын арна үлгісін құруға мүмкіндік береді.</a:t>
            </a:r>
            <a:endParaRPr lang="ru-RU" sz="1600" dirty="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505" name="Object 1"/>
          <p:cNvGraphicFramePr>
            <a:graphicFrameLocks noChangeAspect="1"/>
          </p:cNvGraphicFramePr>
          <p:nvPr/>
        </p:nvGraphicFramePr>
        <p:xfrm>
          <a:off x="3071802" y="1857370"/>
          <a:ext cx="2756506" cy="432864"/>
        </p:xfrm>
        <a:graphic>
          <a:graphicData uri="http://schemas.openxmlformats.org/presentationml/2006/ole">
            <mc:AlternateContent xmlns:mc="http://schemas.openxmlformats.org/markup-compatibility/2006">
              <mc:Choice xmlns:v="urn:schemas-microsoft-com:vml" Requires="v">
                <p:oleObj r:id="rId2" imgW="1460500" imgH="228600" progId="Equation.DSMT4">
                  <p:embed/>
                </p:oleObj>
              </mc:Choice>
              <mc:Fallback>
                <p:oleObj r:id="rId2" imgW="1460500" imgH="2286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02" y="1857370"/>
                        <a:ext cx="2756506" cy="432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p:nvPr/>
        </p:nvSpPr>
        <p:spPr>
          <a:xfrm>
            <a:off x="7572396" y="1857370"/>
            <a:ext cx="617477" cy="307777"/>
          </a:xfrm>
          <a:prstGeom prst="rect">
            <a:avLst/>
          </a:prstGeom>
        </p:spPr>
        <p:txBody>
          <a:bodyPr wrap="none">
            <a:spAutoFit/>
          </a:bodyPr>
          <a:lstStyle/>
          <a:p>
            <a:r>
              <a:rPr lang="kk-KZ" sz="1400" dirty="0">
                <a:latin typeface="Times New Roman" pitchFamily="18" charset="0"/>
                <a:cs typeface="Times New Roman" pitchFamily="18" charset="0"/>
              </a:rPr>
              <a:t>(10.3)</a:t>
            </a:r>
            <a:endParaRPr lang="ru-RU" sz="1400" dirty="0">
              <a:latin typeface="Times New Roman" pitchFamily="18" charset="0"/>
              <a:cs typeface="Times New Roman" pitchFamily="18"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507" name="Object 3"/>
          <p:cNvGraphicFramePr>
            <a:graphicFrameLocks noChangeAspect="1"/>
          </p:cNvGraphicFramePr>
          <p:nvPr/>
        </p:nvGraphicFramePr>
        <p:xfrm>
          <a:off x="2071670" y="2643188"/>
          <a:ext cx="318915" cy="287339"/>
        </p:xfrm>
        <a:graphic>
          <a:graphicData uri="http://schemas.openxmlformats.org/presentationml/2006/ole">
            <mc:AlternateContent xmlns:mc="http://schemas.openxmlformats.org/markup-compatibility/2006">
              <mc:Choice xmlns:v="urn:schemas-microsoft-com:vml" Requires="v">
                <p:oleObj r:id="rId4" imgW="152334" imgH="139639" progId="Equation.DSMT4">
                  <p:embed/>
                </p:oleObj>
              </mc:Choice>
              <mc:Fallback>
                <p:oleObj r:id="rId4" imgW="152334" imgH="139639"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70" y="2643188"/>
                        <a:ext cx="318915" cy="287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102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86182" y="282146"/>
            <a:ext cx="2786082"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dirty="0">
                <a:latin typeface="Times New Roman" pitchFamily="18" charset="0"/>
                <a:cs typeface="Times New Roman" pitchFamily="18" charset="0"/>
              </a:rPr>
              <a:t>Өшуі</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5643570" y="1000114"/>
            <a:ext cx="3320919" cy="27860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2.</a:t>
            </a:r>
          </a:p>
        </p:txBody>
      </p:sp>
      <p:pic>
        <p:nvPicPr>
          <p:cNvPr id="12" name="Рисунок 11"/>
          <p:cNvPicPr/>
          <p:nvPr/>
        </p:nvPicPr>
        <p:blipFill>
          <a:blip r:embed="rId2">
            <a:extLst>
              <a:ext uri="{28A0092B-C50C-407E-A947-70E740481C1C}">
                <a14:useLocalDpi xmlns:a14="http://schemas.microsoft.com/office/drawing/2010/main" val="0"/>
              </a:ext>
            </a:extLst>
          </a:blip>
          <a:srcRect/>
          <a:stretch>
            <a:fillRect/>
          </a:stretch>
        </p:blipFill>
        <p:spPr bwMode="auto">
          <a:xfrm>
            <a:off x="5643570" y="1142990"/>
            <a:ext cx="3214678" cy="1881185"/>
          </a:xfrm>
          <a:prstGeom prst="rect">
            <a:avLst/>
          </a:prstGeom>
          <a:noFill/>
          <a:ln>
            <a:noFill/>
          </a:ln>
        </p:spPr>
      </p:pic>
      <p:sp>
        <p:nvSpPr>
          <p:cNvPr id="14" name="Прямоугольник 13"/>
          <p:cNvSpPr/>
          <p:nvPr/>
        </p:nvSpPr>
        <p:spPr>
          <a:xfrm>
            <a:off x="214282" y="857238"/>
            <a:ext cx="5214974" cy="3970318"/>
          </a:xfrm>
          <a:prstGeom prst="rect">
            <a:avLst/>
          </a:prstGeom>
          <a:solidFill>
            <a:schemeClr val="bg1"/>
          </a:solidFill>
          <a:ln>
            <a:solidFill>
              <a:schemeClr val="tx2"/>
            </a:solidFill>
          </a:ln>
        </p:spPr>
        <p:txBody>
          <a:bodyPr wrap="square">
            <a:spAutoFit/>
          </a:bodyPr>
          <a:lstStyle/>
          <a:p>
            <a:pPr algn="just"/>
            <a:r>
              <a:rPr lang="kk-KZ" sz="1400" dirty="0">
                <a:latin typeface="Times New Roman" pitchFamily="18" charset="0"/>
                <a:cs typeface="Times New Roman" pitchFamily="18" charset="0"/>
              </a:rPr>
              <a:t>Өңдеу - радиоарна енгізетін ең маңызды бұрмалаулардың бірі.</a:t>
            </a:r>
            <a:endParaRPr lang="ru-RU" sz="1400" dirty="0">
              <a:latin typeface="Times New Roman" pitchFamily="18" charset="0"/>
              <a:cs typeface="Times New Roman" pitchFamily="18" charset="0"/>
            </a:endParaRPr>
          </a:p>
          <a:p>
            <a:pPr algn="just"/>
            <a:r>
              <a:rPr lang="kk-KZ" sz="1400" dirty="0">
                <a:latin typeface="Times New Roman" pitchFamily="18" charset="0"/>
                <a:cs typeface="Times New Roman" pitchFamily="18" charset="0"/>
              </a:rPr>
              <a:t>Жер бедері, сондай-ақ БС және МС қосатын түзу сызық бойында орналасқан ғимараттар БС таралатын сигналдың экрандалуын және дифракциясын тудырады. Нәтижесінде сигнал лог-қалыпты ықтималдық үлестіріміне (немесе дБ-дегі Гаусс үлестіріміне) бағынатын орташа деңгейге жуық ауытқиды (баяу өшеді). Қабылдау пунктіне жақын жерде орналасқан біртекті еместіктер (ғимараттар, төбелер және т.б.) көпжолды құбылысты тудырады, т.б. Қабылдау нүктесіне BS-дан тікелей толқыннан басқа, біртекті еместерден шағылысқан көптеген толқындар да келеді. Нәтижесінде, Рэйлей ықтималдығының таралу заңына бағынатын сигнал деңгейіне қатысты сигнал тербелісі (тез өшуі) орын алады </a:t>
            </a:r>
            <a:endParaRPr lang="ru-RU"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Осылайша, МС қабылдайтын сигналдың деңгейі орташа әлсіреу деңгейімен анықталады, ол СССС қашықтығы мен техникалық сипаттамаларына байланысты, ол өз кезегінде баяу және жылдам сөну арқылы анықталатын таралуға ие (10.1-сурет). Спрэд мәні SSSS абоненттерінің қызмет көрсету аймағында BS сигналын алудың қажетті ықтималдығына байланысты.</a:t>
            </a:r>
            <a:endParaRPr lang="ru-RU" sz="1400" dirty="0">
              <a:latin typeface="Times New Roman" pitchFamily="18" charset="0"/>
              <a:cs typeface="Times New Roman" pitchFamily="18" charset="0"/>
            </a:endParaRPr>
          </a:p>
        </p:txBody>
      </p:sp>
      <p:sp>
        <p:nvSpPr>
          <p:cNvPr id="27651" name="Rectangle 3"/>
          <p:cNvSpPr>
            <a:spLocks noChangeArrowheads="1"/>
          </p:cNvSpPr>
          <p:nvPr/>
        </p:nvSpPr>
        <p:spPr bwMode="auto">
          <a:xfrm>
            <a:off x="5715008" y="3214692"/>
            <a:ext cx="321467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10.1-сурет – Ұялы байланыс абонентінің қабылдайтын сигналының амплитудасы</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86182" y="282146"/>
            <a:ext cx="2786082"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ru-RU" sz="1600" dirty="0" err="1">
                <a:latin typeface="Times New Roman" pitchFamily="18" charset="0"/>
                <a:cs typeface="Times New Roman" pitchFamily="18" charset="0"/>
              </a:rPr>
              <a:t>Баяу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өшеді</a:t>
            </a:r>
            <a:endParaRPr lang="ru-RU" sz="1600" dirty="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mc:AlternateContent xmlns:mc="http://schemas.openxmlformats.org/markup-compatibility/2006" xmlns:a14="http://schemas.microsoft.com/office/drawing/2010/main">
        <mc:Choice Requires="a14">
          <p:sp>
            <p:nvSpPr>
              <p:cNvPr id="14" name="Прямоугольник 13"/>
              <p:cNvSpPr/>
              <p:nvPr/>
            </p:nvSpPr>
            <p:spPr>
              <a:xfrm>
                <a:off x="214282" y="857238"/>
                <a:ext cx="8534182" cy="3877985"/>
              </a:xfrm>
              <a:prstGeom prst="rect">
                <a:avLst/>
              </a:prstGeom>
              <a:solidFill>
                <a:schemeClr val="bg1"/>
              </a:solidFill>
              <a:ln>
                <a:solidFill>
                  <a:schemeClr val="tx2"/>
                </a:solidFill>
              </a:ln>
            </p:spPr>
            <p:txBody>
              <a:bodyPr wrap="square">
                <a:spAutoFit/>
              </a:bodyPr>
              <a:lstStyle/>
              <a:p>
                <a:pPr algn="just">
                  <a:spcAft>
                    <a:spcPts val="600"/>
                  </a:spcAft>
                </a:pPr>
                <a:r>
                  <a:rPr lang="en-US" sz="1800" dirty="0">
                    <a:effectLst/>
                    <a:latin typeface="Times New Roman" panose="02020603050405020304" pitchFamily="18" charset="0"/>
                    <a:ea typeface="TimesNewRoman"/>
                    <a:cs typeface="Times New Roman" panose="02020603050405020304" pitchFamily="18" charset="0"/>
                  </a:rPr>
                  <a:t>	</a:t>
                </a:r>
                <a:r>
                  <a:rPr lang="kk-KZ" sz="1800" dirty="0">
                    <a:effectLst/>
                    <a:latin typeface="Times New Roman" panose="02020603050405020304" pitchFamily="18" charset="0"/>
                    <a:ea typeface="TimesNewRoman"/>
                    <a:cs typeface="Times New Roman" panose="02020603050405020304" pitchFamily="18" charset="0"/>
                  </a:rPr>
                  <a:t>Ұялы байланыс жүйелерінің нақты арналарында әлсіреу кездейсоқ шама болып табылады. Осыны ескере отырып, бос кеңістікте (14.5) сигналдың таралу өрнегін келесі түрде жазуға болады:</a:t>
                </a:r>
              </a:p>
              <a:p>
                <a:pPr algn="just">
                  <a:spcAft>
                    <a:spcPts val="600"/>
                  </a:spcAft>
                </a:pPr>
                <a:endParaRPr lang="kk-KZ" dirty="0">
                  <a:latin typeface="Times New Roman" panose="02020603050405020304" pitchFamily="18" charset="0"/>
                  <a:ea typeface="TimesNewRoman"/>
                  <a:cs typeface="Times New Roman" panose="02020603050405020304" pitchFamily="18" charset="0"/>
                </a:endParaRPr>
              </a:p>
              <a:p>
                <a:pPr algn="just">
                  <a:spcAft>
                    <a:spcPts val="600"/>
                  </a:spcAft>
                </a:pPr>
                <a:r>
                  <a:rPr lang="kk-KZ" sz="1800" dirty="0">
                    <a:effectLst/>
                    <a:latin typeface="Times New Roman" panose="02020603050405020304" pitchFamily="18" charset="0"/>
                    <a:ea typeface="TimesNewRoman"/>
                    <a:cs typeface="Times New Roman" panose="02020603050405020304" pitchFamily="18" charset="0"/>
                  </a:rPr>
                  <a:t>қайда </a:t>
                </a:r>
                <a14:m>
                  <m:oMath xmlns:m="http://schemas.openxmlformats.org/officeDocument/2006/math">
                    <m:sSub>
                      <m:sSubPr>
                        <m:ctrlPr>
                          <a:rPr lang="kk-KZ" sz="180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𝑌</m:t>
                        </m:r>
                      </m:e>
                      <m:sub>
                        <m:r>
                          <a:rPr lang="kk-KZ" sz="1800" i="1" smtClean="0">
                            <a:effectLst/>
                            <a:latin typeface="Cambria Math" panose="02040503050406030204" pitchFamily="18" charset="0"/>
                            <a:ea typeface="Cambria Math" panose="02040503050406030204" pitchFamily="18" charset="0"/>
                            <a:cs typeface="Times New Roman" panose="02020603050405020304" pitchFamily="18" charset="0"/>
                          </a:rPr>
                          <m:t>𝜎</m:t>
                        </m:r>
                      </m:sub>
                    </m:sSub>
                  </m:oMath>
                </a14:m>
                <a:r>
                  <a:rPr lang="kk-KZ" sz="1800" dirty="0">
                    <a:effectLst/>
                    <a:latin typeface="Times New Roman" panose="02020603050405020304" pitchFamily="18" charset="0"/>
                    <a:ea typeface="TimesNewRoman"/>
                    <a:cs typeface="Times New Roman" panose="02020603050405020304" pitchFamily="18" charset="0"/>
                  </a:rPr>
                  <a:t>орташа және дисперсиясы нөлге тең Гаусс кездейсоқ шама болып табылады</a:t>
                </a:r>
                <a:r>
                  <a:rPr lang="en-US" sz="1800" dirty="0">
                    <a:effectLst/>
                    <a:latin typeface="Times New Roman" panose="02020603050405020304" pitchFamily="18" charset="0"/>
                    <a:ea typeface="TimesNewRoman"/>
                    <a:cs typeface="Times New Roman" panose="02020603050405020304" pitchFamily="18" charset="0"/>
                  </a:rPr>
                  <a:t> </a:t>
                </a:r>
                <a14:m>
                  <m:oMath xmlns:m="http://schemas.openxmlformats.org/officeDocument/2006/math">
                    <m:sSup>
                      <m:sSupPr>
                        <m:ctrlPr>
                          <a:rPr lang="en-US" sz="1800" i="1" smtClean="0">
                            <a:effectLst/>
                            <a:latin typeface="Cambria Math" panose="02040503050406030204" pitchFamily="18" charset="0"/>
                            <a:cs typeface="Times New Roman" panose="02020603050405020304" pitchFamily="18" charset="0"/>
                          </a:rPr>
                        </m:ctrlPr>
                      </m:sSupPr>
                      <m:e>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𝜎</m:t>
                        </m:r>
                      </m:e>
                      <m:sup>
                        <m:r>
                          <a:rPr lang="en-US" sz="1800" b="0" i="1" smtClean="0">
                            <a:effectLst/>
                            <a:latin typeface="Cambria Math" panose="02040503050406030204" pitchFamily="18" charset="0"/>
                            <a:cs typeface="Times New Roman" panose="02020603050405020304" pitchFamily="18" charset="0"/>
                          </a:rPr>
                          <m:t>2</m:t>
                        </m:r>
                      </m:sup>
                    </m:sSup>
                  </m:oMath>
                </a14:m>
                <a:r>
                  <a:rPr lang="kk-KZ" sz="1800" dirty="0">
                    <a:effectLst/>
                    <a:latin typeface="Times New Roman" panose="02020603050405020304" pitchFamily="18" charset="0"/>
                    <a:ea typeface="TimesNewRoman"/>
                    <a:cs typeface="Times New Roman" panose="02020603050405020304" pitchFamily="18" charset="0"/>
                  </a:rPr>
                  <a:t>дб. Стандартты ауытқу мәні эксперименттік мәліметтер бойынша олар мөлшерде алынады </a:t>
                </a:r>
                <a14:m>
                  <m:oMath xmlns:m="http://schemas.openxmlformats.org/officeDocument/2006/math">
                    <m:r>
                      <a:rPr lang="en-US" sz="1800" b="0" i="1" smtClean="0">
                        <a:effectLst/>
                        <a:latin typeface="Cambria Math" panose="02040503050406030204" pitchFamily="18" charset="0"/>
                        <a:ea typeface="TimesNewRoman"/>
                        <a:cs typeface="Times New Roman" panose="02020603050405020304" pitchFamily="18" charset="0"/>
                      </a:rPr>
                      <m:t>8</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÷12 </m:t>
                    </m:r>
                    <m:r>
                      <a:rPr lang="ru-RU" sz="1800" b="0" i="1" smtClean="0">
                        <a:effectLst/>
                        <a:latin typeface="Cambria Math" panose="02040503050406030204" pitchFamily="18" charset="0"/>
                        <a:ea typeface="Cambria Math" panose="02040503050406030204" pitchFamily="18" charset="0"/>
                        <a:cs typeface="Times New Roman" panose="02020603050405020304" pitchFamily="18" charset="0"/>
                      </a:rPr>
                      <m:t>дБ</m:t>
                    </m:r>
                  </m:oMath>
                </a14:m>
                <a:r>
                  <a:rPr lang="kk-KZ" sz="1800" dirty="0">
                    <a:effectLst/>
                    <a:latin typeface="Times New Roman" panose="02020603050405020304" pitchFamily="18" charset="0"/>
                    <a:ea typeface="TimesNewRoman"/>
                    <a:cs typeface="Times New Roman" panose="02020603050405020304" pitchFamily="18" charset="0"/>
                  </a:rPr>
                  <a:t>.</a:t>
                </a:r>
              </a:p>
              <a:p>
                <a:pPr algn="just">
                  <a:spcAft>
                    <a:spcPts val="600"/>
                  </a:spcAft>
                </a:pPr>
                <a:r>
                  <a:rPr lang="en-US" sz="1800" dirty="0">
                    <a:effectLst/>
                    <a:latin typeface="Times New Roman" panose="02020603050405020304" pitchFamily="18" charset="0"/>
                    <a:ea typeface="TimesNewRoman"/>
                    <a:cs typeface="Times New Roman" panose="02020603050405020304" pitchFamily="18" charset="0"/>
                  </a:rPr>
                  <a:t>	</a:t>
                </a:r>
                <a:r>
                  <a:rPr lang="ru-RU" sz="1800" dirty="0" err="1">
                    <a:effectLst/>
                    <a:latin typeface="Times New Roman" panose="02020603050405020304" pitchFamily="18" charset="0"/>
                    <a:ea typeface="TimesNewRoman"/>
                    <a:cs typeface="Times New Roman" panose="02020603050405020304" pitchFamily="18" charset="0"/>
                  </a:rPr>
                  <a:t>Болсын</a:t>
                </a:r>
                <a:r>
                  <a:rPr lang="ru-RU" sz="1800" dirty="0">
                    <a:effectLst/>
                    <a:latin typeface="Times New Roman" panose="02020603050405020304" pitchFamily="18" charset="0"/>
                    <a:ea typeface="TimesNewRoman"/>
                    <a:cs typeface="Times New Roman" panose="02020603050405020304" pitchFamily="18" charset="0"/>
                  </a:rPr>
                  <a:t> </a:t>
                </a:r>
                <a14:m>
                  <m:oMath xmlns:m="http://schemas.openxmlformats.org/officeDocument/2006/math">
                    <m:sSub>
                      <m:sSubPr>
                        <m:ctrlPr>
                          <a:rPr lang="kk-KZ" sz="180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𝑌</m:t>
                        </m:r>
                      </m:e>
                      <m:sub>
                        <m:r>
                          <a:rPr lang="kk-KZ" sz="1800" i="1" smtClean="0">
                            <a:effectLst/>
                            <a:latin typeface="Cambria Math" panose="02040503050406030204" pitchFamily="18" charset="0"/>
                            <a:ea typeface="Cambria Math" panose="02040503050406030204" pitchFamily="18" charset="0"/>
                            <a:cs typeface="Times New Roman" panose="02020603050405020304" pitchFamily="18" charset="0"/>
                          </a:rPr>
                          <m:t>𝜎</m:t>
                        </m:r>
                      </m:sub>
                    </m:sSub>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𝑙𝑔</m:t>
                    </m:r>
                    <m:sSub>
                      <m:sSubPr>
                        <m:ctrlPr>
                          <a:rPr lang="kk-KZ" i="1">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𝑋</m:t>
                        </m:r>
                      </m:e>
                      <m:sub>
                        <m:r>
                          <a:rPr lang="kk-KZ" i="1">
                            <a:latin typeface="Cambria Math" panose="02040503050406030204" pitchFamily="18" charset="0"/>
                            <a:ea typeface="Cambria Math" panose="02040503050406030204" pitchFamily="18" charset="0"/>
                            <a:cs typeface="Times New Roman" panose="02020603050405020304" pitchFamily="18" charset="0"/>
                          </a:rPr>
                          <m:t>𝜎</m:t>
                        </m:r>
                      </m:sub>
                    </m:sSub>
                  </m:oMath>
                </a14:m>
                <a:r>
                  <a:rPr lang="ru-RU" sz="1800" dirty="0">
                    <a:effectLst/>
                    <a:latin typeface="Times New Roman" panose="02020603050405020304" pitchFamily="18" charset="0"/>
                    <a:ea typeface="TimesNewRoman"/>
                    <a:cs typeface="Times New Roman" panose="02020603050405020304" pitchFamily="18" charset="0"/>
                  </a:rPr>
                  <a:t>. </a:t>
                </a:r>
                <a:r>
                  <a:rPr lang="ru-RU" sz="1800" dirty="0" err="1">
                    <a:effectLst/>
                    <a:latin typeface="Times New Roman" panose="02020603050405020304" pitchFamily="18" charset="0"/>
                    <a:ea typeface="TimesNewRoman"/>
                    <a:cs typeface="Times New Roman" panose="02020603050405020304" pitchFamily="18" charset="0"/>
                  </a:rPr>
                  <a:t>Егер</a:t>
                </a:r>
                <a:r>
                  <a:rPr lang="ru-RU" sz="1800" dirty="0">
                    <a:effectLst/>
                    <a:latin typeface="Times New Roman" panose="02020603050405020304" pitchFamily="18" charset="0"/>
                    <a:ea typeface="TimesNewRoman"/>
                    <a:cs typeface="Times New Roman" panose="02020603050405020304" pitchFamily="18" charset="0"/>
                  </a:rPr>
                  <a:t> а</a:t>
                </a:r>
                <a:r>
                  <a:rPr lang="kk-KZ" dirty="0">
                    <a:cs typeface="Times New Roman" panose="02020603050405020304" pitchFamily="18" charset="0"/>
                  </a:rPr>
                  <a:t> </a:t>
                </a:r>
                <a14:m>
                  <m:oMath xmlns:m="http://schemas.openxmlformats.org/officeDocument/2006/math">
                    <m:sSub>
                      <m:sSubPr>
                        <m:ctrlPr>
                          <a:rPr lang="kk-KZ"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𝑌</m:t>
                        </m:r>
                      </m:e>
                      <m:sub>
                        <m:r>
                          <a:rPr lang="kk-KZ" i="1">
                            <a:latin typeface="Cambria Math" panose="02040503050406030204" pitchFamily="18" charset="0"/>
                            <a:ea typeface="Cambria Math" panose="02040503050406030204" pitchFamily="18" charset="0"/>
                            <a:cs typeface="Times New Roman" panose="02020603050405020304" pitchFamily="18" charset="0"/>
                          </a:rPr>
                          <m:t>𝜎</m:t>
                        </m:r>
                      </m:sub>
                    </m:sSub>
                  </m:oMath>
                </a14:m>
                <a:r>
                  <a:rPr lang="ru-RU" sz="1800" dirty="0">
                    <a:effectLst/>
                    <a:latin typeface="Times New Roman" panose="02020603050405020304" pitchFamily="18" charset="0"/>
                    <a:ea typeface="TimesNewRoman"/>
                    <a:cs typeface="Times New Roman" panose="02020603050405020304" pitchFamily="18" charset="0"/>
                  </a:rPr>
                  <a:t> Сонда Гаусс </a:t>
                </a:r>
                <a:r>
                  <a:rPr lang="ru-RU" sz="1800" dirty="0" err="1">
                    <a:effectLst/>
                    <a:latin typeface="Times New Roman" panose="02020603050405020304" pitchFamily="18" charset="0"/>
                    <a:ea typeface="TimesNewRoman"/>
                    <a:cs typeface="Times New Roman" panose="02020603050405020304" pitchFamily="18" charset="0"/>
                  </a:rPr>
                  <a:t>кездейсоқ</a:t>
                </a:r>
                <a:r>
                  <a:rPr lang="ru-RU" sz="1800" dirty="0">
                    <a:effectLst/>
                    <a:latin typeface="Times New Roman" panose="02020603050405020304" pitchFamily="18" charset="0"/>
                    <a:ea typeface="TimesNewRoman"/>
                    <a:cs typeface="Times New Roman" panose="02020603050405020304" pitchFamily="18" charset="0"/>
                  </a:rPr>
                  <a:t> </a:t>
                </a:r>
                <a:r>
                  <a:rPr lang="ru-RU" sz="1800" dirty="0" err="1">
                    <a:effectLst/>
                    <a:latin typeface="Times New Roman" panose="02020603050405020304" pitchFamily="18" charset="0"/>
                    <a:ea typeface="TimesNewRoman"/>
                    <a:cs typeface="Times New Roman" panose="02020603050405020304" pitchFamily="18" charset="0"/>
                  </a:rPr>
                  <a:t>шама</a:t>
                </a:r>
                <a:r>
                  <a:rPr lang="ru-RU" sz="1800" dirty="0">
                    <a:effectLst/>
                    <a:latin typeface="Times New Roman" panose="02020603050405020304" pitchFamily="18" charset="0"/>
                    <a:ea typeface="TimesNewRoman"/>
                    <a:cs typeface="Times New Roman" panose="02020603050405020304" pitchFamily="18" charset="0"/>
                  </a:rPr>
                  <a:t> </a:t>
                </a:r>
                <a14:m>
                  <m:oMath xmlns:m="http://schemas.openxmlformats.org/officeDocument/2006/math">
                    <m:sSub>
                      <m:sSubPr>
                        <m:ctrlPr>
                          <a:rPr lang="kk-KZ"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kk-KZ" i="1">
                            <a:latin typeface="Cambria Math" panose="02040503050406030204" pitchFamily="18" charset="0"/>
                            <a:ea typeface="Cambria Math" panose="02040503050406030204" pitchFamily="18" charset="0"/>
                            <a:cs typeface="Times New Roman" panose="02020603050405020304" pitchFamily="18" charset="0"/>
                          </a:rPr>
                          <m:t>𝜎</m:t>
                        </m:r>
                      </m:sub>
                    </m:sSub>
                    <m:r>
                      <a:rPr lang="kk-KZ" i="1">
                        <a:latin typeface="Cambria Math" panose="02040503050406030204" pitchFamily="18" charset="0"/>
                        <a:ea typeface="Cambria Math" panose="02040503050406030204" pitchFamily="18" charset="0"/>
                        <a:cs typeface="Times New Roman" panose="02020603050405020304" pitchFamily="18" charset="0"/>
                      </a:rPr>
                      <m:t> </m:t>
                    </m:r>
                  </m:oMath>
                </a14:m>
                <a:r>
                  <a:rPr lang="ru-RU" sz="1800" dirty="0">
                    <a:effectLst/>
                    <a:latin typeface="Times New Roman" panose="02020603050405020304" pitchFamily="18" charset="0"/>
                    <a:ea typeface="TimesNewRoman"/>
                    <a:cs typeface="Times New Roman" panose="02020603050405020304" pitchFamily="18" charset="0"/>
                  </a:rPr>
                  <a:t>лог-</a:t>
                </a:r>
                <a:r>
                  <a:rPr lang="ru-RU" sz="1800" dirty="0" err="1">
                    <a:effectLst/>
                    <a:latin typeface="Times New Roman" panose="02020603050405020304" pitchFamily="18" charset="0"/>
                    <a:ea typeface="TimesNewRoman"/>
                    <a:cs typeface="Times New Roman" panose="02020603050405020304" pitchFamily="18" charset="0"/>
                  </a:rPr>
                  <a:t>қалыпты</a:t>
                </a:r>
                <a:r>
                  <a:rPr lang="ru-RU" sz="1800" dirty="0">
                    <a:effectLst/>
                    <a:latin typeface="Times New Roman" panose="02020603050405020304" pitchFamily="18" charset="0"/>
                    <a:ea typeface="TimesNewRoman"/>
                    <a:cs typeface="Times New Roman" panose="02020603050405020304" pitchFamily="18" charset="0"/>
                  </a:rPr>
                  <a:t> </a:t>
                </a:r>
                <a:r>
                  <a:rPr lang="ru-RU" sz="1800" dirty="0" err="1">
                    <a:effectLst/>
                    <a:latin typeface="Times New Roman" panose="02020603050405020304" pitchFamily="18" charset="0"/>
                    <a:ea typeface="TimesNewRoman"/>
                    <a:cs typeface="Times New Roman" panose="02020603050405020304" pitchFamily="18" charset="0"/>
                  </a:rPr>
                  <a:t>таралумен</a:t>
                </a:r>
                <a:r>
                  <a:rPr lang="ru-RU" sz="1800" dirty="0">
                    <a:effectLst/>
                    <a:latin typeface="Times New Roman" panose="02020603050405020304" pitchFamily="18" charset="0"/>
                    <a:ea typeface="TimesNewRoman"/>
                    <a:cs typeface="Times New Roman" panose="02020603050405020304" pitchFamily="18" charset="0"/>
                  </a:rPr>
                  <a:t> </a:t>
                </a:r>
                <a:r>
                  <a:rPr lang="ru-RU" sz="1800" dirty="0" err="1">
                    <a:effectLst/>
                    <a:latin typeface="Times New Roman" panose="02020603050405020304" pitchFamily="18" charset="0"/>
                    <a:ea typeface="TimesNewRoman"/>
                    <a:cs typeface="Times New Roman" panose="02020603050405020304" pitchFamily="18" charset="0"/>
                  </a:rPr>
                  <a:t>кездейсоқ</a:t>
                </a:r>
                <a:r>
                  <a:rPr lang="ru-RU" sz="1800" dirty="0">
                    <a:effectLst/>
                    <a:latin typeface="Times New Roman" panose="02020603050405020304" pitchFamily="18" charset="0"/>
                    <a:ea typeface="TimesNewRoman"/>
                    <a:cs typeface="Times New Roman" panose="02020603050405020304" pitchFamily="18" charset="0"/>
                  </a:rPr>
                  <a:t> </a:t>
                </a:r>
                <a:r>
                  <a:rPr lang="ru-RU" sz="1800" dirty="0" err="1">
                    <a:effectLst/>
                    <a:latin typeface="Times New Roman" panose="02020603050405020304" pitchFamily="18" charset="0"/>
                    <a:ea typeface="TimesNewRoman"/>
                    <a:cs typeface="Times New Roman" panose="02020603050405020304" pitchFamily="18" charset="0"/>
                  </a:rPr>
                  <a:t>шама</a:t>
                </a:r>
                <a:r>
                  <a:rPr lang="ru-RU" sz="1800" dirty="0">
                    <a:effectLst/>
                    <a:latin typeface="Times New Roman" panose="02020603050405020304" pitchFamily="18" charset="0"/>
                    <a:ea typeface="TimesNewRoman"/>
                    <a:cs typeface="Times New Roman" panose="02020603050405020304" pitchFamily="18" charset="0"/>
                  </a:rPr>
                  <a:t>:</a:t>
                </a:r>
                <a:endParaRPr lang="en-US" sz="1800" dirty="0">
                  <a:effectLst/>
                  <a:latin typeface="Times New Roman" panose="02020603050405020304" pitchFamily="18" charset="0"/>
                  <a:ea typeface="TimesNewRoman"/>
                  <a:cs typeface="Times New Roman" panose="02020603050405020304" pitchFamily="18" charset="0"/>
                </a:endParaRPr>
              </a:p>
              <a:p>
                <a:pPr algn="just">
                  <a:spcAft>
                    <a:spcPts val="600"/>
                  </a:spcAft>
                </a:pPr>
                <a:endParaRPr lang="en-US" sz="1800" dirty="0">
                  <a:effectLst/>
                  <a:latin typeface="Times New Roman" panose="02020603050405020304" pitchFamily="18" charset="0"/>
                  <a:ea typeface="TimesNewRoman"/>
                  <a:cs typeface="Times New Roman" panose="02020603050405020304" pitchFamily="18" charset="0"/>
                </a:endParaRPr>
              </a:p>
              <a:p>
                <a:pPr algn="just">
                  <a:spcAft>
                    <a:spcPts val="600"/>
                  </a:spcAft>
                </a:pPr>
                <a:endParaRPr lang="kk-KZ" sz="1800" dirty="0">
                  <a:effectLst/>
                  <a:latin typeface="Times New Roman" panose="02020603050405020304" pitchFamily="18" charset="0"/>
                  <a:ea typeface="TimesNewRoman"/>
                  <a:cs typeface="Times New Roman" panose="02020603050405020304" pitchFamily="18" charset="0"/>
                </a:endParaRPr>
              </a:p>
              <a:p>
                <a:pPr algn="just">
                  <a:spcAft>
                    <a:spcPts val="600"/>
                  </a:spcAft>
                </a:pP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14282" y="857238"/>
                <a:ext cx="8534182" cy="3877985"/>
              </a:xfrm>
              <a:prstGeom prst="rect">
                <a:avLst/>
              </a:prstGeom>
              <a:blipFill>
                <a:blip r:embed="rId2"/>
                <a:stretch>
                  <a:fillRect l="-499" t="-784" r="-571"/>
                </a:stretch>
              </a:blipFill>
              <a:ln>
                <a:solidFill>
                  <a:schemeClr val="tx2"/>
                </a:solidFill>
              </a:ln>
            </p:spPr>
            <p:txBody>
              <a:bodyPr/>
              <a:lstStyle/>
              <a:p>
                <a:r>
                  <a:rPr lang="ru-KZ">
                    <a:noFill/>
                  </a:rPr>
                  <a:t> </a:t>
                </a:r>
              </a:p>
            </p:txBody>
          </p:sp>
        </mc:Fallback>
      </mc:AlternateContent>
      <p:sp>
        <p:nvSpPr>
          <p:cNvPr id="27651" name="Rectangle 3"/>
          <p:cNvSpPr>
            <a:spLocks noChangeArrowheads="1"/>
          </p:cNvSpPr>
          <p:nvPr/>
        </p:nvSpPr>
        <p:spPr bwMode="auto">
          <a:xfrm>
            <a:off x="4794507" y="1652742"/>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(10.1)</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4">
            <a:extLst>
              <a:ext uri="{FF2B5EF4-FFF2-40B4-BE49-F238E27FC236}">
                <a16:creationId xmlns:a16="http://schemas.microsoft.com/office/drawing/2014/main" id="{1EAEFC57-CC0F-4C3F-F3DA-11BC6EED0B71}"/>
              </a:ext>
            </a:extLst>
          </p:cNvPr>
          <p:cNvSpPr>
            <a:spLocks noChangeArrowheads="1"/>
          </p:cNvSpPr>
          <p:nvPr/>
        </p:nvSpPr>
        <p:spPr bwMode="auto">
          <a:xfrm>
            <a:off x="1614482" y="197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5" name="Объект 4">
            <a:extLst>
              <a:ext uri="{FF2B5EF4-FFF2-40B4-BE49-F238E27FC236}">
                <a16:creationId xmlns:a16="http://schemas.microsoft.com/office/drawing/2014/main" id="{E5B7EAE9-B636-609E-EB6D-67B5F179E5E1}"/>
              </a:ext>
            </a:extLst>
          </p:cNvPr>
          <p:cNvGraphicFramePr>
            <a:graphicFrameLocks noChangeAspect="1"/>
          </p:cNvGraphicFramePr>
          <p:nvPr>
            <p:extLst>
              <p:ext uri="{D42A27DB-BD31-4B8C-83A1-F6EECF244321}">
                <p14:modId xmlns:p14="http://schemas.microsoft.com/office/powerpoint/2010/main" val="884777402"/>
              </p:ext>
            </p:extLst>
          </p:nvPr>
        </p:nvGraphicFramePr>
        <p:xfrm>
          <a:off x="3275856" y="1576648"/>
          <a:ext cx="2171700" cy="525463"/>
        </p:xfrm>
        <a:graphic>
          <a:graphicData uri="http://schemas.openxmlformats.org/presentationml/2006/ole">
            <mc:AlternateContent xmlns:mc="http://schemas.openxmlformats.org/markup-compatibility/2006">
              <mc:Choice xmlns:v="urn:schemas-microsoft-com:vml" Requires="v">
                <p:oleObj r:id="rId3" imgW="2171700" imgH="520700" progId="Equation.DSMT4">
                  <p:embed/>
                </p:oleObj>
              </mc:Choice>
              <mc:Fallback>
                <p:oleObj r:id="rId3" imgW="2171700" imgH="520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76648"/>
                        <a:ext cx="21717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28">
            <a:extLst>
              <a:ext uri="{FF2B5EF4-FFF2-40B4-BE49-F238E27FC236}">
                <a16:creationId xmlns:a16="http://schemas.microsoft.com/office/drawing/2014/main" id="{5400CC5C-B4D4-9650-09DD-CC4687B99EE7}"/>
              </a:ext>
            </a:extLst>
          </p:cNvPr>
          <p:cNvSpPr>
            <a:spLocks noChangeArrowheads="1"/>
          </p:cNvSpPr>
          <p:nvPr/>
        </p:nvSpPr>
        <p:spPr bwMode="auto">
          <a:xfrm>
            <a:off x="3428993" y="36891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36" name="Объект 35">
            <a:extLst>
              <a:ext uri="{FF2B5EF4-FFF2-40B4-BE49-F238E27FC236}">
                <a16:creationId xmlns:a16="http://schemas.microsoft.com/office/drawing/2014/main" id="{6A027DDE-495C-7A93-EF33-7F4FEABA0121}"/>
              </a:ext>
            </a:extLst>
          </p:cNvPr>
          <p:cNvGraphicFramePr>
            <a:graphicFrameLocks noChangeAspect="1"/>
          </p:cNvGraphicFramePr>
          <p:nvPr>
            <p:extLst>
              <p:ext uri="{D42A27DB-BD31-4B8C-83A1-F6EECF244321}">
                <p14:modId xmlns:p14="http://schemas.microsoft.com/office/powerpoint/2010/main" val="1282346011"/>
              </p:ext>
            </p:extLst>
          </p:nvPr>
        </p:nvGraphicFramePr>
        <p:xfrm>
          <a:off x="3428993" y="3689158"/>
          <a:ext cx="1706563" cy="541338"/>
        </p:xfrm>
        <a:graphic>
          <a:graphicData uri="http://schemas.openxmlformats.org/presentationml/2006/ole">
            <mc:AlternateContent xmlns:mc="http://schemas.openxmlformats.org/markup-compatibility/2006">
              <mc:Choice xmlns:v="urn:schemas-microsoft-com:vml" Requires="v">
                <p:oleObj r:id="rId5" imgW="1701800" imgH="546100" progId="Equation.DSMT4">
                  <p:embed/>
                </p:oleObj>
              </mc:Choice>
              <mc:Fallback>
                <p:oleObj r:id="rId5" imgW="1701800" imgH="546100" progId="Equation.DSMT4">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3" y="3689158"/>
                        <a:ext cx="17065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
            <a:extLst>
              <a:ext uri="{FF2B5EF4-FFF2-40B4-BE49-F238E27FC236}">
                <a16:creationId xmlns:a16="http://schemas.microsoft.com/office/drawing/2014/main" id="{E46AA7D9-1B83-8B15-77F2-26130F840C2D}"/>
              </a:ext>
            </a:extLst>
          </p:cNvPr>
          <p:cNvSpPr>
            <a:spLocks noChangeArrowheads="1"/>
          </p:cNvSpPr>
          <p:nvPr/>
        </p:nvSpPr>
        <p:spPr bwMode="auto">
          <a:xfrm>
            <a:off x="4829567" y="3795328"/>
            <a:ext cx="321467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(10.2)</a:t>
            </a:r>
            <a:endParaRPr kumimoji="0" lang="kk-KZ"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6159948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1802</Words>
  <Application>Microsoft Office PowerPoint</Application>
  <PresentationFormat>Экран (16:9)</PresentationFormat>
  <Paragraphs>193</Paragraphs>
  <Slides>18</Slides>
  <Notes>2</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18</vt:i4>
      </vt:variant>
    </vt:vector>
  </HeadingPairs>
  <TitlesOfParts>
    <vt:vector size="25" baseType="lpstr">
      <vt:lpstr>Arial</vt:lpstr>
      <vt:lpstr>Calibri</vt:lpstr>
      <vt:lpstr>Cambria Math</vt:lpstr>
      <vt:lpstr>Times New Roman</vt:lpstr>
      <vt:lpstr>Тема Office</vt:lpstr>
      <vt:lpstr>Equation.DSMT4</vt:lpstr>
      <vt:lpstr>Visio.Drawing.11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svetlanakudageldinova76@gmail.com</cp:lastModifiedBy>
  <cp:revision>90</cp:revision>
  <dcterms:created xsi:type="dcterms:W3CDTF">2022-08-10T04:49:39Z</dcterms:created>
  <dcterms:modified xsi:type="dcterms:W3CDTF">2022-10-21T20:01:15Z</dcterms:modified>
</cp:coreProperties>
</file>