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2D56C3-EC3A-4811-97BE-029F6A597DB0}" type="datetimeFigureOut">
              <a:rPr lang="ru-RU" smtClean="0"/>
              <a:t>27.09.2021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BC978D-2220-49AB-81C2-C1EAD3334A19}" type="slidenum">
              <a:rPr lang="ru-RU" smtClean="0"/>
              <a:t>‹#›</a:t>
            </a:fld>
            <a:endParaRPr lang="ru-RU"/>
          </a:p>
        </p:txBody>
      </p:sp>
    </p:spTree>
    <p:extLst>
      <p:ext uri="{BB962C8B-B14F-4D97-AF65-F5344CB8AC3E}">
        <p14:creationId xmlns:p14="http://schemas.microsoft.com/office/powerpoint/2010/main" val="2236038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МИНИСТЕРСТВО ОБРАЗОВАНИЯ И НАУКИ РЕСПУБЛИКИ КАЗАХСТАН</a:t>
            </a:r>
          </a:p>
        </p:txBody>
      </p:sp>
      <p:sp>
        <p:nvSpPr>
          <p:cNvPr id="1843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EF7F7A0-BB9F-47C5-8043-295DA25427EB}" type="slidenum">
              <a:rPr kumimoji="0" lang="ru-RU" altLang="ru-R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ru-RU" altLang="ru-RU"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panose="020B0604020202020204" pitchFamily="34" charset="0"/>
            </a:endParaRPr>
          </a:p>
        </p:txBody>
      </p:sp>
    </p:spTree>
    <p:extLst>
      <p:ext uri="{BB962C8B-B14F-4D97-AF65-F5344CB8AC3E}">
        <p14:creationId xmlns:p14="http://schemas.microsoft.com/office/powerpoint/2010/main" val="93807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1CBAF80-CB0B-48FE-8FE3-4A7606C7A435}"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228951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9B5AD108-AAAF-4D28-B9B6-A21884D496A8}"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3604686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3888F89-421D-48EC-9827-236A372A924E}"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75028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06EA6FF7-4399-4FC4-8009-F90B317C34EA}"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807229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1AA6B7D-E6F4-4B92-9679-DB9ECC029261}"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314027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29411C2-23D1-46C1-B2F7-D9BDF2D5910C}"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200101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EE74CB7-856D-4749-9CF0-6F5603A5CEB1}"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232558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82B95A0-6C75-4C5D-8422-D5BFFB1ABA6E}"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1158351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3591286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30BE238-E966-406B-A6F1-2CDC26563CE3}"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22422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ru-RU">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F50D435-5AFF-4F52-A640-D58B3D1DFAB9}"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65508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3075"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ru-RU">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ru-RU">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09CC15DD-95EC-45D0-81D5-769D1C197B47}" type="slidenum">
              <a:rPr lang="ru-RU" altLang="ru-RU" smtClean="0">
                <a:solidFill>
                  <a:srgbClr val="000000"/>
                </a:solidFill>
              </a:rPr>
              <a:pPr fontAlgn="base">
                <a:spcBef>
                  <a:spcPct val="0"/>
                </a:spcBef>
                <a:spcAft>
                  <a:spcPct val="0"/>
                </a:spcAft>
              </a:pPr>
              <a:t>‹#›</a:t>
            </a:fld>
            <a:endParaRPr lang="ru-RU" altLang="ru-RU">
              <a:solidFill>
                <a:srgbClr val="000000"/>
              </a:solidFill>
            </a:endParaRPr>
          </a:p>
        </p:txBody>
      </p:sp>
    </p:spTree>
    <p:extLst>
      <p:ext uri="{BB962C8B-B14F-4D97-AF65-F5344CB8AC3E}">
        <p14:creationId xmlns:p14="http://schemas.microsoft.com/office/powerpoint/2010/main" val="2674044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Номер слайда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fld id="{3C510A54-7B00-47F1-A398-CABEA2347874}" type="slidenum">
              <a:rPr lang="ru-RU" altLang="ru-RU">
                <a:solidFill>
                  <a:srgbClr val="000000"/>
                </a:solidFill>
              </a:rPr>
              <a:pPr eaLnBrk="1" fontAlgn="base" hangingPunct="1">
                <a:spcBef>
                  <a:spcPct val="0"/>
                </a:spcBef>
                <a:spcAft>
                  <a:spcPct val="0"/>
                </a:spcAft>
              </a:pPr>
              <a:t>1</a:t>
            </a:fld>
            <a:endParaRPr lang="ru-RU" altLang="ru-RU" dirty="0">
              <a:solidFill>
                <a:srgbClr val="000000"/>
              </a:solidFill>
            </a:endParaRPr>
          </a:p>
        </p:txBody>
      </p:sp>
      <p:sp>
        <p:nvSpPr>
          <p:cNvPr id="2" name="Rectangle 2"/>
          <p:cNvSpPr>
            <a:spLocks noGrp="1" noChangeArrowheads="1"/>
          </p:cNvSpPr>
          <p:nvPr>
            <p:ph type="ctrTitle"/>
          </p:nvPr>
        </p:nvSpPr>
        <p:spPr>
          <a:xfrm>
            <a:off x="2166938" y="2461133"/>
            <a:ext cx="7772400" cy="1152018"/>
          </a:xfrm>
          <a:effectLst>
            <a:outerShdw dist="53882" dir="2700000" algn="ctr" rotWithShape="0">
              <a:srgbClr val="CCECFF"/>
            </a:outerShdw>
          </a:effectLst>
        </p:spPr>
        <p:txBody>
          <a:bodyPr/>
          <a:lstStyle/>
          <a:p>
            <a:pPr>
              <a:defRPr/>
            </a:pPr>
            <a:r>
              <a:rPr lang="kk-KZ" sz="3600" b="1" dirty="0">
                <a:solidFill>
                  <a:schemeClr val="accent2"/>
                </a:solidFill>
                <a:effectLst>
                  <a:outerShdw blurRad="38100" dist="38100" dir="2700000" algn="tl">
                    <a:srgbClr val="C0C0C0"/>
                  </a:outerShdw>
                </a:effectLst>
              </a:rPr>
              <a:t>К</a:t>
            </a:r>
            <a:r>
              <a:rPr lang="kk-KZ" sz="3600" b="1" dirty="0" smtClean="0">
                <a:solidFill>
                  <a:schemeClr val="accent2"/>
                </a:solidFill>
                <a:effectLst>
                  <a:outerShdw blurRad="38100" dist="38100" dir="2700000" algn="tl">
                    <a:srgbClr val="C0C0C0"/>
                  </a:outerShdw>
                </a:effectLst>
              </a:rPr>
              <a:t>іріспе</a:t>
            </a:r>
            <a:endParaRPr lang="ru-RU" sz="3600" b="1" dirty="0">
              <a:solidFill>
                <a:schemeClr val="accent2"/>
              </a:solidFill>
              <a:effectLst>
                <a:outerShdw blurRad="38100" dist="38100" dir="2700000" algn="tl">
                  <a:srgbClr val="C0C0C0"/>
                </a:outerShdw>
              </a:effectLst>
            </a:endParaRPr>
          </a:p>
        </p:txBody>
      </p:sp>
      <p:sp>
        <p:nvSpPr>
          <p:cNvPr id="4100" name="Rectangle 3"/>
          <p:cNvSpPr>
            <a:spLocks noGrp="1" noChangeArrowheads="1"/>
          </p:cNvSpPr>
          <p:nvPr>
            <p:ph type="subTitle" idx="1"/>
          </p:nvPr>
        </p:nvSpPr>
        <p:spPr>
          <a:xfrm>
            <a:off x="1992314" y="5077680"/>
            <a:ext cx="7536873" cy="1612044"/>
          </a:xfrm>
        </p:spPr>
        <p:txBody>
          <a:bodyPr/>
          <a:lstStyle/>
          <a:p>
            <a:pPr eaLnBrk="1" hangingPunct="1"/>
            <a:r>
              <a:rPr lang="ru-RU" altLang="ru-RU" sz="2000" dirty="0" err="1">
                <a:solidFill>
                  <a:schemeClr val="accent2"/>
                </a:solidFill>
              </a:rPr>
              <a:t>Касенов</a:t>
            </a:r>
            <a:r>
              <a:rPr lang="ru-RU" altLang="ru-RU" sz="2000" dirty="0">
                <a:solidFill>
                  <a:schemeClr val="accent2"/>
                </a:solidFill>
              </a:rPr>
              <a:t> </a:t>
            </a:r>
            <a:r>
              <a:rPr lang="ru-RU" altLang="ru-RU" sz="2000" dirty="0" err="1">
                <a:solidFill>
                  <a:schemeClr val="accent2"/>
                </a:solidFill>
              </a:rPr>
              <a:t>Алмабек</a:t>
            </a:r>
            <a:r>
              <a:rPr lang="ru-RU" altLang="ru-RU" sz="2000" dirty="0">
                <a:solidFill>
                  <a:schemeClr val="accent2"/>
                </a:solidFill>
              </a:rPr>
              <a:t> </a:t>
            </a:r>
            <a:r>
              <a:rPr lang="ru-RU" altLang="ru-RU" sz="2000" dirty="0" err="1">
                <a:solidFill>
                  <a:schemeClr val="accent2"/>
                </a:solidFill>
              </a:rPr>
              <a:t>Касенович</a:t>
            </a:r>
            <a:r>
              <a:rPr lang="ru-RU" altLang="ru-RU" sz="2000" dirty="0">
                <a:solidFill>
                  <a:schemeClr val="accent2"/>
                </a:solidFill>
              </a:rPr>
              <a:t> </a:t>
            </a:r>
          </a:p>
          <a:p>
            <a:pPr eaLnBrk="1" hangingPunct="1"/>
            <a:r>
              <a:rPr lang="ru-RU" altLang="ru-RU" sz="1000" dirty="0">
                <a:solidFill>
                  <a:schemeClr val="accent2"/>
                </a:solidFill>
              </a:rPr>
              <a:t>(</a:t>
            </a:r>
            <a:r>
              <a:rPr lang="ru-RU" altLang="ru-RU" sz="1000" dirty="0" err="1">
                <a:solidFill>
                  <a:schemeClr val="accent2"/>
                </a:solidFill>
              </a:rPr>
              <a:t>оқытушының</a:t>
            </a:r>
            <a:r>
              <a:rPr lang="ru-RU" altLang="ru-RU" sz="1000" dirty="0">
                <a:solidFill>
                  <a:schemeClr val="accent2"/>
                </a:solidFill>
              </a:rPr>
              <a:t> </a:t>
            </a:r>
            <a:r>
              <a:rPr lang="ru-RU" altLang="ru-RU" sz="1000" dirty="0" err="1">
                <a:solidFill>
                  <a:schemeClr val="accent2"/>
                </a:solidFill>
              </a:rPr>
              <a:t>аты-жөні</a:t>
            </a:r>
            <a:r>
              <a:rPr lang="ru-RU" altLang="ru-RU" sz="1000" dirty="0">
                <a:solidFill>
                  <a:schemeClr val="accent2"/>
                </a:solidFill>
              </a:rPr>
              <a:t>)</a:t>
            </a:r>
          </a:p>
          <a:p>
            <a:pPr eaLnBrk="1" hangingPunct="1"/>
            <a:endParaRPr lang="ru-RU" altLang="ru-RU" sz="1000" dirty="0">
              <a:solidFill>
                <a:schemeClr val="accent2"/>
              </a:solidFill>
            </a:endParaRPr>
          </a:p>
          <a:p>
            <a:pPr eaLnBrk="1" hangingPunct="1"/>
            <a:r>
              <a:rPr lang="kk-KZ" altLang="ru-RU" sz="2000" dirty="0">
                <a:solidFill>
                  <a:schemeClr val="accent2"/>
                </a:solidFill>
              </a:rPr>
              <a:t>     </a:t>
            </a:r>
            <a:r>
              <a:rPr lang="en-US" altLang="ru-RU" sz="2000" dirty="0">
                <a:solidFill>
                  <a:schemeClr val="accent2"/>
                </a:solidFill>
              </a:rPr>
              <a:t>kassenov07@inbox.ru</a:t>
            </a:r>
            <a:endParaRPr lang="ru-RU" altLang="ru-RU" sz="2000" dirty="0">
              <a:solidFill>
                <a:schemeClr val="accent2"/>
              </a:solidFill>
            </a:endParaRPr>
          </a:p>
          <a:p>
            <a:pPr eaLnBrk="1" hangingPunct="1"/>
            <a:r>
              <a:rPr lang="ru-RU" altLang="ru-RU" sz="1000" dirty="0">
                <a:solidFill>
                  <a:schemeClr val="accent2"/>
                </a:solidFill>
              </a:rPr>
              <a:t>(</a:t>
            </a:r>
            <a:r>
              <a:rPr lang="ru-RU" altLang="ru-RU" sz="1000" dirty="0" err="1">
                <a:solidFill>
                  <a:schemeClr val="accent2"/>
                </a:solidFill>
              </a:rPr>
              <a:t>оқытушының</a:t>
            </a:r>
            <a:r>
              <a:rPr lang="ru-RU" altLang="ru-RU" sz="1000" dirty="0">
                <a:solidFill>
                  <a:schemeClr val="accent2"/>
                </a:solidFill>
              </a:rPr>
              <a:t> </a:t>
            </a:r>
            <a:r>
              <a:rPr lang="ru-RU" altLang="ru-RU" sz="1000" dirty="0" err="1">
                <a:solidFill>
                  <a:schemeClr val="accent2"/>
                </a:solidFill>
              </a:rPr>
              <a:t>электронды</a:t>
            </a:r>
            <a:r>
              <a:rPr lang="ru-RU" altLang="ru-RU" sz="1000" dirty="0">
                <a:solidFill>
                  <a:schemeClr val="accent2"/>
                </a:solidFill>
              </a:rPr>
              <a:t> </a:t>
            </a:r>
            <a:r>
              <a:rPr lang="ru-RU" altLang="ru-RU" sz="1000" dirty="0" err="1">
                <a:solidFill>
                  <a:schemeClr val="accent2"/>
                </a:solidFill>
              </a:rPr>
              <a:t>поштасы</a:t>
            </a:r>
            <a:r>
              <a:rPr lang="ru-RU" altLang="ru-RU" sz="1000" dirty="0">
                <a:solidFill>
                  <a:schemeClr val="accent2"/>
                </a:solidFill>
              </a:rPr>
              <a:t>)</a:t>
            </a:r>
          </a:p>
          <a:p>
            <a:pPr eaLnBrk="1" hangingPunct="1"/>
            <a:endParaRPr lang="ru-RU" altLang="ru-RU" sz="1000" dirty="0">
              <a:solidFill>
                <a:schemeClr val="accent2"/>
              </a:solidFill>
            </a:endParaRPr>
          </a:p>
        </p:txBody>
      </p:sp>
      <p:sp>
        <p:nvSpPr>
          <p:cNvPr id="4101" name="Rectangle 4"/>
          <p:cNvSpPr>
            <a:spLocks noChangeArrowheads="1"/>
          </p:cNvSpPr>
          <p:nvPr/>
        </p:nvSpPr>
        <p:spPr bwMode="auto">
          <a:xfrm>
            <a:off x="1992314" y="24896"/>
            <a:ext cx="822483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2970213" algn="ctr"/>
                <a:tab pos="5940425" algn="r"/>
              </a:tabLst>
              <a:defRPr>
                <a:solidFill>
                  <a:schemeClr val="tx1"/>
                </a:solidFill>
                <a:latin typeface="Arial" panose="020B0604020202020204" pitchFamily="34" charset="0"/>
              </a:defRPr>
            </a:lvl1pPr>
            <a:lvl2pPr marL="742950" indent="-285750" eaLnBrk="0" hangingPunct="0">
              <a:tabLst>
                <a:tab pos="2970213" algn="ctr"/>
                <a:tab pos="5940425" algn="r"/>
              </a:tabLst>
              <a:defRPr>
                <a:solidFill>
                  <a:schemeClr val="tx1"/>
                </a:solidFill>
                <a:latin typeface="Arial" panose="020B0604020202020204" pitchFamily="34" charset="0"/>
              </a:defRPr>
            </a:lvl2pPr>
            <a:lvl3pPr marL="1143000" indent="-228600" eaLnBrk="0" hangingPunct="0">
              <a:tabLst>
                <a:tab pos="2970213" algn="ctr"/>
                <a:tab pos="5940425" algn="r"/>
              </a:tabLst>
              <a:defRPr>
                <a:solidFill>
                  <a:schemeClr val="tx1"/>
                </a:solidFill>
                <a:latin typeface="Arial" panose="020B0604020202020204" pitchFamily="34" charset="0"/>
              </a:defRPr>
            </a:lvl3pPr>
            <a:lvl4pPr marL="1600200" indent="-228600" eaLnBrk="0" hangingPunct="0">
              <a:tabLst>
                <a:tab pos="2970213" algn="ctr"/>
                <a:tab pos="5940425" algn="r"/>
              </a:tabLst>
              <a:defRPr>
                <a:solidFill>
                  <a:schemeClr val="tx1"/>
                </a:solidFill>
                <a:latin typeface="Arial" panose="020B0604020202020204" pitchFamily="34" charset="0"/>
              </a:defRPr>
            </a:lvl4pPr>
            <a:lvl5pPr marL="2057400" indent="-228600" eaLnBrk="0" hangingPunct="0">
              <a:tabLst>
                <a:tab pos="2970213" algn="ctr"/>
                <a:tab pos="5940425" algn="r"/>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2970213" algn="ctr"/>
                <a:tab pos="5940425" algn="r"/>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2970213" algn="ctr"/>
                <a:tab pos="5940425" algn="r"/>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2970213" algn="ctr"/>
                <a:tab pos="5940425" algn="r"/>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2970213" algn="ctr"/>
                <a:tab pos="5940425" algn="r"/>
              </a:tabLst>
              <a:defRPr>
                <a:solidFill>
                  <a:schemeClr val="tx1"/>
                </a:solidFill>
                <a:latin typeface="Arial" panose="020B0604020202020204" pitchFamily="34" charset="0"/>
              </a:defRPr>
            </a:lvl9pPr>
          </a:lstStyle>
          <a:p>
            <a:pPr algn="ctr" eaLnBrk="1" fontAlgn="base" hangingPunct="1">
              <a:spcBef>
                <a:spcPct val="0"/>
              </a:spcBef>
              <a:spcAft>
                <a:spcPct val="0"/>
              </a:spcAft>
            </a:pPr>
            <a:r>
              <a:rPr lang="ru-RU" altLang="ru-RU" sz="1600" dirty="0">
                <a:solidFill>
                  <a:srgbClr val="000000"/>
                </a:solidFill>
              </a:rPr>
              <a:t> </a:t>
            </a:r>
            <a:r>
              <a:rPr lang="ru-RU" altLang="ru-RU" sz="1600" dirty="0">
                <a:solidFill>
                  <a:srgbClr val="333399"/>
                </a:solidFill>
              </a:rPr>
              <a:t>ҚАЗАҚСТАН РЕСПУБЛИКАСЫ БІЛІМ ЖӘНЕ ҒЫЛЫМ МИНИСТРЛІГІ</a:t>
            </a:r>
          </a:p>
          <a:p>
            <a:pPr algn="ctr" eaLnBrk="1" fontAlgn="base" hangingPunct="1">
              <a:spcBef>
                <a:spcPct val="0"/>
              </a:spcBef>
              <a:spcAft>
                <a:spcPct val="0"/>
              </a:spcAft>
            </a:pPr>
            <a:r>
              <a:rPr lang="ru-RU" altLang="ru-RU" sz="1600" dirty="0">
                <a:solidFill>
                  <a:srgbClr val="333399"/>
                </a:solidFill>
              </a:rPr>
              <a:t>Қ.И. СӘТБАЕВ АТЫНДАҒЫ ҚАЗАҚ ҰЛТТЫҚ ТЕХНИКАЛЫҚ </a:t>
            </a:r>
            <a:r>
              <a:rPr lang="ru-RU" altLang="ru-RU" sz="1600" dirty="0" smtClean="0">
                <a:solidFill>
                  <a:srgbClr val="333399"/>
                </a:solidFill>
              </a:rPr>
              <a:t>УНИВЕРСИТЕТІ</a:t>
            </a:r>
          </a:p>
          <a:p>
            <a:pPr algn="ctr" eaLnBrk="1" fontAlgn="base" hangingPunct="1">
              <a:spcBef>
                <a:spcPct val="0"/>
              </a:spcBef>
              <a:spcAft>
                <a:spcPct val="0"/>
              </a:spcAft>
            </a:pPr>
            <a:endParaRPr lang="ru-RU" altLang="ru-RU" sz="1600" dirty="0">
              <a:solidFill>
                <a:srgbClr val="333399"/>
              </a:solidFill>
            </a:endParaRPr>
          </a:p>
          <a:p>
            <a:pPr algn="ctr" eaLnBrk="1" fontAlgn="base" hangingPunct="1">
              <a:spcBef>
                <a:spcPct val="0"/>
              </a:spcBef>
              <a:spcAft>
                <a:spcPct val="0"/>
              </a:spcAft>
            </a:pPr>
            <a:endParaRPr lang="ru-RU" altLang="ru-RU" sz="1600" dirty="0">
              <a:solidFill>
                <a:srgbClr val="333399"/>
              </a:solidFill>
            </a:endParaRPr>
          </a:p>
        </p:txBody>
      </p:sp>
      <p:sp>
        <p:nvSpPr>
          <p:cNvPr id="4102" name="Rectangle 5"/>
          <p:cNvSpPr>
            <a:spLocks noChangeArrowheads="1"/>
          </p:cNvSpPr>
          <p:nvPr/>
        </p:nvSpPr>
        <p:spPr bwMode="auto">
          <a:xfrm>
            <a:off x="2279650" y="1006476"/>
            <a:ext cx="77724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107000"/>
              </a:lnSpc>
              <a:spcAft>
                <a:spcPts val="0"/>
              </a:spcAft>
            </a:pPr>
            <a:r>
              <a:rPr lang="kk-KZ" altLang="ru-RU" sz="1600" dirty="0">
                <a:solidFill>
                  <a:srgbClr val="333399"/>
                </a:solidFill>
              </a:rPr>
              <a:t>Мұнай инженериясы </a:t>
            </a:r>
            <a:r>
              <a:rPr lang="ru-RU" altLang="ru-RU" sz="1600" dirty="0">
                <a:solidFill>
                  <a:srgbClr val="333399"/>
                </a:solidFill>
              </a:rPr>
              <a:t>________________________________________________________</a:t>
            </a:r>
            <a:br>
              <a:rPr lang="ru-RU" altLang="ru-RU" sz="1600" dirty="0">
                <a:solidFill>
                  <a:srgbClr val="333399"/>
                </a:solidFill>
              </a:rPr>
            </a:br>
            <a:r>
              <a:rPr lang="ru-RU" altLang="ru-RU" sz="1200" dirty="0">
                <a:solidFill>
                  <a:srgbClr val="333399"/>
                </a:solidFill>
              </a:rPr>
              <a:t>(</a:t>
            </a:r>
            <a:r>
              <a:rPr lang="ru-RU" altLang="ru-RU" sz="1200" dirty="0" err="1">
                <a:solidFill>
                  <a:srgbClr val="333399"/>
                </a:solidFill>
              </a:rPr>
              <a:t>кафедрасы</a:t>
            </a:r>
            <a:r>
              <a:rPr lang="ru-RU" altLang="ru-RU" sz="1200" dirty="0">
                <a:solidFill>
                  <a:srgbClr val="333399"/>
                </a:solidFill>
              </a:rPr>
              <a:t>)</a:t>
            </a:r>
            <a:br>
              <a:rPr lang="ru-RU" altLang="ru-RU" sz="1200" dirty="0">
                <a:solidFill>
                  <a:srgbClr val="333399"/>
                </a:solidFill>
              </a:rPr>
            </a:br>
            <a:r>
              <a:rPr lang="ru-RU" altLang="ru-RU" sz="1200" dirty="0">
                <a:solidFill>
                  <a:srgbClr val="333399"/>
                </a:solidFill>
              </a:rPr>
              <a:t/>
            </a:r>
            <a:br>
              <a:rPr lang="ru-RU" altLang="ru-RU" sz="1200" dirty="0">
                <a:solidFill>
                  <a:srgbClr val="333399"/>
                </a:solidFill>
              </a:rPr>
            </a:br>
            <a:r>
              <a:rPr lang="ru-RU" altLang="ru-RU" sz="1600" dirty="0" smtClean="0">
                <a:solidFill>
                  <a:srgbClr val="333399"/>
                </a:solidFill>
              </a:rPr>
              <a:t> </a:t>
            </a:r>
            <a:r>
              <a:rPr lang="ru-RU" altLang="ru-RU" sz="2800" dirty="0" smtClean="0">
                <a:solidFill>
                  <a:srgbClr val="333399"/>
                </a:solidFill>
              </a:rPr>
              <a:t>_</a:t>
            </a:r>
            <a:r>
              <a:rPr lang="kk-KZ" sz="2800" u="sng" dirty="0" smtClean="0">
                <a:effectLst/>
                <a:latin typeface="Times New Roman" panose="02020603050405020304" pitchFamily="18" charset="0"/>
                <a:ea typeface="Times New Roman" panose="02020603050405020304" pitchFamily="18" charset="0"/>
                <a:cs typeface="Times New Roman" panose="02020603050405020304" pitchFamily="18" charset="0"/>
              </a:rPr>
              <a:t>«Ұңғымаларды күрделі жөндеу»</a:t>
            </a:r>
            <a:endParaRPr lang="ru-RU"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eaLnBrk="1" fontAlgn="base" hangingPunct="1">
              <a:spcBef>
                <a:spcPct val="0"/>
              </a:spcBef>
              <a:spcAft>
                <a:spcPct val="0"/>
              </a:spcAft>
            </a:pPr>
            <a:r>
              <a:rPr lang="ru-RU" altLang="ru-RU" sz="1600" dirty="0" smtClean="0">
                <a:solidFill>
                  <a:srgbClr val="333399"/>
                </a:solidFill>
              </a:rPr>
              <a:t>_______________________________________</a:t>
            </a:r>
            <a:r>
              <a:rPr lang="ru-RU" altLang="ru-RU" sz="1600" dirty="0">
                <a:solidFill>
                  <a:srgbClr val="333399"/>
                </a:solidFill>
              </a:rPr>
              <a:t/>
            </a:r>
            <a:br>
              <a:rPr lang="ru-RU" altLang="ru-RU" sz="1600" dirty="0">
                <a:solidFill>
                  <a:srgbClr val="333399"/>
                </a:solidFill>
              </a:rPr>
            </a:br>
            <a:r>
              <a:rPr lang="ru-RU" altLang="ru-RU" sz="1200" dirty="0">
                <a:solidFill>
                  <a:srgbClr val="333399"/>
                </a:solidFill>
              </a:rPr>
              <a:t>(п</a:t>
            </a:r>
            <a:r>
              <a:rPr lang="kk-KZ" altLang="ru-RU" sz="1200" dirty="0">
                <a:solidFill>
                  <a:srgbClr val="333399"/>
                </a:solidFill>
              </a:rPr>
              <a:t>әні</a:t>
            </a:r>
            <a:r>
              <a:rPr lang="ru-RU" altLang="ru-RU" sz="1200" dirty="0">
                <a:solidFill>
                  <a:srgbClr val="333399"/>
                </a:solidFill>
              </a:rPr>
              <a:t>)</a:t>
            </a:r>
            <a:br>
              <a:rPr lang="ru-RU" altLang="ru-RU" sz="1200" dirty="0">
                <a:solidFill>
                  <a:srgbClr val="333399"/>
                </a:solidFill>
              </a:rPr>
            </a:br>
            <a:endParaRPr lang="ru-RU" altLang="ru-RU" sz="1200" dirty="0">
              <a:solidFill>
                <a:srgbClr val="333399"/>
              </a:solidFill>
            </a:endParaRPr>
          </a:p>
        </p:txBody>
      </p:sp>
      <p:sp>
        <p:nvSpPr>
          <p:cNvPr id="4103" name="Rectangle 7"/>
          <p:cNvSpPr>
            <a:spLocks noChangeArrowheads="1"/>
          </p:cNvSpPr>
          <p:nvPr/>
        </p:nvSpPr>
        <p:spPr bwMode="auto">
          <a:xfrm>
            <a:off x="2782888" y="3789363"/>
            <a:ext cx="6400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20000"/>
              </a:spcBef>
              <a:spcAft>
                <a:spcPct val="0"/>
              </a:spcAft>
            </a:pPr>
            <a:r>
              <a:rPr lang="ru-RU" altLang="ru-RU" sz="2000">
                <a:solidFill>
                  <a:srgbClr val="333399"/>
                </a:solidFill>
              </a:rPr>
              <a:t>№ </a:t>
            </a:r>
            <a:r>
              <a:rPr lang="ru-RU" altLang="ru-RU" sz="2000" smtClean="0">
                <a:solidFill>
                  <a:srgbClr val="333399"/>
                </a:solidFill>
              </a:rPr>
              <a:t>1,2 </a:t>
            </a:r>
            <a:r>
              <a:rPr lang="ru-RU" altLang="ru-RU" sz="2000" dirty="0" err="1">
                <a:solidFill>
                  <a:srgbClr val="333399"/>
                </a:solidFill>
              </a:rPr>
              <a:t>дәріс</a:t>
            </a:r>
            <a:endParaRPr lang="ru-RU" altLang="ru-RU" sz="2000" dirty="0">
              <a:solidFill>
                <a:srgbClr val="333399"/>
              </a:solidFill>
            </a:endParaRPr>
          </a:p>
          <a:p>
            <a:pPr algn="ctr" eaLnBrk="1" fontAlgn="base" hangingPunct="1">
              <a:spcBef>
                <a:spcPct val="20000"/>
              </a:spcBef>
              <a:spcAft>
                <a:spcPct val="0"/>
              </a:spcAft>
            </a:pPr>
            <a:r>
              <a:rPr lang="ru-RU" altLang="ru-RU" sz="2000" u="sng" dirty="0">
                <a:solidFill>
                  <a:srgbClr val="333399"/>
                </a:solidFill>
              </a:rPr>
              <a:t> 2 </a:t>
            </a:r>
            <a:r>
              <a:rPr lang="ru-RU" altLang="ru-RU" sz="2000" dirty="0">
                <a:solidFill>
                  <a:srgbClr val="333399"/>
                </a:solidFill>
              </a:rPr>
              <a:t> </a:t>
            </a:r>
            <a:r>
              <a:rPr lang="ru-RU" altLang="ru-RU" sz="2000" dirty="0" err="1">
                <a:solidFill>
                  <a:srgbClr val="333399"/>
                </a:solidFill>
              </a:rPr>
              <a:t>академиялық</a:t>
            </a:r>
            <a:r>
              <a:rPr lang="ru-RU" altLang="ru-RU" sz="2000" dirty="0">
                <a:solidFill>
                  <a:srgbClr val="333399"/>
                </a:solidFill>
              </a:rPr>
              <a:t> </a:t>
            </a:r>
            <a:r>
              <a:rPr lang="ru-RU" altLang="ru-RU" sz="2000" dirty="0" err="1">
                <a:solidFill>
                  <a:srgbClr val="333399"/>
                </a:solidFill>
              </a:rPr>
              <a:t>сағат</a:t>
            </a:r>
            <a:endParaRPr lang="ru-RU" altLang="ru-RU" sz="1000" dirty="0">
              <a:solidFill>
                <a:srgbClr val="333399"/>
              </a:solidFill>
            </a:endParaRPr>
          </a:p>
        </p:txBody>
      </p:sp>
    </p:spTree>
    <p:extLst>
      <p:ext uri="{BB962C8B-B14F-4D97-AF65-F5344CB8AC3E}">
        <p14:creationId xmlns:p14="http://schemas.microsoft.com/office/powerpoint/2010/main" val="304849036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10</a:t>
            </a:fld>
            <a:endParaRPr lang="ru-RU" altLang="ru-RU">
              <a:solidFill>
                <a:srgbClr val="000000"/>
              </a:solidFill>
            </a:endParaRPr>
          </a:p>
        </p:txBody>
      </p:sp>
      <p:sp>
        <p:nvSpPr>
          <p:cNvPr id="3" name="Прямоугольник 2"/>
          <p:cNvSpPr/>
          <p:nvPr/>
        </p:nvSpPr>
        <p:spPr>
          <a:xfrm>
            <a:off x="1155033" y="218762"/>
            <a:ext cx="10539662" cy="4154984"/>
          </a:xfrm>
          <a:prstGeom prst="rect">
            <a:avLst/>
          </a:prstGeom>
        </p:spPr>
        <p:txBody>
          <a:bodyPr wrap="square">
            <a:spAutoFit/>
          </a:bodyPr>
          <a:lstStyle/>
          <a:p>
            <a:r>
              <a:rPr lang="ru-RU" sz="2400" b="1" dirty="0" err="1"/>
              <a:t>Тереңсорапты</a:t>
            </a:r>
            <a:r>
              <a:rPr lang="ru-RU" sz="2400" b="1" dirty="0"/>
              <a:t> </a:t>
            </a:r>
            <a:r>
              <a:rPr lang="ru-RU" sz="2400" b="1" dirty="0" err="1"/>
              <a:t>ұңғыларды</a:t>
            </a:r>
            <a:r>
              <a:rPr lang="ru-RU" sz="2400" b="1" dirty="0"/>
              <a:t> </a:t>
            </a:r>
            <a:r>
              <a:rPr lang="ru-RU" sz="2400" b="1" dirty="0" err="1"/>
              <a:t>жөндеуге</a:t>
            </a:r>
            <a:r>
              <a:rPr lang="ru-RU" sz="2400" b="1" dirty="0"/>
              <a:t> </a:t>
            </a:r>
            <a:r>
              <a:rPr lang="ru-RU" sz="2400" b="1" dirty="0" err="1"/>
              <a:t>дайындау</a:t>
            </a:r>
            <a:r>
              <a:rPr lang="ru-RU" sz="2400" b="1" dirty="0" smtClean="0"/>
              <a:t>.</a:t>
            </a:r>
          </a:p>
          <a:p>
            <a:endParaRPr lang="ru-RU" sz="2400" b="1" dirty="0"/>
          </a:p>
          <a:p>
            <a:r>
              <a:rPr lang="ru-RU" sz="2400" dirty="0" smtClean="0"/>
              <a:t>     </a:t>
            </a:r>
            <a:r>
              <a:rPr lang="ru-RU" sz="2400" dirty="0" err="1" smtClean="0"/>
              <a:t>Ол</a:t>
            </a:r>
            <a:r>
              <a:rPr lang="ru-RU" sz="2400" dirty="0" smtClean="0"/>
              <a:t> </a:t>
            </a:r>
            <a:r>
              <a:rPr lang="ru-RU" sz="2400" dirty="0" err="1"/>
              <a:t>үшін</a:t>
            </a:r>
            <a:r>
              <a:rPr lang="ru-RU" sz="2400" dirty="0"/>
              <a:t> </a:t>
            </a:r>
            <a:r>
              <a:rPr lang="ru-RU" sz="2400" dirty="0" err="1"/>
              <a:t>тербелмелі-станокты</a:t>
            </a:r>
            <a:r>
              <a:rPr lang="ru-RU" sz="2400" dirty="0"/>
              <a:t> </a:t>
            </a:r>
            <a:r>
              <a:rPr lang="ru-RU" sz="2400" dirty="0" err="1"/>
              <a:t>тоқтатып</a:t>
            </a:r>
            <a:r>
              <a:rPr lang="ru-RU" sz="2400" dirty="0"/>
              <a:t>, </a:t>
            </a:r>
            <a:r>
              <a:rPr lang="ru-RU" sz="2400" dirty="0" err="1"/>
              <a:t>үщжақ-сальникпен</a:t>
            </a:r>
            <a:r>
              <a:rPr lang="ru-RU" sz="2400" dirty="0"/>
              <a:t> </a:t>
            </a:r>
            <a:r>
              <a:rPr lang="ru-RU" sz="2400" dirty="0" err="1"/>
              <a:t>лақтыру</a:t>
            </a:r>
            <a:r>
              <a:rPr lang="ru-RU" sz="2400" dirty="0"/>
              <a:t> </a:t>
            </a:r>
            <a:r>
              <a:rPr lang="ru-RU" sz="2400" dirty="0" err="1"/>
              <a:t>желісін</a:t>
            </a:r>
            <a:r>
              <a:rPr lang="ru-RU" sz="2400" dirty="0"/>
              <a:t> </a:t>
            </a:r>
            <a:r>
              <a:rPr lang="ru-RU" sz="2400" dirty="0" err="1"/>
              <a:t>босатып</a:t>
            </a:r>
            <a:r>
              <a:rPr lang="ru-RU" sz="2400" dirty="0"/>
              <a:t>, </a:t>
            </a:r>
            <a:r>
              <a:rPr lang="ru-RU" sz="2400" dirty="0" err="1"/>
              <a:t>содан</a:t>
            </a:r>
            <a:r>
              <a:rPr lang="ru-RU" sz="2400" dirty="0"/>
              <a:t> </a:t>
            </a:r>
            <a:r>
              <a:rPr lang="ru-RU" sz="2400" dirty="0" err="1"/>
              <a:t>кейін</a:t>
            </a:r>
            <a:r>
              <a:rPr lang="ru-RU" sz="2400" dirty="0"/>
              <a:t> </a:t>
            </a:r>
            <a:r>
              <a:rPr lang="ru-RU" sz="2400" dirty="0" err="1"/>
              <a:t>штокты</a:t>
            </a:r>
            <a:r>
              <a:rPr lang="ru-RU" sz="2400" dirty="0"/>
              <a:t> </a:t>
            </a:r>
            <a:r>
              <a:rPr lang="ru-RU" sz="2400" dirty="0" err="1"/>
              <a:t>ажыратып</a:t>
            </a:r>
            <a:r>
              <a:rPr lang="ru-RU" sz="2400" dirty="0"/>
              <a:t>, балансир </a:t>
            </a:r>
            <a:r>
              <a:rPr lang="ru-RU" sz="2400" dirty="0" err="1"/>
              <a:t>басын</a:t>
            </a:r>
            <a:r>
              <a:rPr lang="ru-RU" sz="2400" dirty="0"/>
              <a:t> </a:t>
            </a:r>
            <a:r>
              <a:rPr lang="ru-RU" sz="2400" dirty="0" err="1"/>
              <a:t>жоғарғы</a:t>
            </a:r>
            <a:r>
              <a:rPr lang="ru-RU" sz="2400" dirty="0"/>
              <a:t> </a:t>
            </a:r>
            <a:r>
              <a:rPr lang="ru-RU" sz="2400" dirty="0" err="1"/>
              <a:t>шеткі</a:t>
            </a:r>
            <a:r>
              <a:rPr lang="ru-RU" sz="2400" dirty="0"/>
              <a:t> </a:t>
            </a:r>
            <a:r>
              <a:rPr lang="ru-RU" sz="2400" dirty="0" err="1"/>
              <a:t>орынға</a:t>
            </a:r>
            <a:r>
              <a:rPr lang="ru-RU" sz="2400" dirty="0"/>
              <a:t> </a:t>
            </a:r>
            <a:r>
              <a:rPr lang="ru-RU" sz="2400" dirty="0" err="1"/>
              <a:t>көтеріп</a:t>
            </a:r>
            <a:r>
              <a:rPr lang="ru-RU" sz="2400" dirty="0"/>
              <a:t>, </a:t>
            </a:r>
            <a:r>
              <a:rPr lang="ru-RU" sz="2400" dirty="0" err="1"/>
              <a:t>тежеуішке</a:t>
            </a:r>
            <a:r>
              <a:rPr lang="ru-RU" sz="2400" dirty="0"/>
              <a:t> </a:t>
            </a:r>
            <a:r>
              <a:rPr lang="ru-RU" sz="2400" dirty="0" err="1"/>
              <a:t>қояды</a:t>
            </a:r>
            <a:r>
              <a:rPr lang="ru-RU" sz="2400" dirty="0"/>
              <a:t>. </a:t>
            </a:r>
            <a:r>
              <a:rPr lang="ru-RU" sz="2400" dirty="0" err="1"/>
              <a:t>Полирленген</a:t>
            </a:r>
            <a:r>
              <a:rPr lang="ru-RU" sz="2400" dirty="0"/>
              <a:t> </a:t>
            </a:r>
            <a:r>
              <a:rPr lang="ru-RU" sz="2400" dirty="0" err="1"/>
              <a:t>штокта</a:t>
            </a:r>
            <a:r>
              <a:rPr lang="ru-RU" sz="2400" dirty="0"/>
              <a:t> </a:t>
            </a:r>
            <a:r>
              <a:rPr lang="ru-RU" sz="2400" dirty="0" err="1"/>
              <a:t>үшжақ</a:t>
            </a:r>
            <a:r>
              <a:rPr lang="ru-RU" sz="2400" dirty="0"/>
              <a:t>-сальник </a:t>
            </a:r>
            <a:r>
              <a:rPr lang="ru-RU" sz="2400" dirty="0" err="1"/>
              <a:t>қақпағынан</a:t>
            </a:r>
            <a:r>
              <a:rPr lang="ru-RU" sz="2400" dirty="0"/>
              <a:t> </a:t>
            </a:r>
            <a:r>
              <a:rPr lang="ru-RU" sz="2400" dirty="0" err="1"/>
              <a:t>жоғары</a:t>
            </a:r>
            <a:r>
              <a:rPr lang="ru-RU" sz="2400" dirty="0"/>
              <a:t> </a:t>
            </a:r>
            <a:r>
              <a:rPr lang="ru-RU" sz="2400" dirty="0" err="1"/>
              <a:t>жерінде</a:t>
            </a:r>
            <a:r>
              <a:rPr lang="ru-RU" sz="2400" dirty="0"/>
              <a:t> </a:t>
            </a:r>
            <a:r>
              <a:rPr lang="ru-RU" sz="2400" dirty="0" err="1"/>
              <a:t>штангілі</a:t>
            </a:r>
            <a:r>
              <a:rPr lang="ru-RU" sz="2400" dirty="0"/>
              <a:t> </a:t>
            </a:r>
            <a:r>
              <a:rPr lang="ru-RU" sz="2400" dirty="0" err="1"/>
              <a:t>қыспаны</a:t>
            </a:r>
            <a:r>
              <a:rPr lang="ru-RU" sz="2400" dirty="0"/>
              <a:t> </a:t>
            </a:r>
            <a:r>
              <a:rPr lang="ru-RU" sz="2400" dirty="0" err="1"/>
              <a:t>орнатады</a:t>
            </a:r>
            <a:r>
              <a:rPr lang="ru-RU" sz="2400" dirty="0"/>
              <a:t>.</a:t>
            </a:r>
          </a:p>
          <a:p>
            <a:r>
              <a:rPr lang="ru-RU" sz="2400" dirty="0" smtClean="0"/>
              <a:t>    </a:t>
            </a:r>
            <a:r>
              <a:rPr lang="ru-RU" sz="2400" dirty="0" err="1" smtClean="0"/>
              <a:t>Осыдан</a:t>
            </a:r>
            <a:r>
              <a:rPr lang="ru-RU" sz="2400" dirty="0" smtClean="0"/>
              <a:t> </a:t>
            </a:r>
            <a:r>
              <a:rPr lang="ru-RU" sz="2400" dirty="0" err="1"/>
              <a:t>кейін</a:t>
            </a:r>
            <a:r>
              <a:rPr lang="ru-RU" sz="2400" dirty="0"/>
              <a:t> </a:t>
            </a:r>
            <a:r>
              <a:rPr lang="ru-RU" sz="2400" dirty="0" err="1"/>
              <a:t>сорапты</a:t>
            </a:r>
            <a:r>
              <a:rPr lang="ru-RU" sz="2400" dirty="0"/>
              <a:t> </a:t>
            </a:r>
            <a:r>
              <a:rPr lang="ru-RU" sz="2400" dirty="0" err="1"/>
              <a:t>штангілер</a:t>
            </a:r>
            <a:r>
              <a:rPr lang="ru-RU" sz="2400" dirty="0"/>
              <a:t> </a:t>
            </a:r>
            <a:r>
              <a:rPr lang="ru-RU" sz="2400" dirty="0" err="1"/>
              <a:t>тізбегін</a:t>
            </a:r>
            <a:r>
              <a:rPr lang="ru-RU" sz="2400" dirty="0"/>
              <a:t> </a:t>
            </a:r>
            <a:r>
              <a:rPr lang="ru-RU" sz="2400" dirty="0" err="1"/>
              <a:t>еппен</a:t>
            </a:r>
            <a:r>
              <a:rPr lang="ru-RU" sz="2400" dirty="0"/>
              <a:t> </a:t>
            </a:r>
            <a:r>
              <a:rPr lang="ru-RU" sz="2400" dirty="0" err="1"/>
              <a:t>қыспа</a:t>
            </a:r>
            <a:r>
              <a:rPr lang="ru-RU" sz="2400" dirty="0"/>
              <a:t> </a:t>
            </a:r>
            <a:r>
              <a:rPr lang="ru-RU" sz="2400" dirty="0" err="1"/>
              <a:t>үшжақ-сальникке</a:t>
            </a:r>
            <a:r>
              <a:rPr lang="ru-RU" sz="2400" dirty="0"/>
              <a:t> </a:t>
            </a:r>
            <a:r>
              <a:rPr lang="ru-RU" sz="2400" dirty="0" err="1"/>
              <a:t>толығымен</a:t>
            </a:r>
            <a:r>
              <a:rPr lang="ru-RU" sz="2400" dirty="0"/>
              <a:t> </a:t>
            </a:r>
            <a:r>
              <a:rPr lang="ru-RU" sz="2400" dirty="0" err="1"/>
              <a:t>тіреліп</a:t>
            </a:r>
            <a:r>
              <a:rPr lang="ru-RU" sz="2400" dirty="0"/>
              <a:t> </a:t>
            </a:r>
            <a:r>
              <a:rPr lang="ru-RU" sz="2400" dirty="0" err="1"/>
              <a:t>орналасқанға</a:t>
            </a:r>
            <a:r>
              <a:rPr lang="ru-RU" sz="2400" dirty="0"/>
              <a:t> </a:t>
            </a:r>
            <a:r>
              <a:rPr lang="ru-RU" sz="2400" dirty="0" err="1"/>
              <a:t>дейін</a:t>
            </a:r>
            <a:r>
              <a:rPr lang="ru-RU" sz="2400" dirty="0"/>
              <a:t> </a:t>
            </a:r>
            <a:r>
              <a:rPr lang="ru-RU" sz="2400" dirty="0" err="1"/>
              <a:t>түсіріп</a:t>
            </a:r>
            <a:r>
              <a:rPr lang="ru-RU" sz="2400" dirty="0"/>
              <a:t>, </a:t>
            </a:r>
            <a:r>
              <a:rPr lang="ru-RU" sz="2400" dirty="0" err="1"/>
              <a:t>арқан</a:t>
            </a:r>
            <a:r>
              <a:rPr lang="ru-RU" sz="2400" dirty="0"/>
              <a:t> </a:t>
            </a:r>
            <a:r>
              <a:rPr lang="ru-RU" sz="2400" dirty="0" err="1"/>
              <a:t>алқасын</a:t>
            </a:r>
            <a:r>
              <a:rPr lang="ru-RU" sz="2400" dirty="0"/>
              <a:t> </a:t>
            </a:r>
            <a:r>
              <a:rPr lang="ru-RU" sz="2400" dirty="0" err="1"/>
              <a:t>және</a:t>
            </a:r>
            <a:r>
              <a:rPr lang="ru-RU" sz="2400" dirty="0"/>
              <a:t> </a:t>
            </a:r>
            <a:r>
              <a:rPr lang="ru-RU" sz="2400" dirty="0" err="1"/>
              <a:t>саға</a:t>
            </a:r>
            <a:r>
              <a:rPr lang="ru-RU" sz="2400" dirty="0"/>
              <a:t> </a:t>
            </a:r>
            <a:r>
              <a:rPr lang="ru-RU" sz="2400" dirty="0" err="1"/>
              <a:t>жабдығын</a:t>
            </a:r>
            <a:r>
              <a:rPr lang="ru-RU" sz="2400" dirty="0"/>
              <a:t> </a:t>
            </a:r>
            <a:r>
              <a:rPr lang="ru-RU" sz="2400" dirty="0" err="1"/>
              <a:t>толығымен</a:t>
            </a:r>
            <a:r>
              <a:rPr lang="ru-RU" sz="2400" dirty="0"/>
              <a:t> </a:t>
            </a:r>
            <a:r>
              <a:rPr lang="ru-RU" sz="2400" dirty="0" err="1"/>
              <a:t>босатады</a:t>
            </a:r>
            <a:r>
              <a:rPr lang="ru-RU" sz="2400" dirty="0"/>
              <a:t>. </a:t>
            </a:r>
            <a:r>
              <a:rPr lang="ru-RU" sz="2400" dirty="0" err="1"/>
              <a:t>Бірақ</a:t>
            </a:r>
            <a:r>
              <a:rPr lang="ru-RU" sz="2400" dirty="0"/>
              <a:t>, </a:t>
            </a:r>
            <a:r>
              <a:rPr lang="ru-RU" sz="2400" dirty="0" err="1"/>
              <a:t>жөндеудің</a:t>
            </a:r>
            <a:r>
              <a:rPr lang="ru-RU" sz="2400" dirty="0"/>
              <a:t> </a:t>
            </a:r>
            <a:r>
              <a:rPr lang="ru-RU" sz="2400" dirty="0" err="1"/>
              <a:t>түріне</a:t>
            </a:r>
            <a:r>
              <a:rPr lang="ru-RU" sz="2400" dirty="0"/>
              <a:t> </a:t>
            </a:r>
            <a:r>
              <a:rPr lang="ru-RU" sz="2400" dirty="0" err="1"/>
              <a:t>және</a:t>
            </a:r>
            <a:r>
              <a:rPr lang="ru-RU" sz="2400" dirty="0"/>
              <a:t> </a:t>
            </a:r>
            <a:r>
              <a:rPr lang="ru-RU" sz="2400" dirty="0" err="1"/>
              <a:t>үшжақ-сальниктің</a:t>
            </a:r>
            <a:r>
              <a:rPr lang="ru-RU" sz="2400" dirty="0"/>
              <a:t> </a:t>
            </a:r>
            <a:r>
              <a:rPr lang="ru-RU" sz="2400" dirty="0" err="1"/>
              <a:t>конструкциясына</a:t>
            </a:r>
            <a:r>
              <a:rPr lang="ru-RU" sz="2400" dirty="0"/>
              <a:t> </a:t>
            </a:r>
            <a:r>
              <a:rPr lang="ru-RU" sz="2400" dirty="0" err="1"/>
              <a:t>байланысты</a:t>
            </a:r>
            <a:r>
              <a:rPr lang="ru-RU" sz="2400" dirty="0"/>
              <a:t> </a:t>
            </a:r>
            <a:r>
              <a:rPr lang="ru-RU" sz="2400" dirty="0" err="1"/>
              <a:t>жабдықтарды</a:t>
            </a:r>
            <a:r>
              <a:rPr lang="ru-RU" sz="2400" dirty="0"/>
              <a:t> </a:t>
            </a:r>
            <a:r>
              <a:rPr lang="ru-RU" sz="2400" dirty="0" err="1"/>
              <a:t>босаты</a:t>
            </a:r>
            <a:r>
              <a:rPr lang="ru-RU" sz="2400" dirty="0"/>
              <a:t> </a:t>
            </a:r>
            <a:r>
              <a:rPr lang="ru-RU" sz="2400" dirty="0" err="1"/>
              <a:t>өзгеруі</a:t>
            </a:r>
            <a:r>
              <a:rPr lang="ru-RU" sz="2400" dirty="0"/>
              <a:t> </a:t>
            </a:r>
            <a:r>
              <a:rPr lang="ru-RU" sz="2400" dirty="0" err="1"/>
              <a:t>мүмкін</a:t>
            </a:r>
            <a:r>
              <a:rPr lang="ru-RU" sz="2400" dirty="0"/>
              <a:t>.</a:t>
            </a:r>
          </a:p>
        </p:txBody>
      </p:sp>
    </p:spTree>
    <p:extLst>
      <p:ext uri="{BB962C8B-B14F-4D97-AF65-F5344CB8AC3E}">
        <p14:creationId xmlns:p14="http://schemas.microsoft.com/office/powerpoint/2010/main" val="2647884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11</a:t>
            </a:fld>
            <a:endParaRPr lang="ru-RU" altLang="ru-RU">
              <a:solidFill>
                <a:srgbClr val="000000"/>
              </a:solidFill>
            </a:endParaRPr>
          </a:p>
        </p:txBody>
      </p:sp>
      <p:sp>
        <p:nvSpPr>
          <p:cNvPr id="3" name="Прямоугольник 2"/>
          <p:cNvSpPr/>
          <p:nvPr/>
        </p:nvSpPr>
        <p:spPr>
          <a:xfrm>
            <a:off x="529389" y="380782"/>
            <a:ext cx="11053011" cy="4801314"/>
          </a:xfrm>
          <a:prstGeom prst="rect">
            <a:avLst/>
          </a:prstGeom>
        </p:spPr>
        <p:txBody>
          <a:bodyPr wrap="square">
            <a:spAutoFit/>
          </a:bodyPr>
          <a:lstStyle/>
          <a:p>
            <a:r>
              <a:rPr lang="ru-RU" sz="2400" b="1" dirty="0" err="1"/>
              <a:t>Батырмалы</a:t>
            </a:r>
            <a:r>
              <a:rPr lang="ru-RU" sz="2400" b="1" dirty="0"/>
              <a:t> </a:t>
            </a:r>
            <a:r>
              <a:rPr lang="ru-RU" sz="2400" b="1" dirty="0" err="1"/>
              <a:t>ортадан</a:t>
            </a:r>
            <a:r>
              <a:rPr lang="ru-RU" sz="2400" b="1" dirty="0"/>
              <a:t> </a:t>
            </a:r>
            <a:r>
              <a:rPr lang="ru-RU" sz="2400" b="1" dirty="0" err="1"/>
              <a:t>тепкіш</a:t>
            </a:r>
            <a:r>
              <a:rPr lang="ru-RU" sz="2400" b="1" dirty="0"/>
              <a:t> </a:t>
            </a:r>
            <a:r>
              <a:rPr lang="ru-RU" sz="2400" b="1" dirty="0" err="1"/>
              <a:t>сорабымен</a:t>
            </a:r>
            <a:r>
              <a:rPr lang="ru-RU" sz="2400" b="1" dirty="0"/>
              <a:t> </a:t>
            </a:r>
            <a:r>
              <a:rPr lang="ru-RU" sz="2400" b="1" dirty="0" err="1"/>
              <a:t>жабдықталған</a:t>
            </a:r>
            <a:r>
              <a:rPr lang="ru-RU" sz="2400" b="1" dirty="0"/>
              <a:t> </a:t>
            </a:r>
            <a:r>
              <a:rPr lang="ru-RU" sz="2400" b="1" dirty="0" err="1"/>
              <a:t>ұңғыларды</a:t>
            </a:r>
            <a:r>
              <a:rPr lang="ru-RU" sz="2400" b="1" dirty="0"/>
              <a:t> </a:t>
            </a:r>
            <a:r>
              <a:rPr lang="ru-RU" sz="2400" b="1" dirty="0" err="1"/>
              <a:t>жөндеуге</a:t>
            </a:r>
            <a:r>
              <a:rPr lang="ru-RU" sz="2400" b="1" dirty="0"/>
              <a:t> </a:t>
            </a:r>
            <a:r>
              <a:rPr lang="ru-RU" sz="2400" b="1" dirty="0" err="1"/>
              <a:t>дайындау</a:t>
            </a:r>
            <a:r>
              <a:rPr lang="ru-RU" sz="2400" b="1" dirty="0" smtClean="0"/>
              <a:t>.</a:t>
            </a:r>
          </a:p>
          <a:p>
            <a:endParaRPr lang="ru-RU" sz="2400" b="1" dirty="0"/>
          </a:p>
          <a:p>
            <a:r>
              <a:rPr lang="ru-RU" sz="2400" dirty="0" err="1"/>
              <a:t>Бұл</a:t>
            </a:r>
            <a:r>
              <a:rPr lang="ru-RU" sz="2400" dirty="0"/>
              <a:t> </a:t>
            </a:r>
            <a:r>
              <a:rPr lang="ru-RU" sz="2400" dirty="0" err="1"/>
              <a:t>жағдайда</a:t>
            </a:r>
            <a:r>
              <a:rPr lang="ru-RU" sz="2400" dirty="0"/>
              <a:t> </a:t>
            </a:r>
            <a:r>
              <a:rPr lang="ru-RU" sz="2400" dirty="0" err="1"/>
              <a:t>ұңғының</a:t>
            </a:r>
            <a:r>
              <a:rPr lang="ru-RU" sz="2400" dirty="0"/>
              <a:t> </a:t>
            </a:r>
            <a:r>
              <a:rPr lang="ru-RU" sz="2400" dirty="0" err="1"/>
              <a:t>жанында</a:t>
            </a:r>
            <a:r>
              <a:rPr lang="ru-RU" sz="2400" dirty="0"/>
              <a:t> </a:t>
            </a:r>
            <a:r>
              <a:rPr lang="ru-RU" sz="2400" dirty="0" err="1"/>
              <a:t>жұмыс</a:t>
            </a:r>
            <a:r>
              <a:rPr lang="ru-RU" sz="2400" dirty="0"/>
              <a:t> </a:t>
            </a:r>
            <a:r>
              <a:rPr lang="ru-RU" sz="2400" dirty="0" err="1"/>
              <a:t>орнын</a:t>
            </a:r>
            <a:r>
              <a:rPr lang="ru-RU" sz="2400" dirty="0"/>
              <a:t> </a:t>
            </a:r>
            <a:r>
              <a:rPr lang="ru-RU" sz="2400" dirty="0" err="1"/>
              <a:t>дайындау</a:t>
            </a:r>
            <a:r>
              <a:rPr lang="ru-RU" sz="2400" dirty="0"/>
              <a:t>, </a:t>
            </a:r>
            <a:r>
              <a:rPr lang="ru-RU" sz="2400" dirty="0" err="1"/>
              <a:t>сорап</a:t>
            </a:r>
            <a:r>
              <a:rPr lang="ru-RU" sz="2400" dirty="0"/>
              <a:t> </a:t>
            </a:r>
            <a:r>
              <a:rPr lang="ru-RU" sz="2400" dirty="0" err="1"/>
              <a:t>және</a:t>
            </a:r>
            <a:r>
              <a:rPr lang="ru-RU" sz="2400" dirty="0"/>
              <a:t> </a:t>
            </a:r>
            <a:r>
              <a:rPr lang="ru-RU" sz="2400" dirty="0" err="1"/>
              <a:t>электрқозғалтқышты</a:t>
            </a:r>
            <a:r>
              <a:rPr lang="ru-RU" sz="2400" dirty="0"/>
              <a:t> </a:t>
            </a:r>
            <a:r>
              <a:rPr lang="ru-RU" sz="2400" dirty="0" err="1"/>
              <a:t>қою</a:t>
            </a:r>
            <a:r>
              <a:rPr lang="ru-RU" sz="2400" dirty="0"/>
              <a:t> </a:t>
            </a:r>
            <a:r>
              <a:rPr lang="ru-RU" sz="2400" dirty="0" err="1"/>
              <a:t>үшін</a:t>
            </a:r>
            <a:r>
              <a:rPr lang="ru-RU" sz="2400" dirty="0"/>
              <a:t> </a:t>
            </a:r>
            <a:r>
              <a:rPr lang="ru-RU" sz="2400" dirty="0" err="1"/>
              <a:t>тұрақты</a:t>
            </a:r>
            <a:r>
              <a:rPr lang="ru-RU" sz="2400" dirty="0"/>
              <a:t> (стойка) </a:t>
            </a:r>
            <a:r>
              <a:rPr lang="ru-RU" sz="2400" dirty="0" err="1"/>
              <a:t>орнату</a:t>
            </a:r>
            <a:r>
              <a:rPr lang="ru-RU" sz="2400" dirty="0"/>
              <a:t>, </a:t>
            </a:r>
            <a:r>
              <a:rPr lang="ru-RU" sz="2400" dirty="0" err="1"/>
              <a:t>аспалы</a:t>
            </a:r>
            <a:r>
              <a:rPr lang="ru-RU" sz="2400" dirty="0"/>
              <a:t> </a:t>
            </a:r>
            <a:r>
              <a:rPr lang="ru-RU" sz="2400" dirty="0" err="1"/>
              <a:t>роликті</a:t>
            </a:r>
            <a:r>
              <a:rPr lang="ru-RU" sz="2400" dirty="0"/>
              <a:t> </a:t>
            </a:r>
            <a:r>
              <a:rPr lang="ru-RU" sz="2400" dirty="0" err="1"/>
              <a:t>мұнара</a:t>
            </a:r>
            <a:r>
              <a:rPr lang="ru-RU" sz="2400" dirty="0"/>
              <a:t> </a:t>
            </a:r>
            <a:r>
              <a:rPr lang="ru-RU" sz="2400" dirty="0" err="1"/>
              <a:t>белбеуіне</a:t>
            </a:r>
            <a:r>
              <a:rPr lang="ru-RU" sz="2400" dirty="0"/>
              <a:t> </a:t>
            </a:r>
            <a:r>
              <a:rPr lang="ru-RU" sz="2400" dirty="0" err="1"/>
              <a:t>ілу</a:t>
            </a:r>
            <a:r>
              <a:rPr lang="ru-RU" sz="2400" dirty="0"/>
              <a:t>, </a:t>
            </a:r>
            <a:r>
              <a:rPr lang="ru-RU" sz="2400" dirty="0" err="1"/>
              <a:t>агрегаттың</a:t>
            </a:r>
            <a:r>
              <a:rPr lang="ru-RU" sz="2400" dirty="0"/>
              <a:t> </a:t>
            </a:r>
            <a:r>
              <a:rPr lang="ru-RU" sz="2400" dirty="0" err="1"/>
              <a:t>жеке</a:t>
            </a:r>
            <a:r>
              <a:rPr lang="ru-RU" sz="2400" dirty="0"/>
              <a:t> </a:t>
            </a:r>
            <a:r>
              <a:rPr lang="ru-RU" sz="2400" dirty="0" err="1"/>
              <a:t>бөлшектерін</a:t>
            </a:r>
            <a:r>
              <a:rPr lang="ru-RU" sz="2400" dirty="0"/>
              <a:t> </a:t>
            </a:r>
            <a:r>
              <a:rPr lang="ru-RU" sz="2400" dirty="0" err="1"/>
              <a:t>жалғау</a:t>
            </a:r>
            <a:r>
              <a:rPr lang="ru-RU" sz="2400" dirty="0"/>
              <a:t> </a:t>
            </a:r>
            <a:r>
              <a:rPr lang="ru-RU" sz="2400" dirty="0" err="1"/>
              <a:t>үшін</a:t>
            </a:r>
            <a:r>
              <a:rPr lang="ru-RU" sz="2400" dirty="0"/>
              <a:t> </a:t>
            </a:r>
            <a:r>
              <a:rPr lang="ru-RU" sz="2400" dirty="0" err="1"/>
              <a:t>қосымша</a:t>
            </a:r>
            <a:r>
              <a:rPr lang="ru-RU" sz="2400" dirty="0"/>
              <a:t> </a:t>
            </a:r>
            <a:r>
              <a:rPr lang="ru-RU" sz="2400" dirty="0" err="1"/>
              <a:t>аспаптарды</a:t>
            </a:r>
            <a:r>
              <a:rPr lang="ru-RU" sz="2400" dirty="0"/>
              <a:t> </a:t>
            </a:r>
            <a:r>
              <a:rPr lang="ru-RU" sz="2400" dirty="0" err="1"/>
              <a:t>және</a:t>
            </a:r>
            <a:r>
              <a:rPr lang="ru-RU" sz="2400" dirty="0"/>
              <a:t> </a:t>
            </a:r>
            <a:r>
              <a:rPr lang="ru-RU" sz="2400" dirty="0" err="1"/>
              <a:t>құралдарды</a:t>
            </a:r>
            <a:r>
              <a:rPr lang="ru-RU" sz="2400" dirty="0"/>
              <a:t> </a:t>
            </a:r>
            <a:r>
              <a:rPr lang="ru-RU" sz="2400" dirty="0" err="1"/>
              <a:t>дайындау</a:t>
            </a:r>
            <a:r>
              <a:rPr lang="ru-RU" sz="2400" dirty="0"/>
              <a:t>, </a:t>
            </a:r>
            <a:r>
              <a:rPr lang="ru-RU" sz="2400" dirty="0" err="1"/>
              <a:t>кабельді</a:t>
            </a:r>
            <a:r>
              <a:rPr lang="ru-RU" sz="2400" dirty="0"/>
              <a:t> </a:t>
            </a:r>
            <a:r>
              <a:rPr lang="ru-RU" sz="2400" dirty="0" err="1"/>
              <a:t>агрегатқа</a:t>
            </a:r>
            <a:r>
              <a:rPr lang="ru-RU" sz="2400" dirty="0"/>
              <a:t> </a:t>
            </a:r>
            <a:r>
              <a:rPr lang="ru-RU" sz="2400" dirty="0" err="1"/>
              <a:t>және</a:t>
            </a:r>
            <a:r>
              <a:rPr lang="ru-RU" sz="2400" dirty="0"/>
              <a:t> </a:t>
            </a:r>
            <a:r>
              <a:rPr lang="ru-RU" sz="2400" dirty="0" err="1"/>
              <a:t>сорапты</a:t>
            </a:r>
            <a:r>
              <a:rPr lang="ru-RU" sz="2400" dirty="0"/>
              <a:t> </a:t>
            </a:r>
            <a:r>
              <a:rPr lang="ru-RU" sz="2400" dirty="0" err="1"/>
              <a:t>құбырларға</a:t>
            </a:r>
            <a:r>
              <a:rPr lang="ru-RU" sz="2400" dirty="0"/>
              <a:t> </a:t>
            </a:r>
            <a:r>
              <a:rPr lang="ru-RU" sz="2400" dirty="0" err="1"/>
              <a:t>жалғау</a:t>
            </a:r>
            <a:r>
              <a:rPr lang="ru-RU" sz="2400" dirty="0"/>
              <a:t> </a:t>
            </a:r>
            <a:r>
              <a:rPr lang="ru-RU" sz="2400" dirty="0" err="1"/>
              <a:t>жұмыстары</a:t>
            </a:r>
            <a:r>
              <a:rPr lang="ru-RU" sz="2400" dirty="0"/>
              <a:t> </a:t>
            </a:r>
            <a:r>
              <a:rPr lang="ru-RU" sz="2400" dirty="0" err="1"/>
              <a:t>жүргізіледі</a:t>
            </a:r>
            <a:r>
              <a:rPr lang="ru-RU" sz="2400" dirty="0"/>
              <a:t>.</a:t>
            </a:r>
          </a:p>
          <a:p>
            <a:r>
              <a:rPr lang="ru-RU" sz="2400" dirty="0" err="1"/>
              <a:t>Аспалы</a:t>
            </a:r>
            <a:r>
              <a:rPr lang="ru-RU" sz="2400" dirty="0"/>
              <a:t> ролик </a:t>
            </a:r>
            <a:r>
              <a:rPr lang="ru-RU" sz="2400" dirty="0" err="1"/>
              <a:t>бұл</a:t>
            </a:r>
            <a:r>
              <a:rPr lang="ru-RU" sz="2400" dirty="0"/>
              <a:t> </a:t>
            </a:r>
            <a:r>
              <a:rPr lang="ru-RU" sz="2400" dirty="0" err="1"/>
              <a:t>кезде</a:t>
            </a:r>
            <a:r>
              <a:rPr lang="ru-RU" sz="2400" dirty="0"/>
              <a:t> </a:t>
            </a:r>
            <a:r>
              <a:rPr lang="ru-RU" sz="2400" dirty="0" err="1"/>
              <a:t>ұңғы</a:t>
            </a:r>
            <a:r>
              <a:rPr lang="ru-RU" sz="2400" dirty="0"/>
              <a:t> </a:t>
            </a:r>
            <a:r>
              <a:rPr lang="ru-RU" sz="2400" dirty="0" err="1"/>
              <a:t>сағасына</a:t>
            </a:r>
            <a:r>
              <a:rPr lang="ru-RU" sz="2400" dirty="0"/>
              <a:t> </a:t>
            </a:r>
            <a:r>
              <a:rPr lang="ru-RU" sz="2400" dirty="0" err="1"/>
              <a:t>кабелді</a:t>
            </a:r>
            <a:r>
              <a:rPr lang="ru-RU" sz="2400" dirty="0"/>
              <a:t> </a:t>
            </a:r>
            <a:r>
              <a:rPr lang="ru-RU" sz="2400" dirty="0" err="1"/>
              <a:t>бағыттау</a:t>
            </a:r>
            <a:r>
              <a:rPr lang="ru-RU" sz="2400" dirty="0"/>
              <a:t> </a:t>
            </a:r>
            <a:r>
              <a:rPr lang="ru-RU" sz="2400" dirty="0" err="1"/>
              <a:t>және</a:t>
            </a:r>
            <a:r>
              <a:rPr lang="ru-RU" sz="2400" dirty="0"/>
              <a:t> </a:t>
            </a:r>
            <a:r>
              <a:rPr lang="ru-RU" sz="2400" dirty="0" err="1"/>
              <a:t>түсіру-көтеру</a:t>
            </a:r>
            <a:r>
              <a:rPr lang="ru-RU" sz="2400" dirty="0"/>
              <a:t> </a:t>
            </a:r>
            <a:r>
              <a:rPr lang="ru-RU" sz="2400" dirty="0" err="1"/>
              <a:t>операциясын</a:t>
            </a:r>
            <a:r>
              <a:rPr lang="ru-RU" sz="2400" dirty="0"/>
              <a:t> </a:t>
            </a:r>
            <a:r>
              <a:rPr lang="ru-RU" sz="2400" dirty="0" err="1"/>
              <a:t>жеңілдетіп</a:t>
            </a:r>
            <a:r>
              <a:rPr lang="ru-RU" sz="2400" dirty="0"/>
              <a:t>, </a:t>
            </a:r>
            <a:r>
              <a:rPr lang="ru-RU" sz="2400" dirty="0" err="1"/>
              <a:t>кабелдің</a:t>
            </a:r>
            <a:r>
              <a:rPr lang="ru-RU" sz="2400" dirty="0"/>
              <a:t> </a:t>
            </a:r>
            <a:r>
              <a:rPr lang="ru-RU" sz="2400" dirty="0" err="1"/>
              <a:t>иілуін</a:t>
            </a:r>
            <a:r>
              <a:rPr lang="ru-RU" sz="2400" dirty="0"/>
              <a:t> </a:t>
            </a:r>
            <a:r>
              <a:rPr lang="ru-RU" sz="2400" dirty="0" err="1"/>
              <a:t>болдырмау</a:t>
            </a:r>
            <a:r>
              <a:rPr lang="ru-RU" sz="2400" dirty="0"/>
              <a:t> </a:t>
            </a:r>
            <a:r>
              <a:rPr lang="ru-RU" sz="2400" dirty="0" err="1"/>
              <a:t>үшін</a:t>
            </a:r>
            <a:r>
              <a:rPr lang="ru-RU" sz="2400" dirty="0"/>
              <a:t> </a:t>
            </a:r>
            <a:r>
              <a:rPr lang="ru-RU" sz="2400" dirty="0" err="1"/>
              <a:t>қажет</a:t>
            </a:r>
            <a:r>
              <a:rPr lang="ru-RU" sz="2400" dirty="0"/>
              <a:t>. </a:t>
            </a:r>
            <a:r>
              <a:rPr lang="ru-RU" sz="2400" dirty="0" err="1"/>
              <a:t>Батырмалы</a:t>
            </a:r>
            <a:r>
              <a:rPr lang="ru-RU" sz="2400" dirty="0"/>
              <a:t> </a:t>
            </a:r>
            <a:r>
              <a:rPr lang="ru-RU" sz="2400" dirty="0" err="1"/>
              <a:t>агрегатты</a:t>
            </a:r>
            <a:r>
              <a:rPr lang="ru-RU" sz="2400" dirty="0"/>
              <a:t> </a:t>
            </a:r>
            <a:r>
              <a:rPr lang="ru-RU" sz="2400" dirty="0" err="1"/>
              <a:t>ұңғыға</a:t>
            </a:r>
            <a:r>
              <a:rPr lang="ru-RU" sz="2400" dirty="0"/>
              <a:t> </a:t>
            </a:r>
            <a:r>
              <a:rPr lang="ru-RU" sz="2400" dirty="0" err="1"/>
              <a:t>шашылған</a:t>
            </a:r>
            <a:r>
              <a:rPr lang="ru-RU" sz="2400" dirty="0"/>
              <a:t> </a:t>
            </a:r>
            <a:r>
              <a:rPr lang="ru-RU" sz="2400" dirty="0" err="1"/>
              <a:t>күйде</a:t>
            </a:r>
            <a:r>
              <a:rPr lang="ru-RU" sz="2400" dirty="0"/>
              <a:t> </a:t>
            </a:r>
            <a:r>
              <a:rPr lang="ru-RU" sz="2400" dirty="0" err="1"/>
              <a:t>жеткізеді</a:t>
            </a:r>
            <a:r>
              <a:rPr lang="ru-RU" sz="2400" dirty="0"/>
              <a:t>, </a:t>
            </a:r>
            <a:r>
              <a:rPr lang="ru-RU" sz="2400" dirty="0" err="1"/>
              <a:t>яғни</a:t>
            </a:r>
            <a:r>
              <a:rPr lang="ru-RU" sz="2400" dirty="0"/>
              <a:t> </a:t>
            </a:r>
            <a:r>
              <a:rPr lang="ru-RU" sz="2400" dirty="0" err="1"/>
              <a:t>қозғалтқыш</a:t>
            </a:r>
            <a:r>
              <a:rPr lang="ru-RU" sz="2400" dirty="0"/>
              <a:t>, </a:t>
            </a:r>
            <a:r>
              <a:rPr lang="ru-RU" sz="2400" dirty="0" err="1"/>
              <a:t>сорап</a:t>
            </a:r>
            <a:r>
              <a:rPr lang="ru-RU" sz="2400" dirty="0"/>
              <a:t> </a:t>
            </a:r>
            <a:r>
              <a:rPr lang="ru-RU" sz="2400" dirty="0" err="1"/>
              <a:t>және</a:t>
            </a:r>
            <a:r>
              <a:rPr lang="ru-RU" sz="2400" dirty="0"/>
              <a:t> </a:t>
            </a:r>
            <a:r>
              <a:rPr lang="ru-RU" sz="2400" dirty="0" err="1"/>
              <a:t>протекторды</a:t>
            </a:r>
            <a:r>
              <a:rPr lang="ru-RU" sz="2400" dirty="0"/>
              <a:t> </a:t>
            </a:r>
            <a:r>
              <a:rPr lang="ru-RU" sz="2400" dirty="0" err="1"/>
              <a:t>жек</a:t>
            </a:r>
            <a:r>
              <a:rPr lang="ru-RU" dirty="0" err="1"/>
              <a:t>е</a:t>
            </a:r>
            <a:r>
              <a:rPr lang="ru-RU" dirty="0"/>
              <a:t> </a:t>
            </a:r>
            <a:r>
              <a:rPr lang="ru-RU" dirty="0" err="1"/>
              <a:t>жеткізіп</a:t>
            </a:r>
            <a:r>
              <a:rPr lang="ru-RU" dirty="0"/>
              <a:t>, </a:t>
            </a:r>
            <a:r>
              <a:rPr lang="ru-RU" dirty="0" err="1"/>
              <a:t>оларды</a:t>
            </a:r>
            <a:r>
              <a:rPr lang="ru-RU" dirty="0"/>
              <a:t> </a:t>
            </a:r>
            <a:r>
              <a:rPr lang="ru-RU" dirty="0" err="1"/>
              <a:t>ұңғыға</a:t>
            </a:r>
            <a:r>
              <a:rPr lang="ru-RU" dirty="0"/>
              <a:t> </a:t>
            </a:r>
            <a:r>
              <a:rPr lang="ru-RU" dirty="0" err="1"/>
              <a:t>түсіру</a:t>
            </a:r>
            <a:r>
              <a:rPr lang="ru-RU" dirty="0"/>
              <a:t> </a:t>
            </a:r>
            <a:r>
              <a:rPr lang="ru-RU" dirty="0" err="1"/>
              <a:t>кезінде</a:t>
            </a:r>
            <a:r>
              <a:rPr lang="ru-RU" dirty="0"/>
              <a:t> </a:t>
            </a:r>
            <a:r>
              <a:rPr lang="ru-RU" dirty="0" err="1"/>
              <a:t>жинайды</a:t>
            </a:r>
            <a:r>
              <a:rPr lang="ru-RU" dirty="0"/>
              <a:t>.</a:t>
            </a:r>
          </a:p>
          <a:p>
            <a:endParaRPr lang="ru-RU" dirty="0"/>
          </a:p>
        </p:txBody>
      </p:sp>
    </p:spTree>
    <p:extLst>
      <p:ext uri="{BB962C8B-B14F-4D97-AF65-F5344CB8AC3E}">
        <p14:creationId xmlns:p14="http://schemas.microsoft.com/office/powerpoint/2010/main" val="2723086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12</a:t>
            </a:fld>
            <a:endParaRPr lang="ru-RU" altLang="ru-RU">
              <a:solidFill>
                <a:srgbClr val="000000"/>
              </a:solidFill>
            </a:endParaRPr>
          </a:p>
        </p:txBody>
      </p:sp>
      <p:sp>
        <p:nvSpPr>
          <p:cNvPr id="3" name="Прямоугольник 2"/>
          <p:cNvSpPr/>
          <p:nvPr/>
        </p:nvSpPr>
        <p:spPr>
          <a:xfrm>
            <a:off x="737937" y="644423"/>
            <a:ext cx="11325726" cy="8125301"/>
          </a:xfrm>
          <a:prstGeom prst="rect">
            <a:avLst/>
          </a:prstGeom>
        </p:spPr>
        <p:txBody>
          <a:bodyPr wrap="square">
            <a:spAutoFit/>
          </a:bodyPr>
          <a:lstStyle/>
          <a:p>
            <a:r>
              <a:rPr lang="ru-RU" sz="2400" b="1" dirty="0" smtClean="0"/>
              <a:t>                              </a:t>
            </a:r>
            <a:r>
              <a:rPr lang="ru-RU" sz="2400" b="1" dirty="0" err="1" smtClean="0"/>
              <a:t>Бақылау</a:t>
            </a:r>
            <a:r>
              <a:rPr lang="ru-RU" sz="2400" b="1" dirty="0" smtClean="0"/>
              <a:t> </a:t>
            </a:r>
            <a:r>
              <a:rPr lang="ru-RU" sz="2400" b="1" dirty="0" err="1"/>
              <a:t>сұрақтары</a:t>
            </a:r>
            <a:r>
              <a:rPr lang="ru-RU" sz="2400" b="1" dirty="0" smtClean="0"/>
              <a:t>:</a:t>
            </a:r>
          </a:p>
          <a:p>
            <a:endParaRPr lang="ru-RU" sz="2400" b="1" dirty="0"/>
          </a:p>
          <a:p>
            <a:r>
              <a:rPr lang="ru-RU" sz="2400" dirty="0"/>
              <a:t>1.	</a:t>
            </a:r>
            <a:r>
              <a:rPr lang="ru-RU" sz="2400" dirty="0" err="1"/>
              <a:t>Ұңғылардың</a:t>
            </a:r>
            <a:r>
              <a:rPr lang="ru-RU" sz="2400" dirty="0"/>
              <a:t> </a:t>
            </a:r>
            <a:r>
              <a:rPr lang="ru-RU" sz="2400" dirty="0" err="1"/>
              <a:t>қалыпты</a:t>
            </a:r>
            <a:r>
              <a:rPr lang="ru-RU" sz="2400" dirty="0"/>
              <a:t> </a:t>
            </a:r>
            <a:r>
              <a:rPr lang="ru-RU" sz="2400" dirty="0" err="1"/>
              <a:t>жұмысы</a:t>
            </a:r>
            <a:r>
              <a:rPr lang="ru-RU" sz="2400" dirty="0"/>
              <a:t> </a:t>
            </a:r>
            <a:r>
              <a:rPr lang="ru-RU" sz="2400" dirty="0" err="1"/>
              <a:t>неден</a:t>
            </a:r>
            <a:r>
              <a:rPr lang="ru-RU" sz="2400" dirty="0"/>
              <a:t> </a:t>
            </a:r>
            <a:r>
              <a:rPr lang="ru-RU" sz="2400" dirty="0" err="1"/>
              <a:t>бұзылады</a:t>
            </a:r>
            <a:r>
              <a:rPr lang="ru-RU" sz="2400" dirty="0"/>
              <a:t>?</a:t>
            </a:r>
          </a:p>
          <a:p>
            <a:r>
              <a:rPr lang="ru-RU" sz="2400" dirty="0"/>
              <a:t>2.	</a:t>
            </a:r>
            <a:r>
              <a:rPr lang="ru-RU" sz="2400" dirty="0" err="1"/>
              <a:t>Ұңғы</a:t>
            </a:r>
            <a:r>
              <a:rPr lang="ru-RU" sz="2400" dirty="0"/>
              <a:t> </a:t>
            </a:r>
            <a:r>
              <a:rPr lang="ru-RU" sz="2400" dirty="0" err="1"/>
              <a:t>жұмысының</a:t>
            </a:r>
            <a:r>
              <a:rPr lang="ru-RU" sz="2400" dirty="0"/>
              <a:t> </a:t>
            </a:r>
            <a:r>
              <a:rPr lang="ru-RU" sz="2400" dirty="0" err="1"/>
              <a:t>салыстырмалы</a:t>
            </a:r>
            <a:r>
              <a:rPr lang="ru-RU" sz="2400" dirty="0"/>
              <a:t> </a:t>
            </a:r>
            <a:r>
              <a:rPr lang="ru-RU" sz="2400" dirty="0" err="1"/>
              <a:t>ұзақтылығы</a:t>
            </a:r>
            <a:r>
              <a:rPr lang="ru-RU" sz="2400" dirty="0"/>
              <a:t> </a:t>
            </a:r>
            <a:r>
              <a:rPr lang="ru-RU" sz="2400" dirty="0" err="1"/>
              <a:t>немен</a:t>
            </a:r>
            <a:r>
              <a:rPr lang="ru-RU" sz="2400" dirty="0"/>
              <a:t> </a:t>
            </a:r>
            <a:r>
              <a:rPr lang="ru-RU" sz="2400" dirty="0" err="1"/>
              <a:t>бағаланады</a:t>
            </a:r>
            <a:r>
              <a:rPr lang="ru-RU" sz="2400" dirty="0"/>
              <a:t>?</a:t>
            </a:r>
          </a:p>
          <a:p>
            <a:r>
              <a:rPr lang="ru-RU" sz="2400" dirty="0"/>
              <a:t>3.	</a:t>
            </a:r>
            <a:r>
              <a:rPr lang="ru-RU" sz="2400" dirty="0" err="1"/>
              <a:t>Жөндеу</a:t>
            </a:r>
            <a:r>
              <a:rPr lang="ru-RU" sz="2400" dirty="0"/>
              <a:t> </a:t>
            </a:r>
            <a:r>
              <a:rPr lang="ru-RU" sz="2400" dirty="0" err="1"/>
              <a:t>аралық</a:t>
            </a:r>
            <a:r>
              <a:rPr lang="ru-RU" sz="2400" dirty="0"/>
              <a:t> </a:t>
            </a:r>
            <a:r>
              <a:rPr lang="ru-RU" sz="2400" dirty="0" err="1"/>
              <a:t>кезең</a:t>
            </a:r>
            <a:r>
              <a:rPr lang="ru-RU" sz="2400" dirty="0"/>
              <a:t> </a:t>
            </a:r>
            <a:r>
              <a:rPr lang="ru-RU" sz="2400" dirty="0" err="1"/>
              <a:t>деген</a:t>
            </a:r>
            <a:r>
              <a:rPr lang="ru-RU" sz="2400" dirty="0"/>
              <a:t> </a:t>
            </a:r>
            <a:r>
              <a:rPr lang="ru-RU" sz="2400" dirty="0" err="1"/>
              <a:t>сөзден</a:t>
            </a:r>
            <a:r>
              <a:rPr lang="ru-RU" sz="2400" dirty="0"/>
              <a:t> </a:t>
            </a:r>
            <a:r>
              <a:rPr lang="ru-RU" sz="2400" dirty="0" err="1"/>
              <a:t>нені</a:t>
            </a:r>
            <a:r>
              <a:rPr lang="ru-RU" sz="2400" dirty="0"/>
              <a:t> </a:t>
            </a:r>
            <a:r>
              <a:rPr lang="ru-RU" sz="2400" dirty="0" err="1"/>
              <a:t>түсінесіз</a:t>
            </a:r>
            <a:r>
              <a:rPr lang="ru-RU" sz="2400" dirty="0"/>
              <a:t>?</a:t>
            </a:r>
          </a:p>
          <a:p>
            <a:pPr marL="457200" indent="-457200">
              <a:buAutoNum type="arabicPeriod" startAt="4"/>
            </a:pPr>
            <a:r>
              <a:rPr lang="ru-RU" sz="2400" dirty="0" err="1" smtClean="0"/>
              <a:t>Ұңғының</a:t>
            </a:r>
            <a:r>
              <a:rPr lang="ru-RU" sz="2400" dirty="0" smtClean="0"/>
              <a:t> </a:t>
            </a:r>
            <a:r>
              <a:rPr lang="ru-RU" sz="2400" dirty="0" err="1"/>
              <a:t>орташа</a:t>
            </a:r>
            <a:r>
              <a:rPr lang="ru-RU" sz="2400" dirty="0"/>
              <a:t> ЖАК-</a:t>
            </a:r>
            <a:r>
              <a:rPr lang="ru-RU" sz="2400" dirty="0" err="1"/>
              <a:t>кі</a:t>
            </a:r>
            <a:r>
              <a:rPr lang="ru-RU" sz="2400" dirty="0"/>
              <a:t> </a:t>
            </a:r>
            <a:r>
              <a:rPr lang="ru-RU" sz="2400" dirty="0" err="1"/>
              <a:t>қалай</a:t>
            </a:r>
            <a:r>
              <a:rPr lang="ru-RU" sz="2400" dirty="0"/>
              <a:t> </a:t>
            </a:r>
            <a:r>
              <a:rPr lang="ru-RU" sz="2400" dirty="0" err="1"/>
              <a:t>анықталады</a:t>
            </a:r>
            <a:r>
              <a:rPr lang="ru-RU" sz="2400" dirty="0" smtClean="0"/>
              <a:t>?</a:t>
            </a:r>
          </a:p>
          <a:p>
            <a:pPr marL="457200" indent="-457200">
              <a:buAutoNum type="arabicPeriod" startAt="4"/>
            </a:pPr>
            <a:r>
              <a:rPr lang="ru-RU" sz="2400" dirty="0"/>
              <a:t>	</a:t>
            </a:r>
            <a:r>
              <a:rPr lang="ru-RU" sz="2400" dirty="0" err="1"/>
              <a:t>Жер</a:t>
            </a:r>
            <a:r>
              <a:rPr lang="ru-RU" sz="2400" dirty="0"/>
              <a:t> </a:t>
            </a:r>
            <a:r>
              <a:rPr lang="ru-RU" sz="2400" dirty="0" err="1"/>
              <a:t>асты</a:t>
            </a:r>
            <a:r>
              <a:rPr lang="ru-RU" sz="2400" dirty="0"/>
              <a:t> </a:t>
            </a:r>
            <a:r>
              <a:rPr lang="ru-RU" sz="2400" dirty="0" err="1"/>
              <a:t>жөндеудің</a:t>
            </a:r>
            <a:r>
              <a:rPr lang="ru-RU" sz="2400" dirty="0"/>
              <a:t> </a:t>
            </a:r>
            <a:r>
              <a:rPr lang="ru-RU" sz="2400" dirty="0" err="1"/>
              <a:t>технологиялық</a:t>
            </a:r>
            <a:r>
              <a:rPr lang="ru-RU" sz="2400" dirty="0"/>
              <a:t> </a:t>
            </a:r>
            <a:r>
              <a:rPr lang="ru-RU" sz="2400" dirty="0" err="1"/>
              <a:t>үрдістері</a:t>
            </a:r>
            <a:r>
              <a:rPr lang="ru-RU" sz="2400" dirty="0"/>
              <a:t> </a:t>
            </a:r>
            <a:r>
              <a:rPr lang="ru-RU" sz="2400" dirty="0" err="1"/>
              <a:t>қалай</a:t>
            </a:r>
            <a:r>
              <a:rPr lang="ru-RU" sz="2400" dirty="0"/>
              <a:t> </a:t>
            </a:r>
            <a:r>
              <a:rPr lang="ru-RU" sz="2400" dirty="0" err="1"/>
              <a:t>орындалады</a:t>
            </a:r>
            <a:r>
              <a:rPr lang="ru-RU" sz="2400" dirty="0"/>
              <a:t>?</a:t>
            </a:r>
          </a:p>
          <a:p>
            <a:pPr marL="457200" indent="-457200">
              <a:buAutoNum type="arabicPeriod" startAt="4"/>
            </a:pPr>
            <a:r>
              <a:rPr lang="ru-RU" sz="2400" dirty="0"/>
              <a:t>	</a:t>
            </a:r>
            <a:r>
              <a:rPr lang="ru-RU" sz="2400" dirty="0" err="1"/>
              <a:t>Жөндеу</a:t>
            </a:r>
            <a:r>
              <a:rPr lang="ru-RU" sz="2400" dirty="0"/>
              <a:t> </a:t>
            </a:r>
            <a:r>
              <a:rPr lang="ru-RU" sz="2400" dirty="0" err="1"/>
              <a:t>жұмыстарын</a:t>
            </a:r>
            <a:r>
              <a:rPr lang="ru-RU" sz="2400" dirty="0"/>
              <a:t> </a:t>
            </a:r>
            <a:r>
              <a:rPr lang="ru-RU" sz="2400" dirty="0" err="1"/>
              <a:t>жүргізудің</a:t>
            </a:r>
            <a:r>
              <a:rPr lang="ru-RU" sz="2400" dirty="0"/>
              <a:t> </a:t>
            </a:r>
            <a:r>
              <a:rPr lang="ru-RU" sz="2400" dirty="0" err="1"/>
              <a:t>мақсаты</a:t>
            </a:r>
            <a:r>
              <a:rPr lang="ru-RU" sz="2400" dirty="0"/>
              <a:t>..</a:t>
            </a:r>
          </a:p>
          <a:p>
            <a:pPr marL="457200" indent="-457200">
              <a:buAutoNum type="arabicPeriod" startAt="4"/>
            </a:pPr>
            <a:r>
              <a:rPr lang="ru-RU" sz="2400" dirty="0"/>
              <a:t>	</a:t>
            </a:r>
            <a:r>
              <a:rPr lang="ru-RU" sz="2400" dirty="0" err="1"/>
              <a:t>Терең</a:t>
            </a:r>
            <a:r>
              <a:rPr lang="ru-RU" sz="2400" dirty="0"/>
              <a:t> </a:t>
            </a:r>
            <a:r>
              <a:rPr lang="ru-RU" sz="2400" dirty="0" err="1"/>
              <a:t>сорапты</a:t>
            </a:r>
            <a:r>
              <a:rPr lang="ru-RU" sz="2400" dirty="0"/>
              <a:t> </a:t>
            </a:r>
            <a:r>
              <a:rPr lang="ru-RU" sz="2400" dirty="0" err="1"/>
              <a:t>ұңғыларды</a:t>
            </a:r>
            <a:r>
              <a:rPr lang="ru-RU" sz="2400" dirty="0"/>
              <a:t> </a:t>
            </a:r>
            <a:r>
              <a:rPr lang="ru-RU" sz="2400" dirty="0" err="1"/>
              <a:t>жөндеуге</a:t>
            </a:r>
            <a:r>
              <a:rPr lang="ru-RU" sz="2400" dirty="0"/>
              <a:t> </a:t>
            </a:r>
            <a:r>
              <a:rPr lang="ru-RU" sz="2400" dirty="0" err="1"/>
              <a:t>дайындау</a:t>
            </a:r>
            <a:r>
              <a:rPr lang="ru-RU" sz="2400" dirty="0"/>
              <a:t>?</a:t>
            </a:r>
          </a:p>
          <a:p>
            <a:pPr marL="457200" indent="-457200">
              <a:buAutoNum type="arabicPeriod" startAt="4"/>
            </a:pPr>
            <a:r>
              <a:rPr lang="ru-RU" sz="2400" dirty="0"/>
              <a:t>	</a:t>
            </a:r>
            <a:r>
              <a:rPr lang="ru-RU" sz="2400" dirty="0" err="1"/>
              <a:t>Батырмалы</a:t>
            </a:r>
            <a:r>
              <a:rPr lang="ru-RU" sz="2400" dirty="0"/>
              <a:t> </a:t>
            </a:r>
            <a:r>
              <a:rPr lang="ru-RU" sz="2400" dirty="0" err="1"/>
              <a:t>сораппен</a:t>
            </a:r>
            <a:r>
              <a:rPr lang="ru-RU" sz="2400" dirty="0"/>
              <a:t> </a:t>
            </a:r>
            <a:r>
              <a:rPr lang="ru-RU" sz="2400" dirty="0" err="1"/>
              <a:t>жабдықталатын</a:t>
            </a:r>
            <a:r>
              <a:rPr lang="ru-RU" sz="2400" dirty="0"/>
              <a:t> </a:t>
            </a:r>
            <a:r>
              <a:rPr lang="ru-RU" sz="2400" dirty="0" err="1"/>
              <a:t>ұңғыны</a:t>
            </a:r>
            <a:r>
              <a:rPr lang="ru-RU" sz="2400" dirty="0"/>
              <a:t> </a:t>
            </a:r>
            <a:r>
              <a:rPr lang="ru-RU" sz="2400" dirty="0" err="1"/>
              <a:t>басқа</a:t>
            </a:r>
            <a:r>
              <a:rPr lang="ru-RU" sz="2400" dirty="0"/>
              <a:t> </a:t>
            </a:r>
            <a:r>
              <a:rPr lang="ru-RU" sz="2400" dirty="0" err="1"/>
              <a:t>ұңғылардан</a:t>
            </a:r>
            <a:r>
              <a:rPr lang="ru-RU" sz="2400" dirty="0"/>
              <a:t> </a:t>
            </a:r>
            <a:r>
              <a:rPr lang="ru-RU" sz="2400" dirty="0" err="1"/>
              <a:t>жөндеуге</a:t>
            </a:r>
            <a:r>
              <a:rPr lang="ru-RU" sz="2400" dirty="0"/>
              <a:t> </a:t>
            </a:r>
            <a:r>
              <a:rPr lang="ru-RU" sz="2400" dirty="0" err="1"/>
              <a:t>дайындау</a:t>
            </a:r>
            <a:r>
              <a:rPr lang="ru-RU" sz="2400" dirty="0"/>
              <a:t> </a:t>
            </a:r>
            <a:r>
              <a:rPr lang="ru-RU" sz="2400" dirty="0" err="1"/>
              <a:t>айырмашылығы</a:t>
            </a:r>
            <a:r>
              <a:rPr lang="ru-RU" sz="2400" dirty="0"/>
              <a:t> </a:t>
            </a:r>
            <a:r>
              <a:rPr lang="ru-RU" sz="2400" dirty="0" err="1"/>
              <a:t>неде</a:t>
            </a:r>
            <a:r>
              <a:rPr lang="ru-RU" sz="2400" dirty="0"/>
              <a:t>?</a:t>
            </a:r>
          </a:p>
          <a:p>
            <a:pPr marL="457200" indent="-457200">
              <a:buAutoNum type="arabicPeriod" startAt="4"/>
            </a:pPr>
            <a:endParaRPr lang="ru-RU" sz="2400" dirty="0"/>
          </a:p>
          <a:p>
            <a:pPr marL="457200" indent="-457200">
              <a:buAutoNum type="arabicPeriod" startAt="4"/>
            </a:pPr>
            <a:endParaRPr lang="ru-RU" sz="2400" dirty="0"/>
          </a:p>
          <a:p>
            <a:pPr marL="457200" indent="-457200">
              <a:buAutoNum type="arabicPeriod" startAt="4"/>
            </a:pPr>
            <a:endParaRPr lang="ru-RU" sz="2400" dirty="0" smtClean="0"/>
          </a:p>
          <a:p>
            <a:pPr marL="457200" indent="-457200">
              <a:buAutoNum type="arabicPeriod" startAt="4"/>
            </a:pPr>
            <a:endParaRPr lang="ru-RU" sz="2400" dirty="0"/>
          </a:p>
          <a:p>
            <a:pPr marL="457200" indent="-457200">
              <a:buAutoNum type="arabicPeriod" startAt="4"/>
            </a:pPr>
            <a:endParaRPr lang="ru-RU" sz="2400" dirty="0" smtClean="0"/>
          </a:p>
          <a:p>
            <a:pPr marL="457200" indent="-457200">
              <a:buAutoNum type="arabicPeriod" startAt="4"/>
            </a:pPr>
            <a:endParaRPr lang="ru-RU" sz="2400" dirty="0"/>
          </a:p>
          <a:p>
            <a:pPr marL="457200" indent="-457200">
              <a:buAutoNum type="arabicPeriod" startAt="4"/>
            </a:pPr>
            <a:endParaRPr lang="ru-RU" sz="2400" dirty="0" smtClean="0"/>
          </a:p>
          <a:p>
            <a:pPr marL="457200" indent="-457200">
              <a:buAutoNum type="arabicPeriod" startAt="4"/>
            </a:pPr>
            <a:endParaRPr lang="ru-RU" sz="2400" dirty="0"/>
          </a:p>
          <a:p>
            <a:pPr marL="457200" indent="-457200">
              <a:buAutoNum type="arabicPeriod" startAt="4"/>
            </a:pPr>
            <a:endParaRPr lang="ru-RU" sz="2400" dirty="0" smtClean="0"/>
          </a:p>
          <a:p>
            <a:pPr marL="457200" indent="-457200">
              <a:buAutoNum type="arabicPeriod" startAt="4"/>
            </a:pPr>
            <a:endParaRPr lang="ru-RU" sz="2400" dirty="0"/>
          </a:p>
          <a:p>
            <a:endParaRPr lang="ru-RU" dirty="0"/>
          </a:p>
        </p:txBody>
      </p:sp>
    </p:spTree>
    <p:extLst>
      <p:ext uri="{BB962C8B-B14F-4D97-AF65-F5344CB8AC3E}">
        <p14:creationId xmlns:p14="http://schemas.microsoft.com/office/powerpoint/2010/main" val="3350795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2</a:t>
            </a:fld>
            <a:endParaRPr lang="ru-RU" altLang="ru-RU">
              <a:solidFill>
                <a:srgbClr val="000000"/>
              </a:solidFill>
            </a:endParaRPr>
          </a:p>
        </p:txBody>
      </p:sp>
      <p:sp>
        <p:nvSpPr>
          <p:cNvPr id="3" name="Прямоугольник 2"/>
          <p:cNvSpPr/>
          <p:nvPr/>
        </p:nvSpPr>
        <p:spPr>
          <a:xfrm>
            <a:off x="417095" y="-21867"/>
            <a:ext cx="11454063" cy="6001643"/>
          </a:xfrm>
          <a:prstGeom prst="rect">
            <a:avLst/>
          </a:prstGeom>
        </p:spPr>
        <p:txBody>
          <a:bodyPr wrap="square">
            <a:spAutoFit/>
          </a:bodyPr>
          <a:lstStyle/>
          <a:p>
            <a:pPr algn="just">
              <a:spcAft>
                <a:spcPts val="0"/>
              </a:spcAft>
            </a:pPr>
            <a:r>
              <a:rPr lang="kk-KZ" sz="3200" b="1" dirty="0" smtClean="0">
                <a:latin typeface="Times New Roman" panose="02020603050405020304" pitchFamily="18" charset="0"/>
                <a:ea typeface="Times New Roman" panose="02020603050405020304" pitchFamily="18" charset="0"/>
              </a:rPr>
              <a:t>                                                КІРІСПЕ</a:t>
            </a:r>
            <a:r>
              <a:rPr lang="kk-KZ" sz="3200" b="1" dirty="0">
                <a:latin typeface="Times New Roman" panose="02020603050405020304" pitchFamily="18" charset="0"/>
                <a:ea typeface="Times New Roman" panose="02020603050405020304" pitchFamily="18" charset="0"/>
              </a:rPr>
              <a:t>. </a:t>
            </a:r>
            <a:endParaRPr lang="kk-KZ" sz="3200" b="1" dirty="0" smtClean="0">
              <a:latin typeface="Times New Roman" panose="02020603050405020304" pitchFamily="18" charset="0"/>
              <a:ea typeface="Times New Roman" panose="02020603050405020304" pitchFamily="18" charset="0"/>
            </a:endParaRPr>
          </a:p>
          <a:p>
            <a:pPr algn="just">
              <a:spcAft>
                <a:spcPts val="0"/>
              </a:spcAft>
            </a:pPr>
            <a:r>
              <a:rPr lang="kk-KZ" sz="3200" b="1" dirty="0" smtClean="0">
                <a:latin typeface="Times New Roman" panose="02020603050405020304" pitchFamily="18" charset="0"/>
                <a:ea typeface="Times New Roman" panose="02020603050405020304" pitchFamily="18" charset="0"/>
              </a:rPr>
              <a:t>         ЖҰМЫСТАРДЫҢ </a:t>
            </a:r>
            <a:r>
              <a:rPr lang="kk-KZ" sz="3200" b="1" dirty="0">
                <a:latin typeface="Times New Roman" panose="02020603050405020304" pitchFamily="18" charset="0"/>
                <a:ea typeface="Times New Roman" panose="02020603050405020304" pitchFamily="18" charset="0"/>
              </a:rPr>
              <a:t>ЖАЛПЫ СИПАТТАМАЛАРЫ.</a:t>
            </a:r>
            <a:endParaRPr lang="ru-RU" sz="3200" dirty="0">
              <a:latin typeface="Times New Roman" panose="02020603050405020304" pitchFamily="18" charset="0"/>
              <a:ea typeface="Times New Roman" panose="02020603050405020304" pitchFamily="18" charset="0"/>
            </a:endParaRPr>
          </a:p>
          <a:p>
            <a:pPr algn="just">
              <a:spcAft>
                <a:spcPts val="0"/>
              </a:spcAft>
            </a:pPr>
            <a:r>
              <a:rPr lang="kk-KZ" sz="3200" dirty="0">
                <a:latin typeface="Times New Roman" panose="02020603050405020304" pitchFamily="18" charset="0"/>
                <a:ea typeface="Times New Roman" panose="02020603050405020304" pitchFamily="18" charset="0"/>
              </a:rPr>
              <a:t>Өндіру және айдау ұңғылардың қалыпты жұмысы әотүрлі себептер бойынша бұзылып, ұңғылар жұмысының толық тоқтауына немесе олардың дебитінің төмендеуіне әкеледі. Жұмыстың тоқтауының немесе дебиттің төмендеу себептері әртүрлі-жер асты және жер үсті жабдықтарының істен шығуы, қабат жағдайларының өзгеруі, газлифтілі ұңғылар үшін электроэнергияның немесе газ берудің тоқтауы, сораппен сорудың және сұыйқ тасымаллдаудың тоқтауымен байланысты болады. Осыған орай ұңғы жұмысының жарты уақыты жөндеуде немесе жөндеуді күтумен болады. </a:t>
            </a:r>
            <a:endParaRPr lang="ru-RU"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84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3</a:t>
            </a:fld>
            <a:endParaRPr lang="ru-RU" altLang="ru-RU">
              <a:solidFill>
                <a:srgbClr val="000000"/>
              </a:solidFill>
            </a:endParaRPr>
          </a:p>
        </p:txBody>
      </p:sp>
      <p:sp>
        <p:nvSpPr>
          <p:cNvPr id="3" name="Прямоугольник 2"/>
          <p:cNvSpPr/>
          <p:nvPr/>
        </p:nvSpPr>
        <p:spPr>
          <a:xfrm>
            <a:off x="385011" y="78665"/>
            <a:ext cx="11341768" cy="5693866"/>
          </a:xfrm>
          <a:prstGeom prst="rect">
            <a:avLst/>
          </a:prstGeom>
        </p:spPr>
        <p:txBody>
          <a:bodyPr wrap="square">
            <a:spAutoFit/>
          </a:bodyPr>
          <a:lstStyle/>
          <a:p>
            <a:pPr algn="just"/>
            <a:r>
              <a:rPr lang="ru-RU" sz="2400" dirty="0" err="1"/>
              <a:t>Ұңғыларды</a:t>
            </a:r>
            <a:r>
              <a:rPr lang="ru-RU" sz="2400" dirty="0"/>
              <a:t> </a:t>
            </a:r>
            <a:r>
              <a:rPr lang="ru-RU" sz="2400" dirty="0" err="1"/>
              <a:t>жөндеу</a:t>
            </a:r>
            <a:r>
              <a:rPr lang="ru-RU" sz="2400" dirty="0"/>
              <a:t> </a:t>
            </a:r>
            <a:r>
              <a:rPr lang="ru-RU" sz="2400" dirty="0" err="1"/>
              <a:t>жиілігі</a:t>
            </a:r>
            <a:r>
              <a:rPr lang="ru-RU" sz="2400" dirty="0"/>
              <a:t> </a:t>
            </a:r>
            <a:r>
              <a:rPr lang="ru-RU" sz="2400" dirty="0" err="1"/>
              <a:t>және</a:t>
            </a:r>
            <a:r>
              <a:rPr lang="ru-RU" sz="2400" dirty="0"/>
              <a:t> </a:t>
            </a:r>
            <a:r>
              <a:rPr lang="ru-RU" sz="2400" dirty="0" err="1"/>
              <a:t>олардың</a:t>
            </a:r>
            <a:r>
              <a:rPr lang="ru-RU" sz="2400" dirty="0"/>
              <a:t> </a:t>
            </a:r>
            <a:r>
              <a:rPr lang="ru-RU" sz="2400" dirty="0" err="1"/>
              <a:t>салыстырмалы</a:t>
            </a:r>
            <a:r>
              <a:rPr lang="ru-RU" sz="2400" dirty="0"/>
              <a:t> </a:t>
            </a:r>
            <a:r>
              <a:rPr lang="ru-RU" sz="2400" dirty="0" err="1"/>
              <a:t>жұмыс</a:t>
            </a:r>
            <a:r>
              <a:rPr lang="ru-RU" sz="2400" dirty="0"/>
              <a:t> </a:t>
            </a:r>
            <a:r>
              <a:rPr lang="ru-RU" sz="2400" dirty="0" err="1"/>
              <a:t>ұзақтылығы</a:t>
            </a:r>
            <a:r>
              <a:rPr lang="ru-RU" sz="2400" dirty="0"/>
              <a:t> </a:t>
            </a:r>
            <a:r>
              <a:rPr lang="ru-RU" sz="2400" dirty="0" err="1"/>
              <a:t>мұнай</a:t>
            </a:r>
            <a:r>
              <a:rPr lang="ru-RU" sz="2400" dirty="0"/>
              <a:t> </a:t>
            </a:r>
            <a:r>
              <a:rPr lang="ru-RU" sz="2400" dirty="0" err="1"/>
              <a:t>өндіру</a:t>
            </a:r>
            <a:r>
              <a:rPr lang="ru-RU" sz="2400" dirty="0"/>
              <a:t> </a:t>
            </a:r>
            <a:r>
              <a:rPr lang="ru-RU" sz="2400" dirty="0" err="1"/>
              <a:t>кәсіпшілігінің</a:t>
            </a:r>
            <a:r>
              <a:rPr lang="ru-RU" sz="2400" dirty="0"/>
              <a:t> </a:t>
            </a:r>
            <a:r>
              <a:rPr lang="ru-RU" sz="2400" dirty="0" err="1"/>
              <a:t>өндіру</a:t>
            </a:r>
            <a:r>
              <a:rPr lang="ru-RU" sz="2400" dirty="0"/>
              <a:t> </a:t>
            </a:r>
            <a:r>
              <a:rPr lang="ru-RU" sz="2400" dirty="0" err="1"/>
              <a:t>технлогиясы</a:t>
            </a:r>
            <a:r>
              <a:rPr lang="ru-RU" sz="2400" dirty="0"/>
              <a:t> </a:t>
            </a:r>
            <a:r>
              <a:rPr lang="ru-RU" sz="2400" dirty="0" err="1"/>
              <a:t>және</a:t>
            </a:r>
            <a:r>
              <a:rPr lang="ru-RU" sz="2400" dirty="0"/>
              <a:t> </a:t>
            </a:r>
            <a:r>
              <a:rPr lang="ru-RU" sz="2400" dirty="0" err="1"/>
              <a:t>ұйымдастыру</a:t>
            </a:r>
            <a:r>
              <a:rPr lang="ru-RU" sz="2400" dirty="0"/>
              <a:t> </a:t>
            </a:r>
            <a:r>
              <a:rPr lang="ru-RU" sz="2400" dirty="0" err="1"/>
              <a:t>жағдайын</a:t>
            </a:r>
            <a:r>
              <a:rPr lang="ru-RU" sz="2400" dirty="0"/>
              <a:t> </a:t>
            </a:r>
            <a:r>
              <a:rPr lang="ru-RU" sz="2400" dirty="0" err="1"/>
              <a:t>сипаттайтын</a:t>
            </a:r>
            <a:r>
              <a:rPr lang="ru-RU" sz="2400" dirty="0"/>
              <a:t> </a:t>
            </a:r>
            <a:r>
              <a:rPr lang="ru-RU" sz="2400" dirty="0" err="1"/>
              <a:t>белгілі</a:t>
            </a:r>
            <a:r>
              <a:rPr lang="ru-RU" sz="2400" dirty="0"/>
              <a:t> </a:t>
            </a:r>
            <a:r>
              <a:rPr lang="ru-RU" sz="2400" dirty="0" err="1"/>
              <a:t>көрсеткіштермен</a:t>
            </a:r>
            <a:r>
              <a:rPr lang="ru-RU" sz="2400" dirty="0"/>
              <a:t> </a:t>
            </a:r>
            <a:r>
              <a:rPr lang="ru-RU" sz="2400" dirty="0" err="1"/>
              <a:t>бағаланады</a:t>
            </a:r>
            <a:r>
              <a:rPr lang="ru-RU" sz="2400" dirty="0"/>
              <a:t>.</a:t>
            </a:r>
          </a:p>
          <a:p>
            <a:pPr algn="just"/>
            <a:r>
              <a:rPr lang="ru-RU" sz="2400" dirty="0" err="1"/>
              <a:t>Ұңғылардың</a:t>
            </a:r>
            <a:r>
              <a:rPr lang="ru-RU" sz="2400" dirty="0"/>
              <a:t> </a:t>
            </a:r>
            <a:r>
              <a:rPr lang="ru-RU" sz="2400" dirty="0" err="1"/>
              <a:t>салыстырмалы</a:t>
            </a:r>
            <a:r>
              <a:rPr lang="ru-RU" sz="2400" dirty="0"/>
              <a:t> </a:t>
            </a:r>
            <a:r>
              <a:rPr lang="ru-RU" sz="2400" dirty="0" err="1"/>
              <a:t>жұмыс</a:t>
            </a:r>
            <a:r>
              <a:rPr lang="ru-RU" sz="2400" dirty="0"/>
              <a:t> </a:t>
            </a:r>
            <a:r>
              <a:rPr lang="ru-RU" sz="2400" dirty="0" err="1"/>
              <a:t>ұзақтылығы</a:t>
            </a:r>
            <a:r>
              <a:rPr lang="ru-RU" sz="2400" dirty="0"/>
              <a:t> </a:t>
            </a:r>
            <a:r>
              <a:rPr lang="ru-RU" sz="2400" dirty="0" err="1"/>
              <a:t>пайдалану</a:t>
            </a:r>
            <a:r>
              <a:rPr lang="ru-RU" sz="2400" dirty="0"/>
              <a:t> </a:t>
            </a:r>
            <a:r>
              <a:rPr lang="ru-RU" sz="2400" dirty="0" err="1"/>
              <a:t>коэффициентімен</a:t>
            </a:r>
            <a:r>
              <a:rPr lang="ru-RU" sz="2400" dirty="0"/>
              <a:t> </a:t>
            </a:r>
            <a:r>
              <a:rPr lang="ru-RU" sz="2400" dirty="0" err="1"/>
              <a:t>Кэ</a:t>
            </a:r>
            <a:r>
              <a:rPr lang="ru-RU" sz="2400" dirty="0"/>
              <a:t> </a:t>
            </a:r>
            <a:r>
              <a:rPr lang="ru-RU" sz="2400" dirty="0" err="1"/>
              <a:t>бағаланады</a:t>
            </a:r>
            <a:r>
              <a:rPr lang="ru-RU" sz="2400" dirty="0"/>
              <a:t>. </a:t>
            </a:r>
            <a:r>
              <a:rPr lang="ru-RU" sz="2400" dirty="0" err="1"/>
              <a:t>Пайдалану</a:t>
            </a:r>
            <a:r>
              <a:rPr lang="ru-RU" sz="2400" dirty="0"/>
              <a:t> </a:t>
            </a:r>
            <a:r>
              <a:rPr lang="ru-RU" sz="2400" dirty="0" err="1"/>
              <a:t>коэффициенті</a:t>
            </a:r>
            <a:r>
              <a:rPr lang="ru-RU" sz="2400" dirty="0"/>
              <a:t> </a:t>
            </a:r>
            <a:r>
              <a:rPr lang="ru-RU" sz="2400" dirty="0" err="1"/>
              <a:t>Кэ</a:t>
            </a:r>
            <a:r>
              <a:rPr lang="ru-RU" sz="2400" dirty="0"/>
              <a:t> –</a:t>
            </a:r>
            <a:r>
              <a:rPr lang="ru-RU" sz="2400" dirty="0" err="1"/>
              <a:t>дегеніміз</a:t>
            </a:r>
            <a:r>
              <a:rPr lang="ru-RU" sz="2400" dirty="0"/>
              <a:t> </a:t>
            </a:r>
            <a:r>
              <a:rPr lang="ru-RU" sz="2400" dirty="0" err="1"/>
              <a:t>ұңғы</a:t>
            </a:r>
            <a:r>
              <a:rPr lang="ru-RU" sz="2400" dirty="0"/>
              <a:t> </a:t>
            </a:r>
            <a:r>
              <a:rPr lang="ru-RU" sz="2400" dirty="0" err="1"/>
              <a:t>жұмысының</a:t>
            </a:r>
            <a:r>
              <a:rPr lang="ru-RU" sz="2400" dirty="0"/>
              <a:t> </a:t>
            </a:r>
            <a:r>
              <a:rPr lang="ru-RU" sz="2400" dirty="0" err="1"/>
              <a:t>жалпы</a:t>
            </a:r>
            <a:r>
              <a:rPr lang="ru-RU" sz="2400" dirty="0"/>
              <a:t> </a:t>
            </a:r>
            <a:r>
              <a:rPr lang="ru-RU" sz="2400" dirty="0" err="1"/>
              <a:t>уақытының</a:t>
            </a:r>
            <a:r>
              <a:rPr lang="ru-RU" sz="2400" dirty="0"/>
              <a:t> (</a:t>
            </a:r>
            <a:r>
              <a:rPr lang="ru-RU" sz="2400" dirty="0" err="1"/>
              <a:t>тәуләкпен</a:t>
            </a:r>
            <a:r>
              <a:rPr lang="ru-RU" sz="2400" dirty="0"/>
              <a:t>) Т</a:t>
            </a:r>
            <a:r>
              <a:rPr lang="en-US" sz="2400" dirty="0" err="1"/>
              <a:t>i</a:t>
            </a:r>
            <a:r>
              <a:rPr lang="en-US" sz="2400" dirty="0"/>
              <a:t> </a:t>
            </a:r>
            <a:r>
              <a:rPr lang="ru-RU" sz="2400" dirty="0" err="1"/>
              <a:t>анализденген</a:t>
            </a:r>
            <a:r>
              <a:rPr lang="ru-RU" sz="2400" dirty="0"/>
              <a:t> </a:t>
            </a:r>
            <a:r>
              <a:rPr lang="ru-RU" sz="2400" dirty="0" err="1"/>
              <a:t>кезеңдегі</a:t>
            </a:r>
            <a:r>
              <a:rPr lang="ru-RU" sz="2400" dirty="0"/>
              <a:t> (</a:t>
            </a:r>
            <a:r>
              <a:rPr lang="ru-RU" sz="2400" dirty="0" err="1"/>
              <a:t>жыл</a:t>
            </a:r>
            <a:r>
              <a:rPr lang="ru-RU" sz="2400" dirty="0"/>
              <a:t>, квартал, ай) </a:t>
            </a:r>
            <a:r>
              <a:rPr lang="ru-RU" sz="2400" dirty="0" err="1"/>
              <a:t>жалпы</a:t>
            </a:r>
            <a:r>
              <a:rPr lang="ru-RU" sz="2400" dirty="0"/>
              <a:t> </a:t>
            </a:r>
            <a:r>
              <a:rPr lang="ru-RU" sz="2400" dirty="0" err="1"/>
              <a:t>күнтізбелік</a:t>
            </a:r>
            <a:r>
              <a:rPr lang="ru-RU" sz="2400" dirty="0"/>
              <a:t> </a:t>
            </a:r>
            <a:r>
              <a:rPr lang="ru-RU" sz="2400" dirty="0" err="1"/>
              <a:t>уақытқа</a:t>
            </a:r>
            <a:r>
              <a:rPr lang="ru-RU" sz="2400" dirty="0"/>
              <a:t> </a:t>
            </a:r>
            <a:r>
              <a:rPr lang="ru-RU" sz="2400" dirty="0" err="1"/>
              <a:t>Тк</a:t>
            </a:r>
            <a:r>
              <a:rPr lang="en-US" sz="2400" dirty="0" err="1"/>
              <a:t>i</a:t>
            </a:r>
            <a:r>
              <a:rPr lang="en-US" sz="2400" dirty="0"/>
              <a:t> </a:t>
            </a:r>
            <a:r>
              <a:rPr lang="ru-RU" sz="2400" dirty="0" err="1"/>
              <a:t>қатынасы</a:t>
            </a:r>
            <a:r>
              <a:rPr lang="ru-RU" sz="2400" dirty="0"/>
              <a:t> </a:t>
            </a:r>
            <a:endParaRPr lang="ru-RU" sz="2400" dirty="0" smtClean="0"/>
          </a:p>
          <a:p>
            <a:pPr algn="just"/>
            <a:r>
              <a:rPr lang="ru-RU" sz="2400" dirty="0" err="1"/>
              <a:t>Сонымен</a:t>
            </a:r>
            <a:r>
              <a:rPr lang="ru-RU" sz="2400" dirty="0"/>
              <a:t>,</a:t>
            </a:r>
          </a:p>
          <a:p>
            <a:pPr algn="just"/>
            <a:r>
              <a:rPr lang="ru-RU" sz="2400" dirty="0" smtClean="0"/>
              <a:t>                                          </a:t>
            </a: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400" baseline="-25000" dirty="0">
                <a:latin typeface="Times New Roman" panose="02020603050405020304" pitchFamily="18" charset="0"/>
                <a:ea typeface="Times New Roman" panose="02020603050405020304" pitchFamily="18" charset="0"/>
              </a:rPr>
              <a:t>э</a:t>
            </a: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400" baseline="-25000" dirty="0">
                <a:latin typeface="Times New Roman" panose="02020603050405020304" pitchFamily="18" charset="0"/>
                <a:ea typeface="Times New Roman" panose="02020603050405020304" pitchFamily="18" charset="0"/>
              </a:rPr>
              <a:t>i </a:t>
            </a: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en-US" sz="2400" dirty="0">
                <a:latin typeface="Times New Roman" panose="02020603050405020304" pitchFamily="18" charset="0"/>
                <a:ea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400" baseline="-25000" dirty="0">
                <a:latin typeface="Times New Roman" panose="02020603050405020304" pitchFamily="18" charset="0"/>
                <a:ea typeface="Times New Roman" panose="02020603050405020304" pitchFamily="18" charset="0"/>
              </a:rPr>
              <a:t>к</a:t>
            </a:r>
            <a:r>
              <a:rPr lang="ru-RU" sz="2400" dirty="0" smtClean="0"/>
              <a:t>     (</a:t>
            </a:r>
            <a:r>
              <a:rPr lang="ru-RU" sz="2400" dirty="0"/>
              <a:t>1)</a:t>
            </a:r>
          </a:p>
          <a:p>
            <a:pPr algn="just"/>
            <a:endParaRPr lang="ru-RU" sz="2400" dirty="0"/>
          </a:p>
          <a:p>
            <a:pPr algn="just"/>
            <a:r>
              <a:rPr lang="ru-RU" sz="2400" dirty="0" err="1"/>
              <a:t>Ұңғылардың</a:t>
            </a:r>
            <a:r>
              <a:rPr lang="ru-RU" sz="2400" dirty="0"/>
              <a:t> </a:t>
            </a:r>
            <a:r>
              <a:rPr lang="ru-RU" sz="2400" dirty="0" err="1"/>
              <a:t>пайдалану</a:t>
            </a:r>
            <a:r>
              <a:rPr lang="ru-RU" sz="2400" dirty="0"/>
              <a:t> </a:t>
            </a:r>
            <a:r>
              <a:rPr lang="ru-RU" sz="2400" dirty="0" err="1"/>
              <a:t>коэффициенті</a:t>
            </a:r>
            <a:r>
              <a:rPr lang="ru-RU" sz="2400" dirty="0"/>
              <a:t> 0,95-0,98 </a:t>
            </a:r>
            <a:r>
              <a:rPr lang="ru-RU" sz="2400" dirty="0" err="1"/>
              <a:t>шектерінде</a:t>
            </a:r>
            <a:r>
              <a:rPr lang="ru-RU" sz="2400" dirty="0"/>
              <a:t> </a:t>
            </a:r>
            <a:r>
              <a:rPr lang="ru-RU" sz="2400" dirty="0" err="1"/>
              <a:t>өзгереді</a:t>
            </a:r>
            <a:r>
              <a:rPr lang="ru-RU" sz="2400" dirty="0"/>
              <a:t>. </a:t>
            </a:r>
          </a:p>
          <a:p>
            <a:pPr algn="just"/>
            <a:r>
              <a:rPr lang="ru-RU" sz="2400" dirty="0" err="1"/>
              <a:t>Жұмыс</a:t>
            </a:r>
            <a:r>
              <a:rPr lang="ru-RU" sz="2400" dirty="0"/>
              <a:t> </a:t>
            </a:r>
            <a:r>
              <a:rPr lang="ru-RU" sz="2400" dirty="0" err="1"/>
              <a:t>ұзақтылығы</a:t>
            </a:r>
            <a:r>
              <a:rPr lang="ru-RU" sz="2400" dirty="0"/>
              <a:t> Т</a:t>
            </a:r>
            <a:r>
              <a:rPr lang="en-US" sz="2400" dirty="0" err="1"/>
              <a:t>i</a:t>
            </a:r>
            <a:r>
              <a:rPr lang="en-US" sz="2400" dirty="0"/>
              <a:t> </a:t>
            </a:r>
            <a:r>
              <a:rPr lang="ru-RU" sz="2400" dirty="0" err="1"/>
              <a:t>әртүрлі</a:t>
            </a:r>
            <a:r>
              <a:rPr lang="ru-RU" sz="2400" dirty="0"/>
              <a:t> </a:t>
            </a:r>
            <a:r>
              <a:rPr lang="ru-RU" sz="2400" dirty="0" err="1"/>
              <a:t>және</a:t>
            </a:r>
            <a:r>
              <a:rPr lang="ru-RU" sz="2400" dirty="0"/>
              <a:t> </a:t>
            </a:r>
            <a:r>
              <a:rPr lang="ru-RU" sz="2400" dirty="0" err="1"/>
              <a:t>анализденген</a:t>
            </a:r>
            <a:r>
              <a:rPr lang="ru-RU" sz="2400" dirty="0"/>
              <a:t> </a:t>
            </a:r>
            <a:r>
              <a:rPr lang="ru-RU" sz="2400" dirty="0" err="1"/>
              <a:t>кезеңдерінің</a:t>
            </a:r>
            <a:r>
              <a:rPr lang="ru-RU" sz="2400" dirty="0"/>
              <a:t> </a:t>
            </a:r>
            <a:r>
              <a:rPr lang="ru-RU" sz="2400" dirty="0" err="1"/>
              <a:t>ұзақтылығы</a:t>
            </a:r>
            <a:r>
              <a:rPr lang="ru-RU" sz="2400" dirty="0"/>
              <a:t> </a:t>
            </a:r>
            <a:r>
              <a:rPr lang="ru-RU" sz="2400" dirty="0" err="1"/>
              <a:t>болатын</a:t>
            </a:r>
            <a:r>
              <a:rPr lang="ru-RU" sz="2400" dirty="0"/>
              <a:t> </a:t>
            </a:r>
            <a:r>
              <a:rPr lang="ru-RU" sz="2400" dirty="0" err="1"/>
              <a:t>бір</a:t>
            </a:r>
            <a:r>
              <a:rPr lang="ru-RU" sz="2400" dirty="0"/>
              <a:t> топ </a:t>
            </a:r>
            <a:r>
              <a:rPr lang="en-US" sz="2400" dirty="0"/>
              <a:t>m </a:t>
            </a:r>
            <a:r>
              <a:rPr lang="ru-RU" sz="2400" dirty="0" err="1"/>
              <a:t>ұңғыларына</a:t>
            </a:r>
            <a:r>
              <a:rPr lang="ru-RU" sz="2400" dirty="0"/>
              <a:t> </a:t>
            </a:r>
            <a:r>
              <a:rPr lang="ru-RU" sz="2400" dirty="0" err="1"/>
              <a:t>қатысты</a:t>
            </a:r>
            <a:r>
              <a:rPr lang="ru-RU" sz="2400" dirty="0"/>
              <a:t> </a:t>
            </a:r>
            <a:r>
              <a:rPr lang="ru-RU" sz="2400" dirty="0" err="1"/>
              <a:t>Кп</a:t>
            </a:r>
            <a:r>
              <a:rPr lang="ru-RU" sz="2400" dirty="0"/>
              <a:t>  </a:t>
            </a:r>
            <a:r>
              <a:rPr lang="ru-RU" sz="2400" dirty="0" err="1"/>
              <a:t>мөлшері</a:t>
            </a:r>
            <a:r>
              <a:rPr lang="ru-RU" sz="2400" dirty="0"/>
              <a:t> </a:t>
            </a:r>
            <a:r>
              <a:rPr lang="ru-RU" sz="2400" dirty="0" err="1"/>
              <a:t>келесідей</a:t>
            </a:r>
            <a:r>
              <a:rPr lang="ru-RU" sz="2400" dirty="0"/>
              <a:t> </a:t>
            </a:r>
            <a:r>
              <a:rPr lang="ru-RU" sz="2400" dirty="0" err="1"/>
              <a:t>анықталады</a:t>
            </a:r>
            <a:r>
              <a:rPr lang="ru-RU" sz="2400" dirty="0" smtClean="0"/>
              <a:t>:</a:t>
            </a:r>
          </a:p>
          <a:p>
            <a:pPr algn="just"/>
            <a:r>
              <a:rPr lang="ru-RU" sz="2400" dirty="0"/>
              <a:t> </a:t>
            </a:r>
            <a:r>
              <a:rPr lang="ru-RU" sz="2400" dirty="0" smtClean="0"/>
              <a:t>                                         </a:t>
            </a:r>
            <a:endParaRPr lang="ru-RU" sz="2400" dirty="0"/>
          </a:p>
          <a:p>
            <a:endParaRPr lang="ru-RU" sz="2800" dirty="0"/>
          </a:p>
        </p:txBody>
      </p:sp>
      <p:pic>
        <p:nvPicPr>
          <p:cNvPr id="4" name="Рисунок 3"/>
          <p:cNvPicPr>
            <a:picLocks noChangeAspect="1"/>
          </p:cNvPicPr>
          <p:nvPr/>
        </p:nvPicPr>
        <p:blipFill>
          <a:blip r:embed="rId2"/>
          <a:stretch>
            <a:fillRect/>
          </a:stretch>
        </p:blipFill>
        <p:spPr>
          <a:xfrm>
            <a:off x="2149642" y="5336346"/>
            <a:ext cx="5743074" cy="908879"/>
          </a:xfrm>
          <a:prstGeom prst="rect">
            <a:avLst/>
          </a:prstGeom>
        </p:spPr>
      </p:pic>
    </p:spTree>
    <p:extLst>
      <p:ext uri="{BB962C8B-B14F-4D97-AF65-F5344CB8AC3E}">
        <p14:creationId xmlns:p14="http://schemas.microsoft.com/office/powerpoint/2010/main" val="1662670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4</a:t>
            </a:fld>
            <a:endParaRPr lang="ru-RU" altLang="ru-RU">
              <a:solidFill>
                <a:srgbClr val="000000"/>
              </a:solidFill>
            </a:endParaRPr>
          </a:p>
        </p:txBody>
      </p:sp>
      <p:sp>
        <p:nvSpPr>
          <p:cNvPr id="3" name="Прямоугольник 2"/>
          <p:cNvSpPr/>
          <p:nvPr/>
        </p:nvSpPr>
        <p:spPr>
          <a:xfrm>
            <a:off x="208547" y="367428"/>
            <a:ext cx="11774906" cy="9694962"/>
          </a:xfrm>
          <a:prstGeom prst="rect">
            <a:avLst/>
          </a:prstGeom>
        </p:spPr>
        <p:txBody>
          <a:bodyPr wrap="square">
            <a:spAutoFit/>
          </a:bodyPr>
          <a:lstStyle/>
          <a:p>
            <a:r>
              <a:rPr lang="ru-RU" sz="2400" dirty="0" err="1"/>
              <a:t>Әртүрлі</a:t>
            </a:r>
            <a:r>
              <a:rPr lang="ru-RU" sz="2400" dirty="0"/>
              <a:t> </a:t>
            </a:r>
            <a:r>
              <a:rPr lang="ru-RU" sz="2400" dirty="0" err="1"/>
              <a:t>пайдалану</a:t>
            </a:r>
            <a:r>
              <a:rPr lang="ru-RU" sz="2400" dirty="0"/>
              <a:t> </a:t>
            </a:r>
            <a:r>
              <a:rPr lang="ru-RU" sz="2400" dirty="0" err="1"/>
              <a:t>тәсілдері</a:t>
            </a:r>
            <a:r>
              <a:rPr lang="ru-RU" sz="2400" dirty="0"/>
              <a:t>: </a:t>
            </a:r>
            <a:r>
              <a:rPr lang="ru-RU" sz="2400" dirty="0" err="1"/>
              <a:t>фонтандлы,сорапты</a:t>
            </a:r>
            <a:r>
              <a:rPr lang="ru-RU" sz="2400" dirty="0"/>
              <a:t> (БОТЭС, ШТС), </a:t>
            </a:r>
            <a:r>
              <a:rPr lang="ru-RU" sz="2400" dirty="0" err="1"/>
              <a:t>газлифтілі</a:t>
            </a:r>
            <a:r>
              <a:rPr lang="ru-RU" sz="2400" dirty="0"/>
              <a:t> – </a:t>
            </a:r>
            <a:r>
              <a:rPr lang="ru-RU" sz="2400" dirty="0" err="1"/>
              <a:t>әртүрлі</a:t>
            </a:r>
            <a:r>
              <a:rPr lang="ru-RU" sz="2400" dirty="0"/>
              <a:t> </a:t>
            </a:r>
            <a:r>
              <a:rPr lang="ru-RU" sz="2400" dirty="0" err="1"/>
              <a:t>пайдалану</a:t>
            </a:r>
            <a:r>
              <a:rPr lang="ru-RU" sz="2400" dirty="0"/>
              <a:t> </a:t>
            </a:r>
            <a:r>
              <a:rPr lang="ru-RU" sz="2400" dirty="0" err="1"/>
              <a:t>коэффициенттерімен</a:t>
            </a:r>
            <a:r>
              <a:rPr lang="ru-RU" sz="2400" dirty="0"/>
              <a:t> </a:t>
            </a:r>
            <a:r>
              <a:rPr lang="ru-RU" sz="2400" dirty="0" err="1"/>
              <a:t>Кэ</a:t>
            </a:r>
            <a:r>
              <a:rPr lang="ru-RU" sz="2400" dirty="0"/>
              <a:t> </a:t>
            </a:r>
            <a:r>
              <a:rPr lang="ru-RU" sz="2400" dirty="0" err="1"/>
              <a:t>сипатталады</a:t>
            </a:r>
            <a:r>
              <a:rPr lang="ru-RU" sz="2400" dirty="0"/>
              <a:t>, </a:t>
            </a:r>
            <a:r>
              <a:rPr lang="ru-RU" sz="2400" dirty="0" err="1"/>
              <a:t>өйткені</a:t>
            </a:r>
            <a:r>
              <a:rPr lang="ru-RU" sz="2400" dirty="0"/>
              <a:t> </a:t>
            </a:r>
            <a:r>
              <a:rPr lang="ru-RU" sz="2400" dirty="0" err="1"/>
              <a:t>оларды</a:t>
            </a:r>
            <a:r>
              <a:rPr lang="ru-RU" sz="2400" dirty="0"/>
              <a:t> </a:t>
            </a:r>
            <a:r>
              <a:rPr lang="ru-RU" sz="2400" dirty="0" err="1"/>
              <a:t>жөндеуге</a:t>
            </a:r>
            <a:r>
              <a:rPr lang="ru-RU" sz="2400" dirty="0"/>
              <a:t> </a:t>
            </a:r>
            <a:r>
              <a:rPr lang="ru-RU" sz="2400" dirty="0" err="1"/>
              <a:t>байланысты</a:t>
            </a:r>
            <a:r>
              <a:rPr lang="ru-RU" sz="2400" dirty="0"/>
              <a:t> </a:t>
            </a:r>
            <a:r>
              <a:rPr lang="ru-RU" sz="2400" dirty="0" err="1"/>
              <a:t>тоқтаулар</a:t>
            </a:r>
            <a:r>
              <a:rPr lang="ru-RU" sz="2400" dirty="0"/>
              <a:t>, </a:t>
            </a:r>
            <a:r>
              <a:rPr lang="ru-RU" sz="2400" dirty="0" err="1"/>
              <a:t>жабдықтардың</a:t>
            </a:r>
            <a:r>
              <a:rPr lang="ru-RU" sz="2400" dirty="0"/>
              <a:t> </a:t>
            </a:r>
            <a:r>
              <a:rPr lang="ru-RU" sz="2400" dirty="0" err="1"/>
              <a:t>күрделігі</a:t>
            </a:r>
            <a:r>
              <a:rPr lang="ru-RU" sz="2400" dirty="0"/>
              <a:t>, </a:t>
            </a:r>
            <a:r>
              <a:rPr lang="ru-RU" sz="2400" dirty="0" err="1"/>
              <a:t>оның</a:t>
            </a:r>
            <a:r>
              <a:rPr lang="ru-RU" sz="2400" dirty="0"/>
              <a:t> </a:t>
            </a:r>
            <a:r>
              <a:rPr lang="ru-RU" sz="2400" dirty="0" err="1"/>
              <a:t>сенімділігі</a:t>
            </a:r>
            <a:r>
              <a:rPr lang="ru-RU" sz="2400" dirty="0"/>
              <a:t>, </a:t>
            </a:r>
            <a:r>
              <a:rPr lang="ru-RU" sz="2400" dirty="0" err="1"/>
              <a:t>ұзақмерзімділігі</a:t>
            </a:r>
            <a:r>
              <a:rPr lang="ru-RU" sz="2400" dirty="0"/>
              <a:t> </a:t>
            </a:r>
            <a:r>
              <a:rPr lang="ru-RU" sz="2400" dirty="0" err="1"/>
              <a:t>және</a:t>
            </a:r>
            <a:r>
              <a:rPr lang="ru-RU" sz="2400" dirty="0"/>
              <a:t> </a:t>
            </a:r>
            <a:r>
              <a:rPr lang="ru-RU" sz="2400" dirty="0" err="1"/>
              <a:t>басқа</a:t>
            </a:r>
            <a:r>
              <a:rPr lang="ru-RU" sz="2400" dirty="0"/>
              <a:t> да </a:t>
            </a:r>
            <a:r>
              <a:rPr lang="ru-RU" sz="2400" dirty="0" err="1"/>
              <a:t>пайдалну</a:t>
            </a:r>
            <a:r>
              <a:rPr lang="ru-RU" sz="2400" dirty="0"/>
              <a:t> </a:t>
            </a:r>
            <a:r>
              <a:rPr lang="ru-RU" sz="2400" dirty="0" err="1"/>
              <a:t>шарттарына</a:t>
            </a:r>
            <a:r>
              <a:rPr lang="ru-RU" sz="2400" dirty="0"/>
              <a:t> </a:t>
            </a:r>
            <a:r>
              <a:rPr lang="ru-RU" sz="2400" dirty="0" err="1"/>
              <a:t>байланысты</a:t>
            </a:r>
            <a:r>
              <a:rPr lang="ru-RU" sz="2400" dirty="0"/>
              <a:t> </a:t>
            </a:r>
            <a:r>
              <a:rPr lang="ru-RU" sz="2400" dirty="0" err="1"/>
              <a:t>болады</a:t>
            </a:r>
            <a:r>
              <a:rPr lang="ru-RU" sz="2400" dirty="0"/>
              <a:t>. </a:t>
            </a:r>
            <a:r>
              <a:rPr lang="ru-RU" sz="2400" dirty="0" err="1"/>
              <a:t>Әдетте</a:t>
            </a:r>
            <a:r>
              <a:rPr lang="ru-RU" sz="2400" dirty="0"/>
              <a:t> </a:t>
            </a:r>
            <a:r>
              <a:rPr lang="ru-RU" sz="2400" dirty="0" err="1"/>
              <a:t>ең</a:t>
            </a:r>
            <a:r>
              <a:rPr lang="ru-RU" sz="2400" dirty="0"/>
              <a:t> </a:t>
            </a:r>
            <a:r>
              <a:rPr lang="ru-RU" sz="2400" dirty="0" err="1"/>
              <a:t>үлкен</a:t>
            </a:r>
            <a:r>
              <a:rPr lang="ru-RU" sz="2400" dirty="0"/>
              <a:t> </a:t>
            </a:r>
            <a:r>
              <a:rPr lang="ru-RU" sz="2400" dirty="0" err="1"/>
              <a:t>пайдалану</a:t>
            </a:r>
            <a:r>
              <a:rPr lang="ru-RU" sz="2400" dirty="0"/>
              <a:t> коэффициент </a:t>
            </a:r>
            <a:r>
              <a:rPr lang="ru-RU" sz="2400" dirty="0" err="1"/>
              <a:t>Кэ</a:t>
            </a:r>
            <a:r>
              <a:rPr lang="ru-RU" sz="2400" dirty="0"/>
              <a:t> –</a:t>
            </a:r>
            <a:r>
              <a:rPr lang="ru-RU" sz="2400" dirty="0" err="1"/>
              <a:t>ол</a:t>
            </a:r>
            <a:r>
              <a:rPr lang="ru-RU" sz="2400" dirty="0"/>
              <a:t> </a:t>
            </a:r>
            <a:r>
              <a:rPr lang="ru-RU" sz="2400" dirty="0" err="1"/>
              <a:t>фонтанды</a:t>
            </a:r>
            <a:r>
              <a:rPr lang="ru-RU" sz="2400" dirty="0"/>
              <a:t> </a:t>
            </a:r>
            <a:r>
              <a:rPr lang="ru-RU" sz="2400" dirty="0" err="1"/>
              <a:t>пайдалануда</a:t>
            </a:r>
            <a:r>
              <a:rPr lang="ru-RU" sz="2400" dirty="0"/>
              <a:t>, ал </a:t>
            </a:r>
            <a:r>
              <a:rPr lang="ru-RU" sz="2400" dirty="0" err="1"/>
              <a:t>ең</a:t>
            </a:r>
            <a:r>
              <a:rPr lang="ru-RU" sz="2400" dirty="0"/>
              <a:t> </a:t>
            </a:r>
            <a:r>
              <a:rPr lang="ru-RU" sz="2400" dirty="0" err="1"/>
              <a:t>кіші</a:t>
            </a:r>
            <a:r>
              <a:rPr lang="ru-RU" sz="2400" dirty="0"/>
              <a:t> </a:t>
            </a:r>
            <a:r>
              <a:rPr lang="ru-RU" sz="2400" dirty="0" err="1"/>
              <a:t>Кэ</a:t>
            </a:r>
            <a:r>
              <a:rPr lang="ru-RU" sz="2400" dirty="0"/>
              <a:t> – </a:t>
            </a:r>
            <a:r>
              <a:rPr lang="ru-RU" sz="2400" dirty="0" err="1"/>
              <a:t>ол</a:t>
            </a:r>
            <a:r>
              <a:rPr lang="ru-RU" sz="2400" dirty="0"/>
              <a:t> </a:t>
            </a:r>
            <a:r>
              <a:rPr lang="ru-RU" sz="2400" dirty="0" err="1"/>
              <a:t>штангілі</a:t>
            </a:r>
            <a:r>
              <a:rPr lang="ru-RU" sz="2400" dirty="0"/>
              <a:t> </a:t>
            </a:r>
            <a:r>
              <a:rPr lang="ru-RU" sz="2400" dirty="0" err="1"/>
              <a:t>сораптармен</a:t>
            </a:r>
            <a:r>
              <a:rPr lang="ru-RU" sz="2400" dirty="0"/>
              <a:t> </a:t>
            </a:r>
            <a:r>
              <a:rPr lang="ru-RU" sz="2400" dirty="0" err="1"/>
              <a:t>ұңғыны</a:t>
            </a:r>
            <a:r>
              <a:rPr lang="ru-RU" sz="2400" dirty="0"/>
              <a:t> </a:t>
            </a:r>
            <a:r>
              <a:rPr lang="ru-RU" sz="2400" dirty="0" err="1"/>
              <a:t>пайдалануда</a:t>
            </a:r>
            <a:r>
              <a:rPr lang="ru-RU" sz="2400" dirty="0"/>
              <a:t>. Осы </a:t>
            </a:r>
            <a:r>
              <a:rPr lang="ru-RU" sz="2400" dirty="0" err="1"/>
              <a:t>себептерден</a:t>
            </a:r>
            <a:r>
              <a:rPr lang="ru-RU" sz="2400" dirty="0"/>
              <a:t> </a:t>
            </a:r>
            <a:r>
              <a:rPr lang="ru-RU" sz="2400" dirty="0" err="1"/>
              <a:t>Кэ</a:t>
            </a:r>
            <a:r>
              <a:rPr lang="ru-RU" sz="2400" dirty="0"/>
              <a:t> </a:t>
            </a:r>
            <a:r>
              <a:rPr lang="ru-RU" sz="2400" dirty="0" err="1"/>
              <a:t>әрбір</a:t>
            </a:r>
            <a:r>
              <a:rPr lang="ru-RU" sz="2400" dirty="0"/>
              <a:t> </a:t>
            </a:r>
            <a:r>
              <a:rPr lang="ru-RU" sz="2400" dirty="0" err="1"/>
              <a:t>пайдалану</a:t>
            </a:r>
            <a:r>
              <a:rPr lang="ru-RU" sz="2400" dirty="0"/>
              <a:t> </a:t>
            </a:r>
            <a:r>
              <a:rPr lang="ru-RU" sz="2400" dirty="0" err="1"/>
              <a:t>тәсілі</a:t>
            </a:r>
            <a:r>
              <a:rPr lang="ru-RU" sz="2400" dirty="0"/>
              <a:t> </a:t>
            </a:r>
            <a:r>
              <a:rPr lang="ru-RU" sz="2400" dirty="0" err="1"/>
              <a:t>үшін</a:t>
            </a:r>
            <a:r>
              <a:rPr lang="ru-RU" sz="2400" dirty="0"/>
              <a:t> </a:t>
            </a:r>
            <a:r>
              <a:rPr lang="ru-RU" sz="2400" dirty="0" err="1"/>
              <a:t>жеке</a:t>
            </a:r>
            <a:r>
              <a:rPr lang="ru-RU" sz="2400" dirty="0"/>
              <a:t> (2) формула </a:t>
            </a:r>
            <a:r>
              <a:rPr lang="ru-RU" sz="2400" dirty="0" err="1"/>
              <a:t>бойынша</a:t>
            </a:r>
            <a:r>
              <a:rPr lang="ru-RU" sz="2400" dirty="0"/>
              <a:t> </a:t>
            </a:r>
            <a:r>
              <a:rPr lang="ru-RU" sz="2400" dirty="0" err="1"/>
              <a:t>анықталады</a:t>
            </a:r>
            <a:r>
              <a:rPr lang="ru-RU" sz="2400" dirty="0" smtClean="0"/>
              <a:t>.</a:t>
            </a:r>
          </a:p>
          <a:p>
            <a:r>
              <a:rPr lang="ru-RU" sz="2400" dirty="0" err="1"/>
              <a:t>Бірақ</a:t>
            </a:r>
            <a:r>
              <a:rPr lang="ru-RU" sz="2400" dirty="0"/>
              <a:t>, </a:t>
            </a:r>
            <a:r>
              <a:rPr lang="ru-RU" sz="2400" dirty="0" err="1"/>
              <a:t>бұл</a:t>
            </a:r>
            <a:r>
              <a:rPr lang="ru-RU" sz="2400" dirty="0"/>
              <a:t> </a:t>
            </a:r>
            <a:r>
              <a:rPr lang="ru-RU" sz="2400" dirty="0" err="1"/>
              <a:t>жағдайда</a:t>
            </a:r>
            <a:r>
              <a:rPr lang="ru-RU" sz="2400" dirty="0"/>
              <a:t> </a:t>
            </a:r>
            <a:r>
              <a:rPr lang="ru-RU" sz="2400" dirty="0" err="1"/>
              <a:t>Кэ</a:t>
            </a:r>
            <a:r>
              <a:rPr lang="ru-RU" sz="2400" dirty="0"/>
              <a:t> </a:t>
            </a:r>
            <a:r>
              <a:rPr lang="ru-RU" sz="2400" dirty="0" err="1"/>
              <a:t>пайдалану</a:t>
            </a:r>
            <a:r>
              <a:rPr lang="ru-RU" sz="2400" dirty="0"/>
              <a:t> </a:t>
            </a:r>
            <a:r>
              <a:rPr lang="ru-RU" sz="2400" dirty="0" err="1"/>
              <a:t>коэффициенттің</a:t>
            </a:r>
            <a:r>
              <a:rPr lang="ru-RU" sz="2400" dirty="0"/>
              <a:t> </a:t>
            </a:r>
            <a:r>
              <a:rPr lang="ru-RU" sz="2400" dirty="0" err="1"/>
              <a:t>жалпы</a:t>
            </a:r>
            <a:r>
              <a:rPr lang="ru-RU" sz="2400" dirty="0"/>
              <a:t> </a:t>
            </a:r>
            <a:r>
              <a:rPr lang="ru-RU" sz="2400" dirty="0" err="1"/>
              <a:t>мөлшері</a:t>
            </a:r>
            <a:r>
              <a:rPr lang="ru-RU" sz="2400" dirty="0"/>
              <a:t> </a:t>
            </a:r>
            <a:r>
              <a:rPr lang="ru-RU" sz="2400" dirty="0" err="1"/>
              <a:t>пайдалану</a:t>
            </a:r>
            <a:r>
              <a:rPr lang="ru-RU" sz="2400" dirty="0"/>
              <a:t> </a:t>
            </a:r>
            <a:r>
              <a:rPr lang="ru-RU" sz="2400" dirty="0" err="1"/>
              <a:t>техниканың</a:t>
            </a:r>
            <a:r>
              <a:rPr lang="ru-RU" sz="2400" dirty="0"/>
              <a:t> </a:t>
            </a:r>
            <a:r>
              <a:rPr lang="ru-RU" sz="2400" dirty="0" err="1"/>
              <a:t>нақты</a:t>
            </a:r>
            <a:r>
              <a:rPr lang="ru-RU" sz="2400" dirty="0"/>
              <a:t> </a:t>
            </a:r>
            <a:r>
              <a:rPr lang="ru-RU" sz="2400" dirty="0" err="1"/>
              <a:t>жағдайын</a:t>
            </a:r>
            <a:r>
              <a:rPr lang="ru-RU" sz="2400" dirty="0"/>
              <a:t> </a:t>
            </a:r>
            <a:r>
              <a:rPr lang="ru-RU" sz="2400" dirty="0" err="1"/>
              <a:t>көрсетпеуі</a:t>
            </a:r>
            <a:r>
              <a:rPr lang="ru-RU" sz="2400" dirty="0"/>
              <a:t> </a:t>
            </a:r>
            <a:r>
              <a:rPr lang="ru-RU" sz="2400" dirty="0" err="1"/>
              <a:t>мүмкін</a:t>
            </a:r>
            <a:r>
              <a:rPr lang="ru-RU" sz="2400" dirty="0"/>
              <a:t>. </a:t>
            </a:r>
            <a:r>
              <a:rPr lang="ru-RU" sz="2400" dirty="0" err="1"/>
              <a:t>Мысалы</a:t>
            </a:r>
            <a:r>
              <a:rPr lang="ru-RU" sz="2400" dirty="0"/>
              <a:t>, </a:t>
            </a:r>
            <a:r>
              <a:rPr lang="ru-RU" sz="2400" dirty="0" err="1"/>
              <a:t>пайдалану</a:t>
            </a:r>
            <a:r>
              <a:rPr lang="ru-RU" sz="2400" dirty="0"/>
              <a:t> </a:t>
            </a:r>
            <a:r>
              <a:rPr lang="ru-RU" sz="2400" dirty="0" err="1"/>
              <a:t>крэффициент</a:t>
            </a:r>
            <a:r>
              <a:rPr lang="ru-RU" sz="2400" dirty="0"/>
              <a:t> </a:t>
            </a:r>
            <a:r>
              <a:rPr lang="ru-RU" sz="2400" dirty="0" err="1"/>
              <a:t>Кэ</a:t>
            </a:r>
            <a:r>
              <a:rPr lang="ru-RU" sz="2400" dirty="0"/>
              <a:t>, </a:t>
            </a:r>
            <a:r>
              <a:rPr lang="ru-RU" sz="2400" dirty="0" err="1"/>
              <a:t>механикаландырылған</a:t>
            </a:r>
            <a:r>
              <a:rPr lang="ru-RU" sz="2400" dirty="0"/>
              <a:t> </a:t>
            </a:r>
            <a:r>
              <a:rPr lang="ru-RU" sz="2400" dirty="0" err="1"/>
              <a:t>ұңғылар</a:t>
            </a:r>
            <a:r>
              <a:rPr lang="ru-RU" sz="2400" dirty="0"/>
              <a:t> </a:t>
            </a:r>
            <a:r>
              <a:rPr lang="ru-RU" sz="2400" dirty="0" err="1"/>
              <a:t>қорының</a:t>
            </a:r>
            <a:r>
              <a:rPr lang="ru-RU" sz="2400" dirty="0"/>
              <a:t> </a:t>
            </a:r>
            <a:r>
              <a:rPr lang="ru-RU" sz="2400" dirty="0" err="1"/>
              <a:t>жұмысын</a:t>
            </a:r>
            <a:r>
              <a:rPr lang="ru-RU" sz="2400" dirty="0"/>
              <a:t> </a:t>
            </a:r>
            <a:r>
              <a:rPr lang="ru-RU" sz="2400" dirty="0" err="1"/>
              <a:t>жақсартудан</a:t>
            </a:r>
            <a:r>
              <a:rPr lang="ru-RU" sz="2400" dirty="0"/>
              <a:t> </a:t>
            </a:r>
            <a:r>
              <a:rPr lang="ru-RU" sz="2400" dirty="0" err="1"/>
              <a:t>емес</a:t>
            </a:r>
            <a:r>
              <a:rPr lang="ru-RU" sz="2400" dirty="0"/>
              <a:t>, </a:t>
            </a:r>
            <a:r>
              <a:rPr lang="ru-RU" sz="2400" dirty="0" err="1"/>
              <a:t>фонтанды</a:t>
            </a:r>
            <a:r>
              <a:rPr lang="ru-RU" sz="2400" dirty="0"/>
              <a:t> </a:t>
            </a:r>
            <a:r>
              <a:rPr lang="ru-RU" sz="2400" dirty="0" err="1"/>
              <a:t>ұңғылар</a:t>
            </a:r>
            <a:r>
              <a:rPr lang="ru-RU" sz="2400" dirty="0"/>
              <a:t> </a:t>
            </a:r>
            <a:r>
              <a:rPr lang="ru-RU" sz="2400" dirty="0" err="1"/>
              <a:t>қорының</a:t>
            </a:r>
            <a:r>
              <a:rPr lang="ru-RU" sz="2400" dirty="0"/>
              <a:t> </a:t>
            </a:r>
            <a:r>
              <a:rPr lang="ru-RU" sz="2400" dirty="0" err="1"/>
              <a:t>өсуінен</a:t>
            </a:r>
            <a:r>
              <a:rPr lang="ru-RU" sz="2400" dirty="0"/>
              <a:t> </a:t>
            </a:r>
            <a:r>
              <a:rPr lang="ru-RU" sz="2400" dirty="0" err="1"/>
              <a:t>артуы</a:t>
            </a:r>
            <a:r>
              <a:rPr lang="ru-RU" sz="2400" dirty="0"/>
              <a:t> </a:t>
            </a:r>
            <a:r>
              <a:rPr lang="ru-RU" sz="2400" dirty="0" err="1"/>
              <a:t>мүмкін</a:t>
            </a:r>
            <a:r>
              <a:rPr lang="ru-RU" sz="2400" dirty="0"/>
              <a:t>. </a:t>
            </a:r>
            <a:r>
              <a:rPr lang="ru-RU" sz="2400" dirty="0" err="1"/>
              <a:t>Әдетте</a:t>
            </a:r>
            <a:r>
              <a:rPr lang="ru-RU" sz="2400" dirty="0"/>
              <a:t>, </a:t>
            </a:r>
            <a:r>
              <a:rPr lang="ru-RU" sz="2400" dirty="0" err="1"/>
              <a:t>механикаландырылған</a:t>
            </a:r>
            <a:r>
              <a:rPr lang="ru-RU" sz="2400" dirty="0"/>
              <a:t> </a:t>
            </a:r>
            <a:r>
              <a:rPr lang="ru-RU" sz="2400" dirty="0" err="1"/>
              <a:t>ұңғылар</a:t>
            </a:r>
            <a:r>
              <a:rPr lang="ru-RU" sz="2400" dirty="0"/>
              <a:t> </a:t>
            </a:r>
            <a:r>
              <a:rPr lang="ru-RU" sz="2400" dirty="0" err="1"/>
              <a:t>қорының</a:t>
            </a:r>
            <a:r>
              <a:rPr lang="ru-RU" sz="2400" dirty="0"/>
              <a:t> </a:t>
            </a:r>
            <a:r>
              <a:rPr lang="ru-RU" sz="2400" dirty="0" err="1"/>
              <a:t>Кэ</a:t>
            </a:r>
            <a:r>
              <a:rPr lang="ru-RU" sz="2400" dirty="0"/>
              <a:t>, </a:t>
            </a:r>
            <a:r>
              <a:rPr lang="ru-RU" sz="2400" dirty="0" err="1"/>
              <a:t>мөлшері</a:t>
            </a:r>
            <a:r>
              <a:rPr lang="ru-RU" sz="2400" dirty="0"/>
              <a:t> 0,95-0,97 </a:t>
            </a:r>
            <a:r>
              <a:rPr lang="ru-RU" sz="2400" dirty="0" err="1"/>
              <a:t>құрайды</a:t>
            </a:r>
            <a:r>
              <a:rPr lang="ru-RU" sz="2400" dirty="0"/>
              <a:t> </a:t>
            </a:r>
            <a:r>
              <a:rPr lang="ru-RU" sz="2400" dirty="0" err="1"/>
              <a:t>және</a:t>
            </a:r>
            <a:r>
              <a:rPr lang="ru-RU" sz="2400" dirty="0"/>
              <a:t> де </a:t>
            </a:r>
            <a:r>
              <a:rPr lang="ru-RU" sz="2400" dirty="0" err="1"/>
              <a:t>соңғы</a:t>
            </a:r>
            <a:r>
              <a:rPr lang="ru-RU" sz="2400" dirty="0"/>
              <a:t> </a:t>
            </a:r>
            <a:r>
              <a:rPr lang="ru-RU" sz="2400" dirty="0" err="1"/>
              <a:t>жылдары</a:t>
            </a:r>
            <a:r>
              <a:rPr lang="ru-RU" sz="2400" dirty="0"/>
              <a:t> БОТЭ–пен </a:t>
            </a:r>
            <a:r>
              <a:rPr lang="ru-RU" sz="2400" dirty="0" err="1"/>
              <a:t>жабдықталған</a:t>
            </a:r>
            <a:r>
              <a:rPr lang="ru-RU" sz="2400" dirty="0"/>
              <a:t> </a:t>
            </a:r>
            <a:r>
              <a:rPr lang="ru-RU" sz="2400" dirty="0" err="1"/>
              <a:t>ұңғылардағы</a:t>
            </a:r>
            <a:r>
              <a:rPr lang="ru-RU" sz="2400" dirty="0"/>
              <a:t> </a:t>
            </a:r>
            <a:r>
              <a:rPr lang="ru-RU" sz="2400" dirty="0" err="1"/>
              <a:t>Кэ</a:t>
            </a:r>
            <a:r>
              <a:rPr lang="ru-RU" sz="2400" dirty="0"/>
              <a:t> </a:t>
            </a:r>
            <a:r>
              <a:rPr lang="ru-RU" sz="2400" dirty="0" err="1"/>
              <a:t>пайдалану</a:t>
            </a:r>
            <a:r>
              <a:rPr lang="ru-RU" sz="2400" dirty="0"/>
              <a:t> </a:t>
            </a:r>
            <a:r>
              <a:rPr lang="ru-RU" sz="2400" dirty="0" err="1"/>
              <a:t>коэффициенті</a:t>
            </a:r>
            <a:r>
              <a:rPr lang="ru-RU" sz="2400" dirty="0"/>
              <a:t> ШТС-пен </a:t>
            </a:r>
            <a:r>
              <a:rPr lang="ru-RU" sz="2400" dirty="0" err="1"/>
              <a:t>жабдықталған</a:t>
            </a:r>
            <a:r>
              <a:rPr lang="ru-RU" sz="2400" dirty="0"/>
              <a:t> </a:t>
            </a:r>
            <a:r>
              <a:rPr lang="ru-RU" sz="2400" dirty="0" err="1"/>
              <a:t>ұңғылардағы</a:t>
            </a:r>
            <a:r>
              <a:rPr lang="ru-RU" sz="2400" dirty="0"/>
              <a:t> </a:t>
            </a:r>
            <a:r>
              <a:rPr lang="ru-RU" sz="2400" dirty="0" err="1"/>
              <a:t>Кэ</a:t>
            </a:r>
            <a:r>
              <a:rPr lang="ru-RU" sz="2400" dirty="0"/>
              <a:t> </a:t>
            </a:r>
            <a:r>
              <a:rPr lang="ru-RU" sz="2400" dirty="0" err="1"/>
              <a:t>пайдалану</a:t>
            </a:r>
            <a:r>
              <a:rPr lang="ru-RU" sz="2400" dirty="0"/>
              <a:t> </a:t>
            </a:r>
            <a:r>
              <a:rPr lang="ru-RU" sz="2400" dirty="0" err="1"/>
              <a:t>коэффициентіне</a:t>
            </a:r>
            <a:r>
              <a:rPr lang="ru-RU" sz="2400" dirty="0"/>
              <a:t> </a:t>
            </a:r>
            <a:r>
              <a:rPr lang="ru-RU" sz="2400" dirty="0" err="1"/>
              <a:t>қарағанда</a:t>
            </a:r>
            <a:r>
              <a:rPr lang="ru-RU" sz="2400" dirty="0"/>
              <a:t> </a:t>
            </a:r>
            <a:r>
              <a:rPr lang="ru-RU" sz="2400" dirty="0" err="1"/>
              <a:t>неғұрлым</a:t>
            </a:r>
            <a:r>
              <a:rPr lang="ru-RU" sz="2400" dirty="0"/>
              <a:t> </a:t>
            </a:r>
            <a:r>
              <a:rPr lang="ru-RU" sz="2400" dirty="0" err="1"/>
              <a:t>жоғары</a:t>
            </a:r>
            <a:r>
              <a:rPr lang="ru-RU" sz="2400" dirty="0"/>
              <a:t>, </a:t>
            </a:r>
            <a:r>
              <a:rPr lang="ru-RU" sz="2400" dirty="0" err="1"/>
              <a:t>өйткені</a:t>
            </a:r>
            <a:r>
              <a:rPr lang="ru-RU" sz="2400" dirty="0"/>
              <a:t> БОТЭС-ң </a:t>
            </a:r>
            <a:r>
              <a:rPr lang="ru-RU" sz="2400" dirty="0" err="1"/>
              <a:t>сапасы</a:t>
            </a:r>
            <a:r>
              <a:rPr lang="ru-RU" sz="2400" dirty="0"/>
              <a:t>, </a:t>
            </a:r>
            <a:r>
              <a:rPr lang="ru-RU" sz="2400" dirty="0" err="1"/>
              <a:t>оларды</a:t>
            </a:r>
            <a:r>
              <a:rPr lang="ru-RU" sz="2400" dirty="0"/>
              <a:t> </a:t>
            </a:r>
            <a:r>
              <a:rPr lang="ru-RU" sz="2400" dirty="0" err="1"/>
              <a:t>жөндеу</a:t>
            </a:r>
            <a:r>
              <a:rPr lang="ru-RU" sz="2400" dirty="0"/>
              <a:t> </a:t>
            </a:r>
            <a:r>
              <a:rPr lang="ru-RU" sz="2400" dirty="0" err="1"/>
              <a:t>жолдары</a:t>
            </a:r>
            <a:r>
              <a:rPr lang="ru-RU" sz="2400" dirty="0"/>
              <a:t> </a:t>
            </a:r>
            <a:r>
              <a:rPr lang="ru-RU" sz="2400" dirty="0" err="1"/>
              <a:t>жақсарған</a:t>
            </a:r>
            <a:r>
              <a:rPr lang="ru-RU" sz="2400" dirty="0"/>
              <a:t>. </a:t>
            </a:r>
            <a:endParaRPr lang="ru-RU" sz="2400" dirty="0" smtClean="0"/>
          </a:p>
          <a:p>
            <a:endParaRPr lang="ru-RU" sz="2400" dirty="0"/>
          </a:p>
          <a:p>
            <a:endParaRPr lang="ru-RU" sz="2400" dirty="0" smtClean="0"/>
          </a:p>
          <a:p>
            <a:endParaRPr lang="ru-RU" sz="2400" dirty="0"/>
          </a:p>
          <a:p>
            <a:endParaRPr lang="ru-RU" sz="2400" dirty="0" smtClean="0"/>
          </a:p>
          <a:p>
            <a:endParaRPr lang="ru-RU" sz="2400" dirty="0"/>
          </a:p>
          <a:p>
            <a:endParaRPr lang="ru-RU" sz="2400" dirty="0" smtClean="0"/>
          </a:p>
          <a:p>
            <a:endParaRPr lang="ru-RU" sz="2400" dirty="0"/>
          </a:p>
          <a:p>
            <a:endParaRPr lang="ru-RU" sz="2400" dirty="0" smtClean="0"/>
          </a:p>
          <a:p>
            <a:endParaRPr lang="ru-RU" sz="2400" dirty="0"/>
          </a:p>
          <a:p>
            <a:endParaRPr lang="ru-RU" sz="2400" dirty="0"/>
          </a:p>
        </p:txBody>
      </p:sp>
    </p:spTree>
    <p:extLst>
      <p:ext uri="{BB962C8B-B14F-4D97-AF65-F5344CB8AC3E}">
        <p14:creationId xmlns:p14="http://schemas.microsoft.com/office/powerpoint/2010/main" val="105662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5</a:t>
            </a:fld>
            <a:endParaRPr lang="ru-RU" altLang="ru-RU" dirty="0">
              <a:solidFill>
                <a:srgbClr val="000000"/>
              </a:solidFill>
            </a:endParaRPr>
          </a:p>
        </p:txBody>
      </p:sp>
      <p:sp>
        <p:nvSpPr>
          <p:cNvPr id="3" name="Прямоугольник 2"/>
          <p:cNvSpPr/>
          <p:nvPr/>
        </p:nvSpPr>
        <p:spPr>
          <a:xfrm>
            <a:off x="417095" y="158880"/>
            <a:ext cx="11967410" cy="6740307"/>
          </a:xfrm>
          <a:prstGeom prst="rect">
            <a:avLst/>
          </a:prstGeom>
        </p:spPr>
        <p:txBody>
          <a:bodyPr wrap="square">
            <a:spAutoFit/>
          </a:bodyPr>
          <a:lstStyle/>
          <a:p>
            <a:r>
              <a:rPr lang="ru-RU" sz="2400" dirty="0" err="1"/>
              <a:t>Ұңғыны</a:t>
            </a:r>
            <a:r>
              <a:rPr lang="ru-RU" sz="2400" dirty="0"/>
              <a:t> </a:t>
            </a:r>
            <a:r>
              <a:rPr lang="ru-RU" sz="2400" dirty="0" err="1"/>
              <a:t>пайдаланудың</a:t>
            </a:r>
            <a:r>
              <a:rPr lang="ru-RU" sz="2400" dirty="0"/>
              <a:t> </a:t>
            </a:r>
            <a:r>
              <a:rPr lang="ru-RU" sz="2400" dirty="0" err="1"/>
              <a:t>геологиялық</a:t>
            </a:r>
            <a:r>
              <a:rPr lang="ru-RU" sz="2400" dirty="0"/>
              <a:t> </a:t>
            </a:r>
            <a:r>
              <a:rPr lang="ru-RU" sz="2400" dirty="0" err="1"/>
              <a:t>және</a:t>
            </a:r>
            <a:r>
              <a:rPr lang="ru-RU" sz="2400" dirty="0"/>
              <a:t> </a:t>
            </a:r>
            <a:r>
              <a:rPr lang="ru-RU" sz="2400" dirty="0" err="1"/>
              <a:t>технологиялық</a:t>
            </a:r>
            <a:r>
              <a:rPr lang="ru-RU" sz="2400" dirty="0"/>
              <a:t> </a:t>
            </a:r>
            <a:r>
              <a:rPr lang="ru-RU" sz="2400" dirty="0" err="1"/>
              <a:t>жағдайлары</a:t>
            </a:r>
            <a:r>
              <a:rPr lang="ru-RU" sz="2400" dirty="0"/>
              <a:t>, </a:t>
            </a:r>
            <a:r>
              <a:rPr lang="ru-RU" sz="2400" dirty="0" err="1"/>
              <a:t>мысалы</a:t>
            </a:r>
            <a:r>
              <a:rPr lang="ru-RU" sz="2400" dirty="0"/>
              <a:t>, </a:t>
            </a:r>
            <a:r>
              <a:rPr lang="ru-RU" sz="2400" dirty="0" err="1"/>
              <a:t>құмбөліну</a:t>
            </a:r>
            <a:r>
              <a:rPr lang="ru-RU" sz="2400" dirty="0"/>
              <a:t>, </a:t>
            </a:r>
            <a:r>
              <a:rPr lang="ru-RU" sz="2400" dirty="0" err="1"/>
              <a:t>сулану</a:t>
            </a:r>
            <a:r>
              <a:rPr lang="ru-RU" sz="2400" dirty="0"/>
              <a:t>, </a:t>
            </a:r>
            <a:r>
              <a:rPr lang="ru-RU" sz="2400" dirty="0" err="1"/>
              <a:t>ұңғы</a:t>
            </a:r>
            <a:r>
              <a:rPr lang="ru-RU" sz="2400" dirty="0"/>
              <a:t> </a:t>
            </a:r>
            <a:r>
              <a:rPr lang="ru-RU" sz="2400" dirty="0" err="1"/>
              <a:t>өнісінде</a:t>
            </a:r>
            <a:r>
              <a:rPr lang="ru-RU" sz="2400" dirty="0"/>
              <a:t> </a:t>
            </a:r>
            <a:r>
              <a:rPr lang="ru-RU" sz="2400" dirty="0" err="1"/>
              <a:t>қатты</a:t>
            </a:r>
            <a:r>
              <a:rPr lang="ru-RU" sz="2400" dirty="0"/>
              <a:t> </a:t>
            </a:r>
            <a:r>
              <a:rPr lang="ru-RU" sz="2400" dirty="0" err="1"/>
              <a:t>корреляцияланатын</a:t>
            </a:r>
            <a:r>
              <a:rPr lang="ru-RU" sz="2400" dirty="0"/>
              <a:t> </a:t>
            </a:r>
            <a:r>
              <a:rPr lang="ru-RU" sz="2400" dirty="0" err="1"/>
              <a:t>заттардың</a:t>
            </a:r>
            <a:r>
              <a:rPr lang="ru-RU" sz="2400" dirty="0"/>
              <a:t> (</a:t>
            </a:r>
            <a:r>
              <a:rPr lang="ru-RU" sz="2400" dirty="0" err="1"/>
              <a:t>көмірсутек</a:t>
            </a:r>
            <a:r>
              <a:rPr lang="ru-RU" sz="2400" dirty="0"/>
              <a:t>, </a:t>
            </a:r>
            <a:r>
              <a:rPr lang="ru-RU" sz="2400" dirty="0" err="1"/>
              <a:t>жоғары</a:t>
            </a:r>
            <a:r>
              <a:rPr lang="ru-RU" sz="2400" dirty="0"/>
              <a:t> минерализация) </a:t>
            </a:r>
            <a:r>
              <a:rPr lang="ru-RU" sz="2400" dirty="0" err="1"/>
              <a:t>болуы</a:t>
            </a:r>
            <a:r>
              <a:rPr lang="ru-RU" sz="2400" dirty="0"/>
              <a:t>, </a:t>
            </a:r>
            <a:r>
              <a:rPr lang="ru-RU" sz="2400" dirty="0" err="1"/>
              <a:t>тұздар</a:t>
            </a:r>
            <a:r>
              <a:rPr lang="ru-RU" sz="2400" dirty="0"/>
              <a:t> мен </a:t>
            </a:r>
            <a:r>
              <a:rPr lang="ru-RU" sz="2400" dirty="0" err="1"/>
              <a:t>парафиннің</a:t>
            </a:r>
            <a:r>
              <a:rPr lang="ru-RU" sz="2400" dirty="0"/>
              <a:t> </a:t>
            </a:r>
            <a:r>
              <a:rPr lang="ru-RU" sz="2400" dirty="0" err="1"/>
              <a:t>түзілімдері</a:t>
            </a:r>
            <a:r>
              <a:rPr lang="ru-RU" sz="2400" dirty="0"/>
              <a:t> </a:t>
            </a:r>
            <a:r>
              <a:rPr lang="ru-RU" sz="2400" dirty="0" err="1"/>
              <a:t>пайдалану</a:t>
            </a:r>
            <a:r>
              <a:rPr lang="ru-RU" sz="2400" dirty="0"/>
              <a:t> </a:t>
            </a:r>
            <a:r>
              <a:rPr lang="ru-RU" sz="2400" dirty="0" err="1"/>
              <a:t>коэффициенттеріне</a:t>
            </a:r>
            <a:r>
              <a:rPr lang="ru-RU" sz="2400" dirty="0"/>
              <a:t> </a:t>
            </a:r>
            <a:r>
              <a:rPr lang="ru-RU" sz="2400" dirty="0" err="1"/>
              <a:t>үлкен</a:t>
            </a:r>
            <a:r>
              <a:rPr lang="ru-RU" sz="2400" dirty="0"/>
              <a:t> </a:t>
            </a:r>
            <a:r>
              <a:rPr lang="ru-RU" sz="2400" dirty="0" err="1"/>
              <a:t>әсерін</a:t>
            </a:r>
            <a:r>
              <a:rPr lang="ru-RU" sz="2400" dirty="0"/>
              <a:t> </a:t>
            </a:r>
            <a:r>
              <a:rPr lang="ru-RU" sz="2400" dirty="0" err="1"/>
              <a:t>тигізеді</a:t>
            </a:r>
            <a:r>
              <a:rPr lang="ru-RU" sz="2400" dirty="0"/>
              <a:t>. </a:t>
            </a:r>
            <a:r>
              <a:rPr lang="ru-RU" sz="2400" dirty="0" err="1"/>
              <a:t>Сондықтан</a:t>
            </a:r>
            <a:r>
              <a:rPr lang="ru-RU" sz="2400" dirty="0"/>
              <a:t>, </a:t>
            </a:r>
            <a:r>
              <a:rPr lang="ru-RU" sz="2400" dirty="0" err="1"/>
              <a:t>бір</a:t>
            </a:r>
            <a:r>
              <a:rPr lang="ru-RU" sz="2400" dirty="0"/>
              <a:t> </a:t>
            </a:r>
            <a:r>
              <a:rPr lang="ru-RU" sz="2400" dirty="0" err="1"/>
              <a:t>пайдаланеу</a:t>
            </a:r>
            <a:r>
              <a:rPr lang="ru-RU" sz="2400" dirty="0"/>
              <a:t> </a:t>
            </a:r>
            <a:r>
              <a:rPr lang="ru-RU" sz="2400" dirty="0" err="1"/>
              <a:t>тәсілі</a:t>
            </a:r>
            <a:r>
              <a:rPr lang="ru-RU" sz="2400" dirty="0"/>
              <a:t> ( </a:t>
            </a:r>
            <a:r>
              <a:rPr lang="ru-RU" sz="2400" dirty="0" err="1"/>
              <a:t>мысалы</a:t>
            </a:r>
            <a:r>
              <a:rPr lang="ru-RU" sz="2400" dirty="0"/>
              <a:t> </a:t>
            </a:r>
            <a:r>
              <a:rPr lang="ru-RU" sz="2400" dirty="0" err="1"/>
              <a:t>штангілі</a:t>
            </a:r>
            <a:r>
              <a:rPr lang="ru-RU" sz="2400" dirty="0"/>
              <a:t> </a:t>
            </a:r>
            <a:r>
              <a:rPr lang="ru-RU" sz="2400" dirty="0" err="1"/>
              <a:t>терең</a:t>
            </a:r>
            <a:r>
              <a:rPr lang="ru-RU" sz="2400" dirty="0"/>
              <a:t> </a:t>
            </a:r>
            <a:r>
              <a:rPr lang="ru-RU" sz="2400" dirty="0" err="1"/>
              <a:t>сораппен</a:t>
            </a:r>
            <a:r>
              <a:rPr lang="ru-RU" sz="2400" dirty="0"/>
              <a:t>) </a:t>
            </a:r>
            <a:r>
              <a:rPr lang="ru-RU" sz="2400" dirty="0" err="1"/>
              <a:t>үшін</a:t>
            </a:r>
            <a:r>
              <a:rPr lang="ru-RU" sz="2400" dirty="0"/>
              <a:t> </a:t>
            </a:r>
            <a:r>
              <a:rPr lang="ru-RU" sz="2400" dirty="0" err="1"/>
              <a:t>Кэ</a:t>
            </a:r>
            <a:r>
              <a:rPr lang="ru-RU" sz="2400" dirty="0"/>
              <a:t> </a:t>
            </a:r>
            <a:r>
              <a:rPr lang="ru-RU" sz="2400" dirty="0" err="1"/>
              <a:t>пайдалану</a:t>
            </a:r>
            <a:r>
              <a:rPr lang="ru-RU" sz="2400" dirty="0"/>
              <a:t> </a:t>
            </a:r>
            <a:r>
              <a:rPr lang="ru-RU" sz="2400" dirty="0" err="1"/>
              <a:t>коэффициенті</a:t>
            </a:r>
            <a:r>
              <a:rPr lang="ru-RU" sz="2400" dirty="0"/>
              <a:t> </a:t>
            </a:r>
            <a:r>
              <a:rPr lang="ru-RU" sz="2400" dirty="0" err="1"/>
              <a:t>әртүрлі</a:t>
            </a:r>
            <a:r>
              <a:rPr lang="ru-RU" sz="2400" dirty="0"/>
              <a:t> </a:t>
            </a:r>
            <a:r>
              <a:rPr lang="ru-RU" sz="2400" dirty="0" err="1"/>
              <a:t>аймақтарда</a:t>
            </a:r>
            <a:r>
              <a:rPr lang="ru-RU" sz="2400" dirty="0"/>
              <a:t> </a:t>
            </a:r>
            <a:r>
              <a:rPr lang="ru-RU" sz="2400" dirty="0" err="1"/>
              <a:t>немесе</a:t>
            </a:r>
            <a:r>
              <a:rPr lang="ru-RU" sz="2400" dirty="0"/>
              <a:t> </a:t>
            </a:r>
            <a:r>
              <a:rPr lang="ru-RU" sz="2400" dirty="0" err="1"/>
              <a:t>кен</a:t>
            </a:r>
            <a:r>
              <a:rPr lang="ru-RU" sz="2400" dirty="0"/>
              <a:t> </a:t>
            </a:r>
            <a:r>
              <a:rPr lang="ru-RU" sz="2400" dirty="0" err="1"/>
              <a:t>орындарды</a:t>
            </a:r>
            <a:r>
              <a:rPr lang="ru-RU" sz="2400" dirty="0"/>
              <a:t> </a:t>
            </a:r>
            <a:r>
              <a:rPr lang="ru-RU" sz="2400" dirty="0" err="1"/>
              <a:t>әртүрлі</a:t>
            </a:r>
            <a:r>
              <a:rPr lang="ru-RU" sz="2400" dirty="0"/>
              <a:t> </a:t>
            </a:r>
            <a:r>
              <a:rPr lang="ru-RU" sz="2400" dirty="0" err="1"/>
              <a:t>болады</a:t>
            </a:r>
            <a:r>
              <a:rPr lang="ru-RU" sz="2400" dirty="0"/>
              <a:t>. </a:t>
            </a:r>
            <a:r>
              <a:rPr lang="ru-RU" sz="2400" dirty="0" err="1"/>
              <a:t>Ұңғының</a:t>
            </a:r>
            <a:r>
              <a:rPr lang="ru-RU" sz="2400" dirty="0"/>
              <a:t> </a:t>
            </a:r>
            <a:r>
              <a:rPr lang="ru-RU" sz="2400" dirty="0" err="1"/>
              <a:t>басқа</a:t>
            </a:r>
            <a:r>
              <a:rPr lang="ru-RU" sz="2400" dirty="0"/>
              <a:t> </a:t>
            </a:r>
            <a:r>
              <a:rPr lang="ru-RU" sz="2400" dirty="0" err="1"/>
              <a:t>маңызды</a:t>
            </a:r>
            <a:r>
              <a:rPr lang="ru-RU" sz="2400" dirty="0"/>
              <a:t> </a:t>
            </a:r>
            <a:r>
              <a:rPr lang="ru-RU" sz="2400" dirty="0" err="1"/>
              <a:t>жұмыс</a:t>
            </a:r>
            <a:r>
              <a:rPr lang="ru-RU" sz="2400" dirty="0"/>
              <a:t> </a:t>
            </a:r>
            <a:r>
              <a:rPr lang="ru-RU" sz="2400" dirty="0" err="1"/>
              <a:t>көрсеткіші-ол</a:t>
            </a:r>
            <a:r>
              <a:rPr lang="ru-RU" sz="2400" dirty="0"/>
              <a:t> </a:t>
            </a:r>
            <a:r>
              <a:rPr lang="ru-RU" sz="2400" dirty="0" err="1"/>
              <a:t>жөқндеу</a:t>
            </a:r>
            <a:r>
              <a:rPr lang="ru-RU" sz="2400" dirty="0"/>
              <a:t> </a:t>
            </a:r>
            <a:r>
              <a:rPr lang="ru-RU" sz="2400" dirty="0" err="1"/>
              <a:t>аралық</a:t>
            </a:r>
            <a:r>
              <a:rPr lang="ru-RU" sz="2400" dirty="0"/>
              <a:t> </a:t>
            </a:r>
            <a:r>
              <a:rPr lang="ru-RU" sz="2400" dirty="0" err="1"/>
              <a:t>кезекң</a:t>
            </a:r>
            <a:r>
              <a:rPr lang="ru-RU" sz="2400" dirty="0"/>
              <a:t> (ЖАК). </a:t>
            </a:r>
            <a:endParaRPr lang="ru-RU" sz="2400" dirty="0" smtClean="0"/>
          </a:p>
          <a:p>
            <a:r>
              <a:rPr lang="ru-RU" sz="2400" dirty="0"/>
              <a:t>Жеке </a:t>
            </a:r>
            <a:r>
              <a:rPr lang="ru-RU" sz="2400" dirty="0" err="1"/>
              <a:t>бір</a:t>
            </a:r>
            <a:r>
              <a:rPr lang="ru-RU" sz="2400" dirty="0"/>
              <a:t> </a:t>
            </a:r>
            <a:r>
              <a:rPr lang="ru-RU" sz="2400" dirty="0" err="1"/>
              <a:t>ұңғы</a:t>
            </a:r>
            <a:r>
              <a:rPr lang="ru-RU" sz="2400" dirty="0"/>
              <a:t> </a:t>
            </a:r>
            <a:r>
              <a:rPr lang="ru-RU" sz="2400" dirty="0" err="1"/>
              <a:t>үшін</a:t>
            </a:r>
            <a:r>
              <a:rPr lang="ru-RU" sz="2400" dirty="0"/>
              <a:t> – </a:t>
            </a:r>
            <a:r>
              <a:rPr lang="ru-RU" sz="2400" dirty="0" err="1"/>
              <a:t>ол</a:t>
            </a:r>
            <a:r>
              <a:rPr lang="ru-RU" sz="2400" dirty="0"/>
              <a:t> </a:t>
            </a:r>
            <a:r>
              <a:rPr lang="ru-RU" sz="2400" dirty="0" err="1"/>
              <a:t>екі</a:t>
            </a:r>
            <a:r>
              <a:rPr lang="ru-RU" sz="2400" dirty="0"/>
              <a:t> </a:t>
            </a:r>
            <a:r>
              <a:rPr lang="ru-RU" sz="2400" dirty="0" err="1"/>
              <a:t>ағымдағы</a:t>
            </a:r>
            <a:r>
              <a:rPr lang="ru-RU" sz="2400" dirty="0"/>
              <a:t> </a:t>
            </a:r>
            <a:r>
              <a:rPr lang="ru-RU" sz="2400" dirty="0" err="1"/>
              <a:t>жөндеулер</a:t>
            </a:r>
            <a:r>
              <a:rPr lang="ru-RU" sz="2400" dirty="0"/>
              <a:t> </a:t>
            </a:r>
            <a:r>
              <a:rPr lang="ru-RU" sz="2400" dirty="0" err="1"/>
              <a:t>арасындағы</a:t>
            </a:r>
            <a:r>
              <a:rPr lang="ru-RU" sz="2400" dirty="0"/>
              <a:t> </a:t>
            </a:r>
            <a:r>
              <a:rPr lang="ru-RU" sz="2400" dirty="0" err="1"/>
              <a:t>ұңғының</a:t>
            </a:r>
            <a:r>
              <a:rPr lang="ru-RU" sz="2400" dirty="0"/>
              <a:t> </a:t>
            </a:r>
            <a:r>
              <a:rPr lang="ru-RU" sz="2400" dirty="0" err="1"/>
              <a:t>үздіксіз</a:t>
            </a:r>
            <a:r>
              <a:rPr lang="ru-RU" sz="2400" dirty="0"/>
              <a:t> </a:t>
            </a:r>
            <a:r>
              <a:rPr lang="ru-RU" sz="2400" dirty="0" err="1"/>
              <a:t>жұмыс</a:t>
            </a:r>
            <a:r>
              <a:rPr lang="ru-RU" sz="2400" dirty="0"/>
              <a:t> </a:t>
            </a:r>
            <a:r>
              <a:rPr lang="ru-RU" sz="2400" dirty="0" err="1"/>
              <a:t>істеу</a:t>
            </a:r>
            <a:r>
              <a:rPr lang="ru-RU" sz="2400" dirty="0"/>
              <a:t> </a:t>
            </a:r>
            <a:r>
              <a:rPr lang="ru-RU" sz="2400" dirty="0" err="1"/>
              <a:t>ұзақтылығы</a:t>
            </a:r>
            <a:r>
              <a:rPr lang="ru-RU" sz="2400" dirty="0"/>
              <a:t> (</a:t>
            </a:r>
            <a:r>
              <a:rPr lang="ru-RU" sz="2400" dirty="0" err="1"/>
              <a:t>тәулікпен</a:t>
            </a:r>
            <a:r>
              <a:rPr lang="ru-RU" sz="2400" dirty="0"/>
              <a:t>). </a:t>
            </a:r>
            <a:r>
              <a:rPr lang="ru-RU" sz="2400" dirty="0" err="1"/>
              <a:t>Жөндеулер</a:t>
            </a:r>
            <a:r>
              <a:rPr lang="ru-RU" sz="2400" dirty="0"/>
              <a:t> </a:t>
            </a:r>
            <a:r>
              <a:rPr lang="ru-RU" sz="2400" dirty="0" err="1"/>
              <a:t>арасында</a:t>
            </a:r>
            <a:r>
              <a:rPr lang="ru-RU" sz="2400" dirty="0"/>
              <a:t> </a:t>
            </a:r>
            <a:r>
              <a:rPr lang="ru-RU" sz="2400" dirty="0" err="1"/>
              <a:t>жұмыс</a:t>
            </a:r>
            <a:r>
              <a:rPr lang="ru-RU" sz="2400" dirty="0"/>
              <a:t> </a:t>
            </a:r>
            <a:r>
              <a:rPr lang="ru-RU" sz="2400" dirty="0" err="1"/>
              <a:t>істеу</a:t>
            </a:r>
            <a:r>
              <a:rPr lang="ru-RU" sz="2400" dirty="0"/>
              <a:t> </a:t>
            </a:r>
            <a:r>
              <a:rPr lang="ru-RU" sz="2400" dirty="0" err="1"/>
              <a:t>ұзақтылығы</a:t>
            </a:r>
            <a:r>
              <a:rPr lang="ru-RU" sz="2400" dirty="0"/>
              <a:t> Т</a:t>
            </a:r>
            <a:r>
              <a:rPr lang="en-US" sz="2400" dirty="0" err="1"/>
              <a:t>i</a:t>
            </a:r>
            <a:r>
              <a:rPr lang="en-US" sz="2400" dirty="0"/>
              <a:t> </a:t>
            </a:r>
            <a:r>
              <a:rPr lang="ru-RU" sz="2400" dirty="0" err="1"/>
              <a:t>әртүрлі</a:t>
            </a:r>
            <a:r>
              <a:rPr lang="ru-RU" sz="2400" dirty="0"/>
              <a:t> </a:t>
            </a:r>
            <a:r>
              <a:rPr lang="ru-RU" sz="2400" dirty="0" err="1"/>
              <a:t>болатын</a:t>
            </a:r>
            <a:r>
              <a:rPr lang="ru-RU" sz="2400" dirty="0"/>
              <a:t> </a:t>
            </a:r>
            <a:r>
              <a:rPr lang="ru-RU" sz="2400" dirty="0" err="1"/>
              <a:t>бір</a:t>
            </a:r>
            <a:r>
              <a:rPr lang="ru-RU" sz="2400" dirty="0"/>
              <a:t> топ </a:t>
            </a:r>
            <a:r>
              <a:rPr lang="en-US" sz="2400" dirty="0"/>
              <a:t>m </a:t>
            </a:r>
            <a:r>
              <a:rPr lang="ru-RU" sz="2400" dirty="0" err="1"/>
              <a:t>ұңғылары</a:t>
            </a:r>
            <a:r>
              <a:rPr lang="ru-RU" sz="2400" dirty="0"/>
              <a:t> </a:t>
            </a:r>
            <a:r>
              <a:rPr lang="ru-RU" sz="2400" dirty="0" err="1"/>
              <a:t>үшін</a:t>
            </a:r>
            <a:r>
              <a:rPr lang="ru-RU" sz="2400" dirty="0"/>
              <a:t> ЖАК осы </a:t>
            </a:r>
            <a:r>
              <a:rPr lang="ru-RU" sz="2400" dirty="0" err="1"/>
              <a:t>ұңғылар</a:t>
            </a:r>
            <a:r>
              <a:rPr lang="ru-RU" sz="2400" dirty="0"/>
              <a:t> </a:t>
            </a:r>
            <a:r>
              <a:rPr lang="ru-RU" sz="2400" dirty="0" err="1"/>
              <a:t>жұмыс</a:t>
            </a:r>
            <a:r>
              <a:rPr lang="ru-RU" sz="2400" dirty="0"/>
              <a:t> </a:t>
            </a:r>
            <a:r>
              <a:rPr lang="ru-RU" sz="2400" dirty="0" err="1"/>
              <a:t>ұзақтылығының</a:t>
            </a:r>
            <a:r>
              <a:rPr lang="ru-RU" sz="2400" dirty="0"/>
              <a:t> </a:t>
            </a:r>
            <a:r>
              <a:rPr lang="ru-RU" sz="2400" dirty="0" err="1"/>
              <a:t>қосындысының</a:t>
            </a:r>
            <a:r>
              <a:rPr lang="ru-RU" sz="2400" dirty="0"/>
              <a:t> </a:t>
            </a:r>
            <a:r>
              <a:rPr lang="ru-RU" sz="2400" dirty="0" err="1"/>
              <a:t>әрбір</a:t>
            </a:r>
            <a:r>
              <a:rPr lang="ru-RU" sz="2400" dirty="0"/>
              <a:t> </a:t>
            </a:r>
            <a:r>
              <a:rPr lang="en-US" sz="2400" dirty="0" err="1"/>
              <a:t>i</a:t>
            </a:r>
            <a:r>
              <a:rPr lang="en-US" sz="2400" dirty="0"/>
              <a:t> </a:t>
            </a:r>
            <a:r>
              <a:rPr lang="ru-RU" sz="2400" dirty="0" err="1"/>
              <a:t>ұңғының</a:t>
            </a:r>
            <a:r>
              <a:rPr lang="ru-RU" sz="2400" dirty="0"/>
              <a:t> </a:t>
            </a:r>
            <a:r>
              <a:rPr lang="ru-RU" sz="2400" dirty="0" err="1"/>
              <a:t>жөндеулер</a:t>
            </a:r>
            <a:r>
              <a:rPr lang="ru-RU" sz="2400" dirty="0"/>
              <a:t> </a:t>
            </a:r>
            <a:r>
              <a:rPr lang="ru-RU" sz="2400" dirty="0" err="1"/>
              <a:t>санынның</a:t>
            </a:r>
            <a:r>
              <a:rPr lang="ru-RU" sz="2400" dirty="0"/>
              <a:t> </a:t>
            </a:r>
            <a:r>
              <a:rPr lang="ru-RU" sz="2400" dirty="0" err="1"/>
              <a:t>қосындысына</a:t>
            </a:r>
            <a:r>
              <a:rPr lang="ru-RU" sz="2400" dirty="0"/>
              <a:t> </a:t>
            </a:r>
            <a:r>
              <a:rPr lang="ru-RU" sz="2400" dirty="0" err="1"/>
              <a:t>қатынасымен</a:t>
            </a:r>
            <a:r>
              <a:rPr lang="ru-RU" sz="2400" dirty="0"/>
              <a:t> </a:t>
            </a:r>
            <a:r>
              <a:rPr lang="ru-RU" sz="2400" dirty="0" err="1"/>
              <a:t>анықталады</a:t>
            </a:r>
            <a:r>
              <a:rPr lang="ru-RU" sz="2400" dirty="0"/>
              <a:t>:</a:t>
            </a:r>
          </a:p>
          <a:p>
            <a:endParaRPr lang="ru-RU" sz="2400" dirty="0" smtClean="0"/>
          </a:p>
          <a:p>
            <a:endParaRPr lang="ru-RU" sz="2400" dirty="0"/>
          </a:p>
          <a:p>
            <a:endParaRPr lang="ru-RU" sz="2400" dirty="0" smtClean="0"/>
          </a:p>
          <a:p>
            <a:endParaRPr lang="ru-RU" sz="2400" dirty="0"/>
          </a:p>
          <a:p>
            <a:r>
              <a:rPr lang="ru-RU" sz="2400" dirty="0" err="1" smtClean="0"/>
              <a:t>мұнда</a:t>
            </a:r>
            <a:r>
              <a:rPr lang="ru-RU" sz="2400" dirty="0" smtClean="0"/>
              <a:t> </a:t>
            </a:r>
            <a:r>
              <a:rPr lang="kk-KZ" sz="2400" dirty="0">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kk-KZ" sz="2400" baseline="-25000" dirty="0">
                <a:latin typeface="Times New Roman" panose="02020603050405020304" pitchFamily="18" charset="0"/>
                <a:ea typeface="Times New Roman" panose="02020603050405020304" pitchFamily="18" charset="0"/>
              </a:rPr>
              <a:t>i </a:t>
            </a:r>
            <a:r>
              <a:rPr lang="en-US" sz="2400" dirty="0" smtClean="0"/>
              <a:t> </a:t>
            </a:r>
            <a:r>
              <a:rPr lang="en-US" sz="2400" dirty="0"/>
              <a:t>– </a:t>
            </a:r>
            <a:r>
              <a:rPr lang="ru-RU" sz="2400" dirty="0" err="1"/>
              <a:t>анализдеу</a:t>
            </a:r>
            <a:r>
              <a:rPr lang="ru-RU" sz="2400" dirty="0"/>
              <a:t> </a:t>
            </a:r>
            <a:r>
              <a:rPr lang="ru-RU" sz="2400" dirty="0" err="1"/>
              <a:t>уақыт</a:t>
            </a:r>
            <a:r>
              <a:rPr lang="ru-RU" sz="2400" dirty="0"/>
              <a:t> </a:t>
            </a:r>
            <a:r>
              <a:rPr lang="ru-RU" sz="2400" dirty="0" err="1"/>
              <a:t>ішінде</a:t>
            </a:r>
            <a:r>
              <a:rPr lang="ru-RU" sz="2400" dirty="0"/>
              <a:t> </a:t>
            </a:r>
            <a:r>
              <a:rPr lang="ru-RU" sz="2400" dirty="0" err="1"/>
              <a:t>әрбір</a:t>
            </a:r>
            <a:r>
              <a:rPr lang="ru-RU" sz="2400" dirty="0"/>
              <a:t> </a:t>
            </a:r>
            <a:r>
              <a:rPr lang="ru-RU" sz="2400" dirty="0" err="1"/>
              <a:t>ұңғы</a:t>
            </a:r>
            <a:r>
              <a:rPr lang="ru-RU" sz="2400" dirty="0"/>
              <a:t> </a:t>
            </a:r>
            <a:r>
              <a:rPr lang="ru-RU" sz="2400" dirty="0" err="1"/>
              <a:t>бойынша</a:t>
            </a:r>
            <a:r>
              <a:rPr lang="ru-RU" sz="2400" dirty="0"/>
              <a:t> </a:t>
            </a:r>
            <a:r>
              <a:rPr lang="ru-RU" sz="2400" dirty="0" err="1"/>
              <a:t>жөндеу</a:t>
            </a:r>
            <a:r>
              <a:rPr lang="ru-RU" sz="2400" dirty="0"/>
              <a:t> саны.</a:t>
            </a:r>
          </a:p>
          <a:p>
            <a:endParaRPr lang="ru-RU" sz="2400" dirty="0"/>
          </a:p>
        </p:txBody>
      </p:sp>
      <p:pic>
        <p:nvPicPr>
          <p:cNvPr id="4" name="Рисунок 3"/>
          <p:cNvPicPr>
            <a:picLocks noChangeAspect="1"/>
          </p:cNvPicPr>
          <p:nvPr/>
        </p:nvPicPr>
        <p:blipFill>
          <a:blip r:embed="rId2"/>
          <a:stretch>
            <a:fillRect/>
          </a:stretch>
        </p:blipFill>
        <p:spPr>
          <a:xfrm>
            <a:off x="4908883" y="4604085"/>
            <a:ext cx="2294021" cy="1235242"/>
          </a:xfrm>
          <a:prstGeom prst="rect">
            <a:avLst/>
          </a:prstGeom>
        </p:spPr>
      </p:pic>
    </p:spTree>
    <p:extLst>
      <p:ext uri="{BB962C8B-B14F-4D97-AF65-F5344CB8AC3E}">
        <p14:creationId xmlns:p14="http://schemas.microsoft.com/office/powerpoint/2010/main" val="899653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6</a:t>
            </a:fld>
            <a:endParaRPr lang="ru-RU" altLang="ru-RU">
              <a:solidFill>
                <a:srgbClr val="000000"/>
              </a:solidFill>
            </a:endParaRPr>
          </a:p>
        </p:txBody>
      </p:sp>
      <p:sp>
        <p:nvSpPr>
          <p:cNvPr id="3" name="Прямоугольник 2"/>
          <p:cNvSpPr/>
          <p:nvPr/>
        </p:nvSpPr>
        <p:spPr>
          <a:xfrm>
            <a:off x="256674" y="230016"/>
            <a:ext cx="11325726" cy="8679299"/>
          </a:xfrm>
          <a:prstGeom prst="rect">
            <a:avLst/>
          </a:prstGeom>
        </p:spPr>
        <p:txBody>
          <a:bodyPr wrap="square">
            <a:spAutoFit/>
          </a:bodyPr>
          <a:lstStyle/>
          <a:p>
            <a:r>
              <a:rPr lang="ru-RU" sz="2400" dirty="0" err="1"/>
              <a:t>Егер</a:t>
            </a:r>
            <a:r>
              <a:rPr lang="ru-RU" sz="2400" dirty="0"/>
              <a:t> </a:t>
            </a:r>
            <a:r>
              <a:rPr lang="ru-RU" sz="2400" dirty="0" err="1"/>
              <a:t>әрбір</a:t>
            </a:r>
            <a:r>
              <a:rPr lang="ru-RU" sz="2400" dirty="0"/>
              <a:t> </a:t>
            </a:r>
            <a:r>
              <a:rPr lang="ru-RU" sz="2400" dirty="0" err="1"/>
              <a:t>ұңғы</a:t>
            </a:r>
            <a:r>
              <a:rPr lang="ru-RU" sz="2400" dirty="0"/>
              <a:t> </a:t>
            </a:r>
            <a:r>
              <a:rPr lang="ru-RU" sz="2400" dirty="0" err="1"/>
              <a:t>бойынша</a:t>
            </a:r>
            <a:r>
              <a:rPr lang="ru-RU" sz="2400" dirty="0"/>
              <a:t> </a:t>
            </a:r>
            <a:r>
              <a:rPr lang="ru-RU" sz="2400" dirty="0" err="1"/>
              <a:t>күнтізбелік</a:t>
            </a:r>
            <a:r>
              <a:rPr lang="ru-RU" sz="2400" dirty="0"/>
              <a:t> </a:t>
            </a:r>
            <a:r>
              <a:rPr lang="ru-RU" sz="2400" dirty="0" err="1"/>
              <a:t>уақыттың</a:t>
            </a:r>
            <a:r>
              <a:rPr lang="ru-RU" sz="2400" dirty="0"/>
              <a:t> </a:t>
            </a:r>
            <a:r>
              <a:rPr lang="ru-RU" sz="2400" dirty="0" err="1"/>
              <a:t>ұзақтылығы</a:t>
            </a:r>
            <a:r>
              <a:rPr lang="ru-RU" sz="2400" dirty="0"/>
              <a:t> </a:t>
            </a:r>
            <a:r>
              <a:rPr lang="ru-RU" sz="2400" dirty="0" err="1"/>
              <a:t>әртүрлі</a:t>
            </a:r>
            <a:r>
              <a:rPr lang="ru-RU" sz="2400" dirty="0"/>
              <a:t> </a:t>
            </a:r>
            <a:r>
              <a:rPr lang="ru-RU" sz="2400" dirty="0" err="1"/>
              <a:t>болса</a:t>
            </a:r>
            <a:r>
              <a:rPr lang="ru-RU" sz="2400" dirty="0"/>
              <a:t>, </a:t>
            </a:r>
            <a:r>
              <a:rPr lang="ru-RU" sz="2400" dirty="0" err="1"/>
              <a:t>онда</a:t>
            </a:r>
            <a:r>
              <a:rPr lang="ru-RU" sz="2400" dirty="0"/>
              <a:t> </a:t>
            </a:r>
            <a:r>
              <a:rPr lang="ru-RU" sz="2400" dirty="0" err="1"/>
              <a:t>орташа</a:t>
            </a:r>
            <a:r>
              <a:rPr lang="ru-RU" sz="2400" dirty="0"/>
              <a:t> ЖАК-ты </a:t>
            </a:r>
            <a:r>
              <a:rPr lang="ru-RU" sz="2400" dirty="0" err="1"/>
              <a:t>келесі</a:t>
            </a:r>
            <a:r>
              <a:rPr lang="ru-RU" sz="2400" dirty="0"/>
              <a:t> формула </a:t>
            </a:r>
            <a:r>
              <a:rPr lang="ru-RU" sz="2400" dirty="0" err="1"/>
              <a:t>бойынша</a:t>
            </a:r>
            <a:r>
              <a:rPr lang="ru-RU" sz="2400" dirty="0"/>
              <a:t> </a:t>
            </a:r>
            <a:r>
              <a:rPr lang="ru-RU" sz="2400" dirty="0" err="1"/>
              <a:t>анықтау</a:t>
            </a:r>
            <a:r>
              <a:rPr lang="ru-RU" sz="2400" dirty="0"/>
              <a:t> </a:t>
            </a:r>
            <a:r>
              <a:rPr lang="ru-RU" sz="2400" dirty="0" err="1"/>
              <a:t>ыңғайлы</a:t>
            </a:r>
            <a:r>
              <a:rPr lang="ru-RU" sz="2400" dirty="0" smtClean="0"/>
              <a:t>:</a:t>
            </a:r>
          </a:p>
          <a:p>
            <a:endParaRPr lang="ru-RU" sz="2400" dirty="0"/>
          </a:p>
          <a:p>
            <a:r>
              <a:rPr lang="ru-RU" dirty="0" smtClean="0"/>
              <a:t>                                                         </a:t>
            </a:r>
          </a:p>
          <a:p>
            <a:endParaRPr lang="ru-RU" dirty="0"/>
          </a:p>
          <a:p>
            <a:endParaRPr lang="ru-RU" dirty="0" smtClean="0"/>
          </a:p>
          <a:p>
            <a:endParaRPr lang="ru-RU" dirty="0"/>
          </a:p>
          <a:p>
            <a:endParaRPr lang="ru-RU" dirty="0" smtClean="0"/>
          </a:p>
          <a:p>
            <a:endParaRPr lang="ru-RU" dirty="0" smtClean="0"/>
          </a:p>
          <a:p>
            <a:r>
              <a:rPr lang="ru-RU" sz="2400" dirty="0" smtClean="0"/>
              <a:t>    </a:t>
            </a:r>
            <a:r>
              <a:rPr lang="ru-RU" sz="2400" dirty="0" err="1" smtClean="0"/>
              <a:t>мұнда</a:t>
            </a:r>
            <a:r>
              <a:rPr lang="ru-RU" sz="2400" dirty="0" smtClean="0"/>
              <a:t>  </a:t>
            </a:r>
            <a:r>
              <a:rPr lang="en-US" sz="2400" dirty="0"/>
              <a:t>T</a:t>
            </a:r>
            <a:r>
              <a:rPr lang="ru-RU" sz="2400" dirty="0"/>
              <a:t>к</a:t>
            </a:r>
            <a:r>
              <a:rPr lang="en-US" sz="2400" dirty="0" err="1"/>
              <a:t>i</a:t>
            </a:r>
            <a:r>
              <a:rPr lang="en-US" sz="2400" dirty="0"/>
              <a:t> - </a:t>
            </a:r>
            <a:r>
              <a:rPr lang="en-US" sz="2400" dirty="0" err="1"/>
              <a:t>i</a:t>
            </a:r>
            <a:r>
              <a:rPr lang="en-US" sz="2400" dirty="0"/>
              <a:t> –</a:t>
            </a:r>
            <a:r>
              <a:rPr lang="ru-RU" sz="2400" dirty="0" err="1"/>
              <a:t>ші</a:t>
            </a:r>
            <a:r>
              <a:rPr lang="ru-RU" sz="2400" dirty="0"/>
              <a:t> </a:t>
            </a:r>
            <a:r>
              <a:rPr lang="ru-RU" sz="2400" dirty="0" err="1"/>
              <a:t>ұңғының</a:t>
            </a:r>
            <a:r>
              <a:rPr lang="ru-RU" sz="2400" dirty="0"/>
              <a:t> </a:t>
            </a:r>
            <a:r>
              <a:rPr lang="ru-RU" sz="2400" dirty="0" err="1"/>
              <a:t>календарлық</a:t>
            </a:r>
            <a:r>
              <a:rPr lang="ru-RU" sz="2400" dirty="0"/>
              <a:t> </a:t>
            </a:r>
            <a:r>
              <a:rPr lang="ru-RU" sz="2400" dirty="0" err="1"/>
              <a:t>уақыты</a:t>
            </a:r>
            <a:r>
              <a:rPr lang="ru-RU" sz="2400" dirty="0"/>
              <a:t>, </a:t>
            </a:r>
            <a:r>
              <a:rPr lang="ru-RU" sz="2400" dirty="0" err="1"/>
              <a:t>тәу</a:t>
            </a:r>
            <a:r>
              <a:rPr lang="ru-RU" sz="2400" dirty="0"/>
              <a:t>; </a:t>
            </a:r>
            <a:r>
              <a:rPr lang="en-US" sz="2400" dirty="0" err="1"/>
              <a:t>Tpi</a:t>
            </a:r>
            <a:r>
              <a:rPr lang="en-US" sz="2400" dirty="0"/>
              <a:t> – </a:t>
            </a:r>
            <a:r>
              <a:rPr lang="ru-RU" sz="2400" dirty="0" err="1"/>
              <a:t>күнтізбелік</a:t>
            </a:r>
            <a:r>
              <a:rPr lang="ru-RU" sz="2400" dirty="0"/>
              <a:t> </a:t>
            </a:r>
            <a:r>
              <a:rPr lang="ru-RU" sz="2400" dirty="0" err="1"/>
              <a:t>уақыт</a:t>
            </a:r>
            <a:r>
              <a:rPr lang="ru-RU" sz="2400" dirty="0"/>
              <a:t> </a:t>
            </a:r>
            <a:r>
              <a:rPr lang="ru-RU" sz="2400" dirty="0" err="1"/>
              <a:t>Тк</a:t>
            </a:r>
            <a:r>
              <a:rPr lang="en-US" sz="2400" dirty="0" err="1"/>
              <a:t>i</a:t>
            </a:r>
            <a:r>
              <a:rPr lang="en-US" sz="2400" dirty="0"/>
              <a:t> </a:t>
            </a:r>
            <a:r>
              <a:rPr lang="ru-RU" sz="2400" dirty="0" err="1"/>
              <a:t>ішінде</a:t>
            </a:r>
            <a:r>
              <a:rPr lang="ru-RU" sz="2400" dirty="0"/>
              <a:t> </a:t>
            </a:r>
            <a:r>
              <a:rPr lang="en-US" sz="2400" dirty="0" err="1"/>
              <a:t>i</a:t>
            </a:r>
            <a:r>
              <a:rPr lang="en-US" sz="2400" dirty="0"/>
              <a:t> - </a:t>
            </a:r>
            <a:r>
              <a:rPr lang="ru-RU" sz="2400" dirty="0" err="1"/>
              <a:t>ші</a:t>
            </a:r>
            <a:r>
              <a:rPr lang="ru-RU" sz="2400" dirty="0"/>
              <a:t> </a:t>
            </a:r>
            <a:r>
              <a:rPr lang="ru-RU" sz="2400" dirty="0" err="1"/>
              <a:t>ұңғының</a:t>
            </a:r>
            <a:r>
              <a:rPr lang="ru-RU" sz="2400" dirty="0"/>
              <a:t> </a:t>
            </a:r>
            <a:r>
              <a:rPr lang="ru-RU" sz="2400" dirty="0" err="1"/>
              <a:t>жөндеуде</a:t>
            </a:r>
            <a:r>
              <a:rPr lang="ru-RU" sz="2400" dirty="0"/>
              <a:t> </a:t>
            </a:r>
            <a:r>
              <a:rPr lang="ru-RU" sz="2400" dirty="0" err="1"/>
              <a:t>болатын</a:t>
            </a:r>
            <a:r>
              <a:rPr lang="ru-RU" sz="2400" dirty="0"/>
              <a:t> </a:t>
            </a:r>
            <a:r>
              <a:rPr lang="ru-RU" sz="2400" dirty="0" err="1"/>
              <a:t>уақыты</a:t>
            </a:r>
            <a:r>
              <a:rPr lang="ru-RU" sz="2400" dirty="0"/>
              <a:t>, </a:t>
            </a:r>
            <a:r>
              <a:rPr lang="ru-RU" sz="2400" dirty="0" err="1"/>
              <a:t>тәу</a:t>
            </a:r>
            <a:r>
              <a:rPr lang="ru-RU" sz="2400" dirty="0"/>
              <a:t>.</a:t>
            </a:r>
            <a:endParaRPr lang="ru-RU" sz="2400" dirty="0" smtClean="0"/>
          </a:p>
          <a:p>
            <a:endParaRPr lang="ru-RU" sz="2400" dirty="0"/>
          </a:p>
          <a:p>
            <a:r>
              <a:rPr lang="ru-RU" sz="2400" dirty="0"/>
              <a:t>Осы (4) </a:t>
            </a:r>
            <a:r>
              <a:rPr lang="ru-RU" sz="2400" dirty="0" err="1"/>
              <a:t>формуладан</a:t>
            </a:r>
            <a:r>
              <a:rPr lang="ru-RU" sz="2400" dirty="0"/>
              <a:t> </a:t>
            </a:r>
            <a:r>
              <a:rPr lang="ru-RU" sz="2400" dirty="0" err="1"/>
              <a:t>жөндеудің</a:t>
            </a:r>
            <a:r>
              <a:rPr lang="ru-RU" sz="2400" dirty="0"/>
              <a:t> </a:t>
            </a:r>
            <a:r>
              <a:rPr lang="ru-RU" sz="2400" dirty="0" err="1"/>
              <a:t>ұзақтылығы</a:t>
            </a:r>
            <a:r>
              <a:rPr lang="ru-RU" sz="2400" dirty="0"/>
              <a:t> ЖАК-ка </a:t>
            </a:r>
            <a:r>
              <a:rPr lang="ru-RU" sz="2400" dirty="0" err="1"/>
              <a:t>әсер</a:t>
            </a:r>
            <a:r>
              <a:rPr lang="ru-RU" sz="2400" dirty="0"/>
              <a:t> </a:t>
            </a:r>
            <a:r>
              <a:rPr lang="ru-RU" sz="2400" dirty="0" err="1"/>
              <a:t>ететінін</a:t>
            </a:r>
            <a:r>
              <a:rPr lang="ru-RU" sz="2400" dirty="0"/>
              <a:t> </a:t>
            </a:r>
            <a:r>
              <a:rPr lang="ru-RU" sz="2400" dirty="0" err="1"/>
              <a:t>көреміз</a:t>
            </a:r>
            <a:r>
              <a:rPr lang="ru-RU" sz="2400" dirty="0"/>
              <a:t>.</a:t>
            </a:r>
          </a:p>
          <a:p>
            <a:r>
              <a:rPr lang="ru-RU" sz="2400" dirty="0"/>
              <a:t>ЖАК </a:t>
            </a:r>
            <a:r>
              <a:rPr lang="ru-RU" sz="2400" dirty="0" err="1"/>
              <a:t>мәні</a:t>
            </a:r>
            <a:r>
              <a:rPr lang="ru-RU" sz="2400" dirty="0"/>
              <a:t> </a:t>
            </a:r>
            <a:r>
              <a:rPr lang="ru-RU" sz="2400" dirty="0" err="1"/>
              <a:t>әртүрлі</a:t>
            </a:r>
            <a:r>
              <a:rPr lang="ru-RU" sz="2400" dirty="0"/>
              <a:t> </a:t>
            </a:r>
            <a:r>
              <a:rPr lang="ru-RU" sz="2400" dirty="0" err="1"/>
              <a:t>пайдалану</a:t>
            </a:r>
            <a:r>
              <a:rPr lang="ru-RU" sz="2400" dirty="0"/>
              <a:t> </a:t>
            </a:r>
            <a:r>
              <a:rPr lang="ru-RU" sz="2400" dirty="0" err="1"/>
              <a:t>тәсілдерінде</a:t>
            </a:r>
            <a:r>
              <a:rPr lang="ru-RU" sz="2400" dirty="0"/>
              <a:t> </a:t>
            </a:r>
            <a:r>
              <a:rPr lang="ru-RU" sz="2400" dirty="0" err="1"/>
              <a:t>әртүрлі</a:t>
            </a:r>
            <a:r>
              <a:rPr lang="ru-RU" sz="2400" dirty="0"/>
              <a:t> </a:t>
            </a:r>
            <a:r>
              <a:rPr lang="ru-RU" sz="2400" dirty="0" err="1"/>
              <a:t>аймақтарда</a:t>
            </a:r>
            <a:r>
              <a:rPr lang="ru-RU" sz="2400" dirty="0"/>
              <a:t> </a:t>
            </a:r>
            <a:r>
              <a:rPr lang="ru-RU" sz="2400" dirty="0" err="1"/>
              <a:t>бірдей</a:t>
            </a:r>
            <a:r>
              <a:rPr lang="ru-RU" sz="2400" dirty="0"/>
              <a:t> </a:t>
            </a:r>
            <a:r>
              <a:rPr lang="ru-RU" sz="2400" dirty="0" err="1"/>
              <a:t>болмайды</a:t>
            </a:r>
            <a:r>
              <a:rPr lang="ru-RU" sz="2400" dirty="0"/>
              <a:t> </a:t>
            </a:r>
            <a:r>
              <a:rPr lang="ru-RU" sz="2400" dirty="0" err="1"/>
              <a:t>және</a:t>
            </a:r>
            <a:r>
              <a:rPr lang="ru-RU" sz="2400" dirty="0"/>
              <a:t> </a:t>
            </a:r>
            <a:r>
              <a:rPr lang="ru-RU" sz="2400" dirty="0" err="1"/>
              <a:t>штангілі</a:t>
            </a:r>
            <a:r>
              <a:rPr lang="ru-RU" sz="2400" dirty="0"/>
              <a:t> </a:t>
            </a:r>
            <a:r>
              <a:rPr lang="ru-RU" sz="2400" dirty="0" err="1"/>
              <a:t>сорапты</a:t>
            </a:r>
            <a:r>
              <a:rPr lang="ru-RU" sz="2400" dirty="0"/>
              <a:t> </a:t>
            </a:r>
            <a:r>
              <a:rPr lang="ru-RU" sz="2400" dirty="0" err="1"/>
              <a:t>қондырғыларда</a:t>
            </a:r>
            <a:r>
              <a:rPr lang="ru-RU" sz="2400" dirty="0"/>
              <a:t> </a:t>
            </a:r>
            <a:r>
              <a:rPr lang="ru-RU" sz="2400" dirty="0" err="1"/>
              <a:t>сұйықта</a:t>
            </a:r>
            <a:r>
              <a:rPr lang="ru-RU" sz="2400" dirty="0"/>
              <a:t> </a:t>
            </a:r>
            <a:r>
              <a:rPr lang="ru-RU" sz="2400" dirty="0" err="1"/>
              <a:t>құмның</a:t>
            </a:r>
            <a:r>
              <a:rPr lang="ru-RU" sz="2400" dirty="0"/>
              <a:t> </a:t>
            </a:r>
            <a:r>
              <a:rPr lang="ru-RU" sz="2400" dirty="0" err="1"/>
              <a:t>болуынан</a:t>
            </a:r>
            <a:r>
              <a:rPr lang="ru-RU" sz="2400" dirty="0"/>
              <a:t> </a:t>
            </a:r>
            <a:r>
              <a:rPr lang="ru-RU" sz="2400" dirty="0" err="1"/>
              <a:t>ол</a:t>
            </a:r>
            <a:r>
              <a:rPr lang="ru-RU" sz="2400" dirty="0"/>
              <a:t>, </a:t>
            </a:r>
            <a:r>
              <a:rPr lang="ru-RU" sz="2400" dirty="0" err="1"/>
              <a:t>бірнеше</a:t>
            </a:r>
            <a:r>
              <a:rPr lang="ru-RU" sz="2400" dirty="0"/>
              <a:t> </a:t>
            </a:r>
            <a:r>
              <a:rPr lang="ru-RU" sz="2400" dirty="0" err="1"/>
              <a:t>аптаға</a:t>
            </a:r>
            <a:r>
              <a:rPr lang="ru-RU" sz="2400" dirty="0"/>
              <a:t> </a:t>
            </a:r>
            <a:r>
              <a:rPr lang="ru-RU" sz="2400" dirty="0" err="1"/>
              <a:t>өзгереді</a:t>
            </a:r>
            <a:r>
              <a:rPr lang="ru-RU" sz="2400" dirty="0"/>
              <a:t>, ал </a:t>
            </a:r>
            <a:r>
              <a:rPr lang="ru-RU" sz="2400" dirty="0" err="1"/>
              <a:t>фонтанды</a:t>
            </a:r>
            <a:r>
              <a:rPr lang="ru-RU" sz="2400" dirty="0"/>
              <a:t> </a:t>
            </a:r>
            <a:r>
              <a:rPr lang="ru-RU" sz="2400" dirty="0" err="1"/>
              <a:t>пайдалануда</a:t>
            </a:r>
            <a:r>
              <a:rPr lang="ru-RU" sz="2400" dirty="0"/>
              <a:t> </a:t>
            </a:r>
            <a:r>
              <a:rPr lang="ru-RU" sz="2400" dirty="0" err="1"/>
              <a:t>ол</a:t>
            </a:r>
            <a:r>
              <a:rPr lang="ru-RU" sz="2400" dirty="0"/>
              <a:t> </a:t>
            </a:r>
            <a:r>
              <a:rPr lang="ru-RU" sz="2400" dirty="0" err="1"/>
              <a:t>бірнеще</a:t>
            </a:r>
            <a:r>
              <a:rPr lang="ru-RU" sz="2400" dirty="0"/>
              <a:t> </a:t>
            </a:r>
            <a:r>
              <a:rPr lang="ru-RU" sz="2400" dirty="0" err="1"/>
              <a:t>жылға</a:t>
            </a:r>
            <a:r>
              <a:rPr lang="ru-RU" sz="2400" dirty="0"/>
              <a:t> </a:t>
            </a:r>
            <a:r>
              <a:rPr lang="ru-RU" sz="2400" dirty="0" err="1"/>
              <a:t>дейін</a:t>
            </a:r>
            <a:r>
              <a:rPr lang="ru-RU" sz="2400" dirty="0"/>
              <a:t> </a:t>
            </a:r>
            <a:r>
              <a:rPr lang="ru-RU" sz="2400" dirty="0" err="1"/>
              <a:t>барады</a:t>
            </a:r>
            <a:r>
              <a:rPr lang="ru-RU" sz="2400" dirty="0"/>
              <a:t>.</a:t>
            </a:r>
          </a:p>
          <a:p>
            <a:endParaRPr lang="ru-RU" sz="2400"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endParaRPr lang="ru-RU" dirty="0"/>
          </a:p>
          <a:p>
            <a:r>
              <a:rPr lang="ru-RU" dirty="0"/>
              <a:t>            </a:t>
            </a:r>
          </a:p>
        </p:txBody>
      </p:sp>
      <p:pic>
        <p:nvPicPr>
          <p:cNvPr id="4" name="Рисунок 3"/>
          <p:cNvPicPr>
            <a:picLocks noChangeAspect="1"/>
          </p:cNvPicPr>
          <p:nvPr/>
        </p:nvPicPr>
        <p:blipFill>
          <a:blip r:embed="rId2"/>
          <a:stretch>
            <a:fillRect/>
          </a:stretch>
        </p:blipFill>
        <p:spPr>
          <a:xfrm>
            <a:off x="4331368" y="1267327"/>
            <a:ext cx="2614864" cy="1459831"/>
          </a:xfrm>
          <a:prstGeom prst="rect">
            <a:avLst/>
          </a:prstGeom>
        </p:spPr>
      </p:pic>
    </p:spTree>
    <p:extLst>
      <p:ext uri="{BB962C8B-B14F-4D97-AF65-F5344CB8AC3E}">
        <p14:creationId xmlns:p14="http://schemas.microsoft.com/office/powerpoint/2010/main" val="18271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7</a:t>
            </a:fld>
            <a:endParaRPr lang="ru-RU" altLang="ru-RU">
              <a:solidFill>
                <a:srgbClr val="000000"/>
              </a:solidFill>
            </a:endParaRPr>
          </a:p>
        </p:txBody>
      </p:sp>
      <p:sp>
        <p:nvSpPr>
          <p:cNvPr id="3" name="Прямоугольник 2"/>
          <p:cNvSpPr/>
          <p:nvPr/>
        </p:nvSpPr>
        <p:spPr>
          <a:xfrm>
            <a:off x="112295" y="77072"/>
            <a:ext cx="11887200" cy="9633406"/>
          </a:xfrm>
          <a:prstGeom prst="rect">
            <a:avLst/>
          </a:prstGeom>
        </p:spPr>
        <p:txBody>
          <a:bodyPr wrap="square">
            <a:spAutoFit/>
          </a:bodyPr>
          <a:lstStyle/>
          <a:p>
            <a:r>
              <a:rPr lang="ru-RU" sz="2000" dirty="0" smtClean="0"/>
              <a:t>        ҰҢҒЫЛАРДЫ </a:t>
            </a:r>
            <a:r>
              <a:rPr lang="ru-RU" sz="2000" dirty="0"/>
              <a:t>ЖЕР АСТЫ ЖӨНДЕУДІҢ НЕГІЗГІ ТЕХНОЛОГИЯЛЫҚ ҮРДІСТЕРІ</a:t>
            </a:r>
            <a:r>
              <a:rPr lang="ru-RU" sz="2000" dirty="0" smtClean="0"/>
              <a:t>.</a:t>
            </a:r>
          </a:p>
          <a:p>
            <a:endParaRPr lang="ru-RU" sz="2000" dirty="0"/>
          </a:p>
          <a:p>
            <a:r>
              <a:rPr lang="ru-RU" sz="2000" dirty="0" err="1"/>
              <a:t>Ұңғыларды</a:t>
            </a:r>
            <a:r>
              <a:rPr lang="ru-RU" sz="2000" dirty="0"/>
              <a:t> </a:t>
            </a:r>
            <a:r>
              <a:rPr lang="ru-RU" sz="2000" dirty="0" err="1"/>
              <a:t>жер</a:t>
            </a:r>
            <a:r>
              <a:rPr lang="ru-RU" sz="2000" dirty="0"/>
              <a:t> </a:t>
            </a:r>
            <a:r>
              <a:rPr lang="ru-RU" sz="2000" dirty="0" err="1"/>
              <a:t>асты</a:t>
            </a:r>
            <a:r>
              <a:rPr lang="ru-RU" sz="2000" dirty="0"/>
              <a:t> </a:t>
            </a:r>
            <a:r>
              <a:rPr lang="ru-RU" sz="2000" dirty="0" err="1"/>
              <a:t>жөндеудің</a:t>
            </a:r>
            <a:r>
              <a:rPr lang="ru-RU" sz="2000" dirty="0"/>
              <a:t> </a:t>
            </a:r>
            <a:r>
              <a:rPr lang="ru-RU" sz="2000" dirty="0" err="1"/>
              <a:t>технологиялық</a:t>
            </a:r>
            <a:r>
              <a:rPr lang="ru-RU" sz="2000" dirty="0"/>
              <a:t> </a:t>
            </a:r>
            <a:r>
              <a:rPr lang="ru-RU" sz="2000" dirty="0" err="1"/>
              <a:t>үрдістерін</a:t>
            </a:r>
            <a:r>
              <a:rPr lang="ru-RU" sz="2000" dirty="0"/>
              <a:t> </a:t>
            </a:r>
            <a:r>
              <a:rPr lang="ru-RU" sz="2000" dirty="0" err="1"/>
              <a:t>үш</a:t>
            </a:r>
            <a:r>
              <a:rPr lang="ru-RU" sz="2000" dirty="0"/>
              <a:t> </a:t>
            </a:r>
            <a:r>
              <a:rPr lang="ru-RU" sz="2000" dirty="0" err="1"/>
              <a:t>бірінен</a:t>
            </a:r>
            <a:r>
              <a:rPr lang="ru-RU" sz="2000" dirty="0"/>
              <a:t> </a:t>
            </a:r>
            <a:r>
              <a:rPr lang="ru-RU" sz="2000" dirty="0" err="1"/>
              <a:t>кейін</a:t>
            </a:r>
            <a:r>
              <a:rPr lang="ru-RU" sz="2000" dirty="0"/>
              <a:t> </a:t>
            </a:r>
            <a:r>
              <a:rPr lang="ru-RU" sz="2000" dirty="0" err="1"/>
              <a:t>бірі</a:t>
            </a:r>
            <a:r>
              <a:rPr lang="ru-RU" sz="2000" dirty="0"/>
              <a:t> </a:t>
            </a:r>
            <a:r>
              <a:rPr lang="ru-RU" sz="2000" dirty="0" err="1"/>
              <a:t>кезеңмен</a:t>
            </a:r>
            <a:r>
              <a:rPr lang="ru-RU" sz="2000" dirty="0"/>
              <a:t> </a:t>
            </a:r>
            <a:r>
              <a:rPr lang="ru-RU" sz="2000" dirty="0" err="1"/>
              <a:t>орындалатын</a:t>
            </a:r>
            <a:r>
              <a:rPr lang="ru-RU" sz="2000" dirty="0"/>
              <a:t> </a:t>
            </a:r>
            <a:r>
              <a:rPr lang="ru-RU" sz="2000" dirty="0" err="1"/>
              <a:t>этаптарға</a:t>
            </a:r>
            <a:r>
              <a:rPr lang="ru-RU" sz="2000" dirty="0"/>
              <a:t> </a:t>
            </a:r>
            <a:r>
              <a:rPr lang="ru-RU" sz="2000" dirty="0" err="1"/>
              <a:t>бөледі</a:t>
            </a:r>
            <a:r>
              <a:rPr lang="ru-RU" sz="2000" dirty="0"/>
              <a:t>:</a:t>
            </a:r>
          </a:p>
          <a:p>
            <a:r>
              <a:rPr lang="ru-RU" sz="2000" dirty="0"/>
              <a:t>•	</a:t>
            </a:r>
            <a:r>
              <a:rPr lang="ru-RU" sz="2000" dirty="0" err="1"/>
              <a:t>дайындау</a:t>
            </a:r>
            <a:r>
              <a:rPr lang="ru-RU" sz="2000" dirty="0"/>
              <a:t> </a:t>
            </a:r>
            <a:r>
              <a:rPr lang="ru-RU" sz="2000" dirty="0" err="1"/>
              <a:t>жұмыстары</a:t>
            </a:r>
            <a:endParaRPr lang="ru-RU" sz="2000" dirty="0"/>
          </a:p>
          <a:p>
            <a:r>
              <a:rPr lang="ru-RU" sz="2000" dirty="0"/>
              <a:t>•	</a:t>
            </a:r>
            <a:r>
              <a:rPr lang="ru-RU" sz="2000" dirty="0" err="1"/>
              <a:t>түсіру</a:t>
            </a:r>
            <a:r>
              <a:rPr lang="ru-RU" sz="2000" dirty="0"/>
              <a:t> –</a:t>
            </a:r>
            <a:r>
              <a:rPr lang="ru-RU" sz="2000" dirty="0" err="1"/>
              <a:t>көтеру</a:t>
            </a:r>
            <a:r>
              <a:rPr lang="ru-RU" sz="2000" dirty="0"/>
              <a:t> </a:t>
            </a:r>
            <a:r>
              <a:rPr lang="ru-RU" sz="2000" dirty="0" err="1"/>
              <a:t>операциялары</a:t>
            </a:r>
            <a:endParaRPr lang="ru-RU" sz="2000" dirty="0"/>
          </a:p>
          <a:p>
            <a:r>
              <a:rPr lang="ru-RU" sz="2000" dirty="0"/>
              <a:t>•	</a:t>
            </a:r>
            <a:r>
              <a:rPr lang="ru-RU" sz="2000" dirty="0" err="1"/>
              <a:t>аяқтау</a:t>
            </a:r>
            <a:r>
              <a:rPr lang="ru-RU" sz="2000" dirty="0"/>
              <a:t> </a:t>
            </a:r>
            <a:r>
              <a:rPr lang="ru-RU" sz="2000" dirty="0" err="1" smtClean="0"/>
              <a:t>жұмыстары</a:t>
            </a:r>
            <a:endParaRPr lang="ru-RU" sz="2000" dirty="0" smtClean="0"/>
          </a:p>
          <a:p>
            <a:r>
              <a:rPr lang="ru-RU" sz="2000" b="1" dirty="0" err="1"/>
              <a:t>Дайындау</a:t>
            </a:r>
            <a:r>
              <a:rPr lang="ru-RU" sz="2000" b="1" dirty="0"/>
              <a:t> </a:t>
            </a:r>
            <a:r>
              <a:rPr lang="ru-RU" sz="2000" b="1" dirty="0" err="1"/>
              <a:t>жұмыстар</a:t>
            </a:r>
            <a:r>
              <a:rPr lang="ru-RU" sz="2000" dirty="0" err="1"/>
              <a:t>ы</a:t>
            </a:r>
            <a:endParaRPr lang="ru-RU" sz="2000" dirty="0"/>
          </a:p>
          <a:p>
            <a:r>
              <a:rPr lang="ru-RU" sz="2000" dirty="0" err="1"/>
              <a:t>Дайындау</a:t>
            </a:r>
            <a:r>
              <a:rPr lang="ru-RU" sz="2000" dirty="0"/>
              <a:t> </a:t>
            </a:r>
            <a:r>
              <a:rPr lang="ru-RU" sz="2000" dirty="0" err="1"/>
              <a:t>жұмыстарын</a:t>
            </a:r>
            <a:r>
              <a:rPr lang="ru-RU" sz="2000" dirty="0"/>
              <a:t> </a:t>
            </a:r>
            <a:r>
              <a:rPr lang="ru-RU" sz="2000" dirty="0" err="1"/>
              <a:t>ұңғыны</a:t>
            </a:r>
            <a:r>
              <a:rPr lang="ru-RU" sz="2000" dirty="0"/>
              <a:t> </a:t>
            </a:r>
            <a:r>
              <a:rPr lang="ru-RU" sz="2000" dirty="0" err="1"/>
              <a:t>жөндеу</a:t>
            </a:r>
            <a:r>
              <a:rPr lang="ru-RU" sz="2000" dirty="0"/>
              <a:t> </a:t>
            </a:r>
            <a:r>
              <a:rPr lang="ru-RU" sz="2000" dirty="0" err="1"/>
              <a:t>алдында</a:t>
            </a:r>
            <a:r>
              <a:rPr lang="ru-RU" sz="2000" dirty="0"/>
              <a:t> бригада </a:t>
            </a:r>
            <a:r>
              <a:rPr lang="ru-RU" sz="2000" dirty="0" err="1"/>
              <a:t>жұмысын</a:t>
            </a:r>
            <a:r>
              <a:rPr lang="ru-RU" sz="2000" dirty="0"/>
              <a:t> </a:t>
            </a:r>
            <a:r>
              <a:rPr lang="ru-RU" sz="2000" dirty="0" err="1"/>
              <a:t>үзіліссіз</a:t>
            </a:r>
            <a:r>
              <a:rPr lang="ru-RU" sz="2000" dirty="0"/>
              <a:t> </a:t>
            </a:r>
            <a:r>
              <a:rPr lang="ru-RU" sz="2000" dirty="0" err="1"/>
              <a:t>істеу</a:t>
            </a:r>
            <a:r>
              <a:rPr lang="ru-RU" sz="2000" dirty="0"/>
              <a:t> </a:t>
            </a:r>
            <a:r>
              <a:rPr lang="ru-RU" sz="2000" dirty="0" err="1"/>
              <a:t>мақсаты</a:t>
            </a:r>
            <a:r>
              <a:rPr lang="ru-RU" sz="2000" dirty="0"/>
              <a:t> </a:t>
            </a:r>
            <a:r>
              <a:rPr lang="ru-RU" sz="2000" dirty="0" err="1"/>
              <a:t>үшін</a:t>
            </a:r>
            <a:r>
              <a:rPr lang="ru-RU" sz="2000" dirty="0"/>
              <a:t> </a:t>
            </a:r>
            <a:r>
              <a:rPr lang="ru-RU" sz="2000" dirty="0" err="1"/>
              <a:t>жүргізеді</a:t>
            </a:r>
            <a:r>
              <a:rPr lang="ru-RU" sz="2000" dirty="0"/>
              <a:t>. </a:t>
            </a:r>
            <a:r>
              <a:rPr lang="ru-RU" sz="2000" dirty="0" err="1"/>
              <a:t>Бұл</a:t>
            </a:r>
            <a:r>
              <a:rPr lang="ru-RU" sz="2000" dirty="0"/>
              <a:t> </a:t>
            </a:r>
            <a:r>
              <a:rPr lang="ru-RU" sz="2000" dirty="0" err="1"/>
              <a:t>жұмыстарға</a:t>
            </a:r>
            <a:r>
              <a:rPr lang="ru-RU" sz="2000" dirty="0"/>
              <a:t> </a:t>
            </a:r>
            <a:r>
              <a:rPr lang="ru-RU" sz="2000" dirty="0" err="1"/>
              <a:t>мыналар</a:t>
            </a:r>
            <a:r>
              <a:rPr lang="ru-RU" sz="2000" dirty="0"/>
              <a:t> </a:t>
            </a:r>
            <a:r>
              <a:rPr lang="ru-RU" sz="2000" dirty="0" err="1"/>
              <a:t>жатады</a:t>
            </a:r>
            <a:r>
              <a:rPr lang="ru-RU" sz="2000" dirty="0"/>
              <a:t>:</a:t>
            </a:r>
          </a:p>
          <a:p>
            <a:r>
              <a:rPr lang="ru-RU" sz="2000" dirty="0"/>
              <a:t>1)	</a:t>
            </a:r>
            <a:r>
              <a:rPr lang="ru-RU" sz="2000" dirty="0" err="1"/>
              <a:t>мұнараның</a:t>
            </a:r>
            <a:r>
              <a:rPr lang="ru-RU" sz="2000" dirty="0"/>
              <a:t> </a:t>
            </a:r>
            <a:r>
              <a:rPr lang="ru-RU" sz="2000" dirty="0" err="1"/>
              <a:t>жағдайын</a:t>
            </a:r>
            <a:r>
              <a:rPr lang="ru-RU" sz="2000" dirty="0"/>
              <a:t> </a:t>
            </a:r>
            <a:r>
              <a:rPr lang="ru-RU" sz="2000" dirty="0" err="1"/>
              <a:t>тексеру</a:t>
            </a:r>
            <a:r>
              <a:rPr lang="ru-RU" sz="2000" dirty="0"/>
              <a:t>, оны </a:t>
            </a:r>
            <a:r>
              <a:rPr lang="ru-RU" sz="2000" dirty="0" err="1"/>
              <a:t>ұңғы</a:t>
            </a:r>
            <a:r>
              <a:rPr lang="ru-RU" sz="2000" dirty="0"/>
              <a:t> </a:t>
            </a:r>
            <a:r>
              <a:rPr lang="ru-RU" sz="2000" dirty="0" err="1"/>
              <a:t>сағасына</a:t>
            </a:r>
            <a:r>
              <a:rPr lang="ru-RU" sz="2000" dirty="0"/>
              <a:t> </a:t>
            </a:r>
            <a:r>
              <a:rPr lang="ru-RU" sz="2000" dirty="0" err="1"/>
              <a:t>центрлеу</a:t>
            </a:r>
            <a:r>
              <a:rPr lang="ru-RU" sz="2000" dirty="0"/>
              <a:t>;</a:t>
            </a:r>
          </a:p>
          <a:p>
            <a:r>
              <a:rPr lang="ru-RU" sz="2000" dirty="0"/>
              <a:t>2)	кронблок </a:t>
            </a:r>
            <a:r>
              <a:rPr lang="ru-RU" sz="2000" dirty="0" err="1"/>
              <a:t>жағдайын</a:t>
            </a:r>
            <a:r>
              <a:rPr lang="ru-RU" sz="2000" dirty="0"/>
              <a:t> </a:t>
            </a:r>
            <a:r>
              <a:rPr lang="ru-RU" sz="2000" dirty="0" err="1"/>
              <a:t>тексеру</a:t>
            </a:r>
            <a:r>
              <a:rPr lang="ru-RU" sz="2000" dirty="0"/>
              <a:t>;</a:t>
            </a:r>
          </a:p>
          <a:p>
            <a:r>
              <a:rPr lang="ru-RU" sz="2000" dirty="0"/>
              <a:t>3)	</a:t>
            </a:r>
            <a:r>
              <a:rPr lang="ru-RU" sz="2000" dirty="0" err="1"/>
              <a:t>қажетті</a:t>
            </a:r>
            <a:r>
              <a:rPr lang="ru-RU" sz="2000" dirty="0"/>
              <a:t> </a:t>
            </a:r>
            <a:r>
              <a:rPr lang="ru-RU" sz="2000" dirty="0" err="1"/>
              <a:t>құрал</a:t>
            </a:r>
            <a:r>
              <a:rPr lang="ru-RU" sz="2000" dirty="0"/>
              <a:t>, </a:t>
            </a:r>
            <a:r>
              <a:rPr lang="ru-RU" sz="2000" dirty="0" err="1"/>
              <a:t>жабдықтарды</a:t>
            </a:r>
            <a:r>
              <a:rPr lang="ru-RU" sz="2000" dirty="0"/>
              <a:t> (</a:t>
            </a:r>
            <a:r>
              <a:rPr lang="ru-RU" sz="2000" dirty="0" err="1"/>
              <a:t>құбырлар</a:t>
            </a:r>
            <a:r>
              <a:rPr lang="ru-RU" sz="2000" dirty="0"/>
              <a:t>, </a:t>
            </a:r>
            <a:r>
              <a:rPr lang="ru-RU" sz="2000" dirty="0" err="1"/>
              <a:t>штангалар</a:t>
            </a:r>
            <a:r>
              <a:rPr lang="ru-RU" sz="2000" dirty="0"/>
              <a:t>, </a:t>
            </a:r>
            <a:r>
              <a:rPr lang="ru-RU" sz="2000" dirty="0" err="1"/>
              <a:t>тәл.блогы</a:t>
            </a:r>
            <a:r>
              <a:rPr lang="ru-RU" sz="2000" dirty="0"/>
              <a:t>, </a:t>
            </a:r>
            <a:r>
              <a:rPr lang="ru-RU" sz="2000" dirty="0" err="1"/>
              <a:t>арқан</a:t>
            </a:r>
            <a:r>
              <a:rPr lang="ru-RU" sz="2000" dirty="0"/>
              <a:t> </a:t>
            </a:r>
            <a:r>
              <a:rPr lang="ru-RU" sz="2000" dirty="0" err="1"/>
              <a:t>т.б</a:t>
            </a:r>
            <a:r>
              <a:rPr lang="ru-RU" sz="2000" dirty="0"/>
              <a:t>.) </a:t>
            </a:r>
            <a:r>
              <a:rPr lang="ru-RU" sz="2000" dirty="0" err="1"/>
              <a:t>жеткізу</a:t>
            </a:r>
            <a:r>
              <a:rPr lang="ru-RU" sz="2000" dirty="0"/>
              <a:t>;</a:t>
            </a:r>
          </a:p>
          <a:p>
            <a:r>
              <a:rPr lang="ru-RU" sz="2000" dirty="0"/>
              <a:t>4)	</a:t>
            </a:r>
            <a:r>
              <a:rPr lang="ru-RU" sz="2000" dirty="0" err="1"/>
              <a:t>ұңғы</a:t>
            </a:r>
            <a:r>
              <a:rPr lang="ru-RU" sz="2000" dirty="0"/>
              <a:t> </a:t>
            </a:r>
            <a:r>
              <a:rPr lang="ru-RU" sz="2000" dirty="0" err="1"/>
              <a:t>жанына</a:t>
            </a:r>
            <a:r>
              <a:rPr lang="ru-RU" sz="2000" dirty="0"/>
              <a:t> (</a:t>
            </a:r>
            <a:r>
              <a:rPr lang="ru-RU" sz="2000" dirty="0" err="1"/>
              <a:t>стелажға</a:t>
            </a:r>
            <a:r>
              <a:rPr lang="ru-RU" sz="2000" dirty="0"/>
              <a:t>) </a:t>
            </a:r>
            <a:r>
              <a:rPr lang="ru-RU" sz="2000" dirty="0" err="1"/>
              <a:t>құбырларды</a:t>
            </a:r>
            <a:r>
              <a:rPr lang="ru-RU" sz="2000" dirty="0"/>
              <a:t> </a:t>
            </a:r>
            <a:r>
              <a:rPr lang="ru-RU" sz="2000" dirty="0" err="1"/>
              <a:t>жинау</a:t>
            </a:r>
            <a:r>
              <a:rPr lang="ru-RU" sz="2000" dirty="0"/>
              <a:t>;</a:t>
            </a:r>
          </a:p>
          <a:p>
            <a:r>
              <a:rPr lang="ru-RU" sz="2000" dirty="0"/>
              <a:t>5)	</a:t>
            </a:r>
            <a:r>
              <a:rPr lang="ru-RU" sz="2000" dirty="0" err="1"/>
              <a:t>тәл</a:t>
            </a:r>
            <a:r>
              <a:rPr lang="ru-RU" sz="2000" dirty="0"/>
              <a:t> </a:t>
            </a:r>
            <a:r>
              <a:rPr lang="ru-RU" sz="2000" dirty="0" err="1"/>
              <a:t>жүйесін</a:t>
            </a:r>
            <a:r>
              <a:rPr lang="ru-RU" sz="2000" dirty="0"/>
              <a:t> </a:t>
            </a:r>
            <a:r>
              <a:rPr lang="ru-RU" sz="2000" dirty="0" err="1"/>
              <a:t>жаббдықтау</a:t>
            </a:r>
            <a:r>
              <a:rPr lang="ru-RU" sz="2000" dirty="0"/>
              <a:t>;</a:t>
            </a:r>
          </a:p>
          <a:p>
            <a:r>
              <a:rPr lang="ru-RU" sz="2000" dirty="0"/>
              <a:t>6)	</a:t>
            </a:r>
            <a:r>
              <a:rPr lang="ru-RU" sz="2000" dirty="0" err="1"/>
              <a:t>ұңғыға</a:t>
            </a:r>
            <a:r>
              <a:rPr lang="ru-RU" sz="2000" dirty="0"/>
              <a:t> </a:t>
            </a:r>
            <a:r>
              <a:rPr lang="ru-RU" sz="2000" dirty="0" err="1"/>
              <a:t>жылжымалы</a:t>
            </a:r>
            <a:r>
              <a:rPr lang="ru-RU" sz="2000" dirty="0"/>
              <a:t> агрегат </a:t>
            </a:r>
            <a:r>
              <a:rPr lang="ru-RU" sz="2000" dirty="0" err="1"/>
              <a:t>немесе</a:t>
            </a:r>
            <a:r>
              <a:rPr lang="ru-RU" sz="2000" dirty="0"/>
              <a:t> </a:t>
            </a:r>
            <a:r>
              <a:rPr lang="ru-RU" sz="2000" dirty="0" err="1"/>
              <a:t>көтергішті</a:t>
            </a:r>
            <a:r>
              <a:rPr lang="ru-RU" sz="2000" dirty="0"/>
              <a:t> </a:t>
            </a:r>
            <a:r>
              <a:rPr lang="ru-RU" sz="2000" dirty="0" err="1"/>
              <a:t>апару</a:t>
            </a:r>
            <a:r>
              <a:rPr lang="ru-RU" sz="2000" dirty="0"/>
              <a:t>, оны </a:t>
            </a:r>
            <a:r>
              <a:rPr lang="ru-RU" sz="2000" dirty="0" err="1"/>
              <a:t>орнату</a:t>
            </a:r>
            <a:r>
              <a:rPr lang="ru-RU" sz="2000" dirty="0"/>
              <a:t>;</a:t>
            </a:r>
          </a:p>
          <a:p>
            <a:r>
              <a:rPr lang="ru-RU" sz="2000" dirty="0"/>
              <a:t>7)	БОТЭС-пен </a:t>
            </a:r>
            <a:r>
              <a:rPr lang="ru-RU" sz="2000" dirty="0" err="1"/>
              <a:t>жабдықтарған</a:t>
            </a:r>
            <a:r>
              <a:rPr lang="ru-RU" sz="2000" dirty="0"/>
              <a:t> </a:t>
            </a:r>
            <a:r>
              <a:rPr lang="ru-RU" sz="2000" dirty="0" err="1"/>
              <a:t>ұңғылар</a:t>
            </a:r>
            <a:r>
              <a:rPr lang="ru-RU" sz="2000" dirty="0"/>
              <a:t> </a:t>
            </a:r>
            <a:r>
              <a:rPr lang="ru-RU" sz="2000" dirty="0" err="1"/>
              <a:t>үшін</a:t>
            </a:r>
            <a:r>
              <a:rPr lang="ru-RU" sz="2000" dirty="0"/>
              <a:t> </a:t>
            </a:r>
            <a:r>
              <a:rPr lang="ru-RU" sz="2000" dirty="0" err="1"/>
              <a:t>аспалы</a:t>
            </a:r>
            <a:r>
              <a:rPr lang="ru-RU" sz="2000" dirty="0"/>
              <a:t> </a:t>
            </a:r>
            <a:r>
              <a:rPr lang="ru-RU" sz="2000" dirty="0" err="1"/>
              <a:t>роликті</a:t>
            </a:r>
            <a:r>
              <a:rPr lang="ru-RU" sz="2000" dirty="0"/>
              <a:t> </a:t>
            </a:r>
            <a:r>
              <a:rPr lang="ru-RU" sz="2000" dirty="0" err="1"/>
              <a:t>мұнара</a:t>
            </a:r>
            <a:r>
              <a:rPr lang="ru-RU" sz="2000" dirty="0"/>
              <a:t> </a:t>
            </a:r>
            <a:r>
              <a:rPr lang="ru-RU" sz="2000" dirty="0" err="1"/>
              <a:t>белбеуіне</a:t>
            </a:r>
            <a:r>
              <a:rPr lang="ru-RU" sz="2000" dirty="0"/>
              <a:t> (</a:t>
            </a:r>
            <a:r>
              <a:rPr lang="ru-RU" sz="2000" dirty="0" err="1"/>
              <a:t>ілу</a:t>
            </a:r>
            <a:r>
              <a:rPr lang="ru-RU" sz="2000" dirty="0"/>
              <a:t>);</a:t>
            </a:r>
          </a:p>
          <a:p>
            <a:r>
              <a:rPr lang="ru-RU" sz="2000" dirty="0"/>
              <a:t>8)	</a:t>
            </a:r>
            <a:r>
              <a:rPr lang="ru-RU" sz="2000" dirty="0" err="1"/>
              <a:t>Кабельді</a:t>
            </a:r>
            <a:r>
              <a:rPr lang="ru-RU" sz="2000" dirty="0"/>
              <a:t> барабан </a:t>
            </a:r>
            <a:r>
              <a:rPr lang="ru-RU" sz="2000" dirty="0" err="1"/>
              <a:t>үшін</a:t>
            </a:r>
            <a:r>
              <a:rPr lang="ru-RU" sz="2000" dirty="0"/>
              <a:t> </a:t>
            </a:r>
            <a:r>
              <a:rPr lang="ru-RU" sz="2000" dirty="0" err="1"/>
              <a:t>ауланы</a:t>
            </a:r>
            <a:r>
              <a:rPr lang="ru-RU" sz="2000" dirty="0"/>
              <a:t> </a:t>
            </a:r>
            <a:r>
              <a:rPr lang="ru-RU" sz="2000" dirty="0" err="1"/>
              <a:t>дайындау</a:t>
            </a:r>
            <a:r>
              <a:rPr lang="ru-RU" sz="2000" dirty="0"/>
              <a:t>.</a:t>
            </a:r>
          </a:p>
          <a:p>
            <a:endParaRPr lang="ru-RU" sz="2000" dirty="0"/>
          </a:p>
          <a:p>
            <a:endParaRPr lang="ru-RU" sz="2400" dirty="0" smtClean="0"/>
          </a:p>
          <a:p>
            <a:endParaRPr lang="ru-RU" sz="2400" dirty="0"/>
          </a:p>
          <a:p>
            <a:endParaRPr lang="ru-RU" sz="2400" dirty="0" smtClean="0"/>
          </a:p>
          <a:p>
            <a:endParaRPr lang="ru-RU" sz="2400" dirty="0"/>
          </a:p>
          <a:p>
            <a:endParaRPr lang="ru-RU" sz="2400" dirty="0" smtClean="0"/>
          </a:p>
          <a:p>
            <a:endParaRPr lang="ru-RU" sz="2400" dirty="0"/>
          </a:p>
          <a:p>
            <a:endParaRPr lang="ru-RU" sz="2400" dirty="0" smtClean="0"/>
          </a:p>
          <a:p>
            <a:endParaRPr lang="ru-RU" sz="2400" dirty="0"/>
          </a:p>
          <a:p>
            <a:endParaRPr lang="ru-RU" sz="2400" dirty="0" smtClean="0"/>
          </a:p>
          <a:p>
            <a:endParaRPr lang="ru-RU" sz="2400" dirty="0"/>
          </a:p>
        </p:txBody>
      </p:sp>
    </p:spTree>
    <p:extLst>
      <p:ext uri="{BB962C8B-B14F-4D97-AF65-F5344CB8AC3E}">
        <p14:creationId xmlns:p14="http://schemas.microsoft.com/office/powerpoint/2010/main" val="3250375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8</a:t>
            </a:fld>
            <a:endParaRPr lang="ru-RU" altLang="ru-RU">
              <a:solidFill>
                <a:srgbClr val="000000"/>
              </a:solidFill>
            </a:endParaRPr>
          </a:p>
        </p:txBody>
      </p:sp>
      <p:sp>
        <p:nvSpPr>
          <p:cNvPr id="3" name="Прямоугольник 2"/>
          <p:cNvSpPr/>
          <p:nvPr/>
        </p:nvSpPr>
        <p:spPr>
          <a:xfrm>
            <a:off x="593558" y="423028"/>
            <a:ext cx="10988841" cy="4154984"/>
          </a:xfrm>
          <a:prstGeom prst="rect">
            <a:avLst/>
          </a:prstGeom>
        </p:spPr>
        <p:txBody>
          <a:bodyPr wrap="square">
            <a:spAutoFit/>
          </a:bodyPr>
          <a:lstStyle/>
          <a:p>
            <a:r>
              <a:rPr lang="ru-RU" sz="2400" dirty="0" err="1"/>
              <a:t>Фонтанды</a:t>
            </a:r>
            <a:r>
              <a:rPr lang="ru-RU" sz="2400" dirty="0"/>
              <a:t> </a:t>
            </a:r>
            <a:r>
              <a:rPr lang="ru-RU" sz="2400" dirty="0" err="1"/>
              <a:t>және</a:t>
            </a:r>
            <a:r>
              <a:rPr lang="ru-RU" sz="2400" dirty="0"/>
              <a:t> </a:t>
            </a:r>
            <a:r>
              <a:rPr lang="ru-RU" sz="2400" dirty="0" err="1"/>
              <a:t>компрессорлы</a:t>
            </a:r>
            <a:r>
              <a:rPr lang="ru-RU" sz="2400" dirty="0"/>
              <a:t> </a:t>
            </a:r>
            <a:r>
              <a:rPr lang="ru-RU" sz="2400" dirty="0" err="1"/>
              <a:t>ұңғыларды</a:t>
            </a:r>
            <a:r>
              <a:rPr lang="ru-RU" sz="2400" dirty="0"/>
              <a:t> </a:t>
            </a:r>
            <a:r>
              <a:rPr lang="ru-RU" sz="2400" dirty="0" err="1"/>
              <a:t>жөндеуге</a:t>
            </a:r>
            <a:r>
              <a:rPr lang="ru-RU" sz="2400" dirty="0"/>
              <a:t> </a:t>
            </a:r>
            <a:r>
              <a:rPr lang="ru-RU" sz="2400" dirty="0" err="1"/>
              <a:t>дайындау</a:t>
            </a:r>
            <a:endParaRPr lang="ru-RU" sz="2400" dirty="0"/>
          </a:p>
          <a:p>
            <a:r>
              <a:rPr lang="ru-RU" sz="2400" dirty="0" err="1"/>
              <a:t>Фонтанды</a:t>
            </a:r>
            <a:r>
              <a:rPr lang="ru-RU" sz="2400" dirty="0"/>
              <a:t> </a:t>
            </a:r>
            <a:r>
              <a:rPr lang="ru-RU" sz="2400" dirty="0" err="1"/>
              <a:t>және</a:t>
            </a:r>
            <a:r>
              <a:rPr lang="ru-RU" sz="2400" dirty="0"/>
              <a:t> </a:t>
            </a:r>
            <a:r>
              <a:rPr lang="ru-RU" sz="2400" dirty="0" err="1"/>
              <a:t>компресорлы</a:t>
            </a:r>
            <a:r>
              <a:rPr lang="ru-RU" sz="2400" dirty="0"/>
              <a:t> </a:t>
            </a:r>
            <a:r>
              <a:rPr lang="ru-RU" sz="2400" dirty="0" err="1"/>
              <a:t>ұңғыларды</a:t>
            </a:r>
            <a:r>
              <a:rPr lang="ru-RU" sz="2400" dirty="0"/>
              <a:t> </a:t>
            </a:r>
            <a:r>
              <a:rPr lang="ru-RU" sz="2400" dirty="0" err="1"/>
              <a:t>түсіру-көтеру</a:t>
            </a:r>
            <a:r>
              <a:rPr lang="ru-RU" sz="2400" dirty="0"/>
              <a:t> </a:t>
            </a:r>
            <a:r>
              <a:rPr lang="ru-RU" sz="2400" dirty="0" err="1"/>
              <a:t>үрдісі</a:t>
            </a:r>
            <a:r>
              <a:rPr lang="ru-RU" sz="2400" dirty="0"/>
              <a:t> </a:t>
            </a:r>
            <a:r>
              <a:rPr lang="ru-RU" sz="2400" dirty="0" err="1"/>
              <a:t>кезінде</a:t>
            </a:r>
            <a:r>
              <a:rPr lang="ru-RU" sz="2400" dirty="0"/>
              <a:t> </a:t>
            </a:r>
            <a:r>
              <a:rPr lang="ru-RU" sz="2400" dirty="0" err="1"/>
              <a:t>ашық</a:t>
            </a:r>
            <a:r>
              <a:rPr lang="ru-RU" sz="2400" dirty="0"/>
              <a:t> </a:t>
            </a:r>
            <a:r>
              <a:rPr lang="ru-RU" sz="2400" dirty="0" err="1"/>
              <a:t>лақтырулар</a:t>
            </a:r>
            <a:r>
              <a:rPr lang="ru-RU" sz="2400" dirty="0"/>
              <a:t> </a:t>
            </a:r>
            <a:r>
              <a:rPr lang="ru-RU" sz="2400" dirty="0" err="1"/>
              <a:t>болмас</a:t>
            </a:r>
            <a:r>
              <a:rPr lang="ru-RU" sz="2400" dirty="0"/>
              <a:t> </a:t>
            </a:r>
            <a:r>
              <a:rPr lang="ru-RU" sz="2400" dirty="0" err="1"/>
              <a:t>үшін</a:t>
            </a:r>
            <a:r>
              <a:rPr lang="ru-RU" sz="2400" dirty="0"/>
              <a:t>, </a:t>
            </a:r>
            <a:r>
              <a:rPr lang="ru-RU" sz="2400" dirty="0" err="1"/>
              <a:t>алдын</a:t>
            </a:r>
            <a:r>
              <a:rPr lang="ru-RU" sz="2400" dirty="0"/>
              <a:t>-ала </a:t>
            </a:r>
            <a:r>
              <a:rPr lang="ru-RU" sz="2400" dirty="0" err="1"/>
              <a:t>өшіреді</a:t>
            </a:r>
            <a:r>
              <a:rPr lang="ru-RU" sz="2400" dirty="0"/>
              <a:t> (</a:t>
            </a:r>
            <a:r>
              <a:rPr lang="ru-RU" sz="2400" dirty="0" err="1"/>
              <a:t>тоқтатады</a:t>
            </a:r>
            <a:r>
              <a:rPr lang="ru-RU" sz="2400" dirty="0"/>
              <a:t>).</a:t>
            </a:r>
          </a:p>
          <a:p>
            <a:r>
              <a:rPr lang="ru-RU" sz="2400" dirty="0" err="1"/>
              <a:t>Ол</a:t>
            </a:r>
            <a:r>
              <a:rPr lang="ru-RU" sz="2400" dirty="0"/>
              <a:t> </a:t>
            </a:r>
            <a:r>
              <a:rPr lang="ru-RU" sz="2400" dirty="0" err="1"/>
              <a:t>үшін</a:t>
            </a:r>
            <a:r>
              <a:rPr lang="ru-RU" sz="2400" dirty="0"/>
              <a:t>, </a:t>
            </a:r>
            <a:r>
              <a:rPr lang="ru-RU" sz="2400" dirty="0" err="1"/>
              <a:t>құбыр</a:t>
            </a:r>
            <a:r>
              <a:rPr lang="ru-RU" sz="2400" dirty="0"/>
              <a:t> </a:t>
            </a:r>
            <a:r>
              <a:rPr lang="ru-RU" sz="2400" dirty="0" err="1"/>
              <a:t>сыртындағы</a:t>
            </a:r>
            <a:r>
              <a:rPr lang="ru-RU" sz="2400" dirty="0"/>
              <a:t> </a:t>
            </a:r>
            <a:r>
              <a:rPr lang="ru-RU" sz="2400" dirty="0" err="1"/>
              <a:t>кеңістікке</a:t>
            </a:r>
            <a:r>
              <a:rPr lang="ru-RU" sz="2400" dirty="0"/>
              <a:t> </a:t>
            </a:r>
            <a:r>
              <a:rPr lang="ru-RU" sz="2400" dirty="0" err="1"/>
              <a:t>жуу</a:t>
            </a:r>
            <a:r>
              <a:rPr lang="ru-RU" sz="2400" dirty="0"/>
              <a:t> </a:t>
            </a:r>
            <a:r>
              <a:rPr lang="ru-RU" sz="2400" dirty="0" err="1"/>
              <a:t>агрегатын</a:t>
            </a:r>
            <a:r>
              <a:rPr lang="ru-RU" sz="2400" dirty="0"/>
              <a:t> </a:t>
            </a:r>
            <a:r>
              <a:rPr lang="ru-RU" sz="2400" dirty="0" err="1"/>
              <a:t>жалғап</a:t>
            </a:r>
            <a:r>
              <a:rPr lang="ru-RU" sz="2400" dirty="0"/>
              <a:t>, </a:t>
            </a:r>
            <a:r>
              <a:rPr lang="ru-RU" sz="2400" dirty="0" err="1"/>
              <a:t>ол</a:t>
            </a:r>
            <a:r>
              <a:rPr lang="ru-RU" sz="2400" dirty="0"/>
              <a:t> </a:t>
            </a:r>
            <a:r>
              <a:rPr lang="ru-RU" sz="2400" dirty="0" err="1"/>
              <a:t>арқылы</a:t>
            </a:r>
            <a:r>
              <a:rPr lang="ru-RU" sz="2400" dirty="0"/>
              <a:t> </a:t>
            </a:r>
            <a:r>
              <a:rPr lang="ru-RU" sz="2400" dirty="0" err="1"/>
              <a:t>ұңғыға</a:t>
            </a:r>
            <a:r>
              <a:rPr lang="ru-RU" sz="2400" dirty="0"/>
              <a:t> </a:t>
            </a:r>
            <a:r>
              <a:rPr lang="ru-RU" sz="2400" dirty="0" err="1"/>
              <a:t>сәйкес</a:t>
            </a:r>
            <a:r>
              <a:rPr lang="ru-RU" sz="2400" dirty="0"/>
              <a:t> </a:t>
            </a:r>
            <a:r>
              <a:rPr lang="ru-RU" sz="2400" dirty="0" err="1"/>
              <a:t>тығыздығы</a:t>
            </a:r>
            <a:r>
              <a:rPr lang="ru-RU" sz="2400" dirty="0"/>
              <a:t> бар су </a:t>
            </a:r>
            <a:r>
              <a:rPr lang="ru-RU" sz="2400" dirty="0" err="1"/>
              <a:t>немесе</a:t>
            </a:r>
            <a:r>
              <a:rPr lang="ru-RU" sz="2400" dirty="0"/>
              <a:t> </a:t>
            </a:r>
            <a:r>
              <a:rPr lang="ru-RU" sz="2400" dirty="0" err="1"/>
              <a:t>топырақты</a:t>
            </a:r>
            <a:r>
              <a:rPr lang="ru-RU" sz="2400" dirty="0"/>
              <a:t> </a:t>
            </a:r>
            <a:r>
              <a:rPr lang="ru-RU" sz="2400" dirty="0" err="1"/>
              <a:t>ерітіндіні</a:t>
            </a:r>
            <a:r>
              <a:rPr lang="ru-RU" sz="2400" dirty="0"/>
              <a:t> </a:t>
            </a:r>
            <a:r>
              <a:rPr lang="ru-RU" sz="2400" dirty="0" err="1"/>
              <a:t>айдайды</a:t>
            </a:r>
            <a:r>
              <a:rPr lang="ru-RU" sz="2400" dirty="0"/>
              <a:t>. Агрегат </a:t>
            </a:r>
            <a:r>
              <a:rPr lang="ru-RU" sz="2400" dirty="0" err="1"/>
              <a:t>барлық</a:t>
            </a:r>
            <a:r>
              <a:rPr lang="ru-RU" sz="2400" dirty="0"/>
              <a:t> </a:t>
            </a:r>
            <a:r>
              <a:rPr lang="ru-RU" sz="2400" dirty="0" err="1"/>
              <a:t>уақытта</a:t>
            </a:r>
            <a:r>
              <a:rPr lang="ru-RU" sz="2400" dirty="0"/>
              <a:t> </a:t>
            </a:r>
            <a:r>
              <a:rPr lang="ru-RU" sz="2400" dirty="0" err="1"/>
              <a:t>ұңғыға</a:t>
            </a:r>
            <a:r>
              <a:rPr lang="ru-RU" sz="2400" dirty="0"/>
              <a:t> </a:t>
            </a:r>
            <a:r>
              <a:rPr lang="ru-RU" sz="2400" dirty="0" err="1"/>
              <a:t>қосылып</a:t>
            </a:r>
            <a:r>
              <a:rPr lang="ru-RU" sz="2400" dirty="0"/>
              <a:t> </a:t>
            </a:r>
            <a:r>
              <a:rPr lang="ru-RU" sz="2400" dirty="0" err="1"/>
              <a:t>тұруы</a:t>
            </a:r>
            <a:r>
              <a:rPr lang="ru-RU" sz="2400" dirty="0"/>
              <a:t> </a:t>
            </a:r>
            <a:r>
              <a:rPr lang="ru-RU" sz="2400" dirty="0" err="1"/>
              <a:t>қажет</a:t>
            </a:r>
            <a:r>
              <a:rPr lang="ru-RU" sz="2400" dirty="0"/>
              <a:t>.</a:t>
            </a:r>
          </a:p>
          <a:p>
            <a:r>
              <a:rPr lang="ru-RU" sz="2400" dirty="0" err="1"/>
              <a:t>Жөндеу</a:t>
            </a:r>
            <a:r>
              <a:rPr lang="ru-RU" sz="2400" dirty="0"/>
              <a:t> </a:t>
            </a:r>
            <a:r>
              <a:rPr lang="ru-RU" sz="2400" dirty="0" err="1"/>
              <a:t>алдында</a:t>
            </a:r>
            <a:r>
              <a:rPr lang="ru-RU" sz="2400" dirty="0"/>
              <a:t> </a:t>
            </a:r>
            <a:r>
              <a:rPr lang="ru-RU" sz="2400" dirty="0" err="1"/>
              <a:t>ұңғылар</a:t>
            </a:r>
            <a:r>
              <a:rPr lang="ru-RU" sz="2400" dirty="0"/>
              <a:t> </a:t>
            </a:r>
            <a:r>
              <a:rPr lang="ru-RU" sz="2400" dirty="0" err="1"/>
              <a:t>тұрақ</a:t>
            </a:r>
            <a:r>
              <a:rPr lang="ru-RU" sz="2400" dirty="0"/>
              <a:t>, вертлюг </a:t>
            </a:r>
            <a:r>
              <a:rPr lang="ru-RU" sz="2400" dirty="0" err="1"/>
              <a:t>және</a:t>
            </a:r>
            <a:r>
              <a:rPr lang="ru-RU" sz="2400" dirty="0"/>
              <a:t> </a:t>
            </a:r>
            <a:r>
              <a:rPr lang="ru-RU" sz="2400" dirty="0" err="1"/>
              <a:t>штангалар</a:t>
            </a:r>
            <a:r>
              <a:rPr lang="ru-RU" sz="2400" dirty="0"/>
              <a:t> мен </a:t>
            </a:r>
            <a:r>
              <a:rPr lang="ru-RU" sz="2400" dirty="0" err="1"/>
              <a:t>қажетті</a:t>
            </a:r>
            <a:r>
              <a:rPr lang="ru-RU" sz="2400" dirty="0"/>
              <a:t> </a:t>
            </a:r>
            <a:r>
              <a:rPr lang="ru-RU" sz="2400" dirty="0" err="1"/>
              <a:t>құбырлар</a:t>
            </a:r>
            <a:r>
              <a:rPr lang="ru-RU" sz="2400" dirty="0"/>
              <a:t> </a:t>
            </a:r>
            <a:r>
              <a:rPr lang="ru-RU" sz="2400" dirty="0" err="1"/>
              <a:t>санымен</a:t>
            </a:r>
            <a:r>
              <a:rPr lang="ru-RU" sz="2400" dirty="0"/>
              <a:t> </a:t>
            </a:r>
            <a:r>
              <a:rPr lang="ru-RU" sz="2400" dirty="0" err="1"/>
              <a:t>жабдықталу</a:t>
            </a:r>
            <a:r>
              <a:rPr lang="ru-RU" sz="2400" dirty="0"/>
              <a:t> </a:t>
            </a:r>
            <a:r>
              <a:rPr lang="ru-RU" sz="2400" dirty="0" err="1"/>
              <a:t>керек</a:t>
            </a:r>
            <a:r>
              <a:rPr lang="ru-RU" sz="2400" dirty="0"/>
              <a:t>. </a:t>
            </a:r>
          </a:p>
          <a:p>
            <a:r>
              <a:rPr lang="ru-RU" sz="2400" dirty="0" err="1"/>
              <a:t>Сұйықты</a:t>
            </a:r>
            <a:r>
              <a:rPr lang="ru-RU" sz="2400" dirty="0"/>
              <a:t> </a:t>
            </a:r>
            <a:r>
              <a:rPr lang="ru-RU" sz="2400" dirty="0" err="1"/>
              <a:t>айдағаннан</a:t>
            </a:r>
            <a:r>
              <a:rPr lang="ru-RU" sz="2400" dirty="0"/>
              <a:t> </a:t>
            </a:r>
            <a:r>
              <a:rPr lang="ru-RU" sz="2400" dirty="0" err="1"/>
              <a:t>кейін</a:t>
            </a:r>
            <a:r>
              <a:rPr lang="ru-RU" sz="2400" dirty="0"/>
              <a:t>, </a:t>
            </a:r>
            <a:r>
              <a:rPr lang="ru-RU" sz="2400" dirty="0" err="1"/>
              <a:t>сақиналы</a:t>
            </a:r>
            <a:r>
              <a:rPr lang="ru-RU" sz="2400" dirty="0"/>
              <a:t>, </a:t>
            </a:r>
            <a:r>
              <a:rPr lang="ru-RU" sz="2400" dirty="0" err="1"/>
              <a:t>құбыр</a:t>
            </a:r>
            <a:r>
              <a:rPr lang="ru-RU" sz="2400" dirty="0"/>
              <a:t> </a:t>
            </a:r>
            <a:r>
              <a:rPr lang="ru-RU" sz="2400" dirty="0" err="1" smtClean="0"/>
              <a:t>сыртындағы</a:t>
            </a:r>
            <a:r>
              <a:rPr lang="ru-RU" sz="2400" dirty="0" smtClean="0"/>
              <a:t> </a:t>
            </a:r>
            <a:r>
              <a:rPr lang="ru-RU" sz="2400" dirty="0" err="1"/>
              <a:t>және</a:t>
            </a:r>
            <a:r>
              <a:rPr lang="ru-RU" sz="2400" dirty="0"/>
              <a:t> </a:t>
            </a:r>
            <a:r>
              <a:rPr lang="ru-RU" sz="2400" dirty="0" err="1"/>
              <a:t>сағадағы</a:t>
            </a:r>
            <a:r>
              <a:rPr lang="ru-RU" sz="2400" dirty="0"/>
              <a:t> </a:t>
            </a:r>
            <a:r>
              <a:rPr lang="ru-RU" sz="2400" dirty="0" err="1"/>
              <a:t>қысымдар</a:t>
            </a:r>
            <a:r>
              <a:rPr lang="ru-RU" sz="2400" dirty="0"/>
              <a:t> 0-ге </a:t>
            </a:r>
            <a:r>
              <a:rPr lang="ru-RU" sz="2400" dirty="0" err="1"/>
              <a:t>тең</a:t>
            </a:r>
            <a:r>
              <a:rPr lang="ru-RU" sz="2400" dirty="0"/>
              <a:t> </a:t>
            </a:r>
            <a:r>
              <a:rPr lang="ru-RU" sz="2400" dirty="0" err="1"/>
              <a:t>болған</a:t>
            </a:r>
            <a:r>
              <a:rPr lang="ru-RU" sz="2400" dirty="0"/>
              <a:t> </a:t>
            </a:r>
            <a:r>
              <a:rPr lang="ru-RU" sz="2400" dirty="0" err="1"/>
              <a:t>соң</a:t>
            </a:r>
            <a:r>
              <a:rPr lang="ru-RU" sz="2400" dirty="0"/>
              <a:t>, </a:t>
            </a:r>
            <a:r>
              <a:rPr lang="ru-RU" sz="2400" dirty="0" err="1"/>
              <a:t>фонтанды</a:t>
            </a:r>
            <a:r>
              <a:rPr lang="ru-RU" sz="2400" dirty="0"/>
              <a:t> </a:t>
            </a:r>
            <a:r>
              <a:rPr lang="ru-RU" sz="2400" dirty="0" err="1"/>
              <a:t>арматураны</a:t>
            </a:r>
            <a:r>
              <a:rPr lang="ru-RU" sz="2400" dirty="0"/>
              <a:t> </a:t>
            </a:r>
            <a:r>
              <a:rPr lang="ru-RU" sz="2400" dirty="0" err="1"/>
              <a:t>жинау</a:t>
            </a:r>
            <a:r>
              <a:rPr lang="ru-RU" sz="2400" dirty="0"/>
              <a:t> (</a:t>
            </a:r>
            <a:r>
              <a:rPr lang="ru-RU" sz="2400" dirty="0" err="1"/>
              <a:t>бұзуға</a:t>
            </a:r>
            <a:r>
              <a:rPr lang="ru-RU" sz="2400" dirty="0"/>
              <a:t>) </a:t>
            </a:r>
            <a:r>
              <a:rPr lang="ru-RU" sz="2400" dirty="0" err="1"/>
              <a:t>болады</a:t>
            </a:r>
            <a:r>
              <a:rPr lang="ru-RU" sz="2400" dirty="0"/>
              <a:t>.</a:t>
            </a:r>
          </a:p>
        </p:txBody>
      </p:sp>
    </p:spTree>
    <p:extLst>
      <p:ext uri="{BB962C8B-B14F-4D97-AF65-F5344CB8AC3E}">
        <p14:creationId xmlns:p14="http://schemas.microsoft.com/office/powerpoint/2010/main" val="945216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fontAlgn="base">
              <a:spcBef>
                <a:spcPct val="0"/>
              </a:spcBef>
              <a:spcAft>
                <a:spcPct val="0"/>
              </a:spcAft>
            </a:pPr>
            <a:fld id="{62F289E3-8D7F-45A0-8569-C2298D41FB33}" type="slidenum">
              <a:rPr lang="ru-RU" altLang="ru-RU" smtClean="0">
                <a:solidFill>
                  <a:srgbClr val="000000"/>
                </a:solidFill>
              </a:rPr>
              <a:pPr fontAlgn="base">
                <a:spcBef>
                  <a:spcPct val="0"/>
                </a:spcBef>
                <a:spcAft>
                  <a:spcPct val="0"/>
                </a:spcAft>
              </a:pPr>
              <a:t>9</a:t>
            </a:fld>
            <a:endParaRPr lang="ru-RU" altLang="ru-RU">
              <a:solidFill>
                <a:srgbClr val="000000"/>
              </a:solidFill>
            </a:endParaRPr>
          </a:p>
        </p:txBody>
      </p:sp>
      <p:sp>
        <p:nvSpPr>
          <p:cNvPr id="3" name="Прямоугольник 2"/>
          <p:cNvSpPr/>
          <p:nvPr/>
        </p:nvSpPr>
        <p:spPr>
          <a:xfrm>
            <a:off x="753979" y="367424"/>
            <a:ext cx="9914021" cy="4832092"/>
          </a:xfrm>
          <a:prstGeom prst="rect">
            <a:avLst/>
          </a:prstGeom>
        </p:spPr>
        <p:txBody>
          <a:bodyPr wrap="square">
            <a:spAutoFit/>
          </a:bodyPr>
          <a:lstStyle/>
          <a:p>
            <a:pPr algn="just"/>
            <a:r>
              <a:rPr lang="ru-RU" sz="2800" dirty="0"/>
              <a:t>Ал </a:t>
            </a:r>
            <a:r>
              <a:rPr lang="ru-RU" sz="2800" dirty="0" err="1"/>
              <a:t>компрессорлы</a:t>
            </a:r>
            <a:r>
              <a:rPr lang="ru-RU" sz="2800" dirty="0"/>
              <a:t> </a:t>
            </a:r>
            <a:r>
              <a:rPr lang="ru-RU" sz="2800" dirty="0" err="1"/>
              <a:t>ұңғыда</a:t>
            </a:r>
            <a:r>
              <a:rPr lang="ru-RU" sz="2800" dirty="0"/>
              <a:t> </a:t>
            </a:r>
            <a:r>
              <a:rPr lang="ru-RU" sz="2800" dirty="0" err="1"/>
              <a:t>сығылған</a:t>
            </a:r>
            <a:r>
              <a:rPr lang="ru-RU" sz="2800" dirty="0"/>
              <a:t> газ (</a:t>
            </a:r>
            <a:r>
              <a:rPr lang="ru-RU" sz="2800" dirty="0" err="1"/>
              <a:t>ауаны</a:t>
            </a:r>
            <a:r>
              <a:rPr lang="ru-RU" sz="2800" dirty="0"/>
              <a:t>) </a:t>
            </a:r>
            <a:r>
              <a:rPr lang="ru-RU" sz="2800" dirty="0" err="1"/>
              <a:t>ұңғыға</a:t>
            </a:r>
            <a:r>
              <a:rPr lang="ru-RU" sz="2800" dirty="0"/>
              <a:t> </a:t>
            </a:r>
            <a:r>
              <a:rPr lang="ru-RU" sz="2800" dirty="0" err="1"/>
              <a:t>айдауды</a:t>
            </a:r>
            <a:r>
              <a:rPr lang="ru-RU" sz="2800" dirty="0"/>
              <a:t> </a:t>
            </a:r>
            <a:r>
              <a:rPr lang="ru-RU" sz="2800" dirty="0" err="1"/>
              <a:t>тоқтатып</a:t>
            </a:r>
            <a:r>
              <a:rPr lang="ru-RU" sz="2800" dirty="0"/>
              <a:t>, </a:t>
            </a:r>
            <a:r>
              <a:rPr lang="ru-RU" sz="2800" dirty="0" err="1"/>
              <a:t>сақиналы</a:t>
            </a:r>
            <a:r>
              <a:rPr lang="ru-RU" sz="2800" dirty="0"/>
              <a:t> </a:t>
            </a:r>
            <a:r>
              <a:rPr lang="ru-RU" sz="2800" dirty="0" err="1"/>
              <a:t>кеңістіктен</a:t>
            </a:r>
            <a:r>
              <a:rPr lang="ru-RU" sz="2800" dirty="0"/>
              <a:t> </a:t>
            </a:r>
            <a:r>
              <a:rPr lang="ru-RU" sz="2800" dirty="0" err="1"/>
              <a:t>газды</a:t>
            </a:r>
            <a:r>
              <a:rPr lang="ru-RU" sz="2800" dirty="0"/>
              <a:t> </a:t>
            </a:r>
            <a:r>
              <a:rPr lang="ru-RU" sz="2800" dirty="0" err="1"/>
              <a:t>шығару</a:t>
            </a:r>
            <a:r>
              <a:rPr lang="ru-RU" sz="2800" dirty="0"/>
              <a:t>, </a:t>
            </a:r>
            <a:r>
              <a:rPr lang="ru-RU" sz="2800" dirty="0" err="1"/>
              <a:t>яғни</a:t>
            </a:r>
            <a:r>
              <a:rPr lang="ru-RU" sz="2800" dirty="0"/>
              <a:t> </a:t>
            </a:r>
            <a:r>
              <a:rPr lang="ru-RU" sz="2800" dirty="0" err="1"/>
              <a:t>ондағы</a:t>
            </a:r>
            <a:r>
              <a:rPr lang="ru-RU" sz="2800" dirty="0"/>
              <a:t> </a:t>
            </a:r>
            <a:r>
              <a:rPr lang="ru-RU" sz="2800" dirty="0" err="1"/>
              <a:t>қысымды</a:t>
            </a:r>
            <a:r>
              <a:rPr lang="ru-RU" sz="2800" dirty="0"/>
              <a:t> </a:t>
            </a:r>
            <a:r>
              <a:rPr lang="ru-RU" sz="2800" dirty="0" err="1"/>
              <a:t>төмендету</a:t>
            </a:r>
            <a:r>
              <a:rPr lang="ru-RU" sz="2800" dirty="0"/>
              <a:t> </a:t>
            </a:r>
            <a:r>
              <a:rPr lang="ru-RU" sz="2800" dirty="0" err="1"/>
              <a:t>қажет</a:t>
            </a:r>
            <a:r>
              <a:rPr lang="ru-RU" sz="2800" dirty="0"/>
              <a:t>. </a:t>
            </a:r>
            <a:r>
              <a:rPr lang="ru-RU" sz="2800" dirty="0" err="1"/>
              <a:t>Содан</a:t>
            </a:r>
            <a:r>
              <a:rPr lang="ru-RU" sz="2800" dirty="0"/>
              <a:t> </a:t>
            </a:r>
            <a:r>
              <a:rPr lang="ru-RU" sz="2800" dirty="0" err="1"/>
              <a:t>кейін</a:t>
            </a:r>
            <a:r>
              <a:rPr lang="ru-RU" sz="2800" dirty="0"/>
              <a:t> </a:t>
            </a:r>
            <a:r>
              <a:rPr lang="ru-RU" sz="2800" dirty="0" err="1"/>
              <a:t>арматураны</a:t>
            </a:r>
            <a:r>
              <a:rPr lang="ru-RU" sz="2800" dirty="0"/>
              <a:t> </a:t>
            </a:r>
            <a:r>
              <a:rPr lang="ru-RU" sz="2800" dirty="0" err="1"/>
              <a:t>шешіп</a:t>
            </a:r>
            <a:r>
              <a:rPr lang="ru-RU" sz="2800" dirty="0"/>
              <a:t>, </a:t>
            </a:r>
            <a:r>
              <a:rPr lang="ru-RU" sz="2800" dirty="0" err="1"/>
              <a:t>жұмысқа</a:t>
            </a:r>
            <a:r>
              <a:rPr lang="ru-RU" sz="2800" dirty="0"/>
              <a:t> </a:t>
            </a:r>
            <a:r>
              <a:rPr lang="ru-RU" sz="2800" dirty="0" err="1"/>
              <a:t>кедергі</a:t>
            </a:r>
            <a:r>
              <a:rPr lang="ru-RU" sz="2800" dirty="0"/>
              <a:t> </a:t>
            </a:r>
            <a:r>
              <a:rPr lang="ru-RU" sz="2800" dirty="0" err="1"/>
              <a:t>жасамау</a:t>
            </a:r>
            <a:r>
              <a:rPr lang="ru-RU" sz="2800" dirty="0"/>
              <a:t> </a:t>
            </a:r>
            <a:r>
              <a:rPr lang="ru-RU" sz="2800" dirty="0" err="1"/>
              <a:t>үшін</a:t>
            </a:r>
            <a:r>
              <a:rPr lang="ru-RU" sz="2800" dirty="0"/>
              <a:t> </a:t>
            </a:r>
            <a:r>
              <a:rPr lang="ru-RU" sz="2800" dirty="0" err="1"/>
              <a:t>сағадан</a:t>
            </a:r>
            <a:r>
              <a:rPr lang="ru-RU" sz="2800" dirty="0"/>
              <a:t> </a:t>
            </a:r>
            <a:r>
              <a:rPr lang="ru-RU" sz="2800" dirty="0" err="1"/>
              <a:t>мұнараның</a:t>
            </a:r>
            <a:r>
              <a:rPr lang="ru-RU" sz="2800" dirty="0"/>
              <a:t> </a:t>
            </a:r>
            <a:r>
              <a:rPr lang="ru-RU" sz="2800" dirty="0" err="1"/>
              <a:t>бір</a:t>
            </a:r>
            <a:r>
              <a:rPr lang="ru-RU" sz="2800" dirty="0"/>
              <a:t> </a:t>
            </a:r>
            <a:r>
              <a:rPr lang="ru-RU" sz="2800" dirty="0" err="1"/>
              <a:t>бұрышына</a:t>
            </a:r>
            <a:r>
              <a:rPr lang="ru-RU" sz="2800" dirty="0"/>
              <a:t> </a:t>
            </a:r>
            <a:r>
              <a:rPr lang="ru-RU" sz="2800" dirty="0" err="1"/>
              <a:t>апарады</a:t>
            </a:r>
            <a:r>
              <a:rPr lang="ru-RU" sz="2800" dirty="0"/>
              <a:t>. </a:t>
            </a:r>
          </a:p>
          <a:p>
            <a:pPr algn="just"/>
            <a:r>
              <a:rPr lang="ru-RU" sz="2800" dirty="0" err="1"/>
              <a:t>Фонтанды</a:t>
            </a:r>
            <a:r>
              <a:rPr lang="ru-RU" sz="2800" dirty="0"/>
              <a:t> </a:t>
            </a:r>
            <a:r>
              <a:rPr lang="ru-RU" sz="2800" dirty="0" err="1"/>
              <a:t>ұңғыларда</a:t>
            </a:r>
            <a:r>
              <a:rPr lang="ru-RU" sz="2800" dirty="0"/>
              <a:t> </a:t>
            </a:r>
            <a:r>
              <a:rPr lang="ru-RU" sz="2800" dirty="0" err="1"/>
              <a:t>ысырмаға</a:t>
            </a:r>
            <a:r>
              <a:rPr lang="ru-RU" sz="2800" dirty="0"/>
              <a:t> </a:t>
            </a:r>
            <a:r>
              <a:rPr lang="ru-RU" sz="2800" dirty="0" err="1"/>
              <a:t>жалғанған</a:t>
            </a:r>
            <a:r>
              <a:rPr lang="ru-RU" sz="2800" dirty="0"/>
              <a:t> катушка </a:t>
            </a:r>
            <a:r>
              <a:rPr lang="ru-RU" sz="2800" dirty="0" err="1"/>
              <a:t>және</a:t>
            </a:r>
            <a:r>
              <a:rPr lang="ru-RU" sz="2800" dirty="0"/>
              <a:t> </a:t>
            </a:r>
            <a:r>
              <a:rPr lang="ru-RU" sz="2800" dirty="0" err="1" smtClean="0"/>
              <a:t>екі</a:t>
            </a:r>
            <a:r>
              <a:rPr lang="ru-RU" sz="2800" dirty="0" smtClean="0"/>
              <a:t> </a:t>
            </a:r>
            <a:r>
              <a:rPr lang="ru-RU" sz="2800" dirty="0" err="1" smtClean="0"/>
              <a:t>құбыршаны</a:t>
            </a:r>
            <a:r>
              <a:rPr lang="ru-RU" sz="2800" dirty="0" smtClean="0"/>
              <a:t> </a:t>
            </a:r>
            <a:r>
              <a:rPr lang="ru-RU" sz="2800" dirty="0"/>
              <a:t>вертлюг </a:t>
            </a:r>
            <a:r>
              <a:rPr lang="ru-RU" sz="2800" dirty="0" err="1"/>
              <a:t>және</a:t>
            </a:r>
            <a:r>
              <a:rPr lang="ru-RU" sz="2800" dirty="0"/>
              <a:t> </a:t>
            </a:r>
            <a:r>
              <a:rPr lang="ru-RU" sz="2800" dirty="0" err="1"/>
              <a:t>штангамен</a:t>
            </a:r>
            <a:r>
              <a:rPr lang="ru-RU" sz="2800" dirty="0"/>
              <a:t> </a:t>
            </a:r>
            <a:r>
              <a:rPr lang="ru-RU" sz="2800" dirty="0" err="1"/>
              <a:t>жалғайды</a:t>
            </a:r>
            <a:r>
              <a:rPr lang="ru-RU" sz="2800" dirty="0"/>
              <a:t>. </a:t>
            </a:r>
            <a:r>
              <a:rPr lang="ru-RU" sz="2800" dirty="0" err="1"/>
              <a:t>Фонтандаудың</a:t>
            </a:r>
            <a:r>
              <a:rPr lang="ru-RU" sz="2800" dirty="0"/>
              <a:t> </a:t>
            </a:r>
            <a:r>
              <a:rPr lang="ru-RU" sz="2800" dirty="0" err="1"/>
              <a:t>бірінші</a:t>
            </a:r>
            <a:r>
              <a:rPr lang="ru-RU" sz="2800" dirty="0"/>
              <a:t> </a:t>
            </a:r>
            <a:r>
              <a:rPr lang="ru-RU" sz="2800" dirty="0" err="1"/>
              <a:t>белгілері</a:t>
            </a:r>
            <a:r>
              <a:rPr lang="ru-RU" sz="2800" dirty="0"/>
              <a:t> </a:t>
            </a:r>
            <a:r>
              <a:rPr lang="ru-RU" sz="2800" dirty="0" err="1"/>
              <a:t>болғанда</a:t>
            </a:r>
            <a:r>
              <a:rPr lang="ru-RU" sz="2800" dirty="0"/>
              <a:t> </a:t>
            </a:r>
            <a:r>
              <a:rPr lang="ru-RU" sz="2800" dirty="0" err="1"/>
              <a:t>үшжақтың</a:t>
            </a:r>
            <a:r>
              <a:rPr lang="ru-RU" sz="2800" dirty="0"/>
              <a:t> </a:t>
            </a:r>
            <a:r>
              <a:rPr lang="ru-RU" sz="2800" dirty="0" err="1"/>
              <a:t>ауыспалы</a:t>
            </a:r>
            <a:r>
              <a:rPr lang="ru-RU" sz="2800" dirty="0"/>
              <a:t> </a:t>
            </a:r>
            <a:r>
              <a:rPr lang="ru-RU" sz="2800" dirty="0" err="1"/>
              <a:t>фланецін</a:t>
            </a:r>
            <a:r>
              <a:rPr lang="ru-RU" sz="2800" dirty="0"/>
              <a:t> </a:t>
            </a:r>
            <a:r>
              <a:rPr lang="ru-RU" sz="2800" dirty="0" err="1"/>
              <a:t>отырғызып</a:t>
            </a:r>
            <a:r>
              <a:rPr lang="ru-RU" sz="2800" dirty="0"/>
              <a:t>, </a:t>
            </a:r>
            <a:r>
              <a:rPr lang="ru-RU" sz="2800" dirty="0" err="1"/>
              <a:t>бұрандалармен</a:t>
            </a:r>
            <a:r>
              <a:rPr lang="ru-RU" sz="2800" dirty="0"/>
              <a:t> </a:t>
            </a:r>
            <a:r>
              <a:rPr lang="ru-RU" sz="2800" dirty="0" err="1"/>
              <a:t>бекітеді</a:t>
            </a:r>
            <a:r>
              <a:rPr lang="ru-RU" sz="2800" dirty="0"/>
              <a:t>. </a:t>
            </a:r>
            <a:r>
              <a:rPr lang="ru-RU" sz="2800" dirty="0" err="1"/>
              <a:t>Фонтанды-компрессорлы</a:t>
            </a:r>
            <a:r>
              <a:rPr lang="ru-RU" sz="2800" dirty="0"/>
              <a:t> </a:t>
            </a:r>
            <a:r>
              <a:rPr lang="ru-RU" sz="2800" dirty="0" err="1"/>
              <a:t>арматураны</a:t>
            </a:r>
            <a:r>
              <a:rPr lang="ru-RU" sz="2800" dirty="0"/>
              <a:t> </a:t>
            </a:r>
            <a:r>
              <a:rPr lang="ru-RU" sz="2800" dirty="0" err="1"/>
              <a:t>жинау</a:t>
            </a:r>
            <a:r>
              <a:rPr lang="ru-RU" sz="2800" dirty="0"/>
              <a:t> </a:t>
            </a:r>
            <a:r>
              <a:rPr lang="ru-RU" sz="2800" dirty="0" err="1"/>
              <a:t>кері</a:t>
            </a:r>
            <a:r>
              <a:rPr lang="ru-RU" sz="2800" dirty="0"/>
              <a:t> </a:t>
            </a:r>
            <a:r>
              <a:rPr lang="ru-RU" sz="2800" dirty="0" err="1"/>
              <a:t>ретпен</a:t>
            </a:r>
            <a:r>
              <a:rPr lang="ru-RU" sz="2800" dirty="0"/>
              <a:t> </a:t>
            </a:r>
            <a:r>
              <a:rPr lang="ru-RU" sz="2800" dirty="0" err="1"/>
              <a:t>орындалады</a:t>
            </a:r>
            <a:r>
              <a:rPr lang="ru-RU" sz="2800" dirty="0"/>
              <a:t>.</a:t>
            </a:r>
          </a:p>
        </p:txBody>
      </p:sp>
    </p:spTree>
    <p:extLst>
      <p:ext uri="{BB962C8B-B14F-4D97-AF65-F5344CB8AC3E}">
        <p14:creationId xmlns:p14="http://schemas.microsoft.com/office/powerpoint/2010/main" val="3244788502"/>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1000</TotalTime>
  <Words>979</Words>
  <Application>Microsoft Office PowerPoint</Application>
  <PresentationFormat>Широкоэкранный</PresentationFormat>
  <Paragraphs>135</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Symbol</vt:lpstr>
      <vt:lpstr>Times New Roman</vt:lpstr>
      <vt:lpstr>Оформление по умолчанию</vt:lpstr>
      <vt:lpstr>Кіріспе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Lenovo</dc:creator>
  <cp:lastModifiedBy>Lenovo</cp:lastModifiedBy>
  <cp:revision>15</cp:revision>
  <dcterms:created xsi:type="dcterms:W3CDTF">2021-09-03T15:11:20Z</dcterms:created>
  <dcterms:modified xsi:type="dcterms:W3CDTF">2021-09-27T14:42:22Z</dcterms:modified>
</cp:coreProperties>
</file>