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9" r:id="rId3"/>
    <p:sldId id="260" r:id="rId4"/>
    <p:sldId id="261" r:id="rId5"/>
    <p:sldId id="262" r:id="rId6"/>
    <p:sldId id="263" r:id="rId7"/>
    <p:sldId id="264"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696"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0F835-8138-46E3-9A58-39B7E95E2EB9}" type="datetimeFigureOut">
              <a:rPr lang="ru-RU" smtClean="0"/>
              <a:t>12.10.2021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E9EA9-FAA8-4B34-8022-3A4D55E848F0}" type="slidenum">
              <a:rPr lang="ru-RU" smtClean="0"/>
              <a:t>‹#›</a:t>
            </a:fld>
            <a:endParaRPr lang="ru-RU"/>
          </a:p>
        </p:txBody>
      </p:sp>
    </p:spTree>
    <p:extLst>
      <p:ext uri="{BB962C8B-B14F-4D97-AF65-F5344CB8AC3E}">
        <p14:creationId xmlns:p14="http://schemas.microsoft.com/office/powerpoint/2010/main" val="3086599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altLang="ru-RU" sz="1200" b="0" i="0" u="none" strike="noStrike" kern="1200" cap="none" spc="0" normalizeH="0" baseline="0" noProof="0" smtClean="0">
                <a:ln>
                  <a:noFill/>
                </a:ln>
                <a:solidFill>
                  <a:prstClr val="black"/>
                </a:solidFill>
                <a:effectLst/>
                <a:uLnTx/>
                <a:uFillTx/>
                <a:latin typeface="Arial" charset="0"/>
                <a:ea typeface="+mn-ea"/>
                <a:cs typeface="+mn-cs"/>
              </a:rPr>
              <a:t>МИНИСТЕРСТВО ОБРАЗОВАНИЯ И НАУКИ РЕСПУБЛИКИ КАЗАХСТАН</a:t>
            </a:r>
          </a:p>
        </p:txBody>
      </p:sp>
      <p:sp>
        <p:nvSpPr>
          <p:cNvPr id="512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916B82BD-EBA8-4ADB-A031-E20C58861454}" type="slidenum">
              <a:rPr kumimoji="0" lang="ru-RU" altLang="ru-RU"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0" lang="ru-RU" altLang="ru-RU"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extLst>
      <p:ext uri="{BB962C8B-B14F-4D97-AF65-F5344CB8AC3E}">
        <p14:creationId xmlns:p14="http://schemas.microsoft.com/office/powerpoint/2010/main" val="870763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2071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0960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0218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99405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85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6263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754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7197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3270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3326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7579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5D88A-DA95-4106-8EE9-EE93C5F439C7}" type="datetimeFigureOut">
              <a:rPr lang="ru-RU" smtClean="0">
                <a:solidFill>
                  <a:prstClr val="black">
                    <a:tint val="75000"/>
                  </a:prstClr>
                </a:solidFill>
              </a:rPr>
              <a:pPr/>
              <a:t>12.10.2021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F1D8B-AB60-4C61-B1C1-E6C1B618A1E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78323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fld id="{7806397D-F8A5-4628-848E-71F052FF1869}" type="slidenum">
              <a:rPr lang="ru-RU" altLang="ru-RU" sz="1400">
                <a:solidFill>
                  <a:prstClr val="black"/>
                </a:solidFill>
              </a:rPr>
              <a:pPr>
                <a:spcBef>
                  <a:spcPct val="0"/>
                </a:spcBef>
                <a:buNone/>
              </a:pPr>
              <a:t>1</a:t>
            </a:fld>
            <a:endParaRPr lang="ru-RU" altLang="ru-RU" sz="1400">
              <a:solidFill>
                <a:prstClr val="black"/>
              </a:solidFill>
            </a:endParaRPr>
          </a:p>
        </p:txBody>
      </p:sp>
      <p:sp>
        <p:nvSpPr>
          <p:cNvPr id="2" name="Rectangle 2"/>
          <p:cNvSpPr>
            <a:spLocks noGrp="1" noChangeArrowheads="1"/>
          </p:cNvSpPr>
          <p:nvPr>
            <p:ph type="ctrTitle"/>
          </p:nvPr>
        </p:nvSpPr>
        <p:spPr>
          <a:xfrm>
            <a:off x="2209800" y="2214564"/>
            <a:ext cx="7772400" cy="928687"/>
          </a:xfrm>
          <a:effectLst>
            <a:outerShdw dist="53882" dir="2700000" algn="ctr" rotWithShape="0">
              <a:srgbClr val="CCECFF"/>
            </a:outerShdw>
          </a:effectLst>
        </p:spPr>
        <p:txBody>
          <a:bodyPr/>
          <a:lstStyle/>
          <a:p>
            <a:pPr eaLnBrk="1" hangingPunct="1">
              <a:defRPr/>
            </a:pPr>
            <a:r>
              <a:rPr lang="ru-RU" sz="2400" dirty="0"/>
              <a:t/>
            </a:r>
            <a:br>
              <a:rPr lang="ru-RU" sz="2400" dirty="0"/>
            </a:br>
            <a:endParaRPr lang="ru-RU" sz="2400" b="1" dirty="0">
              <a:solidFill>
                <a:schemeClr val="accent2"/>
              </a:solidFill>
              <a:effectLst>
                <a:outerShdw blurRad="38100" dist="38100" dir="2700000" algn="tl">
                  <a:srgbClr val="C0C0C0"/>
                </a:outerShdw>
              </a:effectLst>
            </a:endParaRPr>
          </a:p>
        </p:txBody>
      </p:sp>
      <p:sp>
        <p:nvSpPr>
          <p:cNvPr id="4100" name="Rectangle 3"/>
          <p:cNvSpPr>
            <a:spLocks noGrp="1" noChangeArrowheads="1"/>
          </p:cNvSpPr>
          <p:nvPr>
            <p:ph type="subTitle" idx="1"/>
          </p:nvPr>
        </p:nvSpPr>
        <p:spPr>
          <a:xfrm>
            <a:off x="2895600" y="4749801"/>
            <a:ext cx="6400800" cy="1774825"/>
          </a:xfrm>
        </p:spPr>
        <p:txBody>
          <a:bodyPr>
            <a:normAutofit/>
          </a:bodyPr>
          <a:lstStyle/>
          <a:p>
            <a:pPr eaLnBrk="1" hangingPunct="1"/>
            <a:r>
              <a:rPr lang="ru-RU" altLang="ru-RU" sz="2000" dirty="0" err="1" smtClean="0">
                <a:solidFill>
                  <a:schemeClr val="accent2"/>
                </a:solidFill>
              </a:rPr>
              <a:t>Касенов</a:t>
            </a:r>
            <a:r>
              <a:rPr lang="ru-RU" altLang="ru-RU" sz="2000" dirty="0" smtClean="0">
                <a:solidFill>
                  <a:schemeClr val="accent2"/>
                </a:solidFill>
              </a:rPr>
              <a:t> </a:t>
            </a:r>
            <a:r>
              <a:rPr lang="ru-RU" altLang="ru-RU" sz="2000" dirty="0" err="1">
                <a:solidFill>
                  <a:schemeClr val="accent2"/>
                </a:solidFill>
              </a:rPr>
              <a:t>Алмабек</a:t>
            </a:r>
            <a:r>
              <a:rPr lang="ru-RU" altLang="ru-RU" sz="2000" dirty="0">
                <a:solidFill>
                  <a:schemeClr val="accent2"/>
                </a:solidFill>
              </a:rPr>
              <a:t> </a:t>
            </a:r>
            <a:r>
              <a:rPr lang="ru-RU" altLang="ru-RU" sz="2000" dirty="0" err="1">
                <a:solidFill>
                  <a:schemeClr val="accent2"/>
                </a:solidFill>
              </a:rPr>
              <a:t>Касенович</a:t>
            </a:r>
            <a:r>
              <a:rPr lang="ru-RU" altLang="ru-RU" sz="2000" dirty="0">
                <a:solidFill>
                  <a:schemeClr val="accent2"/>
                </a:solidFill>
              </a:rPr>
              <a:t> </a:t>
            </a:r>
          </a:p>
          <a:p>
            <a:pPr eaLnBrk="1" hangingPunct="1"/>
            <a:r>
              <a:rPr lang="ru-RU" altLang="ru-RU" sz="1000" dirty="0">
                <a:solidFill>
                  <a:schemeClr val="accent2"/>
                </a:solidFill>
              </a:rPr>
              <a:t>(</a:t>
            </a:r>
            <a:r>
              <a:rPr lang="ru-RU" altLang="ru-RU" sz="1000" dirty="0" err="1">
                <a:solidFill>
                  <a:schemeClr val="accent2"/>
                </a:solidFill>
              </a:rPr>
              <a:t>оқытушының</a:t>
            </a:r>
            <a:r>
              <a:rPr lang="ru-RU" altLang="ru-RU" sz="1000" dirty="0">
                <a:solidFill>
                  <a:schemeClr val="accent2"/>
                </a:solidFill>
              </a:rPr>
              <a:t> </a:t>
            </a:r>
            <a:r>
              <a:rPr lang="ru-RU" altLang="ru-RU" sz="1000" dirty="0" err="1">
                <a:solidFill>
                  <a:schemeClr val="accent2"/>
                </a:solidFill>
              </a:rPr>
              <a:t>аты-жөні</a:t>
            </a:r>
            <a:r>
              <a:rPr lang="ru-RU" altLang="ru-RU" sz="1000" dirty="0">
                <a:solidFill>
                  <a:schemeClr val="accent2"/>
                </a:solidFill>
              </a:rPr>
              <a:t>)</a:t>
            </a:r>
          </a:p>
          <a:p>
            <a:pPr eaLnBrk="1" hangingPunct="1"/>
            <a:endParaRPr lang="ru-RU" altLang="ru-RU" sz="1000" dirty="0">
              <a:solidFill>
                <a:schemeClr val="accent2"/>
              </a:solidFill>
            </a:endParaRPr>
          </a:p>
          <a:p>
            <a:pPr eaLnBrk="1" hangingPunct="1"/>
            <a:r>
              <a:rPr lang="en-US" altLang="ru-RU" sz="2000" dirty="0" smtClean="0">
                <a:solidFill>
                  <a:schemeClr val="accent2"/>
                </a:solidFill>
              </a:rPr>
              <a:t>kassenov07@inbox.ru</a:t>
            </a:r>
            <a:endParaRPr lang="ru-RU" altLang="ru-RU" sz="2000" dirty="0">
              <a:solidFill>
                <a:schemeClr val="accent2"/>
              </a:solidFill>
            </a:endParaRPr>
          </a:p>
          <a:p>
            <a:pPr eaLnBrk="1" hangingPunct="1"/>
            <a:r>
              <a:rPr lang="ru-RU" altLang="ru-RU" sz="1000" dirty="0">
                <a:solidFill>
                  <a:schemeClr val="accent2"/>
                </a:solidFill>
              </a:rPr>
              <a:t>(</a:t>
            </a:r>
            <a:r>
              <a:rPr lang="ru-RU" altLang="ru-RU" sz="1000" dirty="0" err="1">
                <a:solidFill>
                  <a:schemeClr val="accent2"/>
                </a:solidFill>
              </a:rPr>
              <a:t>оқытушының</a:t>
            </a:r>
            <a:r>
              <a:rPr lang="ru-RU" altLang="ru-RU" sz="1000" dirty="0">
                <a:solidFill>
                  <a:schemeClr val="accent2"/>
                </a:solidFill>
              </a:rPr>
              <a:t> </a:t>
            </a:r>
            <a:r>
              <a:rPr lang="ru-RU" altLang="ru-RU" sz="1000" dirty="0" err="1">
                <a:solidFill>
                  <a:schemeClr val="accent2"/>
                </a:solidFill>
              </a:rPr>
              <a:t>электронды</a:t>
            </a:r>
            <a:r>
              <a:rPr lang="ru-RU" altLang="ru-RU" sz="1000" dirty="0">
                <a:solidFill>
                  <a:schemeClr val="accent2"/>
                </a:solidFill>
              </a:rPr>
              <a:t> </a:t>
            </a:r>
            <a:r>
              <a:rPr lang="ru-RU" altLang="ru-RU" sz="1000" dirty="0" err="1">
                <a:solidFill>
                  <a:schemeClr val="accent2"/>
                </a:solidFill>
              </a:rPr>
              <a:t>поштасы</a:t>
            </a:r>
            <a:r>
              <a:rPr lang="ru-RU" altLang="ru-RU" sz="1000" dirty="0">
                <a:solidFill>
                  <a:schemeClr val="accent2"/>
                </a:solidFill>
              </a:rPr>
              <a:t>)</a:t>
            </a:r>
          </a:p>
          <a:p>
            <a:pPr eaLnBrk="1" hangingPunct="1"/>
            <a:endParaRPr lang="ru-RU" altLang="ru-RU" sz="1000" dirty="0">
              <a:solidFill>
                <a:schemeClr val="accent2"/>
              </a:solidFill>
            </a:endParaRPr>
          </a:p>
        </p:txBody>
      </p:sp>
      <p:sp>
        <p:nvSpPr>
          <p:cNvPr id="4101" name="Rectangle 4"/>
          <p:cNvSpPr>
            <a:spLocks noChangeArrowheads="1"/>
          </p:cNvSpPr>
          <p:nvPr/>
        </p:nvSpPr>
        <p:spPr bwMode="auto">
          <a:xfrm>
            <a:off x="1992314" y="152400"/>
            <a:ext cx="8224837"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2970213" algn="ctr"/>
                <a:tab pos="5940425" algn="r"/>
              </a:tabLst>
              <a:defRPr sz="3200">
                <a:solidFill>
                  <a:schemeClr val="tx1"/>
                </a:solidFill>
                <a:latin typeface="Arial" charset="0"/>
              </a:defRPr>
            </a:lvl1pPr>
            <a:lvl2pPr marL="742950" indent="-285750">
              <a:spcBef>
                <a:spcPct val="20000"/>
              </a:spcBef>
              <a:buChar char="–"/>
              <a:tabLst>
                <a:tab pos="2970213" algn="ctr"/>
                <a:tab pos="5940425" algn="r"/>
              </a:tabLst>
              <a:defRPr sz="2800">
                <a:solidFill>
                  <a:schemeClr val="tx1"/>
                </a:solidFill>
                <a:latin typeface="Arial" charset="0"/>
              </a:defRPr>
            </a:lvl2pPr>
            <a:lvl3pPr marL="1143000" indent="-228600">
              <a:spcBef>
                <a:spcPct val="20000"/>
              </a:spcBef>
              <a:buChar char="•"/>
              <a:tabLst>
                <a:tab pos="2970213" algn="ctr"/>
                <a:tab pos="5940425" algn="r"/>
              </a:tabLst>
              <a:defRPr sz="2400">
                <a:solidFill>
                  <a:schemeClr val="tx1"/>
                </a:solidFill>
                <a:latin typeface="Arial" charset="0"/>
              </a:defRPr>
            </a:lvl3pPr>
            <a:lvl4pPr marL="1600200" indent="-228600">
              <a:spcBef>
                <a:spcPct val="20000"/>
              </a:spcBef>
              <a:buChar char="–"/>
              <a:tabLst>
                <a:tab pos="2970213" algn="ctr"/>
                <a:tab pos="5940425" algn="r"/>
              </a:tabLst>
              <a:defRPr sz="2000">
                <a:solidFill>
                  <a:schemeClr val="tx1"/>
                </a:solidFill>
                <a:latin typeface="Arial" charset="0"/>
              </a:defRPr>
            </a:lvl4pPr>
            <a:lvl5pPr marL="2057400" indent="-228600">
              <a:spcBef>
                <a:spcPct val="20000"/>
              </a:spcBef>
              <a:buChar char="»"/>
              <a:tabLst>
                <a:tab pos="2970213" algn="ctr"/>
                <a:tab pos="5940425" algn="r"/>
              </a:tabLst>
              <a:defRPr sz="2000">
                <a:solidFill>
                  <a:schemeClr val="tx1"/>
                </a:solidFill>
                <a:latin typeface="Arial" charset="0"/>
              </a:defRPr>
            </a:lvl5pPr>
            <a:lvl6pPr marL="25146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6pPr>
            <a:lvl7pPr marL="29718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7pPr>
            <a:lvl8pPr marL="34290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8pPr>
            <a:lvl9pPr marL="3886200" indent="-228600" eaLnBrk="0" fontAlgn="base" hangingPunct="0">
              <a:spcBef>
                <a:spcPct val="20000"/>
              </a:spcBef>
              <a:spcAft>
                <a:spcPct val="0"/>
              </a:spcAft>
              <a:buChar char="»"/>
              <a:tabLst>
                <a:tab pos="2970213" algn="ctr"/>
                <a:tab pos="5940425" algn="r"/>
              </a:tabLst>
              <a:defRPr sz="2000">
                <a:solidFill>
                  <a:schemeClr val="tx1"/>
                </a:solidFill>
                <a:latin typeface="Arial" charset="0"/>
              </a:defRPr>
            </a:lvl9pPr>
          </a:lstStyle>
          <a:p>
            <a:pPr algn="ctr">
              <a:spcBef>
                <a:spcPct val="0"/>
              </a:spcBef>
              <a:buNone/>
            </a:pPr>
            <a:r>
              <a:rPr lang="ru-RU" altLang="ru-RU" sz="1800" dirty="0">
                <a:solidFill>
                  <a:prstClr val="black"/>
                </a:solidFill>
              </a:rPr>
              <a:t> </a:t>
            </a:r>
            <a:r>
              <a:rPr lang="ru-RU" altLang="ru-RU" sz="800" dirty="0">
                <a:solidFill>
                  <a:srgbClr val="C0504D"/>
                </a:solidFill>
              </a:rPr>
              <a:t>ҚАЗАҚСТАН РЕСПУБЛИКАСЫ БІЛІМ ЖӘНЕ ҒЫЛЫМ МИНИСТРЛІГІ</a:t>
            </a:r>
          </a:p>
          <a:p>
            <a:pPr algn="ctr">
              <a:spcBef>
                <a:spcPct val="0"/>
              </a:spcBef>
              <a:buNone/>
            </a:pPr>
            <a:r>
              <a:rPr lang="ru-RU" altLang="ru-RU" sz="800" dirty="0">
                <a:solidFill>
                  <a:srgbClr val="C0504D"/>
                </a:solidFill>
              </a:rPr>
              <a:t>Қ.И. СӘТБАЕВ АТЫНДАҒЫ ҚАЗАҚ ҰЛТТЫҚ ТЕХНИКАЛЫҚ УНИВЕРСИТЕТІ</a:t>
            </a:r>
          </a:p>
          <a:p>
            <a:pPr algn="ctr">
              <a:spcBef>
                <a:spcPct val="0"/>
              </a:spcBef>
              <a:buNone/>
            </a:pPr>
            <a:endParaRPr lang="ru-RU" altLang="ru-RU" sz="800" dirty="0">
              <a:solidFill>
                <a:prstClr val="black"/>
              </a:solidFill>
            </a:endParaRPr>
          </a:p>
        </p:txBody>
      </p:sp>
      <p:sp>
        <p:nvSpPr>
          <p:cNvPr id="4102" name="Rectangle 5"/>
          <p:cNvSpPr>
            <a:spLocks noChangeArrowheads="1"/>
          </p:cNvSpPr>
          <p:nvPr/>
        </p:nvSpPr>
        <p:spPr bwMode="auto">
          <a:xfrm>
            <a:off x="2279650" y="981076"/>
            <a:ext cx="7772400" cy="13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endParaRPr lang="kk-KZ" altLang="ru-RU" sz="1600" dirty="0" smtClean="0">
              <a:solidFill>
                <a:srgbClr val="C0504D"/>
              </a:solidFill>
            </a:endParaRPr>
          </a:p>
          <a:p>
            <a:pPr lvl="0" algn="ctr" eaLnBrk="0" hangingPunct="0">
              <a:lnSpc>
                <a:spcPct val="107000"/>
              </a:lnSpc>
              <a:spcBef>
                <a:spcPts val="0"/>
              </a:spcBef>
              <a:buNone/>
              <a:defRPr/>
            </a:pPr>
            <a:r>
              <a:rPr lang="kk-KZ" altLang="ru-RU" sz="1600" dirty="0" smtClean="0">
                <a:solidFill>
                  <a:srgbClr val="C0504D"/>
                </a:solidFill>
              </a:rPr>
              <a:t>мұнай инженериясы</a:t>
            </a:r>
            <a:r>
              <a:rPr lang="ru-RU" altLang="ru-RU" sz="1600" dirty="0">
                <a:solidFill>
                  <a:srgbClr val="C0504D"/>
                </a:solidFill>
              </a:rPr>
              <a:t/>
            </a:r>
            <a:br>
              <a:rPr lang="ru-RU" altLang="ru-RU" sz="1600" dirty="0">
                <a:solidFill>
                  <a:srgbClr val="C0504D"/>
                </a:solidFill>
              </a:rPr>
            </a:br>
            <a:r>
              <a:rPr lang="ru-RU" altLang="ru-RU" sz="1200" dirty="0">
                <a:solidFill>
                  <a:srgbClr val="C0504D"/>
                </a:solidFill>
              </a:rPr>
              <a:t>(</a:t>
            </a:r>
            <a:r>
              <a:rPr lang="ru-RU" altLang="ru-RU" sz="1200" dirty="0" err="1">
                <a:solidFill>
                  <a:srgbClr val="C0504D"/>
                </a:solidFill>
              </a:rPr>
              <a:t>кафедрасы</a:t>
            </a:r>
            <a:r>
              <a:rPr lang="ru-RU" altLang="ru-RU" sz="1200" dirty="0">
                <a:solidFill>
                  <a:srgbClr val="C0504D"/>
                </a:solidFill>
              </a:rPr>
              <a:t>)</a:t>
            </a:r>
            <a:br>
              <a:rPr lang="ru-RU" altLang="ru-RU" sz="1200" dirty="0">
                <a:solidFill>
                  <a:srgbClr val="C0504D"/>
                </a:solidFill>
              </a:rPr>
            </a:br>
            <a:r>
              <a:rPr lang="ru-RU" altLang="ru-RU" sz="1200" dirty="0">
                <a:solidFill>
                  <a:srgbClr val="C0504D"/>
                </a:solidFill>
              </a:rPr>
              <a:t/>
            </a:r>
            <a:br>
              <a:rPr lang="ru-RU" altLang="ru-RU" sz="1200" dirty="0">
                <a:solidFill>
                  <a:srgbClr val="C0504D"/>
                </a:solidFill>
              </a:rPr>
            </a:br>
            <a:r>
              <a:rPr lang="kk-KZ"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kk-KZ"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Ұңғымаларды күрделі жөндеу»</a:t>
            </a:r>
            <a:endParaRPr lang="ru-RU"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ctr" eaLnBrk="0" hangingPunct="0">
              <a:lnSpc>
                <a:spcPct val="107000"/>
              </a:lnSpc>
              <a:spcBef>
                <a:spcPts val="0"/>
              </a:spcBef>
              <a:buNone/>
              <a:defRPr/>
            </a:pPr>
            <a:r>
              <a:rPr lang="ru-RU" altLang="ru-RU" sz="1600" dirty="0" smtClean="0">
                <a:solidFill>
                  <a:srgbClr val="C0504D"/>
                </a:solidFill>
              </a:rPr>
              <a:t>__________________________________________</a:t>
            </a:r>
            <a:r>
              <a:rPr lang="ru-RU" altLang="ru-RU" sz="1600" dirty="0">
                <a:solidFill>
                  <a:srgbClr val="C0504D"/>
                </a:solidFill>
              </a:rPr>
              <a:t/>
            </a:r>
            <a:br>
              <a:rPr lang="ru-RU" altLang="ru-RU" sz="1600" dirty="0">
                <a:solidFill>
                  <a:srgbClr val="C0504D"/>
                </a:solidFill>
              </a:rPr>
            </a:br>
            <a:r>
              <a:rPr lang="ru-RU" altLang="ru-RU" sz="1200" dirty="0">
                <a:solidFill>
                  <a:srgbClr val="C0504D"/>
                </a:solidFill>
              </a:rPr>
              <a:t>(п</a:t>
            </a:r>
            <a:r>
              <a:rPr lang="kk-KZ" altLang="ru-RU" sz="1200" dirty="0">
                <a:solidFill>
                  <a:srgbClr val="C0504D"/>
                </a:solidFill>
              </a:rPr>
              <a:t>ән</a:t>
            </a:r>
            <a:endParaRPr lang="ru-RU" altLang="ru-RU" sz="1200" dirty="0">
              <a:solidFill>
                <a:srgbClr val="C0504D"/>
              </a:solidFill>
            </a:endParaRPr>
          </a:p>
        </p:txBody>
      </p:sp>
      <p:sp>
        <p:nvSpPr>
          <p:cNvPr id="4103" name="Rectangle 7"/>
          <p:cNvSpPr>
            <a:spLocks noChangeArrowheads="1"/>
          </p:cNvSpPr>
          <p:nvPr/>
        </p:nvSpPr>
        <p:spPr bwMode="auto">
          <a:xfrm>
            <a:off x="2782888" y="2924944"/>
            <a:ext cx="6400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ru-RU" altLang="ru-RU" sz="2000" dirty="0" smtClean="0">
                <a:solidFill>
                  <a:srgbClr val="C0504D"/>
                </a:solidFill>
              </a:rPr>
              <a:t>5 </a:t>
            </a:r>
            <a:r>
              <a:rPr lang="ru-RU" altLang="ru-RU" sz="2000" dirty="0" err="1">
                <a:solidFill>
                  <a:srgbClr val="C0504D"/>
                </a:solidFill>
              </a:rPr>
              <a:t>Дәріс</a:t>
            </a:r>
            <a:endParaRPr lang="ru-RU" altLang="ru-RU" sz="2000" dirty="0">
              <a:solidFill>
                <a:srgbClr val="C0504D"/>
              </a:solidFill>
            </a:endParaRPr>
          </a:p>
          <a:p>
            <a:pPr>
              <a:spcBef>
                <a:spcPts val="0"/>
              </a:spcBef>
              <a:buNone/>
            </a:pPr>
            <a:r>
              <a:rPr lang="kk-KZ" sz="2400" b="1" dirty="0">
                <a:solidFill>
                  <a:prstClr val="black"/>
                </a:solidFill>
                <a:latin typeface="Times New Roman"/>
                <a:ea typeface="Times New Roman"/>
              </a:rPr>
              <a:t>         </a:t>
            </a:r>
            <a:endParaRPr lang="ru-RU" sz="2400" dirty="0">
              <a:solidFill>
                <a:prstClr val="black"/>
              </a:solidFill>
              <a:latin typeface="Calibri"/>
            </a:endParaRPr>
          </a:p>
          <a:p>
            <a:pPr algn="ctr">
              <a:buNone/>
            </a:pPr>
            <a:endParaRPr lang="ru-RU" altLang="ru-RU" sz="2000" dirty="0">
              <a:solidFill>
                <a:srgbClr val="C0504D"/>
              </a:solidFill>
            </a:endParaRPr>
          </a:p>
          <a:p>
            <a:pPr algn="ctr">
              <a:buNone/>
            </a:pPr>
            <a:r>
              <a:rPr lang="ru-RU" altLang="ru-RU" sz="2000" u="sng" dirty="0">
                <a:solidFill>
                  <a:srgbClr val="C0504D"/>
                </a:solidFill>
              </a:rPr>
              <a:t> 2 </a:t>
            </a:r>
            <a:r>
              <a:rPr lang="ru-RU" altLang="ru-RU" sz="2000" dirty="0">
                <a:solidFill>
                  <a:srgbClr val="C0504D"/>
                </a:solidFill>
              </a:rPr>
              <a:t> </a:t>
            </a:r>
            <a:r>
              <a:rPr lang="ru-RU" altLang="ru-RU" sz="2000" dirty="0" err="1">
                <a:solidFill>
                  <a:srgbClr val="C0504D"/>
                </a:solidFill>
              </a:rPr>
              <a:t>академиялық</a:t>
            </a:r>
            <a:r>
              <a:rPr lang="ru-RU" altLang="ru-RU" sz="2000" dirty="0">
                <a:solidFill>
                  <a:srgbClr val="C0504D"/>
                </a:solidFill>
              </a:rPr>
              <a:t> </a:t>
            </a:r>
            <a:r>
              <a:rPr lang="ru-RU" altLang="ru-RU" sz="2000" dirty="0" err="1">
                <a:solidFill>
                  <a:srgbClr val="C0504D"/>
                </a:solidFill>
              </a:rPr>
              <a:t>сағат</a:t>
            </a:r>
            <a:endParaRPr lang="ru-RU" altLang="ru-RU" sz="1000" dirty="0">
              <a:solidFill>
                <a:srgbClr val="C0504D"/>
              </a:solidFill>
            </a:endParaRPr>
          </a:p>
        </p:txBody>
      </p:sp>
    </p:spTree>
    <p:extLst>
      <p:ext uri="{BB962C8B-B14F-4D97-AF65-F5344CB8AC3E}">
        <p14:creationId xmlns:p14="http://schemas.microsoft.com/office/powerpoint/2010/main" val="97475817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8936" y="477030"/>
            <a:ext cx="10859589" cy="584775"/>
          </a:xfrm>
          <a:prstGeom prst="rect">
            <a:avLst/>
          </a:prstGeom>
        </p:spPr>
        <p:txBody>
          <a:bodyPr wrap="square">
            <a:spAutoFit/>
          </a:bodyPr>
          <a:lstStyle/>
          <a:p>
            <a:pPr lvl="0" algn="ctr"/>
            <a:r>
              <a:rPr lang="ru-RU" altLang="ru-RU" sz="3200" dirty="0" smtClean="0">
                <a:solidFill>
                  <a:srgbClr val="C0504D"/>
                </a:solidFill>
              </a:rPr>
              <a:t>Ж</a:t>
            </a:r>
            <a:r>
              <a:rPr lang="kk-KZ" altLang="ru-RU" sz="3200" dirty="0" smtClean="0">
                <a:solidFill>
                  <a:srgbClr val="C0504D"/>
                </a:solidFill>
              </a:rPr>
              <a:t>ө</a:t>
            </a:r>
            <a:r>
              <a:rPr lang="ru-RU" altLang="ru-RU" sz="3200" dirty="0" err="1" smtClean="0">
                <a:solidFill>
                  <a:srgbClr val="C0504D"/>
                </a:solidFill>
              </a:rPr>
              <a:t>ндеу</a:t>
            </a:r>
            <a:r>
              <a:rPr lang="ru-RU" altLang="ru-RU" sz="3200" dirty="0" smtClean="0">
                <a:solidFill>
                  <a:srgbClr val="C0504D"/>
                </a:solidFill>
              </a:rPr>
              <a:t>  </a:t>
            </a:r>
            <a:r>
              <a:rPr lang="ru-RU" altLang="ru-RU" sz="3200" dirty="0" err="1" smtClean="0">
                <a:solidFill>
                  <a:srgbClr val="C0504D"/>
                </a:solidFill>
              </a:rPr>
              <a:t>түзеу</a:t>
            </a:r>
            <a:r>
              <a:rPr lang="ru-RU" altLang="ru-RU" sz="3200" dirty="0" smtClean="0">
                <a:solidFill>
                  <a:srgbClr val="C0504D"/>
                </a:solidFill>
              </a:rPr>
              <a:t> </a:t>
            </a:r>
            <a:r>
              <a:rPr lang="ru-RU" altLang="ru-RU" sz="3200" dirty="0" err="1" smtClean="0">
                <a:solidFill>
                  <a:srgbClr val="C0504D"/>
                </a:solidFill>
              </a:rPr>
              <a:t>жұмыстары</a:t>
            </a:r>
            <a:endParaRPr lang="ru-RU" altLang="ru-RU" sz="3200" dirty="0">
              <a:solidFill>
                <a:srgbClr val="C0504D"/>
              </a:solidFill>
            </a:endParaRPr>
          </a:p>
        </p:txBody>
      </p:sp>
      <p:sp>
        <p:nvSpPr>
          <p:cNvPr id="3" name="Прямоугольник 2"/>
          <p:cNvSpPr/>
          <p:nvPr/>
        </p:nvSpPr>
        <p:spPr>
          <a:xfrm>
            <a:off x="1062446" y="1081980"/>
            <a:ext cx="10084526" cy="7294305"/>
          </a:xfrm>
          <a:prstGeom prst="rect">
            <a:avLst/>
          </a:prstGeom>
        </p:spPr>
        <p:txBody>
          <a:bodyPr wrap="square">
            <a:spAutoFit/>
          </a:bodyPr>
          <a:lstStyle/>
          <a:p>
            <a:pPr lvl="0"/>
            <a:r>
              <a:rPr lang="kk-KZ" sz="3600" smtClean="0">
                <a:solidFill>
                  <a:prstClr val="black"/>
                </a:solidFill>
                <a:latin typeface="Times New Roman"/>
                <a:ea typeface="Times New Roman"/>
              </a:rPr>
              <a:t>          </a:t>
            </a:r>
            <a:r>
              <a:rPr lang="kk-KZ" sz="3600" b="1" smtClean="0">
                <a:solidFill>
                  <a:prstClr val="black"/>
                </a:solidFill>
                <a:latin typeface="Times New Roman"/>
                <a:ea typeface="Times New Roman"/>
              </a:rPr>
              <a:t>Сағалық жабдықтарды жөндеу және </a:t>
            </a:r>
            <a:r>
              <a:rPr lang="kk-KZ" sz="3600" b="1" dirty="0" smtClean="0">
                <a:solidFill>
                  <a:prstClr val="black"/>
                </a:solidFill>
                <a:latin typeface="Times New Roman"/>
                <a:ea typeface="Times New Roman"/>
              </a:rPr>
              <a:t>қымтау</a:t>
            </a:r>
          </a:p>
          <a:p>
            <a:pPr lvl="0"/>
            <a:r>
              <a:rPr lang="kk-KZ" sz="2000" dirty="0">
                <a:solidFill>
                  <a:prstClr val="black"/>
                </a:solidFill>
                <a:latin typeface="Times New Roman"/>
                <a:ea typeface="Times New Roman"/>
              </a:rPr>
              <a:t> </a:t>
            </a:r>
            <a:r>
              <a:rPr lang="kk-KZ" sz="2000" dirty="0" smtClean="0">
                <a:solidFill>
                  <a:prstClr val="black"/>
                </a:solidFill>
                <a:latin typeface="Times New Roman"/>
                <a:ea typeface="Times New Roman"/>
              </a:rPr>
              <a:t>    </a:t>
            </a:r>
            <a:r>
              <a:rPr lang="kk-KZ" sz="3600" dirty="0" smtClean="0">
                <a:solidFill>
                  <a:prstClr val="black"/>
                </a:solidFill>
                <a:latin typeface="Times New Roman"/>
                <a:ea typeface="Times New Roman"/>
              </a:rPr>
              <a:t>Ұңғынын сағасындағы жабдықтар келесіге арналған:</a:t>
            </a:r>
          </a:p>
          <a:p>
            <a:pPr lvl="0"/>
            <a:r>
              <a:rPr lang="kk-KZ" sz="3600" dirty="0" smtClean="0">
                <a:solidFill>
                  <a:prstClr val="black"/>
                </a:solidFill>
                <a:latin typeface="Times New Roman"/>
                <a:ea typeface="Times New Roman"/>
              </a:rPr>
              <a:t> 1. Үңғынын сағасына шығып тұрған шегендеуші </a:t>
            </a:r>
            <a:r>
              <a:rPr lang="kk-KZ" sz="3600" dirty="0">
                <a:solidFill>
                  <a:prstClr val="black"/>
                </a:solidFill>
                <a:latin typeface="Times New Roman"/>
                <a:ea typeface="Times New Roman"/>
              </a:rPr>
              <a:t>құбырларын </a:t>
            </a:r>
            <a:r>
              <a:rPr lang="kk-KZ" sz="3600" dirty="0" smtClean="0">
                <a:solidFill>
                  <a:prstClr val="black"/>
                </a:solidFill>
                <a:latin typeface="Times New Roman"/>
                <a:ea typeface="Times New Roman"/>
              </a:rPr>
              <a:t>байлау. Қиын </a:t>
            </a:r>
            <a:r>
              <a:rPr lang="kk-KZ" sz="3600" dirty="0">
                <a:solidFill>
                  <a:prstClr val="black"/>
                </a:solidFill>
                <a:latin typeface="Times New Roman"/>
                <a:ea typeface="Times New Roman"/>
              </a:rPr>
              <a:t>кеңістіктің күйін бақылау </a:t>
            </a:r>
            <a:r>
              <a:rPr lang="kk-KZ" sz="3600" dirty="0" smtClean="0">
                <a:solidFill>
                  <a:prstClr val="black"/>
                </a:solidFill>
                <a:latin typeface="Times New Roman"/>
                <a:ea typeface="Times New Roman"/>
              </a:rPr>
              <a:t>үшін;</a:t>
            </a:r>
            <a:endParaRPr lang="kk-KZ" sz="3600" dirty="0">
              <a:solidFill>
                <a:prstClr val="black"/>
              </a:solidFill>
              <a:latin typeface="Times New Roman"/>
              <a:ea typeface="Times New Roman"/>
            </a:endParaRPr>
          </a:p>
          <a:p>
            <a:pPr lvl="0"/>
            <a:r>
              <a:rPr lang="kk-KZ" sz="3600" dirty="0" smtClean="0">
                <a:solidFill>
                  <a:prstClr val="black"/>
                </a:solidFill>
                <a:latin typeface="Times New Roman"/>
                <a:ea typeface="Times New Roman"/>
              </a:rPr>
              <a:t> 2. Әр түрлі қиыншлықтар болғанда ұңғыны баскару;</a:t>
            </a:r>
          </a:p>
          <a:p>
            <a:pPr lvl="0"/>
            <a:r>
              <a:rPr lang="kk-KZ" sz="3600" dirty="0" smtClean="0">
                <a:solidFill>
                  <a:prstClr val="black"/>
                </a:solidFill>
                <a:latin typeface="Times New Roman"/>
                <a:ea typeface="Times New Roman"/>
              </a:rPr>
              <a:t> 3. Екінші оқпанды бұрғылау және құм тығындарын жуу</a:t>
            </a:r>
          </a:p>
          <a:p>
            <a:pPr lvl="0"/>
            <a:endParaRPr lang="kk-KZ" sz="3600" dirty="0">
              <a:solidFill>
                <a:prstClr val="black"/>
              </a:solidFill>
              <a:latin typeface="Times New Roman"/>
            </a:endParaRPr>
          </a:p>
          <a:p>
            <a:pPr lvl="0"/>
            <a:endParaRPr lang="ru-RU" sz="3600" dirty="0">
              <a:solidFill>
                <a:prstClr val="black"/>
              </a:solidFill>
            </a:endParaRPr>
          </a:p>
        </p:txBody>
      </p:sp>
    </p:spTree>
    <p:extLst>
      <p:ext uri="{BB962C8B-B14F-4D97-AF65-F5344CB8AC3E}">
        <p14:creationId xmlns:p14="http://schemas.microsoft.com/office/powerpoint/2010/main" val="3895554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0989" y="193215"/>
            <a:ext cx="11443446" cy="923330"/>
          </a:xfrm>
          <a:prstGeom prst="rect">
            <a:avLst/>
          </a:prstGeom>
        </p:spPr>
        <p:txBody>
          <a:bodyPr wrap="square">
            <a:spAutoFit/>
          </a:bodyPr>
          <a:lstStyle/>
          <a:p>
            <a:r>
              <a:rPr lang="kk-KZ" sz="3600" b="1" dirty="0" smtClean="0">
                <a:solidFill>
                  <a:prstClr val="black"/>
                </a:solidFill>
                <a:latin typeface="Times New Roman"/>
                <a:ea typeface="Times New Roman"/>
              </a:rPr>
              <a:t>            </a:t>
            </a:r>
            <a:endParaRPr lang="kk-KZ" sz="3600" b="1" dirty="0">
              <a:solidFill>
                <a:prstClr val="black"/>
              </a:solidFill>
              <a:latin typeface="Times New Roman"/>
            </a:endParaRPr>
          </a:p>
          <a:p>
            <a:endParaRPr lang="ru-RU" dirty="0"/>
          </a:p>
        </p:txBody>
      </p:sp>
      <p:sp>
        <p:nvSpPr>
          <p:cNvPr id="3" name="Прямоугольник 2"/>
          <p:cNvSpPr/>
          <p:nvPr/>
        </p:nvSpPr>
        <p:spPr>
          <a:xfrm>
            <a:off x="618565" y="327686"/>
            <a:ext cx="11335869" cy="4524315"/>
          </a:xfrm>
          <a:prstGeom prst="rect">
            <a:avLst/>
          </a:prstGeom>
        </p:spPr>
        <p:txBody>
          <a:bodyPr wrap="square">
            <a:spAutoFit/>
          </a:bodyPr>
          <a:lstStyle/>
          <a:p>
            <a:pPr lvl="0"/>
            <a:r>
              <a:rPr lang="kk-KZ" sz="3600" b="1" dirty="0" smtClean="0">
                <a:solidFill>
                  <a:prstClr val="black"/>
                </a:solidFill>
                <a:latin typeface="Times New Roman"/>
                <a:ea typeface="Times New Roman"/>
              </a:rPr>
              <a:t>      Шегендеуші тізбегінін ақауларын жөндеу</a:t>
            </a:r>
          </a:p>
          <a:p>
            <a:pPr lvl="0"/>
            <a:endParaRPr lang="kk-KZ" sz="3600" b="1" dirty="0">
              <a:solidFill>
                <a:prstClr val="black"/>
              </a:solidFill>
              <a:latin typeface="Times New Roman"/>
              <a:ea typeface="Times New Roman"/>
            </a:endParaRPr>
          </a:p>
          <a:p>
            <a:pPr lvl="0"/>
            <a:r>
              <a:rPr lang="kk-KZ" sz="3600" dirty="0" smtClean="0">
                <a:solidFill>
                  <a:prstClr val="black"/>
                </a:solidFill>
                <a:latin typeface="Times New Roman"/>
                <a:ea typeface="Times New Roman"/>
              </a:rPr>
              <a:t>     Ақауларынын түрлері: жаншу  </a:t>
            </a:r>
            <a:r>
              <a:rPr lang="ru-RU" sz="3600" dirty="0" smtClean="0">
                <a:solidFill>
                  <a:prstClr val="black"/>
                </a:solidFill>
                <a:latin typeface="Times New Roman"/>
                <a:ea typeface="Times New Roman"/>
              </a:rPr>
              <a:t>(смятие), </a:t>
            </a:r>
            <a:r>
              <a:rPr lang="ru-RU" sz="3600" dirty="0" err="1" smtClean="0">
                <a:solidFill>
                  <a:prstClr val="black"/>
                </a:solidFill>
                <a:latin typeface="Times New Roman"/>
                <a:ea typeface="Times New Roman"/>
              </a:rPr>
              <a:t>сыныу</a:t>
            </a:r>
            <a:r>
              <a:rPr lang="ru-RU" sz="3600" dirty="0" smtClean="0">
                <a:solidFill>
                  <a:prstClr val="black"/>
                </a:solidFill>
                <a:latin typeface="Times New Roman"/>
                <a:ea typeface="Times New Roman"/>
              </a:rPr>
              <a:t>, </a:t>
            </a:r>
            <a:r>
              <a:rPr lang="ru-RU" sz="3600" dirty="0" err="1" smtClean="0">
                <a:solidFill>
                  <a:prstClr val="black"/>
                </a:solidFill>
                <a:latin typeface="Times New Roman"/>
                <a:ea typeface="Times New Roman"/>
              </a:rPr>
              <a:t>бұрамда</a:t>
            </a:r>
            <a:r>
              <a:rPr lang="ru-RU" sz="3600" dirty="0" smtClean="0">
                <a:solidFill>
                  <a:prstClr val="black"/>
                </a:solidFill>
                <a:latin typeface="Times New Roman"/>
                <a:ea typeface="Times New Roman"/>
              </a:rPr>
              <a:t> </a:t>
            </a:r>
            <a:r>
              <a:rPr lang="ru-RU" sz="3600" dirty="0" err="1" smtClean="0">
                <a:solidFill>
                  <a:prstClr val="black"/>
                </a:solidFill>
                <a:latin typeface="Times New Roman"/>
                <a:ea typeface="Times New Roman"/>
              </a:rPr>
              <a:t>жерінде</a:t>
            </a:r>
            <a:r>
              <a:rPr lang="ru-RU" sz="3600" dirty="0" smtClean="0">
                <a:solidFill>
                  <a:prstClr val="black"/>
                </a:solidFill>
                <a:latin typeface="Times New Roman"/>
                <a:ea typeface="Times New Roman"/>
              </a:rPr>
              <a:t> </a:t>
            </a:r>
            <a:r>
              <a:rPr lang="ru-RU" sz="3600" dirty="0" err="1" smtClean="0">
                <a:solidFill>
                  <a:prstClr val="black"/>
                </a:solidFill>
                <a:latin typeface="Times New Roman"/>
                <a:ea typeface="Times New Roman"/>
              </a:rPr>
              <a:t>суыйқты</a:t>
            </a:r>
            <a:r>
              <a:rPr lang="ru-RU" sz="3600" dirty="0" smtClean="0">
                <a:solidFill>
                  <a:prstClr val="black"/>
                </a:solidFill>
                <a:latin typeface="Times New Roman"/>
                <a:ea typeface="Times New Roman"/>
              </a:rPr>
              <a:t> </a:t>
            </a:r>
            <a:r>
              <a:rPr lang="ru-RU" sz="3600" dirty="0" err="1" smtClean="0">
                <a:solidFill>
                  <a:prstClr val="black"/>
                </a:solidFill>
                <a:latin typeface="Times New Roman"/>
                <a:ea typeface="Times New Roman"/>
              </a:rPr>
              <a:t>жіберу</a:t>
            </a:r>
            <a:r>
              <a:rPr lang="ru-RU" sz="3600" dirty="0" smtClean="0">
                <a:solidFill>
                  <a:prstClr val="black"/>
                </a:solidFill>
                <a:latin typeface="Times New Roman"/>
                <a:ea typeface="Times New Roman"/>
              </a:rPr>
              <a:t> </a:t>
            </a:r>
            <a:r>
              <a:rPr lang="ru-RU" sz="3600" dirty="0" err="1" smtClean="0">
                <a:solidFill>
                  <a:prstClr val="black"/>
                </a:solidFill>
                <a:latin typeface="Times New Roman"/>
                <a:ea typeface="Times New Roman"/>
              </a:rPr>
              <a:t>т.б</a:t>
            </a:r>
            <a:r>
              <a:rPr lang="ru-RU" sz="3600" dirty="0" smtClean="0">
                <a:solidFill>
                  <a:prstClr val="black"/>
                </a:solidFill>
                <a:latin typeface="Times New Roman"/>
                <a:ea typeface="Times New Roman"/>
              </a:rPr>
              <a:t>. </a:t>
            </a:r>
          </a:p>
          <a:p>
            <a:pPr lvl="0"/>
            <a:r>
              <a:rPr lang="kk-KZ" sz="3600" dirty="0" smtClean="0">
                <a:solidFill>
                  <a:prstClr val="black"/>
                </a:solidFill>
                <a:latin typeface="Times New Roman"/>
                <a:ea typeface="Times New Roman"/>
              </a:rPr>
              <a:t>     Шегендеуші колоннасын жөндеу үшін ақаудын түрін және себебін анықтап алу керек.</a:t>
            </a:r>
          </a:p>
          <a:p>
            <a:pPr lvl="0"/>
            <a:r>
              <a:rPr lang="kk-KZ" sz="3600" dirty="0" smtClean="0">
                <a:solidFill>
                  <a:prstClr val="black"/>
                </a:solidFill>
                <a:latin typeface="Times New Roman"/>
                <a:ea typeface="Times New Roman"/>
              </a:rPr>
              <a:t>     </a:t>
            </a:r>
            <a:r>
              <a:rPr lang="kk-KZ" sz="3600" dirty="0">
                <a:solidFill>
                  <a:prstClr val="black"/>
                </a:solidFill>
                <a:latin typeface="Times New Roman"/>
                <a:ea typeface="Times New Roman"/>
              </a:rPr>
              <a:t>Шегендеуші </a:t>
            </a:r>
            <a:r>
              <a:rPr lang="kk-KZ" sz="3600" dirty="0" smtClean="0">
                <a:solidFill>
                  <a:prstClr val="black"/>
                </a:solidFill>
                <a:latin typeface="Times New Roman"/>
                <a:ea typeface="Times New Roman"/>
              </a:rPr>
              <a:t>колоннасы жаншу болса оны түзеткен кейін ұңғынын ішіне түсерертін аспаптар бос өтуі керек</a:t>
            </a:r>
            <a:endParaRPr lang="kk-KZ" sz="3600" dirty="0">
              <a:solidFill>
                <a:prstClr val="black"/>
              </a:solidFill>
              <a:latin typeface="Times New Roman"/>
              <a:ea typeface="Times New Roman"/>
            </a:endParaRPr>
          </a:p>
        </p:txBody>
      </p:sp>
    </p:spTree>
    <p:extLst>
      <p:ext uri="{BB962C8B-B14F-4D97-AF65-F5344CB8AC3E}">
        <p14:creationId xmlns:p14="http://schemas.microsoft.com/office/powerpoint/2010/main" val="830350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6447" y="515946"/>
            <a:ext cx="10488705" cy="646331"/>
          </a:xfrm>
          <a:prstGeom prst="rect">
            <a:avLst/>
          </a:prstGeom>
        </p:spPr>
        <p:txBody>
          <a:bodyPr wrap="square">
            <a:spAutoFit/>
          </a:bodyPr>
          <a:lstStyle/>
          <a:p>
            <a:r>
              <a:rPr lang="kk-KZ" sz="3600" b="1" dirty="0" smtClean="0">
                <a:solidFill>
                  <a:prstClr val="black"/>
                </a:solidFill>
                <a:latin typeface="Times New Roman"/>
                <a:ea typeface="Times New Roman"/>
              </a:rPr>
              <a:t>Жөндейтін аспапқа беретін осьтік салмақ</a:t>
            </a: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2460999567"/>
              </p:ext>
            </p:extLst>
          </p:nvPr>
        </p:nvGraphicFramePr>
        <p:xfrm>
          <a:off x="766480" y="1835765"/>
          <a:ext cx="10999695" cy="5022234"/>
        </p:xfrm>
        <a:graphic>
          <a:graphicData uri="http://schemas.openxmlformats.org/drawingml/2006/table">
            <a:tbl>
              <a:tblPr firstRow="1" bandRow="1">
                <a:tableStyleId>{5C22544A-7EE6-4342-B048-85BDC9FD1C3A}</a:tableStyleId>
              </a:tblPr>
              <a:tblGrid>
                <a:gridCol w="2199939">
                  <a:extLst>
                    <a:ext uri="{9D8B030D-6E8A-4147-A177-3AD203B41FA5}">
                      <a16:colId xmlns:a16="http://schemas.microsoft.com/office/drawing/2014/main" val="3856078835"/>
                    </a:ext>
                  </a:extLst>
                </a:gridCol>
                <a:gridCol w="2199939">
                  <a:extLst>
                    <a:ext uri="{9D8B030D-6E8A-4147-A177-3AD203B41FA5}">
                      <a16:colId xmlns:a16="http://schemas.microsoft.com/office/drawing/2014/main" val="3981264687"/>
                    </a:ext>
                  </a:extLst>
                </a:gridCol>
                <a:gridCol w="2199939">
                  <a:extLst>
                    <a:ext uri="{9D8B030D-6E8A-4147-A177-3AD203B41FA5}">
                      <a16:colId xmlns:a16="http://schemas.microsoft.com/office/drawing/2014/main" val="2789502734"/>
                    </a:ext>
                  </a:extLst>
                </a:gridCol>
                <a:gridCol w="2199939">
                  <a:extLst>
                    <a:ext uri="{9D8B030D-6E8A-4147-A177-3AD203B41FA5}">
                      <a16:colId xmlns:a16="http://schemas.microsoft.com/office/drawing/2014/main" val="239027921"/>
                    </a:ext>
                  </a:extLst>
                </a:gridCol>
                <a:gridCol w="2199939">
                  <a:extLst>
                    <a:ext uri="{9D8B030D-6E8A-4147-A177-3AD203B41FA5}">
                      <a16:colId xmlns:a16="http://schemas.microsoft.com/office/drawing/2014/main" val="3000569123"/>
                    </a:ext>
                  </a:extLst>
                </a:gridCol>
              </a:tblGrid>
              <a:tr h="633200">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985300556"/>
                  </a:ext>
                </a:extLst>
              </a:tr>
              <a:tr h="1561317">
                <a:tc>
                  <a:txBody>
                    <a:bodyPr/>
                    <a:lstStyle/>
                    <a:p>
                      <a:r>
                        <a:rPr lang="kk-KZ" dirty="0" smtClean="0"/>
                        <a:t>Шегендеші колоннанын диаметрі,</a:t>
                      </a:r>
                      <a:r>
                        <a:rPr lang="kk-KZ" baseline="0" dirty="0" smtClean="0"/>
                        <a:t> мм</a:t>
                      </a:r>
                      <a:endParaRPr lang="ru-RU" dirty="0"/>
                    </a:p>
                  </a:txBody>
                  <a:tcPr/>
                </a:tc>
                <a:tc>
                  <a:txBody>
                    <a:bodyPr/>
                    <a:lstStyle/>
                    <a:p>
                      <a:r>
                        <a:rPr lang="kk-KZ" dirty="0" smtClean="0"/>
                        <a:t>114</a:t>
                      </a:r>
                      <a:endParaRPr lang="ru-RU" dirty="0"/>
                    </a:p>
                  </a:txBody>
                  <a:tcPr/>
                </a:tc>
                <a:tc>
                  <a:txBody>
                    <a:bodyPr/>
                    <a:lstStyle/>
                    <a:p>
                      <a:r>
                        <a:rPr lang="kk-KZ" dirty="0" smtClean="0"/>
                        <a:t>127     146</a:t>
                      </a:r>
                      <a:endParaRPr lang="ru-RU" dirty="0"/>
                    </a:p>
                  </a:txBody>
                  <a:tcPr/>
                </a:tc>
                <a:tc>
                  <a:txBody>
                    <a:bodyPr/>
                    <a:lstStyle/>
                    <a:p>
                      <a:r>
                        <a:rPr lang="kk-KZ" dirty="0" smtClean="0"/>
                        <a:t>168     191</a:t>
                      </a:r>
                      <a:endParaRPr lang="ru-RU" dirty="0"/>
                    </a:p>
                  </a:txBody>
                  <a:tcPr/>
                </a:tc>
                <a:tc>
                  <a:txBody>
                    <a:bodyPr/>
                    <a:lstStyle/>
                    <a:p>
                      <a:r>
                        <a:rPr lang="kk-KZ" dirty="0" smtClean="0"/>
                        <a:t>219   299</a:t>
                      </a:r>
                      <a:endParaRPr lang="ru-RU" dirty="0"/>
                    </a:p>
                  </a:txBody>
                  <a:tcPr/>
                </a:tc>
                <a:extLst>
                  <a:ext uri="{0D108BD9-81ED-4DB2-BD59-A6C34878D82A}">
                    <a16:rowId xmlns:a16="http://schemas.microsoft.com/office/drawing/2014/main" val="3849729630"/>
                  </a:ext>
                </a:extLst>
              </a:tr>
              <a:tr h="1561317">
                <a:tc>
                  <a:txBody>
                    <a:bodyPr/>
                    <a:lstStyle/>
                    <a:p>
                      <a:r>
                        <a:rPr lang="kk-KZ" dirty="0" smtClean="0"/>
                        <a:t>Бұрғы құбырларынын диаметрі,мм</a:t>
                      </a:r>
                      <a:endParaRPr lang="ru-RU" dirty="0"/>
                    </a:p>
                  </a:txBody>
                  <a:tcPr/>
                </a:tc>
                <a:tc>
                  <a:txBody>
                    <a:bodyPr/>
                    <a:lstStyle/>
                    <a:p>
                      <a:r>
                        <a:rPr lang="kk-KZ" dirty="0" smtClean="0"/>
                        <a:t>60</a:t>
                      </a:r>
                      <a:endParaRPr lang="ru-RU" dirty="0"/>
                    </a:p>
                  </a:txBody>
                  <a:tcPr/>
                </a:tc>
                <a:tc>
                  <a:txBody>
                    <a:bodyPr/>
                    <a:lstStyle/>
                    <a:p>
                      <a:r>
                        <a:rPr lang="kk-KZ" dirty="0" smtClean="0"/>
                        <a:t>73</a:t>
                      </a:r>
                      <a:endParaRPr lang="ru-RU" dirty="0"/>
                    </a:p>
                  </a:txBody>
                  <a:tcPr/>
                </a:tc>
                <a:tc>
                  <a:txBody>
                    <a:bodyPr/>
                    <a:lstStyle/>
                    <a:p>
                      <a:r>
                        <a:rPr lang="kk-KZ" dirty="0" smtClean="0"/>
                        <a:t>89</a:t>
                      </a:r>
                      <a:endParaRPr lang="ru-RU" dirty="0"/>
                    </a:p>
                  </a:txBody>
                  <a:tcPr/>
                </a:tc>
                <a:tc>
                  <a:txBody>
                    <a:bodyPr/>
                    <a:lstStyle/>
                    <a:p>
                      <a:r>
                        <a:rPr lang="kk-KZ" dirty="0" smtClean="0"/>
                        <a:t>114</a:t>
                      </a:r>
                      <a:endParaRPr lang="ru-RU" dirty="0"/>
                    </a:p>
                  </a:txBody>
                  <a:tcPr/>
                </a:tc>
                <a:extLst>
                  <a:ext uri="{0D108BD9-81ED-4DB2-BD59-A6C34878D82A}">
                    <a16:rowId xmlns:a16="http://schemas.microsoft.com/office/drawing/2014/main" val="3804722465"/>
                  </a:ext>
                </a:extLst>
              </a:tr>
              <a:tr h="633200">
                <a:tc>
                  <a:txBody>
                    <a:bodyPr/>
                    <a:lstStyle/>
                    <a:p>
                      <a:r>
                        <a:rPr lang="kk-KZ" dirty="0" smtClean="0"/>
                        <a:t>Осьтік салмақ, кН</a:t>
                      </a:r>
                      <a:endParaRPr lang="ru-RU" dirty="0"/>
                    </a:p>
                  </a:txBody>
                  <a:tcPr/>
                </a:tc>
                <a:tc>
                  <a:txBody>
                    <a:bodyPr/>
                    <a:lstStyle/>
                    <a:p>
                      <a:r>
                        <a:rPr lang="kk-KZ" dirty="0" smtClean="0"/>
                        <a:t>5    10</a:t>
                      </a:r>
                      <a:endParaRPr lang="ru-RU" dirty="0"/>
                    </a:p>
                  </a:txBody>
                  <a:tcPr/>
                </a:tc>
                <a:tc>
                  <a:txBody>
                    <a:bodyPr/>
                    <a:lstStyle/>
                    <a:p>
                      <a:r>
                        <a:rPr lang="kk-KZ" dirty="0" smtClean="0"/>
                        <a:t>10   25</a:t>
                      </a:r>
                      <a:endParaRPr lang="ru-RU" dirty="0"/>
                    </a:p>
                  </a:txBody>
                  <a:tcPr/>
                </a:tc>
                <a:tc>
                  <a:txBody>
                    <a:bodyPr/>
                    <a:lstStyle/>
                    <a:p>
                      <a:r>
                        <a:rPr lang="kk-KZ" dirty="0" smtClean="0"/>
                        <a:t>20   45</a:t>
                      </a:r>
                      <a:endParaRPr lang="ru-RU" dirty="0"/>
                    </a:p>
                  </a:txBody>
                  <a:tcPr/>
                </a:tc>
                <a:tc>
                  <a:txBody>
                    <a:bodyPr/>
                    <a:lstStyle/>
                    <a:p>
                      <a:r>
                        <a:rPr lang="kk-KZ" dirty="0" smtClean="0"/>
                        <a:t>30   60</a:t>
                      </a:r>
                      <a:endParaRPr lang="ru-RU" dirty="0"/>
                    </a:p>
                  </a:txBody>
                  <a:tcPr/>
                </a:tc>
                <a:extLst>
                  <a:ext uri="{0D108BD9-81ED-4DB2-BD59-A6C34878D82A}">
                    <a16:rowId xmlns:a16="http://schemas.microsoft.com/office/drawing/2014/main" val="3522819138"/>
                  </a:ext>
                </a:extLst>
              </a:tr>
              <a:tr h="63320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456790294"/>
                  </a:ext>
                </a:extLst>
              </a:tr>
            </a:tbl>
          </a:graphicData>
        </a:graphic>
      </p:graphicFrame>
    </p:spTree>
    <p:extLst>
      <p:ext uri="{BB962C8B-B14F-4D97-AF65-F5344CB8AC3E}">
        <p14:creationId xmlns:p14="http://schemas.microsoft.com/office/powerpoint/2010/main" val="2485354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9623" y="335743"/>
            <a:ext cx="1525342" cy="646331"/>
          </a:xfrm>
          <a:prstGeom prst="rect">
            <a:avLst/>
          </a:prstGeom>
        </p:spPr>
        <p:txBody>
          <a:bodyPr wrap="square">
            <a:spAutoFit/>
          </a:bodyPr>
          <a:lstStyle/>
          <a:p>
            <a:r>
              <a:rPr lang="kk-KZ" sz="3600" dirty="0" smtClean="0">
                <a:solidFill>
                  <a:prstClr val="black"/>
                </a:solidFill>
                <a:latin typeface="Times New Roman"/>
                <a:ea typeface="Times New Roman"/>
              </a:rPr>
              <a:t> </a:t>
            </a:r>
            <a:endParaRPr lang="ru-RU" dirty="0"/>
          </a:p>
        </p:txBody>
      </p:sp>
      <p:sp>
        <p:nvSpPr>
          <p:cNvPr id="3" name="Прямоугольник 2"/>
          <p:cNvSpPr/>
          <p:nvPr/>
        </p:nvSpPr>
        <p:spPr>
          <a:xfrm>
            <a:off x="1156447" y="214723"/>
            <a:ext cx="10313894" cy="5632311"/>
          </a:xfrm>
          <a:prstGeom prst="rect">
            <a:avLst/>
          </a:prstGeom>
        </p:spPr>
        <p:txBody>
          <a:bodyPr wrap="square">
            <a:spAutoFit/>
          </a:bodyPr>
          <a:lstStyle/>
          <a:p>
            <a:r>
              <a:rPr lang="kk-KZ" sz="3200" dirty="0" smtClean="0"/>
              <a:t>     </a:t>
            </a:r>
            <a:r>
              <a:rPr lang="kk-KZ" sz="3600" dirty="0" smtClean="0"/>
              <a:t>Колоннаның жаншуы әр түрлі болуы мүмкін. Оны бақылау үшін ішкі диаметрінің өзгерісін анықтайды. Егер жаншу аралығы бір немесе екі сыртқы диаметріне тен болса, ал ішкі диаметрі 0,85 дейін номиналды диамтрінен кішейсе  жаншуды онша емес деп санаймыс.</a:t>
            </a:r>
          </a:p>
          <a:p>
            <a:r>
              <a:rPr lang="kk-KZ" sz="3600" dirty="0" smtClean="0"/>
              <a:t>     Егер майысқан аралық колоннаның сыртқы диаметрінен үштен жиырмаға дейін, ал ішкі диаметрі 0,8 ден төмен болса жаншуды мәнді дейміз.</a:t>
            </a:r>
            <a:endParaRPr lang="ru-RU" sz="3600" dirty="0"/>
          </a:p>
        </p:txBody>
      </p:sp>
    </p:spTree>
    <p:extLst>
      <p:ext uri="{BB962C8B-B14F-4D97-AF65-F5344CB8AC3E}">
        <p14:creationId xmlns:p14="http://schemas.microsoft.com/office/powerpoint/2010/main" val="1806566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3412" y="147489"/>
            <a:ext cx="11529635" cy="6463308"/>
          </a:xfrm>
          <a:prstGeom prst="rect">
            <a:avLst/>
          </a:prstGeom>
        </p:spPr>
        <p:txBody>
          <a:bodyPr wrap="square">
            <a:spAutoFit/>
          </a:bodyPr>
          <a:lstStyle/>
          <a:p>
            <a:pPr algn="just"/>
            <a:r>
              <a:rPr lang="kk-KZ" sz="3600" dirty="0" smtClean="0">
                <a:solidFill>
                  <a:prstClr val="black"/>
                </a:solidFill>
              </a:rPr>
              <a:t>      Майысқан аралықтын ұзындығын және түріне қарай әр түрлі  жөндеу аспапты қолданады: арнайы қашаулар,</a:t>
            </a:r>
          </a:p>
          <a:p>
            <a:pPr algn="just"/>
            <a:r>
              <a:rPr lang="kk-KZ" sz="3600" dirty="0">
                <a:solidFill>
                  <a:prstClr val="black"/>
                </a:solidFill>
              </a:rPr>
              <a:t>а</a:t>
            </a:r>
            <a:r>
              <a:rPr lang="kk-KZ" sz="3600" dirty="0" smtClean="0">
                <a:solidFill>
                  <a:prstClr val="black"/>
                </a:solidFill>
              </a:rPr>
              <a:t>лмурт және конус тәрізді фрезерлер. </a:t>
            </a:r>
          </a:p>
          <a:p>
            <a:pPr algn="just"/>
            <a:r>
              <a:rPr lang="kk-KZ" sz="3600" dirty="0">
                <a:solidFill>
                  <a:prstClr val="black"/>
                </a:solidFill>
              </a:rPr>
              <a:t> </a:t>
            </a:r>
            <a:r>
              <a:rPr lang="kk-KZ" sz="3600" dirty="0" smtClean="0">
                <a:solidFill>
                  <a:prstClr val="black"/>
                </a:solidFill>
              </a:rPr>
              <a:t>     Жөндеуді бастағанда аспаптын диаметрі 4</a:t>
            </a:r>
            <a:r>
              <a:rPr lang="ru-RU" sz="3600" dirty="0" smtClean="0">
                <a:solidFill>
                  <a:prstClr val="black"/>
                </a:solidFill>
              </a:rPr>
              <a:t> – 5мм</a:t>
            </a:r>
            <a:r>
              <a:rPr lang="kk-KZ" sz="3600" dirty="0" smtClean="0">
                <a:solidFill>
                  <a:prstClr val="black"/>
                </a:solidFill>
              </a:rPr>
              <a:t> майысқан минималды диаметрінен үлкендеу болуы керек.</a:t>
            </a:r>
          </a:p>
          <a:p>
            <a:pPr algn="just"/>
            <a:r>
              <a:rPr lang="kk-KZ" sz="3600" dirty="0" smtClean="0">
                <a:solidFill>
                  <a:prstClr val="black"/>
                </a:solidFill>
              </a:rPr>
              <a:t>       </a:t>
            </a:r>
            <a:r>
              <a:rPr lang="kk-KZ" sz="3600" dirty="0" smtClean="0">
                <a:solidFill>
                  <a:prstClr val="black"/>
                </a:solidFill>
              </a:rPr>
              <a:t>Аспапты </a:t>
            </a:r>
            <a:r>
              <a:rPr lang="kk-KZ" sz="3600" dirty="0" smtClean="0">
                <a:solidFill>
                  <a:prstClr val="black"/>
                </a:solidFill>
              </a:rPr>
              <a:t>керек терендіке түсіріп ротор арқылы айналма беріледі,  айналманын саны 60 </a:t>
            </a:r>
            <a:r>
              <a:rPr lang="ru-RU" sz="3600" dirty="0" smtClean="0">
                <a:solidFill>
                  <a:prstClr val="black"/>
                </a:solidFill>
              </a:rPr>
              <a:t>– 80 </a:t>
            </a:r>
            <a:r>
              <a:rPr lang="ru-RU" sz="3600" dirty="0" err="1" smtClean="0">
                <a:solidFill>
                  <a:prstClr val="black"/>
                </a:solidFill>
              </a:rPr>
              <a:t>айн</a:t>
            </a:r>
            <a:r>
              <a:rPr lang="ru-RU" sz="3600" dirty="0" smtClean="0">
                <a:solidFill>
                  <a:prstClr val="black"/>
                </a:solidFill>
              </a:rPr>
              <a:t>/мин, </a:t>
            </a:r>
            <a:r>
              <a:rPr lang="kk-KZ" sz="3600" dirty="0" smtClean="0">
                <a:solidFill>
                  <a:prstClr val="black"/>
                </a:solidFill>
              </a:rPr>
              <a:t>жуу суыйқты жибереді.</a:t>
            </a:r>
          </a:p>
          <a:p>
            <a:pPr algn="just"/>
            <a:r>
              <a:rPr lang="kk-KZ" sz="3600" dirty="0">
                <a:solidFill>
                  <a:prstClr val="black"/>
                </a:solidFill>
              </a:rPr>
              <a:t> </a:t>
            </a:r>
            <a:r>
              <a:rPr lang="kk-KZ" sz="3600" dirty="0" smtClean="0">
                <a:solidFill>
                  <a:prstClr val="black"/>
                </a:solidFill>
              </a:rPr>
              <a:t>    Осьтік салмақты жоғарыда көрсетілген кестеден алынады.</a:t>
            </a:r>
          </a:p>
          <a:p>
            <a:endParaRPr lang="ru-RU" dirty="0"/>
          </a:p>
        </p:txBody>
      </p:sp>
    </p:spTree>
    <p:extLst>
      <p:ext uri="{BB962C8B-B14F-4D97-AF65-F5344CB8AC3E}">
        <p14:creationId xmlns:p14="http://schemas.microsoft.com/office/powerpoint/2010/main" val="287222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0646" y="160936"/>
            <a:ext cx="11430001" cy="6463308"/>
          </a:xfrm>
          <a:prstGeom prst="rect">
            <a:avLst/>
          </a:prstGeom>
        </p:spPr>
        <p:txBody>
          <a:bodyPr wrap="square">
            <a:spAutoFit/>
          </a:bodyPr>
          <a:lstStyle/>
          <a:p>
            <a:pPr algn="just"/>
            <a:r>
              <a:rPr lang="kk-KZ" sz="3600" dirty="0" smtClean="0">
                <a:solidFill>
                  <a:prstClr val="black"/>
                </a:solidFill>
              </a:rPr>
              <a:t>    Бірінші аспаппен түзету болғасон келешекті аспаптардын диаметрлері 5мм жоғары болу керек.</a:t>
            </a:r>
          </a:p>
          <a:p>
            <a:pPr algn="just"/>
            <a:r>
              <a:rPr lang="kk-KZ" sz="3600" dirty="0">
                <a:solidFill>
                  <a:prstClr val="black"/>
                </a:solidFill>
              </a:rPr>
              <a:t> </a:t>
            </a:r>
            <a:r>
              <a:rPr lang="kk-KZ" sz="3600" dirty="0" smtClean="0">
                <a:solidFill>
                  <a:prstClr val="black"/>
                </a:solidFill>
              </a:rPr>
              <a:t>   Түзету жұмыстарын жүргізгенде шегендеуші қубырлар жарылып кетуі  немесе жарықшақтық пайда болуы мүмкін.</a:t>
            </a:r>
          </a:p>
          <a:p>
            <a:pPr algn="just"/>
            <a:r>
              <a:rPr lang="kk-KZ" sz="3600" dirty="0">
                <a:solidFill>
                  <a:prstClr val="black"/>
                </a:solidFill>
              </a:rPr>
              <a:t> </a:t>
            </a:r>
            <a:r>
              <a:rPr lang="kk-KZ" sz="3600" dirty="0" smtClean="0">
                <a:solidFill>
                  <a:prstClr val="black"/>
                </a:solidFill>
              </a:rPr>
              <a:t>    Ақау болған жерлерін оқшауландыру </a:t>
            </a:r>
            <a:r>
              <a:rPr lang="ru-RU" sz="3600" dirty="0" smtClean="0">
                <a:solidFill>
                  <a:prstClr val="black"/>
                </a:solidFill>
              </a:rPr>
              <a:t>(изолирование) </a:t>
            </a:r>
            <a:r>
              <a:rPr lang="kk-KZ" sz="3600" dirty="0" smtClean="0">
                <a:solidFill>
                  <a:prstClr val="black"/>
                </a:solidFill>
              </a:rPr>
              <a:t>қажет.</a:t>
            </a:r>
          </a:p>
          <a:p>
            <a:pPr algn="just"/>
            <a:r>
              <a:rPr lang="kk-KZ" sz="3600" dirty="0" smtClean="0">
                <a:solidFill>
                  <a:prstClr val="black"/>
                </a:solidFill>
              </a:rPr>
              <a:t>    Оқшауландыруды екі тәсілімен жүргізіледі: </a:t>
            </a:r>
          </a:p>
          <a:p>
            <a:pPr marL="742950" indent="-742950" algn="just">
              <a:buAutoNum type="arabicPeriod"/>
            </a:pPr>
            <a:r>
              <a:rPr lang="kk-KZ" sz="3600" dirty="0" smtClean="0">
                <a:solidFill>
                  <a:prstClr val="black"/>
                </a:solidFill>
              </a:rPr>
              <a:t>Ақау жерін тампондау</a:t>
            </a:r>
          </a:p>
          <a:p>
            <a:pPr marL="742950" indent="-742950" algn="just">
              <a:buAutoNum type="arabicPeriod"/>
            </a:pPr>
            <a:r>
              <a:rPr lang="kk-KZ" sz="3600" dirty="0" smtClean="0">
                <a:solidFill>
                  <a:prstClr val="black"/>
                </a:solidFill>
              </a:rPr>
              <a:t>Болаттан істелінген гофр тәрізді құбырды </a:t>
            </a:r>
            <a:r>
              <a:rPr lang="ru-RU" sz="3600" dirty="0" smtClean="0">
                <a:solidFill>
                  <a:prstClr val="black"/>
                </a:solidFill>
              </a:rPr>
              <a:t>«Дорн» </a:t>
            </a:r>
            <a:r>
              <a:rPr lang="ru-RU" sz="3600" dirty="0" err="1" smtClean="0">
                <a:solidFill>
                  <a:prstClr val="black"/>
                </a:solidFill>
              </a:rPr>
              <a:t>қондырғысы</a:t>
            </a:r>
            <a:r>
              <a:rPr lang="ru-RU" sz="3600" dirty="0" smtClean="0">
                <a:solidFill>
                  <a:prstClr val="black"/>
                </a:solidFill>
              </a:rPr>
              <a:t> </a:t>
            </a:r>
            <a:r>
              <a:rPr lang="ru-RU" sz="3600" dirty="0" err="1" smtClean="0">
                <a:solidFill>
                  <a:prstClr val="black"/>
                </a:solidFill>
              </a:rPr>
              <a:t>арқылы</a:t>
            </a:r>
            <a:r>
              <a:rPr lang="ru-RU" sz="3600" dirty="0" smtClean="0">
                <a:solidFill>
                  <a:prstClr val="black"/>
                </a:solidFill>
              </a:rPr>
              <a:t> </a:t>
            </a:r>
            <a:r>
              <a:rPr lang="kk-KZ" sz="3600" dirty="0" smtClean="0">
                <a:solidFill>
                  <a:prstClr val="black"/>
                </a:solidFill>
              </a:rPr>
              <a:t> орнату  </a:t>
            </a:r>
          </a:p>
          <a:p>
            <a:pPr algn="just"/>
            <a:endParaRPr lang="ru-RU" dirty="0"/>
          </a:p>
        </p:txBody>
      </p:sp>
    </p:spTree>
    <p:extLst>
      <p:ext uri="{BB962C8B-B14F-4D97-AF65-F5344CB8AC3E}">
        <p14:creationId xmlns:p14="http://schemas.microsoft.com/office/powerpoint/2010/main" val="1080643337"/>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373</Words>
  <Application>Microsoft Office PowerPoint</Application>
  <PresentationFormat>Широкоэкранный</PresentationFormat>
  <Paragraphs>60</Paragraphs>
  <Slides>7</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Calibri</vt:lpstr>
      <vt:lpstr>Times New Roman</vt:lpstr>
      <vt:lpstr>1_Тема Office</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admin</cp:lastModifiedBy>
  <cp:revision>24</cp:revision>
  <dcterms:created xsi:type="dcterms:W3CDTF">2021-10-11T09:32:25Z</dcterms:created>
  <dcterms:modified xsi:type="dcterms:W3CDTF">2021-10-12T05:54:12Z</dcterms:modified>
</cp:coreProperties>
</file>