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2" r:id="rId1"/>
    <p:sldMasterId id="2147483796" r:id="rId2"/>
    <p:sldMasterId id="2147483922" r:id="rId3"/>
  </p:sldMasterIdLst>
  <p:notesMasterIdLst>
    <p:notesMasterId r:id="rId27"/>
  </p:notesMasterIdLst>
  <p:sldIdLst>
    <p:sldId id="278" r:id="rId4"/>
    <p:sldId id="272" r:id="rId5"/>
    <p:sldId id="283" r:id="rId6"/>
    <p:sldId id="282" r:id="rId7"/>
    <p:sldId id="284" r:id="rId8"/>
    <p:sldId id="287" r:id="rId9"/>
    <p:sldId id="286" r:id="rId10"/>
    <p:sldId id="288" r:id="rId11"/>
    <p:sldId id="289" r:id="rId12"/>
    <p:sldId id="291" r:id="rId13"/>
    <p:sldId id="290" r:id="rId14"/>
    <p:sldId id="294" r:id="rId15"/>
    <p:sldId id="293" r:id="rId16"/>
    <p:sldId id="292" r:id="rId17"/>
    <p:sldId id="297" r:id="rId18"/>
    <p:sldId id="296" r:id="rId19"/>
    <p:sldId id="295" r:id="rId20"/>
    <p:sldId id="300" r:id="rId21"/>
    <p:sldId id="299" r:id="rId22"/>
    <p:sldId id="301" r:id="rId23"/>
    <p:sldId id="302" r:id="rId24"/>
    <p:sldId id="298" r:id="rId25"/>
    <p:sldId id="27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FF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2" autoAdjust="0"/>
    <p:restoredTop sz="94660"/>
  </p:normalViewPr>
  <p:slideViewPr>
    <p:cSldViewPr snapToGrid="0">
      <p:cViewPr varScale="1">
        <p:scale>
          <a:sx n="81" d="100"/>
          <a:sy n="81" d="100"/>
        </p:scale>
        <p:origin x="494"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ADB8E-50FC-4ACD-84E0-4C166BE559DC}" type="datetimeFigureOut">
              <a:rPr lang="ru-RU" smtClean="0"/>
              <a:pPr/>
              <a:t>01.11.2021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31BE4A-86A7-454D-8270-C60FB14C3B1F}" type="slidenum">
              <a:rPr lang="ru-RU" smtClean="0"/>
              <a:pPr/>
              <a:t>‹#›</a:t>
            </a:fld>
            <a:endParaRPr lang="ru-RU"/>
          </a:p>
        </p:txBody>
      </p:sp>
    </p:spTree>
    <p:extLst>
      <p:ext uri="{BB962C8B-B14F-4D97-AF65-F5344CB8AC3E}">
        <p14:creationId xmlns:p14="http://schemas.microsoft.com/office/powerpoint/2010/main" val="130322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ru-RU" dirty="0"/>
              <a:t>МИНИСТЕРСТВО ОБРАЗОВАНИЯ И НАУКИ РЕСПУБЛИКИ КАЗАХСТАН</a:t>
            </a:r>
          </a:p>
        </p:txBody>
      </p:sp>
      <p:sp>
        <p:nvSpPr>
          <p:cNvPr id="18435" name="Rectangle 7"/>
          <p:cNvSpPr>
            <a:spLocks noGrp="1" noChangeArrowheads="1"/>
          </p:cNvSpPr>
          <p:nvPr>
            <p:ph type="sldNum" sz="quarter" idx="5"/>
          </p:nvPr>
        </p:nvSpPr>
        <p:spPr>
          <a:noFill/>
        </p:spPr>
        <p:txBody>
          <a:bodyPr/>
          <a:lstStyle/>
          <a:p>
            <a:fld id="{162029EA-B2B2-4360-85E9-B2E5C94964D2}" type="slidenum">
              <a:rPr lang="ru-RU" smtClean="0"/>
              <a:pPr/>
              <a:t>1</a:t>
            </a:fld>
            <a:endParaRPr lang="ru-RU"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pPr eaLnBrk="1" hangingPunct="1"/>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D98FB98-A228-48F9-9421-5270177F9059}"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89020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DDA9E16-F7D0-4B31-AF39-61E653B209AC}"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3754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4357F5EF-9ED5-4062-A639-0C0C02A4EEF2}"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74868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8DF064D-2BDE-4755-9600-766D502CADF6}"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19872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216242-68F9-4DC4-9976-A94B7487F27E}"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522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81F5368-C9FA-4209-8DFD-D062FBF9581E}"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60476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8C6121A-43BD-456E-AF81-6C1E84037C3E}" type="datetime1">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42955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FD5FB564-0622-49ED-88BE-9EF30CFCE690}" type="datetime1">
              <a:rPr lang="en-US" smtClean="0"/>
              <a:pPr/>
              <a:t>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3807240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EBC9D7-EE57-4096-A1A5-70F59D330CBF}" type="datetime1">
              <a:rPr lang="en-US" smtClean="0"/>
              <a:pPr/>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2304585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30688-5328-4E06-B180-4D14B0031B7E}" type="datetime1">
              <a:rPr lang="en-US" smtClean="0"/>
              <a:pPr/>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643671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68E3E4C-4375-4E3F-AA29-81401CDFB41A}" type="datetime1">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1912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38757C5-078D-403E-AC27-5D3B15F4DBE1}"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063004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38DB048-B8BD-4842-807E-0ADA36680EA0}" type="datetime1">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00985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2E1A0F8-8ABC-473B-918F-ACFC0F9EBB58}"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173774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5844A36-1449-4BA1-9591-7DDF5FA2B9FB}"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956231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8DF064D-2BDE-4755-9600-766D502CADF6}"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16053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216242-68F9-4DC4-9976-A94B7487F27E}"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40126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81F5368-C9FA-4209-8DFD-D062FBF9581E}"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46973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8C6121A-43BD-456E-AF81-6C1E84037C3E}" type="datetime1">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592774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D5FB564-0622-49ED-88BE-9EF30CFCE690}" type="datetime1">
              <a:rPr lang="en-US" smtClean="0"/>
              <a:pPr/>
              <a:t>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050041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5EBC9D7-EE57-4096-A1A5-70F59D330CBF}" type="datetime1">
              <a:rPr lang="en-US" smtClean="0"/>
              <a:pPr/>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34646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30688-5328-4E06-B180-4D14B0031B7E}" type="datetime1">
              <a:rPr lang="en-US" smtClean="0"/>
              <a:pPr/>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99190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DDF304F-5B92-4C20-AFFE-069E90EACCE7}"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098620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68E3E4C-4375-4E3F-AA29-81401CDFB41A}" type="datetime1">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701713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38DB048-B8BD-4842-807E-0ADA36680EA0}" type="datetime1">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62126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CC5F4C6F-2FFB-4CFF-8E87-DE232A30A05C}" type="datetime1">
              <a:rPr lang="en-US" smtClean="0"/>
              <a:pPr/>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75140123"/>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70383019"/>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55209944"/>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61784817"/>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19176026"/>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07862485"/>
      </p:ext>
    </p:extLst>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2E1A0F8-8ABC-473B-918F-ACFC0F9EBB58}"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339009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5844A36-1449-4BA1-9591-7DDF5FA2B9FB}" type="datetime1">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6026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7FB1244-3511-4FFA-B988-FB2359641939}" type="datetime1">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92924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7200270-D42B-4F2F-B2C6-BDB535252ED3}" type="datetime1">
              <a:rPr lang="en-US" smtClean="0"/>
              <a:pPr/>
              <a:t>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28138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AB07289-2B1F-41DB-8604-344B836CEDD8}" type="datetime1">
              <a:rPr lang="en-US" smtClean="0"/>
              <a:pPr/>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3133721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6EE96-12C7-4EBF-88BB-5CE3D7D88C70}" type="datetime1">
              <a:rPr lang="en-US" smtClean="0"/>
              <a:pPr/>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3887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F81EC82-5ADC-4B90-A1AE-F85F151BE6FE}" type="datetime1">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691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D05DA10-25C9-4D62-93E3-D1833D5584B7}" type="datetime1">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13343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0000">
              <a:schemeClr val="tx1">
                <a:lumMod val="95000"/>
              </a:schemeClr>
            </a:gs>
            <a:gs pos="81000">
              <a:schemeClr val="tx1">
                <a:lumMod val="85000"/>
              </a:schemeClr>
            </a:gs>
            <a:gs pos="97000">
              <a:schemeClr val="tx2">
                <a:lumMod val="50000"/>
              </a:schemeClr>
            </a:gs>
            <a:gs pos="0">
              <a:schemeClr val="tx1">
                <a:lumMod val="9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C5F4C6F-2FFB-4CFF-8E87-DE232A30A05C}" type="datetime1">
              <a:rPr lang="en-US" smtClean="0"/>
              <a:pPr/>
              <a:t>11/1/2021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55740090"/>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0000">
              <a:schemeClr val="tx1">
                <a:lumMod val="95000"/>
              </a:schemeClr>
            </a:gs>
            <a:gs pos="81000">
              <a:schemeClr val="tx1">
                <a:lumMod val="85000"/>
              </a:schemeClr>
            </a:gs>
            <a:gs pos="97000">
              <a:schemeClr val="tx2">
                <a:lumMod val="50000"/>
              </a:schemeClr>
            </a:gs>
            <a:gs pos="0">
              <a:schemeClr val="tx1">
                <a:lumMod val="9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C5F4C6F-2FFB-4CFF-8E87-DE232A30A05C}" type="datetime1">
              <a:rPr lang="en-US" smtClean="0"/>
              <a:pPr/>
              <a:t>11/1/2021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34415825"/>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C5F4C6F-2FFB-4CFF-8E87-DE232A30A05C}" type="datetime1">
              <a:rPr lang="en-US" smtClean="0"/>
              <a:pPr/>
              <a:t>11/1/2021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76022450"/>
      </p:ext>
    </p:extLst>
  </p:cSld>
  <p:clrMap bg1="dk1" tx1="lt1" bg2="dk2" tx2="lt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 id="2147483935" r:id="rId13"/>
    <p:sldLayoutId id="2147483936" r:id="rId14"/>
    <p:sldLayoutId id="2147483937" r:id="rId15"/>
    <p:sldLayoutId id="2147483938" r:id="rId16"/>
    <p:sldLayoutId id="214748393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3.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Номер слайда 5"/>
          <p:cNvSpPr>
            <a:spLocks noGrp="1"/>
          </p:cNvSpPr>
          <p:nvPr>
            <p:ph type="sldNum" sz="quarter" idx="12"/>
          </p:nvPr>
        </p:nvSpPr>
        <p:spPr>
          <a:noFill/>
        </p:spPr>
        <p:txBody>
          <a:bodyPr/>
          <a:lstStyle/>
          <a:p>
            <a:fld id="{023BE02F-F1C3-455E-B5F6-2D5084612038}" type="slidenum">
              <a:rPr lang="ru-RU" smtClean="0"/>
              <a:pPr/>
              <a:t>1</a:t>
            </a:fld>
            <a:endParaRPr lang="ru-RU" dirty="0"/>
          </a:p>
        </p:txBody>
      </p:sp>
      <p:sp>
        <p:nvSpPr>
          <p:cNvPr id="3076" name="Rectangle 3"/>
          <p:cNvSpPr>
            <a:spLocks noGrp="1" noChangeArrowheads="1"/>
          </p:cNvSpPr>
          <p:nvPr>
            <p:ph type="subTitle" idx="1"/>
          </p:nvPr>
        </p:nvSpPr>
        <p:spPr>
          <a:xfrm>
            <a:off x="1828800" y="4749801"/>
            <a:ext cx="8534400" cy="1774825"/>
          </a:xfrm>
        </p:spPr>
        <p:txBody>
          <a:bodyPr/>
          <a:lstStyle/>
          <a:p>
            <a:pPr algn="ctr" eaLnBrk="1" hangingPunct="1"/>
            <a:r>
              <a:rPr lang="ru-RU" sz="2000" dirty="0" err="1">
                <a:solidFill>
                  <a:schemeClr val="accent1">
                    <a:lumMod val="75000"/>
                  </a:schemeClr>
                </a:solidFill>
              </a:rPr>
              <a:t>Касенов</a:t>
            </a:r>
            <a:r>
              <a:rPr lang="ru-RU" sz="2000" dirty="0">
                <a:solidFill>
                  <a:schemeClr val="accent1">
                    <a:lumMod val="75000"/>
                  </a:schemeClr>
                </a:solidFill>
              </a:rPr>
              <a:t> </a:t>
            </a:r>
            <a:r>
              <a:rPr lang="ru-RU" sz="2000" dirty="0" err="1">
                <a:solidFill>
                  <a:schemeClr val="accent1">
                    <a:lumMod val="75000"/>
                  </a:schemeClr>
                </a:solidFill>
              </a:rPr>
              <a:t>Алмабек</a:t>
            </a:r>
            <a:r>
              <a:rPr lang="ru-RU" sz="2000" dirty="0">
                <a:solidFill>
                  <a:schemeClr val="accent1">
                    <a:lumMod val="75000"/>
                  </a:schemeClr>
                </a:solidFill>
              </a:rPr>
              <a:t> </a:t>
            </a:r>
            <a:r>
              <a:rPr lang="ru-RU" sz="2000" dirty="0" err="1">
                <a:solidFill>
                  <a:schemeClr val="accent1">
                    <a:lumMod val="75000"/>
                  </a:schemeClr>
                </a:solidFill>
              </a:rPr>
              <a:t>Касенович</a:t>
            </a:r>
            <a:r>
              <a:rPr lang="ru-RU" sz="2000" dirty="0">
                <a:solidFill>
                  <a:schemeClr val="accent1">
                    <a:lumMod val="75000"/>
                  </a:schemeClr>
                </a:solidFill>
              </a:rPr>
              <a:t>_</a:t>
            </a:r>
          </a:p>
          <a:p>
            <a:pPr algn="ctr" eaLnBrk="1" hangingPunct="1"/>
            <a:r>
              <a:rPr lang="ru-RU" sz="1000" dirty="0">
                <a:solidFill>
                  <a:schemeClr val="accent1">
                    <a:lumMod val="75000"/>
                  </a:schemeClr>
                </a:solidFill>
              </a:rPr>
              <a:t>(ФИО преподавателя)</a:t>
            </a:r>
          </a:p>
          <a:p>
            <a:pPr algn="ctr" eaLnBrk="1" hangingPunct="1"/>
            <a:endParaRPr lang="ru-RU" sz="1000" dirty="0">
              <a:solidFill>
                <a:schemeClr val="accent1">
                  <a:lumMod val="75000"/>
                </a:schemeClr>
              </a:solidFill>
            </a:endParaRPr>
          </a:p>
          <a:p>
            <a:pPr algn="ctr" eaLnBrk="1" hangingPunct="1"/>
            <a:r>
              <a:rPr lang="ru-RU" sz="2000" dirty="0">
                <a:solidFill>
                  <a:schemeClr val="accent1">
                    <a:lumMod val="75000"/>
                  </a:schemeClr>
                </a:solidFill>
              </a:rPr>
              <a:t>_______________</a:t>
            </a:r>
            <a:r>
              <a:rPr lang="en-US" sz="2000" u="sng" dirty="0">
                <a:solidFill>
                  <a:schemeClr val="accent1">
                    <a:lumMod val="75000"/>
                  </a:schemeClr>
                </a:solidFill>
              </a:rPr>
              <a:t>Kassenov07@inbox.ru</a:t>
            </a:r>
            <a:r>
              <a:rPr lang="ru-RU" sz="2000" dirty="0">
                <a:solidFill>
                  <a:schemeClr val="accent1">
                    <a:lumMod val="75000"/>
                  </a:schemeClr>
                </a:solidFill>
              </a:rPr>
              <a:t>_____________</a:t>
            </a:r>
          </a:p>
          <a:p>
            <a:pPr algn="ctr" eaLnBrk="1" hangingPunct="1"/>
            <a:r>
              <a:rPr lang="ru-RU" sz="1000" dirty="0">
                <a:solidFill>
                  <a:schemeClr val="accent1">
                    <a:lumMod val="75000"/>
                  </a:schemeClr>
                </a:solidFill>
              </a:rPr>
              <a:t>(Электронная почта преподавателя )</a:t>
            </a:r>
          </a:p>
          <a:p>
            <a:pPr algn="ctr" eaLnBrk="1" hangingPunct="1"/>
            <a:endParaRPr lang="ru-RU" sz="1000" dirty="0">
              <a:solidFill>
                <a:schemeClr val="accent1">
                  <a:lumMod val="75000"/>
                </a:schemeClr>
              </a:solidFill>
            </a:endParaRPr>
          </a:p>
        </p:txBody>
      </p:sp>
      <p:sp>
        <p:nvSpPr>
          <p:cNvPr id="3077" name="Rectangle 4"/>
          <p:cNvSpPr>
            <a:spLocks noChangeArrowheads="1"/>
          </p:cNvSpPr>
          <p:nvPr/>
        </p:nvSpPr>
        <p:spPr bwMode="auto">
          <a:xfrm>
            <a:off x="624418" y="-4763"/>
            <a:ext cx="10966449" cy="458788"/>
          </a:xfrm>
          <a:prstGeom prst="rect">
            <a:avLst/>
          </a:prstGeom>
          <a:noFill/>
          <a:ln w="9525">
            <a:noFill/>
            <a:miter lim="800000"/>
            <a:headEnd/>
            <a:tailEnd/>
          </a:ln>
        </p:spPr>
        <p:txBody>
          <a:bodyPr anchor="ctr">
            <a:spAutoFit/>
          </a:bodyPr>
          <a:lstStyle/>
          <a:p>
            <a:pPr algn="ctr">
              <a:tabLst>
                <a:tab pos="2970213" algn="ctr"/>
                <a:tab pos="5940425" algn="r"/>
              </a:tabLst>
            </a:pPr>
            <a:r>
              <a:rPr lang="ru-RU" sz="800" dirty="0">
                <a:solidFill>
                  <a:schemeClr val="accent1">
                    <a:lumMod val="75000"/>
                  </a:schemeClr>
                </a:solidFill>
              </a:rPr>
              <a:t>М И Н И С Т Е Р С Т В О      О Б Р А З О В А Н И Я    И    Н А У К И     Р Е С П У Б Л И К И     К А З А Х С Т А Н                     </a:t>
            </a:r>
          </a:p>
          <a:p>
            <a:pPr algn="ctr">
              <a:tabLst>
                <a:tab pos="2970213" algn="ctr"/>
                <a:tab pos="5940425" algn="r"/>
              </a:tabLst>
            </a:pPr>
            <a:r>
              <a:rPr lang="ru-RU" sz="800" dirty="0">
                <a:solidFill>
                  <a:schemeClr val="accent1">
                    <a:lumMod val="75000"/>
                  </a:schemeClr>
                </a:solidFill>
              </a:rPr>
              <a:t>КАЗАХСКИЙ НАЦИОНАЛЬНЫЙ ТЕХНИЧЕСКИЙ УНИВЕРСИТЕТ имени К.И. САТПАЕВА</a:t>
            </a:r>
          </a:p>
          <a:p>
            <a:pPr algn="ctr">
              <a:tabLst>
                <a:tab pos="2970213" algn="ctr"/>
                <a:tab pos="5940425" algn="r"/>
              </a:tabLst>
            </a:pPr>
            <a:endParaRPr lang="ru-RU" sz="800" dirty="0">
              <a:solidFill>
                <a:schemeClr val="accent1">
                  <a:lumMod val="75000"/>
                </a:schemeClr>
              </a:solidFill>
            </a:endParaRPr>
          </a:p>
        </p:txBody>
      </p:sp>
      <p:sp>
        <p:nvSpPr>
          <p:cNvPr id="3078" name="Rectangle 5"/>
          <p:cNvSpPr>
            <a:spLocks noChangeArrowheads="1"/>
          </p:cNvSpPr>
          <p:nvPr/>
        </p:nvSpPr>
        <p:spPr bwMode="auto">
          <a:xfrm>
            <a:off x="1007533" y="549276"/>
            <a:ext cx="10363200" cy="1470025"/>
          </a:xfrm>
          <a:prstGeom prst="rect">
            <a:avLst/>
          </a:prstGeom>
          <a:noFill/>
          <a:ln w="9525">
            <a:noFill/>
            <a:miter lim="800000"/>
            <a:headEnd/>
            <a:tailEnd/>
          </a:ln>
        </p:spPr>
        <p:txBody>
          <a:bodyPr anchor="ctr"/>
          <a:lstStyle/>
          <a:p>
            <a:pPr algn="ctr"/>
            <a:r>
              <a:rPr lang="ru-RU" sz="1600" dirty="0" smtClean="0">
                <a:solidFill>
                  <a:schemeClr val="accent1">
                    <a:lumMod val="75000"/>
                  </a:schemeClr>
                </a:solidFill>
              </a:rPr>
              <a:t>________________</a:t>
            </a:r>
            <a:r>
              <a:rPr lang="ru-RU" sz="1600" dirty="0" err="1" smtClean="0">
                <a:solidFill>
                  <a:schemeClr val="accent1">
                    <a:lumMod val="75000"/>
                  </a:schemeClr>
                </a:solidFill>
              </a:rPr>
              <a:t>Мұнай</a:t>
            </a:r>
            <a:r>
              <a:rPr lang="ru-RU" sz="1600" dirty="0" smtClean="0">
                <a:solidFill>
                  <a:schemeClr val="accent1">
                    <a:lumMod val="75000"/>
                  </a:schemeClr>
                </a:solidFill>
              </a:rPr>
              <a:t> </a:t>
            </a:r>
            <a:r>
              <a:rPr lang="ru-RU" sz="1600" dirty="0" err="1" smtClean="0">
                <a:solidFill>
                  <a:schemeClr val="accent1">
                    <a:lumMod val="75000"/>
                  </a:schemeClr>
                </a:solidFill>
              </a:rPr>
              <a:t>инженериясы</a:t>
            </a:r>
            <a:r>
              <a:rPr lang="ru-RU" sz="1600" dirty="0" smtClean="0">
                <a:solidFill>
                  <a:schemeClr val="accent1">
                    <a:lumMod val="75000"/>
                  </a:schemeClr>
                </a:solidFill>
              </a:rPr>
              <a:t>__________________</a:t>
            </a:r>
            <a:r>
              <a:rPr lang="ru-RU" sz="1600" dirty="0">
                <a:solidFill>
                  <a:schemeClr val="accent1">
                    <a:lumMod val="75000"/>
                  </a:schemeClr>
                </a:solidFill>
              </a:rPr>
              <a:t/>
            </a:r>
            <a:br>
              <a:rPr lang="ru-RU" sz="1600" dirty="0">
                <a:solidFill>
                  <a:schemeClr val="accent1">
                    <a:lumMod val="75000"/>
                  </a:schemeClr>
                </a:solidFill>
              </a:rPr>
            </a:br>
            <a:r>
              <a:rPr lang="ru-RU" sz="1200" dirty="0">
                <a:solidFill>
                  <a:schemeClr val="accent1">
                    <a:lumMod val="75000"/>
                  </a:schemeClr>
                </a:solidFill>
              </a:rPr>
              <a:t>(кафедра)</a:t>
            </a:r>
            <a:br>
              <a:rPr lang="ru-RU" sz="1200" dirty="0">
                <a:solidFill>
                  <a:schemeClr val="accent1">
                    <a:lumMod val="75000"/>
                  </a:schemeClr>
                </a:solidFill>
              </a:rPr>
            </a:br>
            <a:r>
              <a:rPr lang="ru-RU" sz="1200" dirty="0">
                <a:solidFill>
                  <a:schemeClr val="accent1">
                    <a:lumMod val="75000"/>
                  </a:schemeClr>
                </a:solidFill>
              </a:rPr>
              <a:t/>
            </a:r>
            <a:br>
              <a:rPr lang="ru-RU" sz="1200" dirty="0">
                <a:solidFill>
                  <a:schemeClr val="accent1">
                    <a:lumMod val="75000"/>
                  </a:schemeClr>
                </a:solidFill>
              </a:rPr>
            </a:br>
            <a:r>
              <a:rPr lang="ru-RU" sz="1600" dirty="0" smtClean="0">
                <a:solidFill>
                  <a:schemeClr val="accent1">
                    <a:lumMod val="75000"/>
                  </a:schemeClr>
                </a:solidFill>
              </a:rPr>
              <a:t>___________________</a:t>
            </a:r>
            <a:r>
              <a:rPr lang="kk-KZ" sz="1600" u="sng" dirty="0">
                <a:solidFill>
                  <a:schemeClr val="accent1">
                    <a:lumMod val="75000"/>
                  </a:schemeClr>
                </a:solidFill>
              </a:rPr>
              <a:t>Ұңғыларды күрделі жөндеу</a:t>
            </a:r>
            <a:r>
              <a:rPr lang="ru-RU" sz="1600" dirty="0" smtClean="0">
                <a:solidFill>
                  <a:schemeClr val="accent1">
                    <a:lumMod val="75000"/>
                  </a:schemeClr>
                </a:solidFill>
              </a:rPr>
              <a:t>__________________</a:t>
            </a:r>
            <a:r>
              <a:rPr lang="ru-RU" sz="1600" dirty="0">
                <a:solidFill>
                  <a:schemeClr val="accent1">
                    <a:lumMod val="75000"/>
                  </a:schemeClr>
                </a:solidFill>
              </a:rPr>
              <a:t/>
            </a:r>
            <a:br>
              <a:rPr lang="ru-RU" sz="1600" dirty="0">
                <a:solidFill>
                  <a:schemeClr val="accent1">
                    <a:lumMod val="75000"/>
                  </a:schemeClr>
                </a:solidFill>
              </a:rPr>
            </a:br>
            <a:r>
              <a:rPr lang="ru-RU" sz="1200" dirty="0" smtClean="0">
                <a:solidFill>
                  <a:schemeClr val="accent1">
                    <a:lumMod val="75000"/>
                  </a:schemeClr>
                </a:solidFill>
              </a:rPr>
              <a:t>(</a:t>
            </a:r>
            <a:r>
              <a:rPr lang="ru-RU" sz="1200" dirty="0" err="1" smtClean="0">
                <a:solidFill>
                  <a:schemeClr val="accent1">
                    <a:lumMod val="75000"/>
                  </a:schemeClr>
                </a:solidFill>
              </a:rPr>
              <a:t>пән</a:t>
            </a:r>
            <a:r>
              <a:rPr lang="ru-RU" sz="1200" dirty="0" smtClean="0">
                <a:solidFill>
                  <a:schemeClr val="accent1">
                    <a:lumMod val="75000"/>
                  </a:schemeClr>
                </a:solidFill>
              </a:rPr>
              <a:t>)</a:t>
            </a:r>
            <a:r>
              <a:rPr lang="ru-RU" sz="1200" dirty="0">
                <a:solidFill>
                  <a:schemeClr val="accent1">
                    <a:lumMod val="75000"/>
                  </a:schemeClr>
                </a:solidFill>
              </a:rPr>
              <a:t/>
            </a:r>
            <a:br>
              <a:rPr lang="ru-RU" sz="1200" dirty="0">
                <a:solidFill>
                  <a:schemeClr val="accent1">
                    <a:lumMod val="75000"/>
                  </a:schemeClr>
                </a:solidFill>
              </a:rPr>
            </a:br>
            <a:endParaRPr lang="ru-RU" sz="1200" dirty="0">
              <a:solidFill>
                <a:schemeClr val="accent1">
                  <a:lumMod val="75000"/>
                </a:schemeClr>
              </a:solidFill>
            </a:endParaRPr>
          </a:p>
        </p:txBody>
      </p:sp>
      <p:sp>
        <p:nvSpPr>
          <p:cNvPr id="3079" name="Rectangle 7"/>
          <p:cNvSpPr>
            <a:spLocks noChangeArrowheads="1"/>
          </p:cNvSpPr>
          <p:nvPr/>
        </p:nvSpPr>
        <p:spPr bwMode="auto">
          <a:xfrm>
            <a:off x="1678517" y="3789363"/>
            <a:ext cx="8534400" cy="792162"/>
          </a:xfrm>
          <a:prstGeom prst="rect">
            <a:avLst/>
          </a:prstGeom>
          <a:noFill/>
          <a:ln w="9525">
            <a:noFill/>
            <a:miter lim="800000"/>
            <a:headEnd/>
            <a:tailEnd/>
          </a:ln>
        </p:spPr>
        <p:txBody>
          <a:bodyPr/>
          <a:lstStyle/>
          <a:p>
            <a:pPr algn="ctr">
              <a:spcBef>
                <a:spcPct val="20000"/>
              </a:spcBef>
            </a:pPr>
            <a:r>
              <a:rPr lang="ru-RU" sz="2000" dirty="0" smtClean="0">
                <a:solidFill>
                  <a:schemeClr val="accent1">
                    <a:lumMod val="75000"/>
                  </a:schemeClr>
                </a:solidFill>
              </a:rPr>
              <a:t> </a:t>
            </a:r>
            <a:r>
              <a:rPr lang="ru-RU" sz="2000" dirty="0">
                <a:solidFill>
                  <a:schemeClr val="accent1">
                    <a:lumMod val="75000"/>
                  </a:schemeClr>
                </a:solidFill>
              </a:rPr>
              <a:t>№ </a:t>
            </a:r>
            <a:r>
              <a:rPr lang="kk-KZ" sz="2000" dirty="0" smtClean="0">
                <a:solidFill>
                  <a:schemeClr val="accent1">
                    <a:lumMod val="75000"/>
                  </a:schemeClr>
                </a:solidFill>
              </a:rPr>
              <a:t>7 дәріс</a:t>
            </a:r>
            <a:endParaRPr lang="ru-RU" sz="2000" dirty="0">
              <a:solidFill>
                <a:schemeClr val="accent1">
                  <a:lumMod val="75000"/>
                </a:schemeClr>
              </a:solidFill>
            </a:endParaRPr>
          </a:p>
          <a:p>
            <a:pPr algn="ctr">
              <a:spcBef>
                <a:spcPct val="20000"/>
              </a:spcBef>
            </a:pPr>
            <a:r>
              <a:rPr lang="ru-RU" sz="2000" u="sng" dirty="0">
                <a:solidFill>
                  <a:schemeClr val="accent1">
                    <a:lumMod val="75000"/>
                  </a:schemeClr>
                </a:solidFill>
              </a:rPr>
              <a:t> </a:t>
            </a:r>
            <a:endParaRPr lang="ru-RU" sz="1000" dirty="0">
              <a:solidFill>
                <a:schemeClr val="accent1">
                  <a:lumMod val="75000"/>
                </a:schemeClr>
              </a:solidFill>
            </a:endParaRPr>
          </a:p>
        </p:txBody>
      </p:sp>
      <p:pic>
        <p:nvPicPr>
          <p:cNvPr id="11" name="Picture 2" descr="ÐÐ°ÑÑÐ¸Ð½ÐºÐ¸ Ð¿Ð¾ Ð·Ð°Ð¿ÑÐ¾ÑÑ logo satbayev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553529" y="3067629"/>
            <a:ext cx="7271208" cy="856068"/>
          </a:xfrm>
          <a:prstGeom prst="rect">
            <a:avLst/>
          </a:prstGeom>
        </p:spPr>
        <p:txBody>
          <a:bodyPr wrap="square">
            <a:spAutoFit/>
          </a:bodyPr>
          <a:lstStyle/>
          <a:p>
            <a:pPr indent="453390" algn="ctr">
              <a:lnSpc>
                <a:spcPct val="107000"/>
              </a:lnSpc>
              <a:spcAft>
                <a:spcPts val="0"/>
              </a:spcAft>
            </a:pPr>
            <a:r>
              <a:rPr lang="ru-RU" sz="2400" u="sng" dirty="0" err="1">
                <a:solidFill>
                  <a:schemeClr val="accent1">
                    <a:lumMod val="75000"/>
                  </a:schemeClr>
                </a:solidFill>
                <a:latin typeface="Times New Roman" panose="02020603050405020304" pitchFamily="18" charset="0"/>
                <a:cs typeface="Times New Roman" panose="02020603050405020304" pitchFamily="18" charset="0"/>
              </a:rPr>
              <a:t>Тампонаждық</a:t>
            </a:r>
            <a:r>
              <a:rPr lang="ru-RU" sz="2400" u="sng" dirty="0">
                <a:solidFill>
                  <a:schemeClr val="accent1">
                    <a:lumMod val="75000"/>
                  </a:schemeClr>
                </a:solidFill>
                <a:latin typeface="Times New Roman" panose="02020603050405020304" pitchFamily="18" charset="0"/>
                <a:cs typeface="Times New Roman" panose="02020603050405020304" pitchFamily="18" charset="0"/>
              </a:rPr>
              <a:t> </a:t>
            </a:r>
            <a:r>
              <a:rPr lang="ru-RU" sz="2400" u="sng" dirty="0" err="1">
                <a:solidFill>
                  <a:schemeClr val="accent1">
                    <a:lumMod val="75000"/>
                  </a:schemeClr>
                </a:solidFill>
                <a:latin typeface="Times New Roman" panose="02020603050405020304" pitchFamily="18" charset="0"/>
                <a:cs typeface="Times New Roman" panose="02020603050405020304" pitchFamily="18" charset="0"/>
              </a:rPr>
              <a:t>материалдарды</a:t>
            </a:r>
            <a:r>
              <a:rPr lang="ru-RU" sz="2400" u="sng" dirty="0">
                <a:solidFill>
                  <a:schemeClr val="accent1">
                    <a:lumMod val="75000"/>
                  </a:schemeClr>
                </a:solidFill>
                <a:latin typeface="Times New Roman" panose="02020603050405020304" pitchFamily="18" charset="0"/>
                <a:cs typeface="Times New Roman" panose="02020603050405020304" pitchFamily="18" charset="0"/>
              </a:rPr>
              <a:t> </a:t>
            </a:r>
            <a:r>
              <a:rPr lang="ru-RU" sz="2400" u="sng" dirty="0" err="1">
                <a:solidFill>
                  <a:schemeClr val="accent1">
                    <a:lumMod val="75000"/>
                  </a:schemeClr>
                </a:solidFill>
                <a:latin typeface="Times New Roman" panose="02020603050405020304" pitchFamily="18" charset="0"/>
                <a:cs typeface="Times New Roman" panose="02020603050405020304" pitchFamily="18" charset="0"/>
              </a:rPr>
              <a:t>қолданып</a:t>
            </a:r>
            <a:r>
              <a:rPr lang="ru-RU" sz="2400" u="sng" dirty="0">
                <a:solidFill>
                  <a:schemeClr val="accent1">
                    <a:lumMod val="75000"/>
                  </a:schemeClr>
                </a:solidFill>
                <a:latin typeface="Times New Roman" panose="02020603050405020304" pitchFamily="18" charset="0"/>
                <a:cs typeface="Times New Roman" panose="02020603050405020304" pitchFamily="18" charset="0"/>
              </a:rPr>
              <a:t> </a:t>
            </a:r>
            <a:r>
              <a:rPr lang="ru-RU" sz="2400" u="sng" dirty="0" err="1">
                <a:solidFill>
                  <a:schemeClr val="accent1">
                    <a:lumMod val="75000"/>
                  </a:schemeClr>
                </a:solidFill>
                <a:latin typeface="Times New Roman" panose="02020603050405020304" pitchFamily="18" charset="0"/>
                <a:cs typeface="Times New Roman" panose="02020603050405020304" pitchFamily="18" charset="0"/>
              </a:rPr>
              <a:t>герметикасыздықты</a:t>
            </a:r>
            <a:r>
              <a:rPr lang="ru-RU" sz="2400" u="sng" dirty="0">
                <a:solidFill>
                  <a:schemeClr val="accent1">
                    <a:lumMod val="75000"/>
                  </a:schemeClr>
                </a:solidFill>
                <a:latin typeface="Times New Roman" panose="02020603050405020304" pitchFamily="18" charset="0"/>
                <a:cs typeface="Times New Roman" panose="02020603050405020304" pitchFamily="18" charset="0"/>
              </a:rPr>
              <a:t> </a:t>
            </a:r>
            <a:r>
              <a:rPr lang="ru-RU" sz="2400" u="sng" dirty="0" err="1">
                <a:solidFill>
                  <a:schemeClr val="accent1">
                    <a:lumMod val="75000"/>
                  </a:schemeClr>
                </a:solidFill>
                <a:latin typeface="Times New Roman" panose="02020603050405020304" pitchFamily="18" charset="0"/>
                <a:cs typeface="Times New Roman" panose="02020603050405020304" pitchFamily="18" charset="0"/>
              </a:rPr>
              <a:t>жою</a:t>
            </a:r>
            <a:endParaRPr lang="ru-RU" sz="2400" u="sng"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88332" cy="5229573"/>
          </a:xfrm>
          <a:prstGeom prst="rect">
            <a:avLst/>
          </a:prstGeom>
        </p:spPr>
        <p:txBody>
          <a:bodyPr wrap="square">
            <a:spAutoFit/>
          </a:bodyPr>
          <a:lstStyle/>
          <a:p>
            <a:pPr indent="453390" algn="ctr">
              <a:lnSpc>
                <a:spcPct val="107000"/>
              </a:lnSpc>
              <a:spcAft>
                <a:spcPts val="0"/>
              </a:spcAft>
            </a:pPr>
            <a:r>
              <a:rPr lang="kk-KZ" sz="2400" b="1" dirty="0">
                <a:solidFill>
                  <a:schemeClr val="bg2">
                    <a:lumMod val="50000"/>
                  </a:schemeClr>
                </a:solidFill>
                <a:latin typeface="Times New Roman" panose="02020603050405020304" pitchFamily="18" charset="0"/>
                <a:cs typeface="Times New Roman" panose="02020603050405020304" pitchFamily="18" charset="0"/>
              </a:rPr>
              <a:t>Тізбек сыртына тампонаждық қоспаны енгізу аймағының үстінде орнатылған СКҚ арқылы қысыммен </a:t>
            </a:r>
            <a:r>
              <a:rPr lang="kk-KZ" sz="2400" b="1" dirty="0" smtClean="0">
                <a:solidFill>
                  <a:schemeClr val="bg2">
                    <a:lumMod val="50000"/>
                  </a:schemeClr>
                </a:solidFill>
                <a:latin typeface="Times New Roman" panose="02020603050405020304" pitchFamily="18" charset="0"/>
                <a:cs typeface="Times New Roman" panose="02020603050405020304" pitchFamily="18" charset="0"/>
              </a:rPr>
              <a:t>тампонаждау</a:t>
            </a:r>
            <a:endParaRPr lang="kk-KZ" sz="2400" dirty="0">
              <a:solidFill>
                <a:schemeClr val="bg2">
                  <a:lumMod val="50000"/>
                </a:schemeClr>
              </a:solidFill>
              <a:latin typeface="Times New Roman" panose="02020603050405020304" pitchFamily="18" charset="0"/>
              <a:cs typeface="Times New Roman" panose="02020603050405020304" pitchFamily="18" charset="0"/>
            </a:endParaRP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Бұл әдіс келесі жағдайларда қолданылады:</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	төменгі және табан асты суларын оқшаулау кезінде жасанды түп үстінде цемент стаканын биіктету жоспарланған кезде;</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	перфорация аралығы Юм-нан көп болғанда төменгі және табан асты суларын оқшаулау кезінде;</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	ұңғы қабылдағыштығы 0,5 м7(сағ-МПа) мәнінен аз болғанда бекіту ақауларын оқшаулау үшін;</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	ЖЗЖ-нан кейін оқшауланатын нысаннан тампонаж құрамын жуу жоспарланған кезде бекіту ақауларын оқшаулау кезінде. Толтырылатын ұңғыларда бұл әдіс келесі шарттар орындалғанда іске асырылады:</a:t>
            </a:r>
          </a:p>
          <a:p>
            <a:pPr indent="453390" algn="just">
              <a:lnSpc>
                <a:spcPct val="107000"/>
              </a:lnSpc>
              <a:spcAft>
                <a:spcPts val="0"/>
              </a:spcAft>
            </a:pPr>
            <a:endParaRPr lang="kk-KZ" sz="2400" dirty="0" smtClean="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873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2041585"/>
          </a:xfrm>
          <a:prstGeom prst="rect">
            <a:avLst/>
          </a:prstGeom>
        </p:spPr>
        <p:txBody>
          <a:bodyPr wrap="square">
            <a:spAutoFit/>
          </a:bodyPr>
          <a:lstStyle/>
          <a:p>
            <a:pPr indent="453390" algn="just">
              <a:lnSpc>
                <a:spcPct val="107000"/>
              </a:lnSpc>
              <a:spcAft>
                <a:spcPts val="0"/>
              </a:spcAft>
            </a:pP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иілгіш</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тұрақтандырғыш</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қоспалармен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өңделген</a:t>
            </a:r>
            <a:r>
              <a:rPr lang="ru-RU" sz="2400" dirty="0">
                <a:solidFill>
                  <a:schemeClr val="bg2">
                    <a:lumMod val="50000"/>
                  </a:schemeClr>
                </a:solidFill>
                <a:latin typeface="Times New Roman" panose="02020603050405020304" pitchFamily="18" charset="0"/>
                <a:cs typeface="Times New Roman" panose="02020603050405020304" pitchFamily="18" charset="0"/>
              </a:rPr>
              <a:t> су </a:t>
            </a:r>
            <a:r>
              <a:rPr lang="ru-RU" sz="2400" dirty="0" err="1">
                <a:solidFill>
                  <a:schemeClr val="bg2">
                    <a:lumMod val="50000"/>
                  </a:schemeClr>
                </a:solidFill>
                <a:latin typeface="Times New Roman" panose="02020603050405020304" pitchFamily="18" charset="0"/>
                <a:cs typeface="Times New Roman" panose="02020603050405020304" pitchFamily="18" charset="0"/>
              </a:rPr>
              <a:t>бергіштігі</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төмен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тампонаждық</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құрамдарды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қолдану</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кезінде</a:t>
            </a:r>
            <a:r>
              <a:rPr lang="ru-RU" sz="2400" dirty="0">
                <a:solidFill>
                  <a:schemeClr val="bg2">
                    <a:lumMod val="50000"/>
                  </a:schemeClr>
                </a:solidFill>
                <a:latin typeface="Times New Roman" panose="02020603050405020304" pitchFamily="18" charset="0"/>
                <a:cs typeface="Times New Roman" panose="02020603050405020304" pitchFamily="18" charset="0"/>
              </a:rPr>
              <a:t>;</a:t>
            </a:r>
          </a:p>
          <a:p>
            <a:pPr indent="453390" algn="just">
              <a:lnSpc>
                <a:spcPct val="107000"/>
              </a:lnSpc>
              <a:spcAft>
                <a:spcPts val="0"/>
              </a:spcAft>
            </a:pPr>
            <a:r>
              <a:rPr lang="ru-RU" sz="2400" dirty="0">
                <a:solidFill>
                  <a:schemeClr val="bg2">
                    <a:lumMod val="50000"/>
                  </a:schemeClr>
                </a:solidFill>
                <a:latin typeface="Times New Roman" panose="02020603050405020304" pitchFamily="18" charset="0"/>
                <a:cs typeface="Times New Roman" panose="02020603050405020304" pitchFamily="18" charset="0"/>
              </a:rPr>
              <a:t>-	алюминий </a:t>
            </a:r>
            <a:r>
              <a:rPr lang="ru-RU" sz="2400" dirty="0" err="1">
                <a:solidFill>
                  <a:schemeClr val="bg2">
                    <a:lumMod val="50000"/>
                  </a:schemeClr>
                </a:solidFill>
                <a:latin typeface="Times New Roman" panose="02020603050405020304" pitchFamily="18" charset="0"/>
                <a:cs typeface="Times New Roman" panose="02020603050405020304" pitchFamily="18" charset="0"/>
              </a:rPr>
              <a:t>ұштығы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хвостовигі</a:t>
            </a:r>
            <a:r>
              <a:rPr lang="ru-RU" sz="2400" dirty="0">
                <a:solidFill>
                  <a:schemeClr val="bg2">
                    <a:lumMod val="50000"/>
                  </a:schemeClr>
                </a:solidFill>
                <a:latin typeface="Times New Roman" panose="02020603050405020304" pitchFamily="18" charset="0"/>
                <a:cs typeface="Times New Roman" panose="02020603050405020304" pitchFamily="18" charset="0"/>
              </a:rPr>
              <a:t>) бар СКҚ-</a:t>
            </a:r>
            <a:r>
              <a:rPr lang="ru-RU" sz="2400" dirty="0" err="1">
                <a:solidFill>
                  <a:schemeClr val="bg2">
                    <a:lumMod val="50000"/>
                  </a:schemeClr>
                </a:solidFill>
                <a:latin typeface="Times New Roman" panose="02020603050405020304" pitchFamily="18" charset="0"/>
                <a:cs typeface="Times New Roman" panose="02020603050405020304" pitchFamily="18" charset="0"/>
              </a:rPr>
              <a:t>ды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немесе</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тампонаждық</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қоспаны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қабатқа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итеру</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кезінде</a:t>
            </a:r>
            <a:r>
              <a:rPr lang="ru-RU" sz="2400" dirty="0">
                <a:solidFill>
                  <a:schemeClr val="bg2">
                    <a:lumMod val="50000"/>
                  </a:schemeClr>
                </a:solidFill>
                <a:latin typeface="Times New Roman" panose="02020603050405020304" pitchFamily="18" charset="0"/>
                <a:cs typeface="Times New Roman" panose="02020603050405020304" pitchFamily="18" charset="0"/>
              </a:rPr>
              <a:t> СКҚ-</a:t>
            </a:r>
            <a:r>
              <a:rPr lang="ru-RU" sz="2400" dirty="0" err="1">
                <a:solidFill>
                  <a:schemeClr val="bg2">
                    <a:lumMod val="50000"/>
                  </a:schemeClr>
                </a:solidFill>
                <a:latin typeface="Times New Roman" panose="02020603050405020304" pitchFamily="18" charset="0"/>
                <a:cs typeface="Times New Roman" panose="02020603050405020304" pitchFamily="18" charset="0"/>
              </a:rPr>
              <a:t>дың</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шайқалуына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мүмкіндік</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беретін</a:t>
            </a:r>
            <a:r>
              <a:rPr lang="ru-RU" sz="2400" dirty="0">
                <a:solidFill>
                  <a:schemeClr val="bg2">
                    <a:lumMod val="50000"/>
                  </a:schemeClr>
                </a:solidFill>
                <a:latin typeface="Times New Roman" panose="02020603050405020304" pitchFamily="18" charset="0"/>
                <a:cs typeface="Times New Roman" panose="02020603050405020304" pitchFamily="18" charset="0"/>
              </a:rPr>
              <a:t> сальник </a:t>
            </a:r>
            <a:r>
              <a:rPr lang="ru-RU" sz="2400" dirty="0" err="1">
                <a:solidFill>
                  <a:schemeClr val="bg2">
                    <a:lumMod val="50000"/>
                  </a:schemeClr>
                </a:solidFill>
                <a:latin typeface="Times New Roman" panose="02020603050405020304" pitchFamily="18" charset="0"/>
                <a:cs typeface="Times New Roman" panose="02020603050405020304" pitchFamily="18" charset="0"/>
              </a:rPr>
              <a:t>нығыздамалары</a:t>
            </a:r>
            <a:r>
              <a:rPr lang="ru-RU" sz="2400" dirty="0">
                <a:solidFill>
                  <a:schemeClr val="bg2">
                    <a:lumMod val="50000"/>
                  </a:schemeClr>
                </a:solidFill>
                <a:latin typeface="Times New Roman" panose="02020603050405020304" pitchFamily="18" charset="0"/>
                <a:cs typeface="Times New Roman" panose="02020603050405020304" pitchFamily="18" charset="0"/>
              </a:rPr>
              <a:t> бар </a:t>
            </a:r>
            <a:r>
              <a:rPr lang="ru-RU" sz="2400" dirty="0" err="1">
                <a:solidFill>
                  <a:schemeClr val="bg2">
                    <a:lumMod val="50000"/>
                  </a:schemeClr>
                </a:solidFill>
                <a:latin typeface="Times New Roman" panose="02020603050405020304" pitchFamily="18" charset="0"/>
                <a:cs typeface="Times New Roman" panose="02020603050405020304" pitchFamily="18" charset="0"/>
              </a:rPr>
              <a:t>арнайы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ұңғы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сағасының</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жабдығы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болған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кезде</a:t>
            </a:r>
            <a:r>
              <a:rPr lang="ru-RU" sz="2400" dirty="0">
                <a:solidFill>
                  <a:schemeClr val="bg2">
                    <a:lumMod val="5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24163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5229573"/>
          </a:xfrm>
          <a:prstGeom prst="rect">
            <a:avLst/>
          </a:prstGeom>
        </p:spPr>
        <p:txBody>
          <a:bodyPr wrap="square">
            <a:spAutoFit/>
          </a:bodyPr>
          <a:lstStyle/>
          <a:p>
            <a:pPr indent="453390" algn="just">
              <a:lnSpc>
                <a:spcPct val="107000"/>
              </a:lnSpc>
              <a:spcAft>
                <a:spcPts val="0"/>
              </a:spcAft>
            </a:pPr>
            <a:r>
              <a:rPr lang="ru-RU" sz="2400" dirty="0">
                <a:solidFill>
                  <a:schemeClr val="bg2">
                    <a:lumMod val="50000"/>
                  </a:schemeClr>
                </a:solidFill>
                <a:latin typeface="Times New Roman" panose="02020603050405020304" pitchFamily="18" charset="0"/>
                <a:cs typeface="Times New Roman" panose="02020603050405020304" pitchFamily="18" charset="0"/>
              </a:rPr>
              <a:t>СКҚ-</a:t>
            </a:r>
            <a:r>
              <a:rPr lang="ru-RU" sz="2400" dirty="0" err="1">
                <a:solidFill>
                  <a:schemeClr val="bg2">
                    <a:lumMod val="50000"/>
                  </a:schemeClr>
                </a:solidFill>
                <a:latin typeface="Times New Roman" panose="02020603050405020304" pitchFamily="18" charset="0"/>
                <a:cs typeface="Times New Roman" panose="02020603050405020304" pitchFamily="18" charset="0"/>
              </a:rPr>
              <a:t>дың</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төменгі</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ұшы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енгізу</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аймағынан</a:t>
            </a:r>
            <a:r>
              <a:rPr lang="ru-RU" sz="2400" dirty="0">
                <a:solidFill>
                  <a:schemeClr val="bg2">
                    <a:lumMod val="50000"/>
                  </a:schemeClr>
                </a:solidFill>
                <a:latin typeface="Times New Roman" panose="02020603050405020304" pitchFamily="18" charset="0"/>
                <a:cs typeface="Times New Roman" panose="02020603050405020304" pitchFamily="18" charset="0"/>
              </a:rPr>
              <a:t> 1-2 м </a:t>
            </a:r>
            <a:r>
              <a:rPr lang="ru-RU" sz="2400" dirty="0" err="1">
                <a:solidFill>
                  <a:schemeClr val="bg2">
                    <a:lumMod val="50000"/>
                  </a:schemeClr>
                </a:solidFill>
                <a:latin typeface="Times New Roman" panose="02020603050405020304" pitchFamily="18" charset="0"/>
                <a:cs typeface="Times New Roman" panose="02020603050405020304" pitchFamily="18" charset="0"/>
              </a:rPr>
              <a:t>төмен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орнатылады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немесе</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жоспарланған</a:t>
            </a:r>
            <a:r>
              <a:rPr lang="ru-RU" sz="2400" dirty="0">
                <a:solidFill>
                  <a:schemeClr val="bg2">
                    <a:lumMod val="50000"/>
                  </a:schemeClr>
                </a:solidFill>
                <a:latin typeface="Times New Roman" panose="02020603050405020304" pitchFamily="18" charset="0"/>
                <a:cs typeface="Times New Roman" panose="02020603050405020304" pitchFamily="18" charset="0"/>
              </a:rPr>
              <a:t> цемент </a:t>
            </a:r>
            <a:r>
              <a:rPr lang="ru-RU" sz="2400" dirty="0" err="1">
                <a:solidFill>
                  <a:schemeClr val="bg2">
                    <a:lumMod val="50000"/>
                  </a:schemeClr>
                </a:solidFill>
                <a:latin typeface="Times New Roman" panose="02020603050405020304" pitchFamily="18" charset="0"/>
                <a:cs typeface="Times New Roman" panose="02020603050405020304" pitchFamily="18" charset="0"/>
              </a:rPr>
              <a:t>стаканының</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төменгі</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шекарасына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қойылады</a:t>
            </a:r>
            <a:r>
              <a:rPr lang="ru-RU" sz="2400" dirty="0">
                <a:solidFill>
                  <a:schemeClr val="bg2">
                    <a:lumMod val="50000"/>
                  </a:schemeClr>
                </a:solidFill>
                <a:latin typeface="Times New Roman" panose="02020603050405020304" pitchFamily="18" charset="0"/>
                <a:cs typeface="Times New Roman" panose="02020603050405020304" pitchFamily="18" charset="0"/>
              </a:rPr>
              <a:t>. СКҚ-</a:t>
            </a:r>
            <a:r>
              <a:rPr lang="ru-RU" sz="2400" dirty="0" err="1">
                <a:solidFill>
                  <a:schemeClr val="bg2">
                    <a:lumMod val="50000"/>
                  </a:schemeClr>
                </a:solidFill>
                <a:latin typeface="Times New Roman" panose="02020603050405020304" pitchFamily="18" charset="0"/>
                <a:cs typeface="Times New Roman" panose="02020603050405020304" pitchFamily="18" charset="0"/>
              </a:rPr>
              <a:t>ға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ашық</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құбыраралық</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кеңістікте</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жуу</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сұйығы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айдалып</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айналым</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қалпына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келтіріледі</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Тампонаждық</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қоспа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айдалып</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тізбектің</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перфорацияланған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немесе</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бұзылған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аралығын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толтыруға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дейін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итеріледі</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Құбыраралық</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кеңістіктен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шығыс</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жабылып</a:t>
            </a:r>
            <a:r>
              <a:rPr lang="ru-RU" sz="2400" dirty="0">
                <a:solidFill>
                  <a:schemeClr val="bg2">
                    <a:lumMod val="50000"/>
                  </a:schemeClr>
                </a:solidFill>
                <a:latin typeface="Times New Roman" panose="02020603050405020304" pitchFamily="18" charset="0"/>
                <a:cs typeface="Times New Roman" panose="02020603050405020304" pitchFamily="18" charset="0"/>
              </a:rPr>
              <a:t>, СКҚ </a:t>
            </a:r>
            <a:r>
              <a:rPr lang="ru-RU" sz="2400" dirty="0" err="1">
                <a:solidFill>
                  <a:schemeClr val="bg2">
                    <a:lumMod val="50000"/>
                  </a:schemeClr>
                </a:solidFill>
                <a:latin typeface="Times New Roman" panose="02020603050405020304" pitchFamily="18" charset="0"/>
                <a:cs typeface="Times New Roman" panose="02020603050405020304" pitchFamily="18" charset="0"/>
              </a:rPr>
              <a:t>тоқтамай</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шайқалып</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тұрғанында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тампонаждық</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қоспа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қабатқа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ұсталады.Қажетті</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қысымға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жеткенде</a:t>
            </a:r>
            <a:r>
              <a:rPr lang="ru-RU" sz="2400" dirty="0">
                <a:solidFill>
                  <a:schemeClr val="bg2">
                    <a:lumMod val="50000"/>
                  </a:schemeClr>
                </a:solidFill>
                <a:latin typeface="Times New Roman" panose="02020603050405020304" pitchFamily="18" charset="0"/>
                <a:cs typeface="Times New Roman" panose="02020603050405020304" pitchFamily="18" charset="0"/>
              </a:rPr>
              <a:t> СКҚ-</a:t>
            </a:r>
            <a:r>
              <a:rPr lang="ru-RU" sz="2400" dirty="0" err="1">
                <a:solidFill>
                  <a:schemeClr val="bg2">
                    <a:lumMod val="50000"/>
                  </a:schemeClr>
                </a:solidFill>
                <a:latin typeface="Times New Roman" panose="02020603050405020304" pitchFamily="18" charset="0"/>
                <a:cs typeface="Times New Roman" panose="02020603050405020304" pitchFamily="18" charset="0"/>
              </a:rPr>
              <a:t>дың</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төменгі</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ұшы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тізбек</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сыртына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тампонаждық</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қоспаны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енгізу</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аймағынан</a:t>
            </a:r>
            <a:r>
              <a:rPr lang="ru-RU" sz="2400" dirty="0">
                <a:solidFill>
                  <a:schemeClr val="bg2">
                    <a:lumMod val="50000"/>
                  </a:schemeClr>
                </a:solidFill>
                <a:latin typeface="Times New Roman" panose="02020603050405020304" pitchFamily="18" charset="0"/>
                <a:cs typeface="Times New Roman" panose="02020603050405020304" pitchFamily="18" charset="0"/>
              </a:rPr>
              <a:t> 10-15 м </a:t>
            </a:r>
            <a:r>
              <a:rPr lang="ru-RU" sz="2400" dirty="0" err="1">
                <a:solidFill>
                  <a:schemeClr val="bg2">
                    <a:lumMod val="50000"/>
                  </a:schemeClr>
                </a:solidFill>
                <a:latin typeface="Times New Roman" panose="02020603050405020304" pitchFamily="18" charset="0"/>
                <a:cs typeface="Times New Roman" panose="02020603050405020304" pitchFamily="18" charset="0"/>
              </a:rPr>
              <a:t>биікке</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көтеріледі</a:t>
            </a:r>
            <a:r>
              <a:rPr lang="ru-RU" sz="2400" dirty="0">
                <a:solidFill>
                  <a:schemeClr val="bg2">
                    <a:lumMod val="50000"/>
                  </a:schemeClr>
                </a:solidFill>
                <a:latin typeface="Times New Roman" panose="02020603050405020304" pitchFamily="18" charset="0"/>
                <a:cs typeface="Times New Roman" panose="02020603050405020304" pitchFamily="18" charset="0"/>
              </a:rPr>
              <a:t>. СКҚ </a:t>
            </a:r>
            <a:r>
              <a:rPr lang="ru-RU" sz="2400" dirty="0" err="1">
                <a:solidFill>
                  <a:schemeClr val="bg2">
                    <a:lumMod val="50000"/>
                  </a:schemeClr>
                </a:solidFill>
                <a:latin typeface="Times New Roman" panose="02020603050405020304" pitchFamily="18" charset="0"/>
                <a:cs typeface="Times New Roman" panose="02020603050405020304" pitchFamily="18" charset="0"/>
              </a:rPr>
              <a:t>шайқалуы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тоқтамай</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тұрып</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тампонаждық</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қоспаны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қабатқа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айдау</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үшін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ұңғыда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қайтадан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қажетті</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қысым</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тудырылады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Тампонаждық</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қоспаның</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артығы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мәні</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жоспарланған</a:t>
            </a:r>
            <a:r>
              <a:rPr lang="ru-RU" sz="2400" dirty="0">
                <a:solidFill>
                  <a:schemeClr val="bg2">
                    <a:lumMod val="50000"/>
                  </a:schemeClr>
                </a:solidFill>
                <a:latin typeface="Times New Roman" panose="02020603050405020304" pitchFamily="18" charset="0"/>
                <a:cs typeface="Times New Roman" panose="02020603050405020304" pitchFamily="18" charset="0"/>
              </a:rPr>
              <a:t> ЦҚК </a:t>
            </a:r>
            <a:r>
              <a:rPr lang="ru-RU" sz="2400" dirty="0" err="1">
                <a:solidFill>
                  <a:schemeClr val="bg2">
                    <a:lumMod val="50000"/>
                  </a:schemeClr>
                </a:solidFill>
                <a:latin typeface="Times New Roman" panose="02020603050405020304" pitchFamily="18" charset="0"/>
                <a:cs typeface="Times New Roman" panose="02020603050405020304" pitchFamily="18" charset="0"/>
              </a:rPr>
              <a:t>мерзімінен</a:t>
            </a:r>
            <a:r>
              <a:rPr lang="ru-RU" sz="2400" dirty="0">
                <a:solidFill>
                  <a:schemeClr val="bg2">
                    <a:lumMod val="50000"/>
                  </a:schemeClr>
                </a:solidFill>
                <a:latin typeface="Times New Roman" panose="02020603050405020304" pitchFamily="18" charset="0"/>
                <a:cs typeface="Times New Roman" panose="02020603050405020304" pitchFamily="18" charset="0"/>
              </a:rPr>
              <a:t> кем </a:t>
            </a:r>
            <a:r>
              <a:rPr lang="ru-RU" sz="2400" dirty="0" err="1">
                <a:solidFill>
                  <a:schemeClr val="bg2">
                    <a:lumMod val="50000"/>
                  </a:schemeClr>
                </a:solidFill>
                <a:latin typeface="Times New Roman" panose="02020603050405020304" pitchFamily="18" charset="0"/>
                <a:cs typeface="Times New Roman" panose="02020603050405020304" pitchFamily="18" charset="0"/>
              </a:rPr>
              <a:t>емес</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қарсы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қысыммен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кері</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жуу</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кезінде</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ұңғыдан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жуылады</a:t>
            </a:r>
            <a:r>
              <a:rPr lang="ru-RU" sz="2400" dirty="0">
                <a:solidFill>
                  <a:schemeClr val="bg2">
                    <a:lumMod val="50000"/>
                  </a:schemeClr>
                </a:solidFill>
                <a:latin typeface="Times New Roman" panose="02020603050405020304" pitchFamily="18" charset="0"/>
                <a:cs typeface="Times New Roman" panose="02020603050405020304" pitchFamily="18" charset="0"/>
              </a:rPr>
              <a:t>. СКҚ 100-150 м </a:t>
            </a:r>
            <a:r>
              <a:rPr lang="ru-RU" sz="2400" dirty="0" err="1">
                <a:solidFill>
                  <a:schemeClr val="bg2">
                    <a:lumMod val="50000"/>
                  </a:schemeClr>
                </a:solidFill>
                <a:latin typeface="Times New Roman" panose="02020603050405020304" pitchFamily="18" charset="0"/>
                <a:cs typeface="Times New Roman" panose="02020603050405020304" pitchFamily="18" charset="0"/>
              </a:rPr>
              <a:t>биіктікке</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көтеріліп</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ұңғы</a:t>
            </a:r>
            <a:r>
              <a:rPr lang="ru-RU" sz="2400" dirty="0">
                <a:solidFill>
                  <a:schemeClr val="bg2">
                    <a:lumMod val="50000"/>
                  </a:schemeClr>
                </a:solidFill>
                <a:latin typeface="Times New Roman" panose="02020603050405020304" pitchFamily="18" charset="0"/>
                <a:cs typeface="Times New Roman" panose="02020603050405020304" pitchFamily="18" charset="0"/>
              </a:rPr>
              <a:t> ЦҚК </a:t>
            </a:r>
            <a:r>
              <a:rPr lang="ru-RU" sz="2400" dirty="0" err="1">
                <a:solidFill>
                  <a:schemeClr val="bg2">
                    <a:lumMod val="50000"/>
                  </a:schemeClr>
                </a:solidFill>
                <a:latin typeface="Times New Roman" panose="02020603050405020304" pitchFamily="18" charset="0"/>
                <a:cs typeface="Times New Roman" panose="02020603050405020304" pitchFamily="18" charset="0"/>
              </a:rPr>
              <a:t>мерзімінде</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жоспарланған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қысыммен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тыныштықта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қалдырылады</a:t>
            </a:r>
            <a:r>
              <a:rPr lang="ru-RU" sz="2400" dirty="0">
                <a:solidFill>
                  <a:schemeClr val="bg2">
                    <a:lumMod val="50000"/>
                  </a:schemeClr>
                </a:solidFill>
                <a:latin typeface="Times New Roman" panose="02020603050405020304" pitchFamily="18" charset="0"/>
                <a:cs typeface="Times New Roman" panose="02020603050405020304" pitchFamily="18" charset="0"/>
              </a:rPr>
              <a:t>.</a:t>
            </a:r>
            <a:endParaRPr lang="kk-KZ" sz="24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4614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5624745"/>
          </a:xfrm>
          <a:prstGeom prst="rect">
            <a:avLst/>
          </a:prstGeom>
        </p:spPr>
        <p:txBody>
          <a:bodyPr wrap="square">
            <a:spAutoFit/>
          </a:bodyPr>
          <a:lstStyle/>
          <a:p>
            <a:pPr indent="453390" algn="ctr">
              <a:lnSpc>
                <a:spcPct val="107000"/>
              </a:lnSpc>
              <a:spcAft>
                <a:spcPts val="0"/>
              </a:spcAft>
            </a:pPr>
            <a:r>
              <a:rPr lang="kk-KZ" sz="2400" b="1" dirty="0">
                <a:solidFill>
                  <a:schemeClr val="bg2">
                    <a:lumMod val="50000"/>
                  </a:schemeClr>
                </a:solidFill>
                <a:latin typeface="Times New Roman" panose="02020603050405020304" pitchFamily="18" charset="0"/>
                <a:cs typeface="Times New Roman" panose="02020603050405020304" pitchFamily="18" charset="0"/>
              </a:rPr>
              <a:t>Қысыммен тампонаждаудың біріктірілген </a:t>
            </a:r>
            <a:r>
              <a:rPr lang="kk-KZ" sz="2400" b="1" dirty="0" smtClean="0">
                <a:solidFill>
                  <a:schemeClr val="bg2">
                    <a:lumMod val="50000"/>
                  </a:schemeClr>
                </a:solidFill>
                <a:latin typeface="Times New Roman" panose="02020603050405020304" pitchFamily="18" charset="0"/>
                <a:cs typeface="Times New Roman" panose="02020603050405020304" pitchFamily="18" charset="0"/>
              </a:rPr>
              <a:t>әдісі</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Бұл әдіс ЖЗЖ-ның кез-келген түрінде толтырылатын және толтырылмайтын ұңғыларда тампонаж құрамын оқшаулау аймағынан жуу жоспарланбаған жағдайда қолданылады.</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Тампонаж қоспасын айдау үшін СКҚ-дың төменгі ұшы енгізу аймағынан 1-2 м төмен немесе жоспарланған цемент стаканының төменгі шекарасында орнатылады. Қоспа айдалып, құбырлардағы және СКҚ сыртындағы сақиналық кеңістікте сұйық бағандары теңескенге дейін айдалады. СКҚ тізбектегі тампонаждық </a:t>
            </a:r>
            <a:r>
              <a:rPr lang="kk-KZ" sz="2400" dirty="0" smtClean="0">
                <a:solidFill>
                  <a:schemeClr val="bg2">
                    <a:lumMod val="50000"/>
                  </a:schemeClr>
                </a:solidFill>
                <a:latin typeface="Times New Roman" panose="02020603050405020304" pitchFamily="18" charset="0"/>
                <a:cs typeface="Times New Roman" panose="02020603050405020304" pitchFamily="18" charset="0"/>
              </a:rPr>
              <a:t>қоспадан 30-50 </a:t>
            </a:r>
            <a:r>
              <a:rPr lang="kk-KZ" sz="2400" dirty="0">
                <a:solidFill>
                  <a:schemeClr val="bg2">
                    <a:lumMod val="50000"/>
                  </a:schemeClr>
                </a:solidFill>
                <a:latin typeface="Times New Roman" panose="02020603050405020304" pitchFamily="18" charset="0"/>
                <a:cs typeface="Times New Roman" panose="02020603050405020304" pitchFamily="18" charset="0"/>
              </a:rPr>
              <a:t>м биікке көтеріледі. Кері жуу кезінде СКҚ сыртындағы сақиналық кеңістікте тампонаж қоспасының жоқтығына кепілдік беру үшін тағы бір рет қадағалау жууы болады. Тампонаждық қоспа қажетті қысым алғанға дейін қабатқа ұстала береді. Одан кейін қысым жоспарланған мәнге дейін біртіндеп түсіп, ұңғы ЦҚК уақытына тыныштықта қалдырылады.</a:t>
            </a:r>
          </a:p>
          <a:p>
            <a:pPr indent="453390" algn="just">
              <a:lnSpc>
                <a:spcPct val="107000"/>
              </a:lnSpc>
              <a:spcAft>
                <a:spcPts val="0"/>
              </a:spcAft>
            </a:pPr>
            <a:endParaRPr lang="kk-KZ" sz="24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9311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6019918"/>
          </a:xfrm>
          <a:prstGeom prst="rect">
            <a:avLst/>
          </a:prstGeom>
        </p:spPr>
        <p:txBody>
          <a:bodyPr wrap="square">
            <a:spAutoFit/>
          </a:bodyPr>
          <a:lstStyle/>
          <a:p>
            <a:pPr indent="453390" algn="ctr">
              <a:lnSpc>
                <a:spcPct val="107000"/>
              </a:lnSpc>
              <a:spcAft>
                <a:spcPts val="0"/>
              </a:spcAft>
            </a:pPr>
            <a:r>
              <a:rPr lang="kk-KZ" sz="2400" b="1" dirty="0">
                <a:solidFill>
                  <a:schemeClr val="bg2">
                    <a:lumMod val="50000"/>
                  </a:schemeClr>
                </a:solidFill>
                <a:latin typeface="Times New Roman" panose="02020603050405020304" pitchFamily="18" charset="0"/>
                <a:cs typeface="Times New Roman" panose="02020603050405020304" pitchFamily="18" charset="0"/>
              </a:rPr>
              <a:t>Құбыр сыртындағы кеңістікпен тампонаждау қоспасын үздіксіз айдау арқылы </a:t>
            </a:r>
            <a:r>
              <a:rPr lang="kk-KZ" sz="2400" b="1" dirty="0" smtClean="0">
                <a:solidFill>
                  <a:schemeClr val="bg2">
                    <a:lumMod val="50000"/>
                  </a:schemeClr>
                </a:solidFill>
                <a:latin typeface="Times New Roman" panose="02020603050405020304" pitchFamily="18" charset="0"/>
                <a:cs typeface="Times New Roman" panose="02020603050405020304" pitchFamily="18" charset="0"/>
              </a:rPr>
              <a:t>тампонаждау</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Шегендеу тізбегінің герметикасын қалпына келтіру үшін келесі жағдайларда қолданылады:</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	ақаудың дәл орны анықталмаған жағдайда;</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	тізбекті сумен сығымдау кезінде төмендеумен сипатталатын қабылдағыштық кезінде.</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СКҚ-дың төменгі ұшы жасанды түптен 5-10 м биікорнатылады. Тампонаждық материал ретінде гель түзетін және суда ерімейтін қататын ПТМ қолданылады, олардың рецептурасы ұңғы оқпанындағы ең үлкен температурада таңдалады. Дайындалған тампонаждық қоспа цементтік агрегаттың (ЦА) өлшеу ыдысының бір жартысына айдалады. Ыдыстың екінші жартысы жуу сұйығымен толтырылады, ол 3-5 л/с беріліспен құбыр сыртына айдалады да айналым қалпына келтіріледі.</a:t>
            </a:r>
          </a:p>
          <a:p>
            <a:pPr indent="453390" algn="just">
              <a:lnSpc>
                <a:spcPct val="107000"/>
              </a:lnSpc>
              <a:spcAft>
                <a:spcPts val="0"/>
              </a:spcAft>
            </a:pPr>
            <a:endParaRPr lang="kk-KZ" sz="2400" b="1"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6409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4807791"/>
          </a:xfrm>
          <a:prstGeom prst="rect">
            <a:avLst/>
          </a:prstGeom>
        </p:spPr>
        <p:txBody>
          <a:bodyPr wrap="square">
            <a:spAutoFit/>
          </a:bodyPr>
          <a:lstStyle/>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СКҚ-дан шығысты штуцерлеу арқылы сұйықтың айналымымен тізбекте қысым орнатылады, оның мәні ұңғыны сығымдауда бекітілген мәннен аспауы керек.</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ЦА крандары айдауды тоқтатпаған күйі ұңғыға тампонаждық құрамды беруге ауысады, ол құбыр сыртындағы кеңістікпен тізбектегі қысымды өсірмеген күйі айдалады. Ерітінді құбыр сыртындағы кеңістіктен СКҚ-ға өткен сайын сораптардың берілісі азайып, айдау қысымы (бастапқы мәннен 20-30% кіші) төмендейді және тампонаж қоспасының артығы жер бетіне жуылып шығады. Ұңғы ЦҚК мерзімінде тыныштықта қалдырылады.</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 Қататын полимер-тампонаждық материалдары (ПТМ) қолдану кезінде ЖЗЖ біткеннен кейін СКҚ ұңғыдан шығарылады.</a:t>
            </a:r>
          </a:p>
          <a:p>
            <a:pPr indent="453390" algn="just">
              <a:lnSpc>
                <a:spcPct val="107000"/>
              </a:lnSpc>
              <a:spcAft>
                <a:spcPts val="0"/>
              </a:spcAft>
            </a:pPr>
            <a:endParaRPr lang="kk-KZ" sz="24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124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5202963"/>
          </a:xfrm>
          <a:prstGeom prst="rect">
            <a:avLst/>
          </a:prstGeom>
        </p:spPr>
        <p:txBody>
          <a:bodyPr wrap="square">
            <a:spAutoFit/>
          </a:bodyPr>
          <a:lstStyle/>
          <a:p>
            <a:pPr indent="453390" algn="ctr">
              <a:lnSpc>
                <a:spcPct val="107000"/>
              </a:lnSpc>
              <a:spcAft>
                <a:spcPts val="0"/>
              </a:spcAft>
            </a:pPr>
            <a:r>
              <a:rPr lang="kk-KZ" sz="2400" b="1" dirty="0">
                <a:solidFill>
                  <a:schemeClr val="bg2">
                    <a:lumMod val="50000"/>
                  </a:schemeClr>
                </a:solidFill>
                <a:latin typeface="Times New Roman" panose="02020603050405020304" pitchFamily="18" charset="0"/>
                <a:cs typeface="Times New Roman" panose="02020603050405020304" pitchFamily="18" charset="0"/>
              </a:rPr>
              <a:t>Құбыр сырты кеңістікпен тоқтатулармен тампонаждық қоспаны қысыммен айдау арқылы </a:t>
            </a:r>
            <a:r>
              <a:rPr lang="kk-KZ" sz="2400" b="1" dirty="0" smtClean="0">
                <a:solidFill>
                  <a:schemeClr val="bg2">
                    <a:lumMod val="50000"/>
                  </a:schemeClr>
                </a:solidFill>
                <a:latin typeface="Times New Roman" panose="02020603050405020304" pitchFamily="18" charset="0"/>
                <a:cs typeface="Times New Roman" panose="02020603050405020304" pitchFamily="18" charset="0"/>
              </a:rPr>
              <a:t>тампонаждау</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Бұл әдісте құбыр сырты кеңістікпен тампонаждық қоспаны айдау кезінде артық қысымның өзгеру динамикасын бақылау үшін периодты түрде тоқтатулар рұқсат етіледі. Бұл тізбектегі герметикасы жоқ аралықтың орнын анықтауға көмектеседі. Тампонаждық иатериалдар ретінде тек ғана гель түзетін ГТТМ материалдары қолданылады. 1 м-1 тұтқыр тампонаждық қоспасы дайындалады. Тізбек сумен сығымдалады, бақылау уақыты </a:t>
            </a:r>
            <a:r>
              <a:rPr lang="en-US" sz="2400" dirty="0" err="1">
                <a:solidFill>
                  <a:schemeClr val="bg2">
                    <a:lumMod val="50000"/>
                  </a:schemeClr>
                </a:solidFill>
                <a:latin typeface="Times New Roman" panose="02020603050405020304" pitchFamily="18" charset="0"/>
                <a:cs typeface="Times New Roman" panose="02020603050405020304" pitchFamily="18" charset="0"/>
              </a:rPr>
              <a:t>tk</a:t>
            </a:r>
            <a:r>
              <a:rPr lang="en-US" sz="2400" dirty="0">
                <a:solidFill>
                  <a:schemeClr val="bg2">
                    <a:lumMod val="50000"/>
                  </a:schemeClr>
                </a:solidFill>
                <a:latin typeface="Times New Roman" panose="02020603050405020304" pitchFamily="18" charset="0"/>
                <a:cs typeface="Times New Roman" panose="02020603050405020304" pitchFamily="18" charset="0"/>
              </a:rPr>
              <a:t> </a:t>
            </a:r>
            <a:r>
              <a:rPr lang="kk-KZ" sz="2400" dirty="0">
                <a:solidFill>
                  <a:schemeClr val="bg2">
                    <a:lumMod val="50000"/>
                  </a:schemeClr>
                </a:solidFill>
                <a:latin typeface="Times New Roman" panose="02020603050405020304" pitchFamily="18" charset="0"/>
                <a:cs typeface="Times New Roman" panose="02020603050405020304" pitchFamily="18" charset="0"/>
              </a:rPr>
              <a:t>ішінде </a:t>
            </a:r>
            <a:r>
              <a:rPr lang="el-GR" sz="2400" dirty="0">
                <a:solidFill>
                  <a:schemeClr val="bg2">
                    <a:lumMod val="50000"/>
                  </a:schemeClr>
                </a:solidFill>
                <a:latin typeface="Times New Roman" panose="02020603050405020304" pitchFamily="18" charset="0"/>
                <a:cs typeface="Times New Roman" panose="02020603050405020304" pitchFamily="18" charset="0"/>
              </a:rPr>
              <a:t>Δ</a:t>
            </a:r>
            <a:r>
              <a:rPr lang="kk-KZ" sz="2400" dirty="0">
                <a:solidFill>
                  <a:schemeClr val="bg2">
                    <a:lumMod val="50000"/>
                  </a:schemeClr>
                </a:solidFill>
                <a:latin typeface="Times New Roman" panose="02020603050405020304" pitchFamily="18" charset="0"/>
                <a:cs typeface="Times New Roman" panose="02020603050405020304" pitchFamily="18" charset="0"/>
              </a:rPr>
              <a:t>Р қысымның төмендеу мәні тіркеледі. Құбыр сырты кеңістіктен ашық шығыс кезінде дайындалған тампондаушы құрам СКҚ-ға айдалады. Қоспа жуу сұйығымен итеріліп СКҚ-дан шығарылады. Құбыр сырты кеңістіктен шығыс жабылып, жуу сұйығын айдауды жалғастырған кезде құбыр сыртындағы кеңістіктегі қысым сығымдау кезінде рұқсат етілетін мәнге дейін жеткізіледі.</a:t>
            </a:r>
          </a:p>
        </p:txBody>
      </p:sp>
    </p:spTree>
    <p:extLst>
      <p:ext uri="{BB962C8B-B14F-4D97-AF65-F5344CB8AC3E}">
        <p14:creationId xmlns:p14="http://schemas.microsoft.com/office/powerpoint/2010/main" val="3320342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3227102"/>
          </a:xfrm>
          <a:prstGeom prst="rect">
            <a:avLst/>
          </a:prstGeom>
        </p:spPr>
        <p:txBody>
          <a:bodyPr wrap="square">
            <a:spAutoFit/>
          </a:bodyPr>
          <a:lstStyle/>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Бақылау </a:t>
            </a:r>
            <a:r>
              <a:rPr lang="en-US" sz="2400" dirty="0" err="1">
                <a:solidFill>
                  <a:schemeClr val="bg2">
                    <a:lumMod val="50000"/>
                  </a:schemeClr>
                </a:solidFill>
                <a:latin typeface="Times New Roman" panose="02020603050405020304" pitchFamily="18" charset="0"/>
                <a:cs typeface="Times New Roman" panose="02020603050405020304" pitchFamily="18" charset="0"/>
              </a:rPr>
              <a:t>tk</a:t>
            </a:r>
            <a:r>
              <a:rPr lang="en-US" sz="2400" dirty="0">
                <a:solidFill>
                  <a:schemeClr val="bg2">
                    <a:lumMod val="50000"/>
                  </a:schemeClr>
                </a:solidFill>
                <a:latin typeface="Times New Roman" panose="02020603050405020304" pitchFamily="18" charset="0"/>
                <a:cs typeface="Times New Roman" panose="02020603050405020304" pitchFamily="18" charset="0"/>
              </a:rPr>
              <a:t> </a:t>
            </a:r>
            <a:r>
              <a:rPr lang="kk-KZ" sz="2400" dirty="0">
                <a:solidFill>
                  <a:schemeClr val="bg2">
                    <a:lumMod val="50000"/>
                  </a:schemeClr>
                </a:solidFill>
                <a:latin typeface="Times New Roman" panose="02020603050405020304" pitchFamily="18" charset="0"/>
                <a:cs typeface="Times New Roman" panose="02020603050405020304" pitchFamily="18" charset="0"/>
              </a:rPr>
              <a:t>уақыты ішінде тізбекте қысым ұсталып тұрады. Қысымның төмендеу Ар мәні тіркеледі. Егер сығымдау нәтижесі алдыңғы жұмыс нәтижелерінен ерекшеленбесе, құбыр сыртындағы кеңістікте қысым төмендей бастағанда құбыр сырты кеңістікке жуу сұйығын айдау арқылы СКҚ-дағы тампонаждық қоспа құбыр сырты кеңістікпен келесі жоғары орналасқан тізбек аралығын сығымдауға ауысады. Аралық арасында сығымдау қысымның Р күрт төмендеуі тампонаждау құрамының тізбектің герметикасыз бөлігінен кетіп жатқанын көрсеткенше жалғасады.</a:t>
            </a:r>
          </a:p>
        </p:txBody>
      </p:sp>
    </p:spTree>
    <p:extLst>
      <p:ext uri="{BB962C8B-B14F-4D97-AF65-F5344CB8AC3E}">
        <p14:creationId xmlns:p14="http://schemas.microsoft.com/office/powerpoint/2010/main" val="1237074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6019918"/>
          </a:xfrm>
          <a:prstGeom prst="rect">
            <a:avLst/>
          </a:prstGeom>
        </p:spPr>
        <p:txBody>
          <a:bodyPr wrap="square">
            <a:spAutoFit/>
          </a:bodyPr>
          <a:lstStyle/>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Тампонаж құрамының кезекті ауысуына қажетті итеру сұйығының мөлшері оның тампонаж құрамының көлемінен 80 % -дан аспауы қажет. Герметикасыз аралықтың жоғарғы </a:t>
            </a:r>
            <a:r>
              <a:rPr lang="en-US" sz="2400" dirty="0">
                <a:solidFill>
                  <a:schemeClr val="bg2">
                    <a:lumMod val="50000"/>
                  </a:schemeClr>
                </a:solidFill>
                <a:latin typeface="Times New Roman" panose="02020603050405020304" pitchFamily="18" charset="0"/>
                <a:cs typeface="Times New Roman" panose="02020603050405020304" pitchFamily="18" charset="0"/>
              </a:rPr>
              <a:t>LB </a:t>
            </a:r>
            <a:r>
              <a:rPr lang="kk-KZ" sz="2400" dirty="0">
                <a:solidFill>
                  <a:schemeClr val="bg2">
                    <a:lumMod val="50000"/>
                  </a:schemeClr>
                </a:solidFill>
                <a:latin typeface="Times New Roman" panose="02020603050405020304" pitchFamily="18" charset="0"/>
                <a:cs typeface="Times New Roman" panose="02020603050405020304" pitchFamily="18" charset="0"/>
              </a:rPr>
              <a:t>және төменгі </a:t>
            </a:r>
            <a:r>
              <a:rPr lang="en-US" sz="2400" dirty="0">
                <a:solidFill>
                  <a:schemeClr val="bg2">
                    <a:lumMod val="50000"/>
                  </a:schemeClr>
                </a:solidFill>
                <a:latin typeface="Times New Roman" panose="02020603050405020304" pitchFamily="18" charset="0"/>
                <a:cs typeface="Times New Roman" panose="02020603050405020304" pitchFamily="18" charset="0"/>
              </a:rPr>
              <a:t>LH </a:t>
            </a:r>
            <a:r>
              <a:rPr lang="kk-KZ" sz="2400" dirty="0">
                <a:solidFill>
                  <a:schemeClr val="bg2">
                    <a:lumMod val="50000"/>
                  </a:schemeClr>
                </a:solidFill>
                <a:latin typeface="Times New Roman" panose="02020603050405020304" pitchFamily="18" charset="0"/>
                <a:cs typeface="Times New Roman" panose="02020603050405020304" pitchFamily="18" charset="0"/>
              </a:rPr>
              <a:t>аралығы шекаралары келесі теңдеулермен анықтылады</a:t>
            </a:r>
            <a:r>
              <a:rPr lang="kk-KZ" sz="2400" dirty="0" smtClean="0">
                <a:solidFill>
                  <a:schemeClr val="bg2">
                    <a:lumMod val="50000"/>
                  </a:schemeClr>
                </a:solidFill>
                <a:latin typeface="Times New Roman" panose="02020603050405020304" pitchFamily="18" charset="0"/>
                <a:cs typeface="Times New Roman" panose="02020603050405020304" pitchFamily="18" charset="0"/>
              </a:rPr>
              <a:t>:</a:t>
            </a:r>
          </a:p>
          <a:p>
            <a:pPr indent="453390" algn="just">
              <a:lnSpc>
                <a:spcPct val="107000"/>
              </a:lnSpc>
              <a:spcAft>
                <a:spcPts val="0"/>
              </a:spcAft>
            </a:pPr>
            <a:endParaRPr lang="kk-KZ" sz="2400" dirty="0">
              <a:solidFill>
                <a:schemeClr val="bg2">
                  <a:lumMod val="50000"/>
                </a:schemeClr>
              </a:solidFill>
              <a:latin typeface="Times New Roman" panose="02020603050405020304" pitchFamily="18" charset="0"/>
              <a:cs typeface="Times New Roman" panose="02020603050405020304" pitchFamily="18" charset="0"/>
            </a:endParaRPr>
          </a:p>
          <a:p>
            <a:pPr indent="453390" algn="just">
              <a:lnSpc>
                <a:spcPct val="107000"/>
              </a:lnSpc>
              <a:spcAft>
                <a:spcPts val="0"/>
              </a:spcAft>
            </a:pPr>
            <a:endParaRPr lang="kk-KZ" sz="2400" dirty="0" smtClean="0">
              <a:solidFill>
                <a:schemeClr val="bg2">
                  <a:lumMod val="50000"/>
                </a:schemeClr>
              </a:solidFill>
              <a:latin typeface="Times New Roman" panose="02020603050405020304" pitchFamily="18" charset="0"/>
              <a:cs typeface="Times New Roman" panose="02020603050405020304" pitchFamily="18" charset="0"/>
            </a:endParaRPr>
          </a:p>
          <a:p>
            <a:pPr indent="453390" algn="just">
              <a:lnSpc>
                <a:spcPct val="107000"/>
              </a:lnSpc>
              <a:spcAft>
                <a:spcPts val="0"/>
              </a:spcAft>
            </a:pPr>
            <a:endParaRPr lang="kk-KZ" sz="2400" dirty="0">
              <a:solidFill>
                <a:schemeClr val="bg2">
                  <a:lumMod val="50000"/>
                </a:schemeClr>
              </a:solidFill>
              <a:latin typeface="Times New Roman" panose="02020603050405020304" pitchFamily="18" charset="0"/>
              <a:cs typeface="Times New Roman" panose="02020603050405020304" pitchFamily="18" charset="0"/>
            </a:endParaRPr>
          </a:p>
          <a:p>
            <a:pPr indent="453390" algn="just">
              <a:lnSpc>
                <a:spcPct val="107000"/>
              </a:lnSpc>
              <a:spcAft>
                <a:spcPts val="0"/>
              </a:spcAft>
            </a:pPr>
            <a:endParaRPr lang="kk-KZ" sz="2400" dirty="0" smtClean="0">
              <a:solidFill>
                <a:schemeClr val="bg2">
                  <a:lumMod val="50000"/>
                </a:schemeClr>
              </a:solidFill>
              <a:latin typeface="Times New Roman" panose="02020603050405020304" pitchFamily="18" charset="0"/>
              <a:cs typeface="Times New Roman" panose="02020603050405020304" pitchFamily="18" charset="0"/>
            </a:endParaRPr>
          </a:p>
          <a:p>
            <a:pPr indent="453390" algn="just">
              <a:lnSpc>
                <a:spcPct val="107000"/>
              </a:lnSpc>
              <a:spcAft>
                <a:spcPts val="0"/>
              </a:spcAft>
            </a:pPr>
            <a:endParaRPr lang="kk-KZ" sz="2400" dirty="0">
              <a:solidFill>
                <a:schemeClr val="bg2">
                  <a:lumMod val="50000"/>
                </a:schemeClr>
              </a:solidFill>
              <a:latin typeface="Times New Roman" panose="02020603050405020304" pitchFamily="18" charset="0"/>
              <a:cs typeface="Times New Roman" panose="02020603050405020304" pitchFamily="18" charset="0"/>
            </a:endParaRP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мұндағы </a:t>
            </a:r>
            <a:r>
              <a:rPr lang="en-US" sz="2400" dirty="0">
                <a:solidFill>
                  <a:schemeClr val="bg2">
                    <a:lumMod val="50000"/>
                  </a:schemeClr>
                </a:solidFill>
                <a:latin typeface="Times New Roman" panose="02020603050405020304" pitchFamily="18" charset="0"/>
                <a:cs typeface="Times New Roman" panose="02020603050405020304" pitchFamily="18" charset="0"/>
              </a:rPr>
              <a:t>Hl – </a:t>
            </a:r>
            <a:r>
              <a:rPr lang="kk-KZ" sz="2400" dirty="0">
                <a:solidFill>
                  <a:schemeClr val="bg2">
                    <a:lumMod val="50000"/>
                  </a:schemeClr>
                </a:solidFill>
                <a:latin typeface="Times New Roman" panose="02020603050405020304" pitchFamily="18" charset="0"/>
                <a:cs typeface="Times New Roman" panose="02020603050405020304" pitchFamily="18" charset="0"/>
              </a:rPr>
              <a:t>СКҚ ұзындығы, м;   </a:t>
            </a:r>
            <a:r>
              <a:rPr lang="en-US" sz="2400" dirty="0">
                <a:solidFill>
                  <a:schemeClr val="bg2">
                    <a:lumMod val="50000"/>
                  </a:schemeClr>
                </a:solidFill>
                <a:latin typeface="Times New Roman" panose="02020603050405020304" pitchFamily="18" charset="0"/>
                <a:cs typeface="Times New Roman" panose="02020603050405020304" pitchFamily="18" charset="0"/>
              </a:rPr>
              <a:t>n – </a:t>
            </a:r>
            <a:r>
              <a:rPr lang="kk-KZ" sz="2400" dirty="0">
                <a:solidFill>
                  <a:schemeClr val="bg2">
                    <a:lumMod val="50000"/>
                  </a:schemeClr>
                </a:solidFill>
                <a:latin typeface="Times New Roman" panose="02020603050405020304" pitchFamily="18" charset="0"/>
                <a:cs typeface="Times New Roman" panose="02020603050405020304" pitchFamily="18" charset="0"/>
              </a:rPr>
              <a:t>сығымдалатын тізбек аралығының номері; </a:t>
            </a:r>
            <a:r>
              <a:rPr lang="en-US" sz="2400" dirty="0">
                <a:solidFill>
                  <a:schemeClr val="bg2">
                    <a:lumMod val="50000"/>
                  </a:schemeClr>
                </a:solidFill>
                <a:latin typeface="Times New Roman" panose="02020603050405020304" pitchFamily="18" charset="0"/>
                <a:cs typeface="Times New Roman" panose="02020603050405020304" pitchFamily="18" charset="0"/>
              </a:rPr>
              <a:t>VB- </a:t>
            </a:r>
            <a:r>
              <a:rPr lang="kk-KZ" sz="2400" dirty="0">
                <a:solidFill>
                  <a:schemeClr val="bg2">
                    <a:lumMod val="50000"/>
                  </a:schemeClr>
                </a:solidFill>
                <a:latin typeface="Times New Roman" panose="02020603050405020304" pitchFamily="18" charset="0"/>
                <a:cs typeface="Times New Roman" panose="02020603050405020304" pitchFamily="18" charset="0"/>
              </a:rPr>
              <a:t>жоғары тұтқырлы көлем, м; </a:t>
            </a:r>
            <a:r>
              <a:rPr lang="en-US" sz="2400" dirty="0">
                <a:solidFill>
                  <a:schemeClr val="bg2">
                    <a:lumMod val="50000"/>
                  </a:schemeClr>
                </a:solidFill>
                <a:latin typeface="Times New Roman" panose="02020603050405020304" pitchFamily="18" charset="0"/>
                <a:cs typeface="Times New Roman" panose="02020603050405020304" pitchFamily="18" charset="0"/>
              </a:rPr>
              <a:t>Vo – </a:t>
            </a:r>
            <a:r>
              <a:rPr lang="kk-KZ" sz="2400" dirty="0">
                <a:solidFill>
                  <a:schemeClr val="bg2">
                    <a:lumMod val="50000"/>
                  </a:schemeClr>
                </a:solidFill>
                <a:latin typeface="Times New Roman" panose="02020603050405020304" pitchFamily="18" charset="0"/>
                <a:cs typeface="Times New Roman" panose="02020603050405020304" pitchFamily="18" charset="0"/>
              </a:rPr>
              <a:t>пайдалану тізбегінің құбыр сырты кеңістігінің 1 м көлемі, м3.</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Тампонаждау қоспасын итергеннен кейін ұңғы ЦҚК мерзімі біткенше қысыммен ұсталып тұрады. Қоспаның артығы ұңғыдан жуылып тасталады</a:t>
            </a:r>
          </a:p>
          <a:p>
            <a:pPr indent="453390" algn="just">
              <a:lnSpc>
                <a:spcPct val="107000"/>
              </a:lnSpc>
              <a:spcAft>
                <a:spcPts val="0"/>
              </a:spcAft>
            </a:pPr>
            <a:endParaRPr lang="kk-KZ" sz="2400" dirty="0" smtClean="0">
              <a:solidFill>
                <a:schemeClr val="bg2">
                  <a:lumMod val="50000"/>
                </a:schemeClr>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3"/>
          <a:stretch>
            <a:fillRect/>
          </a:stretch>
        </p:blipFill>
        <p:spPr>
          <a:xfrm>
            <a:off x="4133576" y="3076526"/>
            <a:ext cx="3924848" cy="704948"/>
          </a:xfrm>
          <a:prstGeom prst="rect">
            <a:avLst/>
          </a:prstGeom>
        </p:spPr>
      </p:pic>
      <p:pic>
        <p:nvPicPr>
          <p:cNvPr id="3" name="Рисунок 2"/>
          <p:cNvPicPr>
            <a:picLocks noChangeAspect="1"/>
          </p:cNvPicPr>
          <p:nvPr/>
        </p:nvPicPr>
        <p:blipFill>
          <a:blip r:embed="rId4"/>
          <a:stretch>
            <a:fillRect/>
          </a:stretch>
        </p:blipFill>
        <p:spPr>
          <a:xfrm>
            <a:off x="4672012" y="3990582"/>
            <a:ext cx="2847975" cy="781050"/>
          </a:xfrm>
          <a:prstGeom prst="rect">
            <a:avLst/>
          </a:prstGeom>
        </p:spPr>
      </p:pic>
    </p:spTree>
    <p:extLst>
      <p:ext uri="{BB962C8B-B14F-4D97-AF65-F5344CB8AC3E}">
        <p14:creationId xmlns:p14="http://schemas.microsoft.com/office/powerpoint/2010/main" val="221573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4439229"/>
          </a:xfrm>
          <a:prstGeom prst="rect">
            <a:avLst/>
          </a:prstGeom>
        </p:spPr>
        <p:txBody>
          <a:bodyPr wrap="square">
            <a:spAutoFit/>
          </a:bodyPr>
          <a:lstStyle/>
          <a:p>
            <a:pPr indent="453390" algn="ctr">
              <a:lnSpc>
                <a:spcPct val="107000"/>
              </a:lnSpc>
              <a:spcAft>
                <a:spcPts val="0"/>
              </a:spcAft>
            </a:pPr>
            <a:r>
              <a:rPr lang="ru-RU" sz="2400" b="1" dirty="0" err="1">
                <a:solidFill>
                  <a:schemeClr val="bg2">
                    <a:lumMod val="50000"/>
                  </a:schemeClr>
                </a:solidFill>
                <a:latin typeface="Times New Roman" panose="02020603050405020304" pitchFamily="18" charset="0"/>
                <a:cs typeface="Times New Roman" panose="02020603050405020304" pitchFamily="18" charset="0"/>
              </a:rPr>
              <a:t>Пакер</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қолдану</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арқылы</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қысыммен</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smtClean="0">
                <a:solidFill>
                  <a:schemeClr val="bg2">
                    <a:lumMod val="50000"/>
                  </a:schemeClr>
                </a:solidFill>
                <a:latin typeface="Times New Roman" panose="02020603050405020304" pitchFamily="18" charset="0"/>
                <a:cs typeface="Times New Roman" panose="02020603050405020304" pitchFamily="18" charset="0"/>
              </a:rPr>
              <a:t>тампонаждау</a:t>
            </a:r>
            <a:endParaRPr lang="ru-RU" sz="2400" b="1" dirty="0" smtClean="0">
              <a:solidFill>
                <a:schemeClr val="bg2">
                  <a:lumMod val="50000"/>
                </a:schemeClr>
              </a:solidFill>
              <a:latin typeface="Times New Roman" panose="02020603050405020304" pitchFamily="18" charset="0"/>
              <a:cs typeface="Times New Roman" panose="02020603050405020304" pitchFamily="18" charset="0"/>
            </a:endParaRPr>
          </a:p>
          <a:p>
            <a:pPr indent="453390" algn="ctr">
              <a:lnSpc>
                <a:spcPct val="107000"/>
              </a:lnSpc>
              <a:spcAft>
                <a:spcPts val="0"/>
              </a:spcAft>
            </a:pPr>
            <a:endParaRPr lang="kk-KZ" sz="2400" b="1" dirty="0" smtClean="0">
              <a:solidFill>
                <a:schemeClr val="bg2">
                  <a:lumMod val="50000"/>
                </a:schemeClr>
              </a:solidFill>
              <a:latin typeface="Times New Roman" panose="02020603050405020304" pitchFamily="18" charset="0"/>
              <a:cs typeface="Times New Roman" panose="02020603050405020304" pitchFamily="18" charset="0"/>
            </a:endParaRPr>
          </a:p>
          <a:p>
            <a:pPr indent="453390" algn="just">
              <a:lnSpc>
                <a:spcPct val="107000"/>
              </a:lnSpc>
              <a:spcAft>
                <a:spcPts val="0"/>
              </a:spcAft>
            </a:pPr>
            <a:r>
              <a:rPr lang="kk-KZ" sz="2400" dirty="0" smtClean="0">
                <a:solidFill>
                  <a:schemeClr val="bg2">
                    <a:lumMod val="50000"/>
                  </a:schemeClr>
                </a:solidFill>
                <a:latin typeface="Times New Roman" panose="02020603050405020304" pitchFamily="18" charset="0"/>
                <a:cs typeface="Times New Roman" panose="02020603050405020304" pitchFamily="18" charset="0"/>
              </a:rPr>
              <a:t>Бұл </a:t>
            </a:r>
            <a:r>
              <a:rPr lang="kk-KZ" sz="2400" dirty="0">
                <a:solidFill>
                  <a:schemeClr val="bg2">
                    <a:lumMod val="50000"/>
                  </a:schemeClr>
                </a:solidFill>
                <a:latin typeface="Times New Roman" panose="02020603050405020304" pitchFamily="18" charset="0"/>
                <a:cs typeface="Times New Roman" panose="02020603050405020304" pitchFamily="18" charset="0"/>
              </a:rPr>
              <a:t>әдіс келесі жағдайларда қолданылады:</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-айдау қысымы кезінде шегендеу тізбектерін сақтандыру үшін, оның мәні сызымдаудпу жіберілетін мәнінен жоғары;</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-перфорация аймағынан төмен орналасқан оқшаулау аралығына бірбәле қоспаны айдау кезінде өнімді қабаттарды ластанудан сақтандыру үшін.</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Бұл әдіс толтырылатын және толтырылмайтын ұңғыларда қолданылады. Құбыр сырты кеңістік арқылы қысыммен тампонаждау істеуге пакер орнатылып тұрғанда тыйым салынады, бірақ гел түзетін ГТТМ немесе алюминий және басқа оңай бұрғыланатын СКҚ қолданылған кезде болады.</a:t>
            </a:r>
          </a:p>
        </p:txBody>
      </p:sp>
    </p:spTree>
    <p:extLst>
      <p:ext uri="{BB962C8B-B14F-4D97-AF65-F5344CB8AC3E}">
        <p14:creationId xmlns:p14="http://schemas.microsoft.com/office/powerpoint/2010/main" val="231932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Қысыммен тампонаждау </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шегендеу </a:t>
            </a:r>
            <a:r>
              <a:rPr lang="kk-KZ" sz="2800" dirty="0">
                <a:solidFill>
                  <a:schemeClr val="bg2">
                    <a:lumMod val="50000"/>
                  </a:schemeClr>
                </a:solidFill>
                <a:latin typeface="Times New Roman" panose="02020603050405020304" pitchFamily="18" charset="0"/>
                <a:cs typeface="Times New Roman" panose="02020603050405020304" pitchFamily="18" charset="0"/>
              </a:rPr>
              <a:t>тізбегінің және тізбек сырты кеңістігінің герметикасыздығын жоюдың негізгі әдісі болып табылады.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Бұл </a:t>
            </a:r>
            <a:r>
              <a:rPr lang="kk-KZ" sz="2800" dirty="0">
                <a:solidFill>
                  <a:schemeClr val="bg2">
                    <a:lumMod val="50000"/>
                  </a:schemeClr>
                </a:solidFill>
                <a:latin typeface="Times New Roman" panose="02020603050405020304" pitchFamily="18" charset="0"/>
                <a:cs typeface="Times New Roman" panose="02020603050405020304" pitchFamily="18" charset="0"/>
              </a:rPr>
              <a:t>әдіс ажыратушы тампонаждық көпірлерді орнату </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бойынша </a:t>
            </a:r>
            <a:r>
              <a:rPr lang="kk-KZ" sz="2800" dirty="0">
                <a:solidFill>
                  <a:schemeClr val="bg2">
                    <a:lumMod val="50000"/>
                  </a:schemeClr>
                </a:solidFill>
                <a:latin typeface="Times New Roman" panose="02020603050405020304" pitchFamily="18" charset="0"/>
                <a:cs typeface="Times New Roman" panose="02020603050405020304" pitchFamily="18" charset="0"/>
              </a:rPr>
              <a:t>көмекші операцияларды орындауға, цемент стаканын жоғарылатуға, құм тығындарын салуға, толтырғыштарды жууға негізделген.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Тампонаж </a:t>
            </a:r>
            <a:r>
              <a:rPr lang="kk-KZ" sz="2800" dirty="0">
                <a:solidFill>
                  <a:schemeClr val="bg2">
                    <a:lumMod val="50000"/>
                  </a:schemeClr>
                </a:solidFill>
                <a:latin typeface="Times New Roman" panose="02020603050405020304" pitchFamily="18" charset="0"/>
                <a:cs typeface="Times New Roman" panose="02020603050405020304" pitchFamily="18" charset="0"/>
              </a:rPr>
              <a:t>жұмыстарының технологиялық сызбасын жасау және тампонаждық материалдар ЖСЖ (жөндеу-сынау жұмыстары) мақсаттарына, ұңғының оқшауланатын аймағында геология-техникалық және гидротермалды шарттарға байланысты таңдалады.</a:t>
            </a:r>
          </a:p>
        </p:txBody>
      </p:sp>
    </p:spTree>
    <p:extLst>
      <p:ext uri="{BB962C8B-B14F-4D97-AF65-F5344CB8AC3E}">
        <p14:creationId xmlns:p14="http://schemas.microsoft.com/office/powerpoint/2010/main" val="1550754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3622274"/>
          </a:xfrm>
          <a:prstGeom prst="rect">
            <a:avLst/>
          </a:prstGeom>
        </p:spPr>
        <p:txBody>
          <a:bodyPr wrap="square">
            <a:spAutoFit/>
          </a:bodyPr>
          <a:lstStyle/>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Ұңғыға пакері бар СКҚ түсіріліп, ол тізбек сыртына тампонаждық қоспаны енгізу аймағының үстіне орнатылады. Пакердің төменгі бөлігі ұзындығы 3 метрден кем емес алюминий ұштықпен (хвостовик) жабдықталуы тиіс, оның башмагы (табаны) енгізу аймағынан 3м жоғары орнатылады. СКҚ-ға сағадан статикалық деңгейге дейін ішкі көлемге тең жуу сұйығы айдалып түсірілген құбырлардың тазалығы тексеріледі. Пакер орнатылады.</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Сораптарды тұрақтанған беріліс тәртібінде: оқшауланатын нысанның қабылдағыштығы тексеріледі. [құбырлардың ішкі көлеміне тең мөлшерде жуу сұйығын СКҚ айдау арқылы]</a:t>
            </a:r>
          </a:p>
        </p:txBody>
      </p:sp>
    </p:spTree>
    <p:extLst>
      <p:ext uri="{BB962C8B-B14F-4D97-AF65-F5344CB8AC3E}">
        <p14:creationId xmlns:p14="http://schemas.microsoft.com/office/powerpoint/2010/main" val="88582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3227102"/>
          </a:xfrm>
          <a:prstGeom prst="rect">
            <a:avLst/>
          </a:prstGeom>
        </p:spPr>
        <p:txBody>
          <a:bodyPr wrap="square">
            <a:spAutoFit/>
          </a:bodyPr>
          <a:lstStyle/>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СКҚ-ға тампонаждау қоспасы және итеру сұйығының есептік мөлемі айдалады. Құбыр сыртындағы пакер үстіндегі кеңістік герметикалық болған кезде пакерге түсетін өстік күшті азайту үшін сақиналық кеңістікке жуу сұйығын айдап, тізбекті сығымдауға қажетті қысым туғызу керек. Тампонаждық қоспа қабатпен ұсталады. </a:t>
            </a:r>
            <a:endParaRPr lang="kk-KZ" sz="2400" dirty="0" smtClean="0">
              <a:solidFill>
                <a:schemeClr val="bg2">
                  <a:lumMod val="50000"/>
                </a:schemeClr>
              </a:solidFill>
              <a:latin typeface="Times New Roman" panose="02020603050405020304" pitchFamily="18" charset="0"/>
              <a:cs typeface="Times New Roman" panose="02020603050405020304" pitchFamily="18" charset="0"/>
            </a:endParaRPr>
          </a:p>
          <a:p>
            <a:pPr indent="453390" algn="just">
              <a:lnSpc>
                <a:spcPct val="107000"/>
              </a:lnSpc>
              <a:spcAft>
                <a:spcPts val="0"/>
              </a:spcAft>
            </a:pPr>
            <a:endParaRPr lang="kk-KZ" sz="2400" dirty="0">
              <a:solidFill>
                <a:schemeClr val="bg2">
                  <a:lumMod val="50000"/>
                </a:schemeClr>
              </a:solidFill>
              <a:latin typeface="Times New Roman" panose="02020603050405020304" pitchFamily="18" charset="0"/>
              <a:cs typeface="Times New Roman" panose="02020603050405020304" pitchFamily="18" charset="0"/>
            </a:endParaRPr>
          </a:p>
          <a:p>
            <a:pPr indent="453390" algn="just">
              <a:lnSpc>
                <a:spcPct val="107000"/>
              </a:lnSpc>
              <a:spcAft>
                <a:spcPts val="0"/>
              </a:spcAft>
            </a:pPr>
            <a:r>
              <a:rPr lang="kk-KZ" sz="2400" dirty="0" smtClean="0">
                <a:solidFill>
                  <a:schemeClr val="bg2">
                    <a:lumMod val="50000"/>
                  </a:schemeClr>
                </a:solidFill>
                <a:latin typeface="Times New Roman" panose="02020603050405020304" pitchFamily="18" charset="0"/>
                <a:cs typeface="Times New Roman" panose="02020603050405020304" pitchFamily="18" charset="0"/>
              </a:rPr>
              <a:t>Құбыр </a:t>
            </a:r>
            <a:r>
              <a:rPr lang="kk-KZ" sz="2400" dirty="0">
                <a:solidFill>
                  <a:schemeClr val="bg2">
                    <a:lumMod val="50000"/>
                  </a:schemeClr>
                </a:solidFill>
                <a:latin typeface="Times New Roman" panose="02020603050405020304" pitchFamily="18" charset="0"/>
                <a:cs typeface="Times New Roman" panose="02020603050405020304" pitchFamily="18" charset="0"/>
              </a:rPr>
              <a:t>және құбыр сыртындағы кеңістіктерде қысым төмендейді. Пакер босатылады. Пакерден босатылу СКҚ тізбегін күтумен қадағаланады</a:t>
            </a:r>
            <a:r>
              <a:rPr lang="kk-KZ" sz="2400" dirty="0" smtClean="0">
                <a:solidFill>
                  <a:schemeClr val="bg2">
                    <a:lumMod val="50000"/>
                  </a:schemeClr>
                </a:solidFill>
                <a:latin typeface="Times New Roman" panose="02020603050405020304" pitchFamily="18" charset="0"/>
                <a:cs typeface="Times New Roman" panose="02020603050405020304" pitchFamily="18" charset="0"/>
              </a:rPr>
              <a:t>.</a:t>
            </a:r>
            <a:endParaRPr lang="kk-KZ" sz="24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2046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4044056"/>
          </a:xfrm>
          <a:prstGeom prst="rect">
            <a:avLst/>
          </a:prstGeom>
        </p:spPr>
        <p:txBody>
          <a:bodyPr wrap="square">
            <a:spAutoFit/>
          </a:bodyPr>
          <a:lstStyle/>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Тампонаждық қоспаның айналым бар кезде ұңғыдан кері және тура жуумен алынады. </a:t>
            </a:r>
            <a:endParaRPr lang="kk-KZ" sz="2400" dirty="0" smtClean="0">
              <a:solidFill>
                <a:schemeClr val="bg2">
                  <a:lumMod val="50000"/>
                </a:schemeClr>
              </a:solidFill>
              <a:latin typeface="Times New Roman" panose="02020603050405020304" pitchFamily="18" charset="0"/>
              <a:cs typeface="Times New Roman" panose="02020603050405020304" pitchFamily="18" charset="0"/>
            </a:endParaRPr>
          </a:p>
          <a:p>
            <a:pPr indent="453390" algn="just">
              <a:lnSpc>
                <a:spcPct val="107000"/>
              </a:lnSpc>
              <a:spcAft>
                <a:spcPts val="0"/>
              </a:spcAft>
            </a:pPr>
            <a:r>
              <a:rPr lang="kk-KZ" sz="2400" dirty="0" smtClean="0">
                <a:solidFill>
                  <a:schemeClr val="bg2">
                    <a:lumMod val="50000"/>
                  </a:schemeClr>
                </a:solidFill>
                <a:latin typeface="Times New Roman" panose="02020603050405020304" pitchFamily="18" charset="0"/>
                <a:cs typeface="Times New Roman" panose="02020603050405020304" pitchFamily="18" charset="0"/>
              </a:rPr>
              <a:t>СКҚ-дың </a:t>
            </a:r>
            <a:r>
              <a:rPr lang="kk-KZ" sz="2400" dirty="0">
                <a:solidFill>
                  <a:schemeClr val="bg2">
                    <a:lumMod val="50000"/>
                  </a:schemeClr>
                </a:solidFill>
                <a:latin typeface="Times New Roman" panose="02020603050405020304" pitchFamily="18" charset="0"/>
                <a:cs typeface="Times New Roman" panose="02020603050405020304" pitchFamily="18" charset="0"/>
              </a:rPr>
              <a:t>100-150 м ұзындығы көтеріліп ұңғы жуу сұйығымен толтырылып ЦҚК уақытына тыныштықта қалдырылады.</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Толтырылатын ұңғыларда жұмыстар орындалғаннан кейін СКҚ 50-100м биіктікке көтеріледі.</a:t>
            </a:r>
          </a:p>
          <a:p>
            <a:pPr indent="453390" algn="just">
              <a:lnSpc>
                <a:spcPct val="107000"/>
              </a:lnSpc>
              <a:spcAft>
                <a:spcPts val="0"/>
              </a:spcAft>
            </a:pPr>
            <a:r>
              <a:rPr lang="kk-KZ" sz="2400" dirty="0" smtClean="0">
                <a:solidFill>
                  <a:schemeClr val="bg2">
                    <a:lumMod val="50000"/>
                  </a:schemeClr>
                </a:solidFill>
                <a:latin typeface="Times New Roman" panose="02020603050405020304" pitchFamily="18" charset="0"/>
                <a:cs typeface="Times New Roman" panose="02020603050405020304" pitchFamily="18" charset="0"/>
              </a:rPr>
              <a:t>Тампонаж </a:t>
            </a:r>
            <a:r>
              <a:rPr lang="kk-KZ" sz="2400" dirty="0">
                <a:solidFill>
                  <a:schemeClr val="bg2">
                    <a:lumMod val="50000"/>
                  </a:schemeClr>
                </a:solidFill>
                <a:latin typeface="Times New Roman" panose="02020603050405020304" pitchFamily="18" charset="0"/>
                <a:cs typeface="Times New Roman" panose="02020603050405020304" pitchFamily="18" charset="0"/>
              </a:rPr>
              <a:t>қоспасының мүмкін болатын қалдықтарын итеріп шығару үшін ЦҚК уақыты алдында құбыр ішіндегі және сыртындағы кеңістіктерге жуу сұйығы СКҚ көлеміне және құбыр башмагынан жұту аймағының төменгі шекарасына дейін көлемге тең мөлшерде айдалады.</a:t>
            </a:r>
          </a:p>
        </p:txBody>
      </p:sp>
    </p:spTree>
    <p:extLst>
      <p:ext uri="{BB962C8B-B14F-4D97-AF65-F5344CB8AC3E}">
        <p14:creationId xmlns:p14="http://schemas.microsoft.com/office/powerpoint/2010/main" val="787167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28918" y="3101788"/>
            <a:ext cx="11125199" cy="584775"/>
          </a:xfrm>
          <a:prstGeom prst="rect">
            <a:avLst/>
          </a:prstGeom>
        </p:spPr>
        <p:txBody>
          <a:bodyPr wrap="square">
            <a:spAutoFit/>
          </a:bodyPr>
          <a:lstStyle/>
          <a:p>
            <a:pPr algn="ctr"/>
            <a:r>
              <a:rPr lang="kk-KZ" sz="3200" dirty="0" smtClean="0">
                <a:solidFill>
                  <a:schemeClr val="accent1">
                    <a:lumMod val="50000"/>
                  </a:schemeClr>
                </a:solidFill>
                <a:latin typeface="Times New Roman" pitchFamily="18" charset="0"/>
                <a:cs typeface="Times New Roman" pitchFamily="18" charset="0"/>
              </a:rPr>
              <a:t>НАЗАРЫҢЫЗҒА РАХМЕТ!</a:t>
            </a:r>
            <a:endParaRPr lang="ru-RU" sz="32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550754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2677656"/>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Қысыммен тампонаждау әдісі Т операциясының есептік ұзақтылығы және ұңғыны толтыруға тексеру кезінде </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сұйықтың динамикалық </a:t>
            </a:r>
            <a:r>
              <a:rPr lang="kk-KZ" sz="2800" dirty="0">
                <a:solidFill>
                  <a:schemeClr val="bg2">
                    <a:lumMod val="50000"/>
                  </a:schemeClr>
                </a:solidFill>
                <a:latin typeface="Times New Roman" panose="02020603050405020304" pitchFamily="18" charset="0"/>
                <a:cs typeface="Times New Roman" panose="02020603050405020304" pitchFamily="18" charset="0"/>
              </a:rPr>
              <a:t>деңгейінің жағдайына байланысты жоспарланады;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Т </a:t>
            </a:r>
            <a:r>
              <a:rPr lang="kk-KZ" sz="2800" dirty="0">
                <a:solidFill>
                  <a:schemeClr val="bg2">
                    <a:lumMod val="50000"/>
                  </a:schemeClr>
                </a:solidFill>
                <a:latin typeface="Times New Roman" panose="02020603050405020304" pitchFamily="18" charset="0"/>
                <a:cs typeface="Times New Roman" panose="02020603050405020304" pitchFamily="18" charset="0"/>
              </a:rPr>
              <a:t>операциясының ұзақтылығы тампонаждық ТЗ қоспасының қоюлану мерзімінінен 75% көп болмауы тиіс.</a:t>
            </a:r>
          </a:p>
        </p:txBody>
      </p:sp>
    </p:spTree>
    <p:extLst>
      <p:ext uri="{BB962C8B-B14F-4D97-AF65-F5344CB8AC3E}">
        <p14:creationId xmlns:p14="http://schemas.microsoft.com/office/powerpoint/2010/main" val="416757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038615"/>
            <a:ext cx="10614212" cy="5786199"/>
          </a:xfrm>
          <a:prstGeom prst="rect">
            <a:avLst/>
          </a:prstGeom>
        </p:spPr>
        <p:txBody>
          <a:bodyPr wrap="square">
            <a:spAutoFit/>
          </a:bodyPr>
          <a:lstStyle/>
          <a:p>
            <a:pPr algn="ctr"/>
            <a:r>
              <a:rPr lang="kk-KZ" sz="2400" b="1" dirty="0">
                <a:solidFill>
                  <a:schemeClr val="bg2">
                    <a:lumMod val="50000"/>
                  </a:schemeClr>
                </a:solidFill>
                <a:latin typeface="Times New Roman" panose="02020603050405020304" pitchFamily="18" charset="0"/>
                <a:cs typeface="Times New Roman" panose="02020603050405020304" pitchFamily="18" charset="0"/>
              </a:rPr>
              <a:t>Шегендеу тізбегі арқылы қысыммен тампонаждау</a:t>
            </a:r>
          </a:p>
          <a:p>
            <a:pPr algn="just"/>
            <a:r>
              <a:rPr lang="kk-KZ" sz="2300" dirty="0">
                <a:solidFill>
                  <a:schemeClr val="bg2">
                    <a:lumMod val="50000"/>
                  </a:schemeClr>
                </a:solidFill>
                <a:latin typeface="Times New Roman" panose="02020603050405020304" pitchFamily="18" charset="0"/>
                <a:cs typeface="Times New Roman" panose="02020603050405020304" pitchFamily="18" charset="0"/>
              </a:rPr>
              <a:t>Бұл әдіс шегендеу тізбектерінің және оның сыртындағы цемент сақинасының тесік ақауларын оқшаулауға қолданылады, сондай-ақ өнімді емес қабаттардың арасында қабат аралық ағу каналдарын тампонаждау кезінде (ЖСЖ өткізу шарттары тампонаждау қоспасын итергеннен кейін тізбекті артық қысымнан босату мүмкіндік бермеген жағдайда). Бұл әдісті қолдану толтырылатын және толтырылмайтын ұңғыларда қолданылады. Ажырату тығындарын және буферлік сұйық пачкаларын қолдану қажеттілігі жуу сұйығы мен қолданылатын тампонаждау қоспасыныңөзара әсерлесу сипатына қарай жасалады.</a:t>
            </a:r>
          </a:p>
          <a:p>
            <a:pPr algn="just"/>
            <a:r>
              <a:rPr lang="kk-KZ" sz="2300" dirty="0">
                <a:solidFill>
                  <a:schemeClr val="bg2">
                    <a:lumMod val="50000"/>
                  </a:schemeClr>
                </a:solidFill>
                <a:latin typeface="Times New Roman" panose="02020603050405020304" pitchFamily="18" charset="0"/>
                <a:cs typeface="Times New Roman" panose="02020603050405020304" pitchFamily="18" charset="0"/>
              </a:rPr>
              <a:t>Итеру сұйығының есептік көлемі айдалғаннан кейін және ары қарай тампонаждық қоспаны құюдан кейін оны оқшаулау аймағына аулау жүргізіледі, оның мәні тізбекті сығымдау мәнінен аспауы керек.</a:t>
            </a:r>
          </a:p>
          <a:p>
            <a:pPr algn="just"/>
            <a:r>
              <a:rPr lang="kk-KZ" sz="2300" dirty="0">
                <a:solidFill>
                  <a:schemeClr val="bg2">
                    <a:lumMod val="50000"/>
                  </a:schemeClr>
                </a:solidFill>
                <a:latin typeface="Times New Roman" panose="02020603050405020304" pitchFamily="18" charset="0"/>
                <a:cs typeface="Times New Roman" panose="02020603050405020304" pitchFamily="18" charset="0"/>
              </a:rPr>
              <a:t>Ұңғы цементтің қатуын күту (ЦҚК) мерзімінде тыныштықта қалдырылады, жеткізілген қысыммен немесе жопарланған мәнге дейін алдын-ала бірқалыпты түсірілген (0,5 МПа/мин көп емес) қысыммен.</a:t>
            </a:r>
          </a:p>
          <a:p>
            <a:pPr algn="just"/>
            <a:endParaRPr lang="kk-KZ" sz="24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946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5822171"/>
          </a:xfrm>
          <a:prstGeom prst="rect">
            <a:avLst/>
          </a:prstGeom>
        </p:spPr>
        <p:txBody>
          <a:bodyPr wrap="square">
            <a:spAutoFit/>
          </a:bodyPr>
          <a:lstStyle/>
          <a:p>
            <a:pPr indent="453390" algn="just">
              <a:lnSpc>
                <a:spcPct val="107000"/>
              </a:lnSpc>
              <a:spcAft>
                <a:spcPts val="0"/>
              </a:spcAft>
            </a:pPr>
            <a:r>
              <a:rPr lang="kk-KZ" sz="2400" b="1" dirty="0">
                <a:solidFill>
                  <a:schemeClr val="bg2">
                    <a:lumMod val="50000"/>
                  </a:schemeClr>
                </a:solidFill>
                <a:latin typeface="Times New Roman" panose="02020603050405020304" pitchFamily="18" charset="0"/>
                <a:cs typeface="Times New Roman" panose="02020603050405020304" pitchFamily="18" charset="0"/>
              </a:rPr>
              <a:t>СКҚ және шегендеу тізбегі арқылы қысыммен </a:t>
            </a:r>
            <a:r>
              <a:rPr lang="kk-KZ" sz="2400" b="1" dirty="0" smtClean="0">
                <a:solidFill>
                  <a:schemeClr val="bg2">
                    <a:lumMod val="50000"/>
                  </a:schemeClr>
                </a:solidFill>
                <a:latin typeface="Times New Roman" panose="02020603050405020304" pitchFamily="18" charset="0"/>
                <a:cs typeface="Times New Roman" panose="02020603050405020304" pitchFamily="18" charset="0"/>
              </a:rPr>
              <a:t>тампонаждау</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 </a:t>
            </a:r>
            <a:r>
              <a:rPr lang="kk-KZ" sz="2300" dirty="0">
                <a:solidFill>
                  <a:schemeClr val="bg2">
                    <a:lumMod val="50000"/>
                  </a:schemeClr>
                </a:solidFill>
                <a:latin typeface="Times New Roman" panose="02020603050405020304" pitchFamily="18" charset="0"/>
                <a:cs typeface="Times New Roman" panose="02020603050405020304" pitchFamily="18" charset="0"/>
              </a:rPr>
              <a:t>Бұл әдісті тампонаждық қоспаны қабылдауға тексеру кезінде жуу сұйығымен толатын ұңғыдағы оқшауланатын аймаққа жеткізу процесін тездету үшін қолданады.</a:t>
            </a:r>
          </a:p>
          <a:p>
            <a:pPr indent="453390" algn="just">
              <a:lnSpc>
                <a:spcPct val="107000"/>
              </a:lnSpc>
              <a:spcAft>
                <a:spcPts val="0"/>
              </a:spcAft>
            </a:pPr>
            <a:r>
              <a:rPr lang="kk-KZ" sz="2300" dirty="0">
                <a:solidFill>
                  <a:schemeClr val="bg2">
                    <a:lumMod val="50000"/>
                  </a:schemeClr>
                </a:solidFill>
                <a:latin typeface="Times New Roman" panose="02020603050405020304" pitchFamily="18" charset="0"/>
                <a:cs typeface="Times New Roman" panose="02020603050405020304" pitchFamily="18" charset="0"/>
              </a:rPr>
              <a:t>СКҚ төменгі ұшы енгізу аймағының үстіндегі тампонаждық қоспаның есептік көлемін сыйдыратын қашықтықта орнатылады.Жуу сұйығын СКҚ-ға айдау арқылы айналым қалпына келтіріледі. Құбыр сыртындағы кеңістіктен ашық лақтыру кезінде тампонаждық қоспа айдалып, ұңғыға итеріледі. Тампонаждық қоспа СКҚ төменгі бөлігіне жеткен кезде құбыр сыртындағы кеңістіктің лақтыру тізбегі жабылады да құбырлардан бүкіл қоспа шыққанға дейін итеріледі.</a:t>
            </a:r>
          </a:p>
          <a:p>
            <a:pPr indent="453390" algn="just">
              <a:lnSpc>
                <a:spcPct val="107000"/>
              </a:lnSpc>
              <a:spcAft>
                <a:spcPts val="0"/>
              </a:spcAft>
            </a:pPr>
            <a:r>
              <a:rPr lang="kk-KZ" sz="2300" dirty="0">
                <a:solidFill>
                  <a:schemeClr val="bg2">
                    <a:lumMod val="50000"/>
                  </a:schemeClr>
                </a:solidFill>
                <a:latin typeface="Times New Roman" panose="02020603050405020304" pitchFamily="18" charset="0"/>
                <a:cs typeface="Times New Roman" panose="02020603050405020304" pitchFamily="18" charset="0"/>
              </a:rPr>
              <a:t>Кері жуу кезінде тампонаждық қоспаны қайталап жуу жасалады, бұл СКҚ сыртындағы сақиналық кеңістікте оның болмауына кепілдік береді. Тампонаждық қоспа қабатқа қажетті қысымға жеткенге дейін ауланады.Ұңғы ЦҚК мерзімінде қысыммен тыныштықта тұрады.</a:t>
            </a:r>
          </a:p>
          <a:p>
            <a:pPr indent="453390" algn="just">
              <a:lnSpc>
                <a:spcPct val="107000"/>
              </a:lnSpc>
              <a:spcAft>
                <a:spcPts val="0"/>
              </a:spcAft>
            </a:pPr>
            <a:endParaRPr lang="kk-KZ" sz="2400" dirty="0" smtClean="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8686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6019918"/>
          </a:xfrm>
          <a:prstGeom prst="rect">
            <a:avLst/>
          </a:prstGeom>
        </p:spPr>
        <p:txBody>
          <a:bodyPr wrap="square">
            <a:spAutoFit/>
          </a:bodyPr>
          <a:lstStyle/>
          <a:p>
            <a:pPr indent="453390" algn="ctr">
              <a:lnSpc>
                <a:spcPct val="107000"/>
              </a:lnSpc>
              <a:spcAft>
                <a:spcPts val="0"/>
              </a:spcAft>
            </a:pPr>
            <a:r>
              <a:rPr lang="kk-KZ" sz="2400" b="1" dirty="0">
                <a:solidFill>
                  <a:schemeClr val="bg2">
                    <a:lumMod val="50000"/>
                  </a:schemeClr>
                </a:solidFill>
                <a:latin typeface="Times New Roman" panose="02020603050405020304" pitchFamily="18" charset="0"/>
                <a:cs typeface="Times New Roman" panose="02020603050405020304" pitchFamily="18" charset="0"/>
              </a:rPr>
              <a:t>Тізбек сыртына тампонаждық қоспаны кіргізу айсағының үстіне орнатылған СКҚ арқылы қысыммен </a:t>
            </a:r>
            <a:r>
              <a:rPr lang="kk-KZ" sz="2400" b="1" dirty="0" smtClean="0">
                <a:solidFill>
                  <a:schemeClr val="bg2">
                    <a:lumMod val="50000"/>
                  </a:schemeClr>
                </a:solidFill>
                <a:latin typeface="Times New Roman" panose="02020603050405020304" pitchFamily="18" charset="0"/>
                <a:cs typeface="Times New Roman" panose="02020603050405020304" pitchFamily="18" charset="0"/>
              </a:rPr>
              <a:t>тампонаждау</a:t>
            </a:r>
            <a:endParaRPr lang="kk-KZ" sz="2400" b="1" dirty="0">
              <a:solidFill>
                <a:schemeClr val="bg2">
                  <a:lumMod val="50000"/>
                </a:schemeClr>
              </a:solidFill>
              <a:latin typeface="Times New Roman" panose="02020603050405020304" pitchFamily="18" charset="0"/>
              <a:cs typeface="Times New Roman" panose="02020603050405020304" pitchFamily="18" charset="0"/>
            </a:endParaRP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Әдістің қолданылатын кезі:</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	бөтен қабат флюидтерін және табан суларын оқшаулауда;</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	тез қататын тампонаждық қоспаларды оқшаулау аймағына жеткізуді тездету үшін шегендеу тізбектерінің тесік ақауларын оқшаулауда.</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Бөтен қабат флюидтерін және табан суларын оқшаулау үшін әдісті қолдану толтырылатын және толтырылмайтын ұңғыларда минералдық байланыстырушылар, инертті немесе белсенді толтырғыштары бар полимерлік тампонаждық материалдар (ПТМ) негізіндегі тампонаждық құрамдарды қолдану кезінде рұқсат етіледі.</a:t>
            </a:r>
          </a:p>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Толтырылмайтын ұңғыларда толтырғышы жоқ сүзгіленетін ПТМ қолдану ұсынылмайды. Тез қататын тампонаждық </a:t>
            </a:r>
            <a:r>
              <a:rPr lang="kk-KZ" sz="2400" dirty="0" smtClean="0">
                <a:solidFill>
                  <a:schemeClr val="bg2">
                    <a:lumMod val="50000"/>
                  </a:schemeClr>
                </a:solidFill>
                <a:latin typeface="Times New Roman" panose="02020603050405020304" pitchFamily="18" charset="0"/>
                <a:cs typeface="Times New Roman" panose="02020603050405020304" pitchFamily="18" charset="0"/>
              </a:rPr>
              <a:t>қоспалар толтырылатын </a:t>
            </a:r>
            <a:r>
              <a:rPr lang="kk-KZ" sz="2400" dirty="0">
                <a:solidFill>
                  <a:schemeClr val="bg2">
                    <a:lumMod val="50000"/>
                  </a:schemeClr>
                </a:solidFill>
                <a:latin typeface="Times New Roman" panose="02020603050405020304" pitchFamily="18" charset="0"/>
                <a:cs typeface="Times New Roman" panose="02020603050405020304" pitchFamily="18" charset="0"/>
              </a:rPr>
              <a:t>ұңғыларда ғана қолданылады.</a:t>
            </a:r>
          </a:p>
          <a:p>
            <a:pPr indent="453390" algn="just">
              <a:lnSpc>
                <a:spcPct val="107000"/>
              </a:lnSpc>
              <a:spcAft>
                <a:spcPts val="0"/>
              </a:spcAft>
            </a:pPr>
            <a:endParaRPr lang="kk-KZ" sz="2400" b="1"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7695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3227102"/>
          </a:xfrm>
          <a:prstGeom prst="rect">
            <a:avLst/>
          </a:prstGeom>
        </p:spPr>
        <p:txBody>
          <a:bodyPr wrap="square">
            <a:spAutoFit/>
          </a:bodyPr>
          <a:lstStyle/>
          <a:p>
            <a:pPr marL="342900" indent="-342900" algn="just">
              <a:lnSpc>
                <a:spcPct val="107000"/>
              </a:lnSpc>
              <a:spcAft>
                <a:spcPts val="0"/>
              </a:spcAft>
              <a:buFont typeface="Arial" panose="020B0604020202020204" pitchFamily="34" charset="0"/>
              <a:buChar char="•"/>
            </a:pPr>
            <a:r>
              <a:rPr lang="kk-KZ" sz="2400" dirty="0">
                <a:solidFill>
                  <a:schemeClr val="bg2">
                    <a:lumMod val="50000"/>
                  </a:schemeClr>
                </a:solidFill>
                <a:latin typeface="Times New Roman" panose="02020603050405020304" pitchFamily="18" charset="0"/>
                <a:cs typeface="Times New Roman" panose="02020603050405020304" pitchFamily="18" charset="0"/>
              </a:rPr>
              <a:t>СКҚ-дың төменгі ұшы енгізу аймағынан 10-15 м биік орнатылады, СКҚ-ға жуу сұйығы айдалып, айналым қалпына келтіріледі. Құбыр сырты кеңістігінен ашық лақтыру кезінде тампонаждық қоспа айдалып, ұңғыға итеріледі. </a:t>
            </a:r>
            <a:endParaRPr lang="kk-KZ" sz="2400" dirty="0" smtClean="0">
              <a:solidFill>
                <a:schemeClr val="bg2">
                  <a:lumMod val="50000"/>
                </a:schemeClr>
              </a:solidFill>
              <a:latin typeface="Times New Roman" panose="02020603050405020304" pitchFamily="18" charset="0"/>
              <a:cs typeface="Times New Roman" panose="02020603050405020304" pitchFamily="18" charset="0"/>
            </a:endParaRPr>
          </a:p>
          <a:p>
            <a:pPr marL="342900" indent="-342900" algn="just">
              <a:lnSpc>
                <a:spcPct val="107000"/>
              </a:lnSpc>
              <a:spcAft>
                <a:spcPts val="0"/>
              </a:spcAft>
              <a:buFont typeface="Arial" panose="020B0604020202020204" pitchFamily="34" charset="0"/>
              <a:buChar char="•"/>
            </a:pPr>
            <a:r>
              <a:rPr lang="kk-KZ" sz="2400" dirty="0" smtClean="0">
                <a:solidFill>
                  <a:schemeClr val="bg2">
                    <a:lumMod val="50000"/>
                  </a:schemeClr>
                </a:solidFill>
                <a:latin typeface="Times New Roman" panose="02020603050405020304" pitchFamily="18" charset="0"/>
                <a:cs typeface="Times New Roman" panose="02020603050405020304" pitchFamily="18" charset="0"/>
              </a:rPr>
              <a:t>Тампонаждық </a:t>
            </a:r>
            <a:r>
              <a:rPr lang="kk-KZ" sz="2400" dirty="0">
                <a:solidFill>
                  <a:schemeClr val="bg2">
                    <a:lumMod val="50000"/>
                  </a:schemeClr>
                </a:solidFill>
                <a:latin typeface="Times New Roman" panose="02020603050405020304" pitchFamily="18" charset="0"/>
                <a:cs typeface="Times New Roman" panose="02020603050405020304" pitchFamily="18" charset="0"/>
              </a:rPr>
              <a:t>қоспа СКҚ төменгі ұшына жеткенде, құбыр сыртындағы лақтыру жабылып, қоспа қабатқа ауланады. </a:t>
            </a:r>
            <a:endParaRPr lang="kk-KZ" sz="2400" dirty="0" smtClean="0">
              <a:solidFill>
                <a:schemeClr val="bg2">
                  <a:lumMod val="50000"/>
                </a:schemeClr>
              </a:solidFill>
              <a:latin typeface="Times New Roman" panose="02020603050405020304" pitchFamily="18" charset="0"/>
              <a:cs typeface="Times New Roman" panose="02020603050405020304" pitchFamily="18" charset="0"/>
            </a:endParaRPr>
          </a:p>
          <a:p>
            <a:pPr marL="342900" indent="-342900" algn="just">
              <a:lnSpc>
                <a:spcPct val="107000"/>
              </a:lnSpc>
              <a:spcAft>
                <a:spcPts val="0"/>
              </a:spcAft>
              <a:buFont typeface="Arial" panose="020B0604020202020204" pitchFamily="34" charset="0"/>
              <a:buChar char="•"/>
            </a:pPr>
            <a:r>
              <a:rPr lang="kk-KZ" sz="2400" dirty="0" smtClean="0">
                <a:solidFill>
                  <a:schemeClr val="bg2">
                    <a:lumMod val="50000"/>
                  </a:schemeClr>
                </a:solidFill>
                <a:latin typeface="Times New Roman" panose="02020603050405020304" pitchFamily="18" charset="0"/>
                <a:cs typeface="Times New Roman" panose="02020603050405020304" pitchFamily="18" charset="0"/>
              </a:rPr>
              <a:t>Қоспаның </a:t>
            </a:r>
            <a:r>
              <a:rPr lang="kk-KZ" sz="2400" dirty="0">
                <a:solidFill>
                  <a:schemeClr val="bg2">
                    <a:lumMod val="50000"/>
                  </a:schemeClr>
                </a:solidFill>
                <a:latin typeface="Times New Roman" panose="02020603050405020304" pitchFamily="18" charset="0"/>
                <a:cs typeface="Times New Roman" panose="02020603050405020304" pitchFamily="18" charset="0"/>
              </a:rPr>
              <a:t>артығы ұңғыдан қарсы қысымы бар кері жуумен жуылып, оның мәні ЦҚК мерзіміне жоспарланғаннан кем болмауы керек.</a:t>
            </a:r>
          </a:p>
        </p:txBody>
      </p:sp>
    </p:spTree>
    <p:extLst>
      <p:ext uri="{BB962C8B-B14F-4D97-AF65-F5344CB8AC3E}">
        <p14:creationId xmlns:p14="http://schemas.microsoft.com/office/powerpoint/2010/main" val="1647713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5427127"/>
          </a:xfrm>
          <a:prstGeom prst="rect">
            <a:avLst/>
          </a:prstGeom>
        </p:spPr>
        <p:txBody>
          <a:bodyPr wrap="square">
            <a:spAutoFit/>
          </a:bodyPr>
          <a:lstStyle/>
          <a:p>
            <a:pPr indent="453390" algn="just">
              <a:lnSpc>
                <a:spcPct val="107000"/>
              </a:lnSpc>
              <a:spcAft>
                <a:spcPts val="0"/>
              </a:spcAft>
            </a:pPr>
            <a:r>
              <a:rPr lang="kk-KZ" sz="2400" dirty="0">
                <a:solidFill>
                  <a:schemeClr val="bg2">
                    <a:lumMod val="50000"/>
                  </a:schemeClr>
                </a:solidFill>
                <a:latin typeface="Times New Roman" panose="02020603050405020304" pitchFamily="18" charset="0"/>
                <a:cs typeface="Times New Roman" panose="02020603050405020304" pitchFamily="18" charset="0"/>
              </a:rPr>
              <a:t>СКҚ қысылып қалмауына кепілдік беру үшін СКҚ 100-150 м биіктікке көтеріледі. Ұңғы ЦҚК –ге жоспарланған қысыммен қалдырылады. Егер жұмыс кезінде ұңғы толтырылмаса, онда тампонаждау алдында операция көрсеткіштерін есептеу үшін тізбекте сұйықтың статикалық деңгейінің тереңдігі қысыммен бекітіледі. Егер айналым қалпына келмесе, құбыр сыртындағы кеңістікке жуу сұйығы мына көлемде айдалады</a:t>
            </a:r>
            <a:r>
              <a:rPr lang="kk-KZ" sz="2400" dirty="0" smtClean="0">
                <a:solidFill>
                  <a:schemeClr val="bg2">
                    <a:lumMod val="50000"/>
                  </a:schemeClr>
                </a:solidFill>
                <a:latin typeface="Times New Roman" panose="02020603050405020304" pitchFamily="18" charset="0"/>
                <a:cs typeface="Times New Roman" panose="02020603050405020304" pitchFamily="18" charset="0"/>
              </a:rPr>
              <a:t>:</a:t>
            </a:r>
          </a:p>
          <a:p>
            <a:pPr indent="453390" algn="just">
              <a:lnSpc>
                <a:spcPct val="107000"/>
              </a:lnSpc>
              <a:spcAft>
                <a:spcPts val="0"/>
              </a:spcAft>
            </a:pPr>
            <a:endParaRPr lang="kk-KZ" sz="2400" dirty="0">
              <a:solidFill>
                <a:schemeClr val="bg2">
                  <a:lumMod val="50000"/>
                </a:schemeClr>
              </a:solidFill>
              <a:latin typeface="Times New Roman" panose="02020603050405020304" pitchFamily="18" charset="0"/>
              <a:cs typeface="Times New Roman" panose="02020603050405020304" pitchFamily="18" charset="0"/>
            </a:endParaRPr>
          </a:p>
          <a:p>
            <a:pPr indent="453390" algn="just">
              <a:lnSpc>
                <a:spcPct val="107000"/>
              </a:lnSpc>
              <a:spcAft>
                <a:spcPts val="0"/>
              </a:spcAft>
            </a:pPr>
            <a:endParaRPr lang="kk-KZ" sz="2400" dirty="0" smtClean="0">
              <a:solidFill>
                <a:schemeClr val="bg2">
                  <a:lumMod val="50000"/>
                </a:schemeClr>
              </a:solidFill>
              <a:latin typeface="Times New Roman" panose="02020603050405020304" pitchFamily="18" charset="0"/>
              <a:cs typeface="Times New Roman" panose="02020603050405020304" pitchFamily="18" charset="0"/>
            </a:endParaRPr>
          </a:p>
          <a:p>
            <a:pPr indent="453390" algn="just">
              <a:lnSpc>
                <a:spcPct val="107000"/>
              </a:lnSpc>
              <a:spcAft>
                <a:spcPts val="0"/>
              </a:spcAft>
            </a:pPr>
            <a:endParaRPr lang="kk-KZ" sz="2400" dirty="0">
              <a:solidFill>
                <a:schemeClr val="bg2">
                  <a:lumMod val="50000"/>
                </a:schemeClr>
              </a:solidFill>
              <a:latin typeface="Times New Roman" panose="02020603050405020304" pitchFamily="18" charset="0"/>
              <a:cs typeface="Times New Roman" panose="02020603050405020304" pitchFamily="18" charset="0"/>
            </a:endParaRPr>
          </a:p>
          <a:p>
            <a:pPr indent="453390" algn="just">
              <a:lnSpc>
                <a:spcPct val="107000"/>
              </a:lnSpc>
              <a:spcAft>
                <a:spcPts val="0"/>
              </a:spcAft>
            </a:pPr>
            <a:r>
              <a:rPr lang="ru-RU" sz="2400" dirty="0" err="1">
                <a:solidFill>
                  <a:schemeClr val="bg2">
                    <a:lumMod val="50000"/>
                  </a:schemeClr>
                </a:solidFill>
                <a:latin typeface="Times New Roman" panose="02020603050405020304" pitchFamily="18" charset="0"/>
                <a:cs typeface="Times New Roman" panose="02020603050405020304" pitchFamily="18" charset="0"/>
              </a:rPr>
              <a:t>мұндағы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en-US" sz="2400" dirty="0" err="1">
                <a:solidFill>
                  <a:schemeClr val="bg2">
                    <a:lumMod val="50000"/>
                  </a:schemeClr>
                </a:solidFill>
                <a:latin typeface="Times New Roman" panose="02020603050405020304" pitchFamily="18" charset="0"/>
                <a:cs typeface="Times New Roman" panose="02020603050405020304" pitchFamily="18" charset="0"/>
              </a:rPr>
              <a:t>Vkv</a:t>
            </a:r>
            <a:r>
              <a:rPr lang="en-US"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ұңғы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сағасынан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статикалық</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деңгейге</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дейінгі</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шегендеу</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тізбегінің</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көлемі</a:t>
            </a:r>
            <a:r>
              <a:rPr lang="ru-RU" sz="2400" dirty="0">
                <a:solidFill>
                  <a:schemeClr val="bg2">
                    <a:lumMod val="50000"/>
                  </a:schemeClr>
                </a:solidFill>
                <a:latin typeface="Times New Roman" panose="02020603050405020304" pitchFamily="18" charset="0"/>
                <a:cs typeface="Times New Roman" panose="02020603050405020304" pitchFamily="18" charset="0"/>
              </a:rPr>
              <a:t>;</a:t>
            </a:r>
          </a:p>
          <a:p>
            <a:pPr indent="453390" algn="just">
              <a:lnSpc>
                <a:spcPct val="107000"/>
              </a:lnSpc>
              <a:spcAft>
                <a:spcPts val="0"/>
              </a:spcAft>
            </a:pP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en-US" sz="2400" dirty="0" err="1">
                <a:solidFill>
                  <a:schemeClr val="bg2">
                    <a:lumMod val="50000"/>
                  </a:schemeClr>
                </a:solidFill>
                <a:latin typeface="Times New Roman" panose="02020603050405020304" pitchFamily="18" charset="0"/>
                <a:cs typeface="Times New Roman" panose="02020603050405020304" pitchFamily="18" charset="0"/>
              </a:rPr>
              <a:t>Vr</a:t>
            </a:r>
            <a:r>
              <a:rPr lang="en-US" sz="2400" dirty="0">
                <a:solidFill>
                  <a:schemeClr val="bg2">
                    <a:lumMod val="50000"/>
                  </a:schemeClr>
                </a:solidFill>
                <a:latin typeface="Times New Roman" panose="02020603050405020304" pitchFamily="18" charset="0"/>
                <a:cs typeface="Times New Roman" panose="02020603050405020304" pitchFamily="18" charset="0"/>
              </a:rPr>
              <a:t> - </a:t>
            </a:r>
            <a:r>
              <a:rPr lang="ru-RU" sz="2400" dirty="0">
                <a:solidFill>
                  <a:schemeClr val="bg2">
                    <a:lumMod val="50000"/>
                  </a:schemeClr>
                </a:solidFill>
                <a:latin typeface="Times New Roman" panose="02020603050405020304" pitchFamily="18" charset="0"/>
                <a:cs typeface="Times New Roman" panose="02020603050405020304" pitchFamily="18" charset="0"/>
              </a:rPr>
              <a:t>СКҚ </a:t>
            </a:r>
            <a:r>
              <a:rPr lang="ru-RU" sz="2400" dirty="0" err="1">
                <a:solidFill>
                  <a:schemeClr val="bg2">
                    <a:lumMod val="50000"/>
                  </a:schemeClr>
                </a:solidFill>
                <a:latin typeface="Times New Roman" panose="02020603050405020304" pitchFamily="18" charset="0"/>
                <a:cs typeface="Times New Roman" panose="02020603050405020304" pitchFamily="18" charset="0"/>
              </a:rPr>
              <a:t>көлемі</a:t>
            </a:r>
            <a:r>
              <a:rPr lang="ru-RU" sz="2400" dirty="0">
                <a:solidFill>
                  <a:schemeClr val="bg2">
                    <a:lumMod val="50000"/>
                  </a:schemeClr>
                </a:solidFill>
                <a:latin typeface="Times New Roman" panose="02020603050405020304" pitchFamily="18" charset="0"/>
                <a:cs typeface="Times New Roman" panose="02020603050405020304" pitchFamily="18" charset="0"/>
              </a:rPr>
              <a:t>.</a:t>
            </a:r>
          </a:p>
          <a:p>
            <a:pPr indent="453390" algn="just">
              <a:lnSpc>
                <a:spcPct val="107000"/>
              </a:lnSpc>
              <a:spcAft>
                <a:spcPts val="0"/>
              </a:spcAft>
            </a:pPr>
            <a:endParaRPr lang="ru-RU" dirty="0" smtClean="0"/>
          </a:p>
          <a:p>
            <a:pPr indent="453390" algn="ctr">
              <a:lnSpc>
                <a:spcPct val="107000"/>
              </a:lnSpc>
            </a:pPr>
            <a:endParaRPr lang="ru-RU" dirty="0"/>
          </a:p>
        </p:txBody>
      </p:sp>
      <p:pic>
        <p:nvPicPr>
          <p:cNvPr id="5" name="Рисунок 4"/>
          <p:cNvPicPr>
            <a:picLocks noChangeAspect="1"/>
          </p:cNvPicPr>
          <p:nvPr/>
        </p:nvPicPr>
        <p:blipFill>
          <a:blip r:embed="rId3"/>
          <a:stretch>
            <a:fillRect/>
          </a:stretch>
        </p:blipFill>
        <p:spPr>
          <a:xfrm>
            <a:off x="5015614" y="4042642"/>
            <a:ext cx="1981477" cy="419158"/>
          </a:xfrm>
          <a:prstGeom prst="rect">
            <a:avLst/>
          </a:prstGeom>
        </p:spPr>
      </p:pic>
    </p:spTree>
    <p:extLst>
      <p:ext uri="{BB962C8B-B14F-4D97-AF65-F5344CB8AC3E}">
        <p14:creationId xmlns:p14="http://schemas.microsoft.com/office/powerpoint/2010/main" val="1062148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99247" y="1302567"/>
            <a:ext cx="10614212" cy="3622274"/>
          </a:xfrm>
          <a:prstGeom prst="rect">
            <a:avLst/>
          </a:prstGeom>
        </p:spPr>
        <p:txBody>
          <a:bodyPr wrap="square">
            <a:spAutoFit/>
          </a:bodyPr>
          <a:lstStyle/>
          <a:p>
            <a:pPr marL="342900" indent="-342900" algn="just">
              <a:lnSpc>
                <a:spcPct val="107000"/>
              </a:lnSpc>
              <a:spcAft>
                <a:spcPts val="0"/>
              </a:spcAft>
              <a:buFont typeface="Arial" panose="020B0604020202020204" pitchFamily="34" charset="0"/>
              <a:buChar char="•"/>
            </a:pPr>
            <a:r>
              <a:rPr lang="kk-KZ" sz="2400" dirty="0">
                <a:solidFill>
                  <a:schemeClr val="bg2">
                    <a:lumMod val="50000"/>
                  </a:schemeClr>
                </a:solidFill>
                <a:latin typeface="Times New Roman" panose="02020603050405020304" pitchFamily="18" charset="0"/>
                <a:cs typeface="Times New Roman" panose="02020603050405020304" pitchFamily="18" charset="0"/>
              </a:rPr>
              <a:t>Егер айналым қалпына келмесе, онда СКҚ-ға және құбыр сыртындағы кеңістікке бір уақытта жуу сұйығының қадағаланатын мөлшері айдалады, ол СКҚ төменгі бөлігінен енгізу аймағының төменгі шекарасына дейін тізбек бөлігінің екі еселенген ішкі көлеміне тең. </a:t>
            </a:r>
            <a:endParaRPr lang="kk-KZ" sz="2400" dirty="0" smtClean="0">
              <a:solidFill>
                <a:schemeClr val="bg2">
                  <a:lumMod val="50000"/>
                </a:schemeClr>
              </a:solidFill>
              <a:latin typeface="Times New Roman" panose="02020603050405020304" pitchFamily="18" charset="0"/>
              <a:cs typeface="Times New Roman" panose="02020603050405020304" pitchFamily="18" charset="0"/>
            </a:endParaRPr>
          </a:p>
          <a:p>
            <a:pPr marL="342900" indent="-342900" algn="just">
              <a:lnSpc>
                <a:spcPct val="107000"/>
              </a:lnSpc>
              <a:spcAft>
                <a:spcPts val="0"/>
              </a:spcAft>
              <a:buFont typeface="Arial" panose="020B0604020202020204" pitchFamily="34" charset="0"/>
              <a:buChar char="•"/>
            </a:pPr>
            <a:r>
              <a:rPr lang="kk-KZ" sz="2400" dirty="0" smtClean="0">
                <a:solidFill>
                  <a:schemeClr val="bg2">
                    <a:lumMod val="50000"/>
                  </a:schemeClr>
                </a:solidFill>
                <a:latin typeface="Times New Roman" panose="02020603050405020304" pitchFamily="18" charset="0"/>
                <a:cs typeface="Times New Roman" panose="02020603050405020304" pitchFamily="18" charset="0"/>
              </a:rPr>
              <a:t>Одан </a:t>
            </a:r>
            <a:r>
              <a:rPr lang="kk-KZ" sz="2400" dirty="0">
                <a:solidFill>
                  <a:schemeClr val="bg2">
                    <a:lumMod val="50000"/>
                  </a:schemeClr>
                </a:solidFill>
                <a:latin typeface="Times New Roman" panose="02020603050405020304" pitchFamily="18" charset="0"/>
                <a:cs typeface="Times New Roman" panose="02020603050405020304" pitchFamily="18" charset="0"/>
              </a:rPr>
              <a:t>кейін құбырлар енгізу аймағының үстіне тампонаждық қоспаның көлемін сыйғызатын қашықтыққа көтеріледі. ЦҚК-ден кейін операция қайталанады. </a:t>
            </a:r>
            <a:endParaRPr lang="kk-KZ" sz="2400" dirty="0" smtClean="0">
              <a:solidFill>
                <a:schemeClr val="bg2">
                  <a:lumMod val="50000"/>
                </a:schemeClr>
              </a:solidFill>
              <a:latin typeface="Times New Roman" panose="02020603050405020304" pitchFamily="18" charset="0"/>
              <a:cs typeface="Times New Roman" panose="02020603050405020304" pitchFamily="18" charset="0"/>
            </a:endParaRPr>
          </a:p>
          <a:p>
            <a:pPr marL="342900" indent="-342900" algn="just">
              <a:lnSpc>
                <a:spcPct val="107000"/>
              </a:lnSpc>
              <a:spcAft>
                <a:spcPts val="0"/>
              </a:spcAft>
              <a:buFont typeface="Arial" panose="020B0604020202020204" pitchFamily="34" charset="0"/>
              <a:buChar char="•"/>
            </a:pPr>
            <a:r>
              <a:rPr lang="kk-KZ" sz="2400" dirty="0" smtClean="0">
                <a:solidFill>
                  <a:schemeClr val="bg2">
                    <a:lumMod val="50000"/>
                  </a:schemeClr>
                </a:solidFill>
                <a:latin typeface="Times New Roman" panose="02020603050405020304" pitchFamily="18" charset="0"/>
                <a:cs typeface="Times New Roman" panose="02020603050405020304" pitchFamily="18" charset="0"/>
              </a:rPr>
              <a:t>Егер </a:t>
            </a:r>
            <a:r>
              <a:rPr lang="kk-KZ" sz="2400" dirty="0">
                <a:solidFill>
                  <a:schemeClr val="bg2">
                    <a:lumMod val="50000"/>
                  </a:schemeClr>
                </a:solidFill>
                <a:latin typeface="Times New Roman" panose="02020603050405020304" pitchFamily="18" charset="0"/>
                <a:cs typeface="Times New Roman" panose="02020603050405020304" pitchFamily="18" charset="0"/>
              </a:rPr>
              <a:t>айналым қалпына келсе, лнда құбыр сыртындағы кеңістікке және СКҚ-да қалған тампонаждық қоспа қабатқа ұсталады.</a:t>
            </a:r>
          </a:p>
        </p:txBody>
      </p:sp>
    </p:spTree>
    <p:extLst>
      <p:ext uri="{BB962C8B-B14F-4D97-AF65-F5344CB8AC3E}">
        <p14:creationId xmlns:p14="http://schemas.microsoft.com/office/powerpoint/2010/main" val="2036542768"/>
      </p:ext>
    </p:extLst>
  </p:cSld>
  <p:clrMapOvr>
    <a:masterClrMapping/>
  </p:clrMapOvr>
</p:sld>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2472</TotalTime>
  <Words>1876</Words>
  <Application>Microsoft Office PowerPoint</Application>
  <PresentationFormat>Широкоэкранный</PresentationFormat>
  <Paragraphs>93</Paragraphs>
  <Slides>23</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3</vt:i4>
      </vt:variant>
      <vt:variant>
        <vt:lpstr>Заголовки слайдов</vt:lpstr>
      </vt:variant>
      <vt:variant>
        <vt:i4>23</vt:i4>
      </vt:variant>
    </vt:vector>
  </HeadingPairs>
  <TitlesOfParts>
    <vt:vector size="33" baseType="lpstr">
      <vt:lpstr>Arial</vt:lpstr>
      <vt:lpstr>Calibri</vt:lpstr>
      <vt:lpstr>Calibri Light</vt:lpstr>
      <vt:lpstr>Century Gothic</vt:lpstr>
      <vt:lpstr>Times New Roman</vt:lpstr>
      <vt:lpstr>Wingdings 2</vt:lpstr>
      <vt:lpstr>Wingdings 3</vt:lpstr>
      <vt:lpstr>HDOfficeLightV0</vt:lpstr>
      <vt:lpstr>1_HDOfficeLightV0</vt:lpstr>
      <vt:lpstr>Сектор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Дипломдық жоба</dc:title>
  <dc:creator>Пользователь Windows</dc:creator>
  <cp:lastModifiedBy>Бектас Сманов</cp:lastModifiedBy>
  <cp:revision>277</cp:revision>
  <dcterms:created xsi:type="dcterms:W3CDTF">2018-11-29T10:38:30Z</dcterms:created>
  <dcterms:modified xsi:type="dcterms:W3CDTF">2021-11-01T06:56:06Z</dcterms:modified>
</cp:coreProperties>
</file>