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2" r:id="rId1"/>
    <p:sldMasterId id="2147483796" r:id="rId2"/>
    <p:sldMasterId id="2147483922" r:id="rId3"/>
  </p:sldMasterIdLst>
  <p:notesMasterIdLst>
    <p:notesMasterId r:id="rId36"/>
  </p:notesMasterIdLst>
  <p:sldIdLst>
    <p:sldId id="278" r:id="rId4"/>
    <p:sldId id="272" r:id="rId5"/>
    <p:sldId id="279" r:id="rId6"/>
    <p:sldId id="282" r:id="rId7"/>
    <p:sldId id="281" r:id="rId8"/>
    <p:sldId id="280" r:id="rId9"/>
    <p:sldId id="283" r:id="rId10"/>
    <p:sldId id="284" r:id="rId11"/>
    <p:sldId id="286" r:id="rId12"/>
    <p:sldId id="285" r:id="rId13"/>
    <p:sldId id="287" r:id="rId14"/>
    <p:sldId id="288" r:id="rId15"/>
    <p:sldId id="291" r:id="rId16"/>
    <p:sldId id="290" r:id="rId17"/>
    <p:sldId id="289" r:id="rId18"/>
    <p:sldId id="292" r:id="rId19"/>
    <p:sldId id="293" r:id="rId20"/>
    <p:sldId id="295" r:id="rId21"/>
    <p:sldId id="294" r:id="rId22"/>
    <p:sldId id="296" r:id="rId23"/>
    <p:sldId id="298" r:id="rId24"/>
    <p:sldId id="297" r:id="rId25"/>
    <p:sldId id="300" r:id="rId26"/>
    <p:sldId id="299" r:id="rId27"/>
    <p:sldId id="301" r:id="rId28"/>
    <p:sldId id="302" r:id="rId29"/>
    <p:sldId id="304" r:id="rId30"/>
    <p:sldId id="303" r:id="rId31"/>
    <p:sldId id="305" r:id="rId32"/>
    <p:sldId id="306" r:id="rId33"/>
    <p:sldId id="308" r:id="rId34"/>
    <p:sldId id="277"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99FF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2" autoAdjust="0"/>
    <p:restoredTop sz="94660"/>
  </p:normalViewPr>
  <p:slideViewPr>
    <p:cSldViewPr snapToGrid="0">
      <p:cViewPr varScale="1">
        <p:scale>
          <a:sx n="81" d="100"/>
          <a:sy n="81" d="100"/>
        </p:scale>
        <p:origin x="494"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7ADB8E-50FC-4ACD-84E0-4C166BE559DC}" type="datetimeFigureOut">
              <a:rPr lang="ru-RU" smtClean="0"/>
              <a:pPr/>
              <a:t>08.11.2021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31BE4A-86A7-454D-8270-C60FB14C3B1F}" type="slidenum">
              <a:rPr lang="ru-RU" smtClean="0"/>
              <a:pPr/>
              <a:t>‹#›</a:t>
            </a:fld>
            <a:endParaRPr lang="ru-RU"/>
          </a:p>
        </p:txBody>
      </p:sp>
    </p:spTree>
    <p:extLst>
      <p:ext uri="{BB962C8B-B14F-4D97-AF65-F5344CB8AC3E}">
        <p14:creationId xmlns:p14="http://schemas.microsoft.com/office/powerpoint/2010/main" val="1303224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ru-RU" dirty="0"/>
              <a:t>МИНИСТЕРСТВО ОБРАЗОВАНИЯ И НАУКИ РЕСПУБЛИКИ КАЗАХСТАН</a:t>
            </a:r>
          </a:p>
        </p:txBody>
      </p:sp>
      <p:sp>
        <p:nvSpPr>
          <p:cNvPr id="18435" name="Rectangle 7"/>
          <p:cNvSpPr>
            <a:spLocks noGrp="1" noChangeArrowheads="1"/>
          </p:cNvSpPr>
          <p:nvPr>
            <p:ph type="sldNum" sz="quarter" idx="5"/>
          </p:nvPr>
        </p:nvSpPr>
        <p:spPr>
          <a:noFill/>
        </p:spPr>
        <p:txBody>
          <a:bodyPr/>
          <a:lstStyle/>
          <a:p>
            <a:fld id="{162029EA-B2B2-4360-85E9-B2E5C94964D2}" type="slidenum">
              <a:rPr lang="ru-RU" smtClean="0"/>
              <a:pPr/>
              <a:t>1</a:t>
            </a:fld>
            <a:endParaRPr lang="ru-RU"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pPr eaLnBrk="1" hangingPunct="1"/>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D98FB98-A228-48F9-9421-5270177F9059}" type="datetime1">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89020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DDA9E16-F7D0-4B31-AF39-61E653B209AC}" type="datetime1">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37543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4357F5EF-9ED5-4062-A639-0C0C02A4EEF2}" type="datetime1">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74868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8DF064D-2BDE-4755-9600-766D502CADF6}" type="datetime1">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19872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E216242-68F9-4DC4-9976-A94B7487F27E}" type="datetime1">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522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81F5368-C9FA-4209-8DFD-D062FBF9581E}" type="datetime1">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60476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8C6121A-43BD-456E-AF81-6C1E84037C3E}" type="datetime1">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42955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FD5FB564-0622-49ED-88BE-9EF30CFCE690}" type="datetime1">
              <a:rPr lang="en-US" smtClean="0"/>
              <a:pPr/>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3807240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EBC9D7-EE57-4096-A1A5-70F59D330CBF}" type="datetime1">
              <a:rPr lang="en-US" smtClean="0"/>
              <a:pPr/>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2304585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30688-5328-4E06-B180-4D14B0031B7E}" type="datetime1">
              <a:rPr lang="en-US" smtClean="0"/>
              <a:pPr/>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643671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68E3E4C-4375-4E3F-AA29-81401CDFB41A}" type="datetime1">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1912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38757C5-078D-403E-AC27-5D3B15F4DBE1}" type="datetime1">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063004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38DB048-B8BD-4842-807E-0ADA36680EA0}" type="datetime1">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009857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2E1A0F8-8ABC-473B-918F-ACFC0F9EBB58}" type="datetime1">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173774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5844A36-1449-4BA1-9591-7DDF5FA2B9FB}" type="datetime1">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956231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8DF064D-2BDE-4755-9600-766D502CADF6}" type="datetime1">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16053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E216242-68F9-4DC4-9976-A94B7487F27E}" type="datetime1">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40126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81F5368-C9FA-4209-8DFD-D062FBF9581E}" type="datetime1">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469739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8C6121A-43BD-456E-AF81-6C1E84037C3E}" type="datetime1">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592774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D5FB564-0622-49ED-88BE-9EF30CFCE690}" type="datetime1">
              <a:rPr lang="en-US" smtClean="0"/>
              <a:pPr/>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050041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5EBC9D7-EE57-4096-A1A5-70F59D330CBF}" type="datetime1">
              <a:rPr lang="en-US" smtClean="0"/>
              <a:pPr/>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346460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30688-5328-4E06-B180-4D14B0031B7E}" type="datetime1">
              <a:rPr lang="en-US" smtClean="0"/>
              <a:pPr/>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99190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DDF304F-5B92-4C20-AFFE-069E90EACCE7}" type="datetime1">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098620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68E3E4C-4375-4E3F-AA29-81401CDFB41A}" type="datetime1">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701713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38DB048-B8BD-4842-807E-0ADA36680EA0}" type="datetime1">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862126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CC5F4C6F-2FFB-4CFF-8E87-DE232A30A05C}" type="datetime1">
              <a:rPr lang="en-US" smtClean="0"/>
              <a:pPr/>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75140123"/>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70383019"/>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55209944"/>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61784817"/>
      </p:ext>
    </p:extLst>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19176026"/>
      </p:ext>
    </p:extLst>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07862485"/>
      </p:ext>
    </p:extLst>
  </p:cSld>
  <p:clrMapOvr>
    <a:masterClrMapping/>
  </p:clrMapOvr>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2E1A0F8-8ABC-473B-918F-ACFC0F9EBB58}" type="datetime1">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339009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5844A36-1449-4BA1-9591-7DDF5FA2B9FB}" type="datetime1">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60264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7FB1244-3511-4FFA-B988-FB2359641939}" type="datetime1">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92924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B7200270-D42B-4F2F-B2C6-BDB535252ED3}" type="datetime1">
              <a:rPr lang="en-US" smtClean="0"/>
              <a:pPr/>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28138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AB07289-2B1F-41DB-8604-344B836CEDD8}" type="datetime1">
              <a:rPr lang="en-US" smtClean="0"/>
              <a:pPr/>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3133721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6EE96-12C7-4EBF-88BB-5CE3D7D88C70}" type="datetime1">
              <a:rPr lang="en-US" smtClean="0"/>
              <a:pPr/>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38870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F81EC82-5ADC-4B90-A1AE-F85F151BE6FE}" type="datetime1">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86918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D05DA10-25C9-4D62-93E3-D1833D5584B7}" type="datetime1">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13343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0000">
              <a:schemeClr val="tx1">
                <a:lumMod val="95000"/>
              </a:schemeClr>
            </a:gs>
            <a:gs pos="81000">
              <a:schemeClr val="tx1">
                <a:lumMod val="85000"/>
              </a:schemeClr>
            </a:gs>
            <a:gs pos="97000">
              <a:schemeClr val="tx2">
                <a:lumMod val="50000"/>
              </a:schemeClr>
            </a:gs>
            <a:gs pos="0">
              <a:schemeClr val="tx1">
                <a:lumMod val="9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C5F4C6F-2FFB-4CFF-8E87-DE232A30A05C}" type="datetime1">
              <a:rPr lang="en-US" smtClean="0"/>
              <a:pPr/>
              <a:t>11/8/2021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55740090"/>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0000">
              <a:schemeClr val="tx1">
                <a:lumMod val="95000"/>
              </a:schemeClr>
            </a:gs>
            <a:gs pos="81000">
              <a:schemeClr val="tx1">
                <a:lumMod val="85000"/>
              </a:schemeClr>
            </a:gs>
            <a:gs pos="97000">
              <a:schemeClr val="tx2">
                <a:lumMod val="50000"/>
              </a:schemeClr>
            </a:gs>
            <a:gs pos="0">
              <a:schemeClr val="tx1">
                <a:lumMod val="9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C5F4C6F-2FFB-4CFF-8E87-DE232A30A05C}" type="datetime1">
              <a:rPr lang="en-US" smtClean="0"/>
              <a:pPr/>
              <a:t>11/8/2021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34415825"/>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C5F4C6F-2FFB-4CFF-8E87-DE232A30A05C}" type="datetime1">
              <a:rPr lang="en-US" smtClean="0"/>
              <a:pPr/>
              <a:t>11/8/2021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76022450"/>
      </p:ext>
    </p:extLst>
  </p:cSld>
  <p:clrMap bg1="dk1" tx1="lt1" bg2="dk2" tx2="lt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 id="2147483934" r:id="rId12"/>
    <p:sldLayoutId id="2147483935" r:id="rId13"/>
    <p:sldLayoutId id="2147483936" r:id="rId14"/>
    <p:sldLayoutId id="2147483937" r:id="rId15"/>
    <p:sldLayoutId id="2147483938" r:id="rId16"/>
    <p:sldLayoutId id="2147483939"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Номер слайда 5"/>
          <p:cNvSpPr>
            <a:spLocks noGrp="1"/>
          </p:cNvSpPr>
          <p:nvPr>
            <p:ph type="sldNum" sz="quarter" idx="12"/>
          </p:nvPr>
        </p:nvSpPr>
        <p:spPr>
          <a:noFill/>
        </p:spPr>
        <p:txBody>
          <a:bodyPr/>
          <a:lstStyle/>
          <a:p>
            <a:fld id="{023BE02F-F1C3-455E-B5F6-2D5084612038}" type="slidenum">
              <a:rPr lang="ru-RU" smtClean="0"/>
              <a:pPr/>
              <a:t>1</a:t>
            </a:fld>
            <a:endParaRPr lang="ru-RU" dirty="0"/>
          </a:p>
        </p:txBody>
      </p:sp>
      <p:sp>
        <p:nvSpPr>
          <p:cNvPr id="3076" name="Rectangle 3"/>
          <p:cNvSpPr>
            <a:spLocks noGrp="1" noChangeArrowheads="1"/>
          </p:cNvSpPr>
          <p:nvPr>
            <p:ph type="subTitle" idx="1"/>
          </p:nvPr>
        </p:nvSpPr>
        <p:spPr>
          <a:xfrm>
            <a:off x="1828800" y="4749801"/>
            <a:ext cx="8534400" cy="1774825"/>
          </a:xfrm>
        </p:spPr>
        <p:txBody>
          <a:bodyPr/>
          <a:lstStyle/>
          <a:p>
            <a:pPr algn="ctr" eaLnBrk="1" hangingPunct="1"/>
            <a:r>
              <a:rPr lang="ru-RU" sz="2000" dirty="0" err="1">
                <a:solidFill>
                  <a:schemeClr val="accent1">
                    <a:lumMod val="75000"/>
                  </a:schemeClr>
                </a:solidFill>
              </a:rPr>
              <a:t>Касенов</a:t>
            </a:r>
            <a:r>
              <a:rPr lang="ru-RU" sz="2000" dirty="0">
                <a:solidFill>
                  <a:schemeClr val="accent1">
                    <a:lumMod val="75000"/>
                  </a:schemeClr>
                </a:solidFill>
              </a:rPr>
              <a:t> </a:t>
            </a:r>
            <a:r>
              <a:rPr lang="ru-RU" sz="2000" dirty="0" err="1">
                <a:solidFill>
                  <a:schemeClr val="accent1">
                    <a:lumMod val="75000"/>
                  </a:schemeClr>
                </a:solidFill>
              </a:rPr>
              <a:t>Алмабек</a:t>
            </a:r>
            <a:r>
              <a:rPr lang="ru-RU" sz="2000" dirty="0">
                <a:solidFill>
                  <a:schemeClr val="accent1">
                    <a:lumMod val="75000"/>
                  </a:schemeClr>
                </a:solidFill>
              </a:rPr>
              <a:t> </a:t>
            </a:r>
            <a:r>
              <a:rPr lang="ru-RU" sz="2000" dirty="0" err="1">
                <a:solidFill>
                  <a:schemeClr val="accent1">
                    <a:lumMod val="75000"/>
                  </a:schemeClr>
                </a:solidFill>
              </a:rPr>
              <a:t>Касенович</a:t>
            </a:r>
            <a:r>
              <a:rPr lang="ru-RU" sz="2000" dirty="0">
                <a:solidFill>
                  <a:schemeClr val="accent1">
                    <a:lumMod val="75000"/>
                  </a:schemeClr>
                </a:solidFill>
              </a:rPr>
              <a:t>_</a:t>
            </a:r>
          </a:p>
          <a:p>
            <a:pPr algn="ctr" eaLnBrk="1" hangingPunct="1"/>
            <a:r>
              <a:rPr lang="ru-RU" sz="1000" dirty="0">
                <a:solidFill>
                  <a:schemeClr val="accent1">
                    <a:lumMod val="75000"/>
                  </a:schemeClr>
                </a:solidFill>
              </a:rPr>
              <a:t>(ФИО преподавателя)</a:t>
            </a:r>
          </a:p>
          <a:p>
            <a:pPr algn="ctr" eaLnBrk="1" hangingPunct="1"/>
            <a:endParaRPr lang="ru-RU" sz="1000" dirty="0">
              <a:solidFill>
                <a:schemeClr val="accent1">
                  <a:lumMod val="75000"/>
                </a:schemeClr>
              </a:solidFill>
            </a:endParaRPr>
          </a:p>
          <a:p>
            <a:pPr algn="ctr" eaLnBrk="1" hangingPunct="1"/>
            <a:r>
              <a:rPr lang="ru-RU" sz="2000" dirty="0">
                <a:solidFill>
                  <a:schemeClr val="accent1">
                    <a:lumMod val="75000"/>
                  </a:schemeClr>
                </a:solidFill>
              </a:rPr>
              <a:t>_______________</a:t>
            </a:r>
            <a:r>
              <a:rPr lang="en-US" sz="2000" u="sng" dirty="0">
                <a:solidFill>
                  <a:schemeClr val="accent1">
                    <a:lumMod val="75000"/>
                  </a:schemeClr>
                </a:solidFill>
              </a:rPr>
              <a:t>Kassenov07@inbox.ru</a:t>
            </a:r>
            <a:r>
              <a:rPr lang="ru-RU" sz="2000" dirty="0">
                <a:solidFill>
                  <a:schemeClr val="accent1">
                    <a:lumMod val="75000"/>
                  </a:schemeClr>
                </a:solidFill>
              </a:rPr>
              <a:t>_____________</a:t>
            </a:r>
          </a:p>
          <a:p>
            <a:pPr algn="ctr" eaLnBrk="1" hangingPunct="1"/>
            <a:r>
              <a:rPr lang="ru-RU" sz="1000" dirty="0">
                <a:solidFill>
                  <a:schemeClr val="accent1">
                    <a:lumMod val="75000"/>
                  </a:schemeClr>
                </a:solidFill>
              </a:rPr>
              <a:t>(Электронная почта преподавателя )</a:t>
            </a:r>
          </a:p>
          <a:p>
            <a:pPr algn="ctr" eaLnBrk="1" hangingPunct="1"/>
            <a:endParaRPr lang="ru-RU" sz="1000" dirty="0">
              <a:solidFill>
                <a:schemeClr val="accent1">
                  <a:lumMod val="75000"/>
                </a:schemeClr>
              </a:solidFill>
            </a:endParaRPr>
          </a:p>
        </p:txBody>
      </p:sp>
      <p:sp>
        <p:nvSpPr>
          <p:cNvPr id="3077" name="Rectangle 4"/>
          <p:cNvSpPr>
            <a:spLocks noChangeArrowheads="1"/>
          </p:cNvSpPr>
          <p:nvPr/>
        </p:nvSpPr>
        <p:spPr bwMode="auto">
          <a:xfrm>
            <a:off x="624418" y="-4763"/>
            <a:ext cx="10966449" cy="458788"/>
          </a:xfrm>
          <a:prstGeom prst="rect">
            <a:avLst/>
          </a:prstGeom>
          <a:noFill/>
          <a:ln w="9525">
            <a:noFill/>
            <a:miter lim="800000"/>
            <a:headEnd/>
            <a:tailEnd/>
          </a:ln>
        </p:spPr>
        <p:txBody>
          <a:bodyPr anchor="ctr">
            <a:spAutoFit/>
          </a:bodyPr>
          <a:lstStyle/>
          <a:p>
            <a:pPr algn="ctr">
              <a:tabLst>
                <a:tab pos="2970213" algn="ctr"/>
                <a:tab pos="5940425" algn="r"/>
              </a:tabLst>
            </a:pPr>
            <a:r>
              <a:rPr lang="ru-RU" sz="800" dirty="0">
                <a:solidFill>
                  <a:schemeClr val="accent1">
                    <a:lumMod val="75000"/>
                  </a:schemeClr>
                </a:solidFill>
              </a:rPr>
              <a:t>М И Н И С Т Е Р С Т В О      О Б Р А З О В А Н И Я    И    Н А У К И     Р Е С П У Б Л И К И     К А З А Х С Т А Н                     </a:t>
            </a:r>
          </a:p>
          <a:p>
            <a:pPr algn="ctr">
              <a:tabLst>
                <a:tab pos="2970213" algn="ctr"/>
                <a:tab pos="5940425" algn="r"/>
              </a:tabLst>
            </a:pPr>
            <a:r>
              <a:rPr lang="ru-RU" sz="800" dirty="0">
                <a:solidFill>
                  <a:schemeClr val="accent1">
                    <a:lumMod val="75000"/>
                  </a:schemeClr>
                </a:solidFill>
              </a:rPr>
              <a:t>КАЗАХСКИЙ НАЦИОНАЛЬНЫЙ ТЕХНИЧЕСКИЙ УНИВЕРСИТЕТ имени К.И. САТПАЕВА</a:t>
            </a:r>
          </a:p>
          <a:p>
            <a:pPr algn="ctr">
              <a:tabLst>
                <a:tab pos="2970213" algn="ctr"/>
                <a:tab pos="5940425" algn="r"/>
              </a:tabLst>
            </a:pPr>
            <a:endParaRPr lang="ru-RU" sz="800" dirty="0">
              <a:solidFill>
                <a:schemeClr val="accent1">
                  <a:lumMod val="75000"/>
                </a:schemeClr>
              </a:solidFill>
            </a:endParaRPr>
          </a:p>
        </p:txBody>
      </p:sp>
      <p:sp>
        <p:nvSpPr>
          <p:cNvPr id="3078" name="Rectangle 5"/>
          <p:cNvSpPr>
            <a:spLocks noChangeArrowheads="1"/>
          </p:cNvSpPr>
          <p:nvPr/>
        </p:nvSpPr>
        <p:spPr bwMode="auto">
          <a:xfrm>
            <a:off x="1007533" y="549276"/>
            <a:ext cx="10363200" cy="1470025"/>
          </a:xfrm>
          <a:prstGeom prst="rect">
            <a:avLst/>
          </a:prstGeom>
          <a:noFill/>
          <a:ln w="9525">
            <a:noFill/>
            <a:miter lim="800000"/>
            <a:headEnd/>
            <a:tailEnd/>
          </a:ln>
        </p:spPr>
        <p:txBody>
          <a:bodyPr anchor="ctr"/>
          <a:lstStyle/>
          <a:p>
            <a:pPr algn="ctr"/>
            <a:r>
              <a:rPr lang="ru-RU" sz="1600" dirty="0" smtClean="0">
                <a:solidFill>
                  <a:schemeClr val="accent1">
                    <a:lumMod val="75000"/>
                  </a:schemeClr>
                </a:solidFill>
              </a:rPr>
              <a:t>________________</a:t>
            </a:r>
            <a:r>
              <a:rPr lang="ru-RU" sz="1600" dirty="0" err="1" smtClean="0">
                <a:solidFill>
                  <a:schemeClr val="accent1">
                    <a:lumMod val="75000"/>
                  </a:schemeClr>
                </a:solidFill>
              </a:rPr>
              <a:t>Мұнай</a:t>
            </a:r>
            <a:r>
              <a:rPr lang="ru-RU" sz="1600" dirty="0" smtClean="0">
                <a:solidFill>
                  <a:schemeClr val="accent1">
                    <a:lumMod val="75000"/>
                  </a:schemeClr>
                </a:solidFill>
              </a:rPr>
              <a:t> </a:t>
            </a:r>
            <a:r>
              <a:rPr lang="ru-RU" sz="1600" dirty="0" err="1" smtClean="0">
                <a:solidFill>
                  <a:schemeClr val="accent1">
                    <a:lumMod val="75000"/>
                  </a:schemeClr>
                </a:solidFill>
              </a:rPr>
              <a:t>инженериясы</a:t>
            </a:r>
            <a:r>
              <a:rPr lang="ru-RU" sz="1600" dirty="0" smtClean="0">
                <a:solidFill>
                  <a:schemeClr val="accent1">
                    <a:lumMod val="75000"/>
                  </a:schemeClr>
                </a:solidFill>
              </a:rPr>
              <a:t>__________________</a:t>
            </a:r>
            <a:r>
              <a:rPr lang="ru-RU" sz="1600" dirty="0">
                <a:solidFill>
                  <a:schemeClr val="accent1">
                    <a:lumMod val="75000"/>
                  </a:schemeClr>
                </a:solidFill>
              </a:rPr>
              <a:t/>
            </a:r>
            <a:br>
              <a:rPr lang="ru-RU" sz="1600" dirty="0">
                <a:solidFill>
                  <a:schemeClr val="accent1">
                    <a:lumMod val="75000"/>
                  </a:schemeClr>
                </a:solidFill>
              </a:rPr>
            </a:br>
            <a:r>
              <a:rPr lang="ru-RU" sz="1200" dirty="0">
                <a:solidFill>
                  <a:schemeClr val="accent1">
                    <a:lumMod val="75000"/>
                  </a:schemeClr>
                </a:solidFill>
              </a:rPr>
              <a:t>(кафедра)</a:t>
            </a:r>
            <a:br>
              <a:rPr lang="ru-RU" sz="1200" dirty="0">
                <a:solidFill>
                  <a:schemeClr val="accent1">
                    <a:lumMod val="75000"/>
                  </a:schemeClr>
                </a:solidFill>
              </a:rPr>
            </a:br>
            <a:r>
              <a:rPr lang="ru-RU" sz="1200" dirty="0">
                <a:solidFill>
                  <a:schemeClr val="accent1">
                    <a:lumMod val="75000"/>
                  </a:schemeClr>
                </a:solidFill>
              </a:rPr>
              <a:t/>
            </a:r>
            <a:br>
              <a:rPr lang="ru-RU" sz="1200" dirty="0">
                <a:solidFill>
                  <a:schemeClr val="accent1">
                    <a:lumMod val="75000"/>
                  </a:schemeClr>
                </a:solidFill>
              </a:rPr>
            </a:br>
            <a:r>
              <a:rPr lang="ru-RU" sz="1600" dirty="0" smtClean="0">
                <a:solidFill>
                  <a:schemeClr val="accent1">
                    <a:lumMod val="75000"/>
                  </a:schemeClr>
                </a:solidFill>
              </a:rPr>
              <a:t>___________________</a:t>
            </a:r>
            <a:r>
              <a:rPr lang="kk-KZ" sz="1600" u="sng" dirty="0">
                <a:solidFill>
                  <a:schemeClr val="accent1">
                    <a:lumMod val="75000"/>
                  </a:schemeClr>
                </a:solidFill>
              </a:rPr>
              <a:t>Ұңғыларды күрделі жөндеу</a:t>
            </a:r>
            <a:r>
              <a:rPr lang="ru-RU" sz="1600" dirty="0" smtClean="0">
                <a:solidFill>
                  <a:schemeClr val="accent1">
                    <a:lumMod val="75000"/>
                  </a:schemeClr>
                </a:solidFill>
              </a:rPr>
              <a:t>__________________</a:t>
            </a:r>
            <a:r>
              <a:rPr lang="ru-RU" sz="1600" dirty="0">
                <a:solidFill>
                  <a:schemeClr val="accent1">
                    <a:lumMod val="75000"/>
                  </a:schemeClr>
                </a:solidFill>
              </a:rPr>
              <a:t/>
            </a:r>
            <a:br>
              <a:rPr lang="ru-RU" sz="1600" dirty="0">
                <a:solidFill>
                  <a:schemeClr val="accent1">
                    <a:lumMod val="75000"/>
                  </a:schemeClr>
                </a:solidFill>
              </a:rPr>
            </a:br>
            <a:r>
              <a:rPr lang="ru-RU" sz="1200" dirty="0" smtClean="0">
                <a:solidFill>
                  <a:schemeClr val="accent1">
                    <a:lumMod val="75000"/>
                  </a:schemeClr>
                </a:solidFill>
              </a:rPr>
              <a:t>(</a:t>
            </a:r>
            <a:r>
              <a:rPr lang="ru-RU" sz="1200" dirty="0" err="1" smtClean="0">
                <a:solidFill>
                  <a:schemeClr val="accent1">
                    <a:lumMod val="75000"/>
                  </a:schemeClr>
                </a:solidFill>
              </a:rPr>
              <a:t>пән</a:t>
            </a:r>
            <a:r>
              <a:rPr lang="ru-RU" sz="1200" dirty="0" smtClean="0">
                <a:solidFill>
                  <a:schemeClr val="accent1">
                    <a:lumMod val="75000"/>
                  </a:schemeClr>
                </a:solidFill>
              </a:rPr>
              <a:t>)</a:t>
            </a:r>
            <a:r>
              <a:rPr lang="ru-RU" sz="1200" dirty="0">
                <a:solidFill>
                  <a:schemeClr val="accent1">
                    <a:lumMod val="75000"/>
                  </a:schemeClr>
                </a:solidFill>
              </a:rPr>
              <a:t/>
            </a:r>
            <a:br>
              <a:rPr lang="ru-RU" sz="1200" dirty="0">
                <a:solidFill>
                  <a:schemeClr val="accent1">
                    <a:lumMod val="75000"/>
                  </a:schemeClr>
                </a:solidFill>
              </a:rPr>
            </a:br>
            <a:endParaRPr lang="ru-RU" sz="1200" dirty="0">
              <a:solidFill>
                <a:schemeClr val="accent1">
                  <a:lumMod val="75000"/>
                </a:schemeClr>
              </a:solidFill>
            </a:endParaRPr>
          </a:p>
        </p:txBody>
      </p:sp>
      <p:sp>
        <p:nvSpPr>
          <p:cNvPr id="3079" name="Rectangle 7"/>
          <p:cNvSpPr>
            <a:spLocks noChangeArrowheads="1"/>
          </p:cNvSpPr>
          <p:nvPr/>
        </p:nvSpPr>
        <p:spPr bwMode="auto">
          <a:xfrm>
            <a:off x="1678517" y="3789363"/>
            <a:ext cx="8534400" cy="792162"/>
          </a:xfrm>
          <a:prstGeom prst="rect">
            <a:avLst/>
          </a:prstGeom>
          <a:noFill/>
          <a:ln w="9525">
            <a:noFill/>
            <a:miter lim="800000"/>
            <a:headEnd/>
            <a:tailEnd/>
          </a:ln>
        </p:spPr>
        <p:txBody>
          <a:bodyPr/>
          <a:lstStyle/>
          <a:p>
            <a:pPr algn="ctr">
              <a:spcBef>
                <a:spcPct val="20000"/>
              </a:spcBef>
            </a:pPr>
            <a:r>
              <a:rPr lang="ru-RU" sz="2000" dirty="0" smtClean="0">
                <a:solidFill>
                  <a:schemeClr val="accent1">
                    <a:lumMod val="75000"/>
                  </a:schemeClr>
                </a:solidFill>
              </a:rPr>
              <a:t> </a:t>
            </a:r>
            <a:r>
              <a:rPr lang="ru-RU" sz="2000" dirty="0">
                <a:solidFill>
                  <a:schemeClr val="accent1">
                    <a:lumMod val="75000"/>
                  </a:schemeClr>
                </a:solidFill>
              </a:rPr>
              <a:t>№ </a:t>
            </a:r>
            <a:r>
              <a:rPr lang="kk-KZ" sz="2000" dirty="0">
                <a:solidFill>
                  <a:schemeClr val="accent1">
                    <a:lumMod val="75000"/>
                  </a:schemeClr>
                </a:solidFill>
              </a:rPr>
              <a:t>9</a:t>
            </a:r>
            <a:r>
              <a:rPr lang="kk-KZ" sz="2000" dirty="0" smtClean="0">
                <a:solidFill>
                  <a:schemeClr val="accent1">
                    <a:lumMod val="75000"/>
                  </a:schemeClr>
                </a:solidFill>
              </a:rPr>
              <a:t> </a:t>
            </a:r>
            <a:r>
              <a:rPr lang="kk-KZ" sz="2000" dirty="0" smtClean="0">
                <a:solidFill>
                  <a:schemeClr val="accent1">
                    <a:lumMod val="75000"/>
                  </a:schemeClr>
                </a:solidFill>
              </a:rPr>
              <a:t>дәріс</a:t>
            </a:r>
            <a:endParaRPr lang="ru-RU" sz="2000" dirty="0">
              <a:solidFill>
                <a:schemeClr val="accent1">
                  <a:lumMod val="75000"/>
                </a:schemeClr>
              </a:solidFill>
            </a:endParaRPr>
          </a:p>
          <a:p>
            <a:pPr algn="ctr">
              <a:spcBef>
                <a:spcPct val="20000"/>
              </a:spcBef>
            </a:pPr>
            <a:r>
              <a:rPr lang="ru-RU" sz="2000" u="sng" dirty="0">
                <a:solidFill>
                  <a:schemeClr val="accent1">
                    <a:lumMod val="75000"/>
                  </a:schemeClr>
                </a:solidFill>
              </a:rPr>
              <a:t> </a:t>
            </a:r>
            <a:endParaRPr lang="ru-RU" sz="1000" dirty="0">
              <a:solidFill>
                <a:schemeClr val="accent1">
                  <a:lumMod val="75000"/>
                </a:schemeClr>
              </a:solidFill>
            </a:endParaRPr>
          </a:p>
        </p:txBody>
      </p:sp>
      <p:pic>
        <p:nvPicPr>
          <p:cNvPr id="11" name="Picture 2" descr="ÐÐ°ÑÑÐ¸Ð½ÐºÐ¸ Ð¿Ð¾ Ð·Ð°Ð¿ÑÐ¾ÑÑ logo satbayev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553529" y="3067629"/>
            <a:ext cx="7271208" cy="856068"/>
          </a:xfrm>
          <a:prstGeom prst="rect">
            <a:avLst/>
          </a:prstGeom>
        </p:spPr>
        <p:txBody>
          <a:bodyPr wrap="square">
            <a:spAutoFit/>
          </a:bodyPr>
          <a:lstStyle/>
          <a:p>
            <a:pPr indent="453390" algn="ctr">
              <a:lnSpc>
                <a:spcPct val="107000"/>
              </a:lnSpc>
              <a:spcAft>
                <a:spcPts val="0"/>
              </a:spcAft>
            </a:pPr>
            <a:r>
              <a:rPr lang="ru-RU" sz="2400" u="sng" dirty="0" err="1">
                <a:solidFill>
                  <a:schemeClr val="accent1">
                    <a:lumMod val="75000"/>
                  </a:schemeClr>
                </a:solidFill>
                <a:latin typeface="Times New Roman" panose="02020603050405020304" pitchFamily="18" charset="0"/>
                <a:cs typeface="Times New Roman" panose="02020603050405020304" pitchFamily="18" charset="0"/>
              </a:rPr>
              <a:t>Ұңғыларды</a:t>
            </a:r>
            <a:r>
              <a:rPr lang="ru-RU" sz="2400" u="sng" dirty="0">
                <a:solidFill>
                  <a:schemeClr val="accent1">
                    <a:lumMod val="75000"/>
                  </a:schemeClr>
                </a:solidFill>
                <a:latin typeface="Times New Roman" panose="02020603050405020304" pitchFamily="18" charset="0"/>
                <a:cs typeface="Times New Roman" panose="02020603050405020304" pitchFamily="18" charset="0"/>
              </a:rPr>
              <a:t> </a:t>
            </a:r>
            <a:r>
              <a:rPr lang="ru-RU" sz="2400" u="sng" dirty="0" err="1">
                <a:solidFill>
                  <a:schemeClr val="accent1">
                    <a:lumMod val="75000"/>
                  </a:schemeClr>
                </a:solidFill>
                <a:latin typeface="Times New Roman" panose="02020603050405020304" pitchFamily="18" charset="0"/>
                <a:cs typeface="Times New Roman" panose="02020603050405020304" pitchFamily="18" charset="0"/>
              </a:rPr>
              <a:t>күрделі</a:t>
            </a:r>
            <a:r>
              <a:rPr lang="ru-RU" sz="2400" u="sng" dirty="0">
                <a:solidFill>
                  <a:schemeClr val="accent1">
                    <a:lumMod val="75000"/>
                  </a:schemeClr>
                </a:solidFill>
                <a:latin typeface="Times New Roman" panose="02020603050405020304" pitchFamily="18" charset="0"/>
                <a:cs typeface="Times New Roman" panose="02020603050405020304" pitchFamily="18" charset="0"/>
              </a:rPr>
              <a:t> </a:t>
            </a:r>
            <a:r>
              <a:rPr lang="ru-RU" sz="2400" u="sng" dirty="0" err="1">
                <a:solidFill>
                  <a:schemeClr val="accent1">
                    <a:lumMod val="75000"/>
                  </a:schemeClr>
                </a:solidFill>
                <a:latin typeface="Times New Roman" panose="02020603050405020304" pitchFamily="18" charset="0"/>
                <a:cs typeface="Times New Roman" panose="02020603050405020304" pitchFamily="18" charset="0"/>
              </a:rPr>
              <a:t>жөндеу</a:t>
            </a:r>
            <a:r>
              <a:rPr lang="ru-RU" sz="2400" u="sng" dirty="0">
                <a:solidFill>
                  <a:schemeClr val="accent1">
                    <a:lumMod val="75000"/>
                  </a:schemeClr>
                </a:solidFill>
                <a:latin typeface="Times New Roman" panose="02020603050405020304" pitchFamily="18" charset="0"/>
                <a:cs typeface="Times New Roman" panose="02020603050405020304" pitchFamily="18" charset="0"/>
              </a:rPr>
              <a:t> </a:t>
            </a:r>
            <a:r>
              <a:rPr lang="ru-RU" sz="2400" u="sng" dirty="0" err="1">
                <a:solidFill>
                  <a:schemeClr val="accent1">
                    <a:lumMod val="75000"/>
                  </a:schemeClr>
                </a:solidFill>
                <a:latin typeface="Times New Roman" panose="02020603050405020304" pitchFamily="18" charset="0"/>
                <a:cs typeface="Times New Roman" panose="02020603050405020304" pitchFamily="18" charset="0"/>
              </a:rPr>
              <a:t>кезіндегі</a:t>
            </a:r>
            <a:r>
              <a:rPr lang="ru-RU" sz="2400" u="sng" dirty="0">
                <a:solidFill>
                  <a:schemeClr val="accent1">
                    <a:lumMod val="75000"/>
                  </a:schemeClr>
                </a:solidFill>
                <a:latin typeface="Times New Roman" panose="02020603050405020304" pitchFamily="18" charset="0"/>
                <a:cs typeface="Times New Roman" panose="02020603050405020304" pitchFamily="18" charset="0"/>
              </a:rPr>
              <a:t> </a:t>
            </a:r>
            <a:r>
              <a:rPr lang="ru-RU" sz="2400" u="sng" dirty="0" err="1">
                <a:solidFill>
                  <a:schemeClr val="accent1">
                    <a:lumMod val="75000"/>
                  </a:schemeClr>
                </a:solidFill>
                <a:latin typeface="Times New Roman" panose="02020603050405020304" pitchFamily="18" charset="0"/>
                <a:cs typeface="Times New Roman" panose="02020603050405020304" pitchFamily="18" charset="0"/>
              </a:rPr>
              <a:t>апаттар</a:t>
            </a:r>
            <a:r>
              <a:rPr lang="ru-RU" sz="2400" u="sng" dirty="0">
                <a:solidFill>
                  <a:schemeClr val="accent1">
                    <a:lumMod val="75000"/>
                  </a:schemeClr>
                </a:solidFill>
                <a:latin typeface="Times New Roman" panose="02020603050405020304" pitchFamily="18" charset="0"/>
                <a:cs typeface="Times New Roman" panose="02020603050405020304" pitchFamily="18" charset="0"/>
              </a:rPr>
              <a:t>. </a:t>
            </a:r>
            <a:r>
              <a:rPr lang="ru-RU" sz="2400" u="sng" dirty="0" err="1">
                <a:solidFill>
                  <a:schemeClr val="accent1">
                    <a:lumMod val="75000"/>
                  </a:schemeClr>
                </a:solidFill>
                <a:latin typeface="Times New Roman" panose="02020603050405020304" pitchFamily="18" charset="0"/>
                <a:cs typeface="Times New Roman" panose="02020603050405020304" pitchFamily="18" charset="0"/>
              </a:rPr>
              <a:t>Апат</a:t>
            </a:r>
            <a:r>
              <a:rPr lang="ru-RU" sz="2400" u="sng" dirty="0">
                <a:solidFill>
                  <a:schemeClr val="accent1">
                    <a:lumMod val="75000"/>
                  </a:schemeClr>
                </a:solidFill>
                <a:latin typeface="Times New Roman" panose="02020603050405020304" pitchFamily="18" charset="0"/>
                <a:cs typeface="Times New Roman" panose="02020603050405020304" pitchFamily="18" charset="0"/>
              </a:rPr>
              <a:t> </a:t>
            </a:r>
            <a:r>
              <a:rPr lang="ru-RU" sz="2400" u="sng" dirty="0" err="1">
                <a:solidFill>
                  <a:schemeClr val="accent1">
                    <a:lumMod val="75000"/>
                  </a:schemeClr>
                </a:solidFill>
                <a:latin typeface="Times New Roman" panose="02020603050405020304" pitchFamily="18" charset="0"/>
                <a:cs typeface="Times New Roman" panose="02020603050405020304" pitchFamily="18" charset="0"/>
              </a:rPr>
              <a:t>себептері</a:t>
            </a:r>
            <a:r>
              <a:rPr lang="ru-RU" sz="2400" u="sng" dirty="0">
                <a:solidFill>
                  <a:schemeClr val="accent1">
                    <a:lumMod val="75000"/>
                  </a:schemeClr>
                </a:solidFill>
                <a:latin typeface="Times New Roman" panose="02020603050405020304" pitchFamily="18" charset="0"/>
                <a:cs typeface="Times New Roman" panose="02020603050405020304" pitchFamily="18" charset="0"/>
              </a:rPr>
              <a:t>. </a:t>
            </a:r>
            <a:r>
              <a:rPr lang="ru-RU" sz="2400" u="sng" dirty="0" err="1">
                <a:solidFill>
                  <a:schemeClr val="accent1">
                    <a:lumMod val="75000"/>
                  </a:schemeClr>
                </a:solidFill>
                <a:latin typeface="Times New Roman" panose="02020603050405020304" pitchFamily="18" charset="0"/>
                <a:cs typeface="Times New Roman" panose="02020603050405020304" pitchFamily="18" charset="0"/>
              </a:rPr>
              <a:t>Аулағыш</a:t>
            </a:r>
            <a:r>
              <a:rPr lang="ru-RU" sz="2400" u="sng" dirty="0">
                <a:solidFill>
                  <a:schemeClr val="accent1">
                    <a:lumMod val="75000"/>
                  </a:schemeClr>
                </a:solidFill>
                <a:latin typeface="Times New Roman" panose="02020603050405020304" pitchFamily="18" charset="0"/>
                <a:cs typeface="Times New Roman" panose="02020603050405020304" pitchFamily="18" charset="0"/>
              </a:rPr>
              <a:t> </a:t>
            </a:r>
            <a:r>
              <a:rPr lang="ru-RU" sz="2400" u="sng" dirty="0" err="1">
                <a:solidFill>
                  <a:schemeClr val="accent1">
                    <a:lumMod val="75000"/>
                  </a:schemeClr>
                </a:solidFill>
                <a:latin typeface="Times New Roman" panose="02020603050405020304" pitchFamily="18" charset="0"/>
                <a:cs typeface="Times New Roman" panose="02020603050405020304" pitchFamily="18" charset="0"/>
              </a:rPr>
              <a:t>аспаптар</a:t>
            </a:r>
            <a:r>
              <a:rPr lang="ru-RU" sz="2400" u="sng" dirty="0">
                <a:solidFill>
                  <a:schemeClr val="accent1">
                    <a:lumMod val="75000"/>
                  </a:schemeClr>
                </a:solidFill>
                <a:latin typeface="Times New Roman" panose="02020603050405020304" pitchFamily="18" charset="0"/>
                <a:cs typeface="Times New Roman" panose="02020603050405020304" pitchFamily="18" charset="0"/>
              </a:rPr>
              <a:t>.</a:t>
            </a:r>
            <a:endParaRPr lang="ru-RU" sz="2400" u="sng"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marL="457200" indent="-457200" algn="just">
              <a:buFont typeface="Arial" panose="020B0604020202020204" pitchFamily="34" charset="0"/>
              <a:buChar char="•"/>
            </a:pPr>
            <a:r>
              <a:rPr lang="kk-KZ" sz="2800" b="1" dirty="0">
                <a:solidFill>
                  <a:schemeClr val="bg2">
                    <a:lumMod val="50000"/>
                  </a:schemeClr>
                </a:solidFill>
                <a:latin typeface="Times New Roman" panose="02020603050405020304" pitchFamily="18" charset="0"/>
                <a:cs typeface="Times New Roman" panose="02020603050405020304" pitchFamily="18" charset="0"/>
              </a:rPr>
              <a:t>Құбырларды шығару. </a:t>
            </a:r>
            <a:r>
              <a:rPr lang="kk-KZ" sz="2800" dirty="0">
                <a:solidFill>
                  <a:schemeClr val="bg2">
                    <a:lumMod val="50000"/>
                  </a:schemeClr>
                </a:solidFill>
                <a:latin typeface="Times New Roman" panose="02020603050405020304" pitchFamily="18" charset="0"/>
                <a:cs typeface="Times New Roman" panose="02020603050405020304" pitchFamily="18" charset="0"/>
              </a:rPr>
              <a:t>Аулау жұмыстарының көп кездесетін және көп сипатталатын түрі-ұңғылардан қысылып (үзіліп кеткен) СКҚ-ды шығару. СКҚ қысылуын жою үшін қысылу сипаты, биіктігі және құм тығынының тығыздығына немесе компрессорлық ұңғыларда тоттанудан түзілген металл жаңқаларынан сальниктің шөгуіне байланысты әртүрлі әдістер қолданылады.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Екінші </a:t>
            </a:r>
            <a:r>
              <a:rPr lang="kk-KZ" sz="2800" dirty="0">
                <a:solidFill>
                  <a:schemeClr val="bg2">
                    <a:lumMod val="50000"/>
                  </a:schemeClr>
                </a:solidFill>
                <a:latin typeface="Times New Roman" panose="02020603050405020304" pitchFamily="18" charset="0"/>
                <a:cs typeface="Times New Roman" panose="02020603050405020304" pitchFamily="18" charset="0"/>
              </a:rPr>
              <a:t>қатардағы құбырлар бірінші қатар құбырларында берік отырғандығы сондай оларды шығару немесе әдеттегі әдіспен шайқау мүмкін емес. Ұстасып қалуды жою регламенті бұзылғанда жағдай қиындауы мүмкін, әсіресе екінші қатар құбырларын қайта бұрап шығаруда. </a:t>
            </a:r>
          </a:p>
        </p:txBody>
      </p:sp>
    </p:spTree>
    <p:extLst>
      <p:ext uri="{BB962C8B-B14F-4D97-AF65-F5344CB8AC3E}">
        <p14:creationId xmlns:p14="http://schemas.microsoft.com/office/powerpoint/2010/main" val="2719249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539430"/>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Бұл жағдайда тығын көбінесе түсіп кетеді де, қалған төменгі құбырлар құлау кезінде бірінші қатардың ауыстырғышына (переводник) соғылады, бұл құбырлардың екі қатарының үзілуіне және құлауына әкеледі.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Мұндай </a:t>
            </a:r>
            <a:r>
              <a:rPr lang="kk-KZ" sz="2800" dirty="0">
                <a:solidFill>
                  <a:schemeClr val="bg2">
                    <a:lumMod val="50000"/>
                  </a:schemeClr>
                </a:solidFill>
                <a:latin typeface="Times New Roman" panose="02020603050405020304" pitchFamily="18" charset="0"/>
                <a:cs typeface="Times New Roman" panose="02020603050405020304" pitchFamily="18" charset="0"/>
              </a:rPr>
              <a:t>жағдайларда құбырларды босату үшін алдымен тығынды агрегат көмегімен итеру немесе құбырларды түсіру кезінде тығын немесе металл сальник бұзылуы үшін екінші қатар құбырын төменге қарай өткізіп жіберу жасалады.</a:t>
            </a:r>
          </a:p>
        </p:txBody>
      </p:sp>
    </p:spTree>
    <p:extLst>
      <p:ext uri="{BB962C8B-B14F-4D97-AF65-F5344CB8AC3E}">
        <p14:creationId xmlns:p14="http://schemas.microsoft.com/office/powerpoint/2010/main" val="1446197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539430"/>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Бұл жағдайда тығын көбінесе түсіп кетеді де, қалған төменгі құбырлар құлау кезінде бірінші қатардың ауыстырғышына (переводник) соғылады, бұл құбырлардың екі қатарының үзілуіне және құлауына әкеледі.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Мұндай </a:t>
            </a:r>
            <a:r>
              <a:rPr lang="kk-KZ" sz="2800" dirty="0">
                <a:solidFill>
                  <a:schemeClr val="bg2">
                    <a:lumMod val="50000"/>
                  </a:schemeClr>
                </a:solidFill>
                <a:latin typeface="Times New Roman" panose="02020603050405020304" pitchFamily="18" charset="0"/>
                <a:cs typeface="Times New Roman" panose="02020603050405020304" pitchFamily="18" charset="0"/>
              </a:rPr>
              <a:t>жағдайларда құбырларды босату үшін алдымен тығынды агрегат көмегімен итеру немесе құбырларды түсіру кезінде тығын немесе металл сальник бұзылуы үшін екінші қатар құбырын төменге қарай өткізіп жіберу жасалады.</a:t>
            </a:r>
          </a:p>
        </p:txBody>
      </p:sp>
    </p:spTree>
    <p:extLst>
      <p:ext uri="{BB962C8B-B14F-4D97-AF65-F5344CB8AC3E}">
        <p14:creationId xmlns:p14="http://schemas.microsoft.com/office/powerpoint/2010/main" val="1018632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401205"/>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Егер екінші қатардағы құбырларды төмен түсіру сәтсіз болса, онда пайдалану тізбегіндегі бірінші қатарда құбырлардың қысылуы жоқтығы анықталғанда қысылған қысылған құбырлардың екі қатары бірге шығарылады.</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Бірінші қатардағы құбырларда ұстасу бар-жоқтығын анықтау үшін құбыр сырты кеңістігіне су айдалады да сұйық жұтылғандығы бақыланады.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Егер </a:t>
            </a:r>
            <a:r>
              <a:rPr lang="kk-KZ" sz="2800" dirty="0">
                <a:solidFill>
                  <a:schemeClr val="bg2">
                    <a:lumMod val="50000"/>
                  </a:schemeClr>
                </a:solidFill>
                <a:latin typeface="Times New Roman" panose="02020603050405020304" pitchFamily="18" charset="0"/>
                <a:cs typeface="Times New Roman" panose="02020603050405020304" pitchFamily="18" charset="0"/>
              </a:rPr>
              <a:t>сұйықтың жұтылуы </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байқалса немесе </a:t>
            </a:r>
            <a:r>
              <a:rPr lang="kk-KZ" sz="2800" dirty="0">
                <a:solidFill>
                  <a:schemeClr val="bg2">
                    <a:lumMod val="50000"/>
                  </a:schemeClr>
                </a:solidFill>
                <a:latin typeface="Times New Roman" panose="02020603050405020304" pitchFamily="18" charset="0"/>
                <a:cs typeface="Times New Roman" panose="02020603050405020304" pitchFamily="18" charset="0"/>
              </a:rPr>
              <a:t>айналым қалпына келсе, онда бұл құбырлардың бірінші қатары ұстаспағанын (прихват жоқ) көрсетеді.</a:t>
            </a:r>
          </a:p>
        </p:txBody>
      </p:sp>
    </p:spTree>
    <p:extLst>
      <p:ext uri="{BB962C8B-B14F-4D97-AF65-F5344CB8AC3E}">
        <p14:creationId xmlns:p14="http://schemas.microsoft.com/office/powerpoint/2010/main" val="1656749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539430"/>
          </a:xfrm>
          <a:prstGeom prst="rect">
            <a:avLst/>
          </a:prstGeom>
        </p:spPr>
        <p:txBody>
          <a:bodyPr wrap="square">
            <a:spAutoFit/>
          </a:bodyPr>
          <a:lstStyle/>
          <a:p>
            <a:pPr marL="457200" indent="-457200" algn="just">
              <a:buFont typeface="Arial" panose="020B0604020202020204" pitchFamily="34" charset="0"/>
              <a:buChar char="•"/>
            </a:pPr>
            <a:r>
              <a:rPr lang="kk-KZ" sz="2800" b="1" dirty="0">
                <a:solidFill>
                  <a:schemeClr val="bg2">
                    <a:lumMod val="50000"/>
                  </a:schemeClr>
                </a:solidFill>
                <a:latin typeface="Times New Roman" panose="02020603050405020304" pitchFamily="18" charset="0"/>
                <a:cs typeface="Times New Roman" panose="02020603050405020304" pitchFamily="18" charset="0"/>
              </a:rPr>
              <a:t>Құбыр аулағыштар. </a:t>
            </a:r>
            <a:r>
              <a:rPr lang="kk-KZ" sz="2800" dirty="0">
                <a:solidFill>
                  <a:schemeClr val="bg2">
                    <a:lumMod val="50000"/>
                  </a:schemeClr>
                </a:solidFill>
                <a:latin typeface="Times New Roman" panose="02020603050405020304" pitchFamily="18" charset="0"/>
                <a:cs typeface="Times New Roman" panose="02020603050405020304" pitchFamily="18" charset="0"/>
              </a:rPr>
              <a:t>СКҚ-ды аулау құбыр аулағыштармен жасалады, олар оң және сол бағыттағы бұрандалармен шығарылады.</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Біріншіден ұстасып қалған құбырларды бүтіндей шығаруға, ал екіншісі – құбырларды бөлшектеп шығарады. Ішкі құбыр аулағыштар құбырларды ішкі бетінен, ал сыртқылары сыртқы бетінен немесе муфтасынан ұстайды. Құбыраулағыштың екі түрі де босатылмайтын және босатылатын болып бөлінеді</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6152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970318"/>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Ішкі босатылмайтын құбыр аулағыштар плашкаларды босатылған жағдайда қысатын механизмі бар.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Плашкалы-сына </a:t>
            </a:r>
            <a:r>
              <a:rPr lang="kk-KZ" sz="2800" dirty="0">
                <a:solidFill>
                  <a:schemeClr val="bg2">
                    <a:lumMod val="50000"/>
                  </a:schemeClr>
                </a:solidFill>
                <a:latin typeface="Times New Roman" panose="02020603050405020304" pitchFamily="18" charset="0"/>
                <a:cs typeface="Times New Roman" panose="02020603050405020304" pitchFamily="18" charset="0"/>
              </a:rPr>
              <a:t>тәрізді қысқышы бар құбыраулағыштар осплашкалы типті механизммен қысады, ал босату құбырлар тізбегін күрт түсіру арқылы жасалады, бұл плашкалардың аулануына және сол жағдайда ұсталып тұруына әкеледі</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Босатылатын құбыр аулағыштарды немесе басқа да плашкалы қысқыш механизмдері бар аспаптарды қолданған кезде созу күшінің мәні аспаптың сипаттамаларына сәйкес анықталады.</a:t>
            </a:r>
          </a:p>
        </p:txBody>
      </p:sp>
    </p:spTree>
    <p:extLst>
      <p:ext uri="{BB962C8B-B14F-4D97-AF65-F5344CB8AC3E}">
        <p14:creationId xmlns:p14="http://schemas.microsoft.com/office/powerpoint/2010/main" val="2009308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832092"/>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Қазақстанда, Ресейде көбінесе Румынияда шығарылған ішкі босатылатын құбыр аулағыштар кеңінен қолданылады, олар диаметрі 60,3; 73; 88,9; 101,6 және 114,3 мм СКҚ-ды аулауға арналған, сондай-ақ М-1 түрдегі сыртқы құбыраулағыштар қолданылады.</a:t>
            </a:r>
          </a:p>
          <a:p>
            <a:pPr marL="457200" indent="-457200" algn="just">
              <a:buFont typeface="Arial" panose="020B0604020202020204" pitchFamily="34" charset="0"/>
              <a:buChar char="•"/>
            </a:pPr>
            <a:r>
              <a:rPr lang="kk-KZ" sz="2800" b="1" dirty="0">
                <a:solidFill>
                  <a:schemeClr val="bg2">
                    <a:lumMod val="50000"/>
                  </a:schemeClr>
                </a:solidFill>
                <a:latin typeface="Times New Roman" panose="02020603050405020304" pitchFamily="18" charset="0"/>
                <a:cs typeface="Times New Roman" panose="02020603050405020304" pitchFamily="18" charset="0"/>
              </a:rPr>
              <a:t>Метчиктер. </a:t>
            </a:r>
            <a:r>
              <a:rPr lang="kk-KZ" sz="2800" dirty="0">
                <a:solidFill>
                  <a:schemeClr val="bg2">
                    <a:lumMod val="50000"/>
                  </a:schemeClr>
                </a:solidFill>
                <a:latin typeface="Times New Roman" panose="02020603050405020304" pitchFamily="18" charset="0"/>
                <a:cs typeface="Times New Roman" panose="02020603050405020304" pitchFamily="18" charset="0"/>
              </a:rPr>
              <a:t>Ұңғыдан бұрғылау құбырын шығару үшін метчиктер қолданылады</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Олар </a:t>
            </a:r>
            <a:r>
              <a:rPr lang="kk-KZ" sz="2800" dirty="0">
                <a:solidFill>
                  <a:schemeClr val="bg2">
                    <a:lumMod val="50000"/>
                  </a:schemeClr>
                </a:solidFill>
                <a:latin typeface="Times New Roman" panose="02020603050405020304" pitchFamily="18" charset="0"/>
                <a:cs typeface="Times New Roman" panose="02020603050405020304" pitchFamily="18" charset="0"/>
              </a:rPr>
              <a:t>әмбебап және арнайы болып бөлінеді.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Әмбебап </a:t>
            </a:r>
            <a:r>
              <a:rPr lang="kk-KZ" sz="2800" dirty="0">
                <a:solidFill>
                  <a:schemeClr val="bg2">
                    <a:lumMod val="50000"/>
                  </a:schemeClr>
                </a:solidFill>
                <a:latin typeface="Times New Roman" panose="02020603050405020304" pitchFamily="18" charset="0"/>
                <a:cs typeface="Times New Roman" panose="02020603050405020304" pitchFamily="18" charset="0"/>
              </a:rPr>
              <a:t>бұрғылау метчиктері (ӘБМ) шығарылатын тізбекті ұстау үшін құбырға бұралады, ал арнайы бұрғылау метчиктері  (АБМ) құлыпты бұрандаға кіргізіледі.</a:t>
            </a:r>
          </a:p>
        </p:txBody>
      </p:sp>
    </p:spTree>
    <p:extLst>
      <p:ext uri="{BB962C8B-B14F-4D97-AF65-F5344CB8AC3E}">
        <p14:creationId xmlns:p14="http://schemas.microsoft.com/office/powerpoint/2010/main" val="1999036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832092"/>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Әрбір типтегі метчиктер арналуына байланысты оң және сол бұрандамен дайындалады.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Оң </a:t>
            </a:r>
            <a:r>
              <a:rPr lang="kk-KZ" sz="2800" dirty="0">
                <a:solidFill>
                  <a:schemeClr val="bg2">
                    <a:lumMod val="50000"/>
                  </a:schemeClr>
                </a:solidFill>
                <a:latin typeface="Times New Roman" panose="02020603050405020304" pitchFamily="18" charset="0"/>
                <a:cs typeface="Times New Roman" panose="02020603050405020304" pitchFamily="18" charset="0"/>
              </a:rPr>
              <a:t>бұрандалы метчиктер ұңғыда қалған құбырлар тізбегін тұтас шығаруға, ал сол бұрандасы бар метчиктер солға бұрап, тізбекті бөліктермен шығаруға қолданылады.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Әдетте </a:t>
            </a:r>
            <a:r>
              <a:rPr lang="kk-KZ" sz="2800" dirty="0">
                <a:solidFill>
                  <a:schemeClr val="bg2">
                    <a:lumMod val="50000"/>
                  </a:schemeClr>
                </a:solidFill>
                <a:latin typeface="Times New Roman" panose="02020603050405020304" pitchFamily="18" charset="0"/>
                <a:cs typeface="Times New Roman" panose="02020603050405020304" pitchFamily="18" charset="0"/>
              </a:rPr>
              <a:t>метчиктер апаттарды жою барысында үлкен айналдыру моменттері және бұрғылау тізбегін шайқау керек болғанда қолданылады.</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Ұңғыда қалған коронканы және колонкалы құбырларды бір уақытта олардағы кернді бұзып алу үшін МК-46, МК-57 және МК-76 коронка метчиктері қолданылады.</a:t>
            </a:r>
          </a:p>
        </p:txBody>
      </p:sp>
    </p:spTree>
    <p:extLst>
      <p:ext uri="{BB962C8B-B14F-4D97-AF65-F5344CB8AC3E}">
        <p14:creationId xmlns:p14="http://schemas.microsoft.com/office/powerpoint/2010/main" val="3657836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832092"/>
          </a:xfrm>
          <a:prstGeom prst="rect">
            <a:avLst/>
          </a:prstGeom>
        </p:spPr>
        <p:txBody>
          <a:bodyPr wrap="square">
            <a:spAutoFit/>
          </a:bodyPr>
          <a:lstStyle/>
          <a:p>
            <a:pPr marL="457200" indent="-457200" algn="just">
              <a:buFont typeface="Arial" panose="020B0604020202020204" pitchFamily="34" charset="0"/>
              <a:buChar char="•"/>
            </a:pPr>
            <a:r>
              <a:rPr lang="kk-KZ" sz="2800" b="1" dirty="0">
                <a:solidFill>
                  <a:schemeClr val="bg2">
                    <a:lumMod val="50000"/>
                  </a:schemeClr>
                </a:solidFill>
                <a:latin typeface="Times New Roman" panose="02020603050405020304" pitchFamily="18" charset="0"/>
                <a:cs typeface="Times New Roman" panose="02020603050405020304" pitchFamily="18" charset="0"/>
              </a:rPr>
              <a:t>Аулағыш қоңыраулар. </a:t>
            </a:r>
            <a:r>
              <a:rPr lang="kk-KZ" sz="2800" dirty="0">
                <a:solidFill>
                  <a:schemeClr val="bg2">
                    <a:lumMod val="50000"/>
                  </a:schemeClr>
                </a:solidFill>
                <a:latin typeface="Times New Roman" panose="02020603050405020304" pitchFamily="18" charset="0"/>
                <a:cs typeface="Times New Roman" panose="02020603050405020304" pitchFamily="18" charset="0"/>
              </a:rPr>
              <a:t>Ұңғыда қалған құбырлар тізбегін құбыр ұшынан аулау үшін аулағыш қоңыраулар қолданылады. Олар К және КС типті бұрандамен, сондай-ақ ОСТ 02-1275-75 сәйкес тегіс етіп жасалынады.</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К түріндегі аулағыш қоңыраулар ұңғыда қалған бұрғылау құбырларының немесе СКҚ тізбегін сыртқы жағынан бұрау арқылы қысып шығаруға арналған. Қоңыраудың жоғарғы бөлігінде ГОСТ 5286-75 сәйкес құлыпты муфта бұрандасы, ал төменгі бөлігінде ішкі аулау бұрандасы, сыртынан – бағыттағыш шүңетпен (воронка) байланыстыратын құбыр бұрандасы ойылады. </a:t>
            </a:r>
          </a:p>
        </p:txBody>
      </p:sp>
    </p:spTree>
    <p:extLst>
      <p:ext uri="{BB962C8B-B14F-4D97-AF65-F5344CB8AC3E}">
        <p14:creationId xmlns:p14="http://schemas.microsoft.com/office/powerpoint/2010/main" val="1385995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2677656"/>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Қоңыраулар оң бұрандалы арықшалармен, сондай-ақ сол арықшалармен 20Х маркалы болаттан жасалады.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Ол </a:t>
            </a:r>
            <a:r>
              <a:rPr lang="kk-KZ" sz="2800" dirty="0">
                <a:solidFill>
                  <a:schemeClr val="bg2">
                    <a:lumMod val="50000"/>
                  </a:schemeClr>
                </a:solidFill>
                <a:latin typeface="Times New Roman" panose="02020603050405020304" pitchFamily="18" charset="0"/>
                <a:cs typeface="Times New Roman" panose="02020603050405020304" pitchFamily="18" charset="0"/>
              </a:rPr>
              <a:t>басқа болат маркасымен алмастырылуы мүмкін, бірақ қоңырау сапасын түсірмейтін маркамен</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Қоңыраумен жұмыс істеу метчикпен жұмыс істеуден ерекшеленбейді.</a:t>
            </a:r>
          </a:p>
        </p:txBody>
      </p:sp>
    </p:spTree>
    <p:extLst>
      <p:ext uri="{BB962C8B-B14F-4D97-AF65-F5344CB8AC3E}">
        <p14:creationId xmlns:p14="http://schemas.microsoft.com/office/powerpoint/2010/main" val="827713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algn="ctr"/>
            <a:r>
              <a:rPr lang="kk-KZ" sz="2800" b="1" dirty="0">
                <a:solidFill>
                  <a:schemeClr val="bg2">
                    <a:lumMod val="50000"/>
                  </a:schemeClr>
                </a:solidFill>
                <a:latin typeface="Times New Roman" panose="02020603050405020304" pitchFamily="18" charset="0"/>
                <a:cs typeface="Times New Roman" panose="02020603050405020304" pitchFamily="18" charset="0"/>
              </a:rPr>
              <a:t>Ұңғыларды пайдалану және жөндеу кезіндегі апаттарды жою</a:t>
            </a:r>
            <a:r>
              <a:rPr lang="kk-KZ" sz="2800" b="1" dirty="0" smtClean="0">
                <a:solidFill>
                  <a:schemeClr val="bg2">
                    <a:lumMod val="50000"/>
                  </a:schemeClr>
                </a:solidFill>
                <a:latin typeface="Times New Roman" panose="02020603050405020304" pitchFamily="18" charset="0"/>
                <a:cs typeface="Times New Roman" panose="02020603050405020304" pitchFamily="18" charset="0"/>
              </a:rPr>
              <a:t>.</a:t>
            </a:r>
          </a:p>
          <a:p>
            <a:pPr algn="ctr"/>
            <a:endParaRPr lang="kk-KZ" sz="2800" b="1" dirty="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Ұңғыларды пайдалану және жөндеу кезінде апаттық жағдайлар айтарлықтай жиі болып тұрады, олар тізбек арқандарының және сымдарының, каротаждық кабельдің үзілуімен, терең-сораптық жерасты жабдықтарының, перфораторлардың және басқа заттардың ұңғыда қалып қоюымен байланыстыболады</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 </a:t>
            </a:r>
            <a:r>
              <a:rPr lang="kk-KZ" sz="2800" dirty="0">
                <a:solidFill>
                  <a:schemeClr val="bg2">
                    <a:lumMod val="50000"/>
                  </a:schemeClr>
                </a:solidFill>
                <a:latin typeface="Times New Roman" panose="02020603050405020304" pitchFamily="18" charset="0"/>
                <a:cs typeface="Times New Roman" panose="02020603050405020304" pitchFamily="18" charset="0"/>
              </a:rPr>
              <a:t>Мұндай апаттарды жою құлаған затты, құбырды немесе тросты (арқанды) шығару (аулау) жолымен, яғни аулау жұмыстарын жүргізумен атқарылады.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Аулау </a:t>
            </a:r>
            <a:r>
              <a:rPr lang="kk-KZ" sz="2800" dirty="0">
                <a:solidFill>
                  <a:schemeClr val="bg2">
                    <a:lumMod val="50000"/>
                  </a:schemeClr>
                </a:solidFill>
                <a:latin typeface="Times New Roman" panose="02020603050405020304" pitchFamily="18" charset="0"/>
                <a:cs typeface="Times New Roman" panose="02020603050405020304" pitchFamily="18" charset="0"/>
              </a:rPr>
              <a:t>жұмыстары мұндай апаттарды жою кезіндегі ең қиыны болып есептелінеді.</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07542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539430"/>
          </a:xfrm>
          <a:prstGeom prst="rect">
            <a:avLst/>
          </a:prstGeom>
        </p:spPr>
        <p:txBody>
          <a:bodyPr wrap="square">
            <a:spAutoFit/>
          </a:bodyPr>
          <a:lstStyle/>
          <a:p>
            <a:pPr marL="457200" indent="-457200" algn="just">
              <a:buFont typeface="Arial" panose="020B0604020202020204" pitchFamily="34" charset="0"/>
              <a:buChar char="•"/>
            </a:pPr>
            <a:r>
              <a:rPr lang="kk-KZ" sz="2800" b="1" dirty="0">
                <a:solidFill>
                  <a:schemeClr val="bg2">
                    <a:lumMod val="50000"/>
                  </a:schemeClr>
                </a:solidFill>
                <a:latin typeface="Times New Roman" panose="02020603050405020304" pitchFamily="18" charset="0"/>
                <a:cs typeface="Times New Roman" panose="02020603050405020304" pitchFamily="18" charset="0"/>
              </a:rPr>
              <a:t>Арқанды (канат) және кабельді шығару. </a:t>
            </a:r>
            <a:r>
              <a:rPr lang="kk-KZ" sz="2800" dirty="0">
                <a:solidFill>
                  <a:schemeClr val="bg2">
                    <a:lumMod val="50000"/>
                  </a:schemeClr>
                </a:solidFill>
                <a:latin typeface="Times New Roman" panose="02020603050405020304" pitchFamily="18" charset="0"/>
                <a:cs typeface="Times New Roman" panose="02020603050405020304" pitchFamily="18" charset="0"/>
              </a:rPr>
              <a:t>Арқан немесе перфораторлық кабель үзілген кезде олар ұңғыда кептеліп, тұтас тығын тәрізді масса жасауы мүмкін, оларды шығару әртүрлі конструкциядағы арнайы ілгектермен, ерштермен (кедір-бұдырлы щетка) және қармақтармен жасалады.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Ол </a:t>
            </a:r>
            <a:r>
              <a:rPr lang="kk-KZ" sz="2800" dirty="0">
                <a:solidFill>
                  <a:schemeClr val="bg2">
                    <a:lumMod val="50000"/>
                  </a:schemeClr>
                </a:solidFill>
                <a:latin typeface="Times New Roman" panose="02020603050405020304" pitchFamily="18" charset="0"/>
                <a:cs typeface="Times New Roman" panose="02020603050405020304" pitchFamily="18" charset="0"/>
              </a:rPr>
              <a:t>кезде шығарылатын арқан немесе кабель аспаптың тұйық ұшымен нығыздалып қалуы мүмкін, соның нәтижесінде тығыз сальник пайда болады да аулау процессі қиындайды.</a:t>
            </a:r>
          </a:p>
        </p:txBody>
      </p:sp>
    </p:spTree>
    <p:extLst>
      <p:ext uri="{BB962C8B-B14F-4D97-AF65-F5344CB8AC3E}">
        <p14:creationId xmlns:p14="http://schemas.microsoft.com/office/powerpoint/2010/main" val="2820759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Осыған байланысты практикада көбінесе бір тармақты шектегіші бар ілмектер қолданылады. Олардың ең ыңғайлысы- диаметрі 50 мм және ұзындығы 5 м қармақ пен ерштің біріктірілген арнайы қармақ түрі.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Өзінің </a:t>
            </a:r>
            <a:r>
              <a:rPr lang="kk-KZ" sz="2800" dirty="0">
                <a:solidFill>
                  <a:schemeClr val="bg2">
                    <a:lumMod val="50000"/>
                  </a:schemeClr>
                </a:solidFill>
                <a:latin typeface="Times New Roman" panose="02020603050405020304" pitchFamily="18" charset="0"/>
                <a:cs typeface="Times New Roman" panose="02020603050405020304" pitchFamily="18" charset="0"/>
              </a:rPr>
              <a:t>өткір төменгі ұшымен қармақ үзілген кабель мен арқанның оралымдарының ішіне еркін кіріп оларды өзінің тікендерімен іліп жер бетіне шығарады.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Шахмат </a:t>
            </a:r>
            <a:r>
              <a:rPr lang="kk-KZ" sz="2800" dirty="0">
                <a:solidFill>
                  <a:schemeClr val="bg2">
                    <a:lumMod val="50000"/>
                  </a:schemeClr>
                </a:solidFill>
                <a:latin typeface="Times New Roman" panose="02020603050405020304" pitchFamily="18" charset="0"/>
                <a:cs typeface="Times New Roman" panose="02020603050405020304" pitchFamily="18" charset="0"/>
              </a:rPr>
              <a:t>тәртібінде орналасқан тікендер мен ілмектер сырықтың бүкіл бойына дәнекерленеді, жоғарғы бөліктерінде төменгі бөлігімен салыстырғанда көбірек шығып тұрады.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Қармақтар </a:t>
            </a:r>
            <a:r>
              <a:rPr lang="kk-KZ" sz="2800" dirty="0">
                <a:solidFill>
                  <a:schemeClr val="bg2">
                    <a:lumMod val="50000"/>
                  </a:schemeClr>
                </a:solidFill>
                <a:latin typeface="Times New Roman" panose="02020603050405020304" pitchFamily="18" charset="0"/>
                <a:cs typeface="Times New Roman" panose="02020603050405020304" pitchFamily="18" charset="0"/>
              </a:rPr>
              <a:t>диаметрі 22 мм-ден кем емес арқанды ұңғыдан шығаруға қолданылады.</a:t>
            </a:r>
          </a:p>
        </p:txBody>
      </p:sp>
    </p:spTree>
    <p:extLst>
      <p:ext uri="{BB962C8B-B14F-4D97-AF65-F5344CB8AC3E}">
        <p14:creationId xmlns:p14="http://schemas.microsoft.com/office/powerpoint/2010/main" val="3155985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108543"/>
          </a:xfrm>
          <a:prstGeom prst="rect">
            <a:avLst/>
          </a:prstGeom>
        </p:spPr>
        <p:txBody>
          <a:bodyPr wrap="square">
            <a:spAutoFit/>
          </a:bodyPr>
          <a:lstStyle/>
          <a:p>
            <a:pPr marL="457200" indent="-457200" algn="just">
              <a:buFont typeface="Arial" panose="020B0604020202020204" pitchFamily="34" charset="0"/>
              <a:buChar char="•"/>
            </a:pPr>
            <a:r>
              <a:rPr lang="kk-KZ" sz="2800" b="1" dirty="0">
                <a:solidFill>
                  <a:schemeClr val="bg2">
                    <a:lumMod val="50000"/>
                  </a:schemeClr>
                </a:solidFill>
                <a:latin typeface="Times New Roman" panose="02020603050405020304" pitchFamily="18" charset="0"/>
                <a:cs typeface="Times New Roman" panose="02020603050405020304" pitchFamily="18" charset="0"/>
              </a:rPr>
              <a:t>Апатты жоюдың басқа жұмыстары. </a:t>
            </a:r>
            <a:endParaRPr lang="kk-KZ" sz="2800" b="1" dirty="0" smtClean="0">
              <a:solidFill>
                <a:schemeClr val="bg2">
                  <a:lumMod val="50000"/>
                </a:schemeClr>
              </a:solidFill>
              <a:latin typeface="Times New Roman" panose="02020603050405020304" pitchFamily="18" charset="0"/>
              <a:cs typeface="Times New Roman" panose="02020603050405020304" pitchFamily="18" charset="0"/>
            </a:endParaRPr>
          </a:p>
          <a:p>
            <a:pPr algn="just"/>
            <a:r>
              <a:rPr lang="kk-KZ" sz="2800" dirty="0" smtClean="0">
                <a:solidFill>
                  <a:schemeClr val="bg2">
                    <a:lumMod val="50000"/>
                  </a:schemeClr>
                </a:solidFill>
                <a:latin typeface="Times New Roman" panose="02020603050405020304" pitchFamily="18" charset="0"/>
                <a:cs typeface="Times New Roman" panose="02020603050405020304" pitchFamily="18" charset="0"/>
              </a:rPr>
              <a:t>Оған </a:t>
            </a:r>
            <a:r>
              <a:rPr lang="kk-KZ" sz="2800" dirty="0">
                <a:solidFill>
                  <a:schemeClr val="bg2">
                    <a:lumMod val="50000"/>
                  </a:schemeClr>
                </a:solidFill>
                <a:latin typeface="Times New Roman" panose="02020603050405020304" pitchFamily="18" charset="0"/>
                <a:cs typeface="Times New Roman" panose="02020603050405020304" pitchFamily="18" charset="0"/>
              </a:rPr>
              <a:t>келесі жұмыс түрлері жатады: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бұрғылау </a:t>
            </a:r>
            <a:r>
              <a:rPr lang="kk-KZ" sz="2800" dirty="0">
                <a:solidFill>
                  <a:schemeClr val="bg2">
                    <a:lumMod val="50000"/>
                  </a:schemeClr>
                </a:solidFill>
                <a:latin typeface="Times New Roman" panose="02020603050405020304" pitchFamily="18" charset="0"/>
                <a:cs typeface="Times New Roman" panose="02020603050405020304" pitchFamily="18" charset="0"/>
              </a:rPr>
              <a:t>тізбектері мен қашау элементтерінің қысылуын жою; құбырлардың бүлінген ұштарының бетін фрезерлеу;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цементпен </a:t>
            </a:r>
            <a:r>
              <a:rPr lang="kk-KZ" sz="2800" dirty="0">
                <a:solidFill>
                  <a:schemeClr val="bg2">
                    <a:lumMod val="50000"/>
                  </a:schemeClr>
                </a:solidFill>
                <a:latin typeface="Times New Roman" panose="02020603050405020304" pitchFamily="18" charset="0"/>
                <a:cs typeface="Times New Roman" panose="02020603050405020304" pitchFamily="18" charset="0"/>
              </a:rPr>
              <a:t>жабысып қалған құбырларды шығару;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құбырларды </a:t>
            </a:r>
            <a:r>
              <a:rPr lang="kk-KZ" sz="2800" dirty="0">
                <a:solidFill>
                  <a:schemeClr val="bg2">
                    <a:lumMod val="50000"/>
                  </a:schemeClr>
                </a:solidFill>
                <a:latin typeface="Times New Roman" panose="02020603050405020304" pitchFamily="18" charset="0"/>
                <a:cs typeface="Times New Roman" panose="02020603050405020304" pitchFamily="18" charset="0"/>
              </a:rPr>
              <a:t>кесу; сораптық құбырлар мен штангаларды, жерасты жабдығын аулау және т.б.</a:t>
            </a:r>
          </a:p>
        </p:txBody>
      </p:sp>
    </p:spTree>
    <p:extLst>
      <p:ext uri="{BB962C8B-B14F-4D97-AF65-F5344CB8AC3E}">
        <p14:creationId xmlns:p14="http://schemas.microsoft.com/office/powerpoint/2010/main" val="4100411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970318"/>
          </a:xfrm>
          <a:prstGeom prst="rect">
            <a:avLst/>
          </a:prstGeom>
        </p:spPr>
        <p:txBody>
          <a:bodyPr wrap="square">
            <a:spAutoFit/>
          </a:bodyPr>
          <a:lstStyle/>
          <a:p>
            <a:pPr marL="457200" indent="-457200" algn="just">
              <a:buFont typeface="Arial" panose="020B0604020202020204" pitchFamily="34" charset="0"/>
              <a:buChar char="•"/>
            </a:pPr>
            <a:r>
              <a:rPr lang="kk-KZ" sz="2800" b="1" dirty="0">
                <a:solidFill>
                  <a:schemeClr val="bg2">
                    <a:lumMod val="50000"/>
                  </a:schemeClr>
                </a:solidFill>
                <a:latin typeface="Times New Roman" panose="02020603050405020304" pitchFamily="18" charset="0"/>
                <a:cs typeface="Times New Roman" panose="02020603050405020304" pitchFamily="18" charset="0"/>
              </a:rPr>
              <a:t>Механикалық </a:t>
            </a:r>
            <a:r>
              <a:rPr lang="kk-KZ" sz="2800" b="1" dirty="0" smtClean="0">
                <a:solidFill>
                  <a:schemeClr val="bg2">
                    <a:lumMod val="50000"/>
                  </a:schemeClr>
                </a:solidFill>
                <a:latin typeface="Times New Roman" panose="02020603050405020304" pitchFamily="18" charset="0"/>
                <a:cs typeface="Times New Roman" panose="02020603050405020304" pitchFamily="18" charset="0"/>
              </a:rPr>
              <a:t>ясс - </a:t>
            </a:r>
            <a:r>
              <a:rPr lang="kk-KZ" sz="2800" dirty="0">
                <a:solidFill>
                  <a:schemeClr val="bg2">
                    <a:lumMod val="50000"/>
                  </a:schemeClr>
                </a:solidFill>
                <a:latin typeface="Times New Roman" panose="02020603050405020304" pitchFamily="18" charset="0"/>
                <a:cs typeface="Times New Roman" panose="02020603050405020304" pitchFamily="18" charset="0"/>
              </a:rPr>
              <a:t>қашаулардың, СКҚ-дың, бұрғылау тізбектерінің элементтерінің кішігірім ұзындығын жоғарыға ұрып қысылуын жою. Ясстың жұмыс істеу принципі конустық жұп ажырағаннан кейін созылған бұрғылау тізбегінің потенциалдық энергиясын қолдануға негізделген. Бұрғылау тізбегінің қысылмаған бөлігі қысылған бөліктен ажыратылып, жер бетіне шығарылады. Ұңғыға аулау аспабынан, ясстан, ұзындығы 25-50 м АБҚ және бұрғылау құбырларынан тұратын жинақ түсіріледі. </a:t>
            </a:r>
          </a:p>
        </p:txBody>
      </p:sp>
    </p:spTree>
    <p:extLst>
      <p:ext uri="{BB962C8B-B14F-4D97-AF65-F5344CB8AC3E}">
        <p14:creationId xmlns:p14="http://schemas.microsoft.com/office/powerpoint/2010/main" val="406874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832092"/>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Бұрғылау тізбегі жүктемені 30-40 кН түсіріп айналып тұрады. Штоктың конустық беті ясстың төменгі ауыстырғышының (переводник) жоғарғы ішкі конустық бетіне (1-ші конустық) кіргізіледі.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Тізбек </a:t>
            </a:r>
            <a:r>
              <a:rPr lang="kk-KZ" sz="2800" dirty="0">
                <a:solidFill>
                  <a:schemeClr val="bg2">
                    <a:lumMod val="50000"/>
                  </a:schemeClr>
                </a:solidFill>
                <a:latin typeface="Times New Roman" panose="02020603050405020304" pitchFamily="18" charset="0"/>
                <a:cs typeface="Times New Roman" panose="02020603050405020304" pitchFamily="18" charset="0"/>
              </a:rPr>
              <a:t>шығарылатын құбырлармен байланыстырылады да жүктеме таңдалған мәнге дейін төмендетіледі</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Ұңғыда құрылғы тұрған кезде соққы күші кең диапазонда 30-70 тен 100-500 кН дейін жоғарылатылады.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Жүктеме </a:t>
            </a:r>
            <a:r>
              <a:rPr lang="kk-KZ" sz="2800" dirty="0">
                <a:solidFill>
                  <a:schemeClr val="bg2">
                    <a:lumMod val="50000"/>
                  </a:schemeClr>
                </a:solidFill>
                <a:latin typeface="Times New Roman" panose="02020603050405020304" pitchFamily="18" charset="0"/>
                <a:cs typeface="Times New Roman" panose="02020603050405020304" pitchFamily="18" charset="0"/>
              </a:rPr>
              <a:t>30-70 кН-нан төмен болса конустық жұп ажырайды. Ары қарай созу кезінде конустық жұп ажырап, соққы 50-70 кН түседі.</a:t>
            </a:r>
          </a:p>
        </p:txBody>
      </p:sp>
    </p:spTree>
    <p:extLst>
      <p:ext uri="{BB962C8B-B14F-4D97-AF65-F5344CB8AC3E}">
        <p14:creationId xmlns:p14="http://schemas.microsoft.com/office/powerpoint/2010/main" val="3328441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832092"/>
          </a:xfrm>
          <a:prstGeom prst="rect">
            <a:avLst/>
          </a:prstGeom>
        </p:spPr>
        <p:txBody>
          <a:bodyPr wrap="square">
            <a:spAutoFit/>
          </a:bodyPr>
          <a:lstStyle/>
          <a:p>
            <a:pPr marL="457200" indent="-457200" algn="just">
              <a:buFont typeface="Arial" panose="020B0604020202020204" pitchFamily="34" charset="0"/>
              <a:buChar char="•"/>
            </a:pPr>
            <a:r>
              <a:rPr lang="kk-KZ" sz="2800" b="1" dirty="0">
                <a:solidFill>
                  <a:schemeClr val="bg2">
                    <a:lumMod val="50000"/>
                  </a:schemeClr>
                </a:solidFill>
                <a:latin typeface="Times New Roman" panose="02020603050405020304" pitchFamily="18" charset="0"/>
                <a:cs typeface="Times New Roman" panose="02020603050405020304" pitchFamily="18" charset="0"/>
              </a:rPr>
              <a:t>Фрезерлер мен райберлер. </a:t>
            </a:r>
            <a:r>
              <a:rPr lang="kk-KZ" sz="2800" dirty="0">
                <a:solidFill>
                  <a:schemeClr val="bg2">
                    <a:lumMod val="50000"/>
                  </a:schemeClr>
                </a:solidFill>
                <a:latin typeface="Times New Roman" panose="02020603050405020304" pitchFamily="18" charset="0"/>
                <a:cs typeface="Times New Roman" panose="02020603050405020304" pitchFamily="18" charset="0"/>
              </a:rPr>
              <a:t>Апаттық бүлінген құбырлардың ұшына белгілі-бір пішін беріп, ары қарай ұстап аулау аспабымен шығару үшін қолданылады. Апаттық құбырлардың жыртылған, жаншылған және қатты майысқан ұштарын түзету үшін түптік және торецтік (сыртқы) ішкі тістері бар фрезерлер, сондай-ақ құбырлардың ішкі бетін түзетуге арналған конустық райберлер қолданылады.</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Қатты қорытпалы жабдықтауы бар торецтік фрезерлер апаттық құбырдың майысқан ұштарын түзетуге арналған, олар кесу кезінде динамикалық күшке төтеп беруі керек және металды тиімді кесуі керек. </a:t>
            </a:r>
          </a:p>
        </p:txBody>
      </p:sp>
    </p:spTree>
    <p:extLst>
      <p:ext uri="{BB962C8B-B14F-4D97-AF65-F5344CB8AC3E}">
        <p14:creationId xmlns:p14="http://schemas.microsoft.com/office/powerpoint/2010/main" val="664628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539430"/>
          </a:xfrm>
          <a:prstGeom prst="rect">
            <a:avLst/>
          </a:prstGeom>
        </p:spPr>
        <p:txBody>
          <a:bodyPr wrap="square">
            <a:spAutoFit/>
          </a:bodyPr>
          <a:lstStyle/>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Сондай-ақ, </a:t>
            </a:r>
            <a:r>
              <a:rPr lang="kk-KZ" sz="2800" dirty="0">
                <a:solidFill>
                  <a:schemeClr val="bg2">
                    <a:lumMod val="50000"/>
                  </a:schemeClr>
                </a:solidFill>
                <a:latin typeface="Times New Roman" panose="02020603050405020304" pitchFamily="18" charset="0"/>
                <a:cs typeface="Times New Roman" panose="02020603050405020304" pitchFamily="18" charset="0"/>
              </a:rPr>
              <a:t>тістерінің профилі күшейтілген фрезер қолданылады, оның құрылысы кесу процессінің тиімділігін қамтамасыз етеді. Тіс профильдерінің кесу кезіндегі күшейтілуі олардың қадамы мен биіктігін жоғарылату арқылы </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қамтамасыз </a:t>
            </a:r>
            <a:r>
              <a:rPr lang="kk-KZ" sz="2800" dirty="0">
                <a:solidFill>
                  <a:schemeClr val="bg2">
                    <a:lumMod val="50000"/>
                  </a:schemeClr>
                </a:solidFill>
                <a:latin typeface="Times New Roman" panose="02020603050405020304" pitchFamily="18" charset="0"/>
                <a:cs typeface="Times New Roman" panose="02020603050405020304" pitchFamily="18" charset="0"/>
              </a:rPr>
              <a:t>етіледі</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Апаттық құбырлардың майысқан жоғарғы ұштарын өңдегеннен кейін олар аулау аспаптарының көмегімен, көбінесе әртүрлі конструкциядағы ішкі құбыр аулағыштармен шығарылады.</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6666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marL="457200" indent="-457200" algn="just">
              <a:buFont typeface="Arial" panose="020B0604020202020204" pitchFamily="34" charset="0"/>
              <a:buChar char="•"/>
            </a:pPr>
            <a:r>
              <a:rPr lang="kk-KZ" sz="2800" b="1" dirty="0">
                <a:solidFill>
                  <a:schemeClr val="bg2">
                    <a:lumMod val="50000"/>
                  </a:schemeClr>
                </a:solidFill>
                <a:latin typeface="Times New Roman" panose="02020603050405020304" pitchFamily="18" charset="0"/>
                <a:cs typeface="Times New Roman" panose="02020603050405020304" pitchFamily="18" charset="0"/>
              </a:rPr>
              <a:t>Цементпен жабысып қалған құбырларды шығару. </a:t>
            </a:r>
            <a:r>
              <a:rPr lang="kk-KZ" sz="2800" dirty="0">
                <a:solidFill>
                  <a:schemeClr val="bg2">
                    <a:lumMod val="50000"/>
                  </a:schemeClr>
                </a:solidFill>
                <a:latin typeface="Times New Roman" panose="02020603050405020304" pitchFamily="18" charset="0"/>
                <a:cs typeface="Times New Roman" panose="02020603050405020304" pitchFamily="18" charset="0"/>
              </a:rPr>
              <a:t>Цементтеліп қалған құбырларды шығару процессі құбырлар мен тізбек қабырғасы арасындағы оларды цемент тасынан босатудан басталады.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Алдымен </a:t>
            </a:r>
            <a:r>
              <a:rPr lang="kk-KZ" sz="2800" dirty="0">
                <a:solidFill>
                  <a:schemeClr val="bg2">
                    <a:lumMod val="50000"/>
                  </a:schemeClr>
                </a:solidFill>
                <a:latin typeface="Times New Roman" panose="02020603050405020304" pitchFamily="18" charset="0"/>
                <a:cs typeface="Times New Roman" panose="02020603050405020304" pitchFamily="18" charset="0"/>
              </a:rPr>
              <a:t>цементпен қысылған жерге дейін құбырлар бұралып босатылады да жер бетіне шығарылады. Ары қарай арнайы құбырлық фрезермен цементтелген құбырлар фрезерленеді. Ол үшін босатылатын типтегі аулау аспабы қолданылады.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Бір </a:t>
            </a:r>
            <a:r>
              <a:rPr lang="kk-KZ" sz="2800" dirty="0">
                <a:solidFill>
                  <a:schemeClr val="bg2">
                    <a:lumMod val="50000"/>
                  </a:schemeClr>
                </a:solidFill>
                <a:latin typeface="Times New Roman" panose="02020603050405020304" pitchFamily="18" charset="0"/>
                <a:cs typeface="Times New Roman" panose="02020603050405020304" pitchFamily="18" charset="0"/>
              </a:rPr>
              <a:t>барғаннан фрезерлеу, бұрап шығару және құбырды көтеру жасалады. Фрезер мен бағыттағыш ұзындықтары әртүрлі, бірақ 10 м-ден кем емес. Тікелей бағыттауыштың үстіне аулау аспабы орнатылады. </a:t>
            </a:r>
          </a:p>
        </p:txBody>
      </p:sp>
    </p:spTree>
    <p:extLst>
      <p:ext uri="{BB962C8B-B14F-4D97-AF65-F5344CB8AC3E}">
        <p14:creationId xmlns:p14="http://schemas.microsoft.com/office/powerpoint/2010/main" val="3388310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Фрезерлеу және бұрап шығару ұңғыда қалған құбыр ұшы цементтен фрезерленуі болатындай есеппен жасалады. Ондай болмаған жағдайда келесі операция кезінде құбырды фрезер ішіне кіргізу қиын болады, ұңғыда эксцентрлі орналасып олар фрезермен кесілуі мүмкін, бұл жұмыстың қиындауына әкеледі. </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Цементтік тасты фрезерлеу кезінде фрезерге түсетін күш 10-20 кН аспауы қажет, себебі шектен тыс күш фрезер бөлшегінің немесе тұтастай фрезер мен бағыттауыштың сынуына және ұңғыда қалып қоюына әкелуі мүмкін. Фрезерлеу кезінде ұңғыны сазды жуу ерітіндісімен қарқынды жуып тұру ұсынылады, себебі бұрғыланған цемент жер бетіне шығуы тиіс.</a:t>
            </a:r>
          </a:p>
          <a:p>
            <a:pPr marL="457200" indent="-457200" algn="just">
              <a:buFont typeface="Arial" panose="020B0604020202020204" pitchFamily="34" charset="0"/>
              <a:buChar char="•"/>
            </a:pP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3951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832092"/>
          </a:xfrm>
          <a:prstGeom prst="rect">
            <a:avLst/>
          </a:prstGeom>
        </p:spPr>
        <p:txBody>
          <a:bodyPr wrap="square">
            <a:spAutoFit/>
          </a:bodyPr>
          <a:lstStyle/>
          <a:p>
            <a:pPr marL="457200" indent="-457200" algn="just">
              <a:buFont typeface="Arial" panose="020B0604020202020204" pitchFamily="34" charset="0"/>
              <a:buChar char="•"/>
            </a:pPr>
            <a:r>
              <a:rPr lang="kk-KZ" sz="2800" b="1" dirty="0">
                <a:solidFill>
                  <a:schemeClr val="bg2">
                    <a:lumMod val="50000"/>
                  </a:schemeClr>
                </a:solidFill>
                <a:latin typeface="Times New Roman" panose="02020603050405020304" pitchFamily="18" charset="0"/>
                <a:cs typeface="Times New Roman" panose="02020603050405020304" pitchFamily="18" charset="0"/>
              </a:rPr>
              <a:t>Құбырларды кесу. </a:t>
            </a:r>
            <a:r>
              <a:rPr lang="kk-KZ" sz="2800" dirty="0">
                <a:solidFill>
                  <a:schemeClr val="bg2">
                    <a:lumMod val="50000"/>
                  </a:schemeClr>
                </a:solidFill>
                <a:latin typeface="Times New Roman" panose="02020603050405020304" pitchFamily="18" charset="0"/>
                <a:cs typeface="Times New Roman" panose="02020603050405020304" pitchFamily="18" charset="0"/>
              </a:rPr>
              <a:t>Жұмысы механикалық және гидравликалық принциптерге негізделген сыртқы және ішкі құбыр кескіштер қолданылады.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Диаметрі </a:t>
            </a:r>
            <a:r>
              <a:rPr lang="kk-KZ" sz="2800" dirty="0">
                <a:solidFill>
                  <a:schemeClr val="bg2">
                    <a:lumMod val="50000"/>
                  </a:schemeClr>
                </a:solidFill>
                <a:latin typeface="Times New Roman" panose="02020603050405020304" pitchFamily="18" charset="0"/>
                <a:cs typeface="Times New Roman" panose="02020603050405020304" pitchFamily="18" charset="0"/>
              </a:rPr>
              <a:t>73 мм бұрғылау құбырларын және СКҚ кесу сыртқы құбыр кескіштермен жасалады, олар өту тесігі үлкен бұрғылау құбырларының тізбегіне түсіріледі.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89 </a:t>
            </a:r>
            <a:r>
              <a:rPr lang="kk-KZ" sz="2800" dirty="0">
                <a:solidFill>
                  <a:schemeClr val="bg2">
                    <a:lumMod val="50000"/>
                  </a:schemeClr>
                </a:solidFill>
                <a:latin typeface="Times New Roman" panose="02020603050405020304" pitchFamily="18" charset="0"/>
                <a:cs typeface="Times New Roman" panose="02020603050405020304" pitchFamily="18" charset="0"/>
              </a:rPr>
              <a:t>және 114 мм-лік СКҚ –ды кесу үшін ішкі құбыр кескіштер қолданылады, ал барлық диаметрдегі шегендеу құбырларын кесу үшін – жылжымалы кескіштері бар құбыр кескіштер қолданылады, олардың жұмысы гидравликалық принципке негізделген.</a:t>
            </a:r>
          </a:p>
        </p:txBody>
      </p:sp>
    </p:spTree>
    <p:extLst>
      <p:ext uri="{BB962C8B-B14F-4D97-AF65-F5344CB8AC3E}">
        <p14:creationId xmlns:p14="http://schemas.microsoft.com/office/powerpoint/2010/main" val="3312161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970318"/>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Жұмысты бастау алдында қажет болса, кіріс жолдары жөнделіп, ұңғыға электр энергиясы және су құбыры тартылады, керек кезінде ұңғы сағасы жөнделеді. Мұнара мен мачта жете тексеруден өтеді</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Егер </a:t>
            </a:r>
            <a:r>
              <a:rPr lang="kk-KZ" sz="2800" dirty="0">
                <a:solidFill>
                  <a:schemeClr val="bg2">
                    <a:lumMod val="50000"/>
                  </a:schemeClr>
                </a:solidFill>
                <a:latin typeface="Times New Roman" panose="02020603050405020304" pitchFamily="18" charset="0"/>
                <a:cs typeface="Times New Roman" panose="02020603050405020304" pitchFamily="18" charset="0"/>
              </a:rPr>
              <a:t>ұзақ және қиын жөндеу жұмыстары болатын болса, онда мачта басқа жүк көтергіштігі сәйкес келетін мұнараға ауыстырылады, жабдық орнататын алаң дайындалады.Тәлдік жүйенің жағдайына ерекше көңіл бөлінеді, әсіресе тәлдік арқанға.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10136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693866"/>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Құбыр кескіш ұңғы ішіндегі бұрғылау, колонкалық және шегендеу құбырларын кесіп, одан кейін оларды жеке звенолармен шығаруға арналған апаттық аспап болып табылады. Жұмыс істеу принципі бойынша олар механикалық, гидраликалық және электрлік болып бөлінеді. Бұрғылау құбырлары үшін сыртқы құбыр кескіштер, ал колонкалық және шегендеу құбырлары үшін ішкі құбыр кескіштер қолданылады.</a:t>
            </a:r>
          </a:p>
          <a:p>
            <a:pPr marL="457200" indent="-457200" algn="just">
              <a:buFont typeface="Arial" panose="020B0604020202020204" pitchFamily="34" charset="0"/>
              <a:buChar char="•"/>
            </a:pPr>
            <a:endParaRPr lang="kk-KZ" sz="2800" dirty="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Сурет . Гидравликалық құбыр кескіш ГҚК (5): 1-ауыстырғыш;  2- кішігірім шар; 3- пята (өкше); 4- резина сақина; 5- штогы бар поршень; 6-серіппе; 7-корпусы; 8-тегіс серіппелер; 9-өс; 10-кескіштер; 11-төселімдер.</a:t>
            </a:r>
          </a:p>
          <a:p>
            <a:pPr marL="457200" indent="-457200" algn="just">
              <a:buFont typeface="Arial" panose="020B0604020202020204" pitchFamily="34" charset="0"/>
              <a:buChar char="•"/>
            </a:pP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55132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324535"/>
          </a:xfrm>
          <a:prstGeom prst="rect">
            <a:avLst/>
          </a:prstGeom>
        </p:spPr>
        <p:txBody>
          <a:bodyPr wrap="square">
            <a:spAutoFit/>
          </a:bodyPr>
          <a:lstStyle/>
          <a:p>
            <a:pPr marL="457200" indent="-457200" algn="just">
              <a:buFont typeface="Arial" panose="020B0604020202020204" pitchFamily="34" charset="0"/>
              <a:buChar char="•"/>
            </a:pPr>
            <a:r>
              <a:rPr lang="kk-KZ" sz="2400" dirty="0">
                <a:solidFill>
                  <a:schemeClr val="bg2">
                    <a:lumMod val="50000"/>
                  </a:schemeClr>
                </a:solidFill>
                <a:latin typeface="Times New Roman" panose="02020603050405020304" pitchFamily="18" charset="0"/>
                <a:cs typeface="Times New Roman" panose="02020603050405020304" pitchFamily="18" charset="0"/>
              </a:rPr>
              <a:t>Майда металл заттар – кувалдалар, кілт шынжырлары, сухарьлар, қашау шарошкалары және т.б. – әртүрлі құрылыстағы пауктармен (өрмешілермен) шығарылады. Оларды шығаратын орында құм немесе саз тығын болса, онда бұл аспаптарды қолдану тиімділігі өседі.</a:t>
            </a:r>
          </a:p>
          <a:p>
            <a:pPr marL="457200" indent="-457200" algn="just">
              <a:buFont typeface="Arial" panose="020B0604020202020204" pitchFamily="34" charset="0"/>
              <a:buChar char="•"/>
            </a:pPr>
            <a:r>
              <a:rPr lang="kk-KZ" sz="2400" dirty="0">
                <a:solidFill>
                  <a:schemeClr val="bg2">
                    <a:lumMod val="50000"/>
                  </a:schemeClr>
                </a:solidFill>
                <a:latin typeface="Times New Roman" panose="02020603050405020304" pitchFamily="18" charset="0"/>
                <a:cs typeface="Times New Roman" panose="02020603050405020304" pitchFamily="18" charset="0"/>
              </a:rPr>
              <a:t>Кішігірім металл заттарды аулау үшін магниттік фрезер кеңінен қолданылады. </a:t>
            </a:r>
            <a:endParaRPr lang="kk-KZ" sz="24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400" dirty="0" smtClean="0">
                <a:solidFill>
                  <a:schemeClr val="bg2">
                    <a:lumMod val="50000"/>
                  </a:schemeClr>
                </a:solidFill>
                <a:latin typeface="Times New Roman" panose="02020603050405020304" pitchFamily="18" charset="0"/>
                <a:cs typeface="Times New Roman" panose="02020603050405020304" pitchFamily="18" charset="0"/>
              </a:rPr>
              <a:t>Материал </a:t>
            </a:r>
            <a:r>
              <a:rPr lang="kk-KZ" sz="2400" dirty="0">
                <a:solidFill>
                  <a:schemeClr val="bg2">
                    <a:lumMod val="50000"/>
                  </a:schemeClr>
                </a:solidFill>
                <a:latin typeface="Times New Roman" panose="02020603050405020304" pitchFamily="18" charset="0"/>
                <a:cs typeface="Times New Roman" panose="02020603050405020304" pitchFamily="18" charset="0"/>
              </a:rPr>
              <a:t>ретінде жоғары магниттік қорытпа магнико қолданылады, оның құнды қасиеті-аулау жұмыстары кезінде магниті тарамайды, магниттің жұмыс істеу мерзімі бір жыл кейде одан да көп, қорытпаның магниттік қасиеттері тоттану кезінде де сақталады, дірілдеу, соққы, температураның күрт ауытқулары мен өзгерістерінен тәуелсіз. </a:t>
            </a:r>
            <a:endParaRPr lang="kk-KZ" sz="24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400" dirty="0" smtClean="0">
                <a:solidFill>
                  <a:schemeClr val="bg2">
                    <a:lumMod val="50000"/>
                  </a:schemeClr>
                </a:solidFill>
                <a:latin typeface="Times New Roman" panose="02020603050405020304" pitchFamily="18" charset="0"/>
                <a:cs typeface="Times New Roman" panose="02020603050405020304" pitchFamily="18" charset="0"/>
              </a:rPr>
              <a:t>Магниттік </a:t>
            </a:r>
            <a:r>
              <a:rPr lang="kk-KZ" sz="2400" dirty="0">
                <a:solidFill>
                  <a:schemeClr val="bg2">
                    <a:lumMod val="50000"/>
                  </a:schemeClr>
                </a:solidFill>
                <a:latin typeface="Times New Roman" panose="02020603050405020304" pitchFamily="18" charset="0"/>
                <a:cs typeface="Times New Roman" panose="02020603050405020304" pitchFamily="18" charset="0"/>
              </a:rPr>
              <a:t>фрезерлердің </a:t>
            </a:r>
            <a:r>
              <a:rPr lang="kk-KZ" sz="2400" dirty="0" smtClean="0">
                <a:solidFill>
                  <a:schemeClr val="bg2">
                    <a:lumMod val="50000"/>
                  </a:schemeClr>
                </a:solidFill>
                <a:latin typeface="Times New Roman" panose="02020603050405020304" pitchFamily="18" charset="0"/>
                <a:cs typeface="Times New Roman" panose="02020603050405020304" pitchFamily="18" charset="0"/>
              </a:rPr>
              <a:t>кемшілігі- </a:t>
            </a:r>
            <a:r>
              <a:rPr lang="kk-KZ" sz="2400" dirty="0">
                <a:solidFill>
                  <a:schemeClr val="bg2">
                    <a:lumMod val="50000"/>
                  </a:schemeClr>
                </a:solidFill>
                <a:latin typeface="Times New Roman" panose="02020603050405020304" pitchFamily="18" charset="0"/>
                <a:cs typeface="Times New Roman" panose="02020603050405020304" pitchFamily="18" charset="0"/>
              </a:rPr>
              <a:t>ұсталған затты білдіретін сигнал бере алмайды.</a:t>
            </a:r>
          </a:p>
          <a:p>
            <a:pPr marL="457200" indent="-457200" algn="just">
              <a:buFont typeface="Arial" panose="020B0604020202020204" pitchFamily="34" charset="0"/>
              <a:buChar char="•"/>
            </a:pP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68655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528918" y="3101788"/>
            <a:ext cx="11125199" cy="584775"/>
          </a:xfrm>
          <a:prstGeom prst="rect">
            <a:avLst/>
          </a:prstGeom>
        </p:spPr>
        <p:txBody>
          <a:bodyPr wrap="square">
            <a:spAutoFit/>
          </a:bodyPr>
          <a:lstStyle/>
          <a:p>
            <a:pPr algn="ctr"/>
            <a:r>
              <a:rPr lang="kk-KZ" sz="3200" dirty="0" smtClean="0">
                <a:solidFill>
                  <a:schemeClr val="accent1">
                    <a:lumMod val="50000"/>
                  </a:schemeClr>
                </a:solidFill>
                <a:latin typeface="Times New Roman" pitchFamily="18" charset="0"/>
                <a:cs typeface="Times New Roman" pitchFamily="18" charset="0"/>
              </a:rPr>
              <a:t>НАЗАРЫҢЫЗҒА РАХМЕТ!</a:t>
            </a:r>
            <a:endParaRPr lang="ru-RU" sz="3200"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550754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693866"/>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Жабдықты және аспапты таңдау кезінде өткізілетін жұмыстардың сипаты, күрделі және жауаптыоперацияларды өткізу мүмкіндігі (ұстасып қалған құбырларды бұрап шығару, арнайы аулау және жөндеу жұмыстарын орындау, құбырлар тізбегін шайқау және т.б.) қарастырылады</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Жөнделетін ұңғыны зерттеу сипаты онда жоспарланған жөндеу жұмысының түрлерінен тәуелді. Егер ұңғыда апаттық СКҚ, қандай да бір жерасты жабдық немесе жеке бөлшектер болса, онда апаттық нысанның жоғарғы ұшының жағдайын анықтау үшін және оның пайдалану тізбегінен қашықтығын анықтау үшін мөрлер қолданылады.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Түптің </a:t>
            </a:r>
            <a:r>
              <a:rPr lang="kk-KZ" sz="2800" dirty="0">
                <a:solidFill>
                  <a:schemeClr val="bg2">
                    <a:lumMod val="50000"/>
                  </a:schemeClr>
                </a:solidFill>
                <a:latin typeface="Times New Roman" panose="02020603050405020304" pitchFamily="18" charset="0"/>
                <a:cs typeface="Times New Roman" panose="02020603050405020304" pitchFamily="18" charset="0"/>
              </a:rPr>
              <a:t>тереңдігі және биіктігі түсірілетін құбырларды нақты өлшеу арқылы анықталады.</a:t>
            </a:r>
          </a:p>
        </p:txBody>
      </p:sp>
    </p:spTree>
    <p:extLst>
      <p:ext uri="{BB962C8B-B14F-4D97-AF65-F5344CB8AC3E}">
        <p14:creationId xmlns:p14="http://schemas.microsoft.com/office/powerpoint/2010/main" val="3160525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Ұңғының жағдайын зерттеу үшін геофизикалық жұмыстар бойынша партия шақырылады.</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Ұңғы компрессорлық әдіспен пайдаланылған кезде көбінесе құбырлардың бір немесе екі қатары құм тығынмен, металл жаңқаларымен қысылып қалуы, бір немесе екі қатар құбырлардың құлауы(бұрандалы байланыстардың бұзылуына байланысты) секілді апаттар жиі кездеседі.</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Терең-сораптық пайдалану кезінде тереңге түсірілетін сораптары және зәкірі бар құбырлардың құм тығынымен қысылып қалуы, сондай-ақ үзілу, бұрандалы байланыстардың қиылуы </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есебінен штангалары </a:t>
            </a:r>
            <a:r>
              <a:rPr lang="kk-KZ" sz="2800" dirty="0">
                <a:solidFill>
                  <a:schemeClr val="bg2">
                    <a:lumMod val="50000"/>
                  </a:schemeClr>
                </a:solidFill>
                <a:latin typeface="Times New Roman" panose="02020603050405020304" pitchFamily="18" charset="0"/>
                <a:cs typeface="Times New Roman" panose="02020603050405020304" pitchFamily="18" charset="0"/>
              </a:rPr>
              <a:t>мен сорабы бар құбырлардың ұңғыға құлауы секілді апаттар жиі болады.</a:t>
            </a:r>
          </a:p>
        </p:txBody>
      </p:sp>
    </p:spTree>
    <p:extLst>
      <p:ext uri="{BB962C8B-B14F-4D97-AF65-F5344CB8AC3E}">
        <p14:creationId xmlns:p14="http://schemas.microsoft.com/office/powerpoint/2010/main" val="1897150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832092"/>
          </a:xfrm>
          <a:prstGeom prst="rect">
            <a:avLst/>
          </a:prstGeom>
        </p:spPr>
        <p:txBody>
          <a:bodyPr wrap="square">
            <a:spAutoFit/>
          </a:bodyPr>
          <a:lstStyle/>
          <a:p>
            <a:pPr marL="457200" indent="-457200" algn="just">
              <a:buFont typeface="Arial" panose="020B0604020202020204" pitchFamily="34" charset="0"/>
              <a:buChar char="•"/>
            </a:pPr>
            <a:r>
              <a:rPr lang="kk-KZ" sz="2800" b="1" dirty="0">
                <a:solidFill>
                  <a:schemeClr val="bg2">
                    <a:lumMod val="50000"/>
                  </a:schemeClr>
                </a:solidFill>
                <a:latin typeface="Times New Roman" panose="02020603050405020304" pitchFamily="18" charset="0"/>
                <a:cs typeface="Times New Roman" panose="02020603050405020304" pitchFamily="18" charset="0"/>
              </a:rPr>
              <a:t>Аталған апаттарды жою үшін жүргізілетін аулау және жөндеу қалпына келтіру жұмыстары келесі негізгі топтарға бөлінеді:</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құбырлардың, штангалардың және басқа жерасты жабдықтың қысылуын жою;</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құбырлардың және штангалардың құлауымен, тартал-канаттардың(арқандардың), каротаждық кабельдің үзілуімен байланысты апаттарды жою;</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ұңғыны бөтен заттардан тазалау;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тізбектің бүлінген бөлігін жөндеу және алмастыру, ұңғы сағасын жөндеу.</a:t>
            </a:r>
          </a:p>
        </p:txBody>
      </p:sp>
    </p:spTree>
    <p:extLst>
      <p:ext uri="{BB962C8B-B14F-4D97-AF65-F5344CB8AC3E}">
        <p14:creationId xmlns:p14="http://schemas.microsoft.com/office/powerpoint/2010/main" val="2116765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539430"/>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Бұл жұмыстарды жүргізудің сәттілігі және мүмкін болатын қиындықтарды болдырмау ұңғыларды, жер үсті жабдығын дұрыс дайындаумен, жұмыс орнын, алынатын заттар мен жерасты жабдығының, пайдалану тізбегінің нақты орны мен сипатын анықтаумен, аулау аспабын дұрыс таңдаумен қамтамасыз етіледі</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algn="just"/>
            <a:endParaRPr lang="kk-KZ" sz="2800" dirty="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Ұңғыда бұрғылау аспабы немесе СКҚ </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үзілгендігіне күман </a:t>
            </a:r>
            <a:r>
              <a:rPr lang="kk-KZ" sz="2800" dirty="0">
                <a:solidFill>
                  <a:schemeClr val="bg2">
                    <a:lumMod val="50000"/>
                  </a:schemeClr>
                </a:solidFill>
                <a:latin typeface="Times New Roman" panose="02020603050405020304" pitchFamily="18" charset="0"/>
                <a:cs typeface="Times New Roman" panose="02020603050405020304" pitchFamily="18" charset="0"/>
              </a:rPr>
              <a:t>болғанда бұрғылаушы тездетіп құбырларды көтеруге кірісуі тиіс.</a:t>
            </a:r>
          </a:p>
        </p:txBody>
      </p:sp>
    </p:spTree>
    <p:extLst>
      <p:ext uri="{BB962C8B-B14F-4D97-AF65-F5344CB8AC3E}">
        <p14:creationId xmlns:p14="http://schemas.microsoft.com/office/powerpoint/2010/main" val="2064629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832092"/>
          </a:xfrm>
          <a:prstGeom prst="rect">
            <a:avLst/>
          </a:prstGeom>
        </p:spPr>
        <p:txBody>
          <a:bodyPr wrap="square">
            <a:spAutoFit/>
          </a:bodyPr>
          <a:lstStyle/>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Ұңғыға аулау аспабын түсіру кезінде негізгі өлшемдерін көрсетіп, аулау аспабының және аулау ұштығының жалпы жинағының эскизін жасайды.</a:t>
            </a:r>
          </a:p>
          <a:p>
            <a:pPr marL="457200" indent="-457200" algn="just">
              <a:buFont typeface="Arial" panose="020B0604020202020204" pitchFamily="34" charset="0"/>
              <a:buChar char="•"/>
            </a:pPr>
            <a:r>
              <a:rPr lang="kk-KZ" sz="2800" dirty="0">
                <a:solidFill>
                  <a:schemeClr val="bg2">
                    <a:lumMod val="50000"/>
                  </a:schemeClr>
                </a:solidFill>
                <a:latin typeface="Times New Roman" panose="02020603050405020304" pitchFamily="18" charset="0"/>
                <a:cs typeface="Times New Roman" panose="02020603050405020304" pitchFamily="18" charset="0"/>
              </a:rPr>
              <a:t>Ішінде аулау аспабы бар түсірілетін бұрғылау тізбегінің ұзындығы аулау аспабы ротормен бекітілетіндей есеппен таңдалады, превентор плашкаларында сәйкес өлшемдегі бұрғылау құбыры болуы керек, ал роторда – жетекші құбыр болуы тиіс. </a:t>
            </a:r>
            <a:endParaRPr lang="kk-KZ" sz="2800" dirty="0" smtClean="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Алынған </a:t>
            </a:r>
            <a:r>
              <a:rPr lang="kk-KZ" sz="2800" dirty="0">
                <a:solidFill>
                  <a:schemeClr val="bg2">
                    <a:lumMod val="50000"/>
                  </a:schemeClr>
                </a:solidFill>
                <a:latin typeface="Times New Roman" panose="02020603050405020304" pitchFamily="18" charset="0"/>
                <a:cs typeface="Times New Roman" panose="02020603050405020304" pitchFamily="18" charset="0"/>
              </a:rPr>
              <a:t>құбырларымен аулау аспабын көтеру кезінде құлыпты байланыстарды бұрап шығару машина кілттерімен, одан кейін қолмен шығарылады.</a:t>
            </a:r>
          </a:p>
        </p:txBody>
      </p:sp>
    </p:spTree>
    <p:extLst>
      <p:ext uri="{BB962C8B-B14F-4D97-AF65-F5344CB8AC3E}">
        <p14:creationId xmlns:p14="http://schemas.microsoft.com/office/powerpoint/2010/main" val="3801069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marL="457200" indent="-457200" algn="just">
              <a:buFont typeface="Arial" panose="020B0604020202020204" pitchFamily="34" charset="0"/>
              <a:buChar char="•"/>
            </a:pPr>
            <a:r>
              <a:rPr lang="kk-KZ" sz="2800" b="1" dirty="0">
                <a:solidFill>
                  <a:schemeClr val="bg2">
                    <a:lumMod val="50000"/>
                  </a:schemeClr>
                </a:solidFill>
                <a:latin typeface="Times New Roman" panose="02020603050405020304" pitchFamily="18" charset="0"/>
                <a:cs typeface="Times New Roman" panose="02020603050405020304" pitchFamily="18" charset="0"/>
              </a:rPr>
              <a:t>Аулау жұмыстарының кез-келген түрін сәтті жүргізуге ықпал ететін шарттар:</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аулау жұмыстарының жұмыстық орнын және ұңғыны толық дайындау, сондай-ақ сәйкес аулау аспабын дұрыс таңдау;</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	аулау құбырларының жағдайын, ұңғыдағы жеке заттардың жағдайын түпкілікті тексеріп, зерттеу;</a:t>
            </a:r>
          </a:p>
          <a:p>
            <a:pPr marL="457200" indent="-457200" algn="just">
              <a:buFontTx/>
              <a:buChar char="-"/>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аулау </a:t>
            </a:r>
            <a:r>
              <a:rPr lang="kk-KZ" sz="2800" dirty="0">
                <a:solidFill>
                  <a:schemeClr val="bg2">
                    <a:lumMod val="50000"/>
                  </a:schemeClr>
                </a:solidFill>
                <a:latin typeface="Times New Roman" panose="02020603050405020304" pitchFamily="18" charset="0"/>
                <a:cs typeface="Times New Roman" panose="02020603050405020304" pitchFamily="18" charset="0"/>
              </a:rPr>
              <a:t>жұмыстарын жүргізетін бригаданың тәжірибелі және білікті болуы</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algn="just"/>
            <a:endParaRPr lang="kk-KZ" sz="2800" dirty="0">
              <a:solidFill>
                <a:schemeClr val="bg2">
                  <a:lumMod val="50000"/>
                </a:schemeClr>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kk-KZ" sz="2800" b="1" dirty="0">
                <a:solidFill>
                  <a:schemeClr val="bg2">
                    <a:lumMod val="50000"/>
                  </a:schemeClr>
                </a:solidFill>
                <a:latin typeface="Times New Roman" panose="02020603050405020304" pitchFamily="18" charset="0"/>
                <a:cs typeface="Times New Roman" panose="02020603050405020304" pitchFamily="18" charset="0"/>
              </a:rPr>
              <a:t>Аулау аспаптарына: </a:t>
            </a:r>
            <a:r>
              <a:rPr lang="kk-KZ" sz="2800" dirty="0">
                <a:solidFill>
                  <a:schemeClr val="bg2">
                    <a:lumMod val="50000"/>
                  </a:schemeClr>
                </a:solidFill>
                <a:latin typeface="Times New Roman" panose="02020603050405020304" pitchFamily="18" charset="0"/>
                <a:cs typeface="Times New Roman" panose="02020603050405020304" pitchFamily="18" charset="0"/>
              </a:rPr>
              <a:t>мөрлер, құбыр аулағыштар, белгі қойғыштар (метчик), қоңырау (колокол), аулағыштар, ясстар, райберлер, фрезерлер және т.б. жатады.</a:t>
            </a:r>
          </a:p>
        </p:txBody>
      </p:sp>
    </p:spTree>
    <p:extLst>
      <p:ext uri="{BB962C8B-B14F-4D97-AF65-F5344CB8AC3E}">
        <p14:creationId xmlns:p14="http://schemas.microsoft.com/office/powerpoint/2010/main" val="3633358836"/>
      </p:ext>
    </p:extLst>
  </p:cSld>
  <p:clrMapOvr>
    <a:masterClrMapping/>
  </p:clrMapOvr>
</p:sld>
</file>

<file path=ppt/theme/theme1.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2498</TotalTime>
  <Words>2250</Words>
  <Application>Microsoft Office PowerPoint</Application>
  <PresentationFormat>Широкоэкранный</PresentationFormat>
  <Paragraphs>107</Paragraphs>
  <Slides>32</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3</vt:i4>
      </vt:variant>
      <vt:variant>
        <vt:lpstr>Заголовки слайдов</vt:lpstr>
      </vt:variant>
      <vt:variant>
        <vt:i4>32</vt:i4>
      </vt:variant>
    </vt:vector>
  </HeadingPairs>
  <TitlesOfParts>
    <vt:vector size="42" baseType="lpstr">
      <vt:lpstr>Arial</vt:lpstr>
      <vt:lpstr>Calibri</vt:lpstr>
      <vt:lpstr>Calibri Light</vt:lpstr>
      <vt:lpstr>Century Gothic</vt:lpstr>
      <vt:lpstr>Times New Roman</vt:lpstr>
      <vt:lpstr>Wingdings 2</vt:lpstr>
      <vt:lpstr>Wingdings 3</vt:lpstr>
      <vt:lpstr>HDOfficeLightV0</vt:lpstr>
      <vt:lpstr>1_HDOfficeLightV0</vt:lpstr>
      <vt:lpstr>Сектор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Дипломдық жоба</dc:title>
  <dc:creator>Пользователь Windows</dc:creator>
  <cp:lastModifiedBy>Бектас Сманов</cp:lastModifiedBy>
  <cp:revision>291</cp:revision>
  <dcterms:created xsi:type="dcterms:W3CDTF">2018-11-29T10:38:30Z</dcterms:created>
  <dcterms:modified xsi:type="dcterms:W3CDTF">2021-11-08T03:04:32Z</dcterms:modified>
</cp:coreProperties>
</file>