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2" r:id="rId1"/>
    <p:sldMasterId id="2147483796" r:id="rId2"/>
    <p:sldMasterId id="2147483922" r:id="rId3"/>
  </p:sldMasterIdLst>
  <p:notesMasterIdLst>
    <p:notesMasterId r:id="rId35"/>
  </p:notesMasterIdLst>
  <p:sldIdLst>
    <p:sldId id="278" r:id="rId4"/>
    <p:sldId id="287" r:id="rId5"/>
    <p:sldId id="294" r:id="rId6"/>
    <p:sldId id="293" r:id="rId7"/>
    <p:sldId id="292" r:id="rId8"/>
    <p:sldId id="291" r:id="rId9"/>
    <p:sldId id="290" r:id="rId10"/>
    <p:sldId id="289" r:id="rId11"/>
    <p:sldId id="288" r:id="rId12"/>
    <p:sldId id="299" r:id="rId13"/>
    <p:sldId id="298" r:id="rId14"/>
    <p:sldId id="297" r:id="rId15"/>
    <p:sldId id="296" r:id="rId16"/>
    <p:sldId id="295" r:id="rId17"/>
    <p:sldId id="303" r:id="rId18"/>
    <p:sldId id="302" r:id="rId19"/>
    <p:sldId id="301" r:id="rId20"/>
    <p:sldId id="300" r:id="rId21"/>
    <p:sldId id="306" r:id="rId22"/>
    <p:sldId id="305" r:id="rId23"/>
    <p:sldId id="304" r:id="rId24"/>
    <p:sldId id="309" r:id="rId25"/>
    <p:sldId id="308" r:id="rId26"/>
    <p:sldId id="307" r:id="rId27"/>
    <p:sldId id="312" r:id="rId28"/>
    <p:sldId id="311" r:id="rId29"/>
    <p:sldId id="310" r:id="rId30"/>
    <p:sldId id="315" r:id="rId31"/>
    <p:sldId id="314" r:id="rId32"/>
    <p:sldId id="313" r:id="rId33"/>
    <p:sldId id="277"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99FF33"/>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2" autoAdjust="0"/>
    <p:restoredTop sz="94660"/>
  </p:normalViewPr>
  <p:slideViewPr>
    <p:cSldViewPr snapToGrid="0">
      <p:cViewPr varScale="1">
        <p:scale>
          <a:sx n="81" d="100"/>
          <a:sy n="81" d="100"/>
        </p:scale>
        <p:origin x="494"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7ADB8E-50FC-4ACD-84E0-4C166BE559DC}" type="datetimeFigureOut">
              <a:rPr lang="ru-RU" smtClean="0"/>
              <a:pPr/>
              <a:t>15.11.2021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31BE4A-86A7-454D-8270-C60FB14C3B1F}" type="slidenum">
              <a:rPr lang="ru-RU" smtClean="0"/>
              <a:pPr/>
              <a:t>‹#›</a:t>
            </a:fld>
            <a:endParaRPr lang="ru-RU"/>
          </a:p>
        </p:txBody>
      </p:sp>
    </p:spTree>
    <p:extLst>
      <p:ext uri="{BB962C8B-B14F-4D97-AF65-F5344CB8AC3E}">
        <p14:creationId xmlns:p14="http://schemas.microsoft.com/office/powerpoint/2010/main" val="1303224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ru-RU" dirty="0"/>
              <a:t>МИНИСТЕРСТВО ОБРАЗОВАНИЯ И НАУКИ РЕСПУБЛИКИ КАЗАХСТАН</a:t>
            </a:r>
          </a:p>
        </p:txBody>
      </p:sp>
      <p:sp>
        <p:nvSpPr>
          <p:cNvPr id="18435" name="Rectangle 7"/>
          <p:cNvSpPr>
            <a:spLocks noGrp="1" noChangeArrowheads="1"/>
          </p:cNvSpPr>
          <p:nvPr>
            <p:ph type="sldNum" sz="quarter" idx="5"/>
          </p:nvPr>
        </p:nvSpPr>
        <p:spPr>
          <a:noFill/>
        </p:spPr>
        <p:txBody>
          <a:bodyPr/>
          <a:lstStyle/>
          <a:p>
            <a:fld id="{162029EA-B2B2-4360-85E9-B2E5C94964D2}" type="slidenum">
              <a:rPr lang="ru-RU" smtClean="0"/>
              <a:pPr/>
              <a:t>1</a:t>
            </a:fld>
            <a:endParaRPr lang="ru-RU" dirty="0"/>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a:ln/>
        </p:spPr>
        <p:txBody>
          <a:bodyPr/>
          <a:lstStyle/>
          <a:p>
            <a:pPr eaLnBrk="1" hangingPunct="1"/>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7D98FB98-A228-48F9-9421-5270177F9059}" type="datetime1">
              <a:rPr lang="en-US" smtClean="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89020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DDA9E16-F7D0-4B31-AF39-61E653B209AC}" type="datetime1">
              <a:rPr lang="en-US" smtClean="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37543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4357F5EF-9ED5-4062-A639-0C0C02A4EEF2}" type="datetime1">
              <a:rPr lang="en-US" smtClean="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748683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8DF064D-2BDE-4755-9600-766D502CADF6}" type="datetime1">
              <a:rPr lang="en-US" smtClean="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198720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E216242-68F9-4DC4-9976-A94B7487F27E}" type="datetime1">
              <a:rPr lang="en-US" smtClean="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5228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ru-RU"/>
              <a:t>Образец заголовка</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81F5368-C9FA-4209-8DFD-D062FBF9581E}" type="datetime1">
              <a:rPr lang="en-US" smtClean="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60476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8C6121A-43BD-456E-AF81-6C1E84037C3E}" type="datetime1">
              <a:rPr lang="en-US" smtClean="0"/>
              <a:pPr/>
              <a:t>11/15/2021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429550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45127" y="2507550"/>
            <a:ext cx="5156200"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7550"/>
            <a:ext cx="5181601"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FD5FB564-0622-49ED-88BE-9EF30CFCE690}" type="datetime1">
              <a:rPr lang="en-US" smtClean="0"/>
              <a:pPr/>
              <a:t>11/15/2021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38072406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5EBC9D7-EE57-4096-A1A5-70F59D330CBF}" type="datetime1">
              <a:rPr lang="en-US" smtClean="0"/>
              <a:pPr/>
              <a:t>11/15/2021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
        <p:nvSpPr>
          <p:cNvPr id="6" name="Title 5"/>
          <p:cNvSpPr>
            <a:spLocks noGrp="1"/>
          </p:cNvSpPr>
          <p:nvPr>
            <p:ph type="title"/>
          </p:nvPr>
        </p:nvSpPr>
        <p:spPr/>
        <p:txBody>
          <a:bodyPr/>
          <a:lstStyle/>
          <a:p>
            <a:r>
              <a:rPr lang="ru-RU"/>
              <a:t>Образец заголовка</a:t>
            </a:r>
            <a:endParaRPr lang="en-US"/>
          </a:p>
        </p:txBody>
      </p:sp>
    </p:spTree>
    <p:extLst>
      <p:ext uri="{BB962C8B-B14F-4D97-AF65-F5344CB8AC3E}">
        <p14:creationId xmlns:p14="http://schemas.microsoft.com/office/powerpoint/2010/main" val="23045857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930688-5328-4E06-B180-4D14B0031B7E}" type="datetime1">
              <a:rPr lang="en-US" smtClean="0"/>
              <a:pPr/>
              <a:t>11/15/2021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643671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ru-RU"/>
              <a:t>Образец заголовка</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468E3E4C-4375-4E3F-AA29-81401CDFB41A}" type="datetime1">
              <a:rPr lang="en-US" smtClean="0"/>
              <a:pPr/>
              <a:t>11/15/2021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19125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38757C5-078D-403E-AC27-5D3B15F4DBE1}" type="datetime1">
              <a:rPr lang="en-US" smtClean="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063004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ru-RU"/>
              <a:t>Образец заголовка</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38DB048-B8BD-4842-807E-0ADA36680EA0}" type="datetime1">
              <a:rPr lang="en-US" smtClean="0"/>
              <a:pPr/>
              <a:t>11/15/2021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009857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2E1A0F8-8ABC-473B-918F-ACFC0F9EBB58}" type="datetime1">
              <a:rPr lang="en-US" smtClean="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173774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5844A36-1449-4BA1-9591-7DDF5FA2B9FB}" type="datetime1">
              <a:rPr lang="en-US" smtClean="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956231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8DF064D-2BDE-4755-9600-766D502CADF6}" type="datetime1">
              <a:rPr lang="en-US" smtClean="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516053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E216242-68F9-4DC4-9976-A94B7487F27E}" type="datetime1">
              <a:rPr lang="en-US" smtClean="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140126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81F5368-C9FA-4209-8DFD-D062FBF9581E}" type="datetime1">
              <a:rPr lang="en-US" smtClean="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469739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8C6121A-43BD-456E-AF81-6C1E84037C3E}" type="datetime1">
              <a:rPr lang="en-US" smtClean="0"/>
              <a:pPr/>
              <a:t>11/15/2021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592774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FD5FB564-0622-49ED-88BE-9EF30CFCE690}" type="datetime1">
              <a:rPr lang="en-US" smtClean="0"/>
              <a:pPr/>
              <a:t>11/15/2021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050041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5EBC9D7-EE57-4096-A1A5-70F59D330CBF}" type="datetime1">
              <a:rPr lang="en-US" smtClean="0"/>
              <a:pPr/>
              <a:t>11/15/2021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346460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930688-5328-4E06-B180-4D14B0031B7E}" type="datetime1">
              <a:rPr lang="en-US" smtClean="0"/>
              <a:pPr/>
              <a:t>11/15/2021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99190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ru-RU"/>
              <a:t>Образец заголовка</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DDF304F-5B92-4C20-AFFE-069E90EACCE7}" type="datetime1">
              <a:rPr lang="en-US" smtClean="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0986206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468E3E4C-4375-4E3F-AA29-81401CDFB41A}" type="datetime1">
              <a:rPr lang="en-US" smtClean="0"/>
              <a:pPr/>
              <a:t>11/15/2021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701713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38DB048-B8BD-4842-807E-0ADA36680EA0}" type="datetime1">
              <a:rPr lang="en-US" smtClean="0"/>
              <a:pPr/>
              <a:t>11/15/2021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8621264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Date Placeholder 2"/>
          <p:cNvSpPr>
            <a:spLocks noGrp="1"/>
          </p:cNvSpPr>
          <p:nvPr>
            <p:ph type="dt" sz="half" idx="10"/>
          </p:nvPr>
        </p:nvSpPr>
        <p:spPr/>
        <p:txBody>
          <a:bodyPr/>
          <a:lstStyle/>
          <a:p>
            <a:fld id="{CC5F4C6F-2FFB-4CFF-8E87-DE232A30A05C}" type="datetime1">
              <a:rPr lang="en-US" smtClean="0"/>
              <a:pPr/>
              <a:t>11/15/2021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75140123"/>
      </p:ext>
    </p:extLst>
  </p:cSld>
  <p:clrMapOvr>
    <a:masterClrMapping/>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C5F4C6F-2FFB-4CFF-8E87-DE232A30A05C}" type="datetime1">
              <a:rPr lang="en-US" smtClean="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70383019"/>
      </p:ext>
    </p:extLst>
  </p:cSld>
  <p:clrMapOvr>
    <a:masterClrMapping/>
  </p:clrMapOvr>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C5F4C6F-2FFB-4CFF-8E87-DE232A30A05C}" type="datetime1">
              <a:rPr lang="en-US" smtClean="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55209944"/>
      </p:ext>
    </p:extLst>
  </p:cSld>
  <p:clrMapOvr>
    <a:masterClrMapping/>
  </p:clrMapOvr>
  <p:hf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C5F4C6F-2FFB-4CFF-8E87-DE232A30A05C}" type="datetime1">
              <a:rPr lang="en-US" smtClean="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61784817"/>
      </p:ext>
    </p:extLst>
  </p:cSld>
  <p:clrMapOvr>
    <a:masterClrMapping/>
  </p:clrMapOvr>
  <p:hf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C5F4C6F-2FFB-4CFF-8E87-DE232A30A05C}" type="datetime1">
              <a:rPr lang="en-US" smtClean="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619176026"/>
      </p:ext>
    </p:extLst>
  </p:cSld>
  <p:clrMapOvr>
    <a:masterClrMapping/>
  </p:clrMapOvr>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C5F4C6F-2FFB-4CFF-8E87-DE232A30A05C}" type="datetime1">
              <a:rPr lang="en-US" smtClean="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07862485"/>
      </p:ext>
    </p:extLst>
  </p:cSld>
  <p:clrMapOvr>
    <a:masterClrMapping/>
  </p:clrMapOvr>
  <p:hf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2E1A0F8-8ABC-473B-918F-ACFC0F9EBB58}" type="datetime1">
              <a:rPr lang="en-US" smtClean="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3390092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5844A36-1449-4BA1-9591-7DDF5FA2B9FB}" type="datetime1">
              <a:rPr lang="en-US" smtClean="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60264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7FB1244-3511-4FFA-B988-FB2359641939}" type="datetime1">
              <a:rPr lang="en-US" smtClean="0"/>
              <a:pPr/>
              <a:t>11/15/2021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92924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45127" y="2507550"/>
            <a:ext cx="5156200"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7550"/>
            <a:ext cx="5181601"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B7200270-D42B-4F2F-B2C6-BDB535252ED3}" type="datetime1">
              <a:rPr lang="en-US" smtClean="0"/>
              <a:pPr/>
              <a:t>11/15/2021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1281387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AB07289-2B1F-41DB-8604-344B836CEDD8}" type="datetime1">
              <a:rPr lang="en-US" smtClean="0"/>
              <a:pPr/>
              <a:t>11/15/2021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
        <p:nvSpPr>
          <p:cNvPr id="6" name="Title 5"/>
          <p:cNvSpPr>
            <a:spLocks noGrp="1"/>
          </p:cNvSpPr>
          <p:nvPr>
            <p:ph type="title"/>
          </p:nvPr>
        </p:nvSpPr>
        <p:spPr/>
        <p:txBody>
          <a:bodyPr/>
          <a:lstStyle/>
          <a:p>
            <a:r>
              <a:rPr lang="ru-RU"/>
              <a:t>Образец заголовка</a:t>
            </a:r>
            <a:endParaRPr lang="en-US"/>
          </a:p>
        </p:txBody>
      </p:sp>
    </p:spTree>
    <p:extLst>
      <p:ext uri="{BB962C8B-B14F-4D97-AF65-F5344CB8AC3E}">
        <p14:creationId xmlns:p14="http://schemas.microsoft.com/office/powerpoint/2010/main" val="3133721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A6EE96-12C7-4EBF-88BB-5CE3D7D88C70}" type="datetime1">
              <a:rPr lang="en-US" smtClean="0"/>
              <a:pPr/>
              <a:t>11/15/2021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38870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ru-RU"/>
              <a:t>Образец заголовка</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F81EC82-5ADC-4B90-A1AE-F85F151BE6FE}" type="datetime1">
              <a:rPr lang="en-US" smtClean="0"/>
              <a:pPr/>
              <a:t>11/15/2021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86918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ru-RU"/>
              <a:t>Образец заголовка</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D05DA10-25C9-4D62-93E3-D1833D5584B7}" type="datetime1">
              <a:rPr lang="en-US" smtClean="0"/>
              <a:pPr/>
              <a:t>11/15/2021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13343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70000">
              <a:schemeClr val="tx1">
                <a:lumMod val="95000"/>
              </a:schemeClr>
            </a:gs>
            <a:gs pos="81000">
              <a:schemeClr val="tx1">
                <a:lumMod val="85000"/>
              </a:schemeClr>
            </a:gs>
            <a:gs pos="97000">
              <a:schemeClr val="tx2">
                <a:lumMod val="50000"/>
              </a:schemeClr>
            </a:gs>
            <a:gs pos="0">
              <a:schemeClr val="tx1">
                <a:lumMod val="9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CC5F4C6F-2FFB-4CFF-8E87-DE232A30A05C}" type="datetime1">
              <a:rPr lang="en-US" smtClean="0"/>
              <a:pPr/>
              <a:t>11/15/2021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55740090"/>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70000">
              <a:schemeClr val="tx1">
                <a:lumMod val="95000"/>
              </a:schemeClr>
            </a:gs>
            <a:gs pos="81000">
              <a:schemeClr val="tx1">
                <a:lumMod val="85000"/>
              </a:schemeClr>
            </a:gs>
            <a:gs pos="97000">
              <a:schemeClr val="tx2">
                <a:lumMod val="50000"/>
              </a:schemeClr>
            </a:gs>
            <a:gs pos="0">
              <a:schemeClr val="tx1">
                <a:lumMod val="9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CC5F4C6F-2FFB-4CFF-8E87-DE232A30A05C}" type="datetime1">
              <a:rPr lang="en-US" smtClean="0"/>
              <a:pPr/>
              <a:t>11/15/2021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34415825"/>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C5F4C6F-2FFB-4CFF-8E87-DE232A30A05C}" type="datetime1">
              <a:rPr lang="en-US" smtClean="0"/>
              <a:pPr/>
              <a:t>11/15/2021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76022450"/>
      </p:ext>
    </p:extLst>
  </p:cSld>
  <p:clrMap bg1="dk1" tx1="lt1" bg2="dk2" tx2="lt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 id="2147483934" r:id="rId12"/>
    <p:sldLayoutId id="2147483935" r:id="rId13"/>
    <p:sldLayoutId id="2147483936" r:id="rId14"/>
    <p:sldLayoutId id="2147483937" r:id="rId15"/>
    <p:sldLayoutId id="2147483938" r:id="rId16"/>
    <p:sldLayoutId id="2147483939" r:id="rId17"/>
  </p:sldLayoutIdLst>
  <p:hf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Номер слайда 5"/>
          <p:cNvSpPr>
            <a:spLocks noGrp="1"/>
          </p:cNvSpPr>
          <p:nvPr>
            <p:ph type="sldNum" sz="quarter" idx="12"/>
          </p:nvPr>
        </p:nvSpPr>
        <p:spPr>
          <a:noFill/>
        </p:spPr>
        <p:txBody>
          <a:bodyPr/>
          <a:lstStyle/>
          <a:p>
            <a:fld id="{023BE02F-F1C3-455E-B5F6-2D5084612038}" type="slidenum">
              <a:rPr lang="ru-RU" smtClean="0"/>
              <a:pPr/>
              <a:t>1</a:t>
            </a:fld>
            <a:endParaRPr lang="ru-RU" dirty="0"/>
          </a:p>
        </p:txBody>
      </p:sp>
      <p:sp>
        <p:nvSpPr>
          <p:cNvPr id="3076" name="Rectangle 3"/>
          <p:cNvSpPr>
            <a:spLocks noGrp="1" noChangeArrowheads="1"/>
          </p:cNvSpPr>
          <p:nvPr>
            <p:ph type="subTitle" idx="1"/>
          </p:nvPr>
        </p:nvSpPr>
        <p:spPr>
          <a:xfrm>
            <a:off x="1828800" y="4749801"/>
            <a:ext cx="8534400" cy="1774825"/>
          </a:xfrm>
        </p:spPr>
        <p:txBody>
          <a:bodyPr/>
          <a:lstStyle/>
          <a:p>
            <a:pPr algn="ctr" eaLnBrk="1" hangingPunct="1"/>
            <a:r>
              <a:rPr lang="ru-RU" sz="2000" dirty="0" err="1">
                <a:solidFill>
                  <a:schemeClr val="accent1">
                    <a:lumMod val="75000"/>
                  </a:schemeClr>
                </a:solidFill>
              </a:rPr>
              <a:t>Касенов</a:t>
            </a:r>
            <a:r>
              <a:rPr lang="ru-RU" sz="2000" dirty="0">
                <a:solidFill>
                  <a:schemeClr val="accent1">
                    <a:lumMod val="75000"/>
                  </a:schemeClr>
                </a:solidFill>
              </a:rPr>
              <a:t> </a:t>
            </a:r>
            <a:r>
              <a:rPr lang="ru-RU" sz="2000" dirty="0" err="1">
                <a:solidFill>
                  <a:schemeClr val="accent1">
                    <a:lumMod val="75000"/>
                  </a:schemeClr>
                </a:solidFill>
              </a:rPr>
              <a:t>Алмабек</a:t>
            </a:r>
            <a:r>
              <a:rPr lang="ru-RU" sz="2000" dirty="0">
                <a:solidFill>
                  <a:schemeClr val="accent1">
                    <a:lumMod val="75000"/>
                  </a:schemeClr>
                </a:solidFill>
              </a:rPr>
              <a:t> </a:t>
            </a:r>
            <a:r>
              <a:rPr lang="ru-RU" sz="2000" dirty="0" err="1">
                <a:solidFill>
                  <a:schemeClr val="accent1">
                    <a:lumMod val="75000"/>
                  </a:schemeClr>
                </a:solidFill>
              </a:rPr>
              <a:t>Касенович</a:t>
            </a:r>
            <a:r>
              <a:rPr lang="ru-RU" sz="2000" dirty="0">
                <a:solidFill>
                  <a:schemeClr val="accent1">
                    <a:lumMod val="75000"/>
                  </a:schemeClr>
                </a:solidFill>
              </a:rPr>
              <a:t>_</a:t>
            </a:r>
          </a:p>
          <a:p>
            <a:pPr algn="ctr" eaLnBrk="1" hangingPunct="1"/>
            <a:r>
              <a:rPr lang="ru-RU" sz="1000" dirty="0">
                <a:solidFill>
                  <a:schemeClr val="accent1">
                    <a:lumMod val="75000"/>
                  </a:schemeClr>
                </a:solidFill>
              </a:rPr>
              <a:t>(ФИО преподавателя)</a:t>
            </a:r>
          </a:p>
          <a:p>
            <a:pPr algn="ctr" eaLnBrk="1" hangingPunct="1"/>
            <a:endParaRPr lang="ru-RU" sz="1000" dirty="0">
              <a:solidFill>
                <a:schemeClr val="accent1">
                  <a:lumMod val="75000"/>
                </a:schemeClr>
              </a:solidFill>
            </a:endParaRPr>
          </a:p>
          <a:p>
            <a:pPr algn="ctr" eaLnBrk="1" hangingPunct="1"/>
            <a:r>
              <a:rPr lang="ru-RU" sz="2000" dirty="0">
                <a:solidFill>
                  <a:schemeClr val="accent1">
                    <a:lumMod val="75000"/>
                  </a:schemeClr>
                </a:solidFill>
              </a:rPr>
              <a:t>_______________</a:t>
            </a:r>
            <a:r>
              <a:rPr lang="en-US" sz="2000" u="sng" dirty="0">
                <a:solidFill>
                  <a:schemeClr val="accent1">
                    <a:lumMod val="75000"/>
                  </a:schemeClr>
                </a:solidFill>
              </a:rPr>
              <a:t>Kassenov07@inbox.ru</a:t>
            </a:r>
            <a:r>
              <a:rPr lang="ru-RU" sz="2000" dirty="0">
                <a:solidFill>
                  <a:schemeClr val="accent1">
                    <a:lumMod val="75000"/>
                  </a:schemeClr>
                </a:solidFill>
              </a:rPr>
              <a:t>_____________</a:t>
            </a:r>
          </a:p>
          <a:p>
            <a:pPr algn="ctr" eaLnBrk="1" hangingPunct="1"/>
            <a:r>
              <a:rPr lang="ru-RU" sz="1000" dirty="0">
                <a:solidFill>
                  <a:schemeClr val="accent1">
                    <a:lumMod val="75000"/>
                  </a:schemeClr>
                </a:solidFill>
              </a:rPr>
              <a:t>(Электронная почта преподавателя )</a:t>
            </a:r>
          </a:p>
          <a:p>
            <a:pPr algn="ctr" eaLnBrk="1" hangingPunct="1"/>
            <a:endParaRPr lang="ru-RU" sz="1000" dirty="0">
              <a:solidFill>
                <a:schemeClr val="accent1">
                  <a:lumMod val="75000"/>
                </a:schemeClr>
              </a:solidFill>
            </a:endParaRPr>
          </a:p>
        </p:txBody>
      </p:sp>
      <p:sp>
        <p:nvSpPr>
          <p:cNvPr id="3077" name="Rectangle 4"/>
          <p:cNvSpPr>
            <a:spLocks noChangeArrowheads="1"/>
          </p:cNvSpPr>
          <p:nvPr/>
        </p:nvSpPr>
        <p:spPr bwMode="auto">
          <a:xfrm>
            <a:off x="624418" y="-4763"/>
            <a:ext cx="10966449" cy="458788"/>
          </a:xfrm>
          <a:prstGeom prst="rect">
            <a:avLst/>
          </a:prstGeom>
          <a:noFill/>
          <a:ln w="9525">
            <a:noFill/>
            <a:miter lim="800000"/>
            <a:headEnd/>
            <a:tailEnd/>
          </a:ln>
        </p:spPr>
        <p:txBody>
          <a:bodyPr anchor="ctr">
            <a:spAutoFit/>
          </a:bodyPr>
          <a:lstStyle/>
          <a:p>
            <a:pPr algn="ctr">
              <a:tabLst>
                <a:tab pos="2970213" algn="ctr"/>
                <a:tab pos="5940425" algn="r"/>
              </a:tabLst>
            </a:pPr>
            <a:r>
              <a:rPr lang="ru-RU" sz="800" dirty="0">
                <a:solidFill>
                  <a:schemeClr val="accent1">
                    <a:lumMod val="75000"/>
                  </a:schemeClr>
                </a:solidFill>
              </a:rPr>
              <a:t>М И Н И С Т Е Р С Т В О      О Б Р А З О В А Н И Я    И    Н А У К И     Р Е С П У Б Л И К И     К А З А Х С Т А Н                     </a:t>
            </a:r>
          </a:p>
          <a:p>
            <a:pPr algn="ctr">
              <a:tabLst>
                <a:tab pos="2970213" algn="ctr"/>
                <a:tab pos="5940425" algn="r"/>
              </a:tabLst>
            </a:pPr>
            <a:r>
              <a:rPr lang="ru-RU" sz="800" dirty="0">
                <a:solidFill>
                  <a:schemeClr val="accent1">
                    <a:lumMod val="75000"/>
                  </a:schemeClr>
                </a:solidFill>
              </a:rPr>
              <a:t>КАЗАХСКИЙ НАЦИОНАЛЬНЫЙ ТЕХНИЧЕСКИЙ УНИВЕРСИТЕТ имени К.И. САТПАЕВА</a:t>
            </a:r>
          </a:p>
          <a:p>
            <a:pPr algn="ctr">
              <a:tabLst>
                <a:tab pos="2970213" algn="ctr"/>
                <a:tab pos="5940425" algn="r"/>
              </a:tabLst>
            </a:pPr>
            <a:endParaRPr lang="ru-RU" sz="800" dirty="0">
              <a:solidFill>
                <a:schemeClr val="accent1">
                  <a:lumMod val="75000"/>
                </a:schemeClr>
              </a:solidFill>
            </a:endParaRPr>
          </a:p>
        </p:txBody>
      </p:sp>
      <p:sp>
        <p:nvSpPr>
          <p:cNvPr id="3078" name="Rectangle 5"/>
          <p:cNvSpPr>
            <a:spLocks noChangeArrowheads="1"/>
          </p:cNvSpPr>
          <p:nvPr/>
        </p:nvSpPr>
        <p:spPr bwMode="auto">
          <a:xfrm>
            <a:off x="1007533" y="549276"/>
            <a:ext cx="10363200" cy="1470025"/>
          </a:xfrm>
          <a:prstGeom prst="rect">
            <a:avLst/>
          </a:prstGeom>
          <a:noFill/>
          <a:ln w="9525">
            <a:noFill/>
            <a:miter lim="800000"/>
            <a:headEnd/>
            <a:tailEnd/>
          </a:ln>
        </p:spPr>
        <p:txBody>
          <a:bodyPr anchor="ctr"/>
          <a:lstStyle/>
          <a:p>
            <a:pPr algn="ctr"/>
            <a:r>
              <a:rPr lang="ru-RU" sz="1600" dirty="0" smtClean="0">
                <a:solidFill>
                  <a:schemeClr val="accent1">
                    <a:lumMod val="75000"/>
                  </a:schemeClr>
                </a:solidFill>
              </a:rPr>
              <a:t>________________</a:t>
            </a:r>
            <a:r>
              <a:rPr lang="ru-RU" sz="1600" dirty="0" err="1" smtClean="0">
                <a:solidFill>
                  <a:schemeClr val="accent1">
                    <a:lumMod val="75000"/>
                  </a:schemeClr>
                </a:solidFill>
              </a:rPr>
              <a:t>Мұнай</a:t>
            </a:r>
            <a:r>
              <a:rPr lang="ru-RU" sz="1600" dirty="0" smtClean="0">
                <a:solidFill>
                  <a:schemeClr val="accent1">
                    <a:lumMod val="75000"/>
                  </a:schemeClr>
                </a:solidFill>
              </a:rPr>
              <a:t> </a:t>
            </a:r>
            <a:r>
              <a:rPr lang="ru-RU" sz="1600" dirty="0" err="1" smtClean="0">
                <a:solidFill>
                  <a:schemeClr val="accent1">
                    <a:lumMod val="75000"/>
                  </a:schemeClr>
                </a:solidFill>
              </a:rPr>
              <a:t>инженериясы</a:t>
            </a:r>
            <a:r>
              <a:rPr lang="ru-RU" sz="1600" dirty="0" smtClean="0">
                <a:solidFill>
                  <a:schemeClr val="accent1">
                    <a:lumMod val="75000"/>
                  </a:schemeClr>
                </a:solidFill>
              </a:rPr>
              <a:t>__________________</a:t>
            </a:r>
            <a:r>
              <a:rPr lang="ru-RU" sz="1600" dirty="0">
                <a:solidFill>
                  <a:schemeClr val="accent1">
                    <a:lumMod val="75000"/>
                  </a:schemeClr>
                </a:solidFill>
              </a:rPr>
              <a:t/>
            </a:r>
            <a:br>
              <a:rPr lang="ru-RU" sz="1600" dirty="0">
                <a:solidFill>
                  <a:schemeClr val="accent1">
                    <a:lumMod val="75000"/>
                  </a:schemeClr>
                </a:solidFill>
              </a:rPr>
            </a:br>
            <a:r>
              <a:rPr lang="ru-RU" sz="1200" dirty="0">
                <a:solidFill>
                  <a:schemeClr val="accent1">
                    <a:lumMod val="75000"/>
                  </a:schemeClr>
                </a:solidFill>
              </a:rPr>
              <a:t>(кафедра)</a:t>
            </a:r>
            <a:br>
              <a:rPr lang="ru-RU" sz="1200" dirty="0">
                <a:solidFill>
                  <a:schemeClr val="accent1">
                    <a:lumMod val="75000"/>
                  </a:schemeClr>
                </a:solidFill>
              </a:rPr>
            </a:br>
            <a:r>
              <a:rPr lang="ru-RU" sz="1200" dirty="0">
                <a:solidFill>
                  <a:schemeClr val="accent1">
                    <a:lumMod val="75000"/>
                  </a:schemeClr>
                </a:solidFill>
              </a:rPr>
              <a:t/>
            </a:r>
            <a:br>
              <a:rPr lang="ru-RU" sz="1200" dirty="0">
                <a:solidFill>
                  <a:schemeClr val="accent1">
                    <a:lumMod val="75000"/>
                  </a:schemeClr>
                </a:solidFill>
              </a:rPr>
            </a:br>
            <a:r>
              <a:rPr lang="ru-RU" sz="1600" dirty="0" smtClean="0">
                <a:solidFill>
                  <a:schemeClr val="accent1">
                    <a:lumMod val="75000"/>
                  </a:schemeClr>
                </a:solidFill>
              </a:rPr>
              <a:t>___________________</a:t>
            </a:r>
            <a:r>
              <a:rPr lang="kk-KZ" sz="1600" u="sng" dirty="0">
                <a:solidFill>
                  <a:schemeClr val="accent1">
                    <a:lumMod val="75000"/>
                  </a:schemeClr>
                </a:solidFill>
              </a:rPr>
              <a:t>Ұңғыларды күрделі жөндеу</a:t>
            </a:r>
            <a:r>
              <a:rPr lang="ru-RU" sz="1600" dirty="0" smtClean="0">
                <a:solidFill>
                  <a:schemeClr val="accent1">
                    <a:lumMod val="75000"/>
                  </a:schemeClr>
                </a:solidFill>
              </a:rPr>
              <a:t>__________________</a:t>
            </a:r>
            <a:r>
              <a:rPr lang="ru-RU" sz="1600" dirty="0">
                <a:solidFill>
                  <a:schemeClr val="accent1">
                    <a:lumMod val="75000"/>
                  </a:schemeClr>
                </a:solidFill>
              </a:rPr>
              <a:t/>
            </a:r>
            <a:br>
              <a:rPr lang="ru-RU" sz="1600" dirty="0">
                <a:solidFill>
                  <a:schemeClr val="accent1">
                    <a:lumMod val="75000"/>
                  </a:schemeClr>
                </a:solidFill>
              </a:rPr>
            </a:br>
            <a:r>
              <a:rPr lang="ru-RU" sz="1200" dirty="0" smtClean="0">
                <a:solidFill>
                  <a:schemeClr val="accent1">
                    <a:lumMod val="75000"/>
                  </a:schemeClr>
                </a:solidFill>
              </a:rPr>
              <a:t>(</a:t>
            </a:r>
            <a:r>
              <a:rPr lang="ru-RU" sz="1200" dirty="0" err="1" smtClean="0">
                <a:solidFill>
                  <a:schemeClr val="accent1">
                    <a:lumMod val="75000"/>
                  </a:schemeClr>
                </a:solidFill>
              </a:rPr>
              <a:t>пән</a:t>
            </a:r>
            <a:r>
              <a:rPr lang="ru-RU" sz="1200" dirty="0" smtClean="0">
                <a:solidFill>
                  <a:schemeClr val="accent1">
                    <a:lumMod val="75000"/>
                  </a:schemeClr>
                </a:solidFill>
              </a:rPr>
              <a:t>)</a:t>
            </a:r>
            <a:r>
              <a:rPr lang="ru-RU" sz="1200" dirty="0">
                <a:solidFill>
                  <a:schemeClr val="accent1">
                    <a:lumMod val="75000"/>
                  </a:schemeClr>
                </a:solidFill>
              </a:rPr>
              <a:t/>
            </a:r>
            <a:br>
              <a:rPr lang="ru-RU" sz="1200" dirty="0">
                <a:solidFill>
                  <a:schemeClr val="accent1">
                    <a:lumMod val="75000"/>
                  </a:schemeClr>
                </a:solidFill>
              </a:rPr>
            </a:br>
            <a:endParaRPr lang="ru-RU" sz="1200" dirty="0">
              <a:solidFill>
                <a:schemeClr val="accent1">
                  <a:lumMod val="75000"/>
                </a:schemeClr>
              </a:solidFill>
            </a:endParaRPr>
          </a:p>
        </p:txBody>
      </p:sp>
      <p:sp>
        <p:nvSpPr>
          <p:cNvPr id="3079" name="Rectangle 7"/>
          <p:cNvSpPr>
            <a:spLocks noChangeArrowheads="1"/>
          </p:cNvSpPr>
          <p:nvPr/>
        </p:nvSpPr>
        <p:spPr bwMode="auto">
          <a:xfrm>
            <a:off x="1678517" y="3789363"/>
            <a:ext cx="8534400" cy="792162"/>
          </a:xfrm>
          <a:prstGeom prst="rect">
            <a:avLst/>
          </a:prstGeom>
          <a:noFill/>
          <a:ln w="9525">
            <a:noFill/>
            <a:miter lim="800000"/>
            <a:headEnd/>
            <a:tailEnd/>
          </a:ln>
        </p:spPr>
        <p:txBody>
          <a:bodyPr/>
          <a:lstStyle/>
          <a:p>
            <a:pPr algn="ctr">
              <a:spcBef>
                <a:spcPct val="20000"/>
              </a:spcBef>
            </a:pPr>
            <a:r>
              <a:rPr lang="ru-RU" sz="2000" dirty="0" smtClean="0">
                <a:solidFill>
                  <a:schemeClr val="accent1">
                    <a:lumMod val="75000"/>
                  </a:schemeClr>
                </a:solidFill>
              </a:rPr>
              <a:t> </a:t>
            </a:r>
            <a:r>
              <a:rPr lang="ru-RU" sz="2000" dirty="0">
                <a:solidFill>
                  <a:schemeClr val="accent1">
                    <a:lumMod val="75000"/>
                  </a:schemeClr>
                </a:solidFill>
              </a:rPr>
              <a:t>№ </a:t>
            </a:r>
            <a:r>
              <a:rPr lang="kk-KZ" sz="2000" dirty="0" smtClean="0">
                <a:solidFill>
                  <a:schemeClr val="accent1">
                    <a:lumMod val="75000"/>
                  </a:schemeClr>
                </a:solidFill>
              </a:rPr>
              <a:t>10</a:t>
            </a:r>
            <a:r>
              <a:rPr lang="kk-KZ" sz="2000" dirty="0" smtClean="0">
                <a:solidFill>
                  <a:schemeClr val="accent1">
                    <a:lumMod val="75000"/>
                  </a:schemeClr>
                </a:solidFill>
              </a:rPr>
              <a:t> </a:t>
            </a:r>
            <a:r>
              <a:rPr lang="kk-KZ" sz="2000" dirty="0" smtClean="0">
                <a:solidFill>
                  <a:schemeClr val="accent1">
                    <a:lumMod val="75000"/>
                  </a:schemeClr>
                </a:solidFill>
              </a:rPr>
              <a:t>дәріс</a:t>
            </a:r>
            <a:endParaRPr lang="ru-RU" sz="2000" dirty="0">
              <a:solidFill>
                <a:schemeClr val="accent1">
                  <a:lumMod val="75000"/>
                </a:schemeClr>
              </a:solidFill>
            </a:endParaRPr>
          </a:p>
          <a:p>
            <a:pPr algn="ctr">
              <a:spcBef>
                <a:spcPct val="20000"/>
              </a:spcBef>
            </a:pPr>
            <a:r>
              <a:rPr lang="ru-RU" sz="2000" u="sng" dirty="0">
                <a:solidFill>
                  <a:schemeClr val="accent1">
                    <a:lumMod val="75000"/>
                  </a:schemeClr>
                </a:solidFill>
              </a:rPr>
              <a:t> </a:t>
            </a:r>
            <a:endParaRPr lang="ru-RU" sz="1000" dirty="0">
              <a:solidFill>
                <a:schemeClr val="accent1">
                  <a:lumMod val="75000"/>
                </a:schemeClr>
              </a:solidFill>
            </a:endParaRPr>
          </a:p>
        </p:txBody>
      </p:sp>
      <p:pic>
        <p:nvPicPr>
          <p:cNvPr id="11" name="Picture 2" descr="ÐÐ°ÑÑÐ¸Ð½ÐºÐ¸ Ð¿Ð¾ Ð·Ð°Ð¿ÑÐ¾ÑÑ logo satbayev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2553529" y="3067629"/>
            <a:ext cx="7271208" cy="522259"/>
          </a:xfrm>
          <a:prstGeom prst="rect">
            <a:avLst/>
          </a:prstGeom>
        </p:spPr>
        <p:txBody>
          <a:bodyPr wrap="square">
            <a:spAutoFit/>
          </a:bodyPr>
          <a:lstStyle/>
          <a:p>
            <a:pPr indent="453390" algn="ctr">
              <a:lnSpc>
                <a:spcPct val="107000"/>
              </a:lnSpc>
              <a:spcAft>
                <a:spcPts val="0"/>
              </a:spcAft>
            </a:pPr>
            <a:r>
              <a:rPr lang="ru-RU" sz="2800" b="1" dirty="0" err="1" smtClean="0">
                <a:solidFill>
                  <a:schemeClr val="accent1">
                    <a:lumMod val="75000"/>
                  </a:schemeClr>
                </a:solidFill>
                <a:latin typeface="Times New Roman" panose="02020603050405020304" pitchFamily="18" charset="0"/>
                <a:cs typeface="Times New Roman" panose="02020603050405020304" pitchFamily="18" charset="0"/>
              </a:rPr>
              <a:t>Қышқылмен</a:t>
            </a:r>
            <a:r>
              <a:rPr lang="ru-RU" sz="2800" b="1" dirty="0" smtClean="0">
                <a:solidFill>
                  <a:schemeClr val="accent1">
                    <a:lumMod val="75000"/>
                  </a:schemeClr>
                </a:solidFill>
                <a:latin typeface="Times New Roman" panose="02020603050405020304" pitchFamily="18" charset="0"/>
                <a:cs typeface="Times New Roman" panose="02020603050405020304" pitchFamily="18" charset="0"/>
              </a:rPr>
              <a:t> </a:t>
            </a:r>
            <a:r>
              <a:rPr lang="ru-RU" sz="2800" b="1" dirty="0" err="1" smtClean="0">
                <a:solidFill>
                  <a:schemeClr val="accent1">
                    <a:lumMod val="75000"/>
                  </a:schemeClr>
                </a:solidFill>
                <a:latin typeface="Times New Roman" panose="02020603050405020304" pitchFamily="18" charset="0"/>
                <a:cs typeface="Times New Roman" panose="02020603050405020304" pitchFamily="18" charset="0"/>
              </a:rPr>
              <a:t>өңдеу</a:t>
            </a:r>
            <a:r>
              <a:rPr lang="ru-RU" sz="2800" b="1" dirty="0" smtClean="0">
                <a:solidFill>
                  <a:schemeClr val="accent1">
                    <a:lumMod val="75000"/>
                  </a:schemeClr>
                </a:solidFill>
                <a:latin typeface="Times New Roman" panose="02020603050405020304" pitchFamily="18" charset="0"/>
                <a:cs typeface="Times New Roman" panose="02020603050405020304" pitchFamily="18" charset="0"/>
              </a:rPr>
              <a:t>.</a:t>
            </a:r>
            <a:endParaRPr lang="ru-RU"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4401205"/>
          </a:xfrm>
          <a:prstGeom prst="rect">
            <a:avLst/>
          </a:prstGeom>
        </p:spPr>
        <p:txBody>
          <a:bodyPr wrap="square">
            <a:spAutoFit/>
          </a:bodyPr>
          <a:lstStyle/>
          <a:p>
            <a:pPr algn="ctr"/>
            <a:r>
              <a:rPr lang="kk-KZ" sz="2800" b="1" dirty="0">
                <a:solidFill>
                  <a:schemeClr val="bg2">
                    <a:lumMod val="50000"/>
                  </a:schemeClr>
                </a:solidFill>
                <a:latin typeface="Times New Roman" panose="02020603050405020304" pitchFamily="18" charset="0"/>
                <a:cs typeface="Times New Roman" panose="02020603050405020304" pitchFamily="18" charset="0"/>
              </a:rPr>
              <a:t>Тұзды қышқылмен өңдеу кезінде қышқылға қосылатын химиялық реагенттер.</a:t>
            </a:r>
          </a:p>
          <a:p>
            <a:pPr algn="just"/>
            <a:r>
              <a:rPr lang="kk-KZ" sz="2800" b="1" dirty="0">
                <a:solidFill>
                  <a:schemeClr val="bg2">
                    <a:lumMod val="50000"/>
                  </a:schemeClr>
                </a:solidFill>
                <a:latin typeface="Times New Roman" panose="02020603050405020304" pitchFamily="18" charset="0"/>
                <a:cs typeface="Times New Roman" panose="02020603050405020304" pitchFamily="18" charset="0"/>
              </a:rPr>
              <a:t>Ингибиторлар-</a:t>
            </a:r>
            <a:r>
              <a:rPr lang="kk-KZ" sz="2800" dirty="0">
                <a:solidFill>
                  <a:schemeClr val="bg2">
                    <a:lumMod val="50000"/>
                  </a:schemeClr>
                </a:solidFill>
                <a:latin typeface="Times New Roman" panose="02020603050405020304" pitchFamily="18" charset="0"/>
                <a:cs typeface="Times New Roman" panose="02020603050405020304" pitchFamily="18" charset="0"/>
              </a:rPr>
              <a:t> қышқылдың жабдықты тоттандыруын төмендететін заттар, олардың көмегімен қышқыл тасымалданады, айдалады және сақталады. Әдетте ингибиторлар қышқыл көлемінен 1 % -дан көп емес мөлшерде қосылады.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algn="just"/>
            <a:r>
              <a:rPr lang="kk-KZ" sz="2800" dirty="0" smtClean="0">
                <a:solidFill>
                  <a:schemeClr val="bg2">
                    <a:lumMod val="50000"/>
                  </a:schemeClr>
                </a:solidFill>
                <a:latin typeface="Times New Roman" panose="02020603050405020304" pitchFamily="18" charset="0"/>
                <a:cs typeface="Times New Roman" panose="02020603050405020304" pitchFamily="18" charset="0"/>
              </a:rPr>
              <a:t>Практикада </a:t>
            </a:r>
            <a:r>
              <a:rPr lang="kk-KZ" sz="2800" dirty="0">
                <a:solidFill>
                  <a:schemeClr val="bg2">
                    <a:lumMod val="50000"/>
                  </a:schemeClr>
                </a:solidFill>
                <a:latin typeface="Times New Roman" panose="02020603050405020304" pitchFamily="18" charset="0"/>
                <a:cs typeface="Times New Roman" panose="02020603050405020304" pitchFamily="18" charset="0"/>
              </a:rPr>
              <a:t>қышқыл құрамына Додикор (0,5 %) қосылады, шетелдік тоттануды болдырмайтын ингибитор, тоттану жылдамдығын 300 есе төмендетеді. Азол (1 %) – суда еритін ингибитор, тоттану жылдамдығын 50 есе төмендетеді.</a:t>
            </a:r>
            <a:endParaRPr lang="kk-KZ" sz="28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81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4401205"/>
          </a:xfrm>
          <a:prstGeom prst="rect">
            <a:avLst/>
          </a:prstGeom>
        </p:spPr>
        <p:txBody>
          <a:bodyPr wrap="square">
            <a:spAutoFit/>
          </a:bodyPr>
          <a:lstStyle/>
          <a:p>
            <a:pPr marL="457200" indent="-457200" algn="just">
              <a:buFont typeface="Arial" panose="020B0604020202020204" pitchFamily="34" charset="0"/>
              <a:buChar char="•"/>
            </a:pPr>
            <a:r>
              <a:rPr lang="kk-KZ" sz="2800" b="1" dirty="0">
                <a:solidFill>
                  <a:schemeClr val="bg2">
                    <a:lumMod val="50000"/>
                  </a:schemeClr>
                </a:solidFill>
                <a:latin typeface="Times New Roman" panose="02020603050405020304" pitchFamily="18" charset="0"/>
                <a:cs typeface="Times New Roman" panose="02020603050405020304" pitchFamily="18" charset="0"/>
              </a:rPr>
              <a:t>Интенсификаторлар-</a:t>
            </a:r>
            <a:r>
              <a:rPr lang="kk-KZ" sz="2800" dirty="0">
                <a:solidFill>
                  <a:schemeClr val="bg2">
                    <a:lumMod val="50000"/>
                  </a:schemeClr>
                </a:solidFill>
                <a:latin typeface="Times New Roman" panose="02020603050405020304" pitchFamily="18" charset="0"/>
                <a:cs typeface="Times New Roman" panose="02020603050405020304" pitchFamily="18" charset="0"/>
              </a:rPr>
              <a:t> беттік тартылуды 3-5 есе төмендететін беттік белсенді заттар (ББЗ).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Қышқылдың </a:t>
            </a:r>
            <a:r>
              <a:rPr lang="kk-KZ" sz="2800" dirty="0">
                <a:solidFill>
                  <a:schemeClr val="bg2">
                    <a:lumMod val="50000"/>
                  </a:schemeClr>
                </a:solidFill>
                <a:latin typeface="Times New Roman" panose="02020603050405020304" pitchFamily="18" charset="0"/>
                <a:cs typeface="Times New Roman" panose="02020603050405020304" pitchFamily="18" charset="0"/>
              </a:rPr>
              <a:t>тау жынысымен реакцияға түскен өнімдерінің беттік тартылуын төмендету үшін, қышқыл ерітіндісінің әсер ету тиімділігін жоғарылату үшін, өңдеуден кейін жұмыс істеген қышқылдың кері қайтуын жеңілдету үшін қышқылды дайындау кезінде оған интенсификатор деген зат қосылады және олар ББЗ болып табылады.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ББЗ </a:t>
            </a:r>
            <a:r>
              <a:rPr lang="kk-KZ" sz="2800" dirty="0">
                <a:solidFill>
                  <a:schemeClr val="bg2">
                    <a:lumMod val="50000"/>
                  </a:schemeClr>
                </a:solidFill>
                <a:latin typeface="Times New Roman" panose="02020603050405020304" pitchFamily="18" charset="0"/>
                <a:cs typeface="Times New Roman" panose="02020603050405020304" pitchFamily="18" charset="0"/>
              </a:rPr>
              <a:t>болуы қышқыл ерітіндісінің тау жынысының микроскопиялық қуыстарына өтуін жеңілдетеді. </a:t>
            </a:r>
            <a:endParaRPr lang="kk-KZ" sz="28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5615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3108543"/>
          </a:xfrm>
          <a:prstGeom prst="rect">
            <a:avLst/>
          </a:prstGeom>
        </p:spPr>
        <p:txBody>
          <a:bodyPr wrap="square">
            <a:spAutoFit/>
          </a:bodyPr>
          <a:lstStyle/>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Бұл тығыз тау жыныстарын өңдеген кезде, сондай-ақ ұңғы түбін цементтің немесе қатты шөгінділердің қалдығынан тазалау кезінде қажет: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ББЗ </a:t>
            </a:r>
            <a:r>
              <a:rPr lang="kk-KZ" sz="2800" dirty="0">
                <a:solidFill>
                  <a:schemeClr val="bg2">
                    <a:lumMod val="50000"/>
                  </a:schemeClr>
                </a:solidFill>
                <a:latin typeface="Times New Roman" panose="02020603050405020304" pitchFamily="18" charset="0"/>
                <a:cs typeface="Times New Roman" panose="02020603050405020304" pitchFamily="18" charset="0"/>
              </a:rPr>
              <a:t>тау жынысынан судың бөлінуін және тау жынысының бетін жауып, қуыс бетіне таралып жатқан мұнай жабындысы арқылы қышқылдың өтуін жеңілдетеді, осылай қышқылдың тау жынысымен арақатынасқа түсіп, оны ерітуіне мүмкіндік береді. </a:t>
            </a:r>
            <a:endParaRPr lang="kk-KZ" sz="28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9650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4832092"/>
          </a:xfrm>
          <a:prstGeom prst="rect">
            <a:avLst/>
          </a:prstGeom>
        </p:spPr>
        <p:txBody>
          <a:bodyPr wrap="square">
            <a:spAutoFit/>
          </a:bodyPr>
          <a:lstStyle/>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Практикада айдау ұңғыларын өңдеу кезінде кен орнын игерудің алғашқы кезеңінде және ұңғыларды айдау тәртібіне ауыстарған келесі ионогенді емес гидрофильдеуші ББЗ: неонол </a:t>
            </a:r>
            <a:r>
              <a:rPr lang="en-US" sz="2800" dirty="0">
                <a:solidFill>
                  <a:schemeClr val="bg2">
                    <a:lumMod val="50000"/>
                  </a:schemeClr>
                </a:solidFill>
                <a:latin typeface="Times New Roman" panose="02020603050405020304" pitchFamily="18" charset="0"/>
                <a:cs typeface="Times New Roman" panose="02020603050405020304" pitchFamily="18" charset="0"/>
              </a:rPr>
              <a:t>CHO3</a:t>
            </a:r>
            <a:r>
              <a:rPr lang="kk-KZ" sz="2800" dirty="0">
                <a:solidFill>
                  <a:schemeClr val="bg2">
                    <a:lumMod val="50000"/>
                  </a:schemeClr>
                </a:solidFill>
                <a:latin typeface="Times New Roman" panose="02020603050405020304" pitchFamily="18" charset="0"/>
                <a:cs typeface="Times New Roman" panose="02020603050405020304" pitchFamily="18" charset="0"/>
              </a:rPr>
              <a:t>Б (1–2%); превоцел (1–2%); нефтенол (1–2%); сульфанол (0,5%) қолданылады.</a:t>
            </a:r>
          </a:p>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Кен орнын игерудің соңғы кезеңдерінде ББЗ ретінде гидрофобты материалдар қолдану қажет:</a:t>
            </a:r>
          </a:p>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	Синол КАМ (1,5%) – қолдану температурасы 80</a:t>
            </a:r>
            <a:r>
              <a:rPr lang="kk-KZ" sz="2800" baseline="30000" dirty="0">
                <a:solidFill>
                  <a:schemeClr val="bg2">
                    <a:lumMod val="50000"/>
                  </a:schemeClr>
                </a:solidFill>
                <a:latin typeface="Times New Roman" panose="02020603050405020304" pitchFamily="18" charset="0"/>
                <a:cs typeface="Times New Roman" panose="02020603050405020304" pitchFamily="18" charset="0"/>
              </a:rPr>
              <a:t>0</a:t>
            </a:r>
            <a:r>
              <a:rPr lang="kk-KZ" sz="2800" dirty="0">
                <a:solidFill>
                  <a:schemeClr val="bg2">
                    <a:lumMod val="50000"/>
                  </a:schemeClr>
                </a:solidFill>
                <a:latin typeface="Times New Roman" panose="02020603050405020304" pitchFamily="18" charset="0"/>
                <a:cs typeface="Times New Roman" panose="02020603050405020304" pitchFamily="18" charset="0"/>
              </a:rPr>
              <a:t> С-ден аспауы қажет;</a:t>
            </a:r>
          </a:p>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	ИВВ-1 (1%);</a:t>
            </a:r>
          </a:p>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	Нефтенол ГФ (0,5%).</a:t>
            </a:r>
            <a:endParaRPr lang="kk-KZ" sz="28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4332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5693866"/>
          </a:xfrm>
          <a:prstGeom prst="rect">
            <a:avLst/>
          </a:prstGeom>
        </p:spPr>
        <p:txBody>
          <a:bodyPr wrap="square">
            <a:spAutoFit/>
          </a:bodyPr>
          <a:lstStyle/>
          <a:p>
            <a:pPr marL="457200" indent="-457200" algn="just">
              <a:buFont typeface="Arial" panose="020B0604020202020204" pitchFamily="34" charset="0"/>
              <a:buChar char="•"/>
            </a:pPr>
            <a:r>
              <a:rPr lang="kk-KZ" sz="2800" b="1" dirty="0">
                <a:solidFill>
                  <a:schemeClr val="bg2">
                    <a:lumMod val="50000"/>
                  </a:schemeClr>
                </a:solidFill>
                <a:latin typeface="Times New Roman" panose="02020603050405020304" pitchFamily="18" charset="0"/>
                <a:cs typeface="Times New Roman" panose="02020603050405020304" pitchFamily="18" charset="0"/>
              </a:rPr>
              <a:t>Гидрофобизаторлар</a:t>
            </a:r>
            <a:r>
              <a:rPr lang="kk-KZ" sz="2800" dirty="0">
                <a:solidFill>
                  <a:schemeClr val="bg2">
                    <a:lumMod val="50000"/>
                  </a:schemeClr>
                </a:solidFill>
                <a:latin typeface="Times New Roman" panose="02020603050405020304" pitchFamily="18" charset="0"/>
                <a:cs typeface="Times New Roman" panose="02020603050405020304" pitchFamily="18" charset="0"/>
              </a:rPr>
              <a:t> мұнайға қаныққан жолақтарда қышқылдың сүзгіленуін жеңілдетеді, оның сумен қаныққан бөлікке өтуін төмендетеді, бұл суға қаныққан каналдардың қарқынды өңделуін және олардың мұнай ұңғыларына өтуін төмендетеді.</a:t>
            </a:r>
          </a:p>
          <a:p>
            <a:pPr marL="457200" indent="-457200" algn="just">
              <a:buFont typeface="Arial" panose="020B0604020202020204" pitchFamily="34" charset="0"/>
              <a:buChar char="•"/>
            </a:pPr>
            <a:r>
              <a:rPr lang="kk-KZ" sz="2800" b="1" dirty="0">
                <a:solidFill>
                  <a:schemeClr val="bg2">
                    <a:lumMod val="50000"/>
                  </a:schemeClr>
                </a:solidFill>
                <a:latin typeface="Times New Roman" panose="02020603050405020304" pitchFamily="18" charset="0"/>
                <a:cs typeface="Times New Roman" panose="02020603050405020304" pitchFamily="18" charset="0"/>
              </a:rPr>
              <a:t>Стабизилаторлар –</a:t>
            </a:r>
            <a:r>
              <a:rPr lang="kk-KZ" sz="2800" dirty="0">
                <a:solidFill>
                  <a:schemeClr val="bg2">
                    <a:lumMod val="50000"/>
                  </a:schemeClr>
                </a:solidFill>
                <a:latin typeface="Times New Roman" panose="02020603050405020304" pitchFamily="18" charset="0"/>
                <a:cs typeface="Times New Roman" panose="02020603050405020304" pitchFamily="18" charset="0"/>
              </a:rPr>
              <a:t> тұз қышқылындағы реакция өнімдерін және темір қосылыстарын еріген күйде ұстап тұру үшін қажетті заттар. Зауыттардан алынатын тұз қышқылында темір мөлшері көп (0,03% және одан жоғары). Ары қарай тасымалдау, сақтау және СКҚ арқылы айдау кезінде хлорлы темірдің мөлшері айтарлықтай (3000-15000 мг/л) өсуі мүмкін және өнімді қабатты қышқылмен өңдеудің соңында хлорлы темір суда ерімейтін қосылыстар түзіп гидролизденеді, мысалы темір тотығының гидраты </a:t>
            </a:r>
            <a:r>
              <a:rPr lang="en-US" sz="2800" dirty="0">
                <a:solidFill>
                  <a:schemeClr val="bg2">
                    <a:lumMod val="50000"/>
                  </a:schemeClr>
                </a:solidFill>
                <a:latin typeface="Times New Roman" panose="02020603050405020304" pitchFamily="18" charset="0"/>
                <a:cs typeface="Times New Roman" panose="02020603050405020304" pitchFamily="18" charset="0"/>
              </a:rPr>
              <a:t>Fe (OH)</a:t>
            </a:r>
            <a:r>
              <a:rPr lang="en-US" sz="2800" baseline="-25000" dirty="0">
                <a:solidFill>
                  <a:schemeClr val="bg2">
                    <a:lumMod val="50000"/>
                  </a:schemeClr>
                </a:solidFill>
                <a:latin typeface="Times New Roman" panose="02020603050405020304" pitchFamily="18" charset="0"/>
                <a:cs typeface="Times New Roman" panose="02020603050405020304" pitchFamily="18" charset="0"/>
              </a:rPr>
              <a:t>3</a:t>
            </a:r>
            <a:r>
              <a:rPr lang="en-US" sz="2800" dirty="0">
                <a:solidFill>
                  <a:schemeClr val="bg2">
                    <a:lumMod val="50000"/>
                  </a:schemeClr>
                </a:solidFill>
                <a:latin typeface="Times New Roman" panose="02020603050405020304" pitchFamily="18" charset="0"/>
                <a:cs typeface="Times New Roman" panose="02020603050405020304" pitchFamily="18" charset="0"/>
              </a:rPr>
              <a:t>. </a:t>
            </a:r>
            <a:endParaRPr lang="kk-KZ" sz="28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6659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2677656"/>
          </a:xfrm>
          <a:prstGeom prst="rect">
            <a:avLst/>
          </a:prstGeom>
        </p:spPr>
        <p:txBody>
          <a:bodyPr wrap="square">
            <a:spAutoFit/>
          </a:bodyPr>
          <a:lstStyle/>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Олар ҰТА-ның бастапқы өткізгіштігін 1,5-3 есе төмендетеді. Лимон, шарап қышқылдарын немесе арнайы композияцияларды қолдануға болады.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Стабилизаторлар </a:t>
            </a:r>
            <a:r>
              <a:rPr lang="kk-KZ" sz="2800" dirty="0">
                <a:solidFill>
                  <a:schemeClr val="bg2">
                    <a:lumMod val="50000"/>
                  </a:schemeClr>
                </a:solidFill>
                <a:latin typeface="Times New Roman" panose="02020603050405020304" pitchFamily="18" charset="0"/>
                <a:cs typeface="Times New Roman" panose="02020603050405020304" pitchFamily="18" charset="0"/>
              </a:rPr>
              <a:t>тұз қышқылы мен жыныстың карбонаттық құраушысының өзара әсерлесу жылдамдығын </a:t>
            </a:r>
            <a:r>
              <a:rPr lang="kk-KZ" sz="2800" dirty="0" smtClean="0">
                <a:solidFill>
                  <a:schemeClr val="bg2">
                    <a:lumMod val="50000"/>
                  </a:schemeClr>
                </a:solidFill>
                <a:latin typeface="Times New Roman" panose="02020603050405020304" pitchFamily="18" charset="0"/>
                <a:cs typeface="Times New Roman" panose="02020603050405020304" pitchFamily="18" charset="0"/>
              </a:rPr>
              <a:t>төмендетеді, </a:t>
            </a:r>
            <a:r>
              <a:rPr lang="kk-KZ" sz="2800" dirty="0">
                <a:solidFill>
                  <a:schemeClr val="bg2">
                    <a:lumMod val="50000"/>
                  </a:schemeClr>
                </a:solidFill>
                <a:latin typeface="Times New Roman" panose="02020603050405020304" pitchFamily="18" charset="0"/>
                <a:cs typeface="Times New Roman" panose="02020603050405020304" pitchFamily="18" charset="0"/>
              </a:rPr>
              <a:t>соған байланысты қышқыл ерітіндісінің қабатқа енуін жоғарылатады.</a:t>
            </a:r>
            <a:endParaRPr lang="kk-KZ" sz="28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584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3539430"/>
          </a:xfrm>
          <a:prstGeom prst="rect">
            <a:avLst/>
          </a:prstGeom>
        </p:spPr>
        <p:txBody>
          <a:bodyPr wrap="square">
            <a:spAutoFit/>
          </a:bodyPr>
          <a:lstStyle/>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Сазды-қышқылды өңдеу (СҚӨ). Сазды қышқыл деп тұз және фторлы су қышқылдарының қоспасын айтады.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Сазды </a:t>
            </a:r>
            <a:r>
              <a:rPr lang="kk-KZ" sz="2800" dirty="0">
                <a:solidFill>
                  <a:schemeClr val="bg2">
                    <a:lumMod val="50000"/>
                  </a:schemeClr>
                </a:solidFill>
                <a:latin typeface="Times New Roman" panose="02020603050405020304" pitchFamily="18" charset="0"/>
                <a:cs typeface="Times New Roman" panose="02020603050405020304" pitchFamily="18" charset="0"/>
              </a:rPr>
              <a:t>қышқылмен өңдеудің ерекшелігі – фторлы су қышқылының тау жынысының алюмосиликатты цемент материалымен тез реакцияға түсуі, байланысатын материалдардың беттік ауданы үлкен.</a:t>
            </a:r>
          </a:p>
          <a:p>
            <a:pPr marL="457200" indent="-457200" algn="just">
              <a:buFont typeface="Arial" panose="020B0604020202020204" pitchFamily="34" charset="0"/>
              <a:buChar char="•"/>
            </a:pPr>
            <a:endParaRPr lang="kk-KZ" sz="2800" dirty="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ctr">
              <a:buFont typeface="Arial" panose="020B0604020202020204" pitchFamily="34" charset="0"/>
              <a:buChar char="•"/>
            </a:pPr>
            <a:r>
              <a:rPr lang="en-US" sz="2800" dirty="0">
                <a:solidFill>
                  <a:schemeClr val="bg2">
                    <a:lumMod val="50000"/>
                  </a:schemeClr>
                </a:solidFill>
                <a:latin typeface="Times New Roman" panose="02020603050405020304" pitchFamily="18" charset="0"/>
                <a:cs typeface="Times New Roman" panose="02020603050405020304" pitchFamily="18" charset="0"/>
              </a:rPr>
              <a:t>H</a:t>
            </a:r>
            <a:r>
              <a:rPr lang="en-US" sz="2800" baseline="-25000" dirty="0">
                <a:solidFill>
                  <a:schemeClr val="bg2">
                    <a:lumMod val="50000"/>
                  </a:schemeClr>
                </a:solidFill>
                <a:latin typeface="Times New Roman" panose="02020603050405020304" pitchFamily="18" charset="0"/>
                <a:cs typeface="Times New Roman" panose="02020603050405020304" pitchFamily="18" charset="0"/>
              </a:rPr>
              <a:t>4</a:t>
            </a:r>
            <a:r>
              <a:rPr lang="en-US" sz="2800" dirty="0">
                <a:solidFill>
                  <a:schemeClr val="bg2">
                    <a:lumMod val="50000"/>
                  </a:schemeClr>
                </a:solidFill>
                <a:latin typeface="Times New Roman" panose="02020603050405020304" pitchFamily="18" charset="0"/>
                <a:cs typeface="Times New Roman" panose="02020603050405020304" pitchFamily="18" charset="0"/>
              </a:rPr>
              <a:t>Al</a:t>
            </a:r>
            <a:r>
              <a:rPr lang="en-US" sz="2800" baseline="-25000" dirty="0">
                <a:solidFill>
                  <a:schemeClr val="bg2">
                    <a:lumMod val="50000"/>
                  </a:schemeClr>
                </a:solidFill>
                <a:latin typeface="Times New Roman" panose="02020603050405020304" pitchFamily="18" charset="0"/>
                <a:cs typeface="Times New Roman" panose="02020603050405020304" pitchFamily="18" charset="0"/>
              </a:rPr>
              <a:t>2</a:t>
            </a:r>
            <a:r>
              <a:rPr lang="en-US" sz="2800" dirty="0">
                <a:solidFill>
                  <a:schemeClr val="bg2">
                    <a:lumMod val="50000"/>
                  </a:schemeClr>
                </a:solidFill>
                <a:latin typeface="Times New Roman" panose="02020603050405020304" pitchFamily="18" charset="0"/>
                <a:cs typeface="Times New Roman" panose="02020603050405020304" pitchFamily="18" charset="0"/>
              </a:rPr>
              <a:t>Si</a:t>
            </a:r>
            <a:r>
              <a:rPr lang="en-US" sz="2800" baseline="-25000" dirty="0">
                <a:solidFill>
                  <a:schemeClr val="bg2">
                    <a:lumMod val="50000"/>
                  </a:schemeClr>
                </a:solidFill>
                <a:latin typeface="Times New Roman" panose="02020603050405020304" pitchFamily="18" charset="0"/>
                <a:cs typeface="Times New Roman" panose="02020603050405020304" pitchFamily="18" charset="0"/>
              </a:rPr>
              <a:t>2</a:t>
            </a:r>
            <a:r>
              <a:rPr lang="en-US" sz="2800" dirty="0">
                <a:solidFill>
                  <a:schemeClr val="bg2">
                    <a:lumMod val="50000"/>
                  </a:schemeClr>
                </a:solidFill>
                <a:latin typeface="Times New Roman" panose="02020603050405020304" pitchFamily="18" charset="0"/>
                <a:cs typeface="Times New Roman" panose="02020603050405020304" pitchFamily="18" charset="0"/>
              </a:rPr>
              <a:t>O</a:t>
            </a:r>
            <a:r>
              <a:rPr lang="en-US" sz="2800" baseline="-25000" dirty="0">
                <a:solidFill>
                  <a:schemeClr val="bg2">
                    <a:lumMod val="50000"/>
                  </a:schemeClr>
                </a:solidFill>
                <a:latin typeface="Times New Roman" panose="02020603050405020304" pitchFamily="18" charset="0"/>
                <a:cs typeface="Times New Roman" panose="02020603050405020304" pitchFamily="18" charset="0"/>
              </a:rPr>
              <a:t>9</a:t>
            </a:r>
            <a:r>
              <a:rPr lang="en-US" sz="2800" dirty="0">
                <a:solidFill>
                  <a:schemeClr val="bg2">
                    <a:lumMod val="50000"/>
                  </a:schemeClr>
                </a:solidFill>
                <a:latin typeface="Times New Roman" panose="02020603050405020304" pitchFamily="18" charset="0"/>
                <a:cs typeface="Times New Roman" panose="02020603050405020304" pitchFamily="18" charset="0"/>
              </a:rPr>
              <a:t>+14HF=2AlF</a:t>
            </a:r>
            <a:r>
              <a:rPr lang="en-US" sz="2800" baseline="-25000" dirty="0">
                <a:solidFill>
                  <a:schemeClr val="bg2">
                    <a:lumMod val="50000"/>
                  </a:schemeClr>
                </a:solidFill>
                <a:latin typeface="Times New Roman" panose="02020603050405020304" pitchFamily="18" charset="0"/>
                <a:cs typeface="Times New Roman" panose="02020603050405020304" pitchFamily="18" charset="0"/>
              </a:rPr>
              <a:t>3</a:t>
            </a:r>
            <a:r>
              <a:rPr lang="en-US" sz="2800" dirty="0">
                <a:solidFill>
                  <a:schemeClr val="bg2">
                    <a:lumMod val="50000"/>
                  </a:schemeClr>
                </a:solidFill>
                <a:latin typeface="Times New Roman" panose="02020603050405020304" pitchFamily="18" charset="0"/>
                <a:cs typeface="Times New Roman" panose="02020603050405020304" pitchFamily="18" charset="0"/>
              </a:rPr>
              <a:t>+ 2 SiF</a:t>
            </a:r>
            <a:r>
              <a:rPr lang="en-US" sz="2800" baseline="-25000" dirty="0">
                <a:solidFill>
                  <a:schemeClr val="bg2">
                    <a:lumMod val="50000"/>
                  </a:schemeClr>
                </a:solidFill>
                <a:latin typeface="Times New Roman" panose="02020603050405020304" pitchFamily="18" charset="0"/>
                <a:cs typeface="Times New Roman" panose="02020603050405020304" pitchFamily="18" charset="0"/>
              </a:rPr>
              <a:t>4</a:t>
            </a:r>
            <a:r>
              <a:rPr lang="en-US" sz="2800" dirty="0">
                <a:solidFill>
                  <a:schemeClr val="bg2">
                    <a:lumMod val="50000"/>
                  </a:schemeClr>
                </a:solidFill>
                <a:latin typeface="Times New Roman" panose="02020603050405020304" pitchFamily="18" charset="0"/>
                <a:cs typeface="Times New Roman" panose="02020603050405020304" pitchFamily="18" charset="0"/>
              </a:rPr>
              <a:t>+9H</a:t>
            </a:r>
            <a:r>
              <a:rPr lang="en-US" sz="2800" baseline="-25000" dirty="0">
                <a:solidFill>
                  <a:schemeClr val="bg2">
                    <a:lumMod val="50000"/>
                  </a:schemeClr>
                </a:solidFill>
                <a:latin typeface="Times New Roman" panose="02020603050405020304" pitchFamily="18" charset="0"/>
                <a:cs typeface="Times New Roman" panose="02020603050405020304" pitchFamily="18" charset="0"/>
              </a:rPr>
              <a:t>2</a:t>
            </a:r>
            <a:r>
              <a:rPr lang="en-US" sz="2800" dirty="0">
                <a:solidFill>
                  <a:schemeClr val="bg2">
                    <a:lumMod val="50000"/>
                  </a:schemeClr>
                </a:solidFill>
                <a:latin typeface="Times New Roman" panose="02020603050405020304" pitchFamily="18" charset="0"/>
                <a:cs typeface="Times New Roman" panose="02020603050405020304" pitchFamily="18" charset="0"/>
              </a:rPr>
              <a:t>O</a:t>
            </a:r>
            <a:endParaRPr lang="en-US" sz="28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37030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3108543"/>
          </a:xfrm>
          <a:prstGeom prst="rect">
            <a:avLst/>
          </a:prstGeom>
        </p:spPr>
        <p:txBody>
          <a:bodyPr wrap="square">
            <a:spAutoFit/>
          </a:bodyPr>
          <a:lstStyle/>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Пайда болған фторлы кремний сумен әрекеттесіп ерітіндінің қышқылдығы төмендеген сайын кілкілдеген гель түзейді. Фторлы су қышқылының (плавикті) құм түйіршіктерін құрайтын кварцпен реакциясы өте баяу жүруі сондай, ешқандай практикалық маңызы жоқ. </a:t>
            </a:r>
          </a:p>
          <a:p>
            <a:pPr marL="457200" indent="-457200" algn="just">
              <a:buFont typeface="Arial" panose="020B0604020202020204" pitchFamily="34" charset="0"/>
              <a:buChar char="•"/>
            </a:pPr>
            <a:endParaRPr lang="kk-KZ" sz="2800" dirty="0">
              <a:solidFill>
                <a:schemeClr val="bg2">
                  <a:lumMod val="50000"/>
                </a:schemeClr>
              </a:solidFill>
              <a:latin typeface="Times New Roman" panose="02020603050405020304" pitchFamily="18" charset="0"/>
              <a:cs typeface="Times New Roman" panose="02020603050405020304" pitchFamily="18" charset="0"/>
            </a:endParaRPr>
          </a:p>
          <a:p>
            <a:pPr algn="ctr"/>
            <a:r>
              <a:rPr lang="en-US" sz="2800" dirty="0">
                <a:solidFill>
                  <a:schemeClr val="bg2">
                    <a:lumMod val="50000"/>
                  </a:schemeClr>
                </a:solidFill>
                <a:latin typeface="Times New Roman" panose="02020603050405020304" pitchFamily="18" charset="0"/>
                <a:cs typeface="Times New Roman" panose="02020603050405020304" pitchFamily="18" charset="0"/>
              </a:rPr>
              <a:t>SiO</a:t>
            </a:r>
            <a:r>
              <a:rPr lang="en-US" sz="2800" baseline="-25000" dirty="0">
                <a:solidFill>
                  <a:schemeClr val="bg2">
                    <a:lumMod val="50000"/>
                  </a:schemeClr>
                </a:solidFill>
                <a:latin typeface="Times New Roman" panose="02020603050405020304" pitchFamily="18" charset="0"/>
                <a:cs typeface="Times New Roman" panose="02020603050405020304" pitchFamily="18" charset="0"/>
              </a:rPr>
              <a:t>2</a:t>
            </a:r>
            <a:r>
              <a:rPr lang="en-US" sz="2800" dirty="0">
                <a:solidFill>
                  <a:schemeClr val="bg2">
                    <a:lumMod val="50000"/>
                  </a:schemeClr>
                </a:solidFill>
                <a:latin typeface="Times New Roman" panose="02020603050405020304" pitchFamily="18" charset="0"/>
                <a:cs typeface="Times New Roman" panose="02020603050405020304" pitchFamily="18" charset="0"/>
              </a:rPr>
              <a:t>+4 HF=2 H</a:t>
            </a:r>
            <a:r>
              <a:rPr lang="en-US" sz="2800" baseline="-25000" dirty="0">
                <a:solidFill>
                  <a:schemeClr val="bg2">
                    <a:lumMod val="50000"/>
                  </a:schemeClr>
                </a:solidFill>
                <a:latin typeface="Times New Roman" panose="02020603050405020304" pitchFamily="18" charset="0"/>
                <a:cs typeface="Times New Roman" panose="02020603050405020304" pitchFamily="18" charset="0"/>
              </a:rPr>
              <a:t>2</a:t>
            </a:r>
            <a:r>
              <a:rPr lang="en-US" sz="2800" dirty="0">
                <a:solidFill>
                  <a:schemeClr val="bg2">
                    <a:lumMod val="50000"/>
                  </a:schemeClr>
                </a:solidFill>
                <a:latin typeface="Times New Roman" panose="02020603050405020304" pitchFamily="18" charset="0"/>
                <a:cs typeface="Times New Roman" panose="02020603050405020304" pitchFamily="18" charset="0"/>
              </a:rPr>
              <a:t>O+ SiF</a:t>
            </a:r>
            <a:r>
              <a:rPr lang="en-US" sz="2800" baseline="-25000" dirty="0">
                <a:solidFill>
                  <a:schemeClr val="bg2">
                    <a:lumMod val="50000"/>
                  </a:schemeClr>
                </a:solidFill>
                <a:latin typeface="Times New Roman" panose="02020603050405020304" pitchFamily="18" charset="0"/>
                <a:cs typeface="Times New Roman" panose="02020603050405020304" pitchFamily="18" charset="0"/>
              </a:rPr>
              <a:t>4</a:t>
            </a:r>
            <a:endParaRPr lang="en-US" sz="2800" baseline="-250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46016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4401205"/>
          </a:xfrm>
          <a:prstGeom prst="rect">
            <a:avLst/>
          </a:prstGeom>
        </p:spPr>
        <p:txBody>
          <a:bodyPr wrap="square">
            <a:spAutoFit/>
          </a:bodyPr>
          <a:lstStyle/>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Қабаттың қуыс кеңістіктерінде кремний қышқылының гелі пайда болуын болдырмас үшін фторлы су қышқылы тек тұз қышқылымен бірге қолданылады.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Бұл </a:t>
            </a:r>
            <a:r>
              <a:rPr lang="kk-KZ" sz="2800" dirty="0">
                <a:solidFill>
                  <a:schemeClr val="bg2">
                    <a:lumMod val="50000"/>
                  </a:schemeClr>
                </a:solidFill>
                <a:latin typeface="Times New Roman" panose="02020603050405020304" pitchFamily="18" charset="0"/>
                <a:cs typeface="Times New Roman" panose="02020603050405020304" pitchFamily="18" charset="0"/>
              </a:rPr>
              <a:t>кезде тұз қышқылының концентрациясы 8-10% аралығында, ал фторлы су қышқылының концентрациясы 3 % жоғары емес болуы керек.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Фторлы </a:t>
            </a:r>
            <a:r>
              <a:rPr lang="kk-KZ" sz="2800" dirty="0">
                <a:solidFill>
                  <a:schemeClr val="bg2">
                    <a:lumMod val="50000"/>
                  </a:schemeClr>
                </a:solidFill>
                <a:latin typeface="Times New Roman" panose="02020603050405020304" pitchFamily="18" charset="0"/>
                <a:cs typeface="Times New Roman" panose="02020603050405020304" pitchFamily="18" charset="0"/>
              </a:rPr>
              <a:t>су қышқылы карбонаттармен әсерлесу кезінде фторлы калцийдің ерімейтін шөгінділері пайда болады.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Сазды-қышқылды </a:t>
            </a:r>
            <a:r>
              <a:rPr lang="kk-KZ" sz="2800" dirty="0">
                <a:solidFill>
                  <a:schemeClr val="bg2">
                    <a:lumMod val="50000"/>
                  </a:schemeClr>
                </a:solidFill>
                <a:latin typeface="Times New Roman" panose="02020603050405020304" pitchFamily="18" charset="0"/>
                <a:cs typeface="Times New Roman" panose="02020603050405020304" pitchFamily="18" charset="0"/>
              </a:rPr>
              <a:t>өңдеу кезінде ұңғыдағы сұйыққа талаптар қойылады. </a:t>
            </a:r>
            <a:endParaRPr lang="kk-KZ" sz="28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20376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2677656"/>
          </a:xfrm>
          <a:prstGeom prst="rect">
            <a:avLst/>
          </a:prstGeom>
        </p:spPr>
        <p:txBody>
          <a:bodyPr wrap="square">
            <a:spAutoFit/>
          </a:bodyPr>
          <a:lstStyle/>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Хлорлы калциймен немесе хлорлы натриймен толтырылған ұңғыларда сазды-қышқылмен өңдеу өткізуге болмайды</a:t>
            </a:r>
            <a:r>
              <a:rPr lang="kk-KZ" sz="2800" dirty="0" smtClean="0">
                <a:solidFill>
                  <a:schemeClr val="bg2">
                    <a:lumMod val="50000"/>
                  </a:schemeClr>
                </a:solidFill>
                <a:latin typeface="Times New Roman" panose="02020603050405020304" pitchFamily="18" charset="0"/>
                <a:cs typeface="Times New Roman" panose="02020603050405020304" pitchFamily="18" charset="0"/>
              </a:rPr>
              <a:t>.</a:t>
            </a: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 </a:t>
            </a:r>
            <a:r>
              <a:rPr lang="kk-KZ" sz="2800" dirty="0">
                <a:solidFill>
                  <a:schemeClr val="bg2">
                    <a:lumMod val="50000"/>
                  </a:schemeClr>
                </a:solidFill>
                <a:latin typeface="Times New Roman" panose="02020603050405020304" pitchFamily="18" charset="0"/>
                <a:cs typeface="Times New Roman" panose="02020603050405020304" pitchFamily="18" charset="0"/>
              </a:rPr>
              <a:t>Фторлы су қышқылы бұл заттармен әсерлескеннен ерімейтін шөгінді пайда болып, ҰТА өткізгіштігі төмендейді</a:t>
            </a:r>
            <a:r>
              <a:rPr lang="kk-KZ" sz="2800" dirty="0" smtClean="0">
                <a:solidFill>
                  <a:schemeClr val="bg2">
                    <a:lumMod val="50000"/>
                  </a:schemeClr>
                </a:solidFill>
                <a:latin typeface="Times New Roman" panose="02020603050405020304" pitchFamily="18" charset="0"/>
                <a:cs typeface="Times New Roman" panose="02020603050405020304" pitchFamily="18" charset="0"/>
              </a:rPr>
              <a:t>.</a:t>
            </a: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Су </a:t>
            </a:r>
            <a:r>
              <a:rPr lang="kk-KZ" sz="2800" dirty="0">
                <a:solidFill>
                  <a:schemeClr val="bg2">
                    <a:lumMod val="50000"/>
                  </a:schemeClr>
                </a:solidFill>
                <a:latin typeface="Times New Roman" panose="02020603050405020304" pitchFamily="18" charset="0"/>
                <a:cs typeface="Times New Roman" panose="02020603050405020304" pitchFamily="18" charset="0"/>
              </a:rPr>
              <a:t>ортасында, мұнай ортасында немесе хлорлы алюминий ерітіндісінде жүргізуге рұқсат етіледі.</a:t>
            </a:r>
            <a:endParaRPr lang="kk-KZ" sz="28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8161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3108543"/>
          </a:xfrm>
          <a:prstGeom prst="rect">
            <a:avLst/>
          </a:prstGeom>
        </p:spPr>
        <p:txBody>
          <a:bodyPr wrap="square">
            <a:spAutoFit/>
          </a:bodyPr>
          <a:lstStyle/>
          <a:p>
            <a:pPr marL="457200" indent="-457200" algn="just">
              <a:buFont typeface="Arial" panose="020B0604020202020204" pitchFamily="34" charset="0"/>
              <a:buChar char="•"/>
            </a:pPr>
            <a:r>
              <a:rPr lang="kk-KZ" sz="2800" b="1" dirty="0">
                <a:solidFill>
                  <a:schemeClr val="bg2">
                    <a:lumMod val="50000"/>
                  </a:schemeClr>
                </a:solidFill>
                <a:latin typeface="Times New Roman" panose="02020603050405020304" pitchFamily="18" charset="0"/>
                <a:cs typeface="Times New Roman" panose="02020603050405020304" pitchFamily="18" charset="0"/>
              </a:rPr>
              <a:t>Ұңғы түбі аймағы </a:t>
            </a:r>
            <a:r>
              <a:rPr lang="kk-KZ" sz="2800" dirty="0">
                <a:solidFill>
                  <a:schemeClr val="bg2">
                    <a:lumMod val="50000"/>
                  </a:schemeClr>
                </a:solidFill>
                <a:latin typeface="Times New Roman" panose="02020603050405020304" pitchFamily="18" charset="0"/>
                <a:cs typeface="Times New Roman" panose="02020603050405020304" pitchFamily="18" charset="0"/>
              </a:rPr>
              <a:t>– ұңғының түбіне тікелей жанасып жатқан қабат бөлігі.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Мұнда </a:t>
            </a:r>
            <a:r>
              <a:rPr lang="kk-KZ" sz="2800" dirty="0">
                <a:solidFill>
                  <a:schemeClr val="bg2">
                    <a:lumMod val="50000"/>
                  </a:schemeClr>
                </a:solidFill>
                <a:latin typeface="Times New Roman" panose="02020603050405020304" pitchFamily="18" charset="0"/>
                <a:cs typeface="Times New Roman" panose="02020603050405020304" pitchFamily="18" charset="0"/>
              </a:rPr>
              <a:t>сұйық қозғалысының жылдамдығы, қысым ауытқулары, энергия шығындары, сүзгілеу кедергілері жоғары</a:t>
            </a:r>
            <a:r>
              <a:rPr lang="kk-KZ" sz="2800" dirty="0" smtClean="0">
                <a:solidFill>
                  <a:schemeClr val="bg2">
                    <a:lumMod val="50000"/>
                  </a:schemeClr>
                </a:solidFill>
                <a:latin typeface="Times New Roman" panose="02020603050405020304" pitchFamily="18" charset="0"/>
                <a:cs typeface="Times New Roman" panose="02020603050405020304" pitchFamily="18" charset="0"/>
              </a:rPr>
              <a:t>.</a:t>
            </a: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Қабаттың </a:t>
            </a:r>
            <a:r>
              <a:rPr lang="kk-KZ" sz="2800" dirty="0">
                <a:solidFill>
                  <a:schemeClr val="bg2">
                    <a:lumMod val="50000"/>
                  </a:schemeClr>
                </a:solidFill>
                <a:latin typeface="Times New Roman" panose="02020603050405020304" pitchFamily="18" charset="0"/>
                <a:cs typeface="Times New Roman" panose="02020603050405020304" pitchFamily="18" charset="0"/>
              </a:rPr>
              <a:t>ұңғы түбі аймағының (ҰТА) аз ғана ластануы ұңғы өнімділігін айтарлықтай төмендетеді.</a:t>
            </a:r>
          </a:p>
          <a:p>
            <a:pPr marL="457200" indent="-457200" algn="just">
              <a:buFont typeface="Arial" panose="020B0604020202020204" pitchFamily="34" charset="0"/>
              <a:buChar char="•"/>
            </a:pPr>
            <a:endParaRPr lang="kk-KZ" sz="28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61977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4401205"/>
          </a:xfrm>
          <a:prstGeom prst="rect">
            <a:avLst/>
          </a:prstGeom>
        </p:spPr>
        <p:txBody>
          <a:bodyPr wrap="square">
            <a:spAutoFit/>
          </a:bodyPr>
          <a:lstStyle/>
          <a:p>
            <a:pPr algn="ctr"/>
            <a:r>
              <a:rPr lang="kk-KZ" sz="2800" b="1" dirty="0">
                <a:solidFill>
                  <a:schemeClr val="bg2">
                    <a:lumMod val="50000"/>
                  </a:schemeClr>
                </a:solidFill>
                <a:latin typeface="Times New Roman" panose="02020603050405020304" pitchFamily="18" charset="0"/>
                <a:cs typeface="Times New Roman" panose="02020603050405020304" pitchFamily="18" charset="0"/>
              </a:rPr>
              <a:t>ҰТА сазды қышқылмен өңдеу технологиясының ерекшеліктері</a:t>
            </a:r>
          </a:p>
          <a:p>
            <a:pPr algn="just"/>
            <a:endParaRPr lang="kk-KZ" sz="2800" dirty="0">
              <a:solidFill>
                <a:schemeClr val="bg2">
                  <a:lumMod val="50000"/>
                </a:schemeClr>
              </a:solidFill>
              <a:latin typeface="Times New Roman" panose="02020603050405020304" pitchFamily="18" charset="0"/>
              <a:cs typeface="Times New Roman" panose="02020603050405020304" pitchFamily="18" charset="0"/>
            </a:endParaRP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1.	Сазды қышқылмен өңдеу алдында тау жынысының карбонаттық материалын тұз қышқылының кішігірім (0,5 м3/м) көлемімен алдын-ала жою қажет.</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2.	Сазды-қышқылды айдауды ең жоғары мүмкін болатын жылдамдықпен жүргізу-ерітіндінің ену тереңдігін ұлғайту мақсатында (қышқыл өзінің белсенділігін тез жоғалтады). Бұл факт ұңғының қабылдағыштығын тұз қышқылымен алдын-ала жоғарылату қажеттілігін түсіндіреді.</a:t>
            </a:r>
            <a:endParaRPr lang="kk-KZ" sz="28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83797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5262979"/>
          </a:xfrm>
          <a:prstGeom prst="rect">
            <a:avLst/>
          </a:prstGeom>
        </p:spPr>
        <p:txBody>
          <a:bodyPr wrap="square">
            <a:spAutoFit/>
          </a:bodyPr>
          <a:lstStyle/>
          <a:p>
            <a:pPr algn="ctr"/>
            <a:r>
              <a:rPr lang="kk-KZ" sz="2800" b="1" dirty="0">
                <a:solidFill>
                  <a:schemeClr val="bg2">
                    <a:lumMod val="50000"/>
                  </a:schemeClr>
                </a:solidFill>
                <a:latin typeface="Times New Roman" panose="02020603050405020304" pitchFamily="18" charset="0"/>
                <a:cs typeface="Times New Roman" panose="02020603050405020304" pitchFamily="18" charset="0"/>
              </a:rPr>
              <a:t>Көбікті-қышқылмен өңдеу</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Тұз қышқылының қабатқа терең енуі үшін көбікті-қышқылды өңдеу жасалады. Бұл мақсатта ұңғыға көбік түріндегі беттік белсенді заты бар аэрирленген ерітінді айдалады. Қышқылды көбіктерді айдаудың әдеттегі қышқылмен өңдеуден артықшылығы: қышқылды көбіктегі карбонат материалының еруі баяулайды да белсенді қышқылдың қабатқа терең енуіне мүмкіндік береді, нәтижесінде бұрын сүзгілеумен қамтылмаған ұңғыдан алыс аймақтар дренаждауға қосылады. Қышқылды көбіктердің төмен тығыздығы (400 кг/м3 шамамен) және олардың жоғары тұтқырлығы қабаттың ашылған өнімді қалыңдығын қышқыл әсерімен көмкеруді айтарлықтай ұлғайтуға мүмкіндік береді.</a:t>
            </a:r>
            <a:endParaRPr lang="kk-KZ" sz="28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3144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4401205"/>
          </a:xfrm>
          <a:prstGeom prst="rect">
            <a:avLst/>
          </a:prstGeom>
        </p:spPr>
        <p:txBody>
          <a:bodyPr wrap="square">
            <a:spAutoFit/>
          </a:bodyPr>
          <a:lstStyle/>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Қабаттың ҰТА-ғын реакция өнімдерінен тазалау шарттары жақсарады</a:t>
            </a:r>
            <a:r>
              <a:rPr lang="kk-KZ" sz="2800" dirty="0" smtClean="0">
                <a:solidFill>
                  <a:schemeClr val="bg2">
                    <a:lumMod val="50000"/>
                  </a:schemeClr>
                </a:solidFill>
                <a:latin typeface="Times New Roman" panose="02020603050405020304" pitchFamily="18" charset="0"/>
                <a:cs typeface="Times New Roman" panose="02020603050405020304" pitchFamily="18" charset="0"/>
              </a:rPr>
              <a:t>.</a:t>
            </a: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 </a:t>
            </a:r>
            <a:r>
              <a:rPr lang="kk-KZ" sz="2800" dirty="0">
                <a:solidFill>
                  <a:schemeClr val="bg2">
                    <a:lumMod val="50000"/>
                  </a:schemeClr>
                </a:solidFill>
                <a:latin typeface="Times New Roman" panose="02020603050405020304" pitchFamily="18" charset="0"/>
                <a:cs typeface="Times New Roman" panose="02020603050405020304" pitchFamily="18" charset="0"/>
              </a:rPr>
              <a:t>ББЗ – дың болуы мұнаймен шекарада тұз қышқылының белсенді және жұмыс істеп болған жағдайларында беттік тартылуын төмендетеді, ал реакцияға түсіп болған ерітіндіде сығымдалған ауаның болуы ұңғыны игеруде көп есе ұлғаяды (түптік қысым төмендегенде), игеру жағдайлары мен сапасын жақсартады.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b="1" dirty="0" smtClean="0">
                <a:solidFill>
                  <a:schemeClr val="bg2">
                    <a:lumMod val="50000"/>
                  </a:schemeClr>
                </a:solidFill>
                <a:latin typeface="Times New Roman" panose="02020603050405020304" pitchFamily="18" charset="0"/>
                <a:cs typeface="Times New Roman" panose="02020603050405020304" pitchFamily="18" charset="0"/>
              </a:rPr>
              <a:t>Аэратор-</a:t>
            </a:r>
            <a:r>
              <a:rPr lang="kk-KZ" sz="2800" dirty="0" smtClean="0">
                <a:solidFill>
                  <a:schemeClr val="bg2">
                    <a:lumMod val="50000"/>
                  </a:schemeClr>
                </a:solidFill>
                <a:latin typeface="Times New Roman" panose="02020603050405020304" pitchFamily="18" charset="0"/>
                <a:cs typeface="Times New Roman" panose="02020603050405020304" pitchFamily="18" charset="0"/>
              </a:rPr>
              <a:t> </a:t>
            </a:r>
            <a:r>
              <a:rPr lang="kk-KZ" sz="2800" dirty="0">
                <a:solidFill>
                  <a:schemeClr val="bg2">
                    <a:lumMod val="50000"/>
                  </a:schemeClr>
                </a:solidFill>
                <a:latin typeface="Times New Roman" panose="02020603050405020304" pitchFamily="18" charset="0"/>
                <a:cs typeface="Times New Roman" panose="02020603050405020304" pitchFamily="18" charset="0"/>
              </a:rPr>
              <a:t>қышқыл ерітіндісі мен ауаны (азотты) белсенді араластыратын және көбік түсетін қондырғы.</a:t>
            </a:r>
            <a:endParaRPr lang="kk-KZ" sz="28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66185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4401205"/>
          </a:xfrm>
          <a:prstGeom prst="rect">
            <a:avLst/>
          </a:prstGeom>
        </p:spPr>
        <p:txBody>
          <a:bodyPr wrap="square">
            <a:spAutoFit/>
          </a:bodyPr>
          <a:lstStyle/>
          <a:p>
            <a:pPr algn="ctr"/>
            <a:r>
              <a:rPr lang="en-US" sz="2800" b="1" dirty="0">
                <a:solidFill>
                  <a:schemeClr val="bg2">
                    <a:lumMod val="50000"/>
                  </a:schemeClr>
                </a:solidFill>
                <a:latin typeface="Times New Roman" panose="02020603050405020304" pitchFamily="18" charset="0"/>
                <a:cs typeface="Times New Roman" panose="02020603050405020304" pitchFamily="18" charset="0"/>
              </a:rPr>
              <a:t>HSO</a:t>
            </a:r>
            <a:r>
              <a:rPr lang="en-US" sz="2800" b="1" baseline="-25000" dirty="0">
                <a:solidFill>
                  <a:schemeClr val="bg2">
                    <a:lumMod val="50000"/>
                  </a:schemeClr>
                </a:solidFill>
                <a:latin typeface="Times New Roman" panose="02020603050405020304" pitchFamily="18" charset="0"/>
                <a:cs typeface="Times New Roman" panose="02020603050405020304" pitchFamily="18" charset="0"/>
              </a:rPr>
              <a:t>3</a:t>
            </a:r>
            <a:r>
              <a:rPr lang="en-US" sz="2800" b="1" dirty="0">
                <a:solidFill>
                  <a:schemeClr val="bg2">
                    <a:lumMod val="50000"/>
                  </a:schemeClr>
                </a:solidFill>
                <a:latin typeface="Times New Roman" panose="02020603050405020304" pitchFamily="18" charset="0"/>
                <a:cs typeface="Times New Roman" panose="02020603050405020304" pitchFamily="18" charset="0"/>
              </a:rPr>
              <a:t>NH</a:t>
            </a:r>
            <a:r>
              <a:rPr lang="en-US" sz="2800" b="1" baseline="-25000" dirty="0">
                <a:solidFill>
                  <a:schemeClr val="bg2">
                    <a:lumMod val="50000"/>
                  </a:schemeClr>
                </a:solidFill>
                <a:latin typeface="Times New Roman" panose="02020603050405020304" pitchFamily="18" charset="0"/>
                <a:cs typeface="Times New Roman" panose="02020603050405020304" pitchFamily="18" charset="0"/>
              </a:rPr>
              <a:t>2</a:t>
            </a:r>
            <a:r>
              <a:rPr lang="en-US" sz="2800" b="1" dirty="0">
                <a:solidFill>
                  <a:schemeClr val="bg2">
                    <a:lumMod val="50000"/>
                  </a:schemeClr>
                </a:solidFill>
                <a:latin typeface="Times New Roman" panose="02020603050405020304" pitchFamily="18" charset="0"/>
                <a:cs typeface="Times New Roman" panose="02020603050405020304" pitchFamily="18" charset="0"/>
              </a:rPr>
              <a:t> </a:t>
            </a:r>
            <a:r>
              <a:rPr lang="kk-KZ" sz="2800" b="1" dirty="0">
                <a:solidFill>
                  <a:schemeClr val="bg2">
                    <a:lumMod val="50000"/>
                  </a:schemeClr>
                </a:solidFill>
                <a:latin typeface="Times New Roman" panose="02020603050405020304" pitchFamily="18" charset="0"/>
                <a:cs typeface="Times New Roman" panose="02020603050405020304" pitchFamily="18" charset="0"/>
              </a:rPr>
              <a:t>сульфамин қышқылының негізіндегі </a:t>
            </a:r>
            <a:r>
              <a:rPr lang="kk-KZ" sz="2800" b="1" dirty="0" smtClean="0">
                <a:solidFill>
                  <a:schemeClr val="bg2">
                    <a:lumMod val="50000"/>
                  </a:schemeClr>
                </a:solidFill>
                <a:latin typeface="Times New Roman" panose="02020603050405020304" pitchFamily="18" charset="0"/>
                <a:cs typeface="Times New Roman" panose="02020603050405020304" pitchFamily="18" charset="0"/>
              </a:rPr>
              <a:t>құрамдар</a:t>
            </a:r>
          </a:p>
          <a:p>
            <a:pPr algn="ctr"/>
            <a:endParaRPr lang="kk-KZ" sz="2800" b="1" dirty="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Сульфаминдік қышқылдың дұрыс қасиеті – оның қара және түсті металлдармен тоттану белсендігі басқа минералдық қышқылдармен салыстырғанда төмен.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Сульфаминдік </a:t>
            </a:r>
            <a:r>
              <a:rPr lang="kk-KZ" sz="2800" dirty="0">
                <a:solidFill>
                  <a:schemeClr val="bg2">
                    <a:lumMod val="50000"/>
                  </a:schemeClr>
                </a:solidFill>
                <a:latin typeface="Times New Roman" panose="02020603050405020304" pitchFamily="18" charset="0"/>
                <a:cs typeface="Times New Roman" panose="02020603050405020304" pitchFamily="18" charset="0"/>
              </a:rPr>
              <a:t>қышқылдың болатпен тоттану белсендігі тұз қышқылмен салыстырғанда 4,2 есе төмен.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Сульфаминдік </a:t>
            </a:r>
            <a:r>
              <a:rPr lang="kk-KZ" sz="2800" dirty="0">
                <a:solidFill>
                  <a:schemeClr val="bg2">
                    <a:lumMod val="50000"/>
                  </a:schemeClr>
                </a:solidFill>
                <a:latin typeface="Times New Roman" panose="02020603050405020304" pitchFamily="18" charset="0"/>
                <a:cs typeface="Times New Roman" panose="02020603050405020304" pitchFamily="18" charset="0"/>
              </a:rPr>
              <a:t>қышқылдың су ерітінділерінің карбонат тау жыныстарына әсері (әктастар мен доломиттер) тұз қышқылына ұқсас. </a:t>
            </a:r>
            <a:endParaRPr lang="kk-KZ" sz="28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70826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4401205"/>
          </a:xfrm>
          <a:prstGeom prst="rect">
            <a:avLst/>
          </a:prstGeom>
        </p:spPr>
        <p:txBody>
          <a:bodyPr wrap="square">
            <a:spAutoFit/>
          </a:bodyPr>
          <a:lstStyle/>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Кальцит пен доломиттің </a:t>
            </a:r>
            <a:r>
              <a:rPr lang="en-US" sz="2800" dirty="0">
                <a:solidFill>
                  <a:schemeClr val="bg2">
                    <a:lumMod val="50000"/>
                  </a:schemeClr>
                </a:solidFill>
                <a:latin typeface="Times New Roman" panose="02020603050405020304" pitchFamily="18" charset="0"/>
                <a:cs typeface="Times New Roman" panose="02020603050405020304" pitchFamily="18" charset="0"/>
              </a:rPr>
              <a:t>HSO3NH2 –</a:t>
            </a:r>
            <a:r>
              <a:rPr lang="kk-KZ" sz="2800" dirty="0">
                <a:solidFill>
                  <a:schemeClr val="bg2">
                    <a:lumMod val="50000"/>
                  </a:schemeClr>
                </a:solidFill>
                <a:latin typeface="Times New Roman" panose="02020603050405020304" pitchFamily="18" charset="0"/>
                <a:cs typeface="Times New Roman" panose="02020603050405020304" pitchFamily="18" charset="0"/>
              </a:rPr>
              <a:t>де еруі келесі реакция теңдеуімен жүргізіледі:</a:t>
            </a:r>
          </a:p>
          <a:p>
            <a:pPr algn="ctr"/>
            <a:r>
              <a:rPr lang="en-US" sz="2800" dirty="0">
                <a:solidFill>
                  <a:schemeClr val="bg2">
                    <a:lumMod val="50000"/>
                  </a:schemeClr>
                </a:solidFill>
                <a:latin typeface="Times New Roman" panose="02020603050405020304" pitchFamily="18" charset="0"/>
                <a:cs typeface="Times New Roman" panose="02020603050405020304" pitchFamily="18" charset="0"/>
              </a:rPr>
              <a:t>HSO</a:t>
            </a:r>
            <a:r>
              <a:rPr lang="en-US" sz="2800" baseline="-25000" dirty="0">
                <a:solidFill>
                  <a:schemeClr val="bg2">
                    <a:lumMod val="50000"/>
                  </a:schemeClr>
                </a:solidFill>
                <a:latin typeface="Times New Roman" panose="02020603050405020304" pitchFamily="18" charset="0"/>
                <a:cs typeface="Times New Roman" panose="02020603050405020304" pitchFamily="18" charset="0"/>
              </a:rPr>
              <a:t>3</a:t>
            </a:r>
            <a:r>
              <a:rPr lang="en-US" sz="2800" dirty="0">
                <a:solidFill>
                  <a:schemeClr val="bg2">
                    <a:lumMod val="50000"/>
                  </a:schemeClr>
                </a:solidFill>
                <a:latin typeface="Times New Roman" panose="02020603050405020304" pitchFamily="18" charset="0"/>
                <a:cs typeface="Times New Roman" panose="02020603050405020304" pitchFamily="18" charset="0"/>
              </a:rPr>
              <a:t>NH</a:t>
            </a:r>
            <a:r>
              <a:rPr lang="en-US" sz="2800" baseline="-25000" dirty="0">
                <a:solidFill>
                  <a:schemeClr val="bg2">
                    <a:lumMod val="50000"/>
                  </a:schemeClr>
                </a:solidFill>
                <a:latin typeface="Times New Roman" panose="02020603050405020304" pitchFamily="18" charset="0"/>
                <a:cs typeface="Times New Roman" panose="02020603050405020304" pitchFamily="18" charset="0"/>
              </a:rPr>
              <a:t>2</a:t>
            </a:r>
            <a:r>
              <a:rPr lang="en-US" sz="2800" dirty="0">
                <a:solidFill>
                  <a:schemeClr val="bg2">
                    <a:lumMod val="50000"/>
                  </a:schemeClr>
                </a:solidFill>
                <a:latin typeface="Times New Roman" panose="02020603050405020304" pitchFamily="18" charset="0"/>
                <a:cs typeface="Times New Roman" panose="02020603050405020304" pitchFamily="18" charset="0"/>
              </a:rPr>
              <a:t>+CaCO</a:t>
            </a:r>
            <a:r>
              <a:rPr lang="en-US" sz="2800" baseline="-25000" dirty="0">
                <a:solidFill>
                  <a:schemeClr val="bg2">
                    <a:lumMod val="50000"/>
                  </a:schemeClr>
                </a:solidFill>
                <a:latin typeface="Times New Roman" panose="02020603050405020304" pitchFamily="18" charset="0"/>
                <a:cs typeface="Times New Roman" panose="02020603050405020304" pitchFamily="18" charset="0"/>
              </a:rPr>
              <a:t>3</a:t>
            </a:r>
            <a:r>
              <a:rPr lang="en-US" sz="2800" dirty="0">
                <a:solidFill>
                  <a:schemeClr val="bg2">
                    <a:lumMod val="50000"/>
                  </a:schemeClr>
                </a:solidFill>
                <a:latin typeface="Times New Roman" panose="02020603050405020304" pitchFamily="18" charset="0"/>
                <a:cs typeface="Times New Roman" panose="02020603050405020304" pitchFamily="18" charset="0"/>
              </a:rPr>
              <a:t>=(</a:t>
            </a:r>
            <a:r>
              <a:rPr lang="en-US" sz="2800" dirty="0" smtClean="0">
                <a:solidFill>
                  <a:schemeClr val="bg2">
                    <a:lumMod val="50000"/>
                  </a:schemeClr>
                </a:solidFill>
                <a:latin typeface="Times New Roman" panose="02020603050405020304" pitchFamily="18" charset="0"/>
                <a:cs typeface="Times New Roman" panose="02020603050405020304" pitchFamily="18" charset="0"/>
              </a:rPr>
              <a:t>NH</a:t>
            </a:r>
            <a:r>
              <a:rPr lang="en-US" sz="2800" baseline="-25000" dirty="0" smtClean="0">
                <a:solidFill>
                  <a:schemeClr val="bg2">
                    <a:lumMod val="50000"/>
                  </a:schemeClr>
                </a:solidFill>
                <a:latin typeface="Times New Roman" panose="02020603050405020304" pitchFamily="18" charset="0"/>
                <a:cs typeface="Times New Roman" panose="02020603050405020304" pitchFamily="18" charset="0"/>
              </a:rPr>
              <a:t>2</a:t>
            </a:r>
            <a:r>
              <a:rPr lang="en-US" sz="2800" dirty="0" smtClean="0">
                <a:solidFill>
                  <a:schemeClr val="bg2">
                    <a:lumMod val="50000"/>
                  </a:schemeClr>
                </a:solidFill>
                <a:latin typeface="Times New Roman" panose="02020603050405020304" pitchFamily="18" charset="0"/>
                <a:cs typeface="Times New Roman" panose="02020603050405020304" pitchFamily="18" charset="0"/>
              </a:rPr>
              <a:t>CO</a:t>
            </a:r>
            <a:r>
              <a:rPr lang="en-US" sz="2800" baseline="-25000" dirty="0" smtClean="0">
                <a:solidFill>
                  <a:schemeClr val="bg2">
                    <a:lumMod val="50000"/>
                  </a:schemeClr>
                </a:solidFill>
                <a:latin typeface="Times New Roman" panose="02020603050405020304" pitchFamily="18" charset="0"/>
                <a:cs typeface="Times New Roman" panose="02020603050405020304" pitchFamily="18" charset="0"/>
              </a:rPr>
              <a:t>3</a:t>
            </a:r>
            <a:r>
              <a:rPr lang="en-US" sz="2800" dirty="0" smtClean="0">
                <a:solidFill>
                  <a:schemeClr val="bg2">
                    <a:lumMod val="50000"/>
                  </a:schemeClr>
                </a:solidFill>
                <a:latin typeface="Times New Roman" panose="02020603050405020304" pitchFamily="18" charset="0"/>
                <a:cs typeface="Times New Roman" panose="02020603050405020304" pitchFamily="18" charset="0"/>
              </a:rPr>
              <a:t>)2Ca+H</a:t>
            </a:r>
            <a:r>
              <a:rPr lang="en-US" sz="2800" baseline="-25000" dirty="0" smtClean="0">
                <a:solidFill>
                  <a:schemeClr val="bg2">
                    <a:lumMod val="50000"/>
                  </a:schemeClr>
                </a:solidFill>
                <a:latin typeface="Times New Roman" panose="02020603050405020304" pitchFamily="18" charset="0"/>
                <a:cs typeface="Times New Roman" panose="02020603050405020304" pitchFamily="18" charset="0"/>
              </a:rPr>
              <a:t>2</a:t>
            </a:r>
            <a:r>
              <a:rPr lang="en-US" sz="2800" dirty="0" smtClean="0">
                <a:solidFill>
                  <a:schemeClr val="bg2">
                    <a:lumMod val="50000"/>
                  </a:schemeClr>
                </a:solidFill>
                <a:latin typeface="Times New Roman" panose="02020603050405020304" pitchFamily="18" charset="0"/>
                <a:cs typeface="Times New Roman" panose="02020603050405020304" pitchFamily="18" charset="0"/>
              </a:rPr>
              <a:t>O+CO</a:t>
            </a:r>
            <a:r>
              <a:rPr lang="en-US" sz="2800" baseline="-25000" dirty="0" smtClean="0">
                <a:solidFill>
                  <a:schemeClr val="bg2">
                    <a:lumMod val="50000"/>
                  </a:schemeClr>
                </a:solidFill>
                <a:latin typeface="Times New Roman" panose="02020603050405020304" pitchFamily="18" charset="0"/>
                <a:cs typeface="Times New Roman" panose="02020603050405020304" pitchFamily="18" charset="0"/>
              </a:rPr>
              <a:t>2</a:t>
            </a:r>
            <a:endParaRPr lang="en-US" sz="2800" baseline="-25000" dirty="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endParaRPr lang="en-US" sz="2800" dirty="0">
              <a:solidFill>
                <a:schemeClr val="bg2">
                  <a:lumMod val="50000"/>
                </a:schemeClr>
              </a:solidFill>
              <a:latin typeface="Times New Roman" panose="02020603050405020304" pitchFamily="18" charset="0"/>
              <a:cs typeface="Times New Roman" panose="02020603050405020304" pitchFamily="18" charset="0"/>
            </a:endParaRPr>
          </a:p>
          <a:p>
            <a:pPr algn="ctr"/>
            <a:r>
              <a:rPr lang="en-US" sz="2800" dirty="0">
                <a:solidFill>
                  <a:schemeClr val="bg2">
                    <a:lumMod val="50000"/>
                  </a:schemeClr>
                </a:solidFill>
                <a:latin typeface="Times New Roman" panose="02020603050405020304" pitchFamily="18" charset="0"/>
                <a:cs typeface="Times New Roman" panose="02020603050405020304" pitchFamily="18" charset="0"/>
              </a:rPr>
              <a:t>4HSO</a:t>
            </a:r>
            <a:r>
              <a:rPr lang="en-US" sz="2800" baseline="-25000" dirty="0">
                <a:solidFill>
                  <a:schemeClr val="bg2">
                    <a:lumMod val="50000"/>
                  </a:schemeClr>
                </a:solidFill>
                <a:latin typeface="Times New Roman" panose="02020603050405020304" pitchFamily="18" charset="0"/>
                <a:cs typeface="Times New Roman" panose="02020603050405020304" pitchFamily="18" charset="0"/>
              </a:rPr>
              <a:t>3</a:t>
            </a:r>
            <a:r>
              <a:rPr lang="en-US" sz="2800" dirty="0">
                <a:solidFill>
                  <a:schemeClr val="bg2">
                    <a:lumMod val="50000"/>
                  </a:schemeClr>
                </a:solidFill>
                <a:latin typeface="Times New Roman" panose="02020603050405020304" pitchFamily="18" charset="0"/>
                <a:cs typeface="Times New Roman" panose="02020603050405020304" pitchFamily="18" charset="0"/>
              </a:rPr>
              <a:t>NH</a:t>
            </a:r>
            <a:r>
              <a:rPr lang="en-US" sz="2800" baseline="-25000" dirty="0">
                <a:solidFill>
                  <a:schemeClr val="bg2">
                    <a:lumMod val="50000"/>
                  </a:schemeClr>
                </a:solidFill>
                <a:latin typeface="Times New Roman" panose="02020603050405020304" pitchFamily="18" charset="0"/>
                <a:cs typeface="Times New Roman" panose="02020603050405020304" pitchFamily="18" charset="0"/>
              </a:rPr>
              <a:t>2</a:t>
            </a:r>
            <a:r>
              <a:rPr lang="en-US" sz="2800" dirty="0">
                <a:solidFill>
                  <a:schemeClr val="bg2">
                    <a:lumMod val="50000"/>
                  </a:schemeClr>
                </a:solidFill>
                <a:latin typeface="Times New Roman" panose="02020603050405020304" pitchFamily="18" charset="0"/>
                <a:cs typeface="Times New Roman" panose="02020603050405020304" pitchFamily="18" charset="0"/>
              </a:rPr>
              <a:t>+CaMg(CO</a:t>
            </a:r>
            <a:r>
              <a:rPr lang="en-US" sz="2800" baseline="-25000" dirty="0">
                <a:solidFill>
                  <a:schemeClr val="bg2">
                    <a:lumMod val="50000"/>
                  </a:schemeClr>
                </a:solidFill>
                <a:latin typeface="Times New Roman" panose="02020603050405020304" pitchFamily="18" charset="0"/>
                <a:cs typeface="Times New Roman" panose="02020603050405020304" pitchFamily="18" charset="0"/>
              </a:rPr>
              <a:t>3</a:t>
            </a:r>
            <a:r>
              <a:rPr lang="en-US" sz="2800" dirty="0">
                <a:solidFill>
                  <a:schemeClr val="bg2">
                    <a:lumMod val="50000"/>
                  </a:schemeClr>
                </a:solidFill>
                <a:latin typeface="Times New Roman" panose="02020603050405020304" pitchFamily="18" charset="0"/>
                <a:cs typeface="Times New Roman" panose="02020603050405020304" pitchFamily="18" charset="0"/>
              </a:rPr>
              <a:t>)</a:t>
            </a:r>
            <a:r>
              <a:rPr lang="en-US" sz="2800" baseline="-25000" dirty="0">
                <a:solidFill>
                  <a:schemeClr val="bg2">
                    <a:lumMod val="50000"/>
                  </a:schemeClr>
                </a:solidFill>
                <a:latin typeface="Times New Roman" panose="02020603050405020304" pitchFamily="18" charset="0"/>
                <a:cs typeface="Times New Roman" panose="02020603050405020304" pitchFamily="18" charset="0"/>
              </a:rPr>
              <a:t>2</a:t>
            </a:r>
            <a:r>
              <a:rPr lang="en-US" sz="2800" dirty="0">
                <a:solidFill>
                  <a:schemeClr val="bg2">
                    <a:lumMod val="50000"/>
                  </a:schemeClr>
                </a:solidFill>
                <a:latin typeface="Times New Roman" panose="02020603050405020304" pitchFamily="18" charset="0"/>
                <a:cs typeface="Times New Roman" panose="02020603050405020304" pitchFamily="18" charset="0"/>
              </a:rPr>
              <a:t>=(NH</a:t>
            </a:r>
            <a:r>
              <a:rPr lang="en-US" sz="2800" baseline="-25000" dirty="0">
                <a:solidFill>
                  <a:schemeClr val="bg2">
                    <a:lumMod val="50000"/>
                  </a:schemeClr>
                </a:solidFill>
                <a:latin typeface="Times New Roman" panose="02020603050405020304" pitchFamily="18" charset="0"/>
                <a:cs typeface="Times New Roman" panose="02020603050405020304" pitchFamily="18" charset="0"/>
              </a:rPr>
              <a:t>2</a:t>
            </a:r>
            <a:r>
              <a:rPr lang="en-US" sz="2800" dirty="0">
                <a:solidFill>
                  <a:schemeClr val="bg2">
                    <a:lumMod val="50000"/>
                  </a:schemeClr>
                </a:solidFill>
                <a:latin typeface="Times New Roman" panose="02020603050405020304" pitchFamily="18" charset="0"/>
                <a:cs typeface="Times New Roman" panose="02020603050405020304" pitchFamily="18" charset="0"/>
              </a:rPr>
              <a:t>SO</a:t>
            </a:r>
            <a:r>
              <a:rPr lang="en-US" sz="2800" baseline="-25000" dirty="0">
                <a:solidFill>
                  <a:schemeClr val="bg2">
                    <a:lumMod val="50000"/>
                  </a:schemeClr>
                </a:solidFill>
                <a:latin typeface="Times New Roman" panose="02020603050405020304" pitchFamily="18" charset="0"/>
                <a:cs typeface="Times New Roman" panose="02020603050405020304" pitchFamily="18" charset="0"/>
              </a:rPr>
              <a:t>3</a:t>
            </a:r>
            <a:r>
              <a:rPr lang="en-US" sz="2800" dirty="0">
                <a:solidFill>
                  <a:schemeClr val="bg2">
                    <a:lumMod val="50000"/>
                  </a:schemeClr>
                </a:solidFill>
                <a:latin typeface="Times New Roman" panose="02020603050405020304" pitchFamily="18" charset="0"/>
                <a:cs typeface="Times New Roman" panose="02020603050405020304" pitchFamily="18" charset="0"/>
              </a:rPr>
              <a:t>)2Ca+(NH</a:t>
            </a:r>
            <a:r>
              <a:rPr lang="en-US" sz="2800" baseline="-25000" dirty="0">
                <a:solidFill>
                  <a:schemeClr val="bg2">
                    <a:lumMod val="50000"/>
                  </a:schemeClr>
                </a:solidFill>
                <a:latin typeface="Times New Roman" panose="02020603050405020304" pitchFamily="18" charset="0"/>
                <a:cs typeface="Times New Roman" panose="02020603050405020304" pitchFamily="18" charset="0"/>
              </a:rPr>
              <a:t>2</a:t>
            </a:r>
            <a:r>
              <a:rPr lang="en-US" sz="2800" dirty="0">
                <a:solidFill>
                  <a:schemeClr val="bg2">
                    <a:lumMod val="50000"/>
                  </a:schemeClr>
                </a:solidFill>
                <a:latin typeface="Times New Roman" panose="02020603050405020304" pitchFamily="18" charset="0"/>
                <a:cs typeface="Times New Roman" panose="02020603050405020304" pitchFamily="18" charset="0"/>
              </a:rPr>
              <a:t>SO</a:t>
            </a:r>
            <a:r>
              <a:rPr lang="en-US" sz="2800" baseline="-25000" dirty="0">
                <a:solidFill>
                  <a:schemeClr val="bg2">
                    <a:lumMod val="50000"/>
                  </a:schemeClr>
                </a:solidFill>
                <a:latin typeface="Times New Roman" panose="02020603050405020304" pitchFamily="18" charset="0"/>
                <a:cs typeface="Times New Roman" panose="02020603050405020304" pitchFamily="18" charset="0"/>
              </a:rPr>
              <a:t>3</a:t>
            </a:r>
            <a:r>
              <a:rPr lang="en-US" sz="2800" dirty="0">
                <a:solidFill>
                  <a:schemeClr val="bg2">
                    <a:lumMod val="50000"/>
                  </a:schemeClr>
                </a:solidFill>
                <a:latin typeface="Times New Roman" panose="02020603050405020304" pitchFamily="18" charset="0"/>
                <a:cs typeface="Times New Roman" panose="02020603050405020304" pitchFamily="18" charset="0"/>
              </a:rPr>
              <a:t>)2Mg+2H</a:t>
            </a:r>
            <a:r>
              <a:rPr lang="en-US" sz="2800" baseline="-25000" dirty="0">
                <a:solidFill>
                  <a:schemeClr val="bg2">
                    <a:lumMod val="50000"/>
                  </a:schemeClr>
                </a:solidFill>
                <a:latin typeface="Times New Roman" panose="02020603050405020304" pitchFamily="18" charset="0"/>
                <a:cs typeface="Times New Roman" panose="02020603050405020304" pitchFamily="18" charset="0"/>
              </a:rPr>
              <a:t>2</a:t>
            </a:r>
            <a:r>
              <a:rPr lang="en-US" sz="2800" dirty="0">
                <a:solidFill>
                  <a:schemeClr val="bg2">
                    <a:lumMod val="50000"/>
                  </a:schemeClr>
                </a:solidFill>
                <a:latin typeface="Times New Roman" panose="02020603050405020304" pitchFamily="18" charset="0"/>
                <a:cs typeface="Times New Roman" panose="02020603050405020304" pitchFamily="18" charset="0"/>
              </a:rPr>
              <a:t>O+2CO</a:t>
            </a:r>
            <a:r>
              <a:rPr lang="en-US" sz="2800" baseline="-25000" dirty="0">
                <a:solidFill>
                  <a:schemeClr val="bg2">
                    <a:lumMod val="50000"/>
                  </a:schemeClr>
                </a:solidFill>
                <a:latin typeface="Times New Roman" panose="02020603050405020304" pitchFamily="18" charset="0"/>
                <a:cs typeface="Times New Roman" panose="02020603050405020304" pitchFamily="18" charset="0"/>
              </a:rPr>
              <a:t>2</a:t>
            </a:r>
          </a:p>
          <a:p>
            <a:pPr marL="457200" indent="-457200" algn="just">
              <a:buFont typeface="Arial" panose="020B0604020202020204" pitchFamily="34" charset="0"/>
              <a:buChar char="•"/>
            </a:pPr>
            <a:endParaRPr lang="en-US" sz="2800" dirty="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Сульфамин қышқылымен реакция өнімдері – кальций мен магний тұздары суда жақсы ериді, қышқылдың өзінің кристалдарымен салыстырғанда.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Сүзгі </a:t>
            </a:r>
            <a:r>
              <a:rPr lang="kk-KZ" sz="2800" dirty="0">
                <a:solidFill>
                  <a:schemeClr val="bg2">
                    <a:lumMod val="50000"/>
                  </a:schemeClr>
                </a:solidFill>
                <a:latin typeface="Times New Roman" panose="02020603050405020304" pitchFamily="18" charset="0"/>
                <a:cs typeface="Times New Roman" panose="02020603050405020304" pitchFamily="18" charset="0"/>
              </a:rPr>
              <a:t>каналдары бұл тұздармен екінші рет бітеліп қалмайды.</a:t>
            </a:r>
            <a:endParaRPr lang="kk-KZ" sz="28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72331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4832092"/>
          </a:xfrm>
          <a:prstGeom prst="rect">
            <a:avLst/>
          </a:prstGeom>
        </p:spPr>
        <p:txBody>
          <a:bodyPr wrap="square">
            <a:spAutoFit/>
          </a:bodyPr>
          <a:lstStyle/>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Карбонаттық тау жыныстарының сульфаминдік қышқылда еруі 5 есе төмен, басқа тұз қышқылының ерітінділерімен салыстырғанда. Бұл белсенді күйде қабатқа терең еніп, өңделетін аймақтың радиусын кеңейтуге мүмкіндік береді. Сульфамин қышқылының жағымсыз қасиеттерінің бірі- оның жоғары температурада гиролизденуге бейімділігі.</a:t>
            </a:r>
          </a:p>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Сульфамин қышқылының су ерітінділері бөлме температурасында тұрақты, ал +40</a:t>
            </a:r>
            <a:r>
              <a:rPr lang="kk-KZ" sz="2800" baseline="30000" dirty="0">
                <a:solidFill>
                  <a:schemeClr val="bg2">
                    <a:lumMod val="50000"/>
                  </a:schemeClr>
                </a:solidFill>
                <a:latin typeface="Times New Roman" panose="02020603050405020304" pitchFamily="18" charset="0"/>
                <a:cs typeface="Times New Roman" panose="02020603050405020304" pitchFamily="18" charset="0"/>
              </a:rPr>
              <a:t>0</a:t>
            </a:r>
            <a:r>
              <a:rPr lang="kk-KZ" sz="2800" dirty="0">
                <a:solidFill>
                  <a:schemeClr val="bg2">
                    <a:lumMod val="50000"/>
                  </a:schemeClr>
                </a:solidFill>
                <a:latin typeface="Times New Roman" panose="02020603050405020304" pitchFamily="18" charset="0"/>
                <a:cs typeface="Times New Roman" panose="02020603050405020304" pitchFamily="18" charset="0"/>
              </a:rPr>
              <a:t>С-тан бастап гидролиз басталады:</a:t>
            </a:r>
          </a:p>
          <a:p>
            <a:pPr algn="just"/>
            <a:endParaRPr lang="kk-KZ" sz="2800" dirty="0">
              <a:solidFill>
                <a:schemeClr val="bg2">
                  <a:lumMod val="50000"/>
                </a:schemeClr>
              </a:solidFill>
              <a:latin typeface="Times New Roman" panose="02020603050405020304" pitchFamily="18" charset="0"/>
              <a:cs typeface="Times New Roman" panose="02020603050405020304" pitchFamily="18" charset="0"/>
            </a:endParaRPr>
          </a:p>
          <a:p>
            <a:pPr algn="ctr"/>
            <a:r>
              <a:rPr lang="en-US" sz="2800" dirty="0">
                <a:solidFill>
                  <a:schemeClr val="bg2">
                    <a:lumMod val="50000"/>
                  </a:schemeClr>
                </a:solidFill>
                <a:latin typeface="Times New Roman" panose="02020603050405020304" pitchFamily="18" charset="0"/>
                <a:cs typeface="Times New Roman" panose="02020603050405020304" pitchFamily="18" charset="0"/>
              </a:rPr>
              <a:t>HSO</a:t>
            </a:r>
            <a:r>
              <a:rPr lang="en-US" sz="2800" baseline="-25000" dirty="0">
                <a:solidFill>
                  <a:schemeClr val="bg2">
                    <a:lumMod val="50000"/>
                  </a:schemeClr>
                </a:solidFill>
                <a:latin typeface="Times New Roman" panose="02020603050405020304" pitchFamily="18" charset="0"/>
                <a:cs typeface="Times New Roman" panose="02020603050405020304" pitchFamily="18" charset="0"/>
              </a:rPr>
              <a:t>3</a:t>
            </a:r>
            <a:r>
              <a:rPr lang="en-US" sz="2800" dirty="0">
                <a:solidFill>
                  <a:schemeClr val="bg2">
                    <a:lumMod val="50000"/>
                  </a:schemeClr>
                </a:solidFill>
                <a:latin typeface="Times New Roman" panose="02020603050405020304" pitchFamily="18" charset="0"/>
                <a:cs typeface="Times New Roman" panose="02020603050405020304" pitchFamily="18" charset="0"/>
              </a:rPr>
              <a:t>NH</a:t>
            </a:r>
            <a:r>
              <a:rPr lang="en-US" sz="2800" baseline="-25000" dirty="0">
                <a:solidFill>
                  <a:schemeClr val="bg2">
                    <a:lumMod val="50000"/>
                  </a:schemeClr>
                </a:solidFill>
                <a:latin typeface="Times New Roman" panose="02020603050405020304" pitchFamily="18" charset="0"/>
                <a:cs typeface="Times New Roman" panose="02020603050405020304" pitchFamily="18" charset="0"/>
              </a:rPr>
              <a:t>2</a:t>
            </a:r>
            <a:r>
              <a:rPr lang="en-US" sz="2800" dirty="0">
                <a:solidFill>
                  <a:schemeClr val="bg2">
                    <a:lumMod val="50000"/>
                  </a:schemeClr>
                </a:solidFill>
                <a:latin typeface="Times New Roman" panose="02020603050405020304" pitchFamily="18" charset="0"/>
                <a:cs typeface="Times New Roman" panose="02020603050405020304" pitchFamily="18" charset="0"/>
              </a:rPr>
              <a:t>+H</a:t>
            </a:r>
            <a:r>
              <a:rPr lang="en-US" sz="2800" baseline="-25000" dirty="0">
                <a:solidFill>
                  <a:schemeClr val="bg2">
                    <a:lumMod val="50000"/>
                  </a:schemeClr>
                </a:solidFill>
                <a:latin typeface="Times New Roman" panose="02020603050405020304" pitchFamily="18" charset="0"/>
                <a:cs typeface="Times New Roman" panose="02020603050405020304" pitchFamily="18" charset="0"/>
              </a:rPr>
              <a:t>2</a:t>
            </a:r>
            <a:r>
              <a:rPr lang="en-US" sz="2800" dirty="0">
                <a:solidFill>
                  <a:schemeClr val="bg2">
                    <a:lumMod val="50000"/>
                  </a:schemeClr>
                </a:solidFill>
                <a:latin typeface="Times New Roman" panose="02020603050405020304" pitchFamily="18" charset="0"/>
                <a:cs typeface="Times New Roman" panose="02020603050405020304" pitchFamily="18" charset="0"/>
              </a:rPr>
              <a:t>O=HSO</a:t>
            </a:r>
            <a:r>
              <a:rPr lang="en-US" sz="2800" baseline="-25000" dirty="0">
                <a:solidFill>
                  <a:schemeClr val="bg2">
                    <a:lumMod val="50000"/>
                  </a:schemeClr>
                </a:solidFill>
                <a:latin typeface="Times New Roman" panose="02020603050405020304" pitchFamily="18" charset="0"/>
                <a:cs typeface="Times New Roman" panose="02020603050405020304" pitchFamily="18" charset="0"/>
              </a:rPr>
              <a:t>4</a:t>
            </a:r>
            <a:r>
              <a:rPr lang="en-US" sz="2800" dirty="0">
                <a:solidFill>
                  <a:schemeClr val="bg2">
                    <a:lumMod val="50000"/>
                  </a:schemeClr>
                </a:solidFill>
                <a:latin typeface="Times New Roman" panose="02020603050405020304" pitchFamily="18" charset="0"/>
                <a:cs typeface="Times New Roman" panose="02020603050405020304" pitchFamily="18" charset="0"/>
              </a:rPr>
              <a:t>NH</a:t>
            </a:r>
            <a:r>
              <a:rPr lang="en-US" sz="2800" baseline="-25000" dirty="0">
                <a:solidFill>
                  <a:schemeClr val="bg2">
                    <a:lumMod val="50000"/>
                  </a:schemeClr>
                </a:solidFill>
                <a:latin typeface="Times New Roman" panose="02020603050405020304" pitchFamily="18" charset="0"/>
                <a:cs typeface="Times New Roman" panose="02020603050405020304" pitchFamily="18" charset="0"/>
              </a:rPr>
              <a:t>4</a:t>
            </a:r>
          </a:p>
        </p:txBody>
      </p:sp>
    </p:spTree>
    <p:extLst>
      <p:ext uri="{BB962C8B-B14F-4D97-AF65-F5344CB8AC3E}">
        <p14:creationId xmlns:p14="http://schemas.microsoft.com/office/powerpoint/2010/main" val="37803839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5262979"/>
          </a:xfrm>
          <a:prstGeom prst="rect">
            <a:avLst/>
          </a:prstGeom>
        </p:spPr>
        <p:txBody>
          <a:bodyPr wrap="square">
            <a:spAutoFit/>
          </a:bodyPr>
          <a:lstStyle/>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Гидролиз процессі кезінде реакция жүруіне қарай </a:t>
            </a:r>
            <a:r>
              <a:rPr lang="en-US" sz="2800" dirty="0">
                <a:solidFill>
                  <a:schemeClr val="bg2">
                    <a:lumMod val="50000"/>
                  </a:schemeClr>
                </a:solidFill>
                <a:latin typeface="Times New Roman" panose="02020603050405020304" pitchFamily="18" charset="0"/>
                <a:cs typeface="Times New Roman" panose="02020603050405020304" pitchFamily="18" charset="0"/>
              </a:rPr>
              <a:t>HSO3NH2 </a:t>
            </a:r>
            <a:r>
              <a:rPr lang="kk-KZ" sz="2800" dirty="0">
                <a:solidFill>
                  <a:schemeClr val="bg2">
                    <a:lumMod val="50000"/>
                  </a:schemeClr>
                </a:solidFill>
                <a:latin typeface="Times New Roman" panose="02020603050405020304" pitchFamily="18" charset="0"/>
                <a:cs typeface="Times New Roman" panose="02020603050405020304" pitchFamily="18" charset="0"/>
              </a:rPr>
              <a:t>ерітіндісінен ақ борпық ерімейтін шөгінді түседі де жыныстың карбонаттық құраушысының еруі төмендейді.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Зертханалық </a:t>
            </a:r>
            <a:r>
              <a:rPr lang="kk-KZ" sz="2800" dirty="0">
                <a:solidFill>
                  <a:schemeClr val="bg2">
                    <a:lumMod val="50000"/>
                  </a:schemeClr>
                </a:solidFill>
                <a:latin typeface="Times New Roman" panose="02020603050405020304" pitchFamily="18" charset="0"/>
                <a:cs typeface="Times New Roman" panose="02020603050405020304" pitchFamily="18" charset="0"/>
              </a:rPr>
              <a:t>зерттеулер көрсеткендей гидролиздің қарқындылығысульфаминқышқылын жоғары температурада (шекті мәнмен салыстырғанда) сульфамин қышқылын ұстау уақытына тура пропорционал, сондай-ақ температура өскен сайын сонымен </a:t>
            </a:r>
            <a:r>
              <a:rPr lang="en-US" sz="2800" dirty="0">
                <a:solidFill>
                  <a:schemeClr val="bg2">
                    <a:lumMod val="50000"/>
                  </a:schemeClr>
                </a:solidFill>
                <a:latin typeface="Times New Roman" panose="02020603050405020304" pitchFamily="18" charset="0"/>
                <a:cs typeface="Times New Roman" panose="02020603050405020304" pitchFamily="18" charset="0"/>
              </a:rPr>
              <a:t>HSO</a:t>
            </a:r>
            <a:r>
              <a:rPr lang="en-US" sz="2800" baseline="-25000" dirty="0">
                <a:solidFill>
                  <a:schemeClr val="bg2">
                    <a:lumMod val="50000"/>
                  </a:schemeClr>
                </a:solidFill>
                <a:latin typeface="Times New Roman" panose="02020603050405020304" pitchFamily="18" charset="0"/>
                <a:cs typeface="Times New Roman" panose="02020603050405020304" pitchFamily="18" charset="0"/>
              </a:rPr>
              <a:t>3</a:t>
            </a:r>
            <a:r>
              <a:rPr lang="en-US" sz="2800" dirty="0">
                <a:solidFill>
                  <a:schemeClr val="bg2">
                    <a:lumMod val="50000"/>
                  </a:schemeClr>
                </a:solidFill>
                <a:latin typeface="Times New Roman" panose="02020603050405020304" pitchFamily="18" charset="0"/>
                <a:cs typeface="Times New Roman" panose="02020603050405020304" pitchFamily="18" charset="0"/>
              </a:rPr>
              <a:t>NH</a:t>
            </a:r>
            <a:r>
              <a:rPr lang="en-US" sz="2800" baseline="-25000" dirty="0">
                <a:solidFill>
                  <a:schemeClr val="bg2">
                    <a:lumMod val="50000"/>
                  </a:schemeClr>
                </a:solidFill>
                <a:latin typeface="Times New Roman" panose="02020603050405020304" pitchFamily="18" charset="0"/>
                <a:cs typeface="Times New Roman" panose="02020603050405020304" pitchFamily="18" charset="0"/>
              </a:rPr>
              <a:t>2</a:t>
            </a:r>
            <a:r>
              <a:rPr lang="en-US" sz="2800" dirty="0">
                <a:solidFill>
                  <a:schemeClr val="bg2">
                    <a:lumMod val="50000"/>
                  </a:schemeClr>
                </a:solidFill>
                <a:latin typeface="Times New Roman" panose="02020603050405020304" pitchFamily="18" charset="0"/>
                <a:cs typeface="Times New Roman" panose="02020603050405020304" pitchFamily="18" charset="0"/>
              </a:rPr>
              <a:t> </a:t>
            </a:r>
            <a:r>
              <a:rPr lang="kk-KZ" sz="2800" dirty="0">
                <a:solidFill>
                  <a:schemeClr val="bg2">
                    <a:lumMod val="50000"/>
                  </a:schemeClr>
                </a:solidFill>
                <a:latin typeface="Times New Roman" panose="02020603050405020304" pitchFamily="18" charset="0"/>
                <a:cs typeface="Times New Roman" panose="02020603050405020304" pitchFamily="18" charset="0"/>
              </a:rPr>
              <a:t>толық (100%) гидролизі қышқылды 75-80</a:t>
            </a:r>
            <a:r>
              <a:rPr lang="kk-KZ" sz="2800" baseline="30000" dirty="0">
                <a:solidFill>
                  <a:schemeClr val="bg2">
                    <a:lumMod val="50000"/>
                  </a:schemeClr>
                </a:solidFill>
                <a:latin typeface="Times New Roman" panose="02020603050405020304" pitchFamily="18" charset="0"/>
                <a:cs typeface="Times New Roman" panose="02020603050405020304" pitchFamily="18" charset="0"/>
              </a:rPr>
              <a:t>0</a:t>
            </a:r>
            <a:r>
              <a:rPr lang="kk-KZ" sz="2800" dirty="0">
                <a:solidFill>
                  <a:schemeClr val="bg2">
                    <a:lumMod val="50000"/>
                  </a:schemeClr>
                </a:solidFill>
                <a:latin typeface="Times New Roman" panose="02020603050405020304" pitchFamily="18" charset="0"/>
                <a:cs typeface="Times New Roman" panose="02020603050405020304" pitchFamily="18" charset="0"/>
              </a:rPr>
              <a:t>с температурада 8-9 сағ бойы ұстағаннан кейін болады. Осыған байланысты сульфамин қышқылынқышқыл ванналарына қолдану мүмкін емес. Қабатқа айдау кезінде қышқылдың әрекеттесу </a:t>
            </a:r>
            <a:r>
              <a:rPr lang="kk-KZ" sz="2800" dirty="0" smtClean="0">
                <a:solidFill>
                  <a:schemeClr val="bg2">
                    <a:lumMod val="50000"/>
                  </a:schemeClr>
                </a:solidFill>
                <a:latin typeface="Times New Roman" panose="02020603050405020304" pitchFamily="18" charset="0"/>
                <a:cs typeface="Times New Roman" panose="02020603050405020304" pitchFamily="18" charset="0"/>
              </a:rPr>
              <a:t>уақытының </a:t>
            </a:r>
            <a:r>
              <a:rPr lang="kk-KZ" sz="2800" dirty="0">
                <a:solidFill>
                  <a:schemeClr val="bg2">
                    <a:lumMod val="50000"/>
                  </a:schemeClr>
                </a:solidFill>
                <a:latin typeface="Times New Roman" panose="02020603050405020304" pitchFamily="18" charset="0"/>
                <a:cs typeface="Times New Roman" panose="02020603050405020304" pitchFamily="18" charset="0"/>
              </a:rPr>
              <a:t>гидролиздену уақытынан айтарлықтай аз.</a:t>
            </a:r>
            <a:endParaRPr lang="kk-KZ" sz="28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36310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5262979"/>
          </a:xfrm>
          <a:prstGeom prst="rect">
            <a:avLst/>
          </a:prstGeom>
        </p:spPr>
        <p:txBody>
          <a:bodyPr wrap="square">
            <a:spAutoFit/>
          </a:bodyPr>
          <a:lstStyle/>
          <a:p>
            <a:pPr algn="ctr"/>
            <a:r>
              <a:rPr lang="en-US" sz="2800" b="1" dirty="0">
                <a:solidFill>
                  <a:schemeClr val="bg2">
                    <a:lumMod val="50000"/>
                  </a:schemeClr>
                </a:solidFill>
                <a:latin typeface="Times New Roman" panose="02020603050405020304" pitchFamily="18" charset="0"/>
                <a:cs typeface="Times New Roman" panose="02020603050405020304" pitchFamily="18" charset="0"/>
              </a:rPr>
              <a:t>CH</a:t>
            </a:r>
            <a:r>
              <a:rPr lang="en-US" sz="2800" b="1" baseline="-25000" dirty="0">
                <a:solidFill>
                  <a:schemeClr val="bg2">
                    <a:lumMod val="50000"/>
                  </a:schemeClr>
                </a:solidFill>
                <a:latin typeface="Times New Roman" panose="02020603050405020304" pitchFamily="18" charset="0"/>
                <a:cs typeface="Times New Roman" panose="02020603050405020304" pitchFamily="18" charset="0"/>
              </a:rPr>
              <a:t>3</a:t>
            </a:r>
            <a:r>
              <a:rPr lang="en-US" sz="2800" b="1" dirty="0">
                <a:solidFill>
                  <a:schemeClr val="bg2">
                    <a:lumMod val="50000"/>
                  </a:schemeClr>
                </a:solidFill>
                <a:latin typeface="Times New Roman" panose="02020603050405020304" pitchFamily="18" charset="0"/>
                <a:cs typeface="Times New Roman" panose="02020603050405020304" pitchFamily="18" charset="0"/>
              </a:rPr>
              <a:t>COOH </a:t>
            </a:r>
            <a:r>
              <a:rPr lang="kk-KZ" sz="2800" b="1" dirty="0">
                <a:solidFill>
                  <a:schemeClr val="bg2">
                    <a:lumMod val="50000"/>
                  </a:schemeClr>
                </a:solidFill>
                <a:latin typeface="Times New Roman" panose="02020603050405020304" pitchFamily="18" charset="0"/>
                <a:cs typeface="Times New Roman" panose="02020603050405020304" pitchFamily="18" charset="0"/>
              </a:rPr>
              <a:t>уксус </a:t>
            </a:r>
            <a:r>
              <a:rPr lang="kk-KZ" sz="2800" b="1" dirty="0" smtClean="0">
                <a:solidFill>
                  <a:schemeClr val="bg2">
                    <a:lumMod val="50000"/>
                  </a:schemeClr>
                </a:solidFill>
                <a:latin typeface="Times New Roman" panose="02020603050405020304" pitchFamily="18" charset="0"/>
                <a:cs typeface="Times New Roman" panose="02020603050405020304" pitchFamily="18" charset="0"/>
              </a:rPr>
              <a:t>қышқылы</a:t>
            </a: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Уксус </a:t>
            </a:r>
            <a:r>
              <a:rPr lang="kk-KZ" sz="2800" dirty="0">
                <a:solidFill>
                  <a:schemeClr val="bg2">
                    <a:lumMod val="50000"/>
                  </a:schemeClr>
                </a:solidFill>
                <a:latin typeface="Times New Roman" panose="02020603050405020304" pitchFamily="18" charset="0"/>
                <a:cs typeface="Times New Roman" panose="02020603050405020304" pitchFamily="18" charset="0"/>
              </a:rPr>
              <a:t>қышқылы тұз қышқылының тау жынысындағы карбонаттық құраушысымен әсерлесуін баяулататын реагент және қабаттың қуысты кеңістігінде темір тотығы гидратының көлемді шөгіндісін болдырмайтын стабилизатор ретінде қолданылады. Уксус қышқылы карбонаттармен төмендегі реакция теңдеулерімен әсерлесіп, суда жақсы еритін қосылыстар түзеді: </a:t>
            </a:r>
          </a:p>
          <a:p>
            <a:pPr marL="457200" indent="-457200" algn="just">
              <a:buFont typeface="Arial" panose="020B0604020202020204" pitchFamily="34" charset="0"/>
              <a:buChar char="•"/>
            </a:pPr>
            <a:endParaRPr lang="kk-KZ" sz="2800" dirty="0">
              <a:solidFill>
                <a:schemeClr val="bg2">
                  <a:lumMod val="50000"/>
                </a:schemeClr>
              </a:solidFill>
              <a:latin typeface="Times New Roman" panose="02020603050405020304" pitchFamily="18" charset="0"/>
              <a:cs typeface="Times New Roman" panose="02020603050405020304" pitchFamily="18" charset="0"/>
            </a:endParaRPr>
          </a:p>
          <a:p>
            <a:pPr algn="ctr"/>
            <a:r>
              <a:rPr lang="en-US" sz="2800" dirty="0">
                <a:solidFill>
                  <a:schemeClr val="bg2">
                    <a:lumMod val="50000"/>
                  </a:schemeClr>
                </a:solidFill>
                <a:latin typeface="Times New Roman" panose="02020603050405020304" pitchFamily="18" charset="0"/>
                <a:cs typeface="Times New Roman" panose="02020603050405020304" pitchFamily="18" charset="0"/>
              </a:rPr>
              <a:t>CaCO</a:t>
            </a:r>
            <a:r>
              <a:rPr lang="en-US" sz="2800" baseline="-25000" dirty="0">
                <a:solidFill>
                  <a:schemeClr val="bg2">
                    <a:lumMod val="50000"/>
                  </a:schemeClr>
                </a:solidFill>
                <a:latin typeface="Times New Roman" panose="02020603050405020304" pitchFamily="18" charset="0"/>
                <a:cs typeface="Times New Roman" panose="02020603050405020304" pitchFamily="18" charset="0"/>
              </a:rPr>
              <a:t>3</a:t>
            </a:r>
            <a:r>
              <a:rPr lang="en-US" sz="2800" dirty="0">
                <a:solidFill>
                  <a:schemeClr val="bg2">
                    <a:lumMod val="50000"/>
                  </a:schemeClr>
                </a:solidFill>
                <a:latin typeface="Times New Roman" panose="02020603050405020304" pitchFamily="18" charset="0"/>
                <a:cs typeface="Times New Roman" panose="02020603050405020304" pitchFamily="18" charset="0"/>
              </a:rPr>
              <a:t>+2CH</a:t>
            </a:r>
            <a:r>
              <a:rPr lang="en-US" sz="2800" baseline="-25000" dirty="0">
                <a:solidFill>
                  <a:schemeClr val="bg2">
                    <a:lumMod val="50000"/>
                  </a:schemeClr>
                </a:solidFill>
                <a:latin typeface="Times New Roman" panose="02020603050405020304" pitchFamily="18" charset="0"/>
                <a:cs typeface="Times New Roman" panose="02020603050405020304" pitchFamily="18" charset="0"/>
              </a:rPr>
              <a:t>3</a:t>
            </a:r>
            <a:r>
              <a:rPr lang="en-US" sz="2800" dirty="0">
                <a:solidFill>
                  <a:schemeClr val="bg2">
                    <a:lumMod val="50000"/>
                  </a:schemeClr>
                </a:solidFill>
                <a:latin typeface="Times New Roman" panose="02020603050405020304" pitchFamily="18" charset="0"/>
                <a:cs typeface="Times New Roman" panose="02020603050405020304" pitchFamily="18" charset="0"/>
              </a:rPr>
              <a:t>COOH=Ca(CH3COO)</a:t>
            </a:r>
            <a:r>
              <a:rPr lang="en-US" sz="2800" baseline="-25000" dirty="0">
                <a:solidFill>
                  <a:schemeClr val="bg2">
                    <a:lumMod val="50000"/>
                  </a:schemeClr>
                </a:solidFill>
                <a:latin typeface="Times New Roman" panose="02020603050405020304" pitchFamily="18" charset="0"/>
                <a:cs typeface="Times New Roman" panose="02020603050405020304" pitchFamily="18" charset="0"/>
              </a:rPr>
              <a:t>2</a:t>
            </a:r>
            <a:r>
              <a:rPr lang="en-US" sz="2800" dirty="0">
                <a:solidFill>
                  <a:schemeClr val="bg2">
                    <a:lumMod val="50000"/>
                  </a:schemeClr>
                </a:solidFill>
                <a:latin typeface="Times New Roman" panose="02020603050405020304" pitchFamily="18" charset="0"/>
                <a:cs typeface="Times New Roman" panose="02020603050405020304" pitchFamily="18" charset="0"/>
              </a:rPr>
              <a:t>+H</a:t>
            </a:r>
            <a:r>
              <a:rPr lang="en-US" sz="2800" baseline="-25000" dirty="0">
                <a:solidFill>
                  <a:schemeClr val="bg2">
                    <a:lumMod val="50000"/>
                  </a:schemeClr>
                </a:solidFill>
                <a:latin typeface="Times New Roman" panose="02020603050405020304" pitchFamily="18" charset="0"/>
                <a:cs typeface="Times New Roman" panose="02020603050405020304" pitchFamily="18" charset="0"/>
              </a:rPr>
              <a:t>2</a:t>
            </a:r>
            <a:r>
              <a:rPr lang="en-US" sz="2800" dirty="0">
                <a:solidFill>
                  <a:schemeClr val="bg2">
                    <a:lumMod val="50000"/>
                  </a:schemeClr>
                </a:solidFill>
                <a:latin typeface="Times New Roman" panose="02020603050405020304" pitchFamily="18" charset="0"/>
                <a:cs typeface="Times New Roman" panose="02020603050405020304" pitchFamily="18" charset="0"/>
              </a:rPr>
              <a:t>O+CO</a:t>
            </a:r>
            <a:r>
              <a:rPr lang="en-US" sz="2800" baseline="-25000" dirty="0">
                <a:solidFill>
                  <a:schemeClr val="bg2">
                    <a:lumMod val="50000"/>
                  </a:schemeClr>
                </a:solidFill>
                <a:latin typeface="Times New Roman" panose="02020603050405020304" pitchFamily="18" charset="0"/>
                <a:cs typeface="Times New Roman" panose="02020603050405020304" pitchFamily="18" charset="0"/>
              </a:rPr>
              <a:t>2</a:t>
            </a:r>
          </a:p>
          <a:p>
            <a:pPr marL="457200" indent="-457200" algn="just">
              <a:buFont typeface="Arial" panose="020B0604020202020204" pitchFamily="34" charset="0"/>
              <a:buChar char="•"/>
            </a:pPr>
            <a:endParaRPr lang="en-US" sz="2800" dirty="0">
              <a:solidFill>
                <a:schemeClr val="bg2">
                  <a:lumMod val="50000"/>
                </a:schemeClr>
              </a:solidFill>
              <a:latin typeface="Times New Roman" panose="02020603050405020304" pitchFamily="18" charset="0"/>
              <a:cs typeface="Times New Roman" panose="02020603050405020304" pitchFamily="18" charset="0"/>
            </a:endParaRPr>
          </a:p>
          <a:p>
            <a:pPr algn="ctr"/>
            <a:r>
              <a:rPr lang="en-US" sz="2800" dirty="0">
                <a:solidFill>
                  <a:schemeClr val="bg2">
                    <a:lumMod val="50000"/>
                  </a:schemeClr>
                </a:solidFill>
                <a:latin typeface="Times New Roman" panose="02020603050405020304" pitchFamily="18" charset="0"/>
                <a:cs typeface="Times New Roman" panose="02020603050405020304" pitchFamily="18" charset="0"/>
              </a:rPr>
              <a:t>MgCO</a:t>
            </a:r>
            <a:r>
              <a:rPr lang="en-US" sz="2800" baseline="-25000" dirty="0">
                <a:solidFill>
                  <a:schemeClr val="bg2">
                    <a:lumMod val="50000"/>
                  </a:schemeClr>
                </a:solidFill>
                <a:latin typeface="Times New Roman" panose="02020603050405020304" pitchFamily="18" charset="0"/>
                <a:cs typeface="Times New Roman" panose="02020603050405020304" pitchFamily="18" charset="0"/>
              </a:rPr>
              <a:t>3</a:t>
            </a:r>
            <a:r>
              <a:rPr lang="en-US" sz="2800" dirty="0">
                <a:solidFill>
                  <a:schemeClr val="bg2">
                    <a:lumMod val="50000"/>
                  </a:schemeClr>
                </a:solidFill>
                <a:latin typeface="Times New Roman" panose="02020603050405020304" pitchFamily="18" charset="0"/>
                <a:cs typeface="Times New Roman" panose="02020603050405020304" pitchFamily="18" charset="0"/>
              </a:rPr>
              <a:t>+2CH</a:t>
            </a:r>
            <a:r>
              <a:rPr lang="en-US" sz="2800" baseline="-25000" dirty="0">
                <a:solidFill>
                  <a:schemeClr val="bg2">
                    <a:lumMod val="50000"/>
                  </a:schemeClr>
                </a:solidFill>
                <a:latin typeface="Times New Roman" panose="02020603050405020304" pitchFamily="18" charset="0"/>
                <a:cs typeface="Times New Roman" panose="02020603050405020304" pitchFamily="18" charset="0"/>
              </a:rPr>
              <a:t>3</a:t>
            </a:r>
            <a:r>
              <a:rPr lang="en-US" sz="2800" dirty="0">
                <a:solidFill>
                  <a:schemeClr val="bg2">
                    <a:lumMod val="50000"/>
                  </a:schemeClr>
                </a:solidFill>
                <a:latin typeface="Times New Roman" panose="02020603050405020304" pitchFamily="18" charset="0"/>
                <a:cs typeface="Times New Roman" panose="02020603050405020304" pitchFamily="18" charset="0"/>
              </a:rPr>
              <a:t>COOH=Mg(CH3COO)</a:t>
            </a:r>
            <a:r>
              <a:rPr lang="en-US" sz="2800" baseline="-25000" dirty="0">
                <a:solidFill>
                  <a:schemeClr val="bg2">
                    <a:lumMod val="50000"/>
                  </a:schemeClr>
                </a:solidFill>
                <a:latin typeface="Times New Roman" panose="02020603050405020304" pitchFamily="18" charset="0"/>
                <a:cs typeface="Times New Roman" panose="02020603050405020304" pitchFamily="18" charset="0"/>
              </a:rPr>
              <a:t>2</a:t>
            </a:r>
            <a:r>
              <a:rPr lang="en-US" sz="2800" dirty="0">
                <a:solidFill>
                  <a:schemeClr val="bg2">
                    <a:lumMod val="50000"/>
                  </a:schemeClr>
                </a:solidFill>
                <a:latin typeface="Times New Roman" panose="02020603050405020304" pitchFamily="18" charset="0"/>
                <a:cs typeface="Times New Roman" panose="02020603050405020304" pitchFamily="18" charset="0"/>
              </a:rPr>
              <a:t>+H</a:t>
            </a:r>
            <a:r>
              <a:rPr lang="en-US" sz="2800" baseline="-25000" dirty="0">
                <a:solidFill>
                  <a:schemeClr val="bg2">
                    <a:lumMod val="50000"/>
                  </a:schemeClr>
                </a:solidFill>
                <a:latin typeface="Times New Roman" panose="02020603050405020304" pitchFamily="18" charset="0"/>
                <a:cs typeface="Times New Roman" panose="02020603050405020304" pitchFamily="18" charset="0"/>
              </a:rPr>
              <a:t>2</a:t>
            </a:r>
            <a:r>
              <a:rPr lang="en-US" sz="2800" dirty="0">
                <a:solidFill>
                  <a:schemeClr val="bg2">
                    <a:lumMod val="50000"/>
                  </a:schemeClr>
                </a:solidFill>
                <a:latin typeface="Times New Roman" panose="02020603050405020304" pitchFamily="18" charset="0"/>
                <a:cs typeface="Times New Roman" panose="02020603050405020304" pitchFamily="18" charset="0"/>
              </a:rPr>
              <a:t>O+CO</a:t>
            </a:r>
            <a:r>
              <a:rPr lang="en-US" sz="2800" baseline="-25000" dirty="0">
                <a:solidFill>
                  <a:schemeClr val="bg2">
                    <a:lumMod val="50000"/>
                  </a:schemeClr>
                </a:solidFill>
                <a:latin typeface="Times New Roman" panose="02020603050405020304" pitchFamily="18" charset="0"/>
                <a:cs typeface="Times New Roman" panose="02020603050405020304" pitchFamily="18" charset="0"/>
              </a:rPr>
              <a:t>2</a:t>
            </a:r>
          </a:p>
        </p:txBody>
      </p:sp>
    </p:spTree>
    <p:extLst>
      <p:ext uri="{BB962C8B-B14F-4D97-AF65-F5344CB8AC3E}">
        <p14:creationId xmlns:p14="http://schemas.microsoft.com/office/powerpoint/2010/main" val="16607182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4401205"/>
          </a:xfrm>
          <a:prstGeom prst="rect">
            <a:avLst/>
          </a:prstGeom>
        </p:spPr>
        <p:txBody>
          <a:bodyPr wrap="square">
            <a:spAutoFit/>
          </a:bodyPr>
          <a:lstStyle/>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Қышқыл қоспасының жалпы мөлшерінен 4-5% мөлшерде уксус қышқылын енгізу қабаттың карбонаттық тау жынысының қышқыл ерітіндісінің негізгі бөлігін нейтралдау жылдамдығын 4-4,5 есе баяулатады.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algn="just"/>
            <a:r>
              <a:rPr lang="kk-KZ" sz="2800" dirty="0" smtClean="0">
                <a:solidFill>
                  <a:schemeClr val="bg2">
                    <a:lumMod val="50000"/>
                  </a:schemeClr>
                </a:solidFill>
                <a:latin typeface="Times New Roman" panose="02020603050405020304" pitchFamily="18" charset="0"/>
                <a:cs typeface="Times New Roman" panose="02020603050405020304" pitchFamily="18" charset="0"/>
              </a:rPr>
              <a:t>Қышқыл </a:t>
            </a:r>
            <a:r>
              <a:rPr lang="kk-KZ" sz="2800" dirty="0">
                <a:solidFill>
                  <a:schemeClr val="bg2">
                    <a:lumMod val="50000"/>
                  </a:schemeClr>
                </a:solidFill>
                <a:latin typeface="Times New Roman" panose="02020603050405020304" pitchFamily="18" charset="0"/>
                <a:cs typeface="Times New Roman" panose="02020603050405020304" pitchFamily="18" charset="0"/>
              </a:rPr>
              <a:t>ерітіндісін темір шөгінділерінің түсуінен стабилизациялау үшін уксус қышқылын мөлшерлеу жұмыстық қышқыл ерітіндісінде темірдің болуымен анықталады:</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0,01-0,1% темір болса -1,0 % </a:t>
            </a:r>
            <a:r>
              <a:rPr lang="en-US" sz="2800" dirty="0">
                <a:solidFill>
                  <a:schemeClr val="bg2">
                    <a:lumMod val="50000"/>
                  </a:schemeClr>
                </a:solidFill>
                <a:latin typeface="Times New Roman" panose="02020603050405020304" pitchFamily="18" charset="0"/>
                <a:cs typeface="Times New Roman" panose="02020603050405020304" pitchFamily="18" charset="0"/>
              </a:rPr>
              <a:t>CH3COOH;</a:t>
            </a:r>
          </a:p>
          <a:p>
            <a:pPr algn="just"/>
            <a:r>
              <a:rPr lang="en-US" sz="2800" dirty="0">
                <a:solidFill>
                  <a:schemeClr val="bg2">
                    <a:lumMod val="50000"/>
                  </a:schemeClr>
                </a:solidFill>
                <a:latin typeface="Times New Roman" panose="02020603050405020304" pitchFamily="18" charset="0"/>
                <a:cs typeface="Times New Roman" panose="02020603050405020304" pitchFamily="18" charset="0"/>
              </a:rPr>
              <a:t>-	0,1-0,3% </a:t>
            </a:r>
            <a:r>
              <a:rPr lang="kk-KZ" sz="2800" dirty="0">
                <a:solidFill>
                  <a:schemeClr val="bg2">
                    <a:lumMod val="50000"/>
                  </a:schemeClr>
                </a:solidFill>
                <a:latin typeface="Times New Roman" panose="02020603050405020304" pitchFamily="18" charset="0"/>
                <a:cs typeface="Times New Roman" panose="02020603050405020304" pitchFamily="18" charset="0"/>
              </a:rPr>
              <a:t>темір болса -1,5 % </a:t>
            </a:r>
            <a:r>
              <a:rPr lang="en-US" sz="2800" dirty="0">
                <a:solidFill>
                  <a:schemeClr val="bg2">
                    <a:lumMod val="50000"/>
                  </a:schemeClr>
                </a:solidFill>
                <a:latin typeface="Times New Roman" panose="02020603050405020304" pitchFamily="18" charset="0"/>
                <a:cs typeface="Times New Roman" panose="02020603050405020304" pitchFamily="18" charset="0"/>
              </a:rPr>
              <a:t>CH3COOH;</a:t>
            </a:r>
          </a:p>
          <a:p>
            <a:pPr algn="just"/>
            <a:r>
              <a:rPr lang="en-US" sz="2800" dirty="0">
                <a:solidFill>
                  <a:schemeClr val="bg2">
                    <a:lumMod val="50000"/>
                  </a:schemeClr>
                </a:solidFill>
                <a:latin typeface="Times New Roman" panose="02020603050405020304" pitchFamily="18" charset="0"/>
                <a:cs typeface="Times New Roman" panose="02020603050405020304" pitchFamily="18" charset="0"/>
              </a:rPr>
              <a:t>-	0,3-0,5% </a:t>
            </a:r>
            <a:r>
              <a:rPr lang="kk-KZ" sz="2800" dirty="0">
                <a:solidFill>
                  <a:schemeClr val="bg2">
                    <a:lumMod val="50000"/>
                  </a:schemeClr>
                </a:solidFill>
                <a:latin typeface="Times New Roman" panose="02020603050405020304" pitchFamily="18" charset="0"/>
                <a:cs typeface="Times New Roman" panose="02020603050405020304" pitchFamily="18" charset="0"/>
              </a:rPr>
              <a:t>темір болса -2,0 -3,0 % </a:t>
            </a:r>
            <a:r>
              <a:rPr lang="en-US" sz="2800" dirty="0">
                <a:solidFill>
                  <a:schemeClr val="bg2">
                    <a:lumMod val="50000"/>
                  </a:schemeClr>
                </a:solidFill>
                <a:latin typeface="Times New Roman" panose="02020603050405020304" pitchFamily="18" charset="0"/>
                <a:cs typeface="Times New Roman" panose="02020603050405020304" pitchFamily="18" charset="0"/>
              </a:rPr>
              <a:t>CH3COOH.</a:t>
            </a:r>
          </a:p>
        </p:txBody>
      </p:sp>
    </p:spTree>
    <p:extLst>
      <p:ext uri="{BB962C8B-B14F-4D97-AF65-F5344CB8AC3E}">
        <p14:creationId xmlns:p14="http://schemas.microsoft.com/office/powerpoint/2010/main" val="24710361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4401205"/>
          </a:xfrm>
          <a:prstGeom prst="rect">
            <a:avLst/>
          </a:prstGeom>
        </p:spPr>
        <p:txBody>
          <a:bodyPr wrap="square">
            <a:spAutoFit/>
          </a:bodyPr>
          <a:lstStyle/>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Қышқылмен әсер ету жұмыстарын жүргізу кезінде келесі құжаттар дайындалып, пайдаланылады: </a:t>
            </a:r>
          </a:p>
          <a:p>
            <a:pPr marL="457200" indent="-457200" algn="just">
              <a:buFontTx/>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Ұңғыны </a:t>
            </a:r>
            <a:r>
              <a:rPr lang="kk-KZ" sz="2800" dirty="0">
                <a:solidFill>
                  <a:schemeClr val="bg2">
                    <a:lumMod val="50000"/>
                  </a:schemeClr>
                </a:solidFill>
                <a:latin typeface="Times New Roman" panose="02020603050405020304" pitchFamily="18" charset="0"/>
                <a:cs typeface="Times New Roman" panose="02020603050405020304" pitchFamily="18" charset="0"/>
              </a:rPr>
              <a:t>жұмысқа қабылдау актісі: кен орнының атауы; шоғыр номері; ұңғы номері; ұңғыны қабылдау датасы; арматура мен ысырмалардың жағдайы; ұңғы айналасындағы алаңның жағдайы; қабылдағыштықты өлшеу нәтижелері немесе қышқылмен өңдеу алдында ұңғы жұмысынң ағымдағы көрсеткіштері;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Tx/>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Ұңғыны </a:t>
            </a:r>
            <a:r>
              <a:rPr lang="kk-KZ" sz="2800" dirty="0">
                <a:solidFill>
                  <a:schemeClr val="bg2">
                    <a:lumMod val="50000"/>
                  </a:schemeClr>
                </a:solidFill>
                <a:latin typeface="Times New Roman" panose="02020603050405020304" pitchFamily="18" charset="0"/>
                <a:cs typeface="Times New Roman" panose="02020603050405020304" pitchFamily="18" charset="0"/>
              </a:rPr>
              <a:t>өткізу актісіне жоғарыда айтылғаннан басқа өңдеуден кейінгі ұңғы жұмысының көрсеткіштері кіреді.</a:t>
            </a:r>
          </a:p>
        </p:txBody>
      </p:sp>
    </p:spTree>
    <p:extLst>
      <p:ext uri="{BB962C8B-B14F-4D97-AF65-F5344CB8AC3E}">
        <p14:creationId xmlns:p14="http://schemas.microsoft.com/office/powerpoint/2010/main" val="2595221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5262979"/>
          </a:xfrm>
          <a:prstGeom prst="rect">
            <a:avLst/>
          </a:prstGeom>
        </p:spPr>
        <p:txBody>
          <a:bodyPr wrap="square">
            <a:spAutoFit/>
          </a:bodyPr>
          <a:lstStyle/>
          <a:p>
            <a:pPr algn="ctr"/>
            <a:r>
              <a:rPr lang="kk-KZ" sz="2800" b="1" dirty="0">
                <a:solidFill>
                  <a:schemeClr val="bg2">
                    <a:lumMod val="50000"/>
                  </a:schemeClr>
                </a:solidFill>
                <a:latin typeface="Times New Roman" panose="02020603050405020304" pitchFamily="18" charset="0"/>
                <a:cs typeface="Times New Roman" panose="02020603050405020304" pitchFamily="18" charset="0"/>
              </a:rPr>
              <a:t>Қышқылмен өңдеудің арналуы:</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мұнай өндіруші ұңғыларда оларды игеру және пайдалану кезінде ұңғы түбі аймағын өңдеу;</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мұнай өндіруші ұңғыларда олардың өнімділігін жоғарылату үшін ұңғы түбі аймағын өңдеу;</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мұнайды өндіру процестерінен пайда болған түзілімдіерден ҰТА және сүзгіні тазалау;</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ұңғыны жөндеу процестерінен пайда болған түзілімдіерден ҰТА және сүзгіні тазалау;</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ұңғыны пайдалану процестерімен байланысты түзілімдерді шегендеу тізбектерінен және жерасты жабдығынан кетіру;</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қабаттың ҰТА-на басқа әдістермен әсер етуін қарастыру.</a:t>
            </a:r>
            <a:endParaRPr lang="kk-KZ" sz="28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78552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4832092"/>
          </a:xfrm>
          <a:prstGeom prst="rect">
            <a:avLst/>
          </a:prstGeom>
        </p:spPr>
        <p:txBody>
          <a:bodyPr wrap="square">
            <a:spAutoFit/>
          </a:bodyPr>
          <a:lstStyle/>
          <a:p>
            <a:pPr algn="just"/>
            <a:r>
              <a:rPr lang="kk-KZ" sz="2800" b="1" dirty="0" smtClean="0">
                <a:solidFill>
                  <a:schemeClr val="bg2">
                    <a:lumMod val="50000"/>
                  </a:schemeClr>
                </a:solidFill>
                <a:latin typeface="Times New Roman" panose="02020603050405020304" pitchFamily="18" charset="0"/>
                <a:cs typeface="Times New Roman" panose="02020603050405020304" pitchFamily="18" charset="0"/>
              </a:rPr>
              <a:t>Жұмыс </a:t>
            </a:r>
            <a:r>
              <a:rPr lang="kk-KZ" sz="2800" b="1" dirty="0">
                <a:solidFill>
                  <a:schemeClr val="bg2">
                    <a:lumMod val="50000"/>
                  </a:schemeClr>
                </a:solidFill>
                <a:latin typeface="Times New Roman" panose="02020603050405020304" pitchFamily="18" charset="0"/>
                <a:cs typeface="Times New Roman" panose="02020603050405020304" pitchFamily="18" charset="0"/>
              </a:rPr>
              <a:t>жоспарына кіретіндері: </a:t>
            </a:r>
            <a:endParaRPr lang="kk-KZ" sz="2800" b="1"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Tx/>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кен </a:t>
            </a:r>
            <a:r>
              <a:rPr lang="kk-KZ" sz="2800" dirty="0">
                <a:solidFill>
                  <a:schemeClr val="bg2">
                    <a:lumMod val="50000"/>
                  </a:schemeClr>
                </a:solidFill>
                <a:latin typeface="Times New Roman" panose="02020603050405020304" pitchFamily="18" charset="0"/>
                <a:cs typeface="Times New Roman" panose="02020603050405020304" pitchFamily="18" charset="0"/>
              </a:rPr>
              <a:t>орныныңаталуы; шоғыр номері;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Tx/>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ұңғы </a:t>
            </a:r>
            <a:r>
              <a:rPr lang="kk-KZ" sz="2800" dirty="0">
                <a:solidFill>
                  <a:schemeClr val="bg2">
                    <a:lumMod val="50000"/>
                  </a:schemeClr>
                </a:solidFill>
                <a:latin typeface="Times New Roman" panose="02020603050405020304" pitchFamily="18" charset="0"/>
                <a:cs typeface="Times New Roman" panose="02020603050405020304" pitchFamily="18" charset="0"/>
              </a:rPr>
              <a:t>номері;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Tx/>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өткізілетін </a:t>
            </a:r>
            <a:r>
              <a:rPr lang="kk-KZ" sz="2800" dirty="0">
                <a:solidFill>
                  <a:schemeClr val="bg2">
                    <a:lumMod val="50000"/>
                  </a:schemeClr>
                </a:solidFill>
                <a:latin typeface="Times New Roman" panose="02020603050405020304" pitchFamily="18" charset="0"/>
                <a:cs typeface="Times New Roman" panose="02020603050405020304" pitchFamily="18" charset="0"/>
              </a:rPr>
              <a:t>жұмыстар атауы;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Tx/>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ұңғының </a:t>
            </a:r>
            <a:r>
              <a:rPr lang="kk-KZ" sz="2800" dirty="0">
                <a:solidFill>
                  <a:schemeClr val="bg2">
                    <a:lumMod val="50000"/>
                  </a:schemeClr>
                </a:solidFill>
                <a:latin typeface="Times New Roman" panose="02020603050405020304" pitchFamily="18" charset="0"/>
                <a:cs typeface="Times New Roman" panose="02020603050405020304" pitchFamily="18" charset="0"/>
              </a:rPr>
              <a:t>геология-техникалық сипаттамасы;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Tx/>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жұмыс </a:t>
            </a:r>
            <a:r>
              <a:rPr lang="kk-KZ" sz="2800" dirty="0">
                <a:solidFill>
                  <a:schemeClr val="bg2">
                    <a:lumMod val="50000"/>
                  </a:schemeClr>
                </a:solidFill>
                <a:latin typeface="Times New Roman" panose="02020603050405020304" pitchFamily="18" charset="0"/>
                <a:cs typeface="Times New Roman" panose="02020603050405020304" pitchFamily="18" charset="0"/>
              </a:rPr>
              <a:t>мақсаты</a:t>
            </a:r>
            <a:r>
              <a:rPr lang="kk-KZ" sz="2800" dirty="0" smtClean="0">
                <a:solidFill>
                  <a:schemeClr val="bg2">
                    <a:lumMod val="50000"/>
                  </a:schemeClr>
                </a:solidFill>
                <a:latin typeface="Times New Roman" panose="02020603050405020304" pitchFamily="18" charset="0"/>
                <a:cs typeface="Times New Roman" panose="02020603050405020304" pitchFamily="18" charset="0"/>
              </a:rPr>
              <a:t>;</a:t>
            </a:r>
          </a:p>
          <a:p>
            <a:pPr marL="457200" indent="-457200" algn="just">
              <a:buFontTx/>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ұңғыға </a:t>
            </a:r>
            <a:r>
              <a:rPr lang="kk-KZ" sz="2800" dirty="0">
                <a:solidFill>
                  <a:schemeClr val="bg2">
                    <a:lumMod val="50000"/>
                  </a:schemeClr>
                </a:solidFill>
                <a:latin typeface="Times New Roman" panose="02020603050405020304" pitchFamily="18" charset="0"/>
                <a:cs typeface="Times New Roman" panose="02020603050405020304" pitchFamily="18" charset="0"/>
              </a:rPr>
              <a:t>әкелетін химреагенттердің көлемін сипаттау;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Tx/>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дайындық </a:t>
            </a:r>
            <a:r>
              <a:rPr lang="kk-KZ" sz="2800" dirty="0">
                <a:solidFill>
                  <a:schemeClr val="bg2">
                    <a:lumMod val="50000"/>
                  </a:schemeClr>
                </a:solidFill>
                <a:latin typeface="Times New Roman" panose="02020603050405020304" pitchFamily="18" charset="0"/>
                <a:cs typeface="Times New Roman" panose="02020603050405020304" pitchFamily="18" charset="0"/>
              </a:rPr>
              <a:t>жұмыстарын және құрамдарды дайындау жұмыстарын сипаттау;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Tx/>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технологиялық </a:t>
            </a:r>
            <a:r>
              <a:rPr lang="kk-KZ" sz="2800" dirty="0">
                <a:solidFill>
                  <a:schemeClr val="bg2">
                    <a:lumMod val="50000"/>
                  </a:schemeClr>
                </a:solidFill>
                <a:latin typeface="Times New Roman" panose="02020603050405020304" pitchFamily="18" charset="0"/>
                <a:cs typeface="Times New Roman" panose="02020603050405020304" pitchFamily="18" charset="0"/>
              </a:rPr>
              <a:t>процесті сипаттау;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Tx/>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техника </a:t>
            </a:r>
            <a:r>
              <a:rPr lang="kk-KZ" sz="2800" dirty="0">
                <a:solidFill>
                  <a:schemeClr val="bg2">
                    <a:lumMod val="50000"/>
                  </a:schemeClr>
                </a:solidFill>
                <a:latin typeface="Times New Roman" panose="02020603050405020304" pitchFamily="18" charset="0"/>
                <a:cs typeface="Times New Roman" panose="02020603050405020304" pitchFamily="18" charset="0"/>
              </a:rPr>
              <a:t>қауіпсіздігі бойынша шаралар.</a:t>
            </a:r>
            <a:endParaRPr lang="kk-KZ" sz="28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98625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528918" y="3101788"/>
            <a:ext cx="11125199" cy="584775"/>
          </a:xfrm>
          <a:prstGeom prst="rect">
            <a:avLst/>
          </a:prstGeom>
        </p:spPr>
        <p:txBody>
          <a:bodyPr wrap="square">
            <a:spAutoFit/>
          </a:bodyPr>
          <a:lstStyle/>
          <a:p>
            <a:pPr algn="ctr"/>
            <a:r>
              <a:rPr lang="kk-KZ" sz="3200" dirty="0" smtClean="0">
                <a:solidFill>
                  <a:schemeClr val="accent1">
                    <a:lumMod val="50000"/>
                  </a:schemeClr>
                </a:solidFill>
                <a:latin typeface="Times New Roman" pitchFamily="18" charset="0"/>
                <a:cs typeface="Times New Roman" pitchFamily="18" charset="0"/>
              </a:rPr>
              <a:t>НАЗАРЫҢЫЗҒА РАХМЕТ!</a:t>
            </a:r>
            <a:endParaRPr lang="ru-RU" sz="3200"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550754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5262979"/>
          </a:xfrm>
          <a:prstGeom prst="rect">
            <a:avLst/>
          </a:prstGeom>
        </p:spPr>
        <p:txBody>
          <a:bodyPr wrap="square">
            <a:spAutoFit/>
          </a:bodyPr>
          <a:lstStyle/>
          <a:p>
            <a:pPr marL="457200" indent="-457200" algn="just">
              <a:buFont typeface="Arial" panose="020B0604020202020204" pitchFamily="34" charset="0"/>
              <a:buChar char="•"/>
            </a:pPr>
            <a:r>
              <a:rPr lang="kk-KZ" sz="2800" b="1" dirty="0">
                <a:solidFill>
                  <a:schemeClr val="bg2">
                    <a:lumMod val="50000"/>
                  </a:schemeClr>
                </a:solidFill>
                <a:latin typeface="Times New Roman" panose="02020603050405020304" pitchFamily="18" charset="0"/>
                <a:cs typeface="Times New Roman" panose="02020603050405020304" pitchFamily="18" charset="0"/>
              </a:rPr>
              <a:t>Қышқылмен өңдеуді (ҚӨ) жүргізуге негізгі талаптар. </a:t>
            </a:r>
            <a:r>
              <a:rPr lang="kk-KZ" sz="2800" dirty="0">
                <a:solidFill>
                  <a:schemeClr val="bg2">
                    <a:lumMod val="50000"/>
                  </a:schemeClr>
                </a:solidFill>
                <a:latin typeface="Times New Roman" panose="02020603050405020304" pitchFamily="18" charset="0"/>
                <a:cs typeface="Times New Roman" panose="02020603050405020304" pitchFamily="18" charset="0"/>
              </a:rPr>
              <a:t>Зерттеулер арқылы пайдалану тізбегінің және цементтік саұинаның герметикасына көз жеткізгеннен кейін техникалық дұрыс ұңғыларда ғана жүргізіледі. Қабат аралық ағыстары бар ұңғыларда ҚӨ жасау нәтижесінде ағыс мәні өсуі мүмкін.</a:t>
            </a:r>
          </a:p>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ҰТА өңдеу әдісін және ҚӨ түрін таңдау ұңғы өнімділігінің не себептен төмен екендігін зерттеу негізінде коллектор-қабат жынысының және оларды толтырып тұрған флюидтің физика-химиялық қасиеттерін ескеріп, сондай-ақ ҰТА-ның сүзгілеу баған сипаттамаларын, арнайы гидродинамикалық және геофизикалық зертттеулерді ескеріп жасалады.</a:t>
            </a:r>
          </a:p>
          <a:p>
            <a:pPr marL="457200" indent="-457200" algn="just">
              <a:buFont typeface="Arial" panose="020B0604020202020204" pitchFamily="34" charset="0"/>
              <a:buChar char="•"/>
            </a:pPr>
            <a:endParaRPr lang="kk-KZ" sz="28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1329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3970318"/>
          </a:xfrm>
          <a:prstGeom prst="rect">
            <a:avLst/>
          </a:prstGeom>
        </p:spPr>
        <p:txBody>
          <a:bodyPr wrap="square">
            <a:spAutoFit/>
          </a:bodyPr>
          <a:lstStyle/>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ҚӨ-ді жүргізу технологиясы және периодтылығы мұнай-газ өндіруші кәсіпорынның геологиялық және технологиялық қызметтері кен орнын игеру жобасына сәйкес, ҰТА өңдеудің жеке түрлері бойынша нұсқауларға байланысты, олардың тиімділігін техника-экономикалық бағалауды ескеріп негізделеді</a:t>
            </a:r>
            <a:r>
              <a:rPr lang="kk-KZ" sz="2800" dirty="0" smtClean="0">
                <a:solidFill>
                  <a:schemeClr val="bg2">
                    <a:lumMod val="50000"/>
                  </a:schemeClr>
                </a:solidFill>
                <a:latin typeface="Times New Roman" panose="02020603050405020304" pitchFamily="18" charset="0"/>
                <a:cs typeface="Times New Roman" panose="02020603050405020304" pitchFamily="18" charset="0"/>
              </a:rPr>
              <a:t>.</a:t>
            </a: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ҰТА </a:t>
            </a:r>
            <a:r>
              <a:rPr lang="kk-KZ" sz="2800" dirty="0">
                <a:solidFill>
                  <a:schemeClr val="bg2">
                    <a:lumMod val="50000"/>
                  </a:schemeClr>
                </a:solidFill>
                <a:latin typeface="Times New Roman" panose="02020603050405020304" pitchFamily="18" charset="0"/>
                <a:cs typeface="Times New Roman" panose="02020603050405020304" pitchFamily="18" charset="0"/>
              </a:rPr>
              <a:t>өңдеудің барлық түрлеріне дайындық жұмыстарын жүргізу – міндетті түрде және оның құрамына қажетті жабдықпен, аспаппен қамтамасыз ету, ұңғы оқпанын, түбін және сүзгісін өңдеуге дайындық кіреді. </a:t>
            </a:r>
            <a:endParaRPr lang="kk-KZ" sz="28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0360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3539430"/>
          </a:xfrm>
          <a:prstGeom prst="rect">
            <a:avLst/>
          </a:prstGeom>
        </p:spPr>
        <p:txBody>
          <a:bodyPr wrap="square">
            <a:spAutoFit/>
          </a:bodyPr>
          <a:lstStyle/>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Жерасты жабдықтары ҰТА өңдеуді жүргізуге мүмкіндік бермейтін ұңғыларда, мысалы тереңге түсірілетін сораптармен жабдықталған болса, онда жерасты жабдығы шығарылып, СКҚ тізбегі (технологиялық тізбек) және тағы басқа қажет жабдық түсіріледі.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ҚӨ </a:t>
            </a:r>
            <a:r>
              <a:rPr lang="kk-KZ" sz="2800" dirty="0">
                <a:solidFill>
                  <a:schemeClr val="bg2">
                    <a:lumMod val="50000"/>
                  </a:schemeClr>
                </a:solidFill>
                <a:latin typeface="Times New Roman" panose="02020603050405020304" pitchFamily="18" charset="0"/>
                <a:cs typeface="Times New Roman" panose="02020603050405020304" pitchFamily="18" charset="0"/>
              </a:rPr>
              <a:t>жүргізілгеннен кейін ұңғы тұрақтанған және тұрақтанбаған тәртіптерде (депрессияларда), ҰТА өңдеу алдындағы тәртіптерге сәйкес зерттеледі.</a:t>
            </a:r>
            <a:endParaRPr lang="kk-KZ" sz="28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49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14" y="-83454"/>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951641" y="774665"/>
            <a:ext cx="10614212" cy="5878532"/>
          </a:xfrm>
          <a:prstGeom prst="rect">
            <a:avLst/>
          </a:prstGeom>
        </p:spPr>
        <p:txBody>
          <a:bodyPr wrap="square">
            <a:spAutoFit/>
          </a:bodyPr>
          <a:lstStyle/>
          <a:p>
            <a:pPr algn="just"/>
            <a:r>
              <a:rPr lang="kk-KZ" sz="2800" b="1" dirty="0">
                <a:solidFill>
                  <a:schemeClr val="bg2">
                    <a:lumMod val="50000"/>
                  </a:schemeClr>
                </a:solidFill>
                <a:latin typeface="Times New Roman" panose="02020603050405020304" pitchFamily="18" charset="0"/>
                <a:cs typeface="Times New Roman" panose="02020603050405020304" pitchFamily="18" charset="0"/>
              </a:rPr>
              <a:t>Қышқыл ерітіндісінің көлемін есептеу.</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Өңдеу алдында қойылған мақсаттарға сәйкес көлемді есептеуді бірнеше әдіспен жүргізуге болады: егер өңдеу мақсаты – терригендік жыныстың карбонаттық материалын кетіру арқылы ҰТА өткізгіштігін жоғарылату болса, онда ҰТА-дағы жыныс көлеміндегі карбонаттық материалдың мөлшерін ескеру арқылы есеп жүргізіледі:</a:t>
            </a:r>
          </a:p>
          <a:p>
            <a:pPr marL="457200" indent="-457200" algn="just">
              <a:buFont typeface="Arial" panose="020B0604020202020204" pitchFamily="34" charset="0"/>
              <a:buChar char="•"/>
            </a:pPr>
            <a:endParaRPr lang="kk-KZ" sz="2800" dirty="0">
              <a:solidFill>
                <a:schemeClr val="bg2">
                  <a:lumMod val="50000"/>
                </a:schemeClr>
              </a:solidFill>
              <a:latin typeface="Times New Roman" panose="02020603050405020304" pitchFamily="18" charset="0"/>
              <a:cs typeface="Times New Roman" panose="02020603050405020304" pitchFamily="18" charset="0"/>
            </a:endParaRPr>
          </a:p>
          <a:p>
            <a:pPr algn="ctr"/>
            <a:r>
              <a:rPr lang="en-US" sz="2800" dirty="0">
                <a:solidFill>
                  <a:schemeClr val="bg2">
                    <a:lumMod val="50000"/>
                  </a:schemeClr>
                </a:solidFill>
                <a:latin typeface="Times New Roman" panose="02020603050405020304" pitchFamily="18" charset="0"/>
                <a:cs typeface="Times New Roman" panose="02020603050405020304" pitchFamily="18" charset="0"/>
              </a:rPr>
              <a:t>V=a*5.43*n* (R2- r2)*b</a:t>
            </a:r>
          </a:p>
          <a:p>
            <a:pPr marL="457200" indent="-457200" algn="just">
              <a:buFont typeface="Arial" panose="020B0604020202020204" pitchFamily="34" charset="0"/>
              <a:buChar char="•"/>
            </a:pPr>
            <a:endParaRPr lang="en-US" sz="2800" dirty="0">
              <a:solidFill>
                <a:schemeClr val="bg2">
                  <a:lumMod val="50000"/>
                </a:schemeClr>
              </a:solidFill>
              <a:latin typeface="Times New Roman" panose="02020603050405020304" pitchFamily="18" charset="0"/>
              <a:cs typeface="Times New Roman" panose="02020603050405020304" pitchFamily="18" charset="0"/>
            </a:endParaRPr>
          </a:p>
          <a:p>
            <a:pPr algn="just"/>
            <a:r>
              <a:rPr lang="kk-KZ" sz="2400" dirty="0">
                <a:solidFill>
                  <a:schemeClr val="bg2">
                    <a:lumMod val="50000"/>
                  </a:schemeClr>
                </a:solidFill>
                <a:latin typeface="Times New Roman" panose="02020603050405020304" pitchFamily="18" charset="0"/>
                <a:cs typeface="Times New Roman" panose="02020603050405020304" pitchFamily="18" charset="0"/>
              </a:rPr>
              <a:t>мұндағы </a:t>
            </a:r>
            <a:r>
              <a:rPr lang="en-US" sz="2400" dirty="0">
                <a:solidFill>
                  <a:schemeClr val="bg2">
                    <a:lumMod val="50000"/>
                  </a:schemeClr>
                </a:solidFill>
                <a:latin typeface="Times New Roman" panose="02020603050405020304" pitchFamily="18" charset="0"/>
                <a:cs typeface="Times New Roman" panose="02020603050405020304" pitchFamily="18" charset="0"/>
              </a:rPr>
              <a:t>V- </a:t>
            </a:r>
            <a:r>
              <a:rPr lang="kk-KZ" sz="2400" dirty="0">
                <a:solidFill>
                  <a:schemeClr val="bg2">
                    <a:lumMod val="50000"/>
                  </a:schemeClr>
                </a:solidFill>
                <a:latin typeface="Times New Roman" panose="02020603050405020304" pitchFamily="18" charset="0"/>
                <a:cs typeface="Times New Roman" panose="02020603050405020304" pitchFamily="18" charset="0"/>
              </a:rPr>
              <a:t>қышқыл ерітіндісінің қажет көлемі; </a:t>
            </a:r>
            <a:r>
              <a:rPr lang="en-US" sz="2400" dirty="0">
                <a:solidFill>
                  <a:schemeClr val="bg2">
                    <a:lumMod val="50000"/>
                  </a:schemeClr>
                </a:solidFill>
                <a:latin typeface="Times New Roman" panose="02020603050405020304" pitchFamily="18" charset="0"/>
                <a:cs typeface="Times New Roman" panose="02020603050405020304" pitchFamily="18" charset="0"/>
              </a:rPr>
              <a:t>a- </a:t>
            </a:r>
            <a:r>
              <a:rPr lang="kk-KZ" sz="2400" dirty="0">
                <a:solidFill>
                  <a:schemeClr val="bg2">
                    <a:lumMod val="50000"/>
                  </a:schemeClr>
                </a:solidFill>
                <a:latin typeface="Times New Roman" panose="02020603050405020304" pitchFamily="18" charset="0"/>
                <a:cs typeface="Times New Roman" panose="02020603050405020304" pitchFamily="18" charset="0"/>
              </a:rPr>
              <a:t>жыныстағы карбонаттық материал мөлшерінің коэффициенті;  5,43- </a:t>
            </a:r>
            <a:r>
              <a:rPr lang="en-US" sz="2400" dirty="0">
                <a:solidFill>
                  <a:schemeClr val="bg2">
                    <a:lumMod val="50000"/>
                  </a:schemeClr>
                </a:solidFill>
                <a:latin typeface="Times New Roman" panose="02020603050405020304" pitchFamily="18" charset="0"/>
                <a:cs typeface="Times New Roman" panose="02020603050405020304" pitchFamily="18" charset="0"/>
              </a:rPr>
              <a:t>CaCO3 </a:t>
            </a:r>
            <a:r>
              <a:rPr lang="kk-KZ" sz="2400" dirty="0">
                <a:solidFill>
                  <a:schemeClr val="bg2">
                    <a:lumMod val="50000"/>
                  </a:schemeClr>
                </a:solidFill>
                <a:latin typeface="Times New Roman" panose="02020603050405020304" pitchFamily="18" charset="0"/>
                <a:cs typeface="Times New Roman" panose="02020603050405020304" pitchFamily="18" charset="0"/>
              </a:rPr>
              <a:t>еру реакциясы теңдеуінде 1 т </a:t>
            </a:r>
            <a:r>
              <a:rPr lang="en-US" sz="2400" dirty="0">
                <a:solidFill>
                  <a:schemeClr val="bg2">
                    <a:lumMod val="50000"/>
                  </a:schemeClr>
                </a:solidFill>
                <a:latin typeface="Times New Roman" panose="02020603050405020304" pitchFamily="18" charset="0"/>
                <a:cs typeface="Times New Roman" panose="02020603050405020304" pitchFamily="18" charset="0"/>
              </a:rPr>
              <a:t>CaCO3 </a:t>
            </a:r>
            <a:r>
              <a:rPr lang="kk-KZ" sz="2400" dirty="0">
                <a:solidFill>
                  <a:schemeClr val="bg2">
                    <a:lumMod val="50000"/>
                  </a:schemeClr>
                </a:solidFill>
                <a:latin typeface="Times New Roman" panose="02020603050405020304" pitchFamily="18" charset="0"/>
                <a:cs typeface="Times New Roman" panose="02020603050405020304" pitchFamily="18" charset="0"/>
              </a:rPr>
              <a:t>еріту үшін 12% тұз қышқылының 5,43 м</a:t>
            </a:r>
            <a:r>
              <a:rPr lang="kk-KZ" sz="2400" baseline="30000" dirty="0">
                <a:solidFill>
                  <a:schemeClr val="bg2">
                    <a:lumMod val="50000"/>
                  </a:schemeClr>
                </a:solidFill>
                <a:latin typeface="Times New Roman" panose="02020603050405020304" pitchFamily="18" charset="0"/>
                <a:cs typeface="Times New Roman" panose="02020603050405020304" pitchFamily="18" charset="0"/>
              </a:rPr>
              <a:t>3 </a:t>
            </a:r>
            <a:r>
              <a:rPr lang="kk-KZ" sz="2400" dirty="0">
                <a:solidFill>
                  <a:schemeClr val="bg2">
                    <a:lumMod val="50000"/>
                  </a:schemeClr>
                </a:solidFill>
                <a:latin typeface="Times New Roman" panose="02020603050405020304" pitchFamily="18" charset="0"/>
                <a:cs typeface="Times New Roman" panose="02020603050405020304" pitchFamily="18" charset="0"/>
              </a:rPr>
              <a:t>мөлшері керек;  </a:t>
            </a:r>
            <a:r>
              <a:rPr lang="en-US" sz="2400" dirty="0">
                <a:solidFill>
                  <a:schemeClr val="bg2">
                    <a:lumMod val="50000"/>
                  </a:schemeClr>
                </a:solidFill>
                <a:latin typeface="Times New Roman" panose="02020603050405020304" pitchFamily="18" charset="0"/>
                <a:cs typeface="Times New Roman" panose="02020603050405020304" pitchFamily="18" charset="0"/>
              </a:rPr>
              <a:t>b – </a:t>
            </a:r>
            <a:r>
              <a:rPr lang="kk-KZ" sz="2400" dirty="0">
                <a:solidFill>
                  <a:schemeClr val="bg2">
                    <a:lumMod val="50000"/>
                  </a:schemeClr>
                </a:solidFill>
                <a:latin typeface="Times New Roman" panose="02020603050405020304" pitchFamily="18" charset="0"/>
                <a:cs typeface="Times New Roman" panose="02020603050405020304" pitchFamily="18" charset="0"/>
              </a:rPr>
              <a:t>жыныс тығыздығы, т/м</a:t>
            </a:r>
            <a:r>
              <a:rPr lang="kk-KZ" sz="2400" baseline="30000" dirty="0">
                <a:solidFill>
                  <a:schemeClr val="bg2">
                    <a:lumMod val="50000"/>
                  </a:schemeClr>
                </a:solidFill>
                <a:latin typeface="Times New Roman" panose="02020603050405020304" pitchFamily="18" charset="0"/>
                <a:cs typeface="Times New Roman" panose="02020603050405020304" pitchFamily="18" charset="0"/>
              </a:rPr>
              <a:t>3</a:t>
            </a:r>
            <a:r>
              <a:rPr lang="kk-KZ" sz="2400" dirty="0">
                <a:solidFill>
                  <a:schemeClr val="bg2">
                    <a:lumMod val="50000"/>
                  </a:schemeClr>
                </a:solidFill>
                <a:latin typeface="Times New Roman" panose="02020603050405020304" pitchFamily="18" charset="0"/>
                <a:cs typeface="Times New Roman" panose="02020603050405020304" pitchFamily="18" charset="0"/>
              </a:rPr>
              <a:t>.</a:t>
            </a:r>
            <a:endParaRPr lang="kk-KZ" sz="24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9077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3539430"/>
          </a:xfrm>
          <a:prstGeom prst="rect">
            <a:avLst/>
          </a:prstGeom>
        </p:spPr>
        <p:txBody>
          <a:bodyPr wrap="square">
            <a:spAutoFit/>
          </a:bodyPr>
          <a:lstStyle/>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Егер өңдеу мақсаты кольматациялаушы затты кетіру болса, онда есептерде қабаттың кольматация (бүліну) тереңдігі анықталады. Қышқыл көлемі оның бүлінген бүкіл тереңдігіне кіруін қамтамасыз етуі керек.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Тұз </a:t>
            </a:r>
            <a:r>
              <a:rPr lang="kk-KZ" sz="2800" dirty="0">
                <a:solidFill>
                  <a:schemeClr val="bg2">
                    <a:lumMod val="50000"/>
                  </a:schemeClr>
                </a:solidFill>
                <a:latin typeface="Times New Roman" panose="02020603050405020304" pitchFamily="18" charset="0"/>
                <a:cs typeface="Times New Roman" panose="02020603050405020304" pitchFamily="18" charset="0"/>
              </a:rPr>
              <a:t>қышқылымен өңдеу тиімділігін жоғарылату үшін қабаттың бүліну тереңдігі жөнінде мәліметтер керек, ол үшін зерттеулер жүргізіліп, қысымның қалпына келу қисығы (КВД-кривая восстановления давления) тұрғызылады. </a:t>
            </a:r>
            <a:endParaRPr lang="kk-KZ" sz="28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46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4401205"/>
          </a:xfrm>
          <a:prstGeom prst="rect">
            <a:avLst/>
          </a:prstGeom>
        </p:spPr>
        <p:txBody>
          <a:bodyPr wrap="square">
            <a:spAutoFit/>
          </a:bodyPr>
          <a:lstStyle/>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Қышқыл құрамының көлемін есептеу мына теңдеумен жүргізіледі:</a:t>
            </a:r>
          </a:p>
          <a:p>
            <a:pPr marL="457200" indent="-457200" algn="just">
              <a:buFont typeface="Arial" panose="020B0604020202020204" pitchFamily="34" charset="0"/>
              <a:buChar char="•"/>
            </a:pPr>
            <a:endParaRPr lang="kk-KZ" sz="2800" dirty="0">
              <a:solidFill>
                <a:schemeClr val="bg2">
                  <a:lumMod val="50000"/>
                </a:schemeClr>
              </a:solidFill>
              <a:latin typeface="Times New Roman" panose="02020603050405020304" pitchFamily="18" charset="0"/>
              <a:cs typeface="Times New Roman" panose="02020603050405020304" pitchFamily="18" charset="0"/>
            </a:endParaRPr>
          </a:p>
          <a:p>
            <a:pPr algn="ctr"/>
            <a:r>
              <a:rPr lang="en-US" sz="2800" dirty="0" err="1">
                <a:solidFill>
                  <a:schemeClr val="bg2">
                    <a:lumMod val="50000"/>
                  </a:schemeClr>
                </a:solidFill>
                <a:latin typeface="Times New Roman" panose="02020603050405020304" pitchFamily="18" charset="0"/>
                <a:cs typeface="Times New Roman" panose="02020603050405020304" pitchFamily="18" charset="0"/>
              </a:rPr>
              <a:t>V</a:t>
            </a:r>
            <a:r>
              <a:rPr lang="en-US" sz="2800" baseline="-25000" dirty="0" err="1">
                <a:solidFill>
                  <a:schemeClr val="bg2">
                    <a:lumMod val="50000"/>
                  </a:schemeClr>
                </a:solidFill>
                <a:latin typeface="Times New Roman" panose="02020603050405020304" pitchFamily="18" charset="0"/>
                <a:cs typeface="Times New Roman" panose="02020603050405020304" pitchFamily="18" charset="0"/>
              </a:rPr>
              <a:t>k.c</a:t>
            </a:r>
            <a:r>
              <a:rPr lang="en-US" sz="2800" dirty="0">
                <a:solidFill>
                  <a:schemeClr val="bg2">
                    <a:lumMod val="50000"/>
                  </a:schemeClr>
                </a:solidFill>
                <a:latin typeface="Times New Roman" panose="02020603050405020304" pitchFamily="18" charset="0"/>
                <a:cs typeface="Times New Roman" panose="02020603050405020304" pitchFamily="18" charset="0"/>
              </a:rPr>
              <a:t>=</a:t>
            </a:r>
            <a:r>
              <a:rPr lang="el-GR" sz="2800" dirty="0">
                <a:solidFill>
                  <a:schemeClr val="bg2">
                    <a:lumMod val="50000"/>
                  </a:schemeClr>
                </a:solidFill>
                <a:latin typeface="Times New Roman" panose="02020603050405020304" pitchFamily="18" charset="0"/>
                <a:cs typeface="Times New Roman" panose="02020603050405020304" pitchFamily="18" charset="0"/>
              </a:rPr>
              <a:t>π*</a:t>
            </a:r>
            <a:r>
              <a:rPr lang="en-US" sz="2800" dirty="0">
                <a:solidFill>
                  <a:schemeClr val="bg2">
                    <a:lumMod val="50000"/>
                  </a:schemeClr>
                </a:solidFill>
                <a:latin typeface="Times New Roman" panose="02020603050405020304" pitchFamily="18" charset="0"/>
                <a:cs typeface="Times New Roman" panose="02020603050405020304" pitchFamily="18" charset="0"/>
              </a:rPr>
              <a:t>H*m*(R</a:t>
            </a:r>
            <a:r>
              <a:rPr lang="en-US" sz="2800" baseline="30000" dirty="0">
                <a:solidFill>
                  <a:schemeClr val="bg2">
                    <a:lumMod val="50000"/>
                  </a:schemeClr>
                </a:solidFill>
                <a:latin typeface="Times New Roman" panose="02020603050405020304" pitchFamily="18" charset="0"/>
                <a:cs typeface="Times New Roman" panose="02020603050405020304" pitchFamily="18" charset="0"/>
              </a:rPr>
              <a:t>2</a:t>
            </a:r>
            <a:r>
              <a:rPr lang="en-US" sz="2800" dirty="0">
                <a:solidFill>
                  <a:schemeClr val="bg2">
                    <a:lumMod val="50000"/>
                  </a:schemeClr>
                </a:solidFill>
                <a:latin typeface="Times New Roman" panose="02020603050405020304" pitchFamily="18" charset="0"/>
                <a:cs typeface="Times New Roman" panose="02020603050405020304" pitchFamily="18" charset="0"/>
              </a:rPr>
              <a:t>-r</a:t>
            </a:r>
            <a:r>
              <a:rPr lang="en-US" sz="2800" baseline="30000" dirty="0">
                <a:solidFill>
                  <a:schemeClr val="bg2">
                    <a:lumMod val="50000"/>
                  </a:schemeClr>
                </a:solidFill>
                <a:latin typeface="Times New Roman" panose="02020603050405020304" pitchFamily="18" charset="0"/>
                <a:cs typeface="Times New Roman" panose="02020603050405020304" pitchFamily="18" charset="0"/>
              </a:rPr>
              <a:t>2</a:t>
            </a:r>
            <a:r>
              <a:rPr lang="en-US" sz="2800" dirty="0">
                <a:solidFill>
                  <a:schemeClr val="bg2">
                    <a:lumMod val="50000"/>
                  </a:schemeClr>
                </a:solidFill>
                <a:latin typeface="Times New Roman" panose="02020603050405020304" pitchFamily="18" charset="0"/>
                <a:cs typeface="Times New Roman" panose="02020603050405020304" pitchFamily="18" charset="0"/>
              </a:rPr>
              <a:t>)</a:t>
            </a:r>
          </a:p>
          <a:p>
            <a:pPr marL="457200" indent="-457200" algn="just">
              <a:buFont typeface="Arial" panose="020B0604020202020204" pitchFamily="34" charset="0"/>
              <a:buChar char="•"/>
            </a:pPr>
            <a:endParaRPr lang="en-US" sz="2800" dirty="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мұндағы </a:t>
            </a:r>
            <a:r>
              <a:rPr lang="en-US" sz="2800" dirty="0" err="1">
                <a:solidFill>
                  <a:schemeClr val="bg2">
                    <a:lumMod val="50000"/>
                  </a:schemeClr>
                </a:solidFill>
                <a:latin typeface="Times New Roman" panose="02020603050405020304" pitchFamily="18" charset="0"/>
                <a:cs typeface="Times New Roman" panose="02020603050405020304" pitchFamily="18" charset="0"/>
              </a:rPr>
              <a:t>V</a:t>
            </a:r>
            <a:r>
              <a:rPr lang="en-US" sz="2800" baseline="-25000" dirty="0" err="1">
                <a:solidFill>
                  <a:schemeClr val="bg2">
                    <a:lumMod val="50000"/>
                  </a:schemeClr>
                </a:solidFill>
                <a:latin typeface="Times New Roman" panose="02020603050405020304" pitchFamily="18" charset="0"/>
                <a:cs typeface="Times New Roman" panose="02020603050405020304" pitchFamily="18" charset="0"/>
              </a:rPr>
              <a:t>k.c</a:t>
            </a:r>
            <a:r>
              <a:rPr lang="en-US" sz="2800" dirty="0">
                <a:solidFill>
                  <a:schemeClr val="bg2">
                    <a:lumMod val="50000"/>
                  </a:schemeClr>
                </a:solidFill>
                <a:latin typeface="Times New Roman" panose="02020603050405020304" pitchFamily="18" charset="0"/>
                <a:cs typeface="Times New Roman" panose="02020603050405020304" pitchFamily="18" charset="0"/>
              </a:rPr>
              <a:t>-  </a:t>
            </a:r>
            <a:r>
              <a:rPr lang="kk-KZ" sz="2800" dirty="0">
                <a:solidFill>
                  <a:schemeClr val="bg2">
                    <a:lumMod val="50000"/>
                  </a:schemeClr>
                </a:solidFill>
                <a:latin typeface="Times New Roman" panose="02020603050405020304" pitchFamily="18" charset="0"/>
                <a:cs typeface="Times New Roman" panose="02020603050405020304" pitchFamily="18" charset="0"/>
              </a:rPr>
              <a:t>қышқыл құрамының қажетті көлемі, м</a:t>
            </a:r>
            <a:r>
              <a:rPr lang="kk-KZ" sz="2800" baseline="30000" dirty="0">
                <a:solidFill>
                  <a:schemeClr val="bg2">
                    <a:lumMod val="50000"/>
                  </a:schemeClr>
                </a:solidFill>
                <a:latin typeface="Times New Roman" panose="02020603050405020304" pitchFamily="18" charset="0"/>
                <a:cs typeface="Times New Roman" panose="02020603050405020304" pitchFamily="18" charset="0"/>
              </a:rPr>
              <a:t>3</a:t>
            </a:r>
            <a:r>
              <a:rPr lang="kk-KZ" sz="2800" dirty="0">
                <a:solidFill>
                  <a:schemeClr val="bg2">
                    <a:lumMod val="50000"/>
                  </a:schemeClr>
                </a:solidFill>
                <a:latin typeface="Times New Roman" panose="02020603050405020304" pitchFamily="18" charset="0"/>
                <a:cs typeface="Times New Roman" panose="02020603050405020304" pitchFamily="18" charset="0"/>
              </a:rPr>
              <a:t>;  </a:t>
            </a:r>
            <a:r>
              <a:rPr lang="en-US" sz="2800" dirty="0">
                <a:solidFill>
                  <a:schemeClr val="bg2">
                    <a:lumMod val="50000"/>
                  </a:schemeClr>
                </a:solidFill>
                <a:latin typeface="Times New Roman" panose="02020603050405020304" pitchFamily="18" charset="0"/>
                <a:cs typeface="Times New Roman" panose="02020603050405020304" pitchFamily="18" charset="0"/>
              </a:rPr>
              <a:t>H- </a:t>
            </a:r>
            <a:r>
              <a:rPr lang="kk-KZ" sz="2800" dirty="0">
                <a:solidFill>
                  <a:schemeClr val="bg2">
                    <a:lumMod val="50000"/>
                  </a:schemeClr>
                </a:solidFill>
                <a:latin typeface="Times New Roman" panose="02020603050405020304" pitchFamily="18" charset="0"/>
                <a:cs typeface="Times New Roman" panose="02020603050405020304" pitchFamily="18" charset="0"/>
              </a:rPr>
              <a:t>өңделетін аралық қалыңдығы, м, </a:t>
            </a:r>
            <a:r>
              <a:rPr lang="en-US" sz="2800" dirty="0">
                <a:solidFill>
                  <a:schemeClr val="bg2">
                    <a:lumMod val="50000"/>
                  </a:schemeClr>
                </a:solidFill>
                <a:latin typeface="Times New Roman" panose="02020603050405020304" pitchFamily="18" charset="0"/>
                <a:cs typeface="Times New Roman" panose="02020603050405020304" pitchFamily="18" charset="0"/>
              </a:rPr>
              <a:t>m – </a:t>
            </a:r>
            <a:r>
              <a:rPr lang="kk-KZ" sz="2800" dirty="0">
                <a:solidFill>
                  <a:schemeClr val="bg2">
                    <a:lumMod val="50000"/>
                  </a:schemeClr>
                </a:solidFill>
                <a:latin typeface="Times New Roman" panose="02020603050405020304" pitchFamily="18" charset="0"/>
                <a:cs typeface="Times New Roman" panose="02020603050405020304" pitchFamily="18" charset="0"/>
              </a:rPr>
              <a:t>жыныс кеуектілігі (тиімді), үлеспен; </a:t>
            </a:r>
            <a:r>
              <a:rPr lang="en-US" sz="2800" dirty="0">
                <a:solidFill>
                  <a:schemeClr val="bg2">
                    <a:lumMod val="50000"/>
                  </a:schemeClr>
                </a:solidFill>
                <a:latin typeface="Times New Roman" panose="02020603050405020304" pitchFamily="18" charset="0"/>
                <a:cs typeface="Times New Roman" panose="02020603050405020304" pitchFamily="18" charset="0"/>
              </a:rPr>
              <a:t>R</a:t>
            </a:r>
            <a:r>
              <a:rPr lang="kk-KZ" sz="2800" baseline="-25000" dirty="0">
                <a:solidFill>
                  <a:schemeClr val="bg2">
                    <a:lumMod val="50000"/>
                  </a:schemeClr>
                </a:solidFill>
                <a:latin typeface="Times New Roman" panose="02020603050405020304" pitchFamily="18" charset="0"/>
                <a:cs typeface="Times New Roman" panose="02020603050405020304" pitchFamily="18" charset="0"/>
              </a:rPr>
              <a:t>об</a:t>
            </a:r>
            <a:r>
              <a:rPr lang="kk-KZ" sz="2800" dirty="0">
                <a:solidFill>
                  <a:schemeClr val="bg2">
                    <a:lumMod val="50000"/>
                  </a:schemeClr>
                </a:solidFill>
                <a:latin typeface="Times New Roman" panose="02020603050405020304" pitchFamily="18" charset="0"/>
                <a:cs typeface="Times New Roman" panose="02020603050405020304" pitchFamily="18" charset="0"/>
              </a:rPr>
              <a:t>  - өңдеу радиусы (тереңдігі), м; ластанған аймақ радиуысымен анықталады, ал ол өз кезегінде КВД бойынша анықталады; </a:t>
            </a:r>
            <a:r>
              <a:rPr lang="en-US" sz="2800" dirty="0">
                <a:solidFill>
                  <a:schemeClr val="bg2">
                    <a:lumMod val="50000"/>
                  </a:schemeClr>
                </a:solidFill>
                <a:latin typeface="Times New Roman" panose="02020603050405020304" pitchFamily="18" charset="0"/>
                <a:cs typeface="Times New Roman" panose="02020603050405020304" pitchFamily="18" charset="0"/>
              </a:rPr>
              <a:t>r</a:t>
            </a:r>
            <a:r>
              <a:rPr lang="kk-KZ" sz="2800" baseline="-25000" dirty="0">
                <a:solidFill>
                  <a:schemeClr val="bg2">
                    <a:lumMod val="50000"/>
                  </a:schemeClr>
                </a:solidFill>
                <a:latin typeface="Times New Roman" panose="02020603050405020304" pitchFamily="18" charset="0"/>
                <a:cs typeface="Times New Roman" panose="02020603050405020304" pitchFamily="18" charset="0"/>
              </a:rPr>
              <a:t>ск</a:t>
            </a:r>
            <a:r>
              <a:rPr lang="kk-KZ" sz="2800" dirty="0">
                <a:solidFill>
                  <a:schemeClr val="bg2">
                    <a:lumMod val="50000"/>
                  </a:schemeClr>
                </a:solidFill>
                <a:latin typeface="Times New Roman" panose="02020603050405020304" pitchFamily="18" charset="0"/>
                <a:cs typeface="Times New Roman" panose="02020603050405020304" pitchFamily="18" charset="0"/>
              </a:rPr>
              <a:t>- ұңғы радиусы,м.</a:t>
            </a:r>
            <a:endParaRPr lang="kk-KZ" sz="28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2572986"/>
      </p:ext>
    </p:extLst>
  </p:cSld>
  <p:clrMapOvr>
    <a:masterClrMapping/>
  </p:clrMapOvr>
</p:sld>
</file>

<file path=ppt/theme/theme1.xml><?xml version="1.0" encoding="utf-8"?>
<a:theme xmlns:a="http://schemas.openxmlformats.org/drawingml/2006/main" name="HDOfficeLightV0">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2524</TotalTime>
  <Words>1922</Words>
  <Application>Microsoft Office PowerPoint</Application>
  <PresentationFormat>Широкоэкранный</PresentationFormat>
  <Paragraphs>126</Paragraphs>
  <Slides>31</Slides>
  <Notes>1</Notes>
  <HiddenSlides>0</HiddenSlides>
  <MMClips>0</MMClips>
  <ScaleCrop>false</ScaleCrop>
  <HeadingPairs>
    <vt:vector size="6" baseType="variant">
      <vt:variant>
        <vt:lpstr>Использованные шрифты</vt:lpstr>
      </vt:variant>
      <vt:variant>
        <vt:i4>7</vt:i4>
      </vt:variant>
      <vt:variant>
        <vt:lpstr>Тема</vt:lpstr>
      </vt:variant>
      <vt:variant>
        <vt:i4>3</vt:i4>
      </vt:variant>
      <vt:variant>
        <vt:lpstr>Заголовки слайдов</vt:lpstr>
      </vt:variant>
      <vt:variant>
        <vt:i4>31</vt:i4>
      </vt:variant>
    </vt:vector>
  </HeadingPairs>
  <TitlesOfParts>
    <vt:vector size="41" baseType="lpstr">
      <vt:lpstr>Arial</vt:lpstr>
      <vt:lpstr>Calibri</vt:lpstr>
      <vt:lpstr>Calibri Light</vt:lpstr>
      <vt:lpstr>Century Gothic</vt:lpstr>
      <vt:lpstr>Times New Roman</vt:lpstr>
      <vt:lpstr>Wingdings 2</vt:lpstr>
      <vt:lpstr>Wingdings 3</vt:lpstr>
      <vt:lpstr>HDOfficeLightV0</vt:lpstr>
      <vt:lpstr>1_HDOfficeLightV0</vt:lpstr>
      <vt:lpstr>Сектор</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Дипломдық жоба</dc:title>
  <dc:creator>Пользователь Windows</dc:creator>
  <cp:lastModifiedBy>Бектас Сманов</cp:lastModifiedBy>
  <cp:revision>308</cp:revision>
  <dcterms:created xsi:type="dcterms:W3CDTF">2018-11-29T10:38:30Z</dcterms:created>
  <dcterms:modified xsi:type="dcterms:W3CDTF">2021-11-15T12:26:24Z</dcterms:modified>
</cp:coreProperties>
</file>