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72" r:id="rId1"/>
    <p:sldMasterId id="2147483796" r:id="rId2"/>
    <p:sldMasterId id="2147483922" r:id="rId3"/>
  </p:sldMasterIdLst>
  <p:notesMasterIdLst>
    <p:notesMasterId r:id="rId40"/>
  </p:notesMasterIdLst>
  <p:sldIdLst>
    <p:sldId id="278" r:id="rId4"/>
    <p:sldId id="296" r:id="rId5"/>
    <p:sldId id="302" r:id="rId6"/>
    <p:sldId id="301" r:id="rId7"/>
    <p:sldId id="300" r:id="rId8"/>
    <p:sldId id="299" r:id="rId9"/>
    <p:sldId id="298" r:id="rId10"/>
    <p:sldId id="297" r:id="rId11"/>
    <p:sldId id="305" r:id="rId12"/>
    <p:sldId id="304" r:id="rId13"/>
    <p:sldId id="307" r:id="rId14"/>
    <p:sldId id="306" r:id="rId15"/>
    <p:sldId id="308" r:id="rId16"/>
    <p:sldId id="310" r:id="rId17"/>
    <p:sldId id="309" r:id="rId18"/>
    <p:sldId id="312" r:id="rId19"/>
    <p:sldId id="311" r:id="rId20"/>
    <p:sldId id="314" r:id="rId21"/>
    <p:sldId id="313" r:id="rId22"/>
    <p:sldId id="316" r:id="rId23"/>
    <p:sldId id="315" r:id="rId24"/>
    <p:sldId id="318" r:id="rId25"/>
    <p:sldId id="317" r:id="rId26"/>
    <p:sldId id="320" r:id="rId27"/>
    <p:sldId id="319" r:id="rId28"/>
    <p:sldId id="322" r:id="rId29"/>
    <p:sldId id="321" r:id="rId30"/>
    <p:sldId id="324" r:id="rId31"/>
    <p:sldId id="327" r:id="rId32"/>
    <p:sldId id="326" r:id="rId33"/>
    <p:sldId id="325" r:id="rId34"/>
    <p:sldId id="328" r:id="rId35"/>
    <p:sldId id="329" r:id="rId36"/>
    <p:sldId id="330" r:id="rId37"/>
    <p:sldId id="332" r:id="rId38"/>
    <p:sldId id="277" r:id="rId3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99FF33"/>
    <a:srgbClr val="FF99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FD0F851-EC5A-4D38-B0AD-8093EC10F338}" styleName="Светлый стиль 1 — акцент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073A0DAA-6AF3-43AB-8588-CEC1D06C72B9}" styleName="Средний стиль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012" autoAdjust="0"/>
    <p:restoredTop sz="94660"/>
  </p:normalViewPr>
  <p:slideViewPr>
    <p:cSldViewPr snapToGrid="0">
      <p:cViewPr varScale="1">
        <p:scale>
          <a:sx n="81" d="100"/>
          <a:sy n="81" d="100"/>
        </p:scale>
        <p:origin x="494" y="5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viewProps" Target="view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notesMaster" Target="notesMasters/notesMaster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4"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17ADB8E-50FC-4ACD-84E0-4C166BE559DC}" type="datetimeFigureOut">
              <a:rPr lang="ru-RU" smtClean="0"/>
              <a:pPr/>
              <a:t>30.11.2021</a:t>
            </a:fld>
            <a:endParaRPr lang="ru-RU"/>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331BE4A-86A7-454D-8270-C60FB14C3B1F}" type="slidenum">
              <a:rPr lang="ru-RU" smtClean="0"/>
              <a:pPr/>
              <a:t>‹#›</a:t>
            </a:fld>
            <a:endParaRPr lang="ru-RU"/>
          </a:p>
        </p:txBody>
      </p:sp>
    </p:spTree>
    <p:extLst>
      <p:ext uri="{BB962C8B-B14F-4D97-AF65-F5344CB8AC3E}">
        <p14:creationId xmlns:p14="http://schemas.microsoft.com/office/powerpoint/2010/main" val="13032241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p:spPr>
        <p:txBody>
          <a:bodyPr/>
          <a:lstStyle/>
          <a:p>
            <a:r>
              <a:rPr lang="ru-RU" dirty="0"/>
              <a:t>МИНИСТЕРСТВО ОБРАЗОВАНИЯ И НАУКИ РЕСПУБЛИКИ КАЗАХСТАН</a:t>
            </a:r>
          </a:p>
        </p:txBody>
      </p:sp>
      <p:sp>
        <p:nvSpPr>
          <p:cNvPr id="18435" name="Rectangle 7"/>
          <p:cNvSpPr>
            <a:spLocks noGrp="1" noChangeArrowheads="1"/>
          </p:cNvSpPr>
          <p:nvPr>
            <p:ph type="sldNum" sz="quarter" idx="5"/>
          </p:nvPr>
        </p:nvSpPr>
        <p:spPr>
          <a:noFill/>
        </p:spPr>
        <p:txBody>
          <a:bodyPr/>
          <a:lstStyle/>
          <a:p>
            <a:fld id="{162029EA-B2B2-4360-85E9-B2E5C94964D2}" type="slidenum">
              <a:rPr lang="ru-RU" smtClean="0"/>
              <a:pPr/>
              <a:t>1</a:t>
            </a:fld>
            <a:endParaRPr lang="ru-RU" dirty="0"/>
          </a:p>
        </p:txBody>
      </p:sp>
      <p:sp>
        <p:nvSpPr>
          <p:cNvPr id="18436" name="Rectangle 2"/>
          <p:cNvSpPr>
            <a:spLocks noGrp="1" noRot="1" noChangeAspect="1" noChangeArrowheads="1" noTextEdit="1"/>
          </p:cNvSpPr>
          <p:nvPr>
            <p:ph type="sldImg"/>
          </p:nvPr>
        </p:nvSpPr>
        <p:spPr>
          <a:ln/>
        </p:spPr>
      </p:sp>
      <p:sp>
        <p:nvSpPr>
          <p:cNvPr id="18437" name="Rectangle 3"/>
          <p:cNvSpPr>
            <a:spLocks noGrp="1" noChangeArrowheads="1"/>
          </p:cNvSpPr>
          <p:nvPr>
            <p:ph type="body" idx="1"/>
          </p:nvPr>
        </p:nvSpPr>
        <p:spPr>
          <a:noFill/>
          <a:ln/>
        </p:spPr>
        <p:txBody>
          <a:bodyPr/>
          <a:lstStyle/>
          <a:p>
            <a:pPr eaLnBrk="1" hangingPunct="1"/>
            <a:endParaRPr lang="ru-RU"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4530"/>
            <a:ext cx="9144000" cy="2387600"/>
          </a:xfrm>
        </p:spPr>
        <p:txBody>
          <a:bodyPr anchor="b">
            <a:normAutofit/>
          </a:bodyPr>
          <a:lstStyle>
            <a:lvl1pPr algn="ctr">
              <a:defRPr sz="6000"/>
            </a:lvl1pPr>
          </a:lstStyle>
          <a:p>
            <a:r>
              <a:rPr lang="ru-RU"/>
              <a:t>Образец заголовка</a:t>
            </a:r>
            <a:endParaRPr lang="en-US" dirty="0"/>
          </a:p>
        </p:txBody>
      </p:sp>
      <p:sp>
        <p:nvSpPr>
          <p:cNvPr id="3" name="Subtitle 2"/>
          <p:cNvSpPr>
            <a:spLocks noGrp="1"/>
          </p:cNvSpPr>
          <p:nvPr>
            <p:ph type="subTitle" idx="1"/>
          </p:nvPr>
        </p:nvSpPr>
        <p:spPr>
          <a:xfrm>
            <a:off x="1524000" y="3602038"/>
            <a:ext cx="9144000" cy="1655762"/>
          </a:xfrm>
        </p:spPr>
        <p:txBody>
          <a:bodyPr>
            <a:normAutofit/>
          </a:bodyPr>
          <a:lstStyle>
            <a:lvl1pPr marL="0" indent="0" algn="ctr">
              <a:buNone/>
              <a:defRPr sz="2400">
                <a:solidFill>
                  <a:schemeClr val="tx1">
                    <a:lumMod val="75000"/>
                    <a:lumOff val="25000"/>
                  </a:schemeClr>
                </a:solidFill>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7D98FB98-A228-48F9-9421-5270177F9059}" type="datetime1">
              <a:rPr lang="en-US" smtClean="0"/>
              <a:pPr/>
              <a:t>11/30/2021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9890207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FDDA9E16-F7D0-4B31-AF39-61E653B209AC}" type="datetime1">
              <a:rPr lang="en-US" smtClean="0"/>
              <a:pPr/>
              <a:t>11/30/2021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4375434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0362"/>
            <a:ext cx="2628900" cy="5811838"/>
          </a:xfrm>
        </p:spPr>
        <p:txBody>
          <a:bodyPr vert="eaVert"/>
          <a:lstStyle/>
          <a:p>
            <a:r>
              <a:rPr lang="ru-RU"/>
              <a:t>Образец заголовка</a:t>
            </a:r>
            <a:endParaRPr lang="en-US"/>
          </a:p>
        </p:txBody>
      </p:sp>
      <p:sp>
        <p:nvSpPr>
          <p:cNvPr id="3" name="Vertical Text Placeholder 2"/>
          <p:cNvSpPr>
            <a:spLocks noGrp="1"/>
          </p:cNvSpPr>
          <p:nvPr>
            <p:ph type="body" orient="vert" idx="1"/>
          </p:nvPr>
        </p:nvSpPr>
        <p:spPr>
          <a:xfrm>
            <a:off x="838200" y="360362"/>
            <a:ext cx="7734300" cy="5811837"/>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4357F5EF-9ED5-4062-A639-0C0C02A4EEF2}" type="datetime1">
              <a:rPr lang="en-US" smtClean="0"/>
              <a:pPr/>
              <a:t>11/30/2021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407486834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4530"/>
            <a:ext cx="9144000" cy="2387600"/>
          </a:xfrm>
        </p:spPr>
        <p:txBody>
          <a:bodyPr anchor="b">
            <a:normAutofit/>
          </a:bodyPr>
          <a:lstStyle>
            <a:lvl1pPr algn="ctr">
              <a:defRPr sz="6000"/>
            </a:lvl1pPr>
          </a:lstStyle>
          <a:p>
            <a:r>
              <a:rPr lang="ru-RU"/>
              <a:t>Образец заголовка</a:t>
            </a:r>
            <a:endParaRPr lang="en-US" dirty="0"/>
          </a:p>
        </p:txBody>
      </p:sp>
      <p:sp>
        <p:nvSpPr>
          <p:cNvPr id="3" name="Subtitle 2"/>
          <p:cNvSpPr>
            <a:spLocks noGrp="1"/>
          </p:cNvSpPr>
          <p:nvPr>
            <p:ph type="subTitle" idx="1"/>
          </p:nvPr>
        </p:nvSpPr>
        <p:spPr>
          <a:xfrm>
            <a:off x="1524000" y="3602038"/>
            <a:ext cx="9144000" cy="1655762"/>
          </a:xfrm>
        </p:spPr>
        <p:txBody>
          <a:bodyPr>
            <a:normAutofit/>
          </a:bodyPr>
          <a:lstStyle>
            <a:lvl1pPr marL="0" indent="0" algn="ctr">
              <a:buNone/>
              <a:defRPr sz="2400">
                <a:solidFill>
                  <a:schemeClr val="tx1">
                    <a:lumMod val="75000"/>
                    <a:lumOff val="25000"/>
                  </a:schemeClr>
                </a:solidFill>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08DF064D-2BDE-4755-9600-766D502CADF6}" type="datetime1">
              <a:rPr lang="en-US" smtClean="0"/>
              <a:pPr/>
              <a:t>11/30/2021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01987201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FE216242-68F9-4DC4-9976-A94B7487F27E}" type="datetime1">
              <a:rPr lang="en-US" smtClean="0"/>
              <a:pPr/>
              <a:t>11/30/2021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2522840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12423"/>
            <a:ext cx="10515600" cy="2851208"/>
          </a:xfrm>
        </p:spPr>
        <p:txBody>
          <a:bodyPr anchor="b">
            <a:normAutofit/>
          </a:bodyPr>
          <a:lstStyle>
            <a:lvl1pPr>
              <a:defRPr sz="6000" b="0"/>
            </a:lvl1pPr>
          </a:lstStyle>
          <a:p>
            <a:r>
              <a:rPr lang="ru-RU"/>
              <a:t>Образец заголовка</a:t>
            </a:r>
            <a:endParaRPr lang="en-US" dirty="0"/>
          </a:p>
        </p:txBody>
      </p:sp>
      <p:sp>
        <p:nvSpPr>
          <p:cNvPr id="3" name="Text Placeholder 2"/>
          <p:cNvSpPr>
            <a:spLocks noGrp="1"/>
          </p:cNvSpPr>
          <p:nvPr>
            <p:ph type="body" idx="1"/>
          </p:nvPr>
        </p:nvSpPr>
        <p:spPr>
          <a:xfrm>
            <a:off x="831850" y="4552633"/>
            <a:ext cx="10515600" cy="1500187"/>
          </a:xfrm>
        </p:spPr>
        <p:txBody>
          <a:bodyPr anchor="t">
            <a:normAutofit/>
          </a:bodyPr>
          <a:lstStyle>
            <a:lvl1pPr marL="0" indent="0">
              <a:buNone/>
              <a:defRPr sz="24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F81F5368-C9FA-4209-8DFD-D062FBF9581E}" type="datetime1">
              <a:rPr lang="en-US" smtClean="0"/>
              <a:pPr/>
              <a:t>11/30/2021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46047641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845127" y="1828800"/>
            <a:ext cx="5181600" cy="4351337"/>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6172200" y="1828800"/>
            <a:ext cx="5181600" cy="4351337"/>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28C6121A-43BD-456E-AF81-6C1E84037C3E}" type="datetime1">
              <a:rPr lang="en-US" smtClean="0"/>
              <a:pPr/>
              <a:t>11/30/2021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64295500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Сравнение">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45127" y="1681850"/>
            <a:ext cx="5156200" cy="825699"/>
          </a:xfrm>
        </p:spPr>
        <p:txBody>
          <a:bodyPr anchor="b">
            <a:normAutofit/>
          </a:bodyP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845127" y="2507550"/>
            <a:ext cx="5156200" cy="3680525"/>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6172200" y="1681851"/>
            <a:ext cx="5181601" cy="825698"/>
          </a:xfrm>
        </p:spPr>
        <p:txBody>
          <a:bodyPr anchor="b"/>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6172200" y="2507550"/>
            <a:ext cx="5181601" cy="3680525"/>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7" name="Date Placeholder 6"/>
          <p:cNvSpPr>
            <a:spLocks noGrp="1"/>
          </p:cNvSpPr>
          <p:nvPr>
            <p:ph type="dt" sz="half" idx="10"/>
          </p:nvPr>
        </p:nvSpPr>
        <p:spPr/>
        <p:txBody>
          <a:bodyPr/>
          <a:lstStyle/>
          <a:p>
            <a:fld id="{FD5FB564-0622-49ED-88BE-9EF30CFCE690}" type="datetime1">
              <a:rPr lang="en-US" smtClean="0"/>
              <a:pPr/>
              <a:t>11/30/2021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pPr/>
              <a:t>‹#›</a:t>
            </a:fld>
            <a:endParaRPr lang="en-US" dirty="0"/>
          </a:p>
        </p:txBody>
      </p:sp>
      <p:sp>
        <p:nvSpPr>
          <p:cNvPr id="10" name="Title 9"/>
          <p:cNvSpPr>
            <a:spLocks noGrp="1"/>
          </p:cNvSpPr>
          <p:nvPr>
            <p:ph type="title"/>
          </p:nvPr>
        </p:nvSpPr>
        <p:spPr/>
        <p:txBody>
          <a:bodyPr/>
          <a:lstStyle/>
          <a:p>
            <a:r>
              <a:rPr lang="ru-RU"/>
              <a:t>Образец заголовка</a:t>
            </a:r>
            <a:endParaRPr lang="en-US" dirty="0"/>
          </a:p>
        </p:txBody>
      </p:sp>
    </p:spTree>
    <p:extLst>
      <p:ext uri="{BB962C8B-B14F-4D97-AF65-F5344CB8AC3E}">
        <p14:creationId xmlns:p14="http://schemas.microsoft.com/office/powerpoint/2010/main" val="380724069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Только заголовок">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B5EBC9D7-EE57-4096-A1A5-70F59D330CBF}" type="datetime1">
              <a:rPr lang="en-US" smtClean="0"/>
              <a:pPr/>
              <a:t>11/30/2021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pPr/>
              <a:t>‹#›</a:t>
            </a:fld>
            <a:endParaRPr lang="en-US" dirty="0"/>
          </a:p>
        </p:txBody>
      </p:sp>
      <p:sp>
        <p:nvSpPr>
          <p:cNvPr id="6" name="Title 5"/>
          <p:cNvSpPr>
            <a:spLocks noGrp="1"/>
          </p:cNvSpPr>
          <p:nvPr>
            <p:ph type="title"/>
          </p:nvPr>
        </p:nvSpPr>
        <p:spPr/>
        <p:txBody>
          <a:bodyPr/>
          <a:lstStyle/>
          <a:p>
            <a:r>
              <a:rPr lang="ru-RU"/>
              <a:t>Образец заголовка</a:t>
            </a:r>
            <a:endParaRPr lang="en-US"/>
          </a:p>
        </p:txBody>
      </p:sp>
    </p:spTree>
    <p:extLst>
      <p:ext uri="{BB962C8B-B14F-4D97-AF65-F5344CB8AC3E}">
        <p14:creationId xmlns:p14="http://schemas.microsoft.com/office/powerpoint/2010/main" val="230458579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B930688-5328-4E06-B180-4D14B0031B7E}" type="datetime1">
              <a:rPr lang="en-US" smtClean="0"/>
              <a:pPr/>
              <a:t>11/30/2021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86436710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931920" cy="1600197"/>
          </a:xfrm>
        </p:spPr>
        <p:txBody>
          <a:bodyPr anchor="b">
            <a:normAutofit/>
          </a:bodyPr>
          <a:lstStyle>
            <a:lvl1pPr>
              <a:defRPr sz="3200" b="0"/>
            </a:lvl1pPr>
          </a:lstStyle>
          <a:p>
            <a:r>
              <a:rPr lang="ru-RU"/>
              <a:t>Образец заголовка</a:t>
            </a:r>
            <a:endParaRPr lang="en-US" dirty="0"/>
          </a:p>
        </p:txBody>
      </p:sp>
      <p:sp>
        <p:nvSpPr>
          <p:cNvPr id="3" name="Content Placeholder 2"/>
          <p:cNvSpPr>
            <a:spLocks noGrp="1"/>
          </p:cNvSpPr>
          <p:nvPr>
            <p:ph idx="1"/>
          </p:nvPr>
        </p:nvSpPr>
        <p:spPr>
          <a:xfrm>
            <a:off x="5181600" y="990600"/>
            <a:ext cx="6172200" cy="4876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841248" y="2057399"/>
            <a:ext cx="3931920" cy="3810001"/>
          </a:xfrm>
        </p:spPr>
        <p:txBody>
          <a:bodyPr>
            <a:normAutofit/>
          </a:bodyPr>
          <a:lstStyle>
            <a:lvl1pPr marL="0" indent="0">
              <a:lnSpc>
                <a:spcPct val="90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468E3E4C-4375-4E3F-AA29-81401CDFB41A}" type="datetime1">
              <a:rPr lang="en-US" smtClean="0"/>
              <a:pPr/>
              <a:t>11/30/2021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6191257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038757C5-078D-403E-AC27-5D3B15F4DBE1}" type="datetime1">
              <a:rPr lang="en-US" smtClean="0"/>
              <a:pPr/>
              <a:t>11/30/2021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60630046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931920" cy="1600200"/>
          </a:xfrm>
        </p:spPr>
        <p:txBody>
          <a:bodyPr anchor="b">
            <a:normAutofit/>
          </a:bodyPr>
          <a:lstStyle>
            <a:lvl1pPr>
              <a:defRPr sz="3200" b="0"/>
            </a:lvl1pPr>
          </a:lstStyle>
          <a:p>
            <a:r>
              <a:rPr lang="ru-RU"/>
              <a:t>Образец заголовка</a:t>
            </a:r>
            <a:endParaRPr lang="en-US" dirty="0"/>
          </a:p>
        </p:txBody>
      </p:sp>
      <p:sp>
        <p:nvSpPr>
          <p:cNvPr id="3" name="Picture Placeholder 2"/>
          <p:cNvSpPr>
            <a:spLocks noGrp="1"/>
          </p:cNvSpPr>
          <p:nvPr>
            <p:ph type="pic" idx="1"/>
          </p:nvPr>
        </p:nvSpPr>
        <p:spPr>
          <a:xfrm>
            <a:off x="5181600" y="990600"/>
            <a:ext cx="6172200" cy="4876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841248" y="2057400"/>
            <a:ext cx="3931920" cy="3810000"/>
          </a:xfrm>
        </p:spPr>
        <p:txBody>
          <a:bodyPr>
            <a:normAutofit/>
          </a:bodyPr>
          <a:lstStyle>
            <a:lvl1pPr marL="0" indent="0">
              <a:lnSpc>
                <a:spcPct val="90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738DB048-B8BD-4842-807E-0ADA36680EA0}" type="datetime1">
              <a:rPr lang="en-US" smtClean="0"/>
              <a:pPr/>
              <a:t>11/30/2021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40098579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12E1A0F8-8ABC-473B-918F-ACFC0F9EBB58}" type="datetime1">
              <a:rPr lang="en-US" smtClean="0"/>
              <a:pPr/>
              <a:t>11/30/2021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11737740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0362"/>
            <a:ext cx="2628900" cy="5811838"/>
          </a:xfrm>
        </p:spPr>
        <p:txBody>
          <a:bodyPr vert="eaVert"/>
          <a:lstStyle/>
          <a:p>
            <a:r>
              <a:rPr lang="ru-RU"/>
              <a:t>Образец заголовка</a:t>
            </a:r>
            <a:endParaRPr lang="en-US"/>
          </a:p>
        </p:txBody>
      </p:sp>
      <p:sp>
        <p:nvSpPr>
          <p:cNvPr id="3" name="Vertical Text Placeholder 2"/>
          <p:cNvSpPr>
            <a:spLocks noGrp="1"/>
          </p:cNvSpPr>
          <p:nvPr>
            <p:ph type="body" orient="vert" idx="1"/>
          </p:nvPr>
        </p:nvSpPr>
        <p:spPr>
          <a:xfrm>
            <a:off x="838200" y="360362"/>
            <a:ext cx="7734300" cy="5811837"/>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B5844A36-1449-4BA1-9591-7DDF5FA2B9FB}" type="datetime1">
              <a:rPr lang="en-US" smtClean="0"/>
              <a:pPr/>
              <a:t>11/30/2021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99562317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ru-RU"/>
              <a:t>Образец заголовка</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08DF064D-2BDE-4755-9600-766D502CADF6}" type="datetime1">
              <a:rPr lang="en-US" smtClean="0"/>
              <a:pPr/>
              <a:t>11/30/2021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05160533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idx="1"/>
          </p:nvPr>
        </p:nvSpPr>
        <p:spPr/>
        <p:txBody>
          <a:bodyPr anchor="ct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FE216242-68F9-4DC4-9976-A94B7487F27E}" type="datetime1">
              <a:rPr lang="en-US" smtClean="0"/>
              <a:pPr/>
              <a:t>11/30/2021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21401261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ru-RU"/>
              <a:t>Образец заголовка</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F81F5368-C9FA-4209-8DFD-D062FBF9581E}" type="datetime1">
              <a:rPr lang="en-US" smtClean="0"/>
              <a:pPr/>
              <a:t>11/30/2021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54697394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28C6121A-43BD-456E-AF81-6C1E84037C3E}" type="datetime1">
              <a:rPr lang="en-US" smtClean="0"/>
              <a:pPr/>
              <a:t>11/30/2021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55927747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a:t>Образец заголовка</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FD5FB564-0622-49ED-88BE-9EF30CFCE690}" type="datetime1">
              <a:rPr lang="en-US" smtClean="0"/>
              <a:pPr/>
              <a:t>11/30/2021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10500418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B5EBC9D7-EE57-4096-A1A5-70F59D330CBF}" type="datetime1">
              <a:rPr lang="en-US" smtClean="0"/>
              <a:pPr/>
              <a:t>11/30/2021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23464606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B930688-5328-4E06-B180-4D14B0031B7E}" type="datetime1">
              <a:rPr lang="en-US" smtClean="0"/>
              <a:pPr/>
              <a:t>11/30/2021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8991900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12423"/>
            <a:ext cx="10515600" cy="2851208"/>
          </a:xfrm>
        </p:spPr>
        <p:txBody>
          <a:bodyPr anchor="b">
            <a:normAutofit/>
          </a:bodyPr>
          <a:lstStyle>
            <a:lvl1pPr>
              <a:defRPr sz="6000" b="0"/>
            </a:lvl1pPr>
          </a:lstStyle>
          <a:p>
            <a:r>
              <a:rPr lang="ru-RU"/>
              <a:t>Образец заголовка</a:t>
            </a:r>
            <a:endParaRPr lang="en-US" dirty="0"/>
          </a:p>
        </p:txBody>
      </p:sp>
      <p:sp>
        <p:nvSpPr>
          <p:cNvPr id="3" name="Text Placeholder 2"/>
          <p:cNvSpPr>
            <a:spLocks noGrp="1"/>
          </p:cNvSpPr>
          <p:nvPr>
            <p:ph type="body" idx="1"/>
          </p:nvPr>
        </p:nvSpPr>
        <p:spPr>
          <a:xfrm>
            <a:off x="831850" y="4552633"/>
            <a:ext cx="10515600" cy="1500187"/>
          </a:xfrm>
        </p:spPr>
        <p:txBody>
          <a:bodyPr anchor="t">
            <a:normAutofit/>
          </a:bodyPr>
          <a:lstStyle>
            <a:lvl1pPr marL="0" indent="0">
              <a:buNone/>
              <a:defRPr sz="24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ADDF304F-5B92-4C20-AFFE-069E90EACCE7}" type="datetime1">
              <a:rPr lang="en-US" smtClean="0"/>
              <a:pPr/>
              <a:t>11/30/2021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409862069"/>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ru-RU"/>
              <a:t>Образец заголовка</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468E3E4C-4375-4E3F-AA29-81401CDFB41A}" type="datetime1">
              <a:rPr lang="en-US" smtClean="0"/>
              <a:pPr/>
              <a:t>11/30/2021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670171301"/>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ru-RU"/>
              <a:t>Образец заголовка</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738DB048-B8BD-4842-807E-0ADA36680EA0}" type="datetime1">
              <a:rPr lang="en-US" smtClean="0"/>
              <a:pPr/>
              <a:t>11/30/2021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98621264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p:cSld name="Панорамная фотография с подписью">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3" name="Date Placeholder 2"/>
          <p:cNvSpPr>
            <a:spLocks noGrp="1"/>
          </p:cNvSpPr>
          <p:nvPr>
            <p:ph type="dt" sz="half" idx="10"/>
          </p:nvPr>
        </p:nvSpPr>
        <p:spPr/>
        <p:txBody>
          <a:bodyPr/>
          <a:lstStyle/>
          <a:p>
            <a:fld id="{CC5F4C6F-2FFB-4CFF-8E87-DE232A30A05C}" type="datetime1">
              <a:rPr lang="en-US" smtClean="0"/>
              <a:pPr/>
              <a:t>11/30/2021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275140123"/>
      </p:ext>
    </p:extLst>
  </p:cSld>
  <p:clrMapOvr>
    <a:masterClrMapping/>
  </p:clrMapOvr>
  <p:hf hdr="0" ftr="0" dt="0"/>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ru-RU"/>
              <a:t>Образец заголовка</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CC5F4C6F-2FFB-4CFF-8E87-DE232A30A05C}" type="datetime1">
              <a:rPr lang="en-US" smtClean="0"/>
              <a:pPr/>
              <a:t>11/30/2021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270383019"/>
      </p:ext>
    </p:extLst>
  </p:cSld>
  <p:clrMapOvr>
    <a:masterClrMapping/>
  </p:clrMapOvr>
  <p:hf hdr="0" ftr="0" dt="0"/>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ru-RU"/>
              <a:t>Образец заголовка</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CC5F4C6F-2FFB-4CFF-8E87-DE232A30A05C}" type="datetime1">
              <a:rPr lang="en-US" smtClean="0"/>
              <a:pPr/>
              <a:t>11/30/2021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455209944"/>
      </p:ext>
    </p:extLst>
  </p:cSld>
  <p:clrMapOvr>
    <a:masterClrMapping/>
  </p:clrMapOvr>
  <p:hf hdr="0" ftr="0" dt="0"/>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ru-RU"/>
              <a:t>Образец заголовка</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CC5F4C6F-2FFB-4CFF-8E87-DE232A30A05C}" type="datetime1">
              <a:rPr lang="en-US" smtClean="0"/>
              <a:pPr/>
              <a:t>11/30/2021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661784817"/>
      </p:ext>
    </p:extLst>
  </p:cSld>
  <p:clrMapOvr>
    <a:masterClrMapping/>
  </p:clrMapOvr>
  <p:hf hdr="0" ftr="0" dt="0"/>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ru-RU"/>
              <a:t>Образец заголовка</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ru-RU"/>
              <a:t>Образец текста</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CC5F4C6F-2FFB-4CFF-8E87-DE232A30A05C}" type="datetime1">
              <a:rPr lang="en-US" smtClean="0"/>
              <a:pPr/>
              <a:t>11/30/2021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1619176026"/>
      </p:ext>
    </p:extLst>
  </p:cSld>
  <p:clrMapOvr>
    <a:masterClrMapping/>
  </p:clrMapOvr>
  <p:hf hdr="0" ftr="0" dt="0"/>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ru-RU"/>
              <a:t>Образец заголовка</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ru-RU"/>
              <a:t>Образец текста</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CC5F4C6F-2FFB-4CFF-8E87-DE232A30A05C}" type="datetime1">
              <a:rPr lang="en-US" smtClean="0"/>
              <a:pPr/>
              <a:t>11/30/2021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807862485"/>
      </p:ext>
    </p:extLst>
  </p:cSld>
  <p:clrMapOvr>
    <a:masterClrMapping/>
  </p:clrMapOvr>
  <p:hf hdr="0" ftr="0" dt="0"/>
</p:sldLayout>
</file>

<file path=ppt/slideLayouts/slideLayout38.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ncho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12E1A0F8-8ABC-473B-918F-ACFC0F9EBB58}" type="datetime1">
              <a:rPr lang="en-US" smtClean="0"/>
              <a:pPr/>
              <a:t>11/30/2021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833900923"/>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ru-RU"/>
              <a:t>Образец заголовка</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B5844A36-1449-4BA1-9591-7DDF5FA2B9FB}" type="datetime1">
              <a:rPr lang="en-US" smtClean="0"/>
              <a:pPr/>
              <a:t>11/30/2021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7602643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845127" y="1828800"/>
            <a:ext cx="5181600" cy="4351337"/>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6172200" y="1828800"/>
            <a:ext cx="5181600" cy="4351337"/>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07FB1244-3511-4FFA-B988-FB2359641939}" type="datetime1">
              <a:rPr lang="en-US" smtClean="0"/>
              <a:pPr/>
              <a:t>11/30/2021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9929240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Сравнение">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45127" y="1681850"/>
            <a:ext cx="5156200" cy="825699"/>
          </a:xfrm>
        </p:spPr>
        <p:txBody>
          <a:bodyPr anchor="b">
            <a:normAutofit/>
          </a:bodyP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845127" y="2507550"/>
            <a:ext cx="5156200" cy="3680525"/>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6172200" y="1681851"/>
            <a:ext cx="5181601" cy="825698"/>
          </a:xfrm>
        </p:spPr>
        <p:txBody>
          <a:bodyPr anchor="b"/>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6172200" y="2507550"/>
            <a:ext cx="5181601" cy="3680525"/>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7" name="Date Placeholder 6"/>
          <p:cNvSpPr>
            <a:spLocks noGrp="1"/>
          </p:cNvSpPr>
          <p:nvPr>
            <p:ph type="dt" sz="half" idx="10"/>
          </p:nvPr>
        </p:nvSpPr>
        <p:spPr/>
        <p:txBody>
          <a:bodyPr/>
          <a:lstStyle/>
          <a:p>
            <a:fld id="{B7200270-D42B-4F2F-B2C6-BDB535252ED3}" type="datetime1">
              <a:rPr lang="en-US" smtClean="0"/>
              <a:pPr/>
              <a:t>11/30/2021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pPr/>
              <a:t>‹#›</a:t>
            </a:fld>
            <a:endParaRPr lang="en-US" dirty="0"/>
          </a:p>
        </p:txBody>
      </p:sp>
      <p:sp>
        <p:nvSpPr>
          <p:cNvPr id="10" name="Title 9"/>
          <p:cNvSpPr>
            <a:spLocks noGrp="1"/>
          </p:cNvSpPr>
          <p:nvPr>
            <p:ph type="title"/>
          </p:nvPr>
        </p:nvSpPr>
        <p:spPr/>
        <p:txBody>
          <a:bodyPr/>
          <a:lstStyle/>
          <a:p>
            <a:r>
              <a:rPr lang="ru-RU"/>
              <a:t>Образец заголовка</a:t>
            </a:r>
            <a:endParaRPr lang="en-US" dirty="0"/>
          </a:p>
        </p:txBody>
      </p:sp>
    </p:spTree>
    <p:extLst>
      <p:ext uri="{BB962C8B-B14F-4D97-AF65-F5344CB8AC3E}">
        <p14:creationId xmlns:p14="http://schemas.microsoft.com/office/powerpoint/2010/main" val="12813872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Только заголовок">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8AB07289-2B1F-41DB-8604-344B836CEDD8}" type="datetime1">
              <a:rPr lang="en-US" smtClean="0"/>
              <a:pPr/>
              <a:t>11/30/2021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pPr/>
              <a:t>‹#›</a:t>
            </a:fld>
            <a:endParaRPr lang="en-US" dirty="0"/>
          </a:p>
        </p:txBody>
      </p:sp>
      <p:sp>
        <p:nvSpPr>
          <p:cNvPr id="6" name="Title 5"/>
          <p:cNvSpPr>
            <a:spLocks noGrp="1"/>
          </p:cNvSpPr>
          <p:nvPr>
            <p:ph type="title"/>
          </p:nvPr>
        </p:nvSpPr>
        <p:spPr/>
        <p:txBody>
          <a:bodyPr/>
          <a:lstStyle/>
          <a:p>
            <a:r>
              <a:rPr lang="ru-RU"/>
              <a:t>Образец заголовка</a:t>
            </a:r>
            <a:endParaRPr lang="en-US"/>
          </a:p>
        </p:txBody>
      </p:sp>
    </p:spTree>
    <p:extLst>
      <p:ext uri="{BB962C8B-B14F-4D97-AF65-F5344CB8AC3E}">
        <p14:creationId xmlns:p14="http://schemas.microsoft.com/office/powerpoint/2010/main" val="31337218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DA6EE96-12C7-4EBF-88BB-5CE3D7D88C70}" type="datetime1">
              <a:rPr lang="en-US" smtClean="0"/>
              <a:pPr/>
              <a:t>11/30/2021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4388708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931920" cy="1600197"/>
          </a:xfrm>
        </p:spPr>
        <p:txBody>
          <a:bodyPr anchor="b">
            <a:normAutofit/>
          </a:bodyPr>
          <a:lstStyle>
            <a:lvl1pPr>
              <a:defRPr sz="3200" b="0"/>
            </a:lvl1pPr>
          </a:lstStyle>
          <a:p>
            <a:r>
              <a:rPr lang="ru-RU"/>
              <a:t>Образец заголовка</a:t>
            </a:r>
            <a:endParaRPr lang="en-US" dirty="0"/>
          </a:p>
        </p:txBody>
      </p:sp>
      <p:sp>
        <p:nvSpPr>
          <p:cNvPr id="3" name="Content Placeholder 2"/>
          <p:cNvSpPr>
            <a:spLocks noGrp="1"/>
          </p:cNvSpPr>
          <p:nvPr>
            <p:ph idx="1"/>
          </p:nvPr>
        </p:nvSpPr>
        <p:spPr>
          <a:xfrm>
            <a:off x="5181600" y="990600"/>
            <a:ext cx="6172200" cy="4876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841248" y="2057399"/>
            <a:ext cx="3931920" cy="3810001"/>
          </a:xfrm>
        </p:spPr>
        <p:txBody>
          <a:bodyPr>
            <a:normAutofit/>
          </a:bodyPr>
          <a:lstStyle>
            <a:lvl1pPr marL="0" indent="0">
              <a:lnSpc>
                <a:spcPct val="90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BF81EC82-5ADC-4B90-A1AE-F85F151BE6FE}" type="datetime1">
              <a:rPr lang="en-US" smtClean="0"/>
              <a:pPr/>
              <a:t>11/30/2021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9869180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931920" cy="1600200"/>
          </a:xfrm>
        </p:spPr>
        <p:txBody>
          <a:bodyPr anchor="b">
            <a:normAutofit/>
          </a:bodyPr>
          <a:lstStyle>
            <a:lvl1pPr>
              <a:defRPr sz="3200" b="0"/>
            </a:lvl1pPr>
          </a:lstStyle>
          <a:p>
            <a:r>
              <a:rPr lang="ru-RU"/>
              <a:t>Образец заголовка</a:t>
            </a:r>
            <a:endParaRPr lang="en-US" dirty="0"/>
          </a:p>
        </p:txBody>
      </p:sp>
      <p:sp>
        <p:nvSpPr>
          <p:cNvPr id="3" name="Picture Placeholder 2"/>
          <p:cNvSpPr>
            <a:spLocks noGrp="1"/>
          </p:cNvSpPr>
          <p:nvPr>
            <p:ph type="pic" idx="1"/>
          </p:nvPr>
        </p:nvSpPr>
        <p:spPr>
          <a:xfrm>
            <a:off x="5181600" y="990600"/>
            <a:ext cx="6172200" cy="4876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841248" y="2057400"/>
            <a:ext cx="3931920" cy="3810000"/>
          </a:xfrm>
        </p:spPr>
        <p:txBody>
          <a:bodyPr>
            <a:normAutofit/>
          </a:bodyPr>
          <a:lstStyle>
            <a:lvl1pPr marL="0" indent="0">
              <a:lnSpc>
                <a:spcPct val="90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7D05DA10-25C9-4D62-93E3-D1833D5584B7}" type="datetime1">
              <a:rPr lang="en-US" smtClean="0"/>
              <a:pPr/>
              <a:t>11/30/2021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9133430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slideLayout" Target="../slideLayouts/slideLayout35.xml"/><Relationship Id="rId18" Type="http://schemas.openxmlformats.org/officeDocument/2006/relationships/theme" Target="../theme/theme3.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slideLayout" Target="../slideLayouts/slideLayout34.xml"/><Relationship Id="rId17" Type="http://schemas.openxmlformats.org/officeDocument/2006/relationships/slideLayout" Target="../slideLayouts/slideLayout39.xml"/><Relationship Id="rId2" Type="http://schemas.openxmlformats.org/officeDocument/2006/relationships/slideLayout" Target="../slideLayouts/slideLayout24.xml"/><Relationship Id="rId16" Type="http://schemas.openxmlformats.org/officeDocument/2006/relationships/slideLayout" Target="../slideLayouts/slideLayout38.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5" Type="http://schemas.openxmlformats.org/officeDocument/2006/relationships/slideLayout" Target="../slideLayouts/slideLayout3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 Id="rId14" Type="http://schemas.openxmlformats.org/officeDocument/2006/relationships/slideLayout" Target="../slideLayouts/slideLayout3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70000">
              <a:schemeClr val="tx1">
                <a:lumMod val="95000"/>
              </a:schemeClr>
            </a:gs>
            <a:gs pos="81000">
              <a:schemeClr val="tx1">
                <a:lumMod val="85000"/>
              </a:schemeClr>
            </a:gs>
            <a:gs pos="97000">
              <a:schemeClr val="tx2">
                <a:lumMod val="50000"/>
              </a:schemeClr>
            </a:gs>
            <a:gs pos="0">
              <a:schemeClr val="tx1">
                <a:lumMod val="95000"/>
              </a:schemeClr>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45127" y="365760"/>
            <a:ext cx="10515600" cy="1325562"/>
          </a:xfrm>
          <a:prstGeom prst="rect">
            <a:avLst/>
          </a:prstGeom>
        </p:spPr>
        <p:txBody>
          <a:bodyPr vert="horz" lIns="91440" tIns="45720" rIns="91440" bIns="45720" rtlCol="0" anchor="ctr">
            <a:normAutofit/>
          </a:bodyPr>
          <a:lstStyle/>
          <a:p>
            <a:r>
              <a:rPr lang="ru-RU"/>
              <a:t>Образец заголовка</a:t>
            </a:r>
            <a:endParaRPr lang="en-US" dirty="0"/>
          </a:p>
        </p:txBody>
      </p:sp>
      <p:sp>
        <p:nvSpPr>
          <p:cNvPr id="3" name="Text Placeholder 2"/>
          <p:cNvSpPr>
            <a:spLocks noGrp="1"/>
          </p:cNvSpPr>
          <p:nvPr>
            <p:ph type="body" idx="1"/>
          </p:nvPr>
        </p:nvSpPr>
        <p:spPr>
          <a:xfrm>
            <a:off x="845127" y="1828800"/>
            <a:ext cx="10515600" cy="4351337"/>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100">
                <a:solidFill>
                  <a:schemeClr val="tx1">
                    <a:lumMod val="65000"/>
                    <a:lumOff val="35000"/>
                  </a:schemeClr>
                </a:solidFill>
              </a:defRPr>
            </a:lvl1pPr>
          </a:lstStyle>
          <a:p>
            <a:fld id="{CC5F4C6F-2FFB-4CFF-8E87-DE232A30A05C}" type="datetime1">
              <a:rPr lang="en-US" smtClean="0"/>
              <a:pPr/>
              <a:t>11/30/2021</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100">
                <a:solidFill>
                  <a:schemeClr val="tx1">
                    <a:lumMod val="65000"/>
                    <a:lumOff val="35000"/>
                  </a:schemeClr>
                </a:solidFill>
              </a:defRPr>
            </a:lvl1pPr>
          </a:lstStyle>
          <a:p>
            <a:endParaRPr lang="en-US" dirty="0"/>
          </a:p>
        </p:txBody>
      </p:sp>
      <p:sp>
        <p:nvSpPr>
          <p:cNvPr id="6" name="Slide Number Placeholder 5"/>
          <p:cNvSpPr>
            <a:spLocks noGrp="1"/>
          </p:cNvSpPr>
          <p:nvPr>
            <p:ph type="sldNum" sz="quarter" idx="4"/>
          </p:nvPr>
        </p:nvSpPr>
        <p:spPr>
          <a:xfrm>
            <a:off x="8617527" y="6356350"/>
            <a:ext cx="2743200" cy="365125"/>
          </a:xfrm>
          <a:prstGeom prst="rect">
            <a:avLst/>
          </a:prstGeom>
        </p:spPr>
        <p:txBody>
          <a:bodyPr vert="horz" lIns="91440" tIns="45720" rIns="91440" bIns="45720" rtlCol="0" anchor="ctr"/>
          <a:lstStyle>
            <a:lvl1pPr algn="r">
              <a:defRPr sz="1100">
                <a:solidFill>
                  <a:schemeClr val="tx1">
                    <a:tint val="75000"/>
                  </a:schemeClr>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655740090"/>
      </p:ext>
    </p:extLst>
  </p:cSld>
  <p:clrMap bg1="lt1" tx1="dk1" bg2="lt2" tx2="dk2" accent1="accent1" accent2="accent2" accent3="accent3" accent4="accent4" accent5="accent5" accent6="accent6" hlink="hlink" folHlink="folHlink"/>
  <p:sldLayoutIdLst>
    <p:sldLayoutId id="2147483773" r:id="rId1"/>
    <p:sldLayoutId id="2147483774" r:id="rId2"/>
    <p:sldLayoutId id="2147483775" r:id="rId3"/>
    <p:sldLayoutId id="2147483776" r:id="rId4"/>
    <p:sldLayoutId id="2147483777" r:id="rId5"/>
    <p:sldLayoutId id="2147483778" r:id="rId6"/>
    <p:sldLayoutId id="2147483779" r:id="rId7"/>
    <p:sldLayoutId id="2147483780" r:id="rId8"/>
    <p:sldLayoutId id="2147483781" r:id="rId9"/>
    <p:sldLayoutId id="2147483782" r:id="rId10"/>
    <p:sldLayoutId id="2147483783"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Wingdings 2" pitchFamily="18" charset="2"/>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Wingdings 2" pitchFamily="18" charset="2"/>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Wingdings 2" pitchFamily="18" charset="2"/>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Wingdings 2" pitchFamily="18" charset="2"/>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Wingdings 2" pitchFamily="18" charset="2"/>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70000">
              <a:schemeClr val="tx1">
                <a:lumMod val="95000"/>
              </a:schemeClr>
            </a:gs>
            <a:gs pos="81000">
              <a:schemeClr val="tx1">
                <a:lumMod val="85000"/>
              </a:schemeClr>
            </a:gs>
            <a:gs pos="97000">
              <a:schemeClr val="tx2">
                <a:lumMod val="50000"/>
              </a:schemeClr>
            </a:gs>
            <a:gs pos="0">
              <a:schemeClr val="tx1">
                <a:lumMod val="95000"/>
              </a:schemeClr>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45127" y="365760"/>
            <a:ext cx="10515600" cy="1325562"/>
          </a:xfrm>
          <a:prstGeom prst="rect">
            <a:avLst/>
          </a:prstGeom>
        </p:spPr>
        <p:txBody>
          <a:bodyPr vert="horz" lIns="91440" tIns="45720" rIns="91440" bIns="45720" rtlCol="0" anchor="ctr">
            <a:normAutofit/>
          </a:bodyPr>
          <a:lstStyle/>
          <a:p>
            <a:r>
              <a:rPr lang="ru-RU"/>
              <a:t>Образец заголовка</a:t>
            </a:r>
            <a:endParaRPr lang="en-US" dirty="0"/>
          </a:p>
        </p:txBody>
      </p:sp>
      <p:sp>
        <p:nvSpPr>
          <p:cNvPr id="3" name="Text Placeholder 2"/>
          <p:cNvSpPr>
            <a:spLocks noGrp="1"/>
          </p:cNvSpPr>
          <p:nvPr>
            <p:ph type="body" idx="1"/>
          </p:nvPr>
        </p:nvSpPr>
        <p:spPr>
          <a:xfrm>
            <a:off x="845127" y="1828800"/>
            <a:ext cx="10515600" cy="4351337"/>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100">
                <a:solidFill>
                  <a:schemeClr val="tx1">
                    <a:lumMod val="65000"/>
                    <a:lumOff val="35000"/>
                  </a:schemeClr>
                </a:solidFill>
              </a:defRPr>
            </a:lvl1pPr>
          </a:lstStyle>
          <a:p>
            <a:fld id="{CC5F4C6F-2FFB-4CFF-8E87-DE232A30A05C}" type="datetime1">
              <a:rPr lang="en-US" smtClean="0"/>
              <a:pPr/>
              <a:t>11/30/2021</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100">
                <a:solidFill>
                  <a:schemeClr val="tx1">
                    <a:lumMod val="65000"/>
                    <a:lumOff val="35000"/>
                  </a:schemeClr>
                </a:solidFill>
              </a:defRPr>
            </a:lvl1pPr>
          </a:lstStyle>
          <a:p>
            <a:endParaRPr lang="en-US" dirty="0"/>
          </a:p>
        </p:txBody>
      </p:sp>
      <p:sp>
        <p:nvSpPr>
          <p:cNvPr id="6" name="Slide Number Placeholder 5"/>
          <p:cNvSpPr>
            <a:spLocks noGrp="1"/>
          </p:cNvSpPr>
          <p:nvPr>
            <p:ph type="sldNum" sz="quarter" idx="4"/>
          </p:nvPr>
        </p:nvSpPr>
        <p:spPr>
          <a:xfrm>
            <a:off x="8617527" y="6356350"/>
            <a:ext cx="2743200" cy="365125"/>
          </a:xfrm>
          <a:prstGeom prst="rect">
            <a:avLst/>
          </a:prstGeom>
        </p:spPr>
        <p:txBody>
          <a:bodyPr vert="horz" lIns="91440" tIns="45720" rIns="91440" bIns="45720" rtlCol="0" anchor="ctr"/>
          <a:lstStyle>
            <a:lvl1pPr algn="r">
              <a:defRPr sz="1100">
                <a:solidFill>
                  <a:schemeClr val="tx1">
                    <a:tint val="75000"/>
                  </a:schemeClr>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934415825"/>
      </p:ext>
    </p:extLst>
  </p:cSld>
  <p:clrMap bg1="lt1" tx1="dk1" bg2="lt2" tx2="dk2" accent1="accent1" accent2="accent2" accent3="accent3" accent4="accent4" accent5="accent5" accent6="accent6" hlink="hlink" folHlink="folHlink"/>
  <p:sldLayoutIdLst>
    <p:sldLayoutId id="2147483797" r:id="rId1"/>
    <p:sldLayoutId id="2147483798" r:id="rId2"/>
    <p:sldLayoutId id="2147483799" r:id="rId3"/>
    <p:sldLayoutId id="2147483800" r:id="rId4"/>
    <p:sldLayoutId id="2147483801" r:id="rId5"/>
    <p:sldLayoutId id="2147483802" r:id="rId6"/>
    <p:sldLayoutId id="2147483803" r:id="rId7"/>
    <p:sldLayoutId id="2147483804" r:id="rId8"/>
    <p:sldLayoutId id="2147483805" r:id="rId9"/>
    <p:sldLayoutId id="2147483806" r:id="rId10"/>
    <p:sldLayoutId id="2147483807"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Wingdings 2" pitchFamily="18" charset="2"/>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Wingdings 2" pitchFamily="18" charset="2"/>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Wingdings 2" pitchFamily="18" charset="2"/>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Wingdings 2" pitchFamily="18" charset="2"/>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Wingdings 2" pitchFamily="18" charset="2"/>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ru-RU"/>
              <a:t>Образец заголовка</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CC5F4C6F-2FFB-4CFF-8E87-DE232A30A05C}" type="datetime1">
              <a:rPr lang="en-US" smtClean="0"/>
              <a:pPr/>
              <a:t>11/30/2021</a:t>
            </a:fld>
            <a:endParaRPr lang="en-US"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4176022450"/>
      </p:ext>
    </p:extLst>
  </p:cSld>
  <p:clrMap bg1="dk1" tx1="lt1" bg2="dk2" tx2="lt2" accent1="accent1" accent2="accent2" accent3="accent3" accent4="accent4" accent5="accent5" accent6="accent6" hlink="hlink" folHlink="folHlink"/>
  <p:sldLayoutIdLst>
    <p:sldLayoutId id="2147483923" r:id="rId1"/>
    <p:sldLayoutId id="2147483924" r:id="rId2"/>
    <p:sldLayoutId id="2147483925" r:id="rId3"/>
    <p:sldLayoutId id="2147483926" r:id="rId4"/>
    <p:sldLayoutId id="2147483927" r:id="rId5"/>
    <p:sldLayoutId id="2147483928" r:id="rId6"/>
    <p:sldLayoutId id="2147483929" r:id="rId7"/>
    <p:sldLayoutId id="2147483930" r:id="rId8"/>
    <p:sldLayoutId id="2147483931" r:id="rId9"/>
    <p:sldLayoutId id="2147483932" r:id="rId10"/>
    <p:sldLayoutId id="2147483933" r:id="rId11"/>
    <p:sldLayoutId id="2147483934" r:id="rId12"/>
    <p:sldLayoutId id="2147483935" r:id="rId13"/>
    <p:sldLayoutId id="2147483936" r:id="rId14"/>
    <p:sldLayoutId id="2147483937" r:id="rId15"/>
    <p:sldLayoutId id="2147483938" r:id="rId16"/>
    <p:sldLayoutId id="2147483939" r:id="rId17"/>
  </p:sldLayoutIdLst>
  <p:hf hdr="0" ftr="0" dt="0"/>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3.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3.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3.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3.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3.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3.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3.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3.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3.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3.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3.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3.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3.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3.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3.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3.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3.xml"/></Relationships>
</file>

<file path=ppt/slides/_rels/slide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3.xml"/></Relationships>
</file>

<file path=ppt/slides/_rels/slide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3.xml"/></Relationships>
</file>

<file path=ppt/slides/_rels/slide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3.xml"/></Relationships>
</file>

<file path=ppt/slides/_rels/slide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3.xml"/></Relationships>
</file>

<file path=ppt/slides/_rels/slide2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3.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3.xml"/></Relationships>
</file>

<file path=ppt/slides/_rels/slide3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3.xml"/></Relationships>
</file>

<file path=ppt/slides/_rels/slide3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3.xml"/></Relationships>
</file>

<file path=ppt/slides/_rels/slide3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3.xml"/></Relationships>
</file>

<file path=ppt/slides/_rels/slide3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3.xml"/></Relationships>
</file>

<file path=ppt/slides/_rels/slide3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3.xml"/></Relationships>
</file>

<file path=ppt/slides/_rels/slide3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3.xml"/></Relationships>
</file>

<file path=ppt/slides/_rels/slide3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3.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3.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3.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3.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3.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3.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Номер слайда 5"/>
          <p:cNvSpPr>
            <a:spLocks noGrp="1"/>
          </p:cNvSpPr>
          <p:nvPr>
            <p:ph type="sldNum" sz="quarter" idx="12"/>
          </p:nvPr>
        </p:nvSpPr>
        <p:spPr>
          <a:noFill/>
        </p:spPr>
        <p:txBody>
          <a:bodyPr/>
          <a:lstStyle/>
          <a:p>
            <a:fld id="{023BE02F-F1C3-455E-B5F6-2D5084612038}" type="slidenum">
              <a:rPr lang="ru-RU" smtClean="0"/>
              <a:pPr/>
              <a:t>1</a:t>
            </a:fld>
            <a:endParaRPr lang="ru-RU" dirty="0"/>
          </a:p>
        </p:txBody>
      </p:sp>
      <p:sp>
        <p:nvSpPr>
          <p:cNvPr id="3076" name="Rectangle 3"/>
          <p:cNvSpPr>
            <a:spLocks noGrp="1" noChangeArrowheads="1"/>
          </p:cNvSpPr>
          <p:nvPr>
            <p:ph type="subTitle" idx="1"/>
          </p:nvPr>
        </p:nvSpPr>
        <p:spPr>
          <a:xfrm>
            <a:off x="1828800" y="4749801"/>
            <a:ext cx="8534400" cy="1774825"/>
          </a:xfrm>
        </p:spPr>
        <p:txBody>
          <a:bodyPr/>
          <a:lstStyle/>
          <a:p>
            <a:pPr algn="ctr" eaLnBrk="1" hangingPunct="1"/>
            <a:r>
              <a:rPr lang="ru-RU" sz="2000" dirty="0" err="1">
                <a:solidFill>
                  <a:schemeClr val="accent1">
                    <a:lumMod val="75000"/>
                  </a:schemeClr>
                </a:solidFill>
              </a:rPr>
              <a:t>Касенов</a:t>
            </a:r>
            <a:r>
              <a:rPr lang="ru-RU" sz="2000" dirty="0">
                <a:solidFill>
                  <a:schemeClr val="accent1">
                    <a:lumMod val="75000"/>
                  </a:schemeClr>
                </a:solidFill>
              </a:rPr>
              <a:t> </a:t>
            </a:r>
            <a:r>
              <a:rPr lang="ru-RU" sz="2000" dirty="0" err="1">
                <a:solidFill>
                  <a:schemeClr val="accent1">
                    <a:lumMod val="75000"/>
                  </a:schemeClr>
                </a:solidFill>
              </a:rPr>
              <a:t>Алмабек</a:t>
            </a:r>
            <a:r>
              <a:rPr lang="ru-RU" sz="2000" dirty="0">
                <a:solidFill>
                  <a:schemeClr val="accent1">
                    <a:lumMod val="75000"/>
                  </a:schemeClr>
                </a:solidFill>
              </a:rPr>
              <a:t> </a:t>
            </a:r>
            <a:r>
              <a:rPr lang="ru-RU" sz="2000" dirty="0" err="1">
                <a:solidFill>
                  <a:schemeClr val="accent1">
                    <a:lumMod val="75000"/>
                  </a:schemeClr>
                </a:solidFill>
              </a:rPr>
              <a:t>Касенович</a:t>
            </a:r>
            <a:r>
              <a:rPr lang="ru-RU" sz="2000" dirty="0">
                <a:solidFill>
                  <a:schemeClr val="accent1">
                    <a:lumMod val="75000"/>
                  </a:schemeClr>
                </a:solidFill>
              </a:rPr>
              <a:t>_</a:t>
            </a:r>
          </a:p>
          <a:p>
            <a:pPr algn="ctr" eaLnBrk="1" hangingPunct="1"/>
            <a:r>
              <a:rPr lang="ru-RU" sz="1000" dirty="0">
                <a:solidFill>
                  <a:schemeClr val="accent1">
                    <a:lumMod val="75000"/>
                  </a:schemeClr>
                </a:solidFill>
              </a:rPr>
              <a:t>(ФИО преподавателя)</a:t>
            </a:r>
          </a:p>
          <a:p>
            <a:pPr algn="ctr" eaLnBrk="1" hangingPunct="1"/>
            <a:endParaRPr lang="ru-RU" sz="1000" dirty="0">
              <a:solidFill>
                <a:schemeClr val="accent1">
                  <a:lumMod val="75000"/>
                </a:schemeClr>
              </a:solidFill>
            </a:endParaRPr>
          </a:p>
          <a:p>
            <a:pPr algn="ctr" eaLnBrk="1" hangingPunct="1"/>
            <a:r>
              <a:rPr lang="ru-RU" sz="2000" dirty="0">
                <a:solidFill>
                  <a:schemeClr val="accent1">
                    <a:lumMod val="75000"/>
                  </a:schemeClr>
                </a:solidFill>
              </a:rPr>
              <a:t>_______________</a:t>
            </a:r>
            <a:r>
              <a:rPr lang="en-US" sz="2000" u="sng" dirty="0">
                <a:solidFill>
                  <a:schemeClr val="accent1">
                    <a:lumMod val="75000"/>
                  </a:schemeClr>
                </a:solidFill>
              </a:rPr>
              <a:t>Kassenov07@inbox.ru</a:t>
            </a:r>
            <a:r>
              <a:rPr lang="ru-RU" sz="2000" dirty="0">
                <a:solidFill>
                  <a:schemeClr val="accent1">
                    <a:lumMod val="75000"/>
                  </a:schemeClr>
                </a:solidFill>
              </a:rPr>
              <a:t>_____________</a:t>
            </a:r>
          </a:p>
          <a:p>
            <a:pPr algn="ctr" eaLnBrk="1" hangingPunct="1"/>
            <a:r>
              <a:rPr lang="ru-RU" sz="1000" dirty="0">
                <a:solidFill>
                  <a:schemeClr val="accent1">
                    <a:lumMod val="75000"/>
                  </a:schemeClr>
                </a:solidFill>
              </a:rPr>
              <a:t>(Электронная почта преподавателя )</a:t>
            </a:r>
          </a:p>
          <a:p>
            <a:pPr algn="ctr" eaLnBrk="1" hangingPunct="1"/>
            <a:endParaRPr lang="ru-RU" sz="1000" dirty="0">
              <a:solidFill>
                <a:schemeClr val="accent1">
                  <a:lumMod val="75000"/>
                </a:schemeClr>
              </a:solidFill>
            </a:endParaRPr>
          </a:p>
        </p:txBody>
      </p:sp>
      <p:sp>
        <p:nvSpPr>
          <p:cNvPr id="3077" name="Rectangle 4"/>
          <p:cNvSpPr>
            <a:spLocks noChangeArrowheads="1"/>
          </p:cNvSpPr>
          <p:nvPr/>
        </p:nvSpPr>
        <p:spPr bwMode="auto">
          <a:xfrm>
            <a:off x="624418" y="-4763"/>
            <a:ext cx="10966449" cy="458788"/>
          </a:xfrm>
          <a:prstGeom prst="rect">
            <a:avLst/>
          </a:prstGeom>
          <a:noFill/>
          <a:ln w="9525">
            <a:noFill/>
            <a:miter lim="800000"/>
            <a:headEnd/>
            <a:tailEnd/>
          </a:ln>
        </p:spPr>
        <p:txBody>
          <a:bodyPr anchor="ctr">
            <a:spAutoFit/>
          </a:bodyPr>
          <a:lstStyle/>
          <a:p>
            <a:pPr algn="ctr">
              <a:tabLst>
                <a:tab pos="2970213" algn="ctr"/>
                <a:tab pos="5940425" algn="r"/>
              </a:tabLst>
            </a:pPr>
            <a:r>
              <a:rPr lang="ru-RU" sz="800" dirty="0">
                <a:solidFill>
                  <a:schemeClr val="accent1">
                    <a:lumMod val="75000"/>
                  </a:schemeClr>
                </a:solidFill>
              </a:rPr>
              <a:t>М И Н И С Т Е Р С Т В О      О Б Р А З О В А Н И Я    И    Н А У К И     Р Е С П У Б Л И К И     К А З А Х С Т А Н                     </a:t>
            </a:r>
          </a:p>
          <a:p>
            <a:pPr algn="ctr">
              <a:tabLst>
                <a:tab pos="2970213" algn="ctr"/>
                <a:tab pos="5940425" algn="r"/>
              </a:tabLst>
            </a:pPr>
            <a:r>
              <a:rPr lang="ru-RU" sz="800" dirty="0">
                <a:solidFill>
                  <a:schemeClr val="accent1">
                    <a:lumMod val="75000"/>
                  </a:schemeClr>
                </a:solidFill>
              </a:rPr>
              <a:t>КАЗАХСКИЙ НАЦИОНАЛЬНЫЙ ТЕХНИЧЕСКИЙ УНИВЕРСИТЕТ имени К.И. САТПАЕВА</a:t>
            </a:r>
          </a:p>
          <a:p>
            <a:pPr algn="ctr">
              <a:tabLst>
                <a:tab pos="2970213" algn="ctr"/>
                <a:tab pos="5940425" algn="r"/>
              </a:tabLst>
            </a:pPr>
            <a:endParaRPr lang="ru-RU" sz="800" dirty="0">
              <a:solidFill>
                <a:schemeClr val="accent1">
                  <a:lumMod val="75000"/>
                </a:schemeClr>
              </a:solidFill>
            </a:endParaRPr>
          </a:p>
        </p:txBody>
      </p:sp>
      <p:sp>
        <p:nvSpPr>
          <p:cNvPr id="3078" name="Rectangle 5"/>
          <p:cNvSpPr>
            <a:spLocks noChangeArrowheads="1"/>
          </p:cNvSpPr>
          <p:nvPr/>
        </p:nvSpPr>
        <p:spPr bwMode="auto">
          <a:xfrm>
            <a:off x="1007533" y="549276"/>
            <a:ext cx="10363200" cy="1470025"/>
          </a:xfrm>
          <a:prstGeom prst="rect">
            <a:avLst/>
          </a:prstGeom>
          <a:noFill/>
          <a:ln w="9525">
            <a:noFill/>
            <a:miter lim="800000"/>
            <a:headEnd/>
            <a:tailEnd/>
          </a:ln>
        </p:spPr>
        <p:txBody>
          <a:bodyPr anchor="ctr"/>
          <a:lstStyle/>
          <a:p>
            <a:pPr algn="ctr"/>
            <a:r>
              <a:rPr lang="ru-RU" sz="1600" dirty="0" smtClean="0">
                <a:solidFill>
                  <a:schemeClr val="accent1">
                    <a:lumMod val="75000"/>
                  </a:schemeClr>
                </a:solidFill>
              </a:rPr>
              <a:t>________________</a:t>
            </a:r>
            <a:r>
              <a:rPr lang="ru-RU" sz="1600" dirty="0" err="1" smtClean="0">
                <a:solidFill>
                  <a:schemeClr val="accent1">
                    <a:lumMod val="75000"/>
                  </a:schemeClr>
                </a:solidFill>
              </a:rPr>
              <a:t>Мұнай</a:t>
            </a:r>
            <a:r>
              <a:rPr lang="ru-RU" sz="1600" dirty="0" smtClean="0">
                <a:solidFill>
                  <a:schemeClr val="accent1">
                    <a:lumMod val="75000"/>
                  </a:schemeClr>
                </a:solidFill>
              </a:rPr>
              <a:t> </a:t>
            </a:r>
            <a:r>
              <a:rPr lang="ru-RU" sz="1600" dirty="0" err="1" smtClean="0">
                <a:solidFill>
                  <a:schemeClr val="accent1">
                    <a:lumMod val="75000"/>
                  </a:schemeClr>
                </a:solidFill>
              </a:rPr>
              <a:t>инженериясы</a:t>
            </a:r>
            <a:r>
              <a:rPr lang="ru-RU" sz="1600" dirty="0" smtClean="0">
                <a:solidFill>
                  <a:schemeClr val="accent1">
                    <a:lumMod val="75000"/>
                  </a:schemeClr>
                </a:solidFill>
              </a:rPr>
              <a:t>__________________</a:t>
            </a:r>
            <a:r>
              <a:rPr lang="ru-RU" sz="1600" dirty="0">
                <a:solidFill>
                  <a:schemeClr val="accent1">
                    <a:lumMod val="75000"/>
                  </a:schemeClr>
                </a:solidFill>
              </a:rPr>
              <a:t/>
            </a:r>
            <a:br>
              <a:rPr lang="ru-RU" sz="1600" dirty="0">
                <a:solidFill>
                  <a:schemeClr val="accent1">
                    <a:lumMod val="75000"/>
                  </a:schemeClr>
                </a:solidFill>
              </a:rPr>
            </a:br>
            <a:r>
              <a:rPr lang="ru-RU" sz="1200" dirty="0">
                <a:solidFill>
                  <a:schemeClr val="accent1">
                    <a:lumMod val="75000"/>
                  </a:schemeClr>
                </a:solidFill>
              </a:rPr>
              <a:t>(кафедра)</a:t>
            </a:r>
            <a:br>
              <a:rPr lang="ru-RU" sz="1200" dirty="0">
                <a:solidFill>
                  <a:schemeClr val="accent1">
                    <a:lumMod val="75000"/>
                  </a:schemeClr>
                </a:solidFill>
              </a:rPr>
            </a:br>
            <a:r>
              <a:rPr lang="ru-RU" sz="1200" dirty="0">
                <a:solidFill>
                  <a:schemeClr val="accent1">
                    <a:lumMod val="75000"/>
                  </a:schemeClr>
                </a:solidFill>
              </a:rPr>
              <a:t/>
            </a:r>
            <a:br>
              <a:rPr lang="ru-RU" sz="1200" dirty="0">
                <a:solidFill>
                  <a:schemeClr val="accent1">
                    <a:lumMod val="75000"/>
                  </a:schemeClr>
                </a:solidFill>
              </a:rPr>
            </a:br>
            <a:r>
              <a:rPr lang="ru-RU" sz="1600" dirty="0" smtClean="0">
                <a:solidFill>
                  <a:schemeClr val="accent1">
                    <a:lumMod val="75000"/>
                  </a:schemeClr>
                </a:solidFill>
              </a:rPr>
              <a:t>___________________</a:t>
            </a:r>
            <a:r>
              <a:rPr lang="kk-KZ" sz="1600" u="sng" dirty="0">
                <a:solidFill>
                  <a:schemeClr val="accent1">
                    <a:lumMod val="75000"/>
                  </a:schemeClr>
                </a:solidFill>
              </a:rPr>
              <a:t>Ұңғыларды күрделі жөндеу</a:t>
            </a:r>
            <a:r>
              <a:rPr lang="ru-RU" sz="1600" dirty="0" smtClean="0">
                <a:solidFill>
                  <a:schemeClr val="accent1">
                    <a:lumMod val="75000"/>
                  </a:schemeClr>
                </a:solidFill>
              </a:rPr>
              <a:t>__________________</a:t>
            </a:r>
            <a:r>
              <a:rPr lang="ru-RU" sz="1600" dirty="0">
                <a:solidFill>
                  <a:schemeClr val="accent1">
                    <a:lumMod val="75000"/>
                  </a:schemeClr>
                </a:solidFill>
              </a:rPr>
              <a:t/>
            </a:r>
            <a:br>
              <a:rPr lang="ru-RU" sz="1600" dirty="0">
                <a:solidFill>
                  <a:schemeClr val="accent1">
                    <a:lumMod val="75000"/>
                  </a:schemeClr>
                </a:solidFill>
              </a:rPr>
            </a:br>
            <a:r>
              <a:rPr lang="ru-RU" sz="1200" dirty="0" smtClean="0">
                <a:solidFill>
                  <a:schemeClr val="accent1">
                    <a:lumMod val="75000"/>
                  </a:schemeClr>
                </a:solidFill>
              </a:rPr>
              <a:t>(</a:t>
            </a:r>
            <a:r>
              <a:rPr lang="ru-RU" sz="1200" dirty="0" err="1" smtClean="0">
                <a:solidFill>
                  <a:schemeClr val="accent1">
                    <a:lumMod val="75000"/>
                  </a:schemeClr>
                </a:solidFill>
              </a:rPr>
              <a:t>пән</a:t>
            </a:r>
            <a:r>
              <a:rPr lang="ru-RU" sz="1200" dirty="0" smtClean="0">
                <a:solidFill>
                  <a:schemeClr val="accent1">
                    <a:lumMod val="75000"/>
                  </a:schemeClr>
                </a:solidFill>
              </a:rPr>
              <a:t>)</a:t>
            </a:r>
            <a:r>
              <a:rPr lang="ru-RU" sz="1200" dirty="0">
                <a:solidFill>
                  <a:schemeClr val="accent1">
                    <a:lumMod val="75000"/>
                  </a:schemeClr>
                </a:solidFill>
              </a:rPr>
              <a:t/>
            </a:r>
            <a:br>
              <a:rPr lang="ru-RU" sz="1200" dirty="0">
                <a:solidFill>
                  <a:schemeClr val="accent1">
                    <a:lumMod val="75000"/>
                  </a:schemeClr>
                </a:solidFill>
              </a:rPr>
            </a:br>
            <a:endParaRPr lang="ru-RU" sz="1200" dirty="0">
              <a:solidFill>
                <a:schemeClr val="accent1">
                  <a:lumMod val="75000"/>
                </a:schemeClr>
              </a:solidFill>
            </a:endParaRPr>
          </a:p>
        </p:txBody>
      </p:sp>
      <p:sp>
        <p:nvSpPr>
          <p:cNvPr id="3079" name="Rectangle 7"/>
          <p:cNvSpPr>
            <a:spLocks noChangeArrowheads="1"/>
          </p:cNvSpPr>
          <p:nvPr/>
        </p:nvSpPr>
        <p:spPr bwMode="auto">
          <a:xfrm>
            <a:off x="1678517" y="3789363"/>
            <a:ext cx="8534400" cy="792162"/>
          </a:xfrm>
          <a:prstGeom prst="rect">
            <a:avLst/>
          </a:prstGeom>
          <a:noFill/>
          <a:ln w="9525">
            <a:noFill/>
            <a:miter lim="800000"/>
            <a:headEnd/>
            <a:tailEnd/>
          </a:ln>
        </p:spPr>
        <p:txBody>
          <a:bodyPr/>
          <a:lstStyle/>
          <a:p>
            <a:pPr algn="ctr">
              <a:spcBef>
                <a:spcPct val="20000"/>
              </a:spcBef>
            </a:pPr>
            <a:r>
              <a:rPr lang="ru-RU" sz="2000" dirty="0" smtClean="0">
                <a:solidFill>
                  <a:schemeClr val="accent1">
                    <a:lumMod val="75000"/>
                  </a:schemeClr>
                </a:solidFill>
              </a:rPr>
              <a:t> </a:t>
            </a:r>
            <a:r>
              <a:rPr lang="ru-RU" sz="2000" dirty="0">
                <a:solidFill>
                  <a:schemeClr val="accent1">
                    <a:lumMod val="75000"/>
                  </a:schemeClr>
                </a:solidFill>
              </a:rPr>
              <a:t>№ </a:t>
            </a:r>
            <a:r>
              <a:rPr lang="kk-KZ" sz="2000" dirty="0" smtClean="0">
                <a:solidFill>
                  <a:schemeClr val="accent1">
                    <a:lumMod val="75000"/>
                  </a:schemeClr>
                </a:solidFill>
              </a:rPr>
              <a:t>12 дәріс</a:t>
            </a:r>
            <a:endParaRPr lang="ru-RU" sz="2000" dirty="0">
              <a:solidFill>
                <a:schemeClr val="accent1">
                  <a:lumMod val="75000"/>
                </a:schemeClr>
              </a:solidFill>
            </a:endParaRPr>
          </a:p>
          <a:p>
            <a:pPr algn="ctr">
              <a:spcBef>
                <a:spcPct val="20000"/>
              </a:spcBef>
            </a:pPr>
            <a:r>
              <a:rPr lang="ru-RU" sz="2000" u="sng" dirty="0">
                <a:solidFill>
                  <a:schemeClr val="accent1">
                    <a:lumMod val="75000"/>
                  </a:schemeClr>
                </a:solidFill>
              </a:rPr>
              <a:t> </a:t>
            </a:r>
            <a:endParaRPr lang="ru-RU" sz="1000" dirty="0">
              <a:solidFill>
                <a:schemeClr val="accent1">
                  <a:lumMod val="75000"/>
                </a:schemeClr>
              </a:solidFill>
            </a:endParaRPr>
          </a:p>
        </p:txBody>
      </p:sp>
      <p:pic>
        <p:nvPicPr>
          <p:cNvPr id="11" name="Picture 2" descr="ÐÐ°ÑÑÐ¸Ð½ÐºÐ¸ Ð¿Ð¾ Ð·Ð°Ð¿ÑÐ¾ÑÑ logo satbayev university"/>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2054110" cy="1112643"/>
          </a:xfrm>
          <a:prstGeom prst="rect">
            <a:avLst/>
          </a:prstGeom>
          <a:noFill/>
          <a:extLst>
            <a:ext uri="{909E8E84-426E-40DD-AFC4-6F175D3DCCD1}">
              <a14:hiddenFill xmlns:a14="http://schemas.microsoft.com/office/drawing/2010/main">
                <a:solidFill>
                  <a:srgbClr val="FFFFFF"/>
                </a:solidFill>
              </a14:hiddenFill>
            </a:ext>
          </a:extLst>
        </p:spPr>
      </p:pic>
      <p:sp>
        <p:nvSpPr>
          <p:cNvPr id="2" name="Прямоугольник 1"/>
          <p:cNvSpPr/>
          <p:nvPr/>
        </p:nvSpPr>
        <p:spPr>
          <a:xfrm>
            <a:off x="2553529" y="3067629"/>
            <a:ext cx="7271208" cy="522259"/>
          </a:xfrm>
          <a:prstGeom prst="rect">
            <a:avLst/>
          </a:prstGeom>
        </p:spPr>
        <p:txBody>
          <a:bodyPr wrap="square">
            <a:spAutoFit/>
          </a:bodyPr>
          <a:lstStyle/>
          <a:p>
            <a:pPr indent="453390" algn="ctr">
              <a:lnSpc>
                <a:spcPct val="107000"/>
              </a:lnSpc>
              <a:spcAft>
                <a:spcPts val="0"/>
              </a:spcAft>
            </a:pPr>
            <a:r>
              <a:rPr lang="ru-RU" sz="2800" b="1" dirty="0" err="1">
                <a:solidFill>
                  <a:schemeClr val="accent1">
                    <a:lumMod val="75000"/>
                  </a:schemeClr>
                </a:solidFill>
                <a:latin typeface="Times New Roman" panose="02020603050405020304" pitchFamily="18" charset="0"/>
                <a:cs typeface="Times New Roman" panose="02020603050405020304" pitchFamily="18" charset="0"/>
              </a:rPr>
              <a:t>Екінші</a:t>
            </a:r>
            <a:r>
              <a:rPr lang="ru-RU" sz="2800" b="1" dirty="0">
                <a:solidFill>
                  <a:schemeClr val="accent1">
                    <a:lumMod val="75000"/>
                  </a:schemeClr>
                </a:solidFill>
                <a:latin typeface="Times New Roman" panose="02020603050405020304" pitchFamily="18" charset="0"/>
                <a:cs typeface="Times New Roman" panose="02020603050405020304" pitchFamily="18" charset="0"/>
              </a:rPr>
              <a:t> </a:t>
            </a:r>
            <a:r>
              <a:rPr lang="ru-RU" sz="2800" b="1" dirty="0" err="1">
                <a:solidFill>
                  <a:schemeClr val="accent1">
                    <a:lumMod val="75000"/>
                  </a:schemeClr>
                </a:solidFill>
                <a:latin typeface="Times New Roman" panose="02020603050405020304" pitchFamily="18" charset="0"/>
                <a:cs typeface="Times New Roman" panose="02020603050405020304" pitchFamily="18" charset="0"/>
              </a:rPr>
              <a:t>оқпанды</a:t>
            </a:r>
            <a:r>
              <a:rPr lang="ru-RU" sz="2800" b="1" dirty="0">
                <a:solidFill>
                  <a:schemeClr val="accent1">
                    <a:lumMod val="75000"/>
                  </a:schemeClr>
                </a:solidFill>
                <a:latin typeface="Times New Roman" panose="02020603050405020304" pitchFamily="18" charset="0"/>
                <a:cs typeface="Times New Roman" panose="02020603050405020304" pitchFamily="18" charset="0"/>
              </a:rPr>
              <a:t> </a:t>
            </a:r>
            <a:r>
              <a:rPr lang="ru-RU" sz="2800" b="1" dirty="0" err="1">
                <a:solidFill>
                  <a:schemeClr val="accent1">
                    <a:lumMod val="75000"/>
                  </a:schemeClr>
                </a:solidFill>
                <a:latin typeface="Times New Roman" panose="02020603050405020304" pitchFamily="18" charset="0"/>
                <a:cs typeface="Times New Roman" panose="02020603050405020304" pitchFamily="18" charset="0"/>
              </a:rPr>
              <a:t>кесу</a:t>
            </a:r>
            <a:endParaRPr lang="ru-RU" sz="2800" b="1" dirty="0">
              <a:solidFill>
                <a:schemeClr val="accent1">
                  <a:lumMod val="75000"/>
                </a:schemeClr>
              </a:solidFill>
              <a:latin typeface="Times New Roman" panose="02020603050405020304" pitchFamily="18" charset="0"/>
              <a:cs typeface="Times New Roman" panose="02020603050405020304" pitchFamily="18" charset="0"/>
            </a:endParaRP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bg>
      <p:bgPr>
        <a:gradFill flip="none" rotWithShape="1">
          <a:gsLst>
            <a:gs pos="54000">
              <a:schemeClr val="tx1">
                <a:lumMod val="95000"/>
              </a:schemeClr>
            </a:gs>
            <a:gs pos="96000">
              <a:srgbClr val="75CDEF"/>
            </a:gs>
            <a:gs pos="92000">
              <a:schemeClr val="bg2">
                <a:lumMod val="40000"/>
                <a:lumOff val="60000"/>
              </a:schemeClr>
            </a:gs>
          </a:gsLst>
          <a:path path="circle">
            <a:fillToRect l="100000" t="100000"/>
          </a:path>
          <a:tileRect r="-100000" b="-100000"/>
        </a:gradFill>
        <a:effectLst/>
      </p:bgPr>
    </p:bg>
    <p:spTree>
      <p:nvGrpSpPr>
        <p:cNvPr id="1" name=""/>
        <p:cNvGrpSpPr/>
        <p:nvPr/>
      </p:nvGrpSpPr>
      <p:grpSpPr>
        <a:xfrm>
          <a:off x="0" y="0"/>
          <a:ext cx="0" cy="0"/>
          <a:chOff x="0" y="0"/>
          <a:chExt cx="0" cy="0"/>
        </a:xfrm>
      </p:grpSpPr>
      <p:pic>
        <p:nvPicPr>
          <p:cNvPr id="7" name="Picture 2" descr="ÐÐ°ÑÑÐ¸Ð½ÐºÐ¸ Ð¿Ð¾ Ð·Ð°Ð¿ÑÐ¾ÑÑ logo satbayev universit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054110" cy="1112643"/>
          </a:xfrm>
          <a:prstGeom prst="rect">
            <a:avLst/>
          </a:prstGeom>
          <a:noFill/>
          <a:extLst>
            <a:ext uri="{909E8E84-426E-40DD-AFC4-6F175D3DCCD1}">
              <a14:hiddenFill xmlns:a14="http://schemas.microsoft.com/office/drawing/2010/main">
                <a:solidFill>
                  <a:srgbClr val="FFFFFF"/>
                </a:solidFill>
              </a14:hiddenFill>
            </a:ext>
          </a:extLst>
        </p:spPr>
      </p:pic>
      <p:sp>
        <p:nvSpPr>
          <p:cNvPr id="10" name="Прямоугольник 9"/>
          <p:cNvSpPr/>
          <p:nvPr/>
        </p:nvSpPr>
        <p:spPr>
          <a:xfrm>
            <a:off x="699247" y="1038615"/>
            <a:ext cx="10614212" cy="5693866"/>
          </a:xfrm>
          <a:prstGeom prst="rect">
            <a:avLst/>
          </a:prstGeom>
        </p:spPr>
        <p:txBody>
          <a:bodyPr wrap="square">
            <a:spAutoFit/>
          </a:bodyPr>
          <a:lstStyle/>
          <a:p>
            <a:pPr marL="457200" indent="-457200" algn="just">
              <a:buFont typeface="Arial" panose="020B0604020202020204" pitchFamily="34" charset="0"/>
              <a:buChar char="•"/>
            </a:pPr>
            <a:r>
              <a:rPr lang="kk-KZ" sz="2800" dirty="0">
                <a:solidFill>
                  <a:schemeClr val="bg2">
                    <a:lumMod val="50000"/>
                  </a:schemeClr>
                </a:solidFill>
                <a:latin typeface="Times New Roman" panose="02020603050405020304" pitchFamily="18" charset="0"/>
                <a:cs typeface="Times New Roman" panose="02020603050405020304" pitchFamily="18" charset="0"/>
              </a:rPr>
              <a:t>Кәсіпшілік тәжірибе және жетекші мұнай-газ өндіруші кәсіпорындардың мамандарының жетістіктері негізінде сазды тау жыныстарынан тұратын аралықтарда, бір қатарлы тізбек аралықтарында (егер олар бірнеше болса) және цементтік сақинасы сапалы аралықтарда (геофизикалық мәліметтер бойынша) «терезені» ашқан дұрыс. </a:t>
            </a:r>
            <a:endParaRPr lang="kk-KZ" sz="2800" dirty="0" smtClean="0">
              <a:solidFill>
                <a:schemeClr val="bg2">
                  <a:lumMod val="50000"/>
                </a:schemeClr>
              </a:solidFill>
              <a:latin typeface="Times New Roman" panose="02020603050405020304" pitchFamily="18" charset="0"/>
              <a:cs typeface="Times New Roman" panose="02020603050405020304" pitchFamily="18" charset="0"/>
            </a:endParaRPr>
          </a:p>
          <a:p>
            <a:pPr marL="457200" indent="-457200" algn="just">
              <a:buFont typeface="Arial" panose="020B0604020202020204" pitchFamily="34" charset="0"/>
              <a:buChar char="•"/>
            </a:pPr>
            <a:r>
              <a:rPr lang="kk-KZ" sz="2800" dirty="0" smtClean="0">
                <a:solidFill>
                  <a:schemeClr val="bg2">
                    <a:lumMod val="50000"/>
                  </a:schemeClr>
                </a:solidFill>
                <a:latin typeface="Times New Roman" panose="02020603050405020304" pitchFamily="18" charset="0"/>
                <a:cs typeface="Times New Roman" panose="02020603050405020304" pitchFamily="18" charset="0"/>
              </a:rPr>
              <a:t>Пайдалану </a:t>
            </a:r>
            <a:r>
              <a:rPr lang="kk-KZ" sz="2800" dirty="0">
                <a:solidFill>
                  <a:schemeClr val="bg2">
                    <a:lumMod val="50000"/>
                  </a:schemeClr>
                </a:solidFill>
                <a:latin typeface="Times New Roman" panose="02020603050405020304" pitchFamily="18" charset="0"/>
                <a:cs typeface="Times New Roman" panose="02020603050405020304" pitchFamily="18" charset="0"/>
              </a:rPr>
              <a:t>тізбегінің техникалық жағдайын анықтау, тарылудың мүмкін аймақтарын табу мақсатында шаблондау – үлгі алу жасалады (үлгі диаметрі ауытқытқыштың өлшемдерінен сәйкесінше диаметрі 3-4 мм, ал ұзындығы 2-3 м үлкен болады). Әдетте кен орындарында ұзындығы (</a:t>
            </a:r>
            <a:r>
              <a:rPr lang="en-US" sz="2800" dirty="0">
                <a:solidFill>
                  <a:schemeClr val="bg2">
                    <a:lumMod val="50000"/>
                  </a:schemeClr>
                </a:solidFill>
                <a:latin typeface="Times New Roman" panose="02020603050405020304" pitchFamily="18" charset="0"/>
                <a:cs typeface="Times New Roman" panose="02020603050405020304" pitchFamily="18" charset="0"/>
              </a:rPr>
              <a:t>L</a:t>
            </a:r>
            <a:r>
              <a:rPr lang="kk-KZ" sz="2800" dirty="0">
                <a:solidFill>
                  <a:schemeClr val="bg2">
                    <a:lumMod val="50000"/>
                  </a:schemeClr>
                </a:solidFill>
                <a:latin typeface="Times New Roman" panose="02020603050405020304" pitchFamily="18" charset="0"/>
                <a:cs typeface="Times New Roman" panose="02020603050405020304" pitchFamily="18" charset="0"/>
              </a:rPr>
              <a:t>ш)  6 м, диаметрі (</a:t>
            </a:r>
            <a:r>
              <a:rPr lang="en-US" sz="2800" dirty="0">
                <a:solidFill>
                  <a:schemeClr val="bg2">
                    <a:lumMod val="50000"/>
                  </a:schemeClr>
                </a:solidFill>
                <a:latin typeface="Times New Roman" panose="02020603050405020304" pitchFamily="18" charset="0"/>
                <a:cs typeface="Times New Roman" panose="02020603050405020304" pitchFamily="18" charset="0"/>
              </a:rPr>
              <a:t>D</a:t>
            </a:r>
            <a:r>
              <a:rPr lang="kk-KZ" sz="2800" dirty="0">
                <a:solidFill>
                  <a:schemeClr val="bg2">
                    <a:lumMod val="50000"/>
                  </a:schemeClr>
                </a:solidFill>
                <a:latin typeface="Times New Roman" panose="02020603050405020304" pitchFamily="18" charset="0"/>
                <a:cs typeface="Times New Roman" panose="02020603050405020304" pitchFamily="18" charset="0"/>
              </a:rPr>
              <a:t>ш) 122 мм (диаметрі 139 мм пайдалану тізбектері үшін), 126 және 144 мм (диаметрі 146 мм пайдалану тізбектері үшін) қолданылады.</a:t>
            </a:r>
          </a:p>
        </p:txBody>
      </p:sp>
    </p:spTree>
    <p:extLst>
      <p:ext uri="{BB962C8B-B14F-4D97-AF65-F5344CB8AC3E}">
        <p14:creationId xmlns:p14="http://schemas.microsoft.com/office/powerpoint/2010/main" val="17616882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gradFill flip="none" rotWithShape="1">
          <a:gsLst>
            <a:gs pos="54000">
              <a:schemeClr val="tx1">
                <a:lumMod val="95000"/>
              </a:schemeClr>
            </a:gs>
            <a:gs pos="96000">
              <a:srgbClr val="75CDEF"/>
            </a:gs>
            <a:gs pos="92000">
              <a:schemeClr val="bg2">
                <a:lumMod val="40000"/>
                <a:lumOff val="60000"/>
              </a:schemeClr>
            </a:gs>
          </a:gsLst>
          <a:path path="circle">
            <a:fillToRect l="100000" t="100000"/>
          </a:path>
          <a:tileRect r="-100000" b="-100000"/>
        </a:gradFill>
        <a:effectLst/>
      </p:bgPr>
    </p:bg>
    <p:spTree>
      <p:nvGrpSpPr>
        <p:cNvPr id="1" name=""/>
        <p:cNvGrpSpPr/>
        <p:nvPr/>
      </p:nvGrpSpPr>
      <p:grpSpPr>
        <a:xfrm>
          <a:off x="0" y="0"/>
          <a:ext cx="0" cy="0"/>
          <a:chOff x="0" y="0"/>
          <a:chExt cx="0" cy="0"/>
        </a:xfrm>
      </p:grpSpPr>
      <p:pic>
        <p:nvPicPr>
          <p:cNvPr id="7" name="Picture 2" descr="ÐÐ°ÑÑÐ¸Ð½ÐºÐ¸ Ð¿Ð¾ Ð·Ð°Ð¿ÑÐ¾ÑÑ logo satbayev universit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054110" cy="1112643"/>
          </a:xfrm>
          <a:prstGeom prst="rect">
            <a:avLst/>
          </a:prstGeom>
          <a:noFill/>
          <a:extLst>
            <a:ext uri="{909E8E84-426E-40DD-AFC4-6F175D3DCCD1}">
              <a14:hiddenFill xmlns:a14="http://schemas.microsoft.com/office/drawing/2010/main">
                <a:solidFill>
                  <a:srgbClr val="FFFFFF"/>
                </a:solidFill>
              </a14:hiddenFill>
            </a:ext>
          </a:extLst>
        </p:spPr>
      </p:pic>
      <p:sp>
        <p:nvSpPr>
          <p:cNvPr id="10" name="Прямоугольник 9"/>
          <p:cNvSpPr/>
          <p:nvPr/>
        </p:nvSpPr>
        <p:spPr>
          <a:xfrm>
            <a:off x="699247" y="1038615"/>
            <a:ext cx="10614212" cy="3970318"/>
          </a:xfrm>
          <a:prstGeom prst="rect">
            <a:avLst/>
          </a:prstGeom>
        </p:spPr>
        <p:txBody>
          <a:bodyPr wrap="square">
            <a:spAutoFit/>
          </a:bodyPr>
          <a:lstStyle/>
          <a:p>
            <a:pPr algn="just"/>
            <a:r>
              <a:rPr lang="kk-KZ" sz="2800" dirty="0">
                <a:solidFill>
                  <a:schemeClr val="bg2">
                    <a:lumMod val="50000"/>
                  </a:schemeClr>
                </a:solidFill>
                <a:latin typeface="Times New Roman" panose="02020603050405020304" pitchFamily="18" charset="0"/>
                <a:cs typeface="Times New Roman" panose="02020603050405020304" pitchFamily="18" charset="0"/>
              </a:rPr>
              <a:t>Қажет болса шегендеу тізбегі шаблонның еркін өтуі үшін райбермен өңделеді. Ұңғылардың ескі қорында екінші оқпан кесу үшін келесі жабдық қолданылады.</a:t>
            </a:r>
          </a:p>
          <a:p>
            <a:pPr algn="just"/>
            <a:r>
              <a:rPr lang="kk-KZ" sz="2800" b="1" dirty="0">
                <a:solidFill>
                  <a:schemeClr val="bg2">
                    <a:lumMod val="50000"/>
                  </a:schemeClr>
                </a:solidFill>
                <a:latin typeface="Times New Roman" panose="02020603050405020304" pitchFamily="18" charset="0"/>
                <a:cs typeface="Times New Roman" panose="02020603050405020304" pitchFamily="18" charset="0"/>
              </a:rPr>
              <a:t>Бұрғылау қондырғысы. </a:t>
            </a:r>
            <a:r>
              <a:rPr lang="kk-KZ" sz="2800" dirty="0">
                <a:solidFill>
                  <a:schemeClr val="bg2">
                    <a:lumMod val="50000"/>
                  </a:schemeClr>
                </a:solidFill>
                <a:latin typeface="Times New Roman" panose="02020603050405020304" pitchFamily="18" charset="0"/>
                <a:cs typeface="Times New Roman" panose="02020603050405020304" pitchFamily="18" charset="0"/>
              </a:rPr>
              <a:t>Ұңғылардың екінші оқпанын кесу және бұрғылау жұмысы стационарлы бұрғылау қондырғыларынан, сондай-ақавтомобиль шассиі мен тракторлар базасындағы көтергіштер көмегімен де жасалады. </a:t>
            </a:r>
            <a:endParaRPr lang="kk-KZ" sz="2800" dirty="0" smtClean="0">
              <a:solidFill>
                <a:schemeClr val="bg2">
                  <a:lumMod val="50000"/>
                </a:schemeClr>
              </a:solidFill>
              <a:latin typeface="Times New Roman" panose="02020603050405020304" pitchFamily="18" charset="0"/>
              <a:cs typeface="Times New Roman" panose="02020603050405020304" pitchFamily="18" charset="0"/>
            </a:endParaRPr>
          </a:p>
          <a:p>
            <a:pPr algn="just"/>
            <a:r>
              <a:rPr lang="kk-KZ" sz="2800" dirty="0" smtClean="0">
                <a:solidFill>
                  <a:schemeClr val="bg2">
                    <a:lumMod val="50000"/>
                  </a:schemeClr>
                </a:solidFill>
                <a:latin typeface="Times New Roman" panose="02020603050405020304" pitchFamily="18" charset="0"/>
                <a:cs typeface="Times New Roman" panose="02020603050405020304" pitchFamily="18" charset="0"/>
              </a:rPr>
              <a:t>Тәлдік </a:t>
            </a:r>
            <a:r>
              <a:rPr lang="kk-KZ" sz="2800" dirty="0">
                <a:solidFill>
                  <a:schemeClr val="bg2">
                    <a:lumMod val="50000"/>
                  </a:schemeClr>
                </a:solidFill>
                <a:latin typeface="Times New Roman" panose="02020603050405020304" pitchFamily="18" charset="0"/>
                <a:cs typeface="Times New Roman" panose="02020603050405020304" pitchFamily="18" charset="0"/>
              </a:rPr>
              <a:t>жүйенің жүк көтергіштігі ұңғының екінші оқпанын кесу тереңдігінен тәуелді, 75-200 т және одан жоғары аралықта болады.</a:t>
            </a:r>
          </a:p>
        </p:txBody>
      </p:sp>
    </p:spTree>
    <p:extLst>
      <p:ext uri="{BB962C8B-B14F-4D97-AF65-F5344CB8AC3E}">
        <p14:creationId xmlns:p14="http://schemas.microsoft.com/office/powerpoint/2010/main" val="14023412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gradFill flip="none" rotWithShape="1">
          <a:gsLst>
            <a:gs pos="54000">
              <a:schemeClr val="tx1">
                <a:lumMod val="95000"/>
              </a:schemeClr>
            </a:gs>
            <a:gs pos="96000">
              <a:srgbClr val="75CDEF"/>
            </a:gs>
            <a:gs pos="92000">
              <a:schemeClr val="bg2">
                <a:lumMod val="40000"/>
                <a:lumOff val="60000"/>
              </a:schemeClr>
            </a:gs>
          </a:gsLst>
          <a:path path="circle">
            <a:fillToRect l="100000" t="100000"/>
          </a:path>
          <a:tileRect r="-100000" b="-100000"/>
        </a:gradFill>
        <a:effectLst/>
      </p:bgPr>
    </p:bg>
    <p:spTree>
      <p:nvGrpSpPr>
        <p:cNvPr id="1" name=""/>
        <p:cNvGrpSpPr/>
        <p:nvPr/>
      </p:nvGrpSpPr>
      <p:grpSpPr>
        <a:xfrm>
          <a:off x="0" y="0"/>
          <a:ext cx="0" cy="0"/>
          <a:chOff x="0" y="0"/>
          <a:chExt cx="0" cy="0"/>
        </a:xfrm>
      </p:grpSpPr>
      <p:pic>
        <p:nvPicPr>
          <p:cNvPr id="7" name="Picture 2" descr="ÐÐ°ÑÑÐ¸Ð½ÐºÐ¸ Ð¿Ð¾ Ð·Ð°Ð¿ÑÐ¾ÑÑ logo satbayev universit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054110" cy="1112643"/>
          </a:xfrm>
          <a:prstGeom prst="rect">
            <a:avLst/>
          </a:prstGeom>
          <a:noFill/>
          <a:extLst>
            <a:ext uri="{909E8E84-426E-40DD-AFC4-6F175D3DCCD1}">
              <a14:hiddenFill xmlns:a14="http://schemas.microsoft.com/office/drawing/2010/main">
                <a:solidFill>
                  <a:srgbClr val="FFFFFF"/>
                </a:solidFill>
              </a14:hiddenFill>
            </a:ext>
          </a:extLst>
        </p:spPr>
      </p:pic>
      <p:sp>
        <p:nvSpPr>
          <p:cNvPr id="10" name="Прямоугольник 9"/>
          <p:cNvSpPr/>
          <p:nvPr/>
        </p:nvSpPr>
        <p:spPr>
          <a:xfrm>
            <a:off x="699247" y="1038615"/>
            <a:ext cx="10614212" cy="4832092"/>
          </a:xfrm>
          <a:prstGeom prst="rect">
            <a:avLst/>
          </a:prstGeom>
        </p:spPr>
        <p:txBody>
          <a:bodyPr wrap="square">
            <a:spAutoFit/>
          </a:bodyPr>
          <a:lstStyle/>
          <a:p>
            <a:pPr marL="457200" indent="-457200" algn="just">
              <a:buFont typeface="Arial" panose="020B0604020202020204" pitchFamily="34" charset="0"/>
              <a:buChar char="•"/>
            </a:pPr>
            <a:r>
              <a:rPr lang="kk-KZ" sz="2800" dirty="0">
                <a:solidFill>
                  <a:schemeClr val="bg2">
                    <a:lumMod val="50000"/>
                  </a:schemeClr>
                </a:solidFill>
                <a:latin typeface="Times New Roman" panose="02020603050405020304" pitchFamily="18" charset="0"/>
                <a:cs typeface="Times New Roman" panose="02020603050405020304" pitchFamily="18" charset="0"/>
              </a:rPr>
              <a:t>Үш фрезер-райберден тұратын кешенді қолдану кезінде жүктеме 20-30 кН және ротордың айналу жиілігі 40-60 айн/мин болғанда диаметрі ең кіші райберден бастайды</a:t>
            </a:r>
            <a:r>
              <a:rPr lang="kk-KZ" sz="2800" dirty="0" smtClean="0">
                <a:solidFill>
                  <a:schemeClr val="bg2">
                    <a:lumMod val="50000"/>
                  </a:schemeClr>
                </a:solidFill>
                <a:latin typeface="Times New Roman" panose="02020603050405020304" pitchFamily="18" charset="0"/>
                <a:cs typeface="Times New Roman" panose="02020603050405020304" pitchFamily="18" charset="0"/>
              </a:rPr>
              <a:t>.</a:t>
            </a:r>
          </a:p>
          <a:p>
            <a:pPr marL="457200" indent="-457200" algn="just">
              <a:buFont typeface="Arial" panose="020B0604020202020204" pitchFamily="34" charset="0"/>
              <a:buChar char="•"/>
            </a:pPr>
            <a:r>
              <a:rPr lang="kk-KZ" sz="2800" dirty="0" smtClean="0">
                <a:solidFill>
                  <a:schemeClr val="bg2">
                    <a:lumMod val="50000"/>
                  </a:schemeClr>
                </a:solidFill>
                <a:latin typeface="Times New Roman" panose="02020603050405020304" pitchFamily="18" charset="0"/>
                <a:cs typeface="Times New Roman" panose="02020603050405020304" pitchFamily="18" charset="0"/>
              </a:rPr>
              <a:t> </a:t>
            </a:r>
            <a:r>
              <a:rPr lang="kk-KZ" sz="2800" dirty="0">
                <a:solidFill>
                  <a:schemeClr val="bg2">
                    <a:lumMod val="50000"/>
                  </a:schemeClr>
                </a:solidFill>
                <a:latin typeface="Times New Roman" panose="02020603050405020304" pitchFamily="18" charset="0"/>
                <a:cs typeface="Times New Roman" panose="02020603050405020304" pitchFamily="18" charset="0"/>
              </a:rPr>
              <a:t>Райбер тереңдеген сайын айналу жиілігі 50-70 айн/мин мәніне жетеді, ал жүктеме өзгермейді. Ауытқытқыштың ұшынан бастап ұзындығы 1,4-1,6 м «терезе» ашқаннан кейін, райбердің төменгі ұшы тізбекпен байланысудан кеткеннен кейін айналу жиілігі 80-90айн/минутқа дейін жоғарылап, жүктеме 10-15 кН мәнге түседі. </a:t>
            </a:r>
            <a:endParaRPr lang="kk-KZ" sz="2800" dirty="0" smtClean="0">
              <a:solidFill>
                <a:schemeClr val="bg2">
                  <a:lumMod val="50000"/>
                </a:schemeClr>
              </a:solidFill>
              <a:latin typeface="Times New Roman" panose="02020603050405020304" pitchFamily="18" charset="0"/>
              <a:cs typeface="Times New Roman" panose="02020603050405020304" pitchFamily="18" charset="0"/>
            </a:endParaRPr>
          </a:p>
          <a:p>
            <a:pPr marL="457200" indent="-457200" algn="just">
              <a:buFont typeface="Arial" panose="020B0604020202020204" pitchFamily="34" charset="0"/>
              <a:buChar char="•"/>
            </a:pPr>
            <a:r>
              <a:rPr lang="kk-KZ" sz="2800" dirty="0" smtClean="0">
                <a:solidFill>
                  <a:schemeClr val="bg2">
                    <a:lumMod val="50000"/>
                  </a:schemeClr>
                </a:solidFill>
                <a:latin typeface="Times New Roman" panose="02020603050405020304" pitchFamily="18" charset="0"/>
                <a:cs typeface="Times New Roman" panose="02020603050405020304" pitchFamily="18" charset="0"/>
              </a:rPr>
              <a:t>Одан </a:t>
            </a:r>
            <a:r>
              <a:rPr lang="kk-KZ" sz="2800" dirty="0">
                <a:solidFill>
                  <a:schemeClr val="bg2">
                    <a:lumMod val="50000"/>
                  </a:schemeClr>
                </a:solidFill>
                <a:latin typeface="Times New Roman" panose="02020603050405020304" pitchFamily="18" charset="0"/>
                <a:cs typeface="Times New Roman" panose="02020603050405020304" pitchFamily="18" charset="0"/>
              </a:rPr>
              <a:t>кейін екінші райбермен 10-15 кН жүктемемен бірінші райбермен өткен ауытқытқыштың бүкіл ұзындығы бойынша аралық кеңейтіледі. </a:t>
            </a:r>
          </a:p>
        </p:txBody>
      </p:sp>
    </p:spTree>
    <p:extLst>
      <p:ext uri="{BB962C8B-B14F-4D97-AF65-F5344CB8AC3E}">
        <p14:creationId xmlns:p14="http://schemas.microsoft.com/office/powerpoint/2010/main" val="15958493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gradFill flip="none" rotWithShape="1">
          <a:gsLst>
            <a:gs pos="54000">
              <a:schemeClr val="tx1">
                <a:lumMod val="95000"/>
              </a:schemeClr>
            </a:gs>
            <a:gs pos="96000">
              <a:srgbClr val="75CDEF"/>
            </a:gs>
            <a:gs pos="92000">
              <a:schemeClr val="bg2">
                <a:lumMod val="40000"/>
                <a:lumOff val="60000"/>
              </a:schemeClr>
            </a:gs>
          </a:gsLst>
          <a:path path="circle">
            <a:fillToRect l="100000" t="100000"/>
          </a:path>
          <a:tileRect r="-100000" b="-100000"/>
        </a:gradFill>
        <a:effectLst/>
      </p:bgPr>
    </p:bg>
    <p:spTree>
      <p:nvGrpSpPr>
        <p:cNvPr id="1" name=""/>
        <p:cNvGrpSpPr/>
        <p:nvPr/>
      </p:nvGrpSpPr>
      <p:grpSpPr>
        <a:xfrm>
          <a:off x="0" y="0"/>
          <a:ext cx="0" cy="0"/>
          <a:chOff x="0" y="0"/>
          <a:chExt cx="0" cy="0"/>
        </a:xfrm>
      </p:grpSpPr>
      <p:pic>
        <p:nvPicPr>
          <p:cNvPr id="7" name="Picture 2" descr="ÐÐ°ÑÑÐ¸Ð½ÐºÐ¸ Ð¿Ð¾ Ð·Ð°Ð¿ÑÐ¾ÑÑ logo satbayev universit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054110" cy="1112643"/>
          </a:xfrm>
          <a:prstGeom prst="rect">
            <a:avLst/>
          </a:prstGeom>
          <a:noFill/>
          <a:extLst>
            <a:ext uri="{909E8E84-426E-40DD-AFC4-6F175D3DCCD1}">
              <a14:hiddenFill xmlns:a14="http://schemas.microsoft.com/office/drawing/2010/main">
                <a:solidFill>
                  <a:srgbClr val="FFFFFF"/>
                </a:solidFill>
              </a14:hiddenFill>
            </a:ext>
          </a:extLst>
        </p:spPr>
      </p:pic>
      <p:sp>
        <p:nvSpPr>
          <p:cNvPr id="10" name="Прямоугольник 9"/>
          <p:cNvSpPr/>
          <p:nvPr/>
        </p:nvSpPr>
        <p:spPr>
          <a:xfrm>
            <a:off x="699247" y="1038615"/>
            <a:ext cx="10614212" cy="5262979"/>
          </a:xfrm>
          <a:prstGeom prst="rect">
            <a:avLst/>
          </a:prstGeom>
        </p:spPr>
        <p:txBody>
          <a:bodyPr wrap="square">
            <a:spAutoFit/>
          </a:bodyPr>
          <a:lstStyle/>
          <a:p>
            <a:pPr algn="just"/>
            <a:r>
              <a:rPr lang="kk-KZ" sz="2800" dirty="0">
                <a:solidFill>
                  <a:schemeClr val="bg2">
                    <a:lumMod val="50000"/>
                  </a:schemeClr>
                </a:solidFill>
                <a:latin typeface="Times New Roman" panose="02020603050405020304" pitchFamily="18" charset="0"/>
                <a:cs typeface="Times New Roman" panose="02020603050405020304" pitchFamily="18" charset="0"/>
              </a:rPr>
              <a:t>Үшінші райбермен «терезенің» қабырғасы өңделіп, тау жынысына шығу қамтамасыз етіледі. </a:t>
            </a:r>
            <a:endParaRPr lang="kk-KZ" sz="2800" dirty="0" smtClean="0">
              <a:solidFill>
                <a:schemeClr val="bg2">
                  <a:lumMod val="50000"/>
                </a:schemeClr>
              </a:solidFill>
              <a:latin typeface="Times New Roman" panose="02020603050405020304" pitchFamily="18" charset="0"/>
              <a:cs typeface="Times New Roman" panose="02020603050405020304" pitchFamily="18" charset="0"/>
            </a:endParaRPr>
          </a:p>
          <a:p>
            <a:pPr algn="just"/>
            <a:r>
              <a:rPr lang="kk-KZ" sz="2800" dirty="0" smtClean="0">
                <a:solidFill>
                  <a:schemeClr val="bg2">
                    <a:lumMod val="50000"/>
                  </a:schemeClr>
                </a:solidFill>
                <a:latin typeface="Times New Roman" panose="02020603050405020304" pitchFamily="18" charset="0"/>
                <a:cs typeface="Times New Roman" panose="02020603050405020304" pitchFamily="18" charset="0"/>
              </a:rPr>
              <a:t>Егер </a:t>
            </a:r>
            <a:r>
              <a:rPr lang="kk-KZ" sz="2800" dirty="0">
                <a:solidFill>
                  <a:schemeClr val="bg2">
                    <a:lumMod val="50000"/>
                  </a:schemeClr>
                </a:solidFill>
                <a:latin typeface="Times New Roman" panose="02020603050405020304" pitchFamily="18" charset="0"/>
                <a:cs typeface="Times New Roman" panose="02020603050405020304" pitchFamily="18" charset="0"/>
              </a:rPr>
              <a:t>үшінші райбер айналымсыз «терезеден» еркін өтсе және «терезенің» диаметрі 142 мм-ден кем болмаса, онда «терезе» толық ашылған және өңделген болып есептеледі. </a:t>
            </a:r>
            <a:endParaRPr lang="kk-KZ" sz="2800" dirty="0" smtClean="0">
              <a:solidFill>
                <a:schemeClr val="bg2">
                  <a:lumMod val="50000"/>
                </a:schemeClr>
              </a:solidFill>
              <a:latin typeface="Times New Roman" panose="02020603050405020304" pitchFamily="18" charset="0"/>
              <a:cs typeface="Times New Roman" panose="02020603050405020304" pitchFamily="18" charset="0"/>
            </a:endParaRPr>
          </a:p>
          <a:p>
            <a:pPr algn="just"/>
            <a:r>
              <a:rPr lang="kk-KZ" sz="2800" dirty="0" smtClean="0">
                <a:solidFill>
                  <a:schemeClr val="bg2">
                    <a:lumMod val="50000"/>
                  </a:schemeClr>
                </a:solidFill>
                <a:latin typeface="Times New Roman" panose="02020603050405020304" pitchFamily="18" charset="0"/>
                <a:cs typeface="Times New Roman" panose="02020603050405020304" pitchFamily="18" charset="0"/>
              </a:rPr>
              <a:t>Біріктірілген </a:t>
            </a:r>
            <a:r>
              <a:rPr lang="kk-KZ" sz="2800" dirty="0">
                <a:solidFill>
                  <a:schemeClr val="bg2">
                    <a:lumMod val="50000"/>
                  </a:schemeClr>
                </a:solidFill>
                <a:latin typeface="Times New Roman" panose="02020603050405020304" pitchFamily="18" charset="0"/>
                <a:cs typeface="Times New Roman" panose="02020603050405020304" pitchFamily="18" charset="0"/>
              </a:rPr>
              <a:t>райберлерді және РПМ және РЦ типіндегі райберлерді қолдану кезінде өстік жүктеме 15-30 кН және 60-90 айн/мин айналу жиілігі ұсынылады.</a:t>
            </a:r>
          </a:p>
          <a:p>
            <a:pPr algn="just"/>
            <a:r>
              <a:rPr lang="kk-KZ" sz="2800" b="1" dirty="0">
                <a:solidFill>
                  <a:schemeClr val="bg2">
                    <a:lumMod val="50000"/>
                  </a:schemeClr>
                </a:solidFill>
                <a:latin typeface="Times New Roman" panose="02020603050405020304" pitchFamily="18" charset="0"/>
                <a:cs typeface="Times New Roman" panose="02020603050405020304" pitchFamily="18" charset="0"/>
              </a:rPr>
              <a:t>Сораптық агрегаттар. </a:t>
            </a:r>
            <a:r>
              <a:rPr lang="kk-KZ" sz="2800" dirty="0">
                <a:solidFill>
                  <a:schemeClr val="bg2">
                    <a:lumMod val="50000"/>
                  </a:schemeClr>
                </a:solidFill>
                <a:latin typeface="Times New Roman" panose="02020603050405020304" pitchFamily="18" charset="0"/>
                <a:cs typeface="Times New Roman" panose="02020603050405020304" pitchFamily="18" charset="0"/>
              </a:rPr>
              <a:t>Терезені кесу, бұрғылау кезінде сұйықты беру және айналдыру үшін, сондай-ақ цементтік (тампонаждық) ерітінділерді беру үшін ЦА-320, ЦА-400 типіндегі цементтеуші агрегаттар және басқа сораптық қондырғылар қолданылады.</a:t>
            </a:r>
          </a:p>
        </p:txBody>
      </p:sp>
    </p:spTree>
    <p:extLst>
      <p:ext uri="{BB962C8B-B14F-4D97-AF65-F5344CB8AC3E}">
        <p14:creationId xmlns:p14="http://schemas.microsoft.com/office/powerpoint/2010/main" val="18429087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gradFill flip="none" rotWithShape="1">
          <a:gsLst>
            <a:gs pos="54000">
              <a:schemeClr val="tx1">
                <a:lumMod val="95000"/>
              </a:schemeClr>
            </a:gs>
            <a:gs pos="96000">
              <a:srgbClr val="75CDEF"/>
            </a:gs>
            <a:gs pos="92000">
              <a:schemeClr val="bg2">
                <a:lumMod val="40000"/>
                <a:lumOff val="60000"/>
              </a:schemeClr>
            </a:gs>
          </a:gsLst>
          <a:path path="circle">
            <a:fillToRect l="100000" t="100000"/>
          </a:path>
          <a:tileRect r="-100000" b="-100000"/>
        </a:gradFill>
        <a:effectLst/>
      </p:bgPr>
    </p:bg>
    <p:spTree>
      <p:nvGrpSpPr>
        <p:cNvPr id="1" name=""/>
        <p:cNvGrpSpPr/>
        <p:nvPr/>
      </p:nvGrpSpPr>
      <p:grpSpPr>
        <a:xfrm>
          <a:off x="0" y="0"/>
          <a:ext cx="0" cy="0"/>
          <a:chOff x="0" y="0"/>
          <a:chExt cx="0" cy="0"/>
        </a:xfrm>
      </p:grpSpPr>
      <p:pic>
        <p:nvPicPr>
          <p:cNvPr id="7" name="Picture 2" descr="ÐÐ°ÑÑÐ¸Ð½ÐºÐ¸ Ð¿Ð¾ Ð·Ð°Ð¿ÑÐ¾ÑÑ logo satbayev universit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054110" cy="1112643"/>
          </a:xfrm>
          <a:prstGeom prst="rect">
            <a:avLst/>
          </a:prstGeom>
          <a:noFill/>
          <a:extLst>
            <a:ext uri="{909E8E84-426E-40DD-AFC4-6F175D3DCCD1}">
              <a14:hiddenFill xmlns:a14="http://schemas.microsoft.com/office/drawing/2010/main">
                <a:solidFill>
                  <a:srgbClr val="FFFFFF"/>
                </a:solidFill>
              </a14:hiddenFill>
            </a:ext>
          </a:extLst>
        </p:spPr>
      </p:pic>
      <p:sp>
        <p:nvSpPr>
          <p:cNvPr id="10" name="Прямоугольник 9"/>
          <p:cNvSpPr/>
          <p:nvPr/>
        </p:nvSpPr>
        <p:spPr>
          <a:xfrm>
            <a:off x="699247" y="1038615"/>
            <a:ext cx="10614212" cy="4832092"/>
          </a:xfrm>
          <a:prstGeom prst="rect">
            <a:avLst/>
          </a:prstGeom>
        </p:spPr>
        <p:txBody>
          <a:bodyPr wrap="square">
            <a:spAutoFit/>
          </a:bodyPr>
          <a:lstStyle/>
          <a:p>
            <a:pPr algn="just"/>
            <a:r>
              <a:rPr lang="kk-KZ" sz="2800" b="1" dirty="0">
                <a:solidFill>
                  <a:schemeClr val="bg2">
                    <a:lumMod val="50000"/>
                  </a:schemeClr>
                </a:solidFill>
                <a:latin typeface="Times New Roman" panose="02020603050405020304" pitchFamily="18" charset="0"/>
                <a:cs typeface="Times New Roman" panose="02020603050405020304" pitchFamily="18" charset="0"/>
              </a:rPr>
              <a:t>Аспап.</a:t>
            </a:r>
            <a:r>
              <a:rPr lang="kk-KZ" sz="2800" dirty="0">
                <a:solidFill>
                  <a:schemeClr val="bg2">
                    <a:lumMod val="50000"/>
                  </a:schemeClr>
                </a:solidFill>
                <a:latin typeface="Times New Roman" panose="02020603050405020304" pitchFamily="18" charset="0"/>
                <a:cs typeface="Times New Roman" panose="02020603050405020304" pitchFamily="18" charset="0"/>
              </a:rPr>
              <a:t> Екінші оқпанды кесу кезінде келесі аспаптар қолданылады:</a:t>
            </a:r>
          </a:p>
          <a:p>
            <a:pPr algn="just"/>
            <a:r>
              <a:rPr lang="kk-KZ" sz="2800" dirty="0">
                <a:solidFill>
                  <a:schemeClr val="bg2">
                    <a:lumMod val="50000"/>
                  </a:schemeClr>
                </a:solidFill>
                <a:latin typeface="Times New Roman" panose="02020603050405020304" pitchFamily="18" charset="0"/>
                <a:cs typeface="Times New Roman" panose="02020603050405020304" pitchFamily="18" charset="0"/>
              </a:rPr>
              <a:t>-	бұрғылау құбырлары;</a:t>
            </a:r>
          </a:p>
          <a:p>
            <a:pPr algn="just"/>
            <a:r>
              <a:rPr lang="kk-KZ" sz="2800" dirty="0">
                <a:solidFill>
                  <a:schemeClr val="bg2">
                    <a:lumMod val="50000"/>
                  </a:schemeClr>
                </a:solidFill>
                <a:latin typeface="Times New Roman" panose="02020603050405020304" pitchFamily="18" charset="0"/>
                <a:cs typeface="Times New Roman" panose="02020603050405020304" pitchFamily="18" charset="0"/>
              </a:rPr>
              <a:t>-	СКҚ;</a:t>
            </a:r>
          </a:p>
          <a:p>
            <a:pPr algn="just"/>
            <a:r>
              <a:rPr lang="kk-KZ" sz="2800" dirty="0">
                <a:solidFill>
                  <a:schemeClr val="bg2">
                    <a:lumMod val="50000"/>
                  </a:schemeClr>
                </a:solidFill>
                <a:latin typeface="Times New Roman" panose="02020603050405020304" pitchFamily="18" charset="0"/>
                <a:cs typeface="Times New Roman" panose="02020603050405020304" pitchFamily="18" charset="0"/>
              </a:rPr>
              <a:t>-	сына-ауытқытқыш;</a:t>
            </a:r>
          </a:p>
          <a:p>
            <a:pPr algn="just"/>
            <a:r>
              <a:rPr lang="kk-KZ" sz="2800" dirty="0">
                <a:solidFill>
                  <a:schemeClr val="bg2">
                    <a:lumMod val="50000"/>
                  </a:schemeClr>
                </a:solidFill>
                <a:latin typeface="Times New Roman" panose="02020603050405020304" pitchFamily="18" charset="0"/>
                <a:cs typeface="Times New Roman" panose="02020603050405020304" pitchFamily="18" charset="0"/>
              </a:rPr>
              <a:t>-	қашаулар жинағы;</a:t>
            </a:r>
          </a:p>
          <a:p>
            <a:pPr algn="just"/>
            <a:r>
              <a:rPr lang="kk-KZ" sz="2800" dirty="0">
                <a:solidFill>
                  <a:schemeClr val="bg2">
                    <a:lumMod val="50000"/>
                  </a:schemeClr>
                </a:solidFill>
                <a:latin typeface="Times New Roman" panose="02020603050405020304" pitchFamily="18" charset="0"/>
                <a:cs typeface="Times New Roman" panose="02020603050405020304" pitchFamily="18" charset="0"/>
              </a:rPr>
              <a:t>-	кеңейткіш;</a:t>
            </a:r>
          </a:p>
          <a:p>
            <a:pPr algn="just"/>
            <a:r>
              <a:rPr lang="kk-KZ" sz="2800" dirty="0">
                <a:solidFill>
                  <a:schemeClr val="bg2">
                    <a:lumMod val="50000"/>
                  </a:schemeClr>
                </a:solidFill>
                <a:latin typeface="Times New Roman" panose="02020603050405020304" pitchFamily="18" charset="0"/>
                <a:cs typeface="Times New Roman" panose="02020603050405020304" pitchFamily="18" charset="0"/>
              </a:rPr>
              <a:t>-	райбер-фрезер жинағы;</a:t>
            </a:r>
          </a:p>
          <a:p>
            <a:pPr algn="just"/>
            <a:r>
              <a:rPr lang="kk-KZ" sz="2800" dirty="0">
                <a:solidFill>
                  <a:schemeClr val="bg2">
                    <a:lumMod val="50000"/>
                  </a:schemeClr>
                </a:solidFill>
                <a:latin typeface="Times New Roman" panose="02020603050405020304" pitchFamily="18" charset="0"/>
                <a:cs typeface="Times New Roman" panose="02020603050405020304" pitchFamily="18" charset="0"/>
              </a:rPr>
              <a:t>-	шаблон;</a:t>
            </a:r>
          </a:p>
          <a:p>
            <a:pPr algn="just"/>
            <a:r>
              <a:rPr lang="kk-KZ" sz="2800" dirty="0">
                <a:solidFill>
                  <a:schemeClr val="bg2">
                    <a:lumMod val="50000"/>
                  </a:schemeClr>
                </a:solidFill>
                <a:latin typeface="Times New Roman" panose="02020603050405020304" pitchFamily="18" charset="0"/>
                <a:cs typeface="Times New Roman" panose="02020603050405020304" pitchFamily="18" charset="0"/>
              </a:rPr>
              <a:t>-	бақылау-өлшеу аспаптары (манометрлер, салмақ индикаторлары және т.б.);</a:t>
            </a:r>
          </a:p>
          <a:p>
            <a:pPr algn="just"/>
            <a:r>
              <a:rPr lang="kk-KZ" sz="2800" dirty="0">
                <a:solidFill>
                  <a:schemeClr val="bg2">
                    <a:lumMod val="50000"/>
                  </a:schemeClr>
                </a:solidFill>
                <a:latin typeface="Times New Roman" panose="02020603050405020304" pitchFamily="18" charset="0"/>
                <a:cs typeface="Times New Roman" panose="02020603050405020304" pitchFamily="18" charset="0"/>
              </a:rPr>
              <a:t>-	тығын-көпір (цементтік көпір орнату орнына).</a:t>
            </a:r>
          </a:p>
        </p:txBody>
      </p:sp>
    </p:spTree>
    <p:extLst>
      <p:ext uri="{BB962C8B-B14F-4D97-AF65-F5344CB8AC3E}">
        <p14:creationId xmlns:p14="http://schemas.microsoft.com/office/powerpoint/2010/main" val="167922018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gradFill flip="none" rotWithShape="1">
          <a:gsLst>
            <a:gs pos="54000">
              <a:schemeClr val="tx1">
                <a:lumMod val="95000"/>
              </a:schemeClr>
            </a:gs>
            <a:gs pos="96000">
              <a:srgbClr val="75CDEF"/>
            </a:gs>
            <a:gs pos="92000">
              <a:schemeClr val="bg2">
                <a:lumMod val="40000"/>
                <a:lumOff val="60000"/>
              </a:schemeClr>
            </a:gs>
          </a:gsLst>
          <a:path path="circle">
            <a:fillToRect l="100000" t="100000"/>
          </a:path>
          <a:tileRect r="-100000" b="-100000"/>
        </a:gradFill>
        <a:effectLst/>
      </p:bgPr>
    </p:bg>
    <p:spTree>
      <p:nvGrpSpPr>
        <p:cNvPr id="1" name=""/>
        <p:cNvGrpSpPr/>
        <p:nvPr/>
      </p:nvGrpSpPr>
      <p:grpSpPr>
        <a:xfrm>
          <a:off x="0" y="0"/>
          <a:ext cx="0" cy="0"/>
          <a:chOff x="0" y="0"/>
          <a:chExt cx="0" cy="0"/>
        </a:xfrm>
      </p:grpSpPr>
      <p:pic>
        <p:nvPicPr>
          <p:cNvPr id="7" name="Picture 2" descr="ÐÐ°ÑÑÐ¸Ð½ÐºÐ¸ Ð¿Ð¾ Ð·Ð°Ð¿ÑÐ¾ÑÑ logo satbayev universit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054110" cy="1112643"/>
          </a:xfrm>
          <a:prstGeom prst="rect">
            <a:avLst/>
          </a:prstGeom>
          <a:noFill/>
          <a:extLst>
            <a:ext uri="{909E8E84-426E-40DD-AFC4-6F175D3DCCD1}">
              <a14:hiddenFill xmlns:a14="http://schemas.microsoft.com/office/drawing/2010/main">
                <a:solidFill>
                  <a:srgbClr val="FFFFFF"/>
                </a:solidFill>
              </a14:hiddenFill>
            </a:ext>
          </a:extLst>
        </p:spPr>
      </p:pic>
      <p:sp>
        <p:nvSpPr>
          <p:cNvPr id="10" name="Прямоугольник 9"/>
          <p:cNvSpPr/>
          <p:nvPr/>
        </p:nvSpPr>
        <p:spPr>
          <a:xfrm>
            <a:off x="699247" y="1038615"/>
            <a:ext cx="10614212" cy="4401205"/>
          </a:xfrm>
          <a:prstGeom prst="rect">
            <a:avLst/>
          </a:prstGeom>
        </p:spPr>
        <p:txBody>
          <a:bodyPr wrap="square">
            <a:spAutoFit/>
          </a:bodyPr>
          <a:lstStyle/>
          <a:p>
            <a:pPr algn="just"/>
            <a:r>
              <a:rPr lang="kk-KZ" sz="2800" dirty="0">
                <a:solidFill>
                  <a:schemeClr val="bg2">
                    <a:lumMod val="50000"/>
                  </a:schemeClr>
                </a:solidFill>
                <a:latin typeface="Times New Roman" panose="02020603050405020304" pitchFamily="18" charset="0"/>
                <a:cs typeface="Times New Roman" panose="02020603050405020304" pitchFamily="18" charset="0"/>
              </a:rPr>
              <a:t>«Терезені» кесу үшін технологиялық жабдық жинағы және екінші щқпанды кесу кезіндегі технологиялық жабдықтау «БИТТЕХНИКА» ЖШБ-мен  (Пермь қаласы) жасалады</a:t>
            </a:r>
            <a:r>
              <a:rPr lang="kk-KZ" sz="2800" dirty="0" smtClean="0">
                <a:solidFill>
                  <a:schemeClr val="bg2">
                    <a:lumMod val="50000"/>
                  </a:schemeClr>
                </a:solidFill>
                <a:latin typeface="Times New Roman" panose="02020603050405020304" pitchFamily="18" charset="0"/>
                <a:cs typeface="Times New Roman" panose="02020603050405020304" pitchFamily="18" charset="0"/>
              </a:rPr>
              <a:t>.</a:t>
            </a:r>
          </a:p>
          <a:p>
            <a:pPr algn="just"/>
            <a:r>
              <a:rPr lang="kk-KZ" sz="2800" dirty="0" smtClean="0">
                <a:solidFill>
                  <a:schemeClr val="bg2">
                    <a:lumMod val="50000"/>
                  </a:schemeClr>
                </a:solidFill>
                <a:latin typeface="Times New Roman" panose="02020603050405020304" pitchFamily="18" charset="0"/>
                <a:cs typeface="Times New Roman" panose="02020603050405020304" pitchFamily="18" charset="0"/>
              </a:rPr>
              <a:t>УВ </a:t>
            </a:r>
            <a:r>
              <a:rPr lang="kk-KZ" sz="2800" dirty="0">
                <a:solidFill>
                  <a:schemeClr val="bg2">
                    <a:lumMod val="50000"/>
                  </a:schemeClr>
                </a:solidFill>
                <a:latin typeface="Times New Roman" panose="02020603050405020304" pitchFamily="18" charset="0"/>
                <a:cs typeface="Times New Roman" panose="02020603050405020304" pitchFamily="18" charset="0"/>
              </a:rPr>
              <a:t>және УВУ типіндегі кесу қондырғысын пайдалану кезінде ауытқыштар мен райберлер қолдану қажеттілігі жоқ (сурет 7.28). Бұл құрылғының көмегімен пайдалану тізбегінде белгіленген кесу аралығында ұзындығы 5-6 м бөлік кесіледі. </a:t>
            </a:r>
            <a:endParaRPr lang="kk-KZ" sz="2800" dirty="0" smtClean="0">
              <a:solidFill>
                <a:schemeClr val="bg2">
                  <a:lumMod val="50000"/>
                </a:schemeClr>
              </a:solidFill>
              <a:latin typeface="Times New Roman" panose="02020603050405020304" pitchFamily="18" charset="0"/>
              <a:cs typeface="Times New Roman" panose="02020603050405020304" pitchFamily="18" charset="0"/>
            </a:endParaRPr>
          </a:p>
          <a:p>
            <a:pPr algn="just"/>
            <a:r>
              <a:rPr lang="kk-KZ" sz="2800" dirty="0" smtClean="0">
                <a:solidFill>
                  <a:schemeClr val="bg2">
                    <a:lumMod val="50000"/>
                  </a:schemeClr>
                </a:solidFill>
                <a:latin typeface="Times New Roman" panose="02020603050405020304" pitchFamily="18" charset="0"/>
                <a:cs typeface="Times New Roman" panose="02020603050405020304" pitchFamily="18" charset="0"/>
              </a:rPr>
              <a:t>Одан </a:t>
            </a:r>
            <a:r>
              <a:rPr lang="kk-KZ" sz="2800" dirty="0">
                <a:solidFill>
                  <a:schemeClr val="bg2">
                    <a:lumMod val="50000"/>
                  </a:schemeClr>
                </a:solidFill>
                <a:latin typeface="Times New Roman" panose="02020603050405020304" pitchFamily="18" charset="0"/>
                <a:cs typeface="Times New Roman" panose="02020603050405020304" pitchFamily="18" charset="0"/>
              </a:rPr>
              <a:t>кейін екі шарнирлі ОТ2Ш -127 турбиндік ауытқытқышының көмегімен және Д-127 винттік түптік қозғалтқыштың көмегімен жаңа оқпан бұрғыланады. </a:t>
            </a:r>
          </a:p>
        </p:txBody>
      </p:sp>
    </p:spTree>
    <p:extLst>
      <p:ext uri="{BB962C8B-B14F-4D97-AF65-F5344CB8AC3E}">
        <p14:creationId xmlns:p14="http://schemas.microsoft.com/office/powerpoint/2010/main" val="18854450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gradFill flip="none" rotWithShape="1">
          <a:gsLst>
            <a:gs pos="54000">
              <a:schemeClr val="tx1">
                <a:lumMod val="95000"/>
              </a:schemeClr>
            </a:gs>
            <a:gs pos="96000">
              <a:srgbClr val="75CDEF"/>
            </a:gs>
            <a:gs pos="92000">
              <a:schemeClr val="bg2">
                <a:lumMod val="40000"/>
                <a:lumOff val="60000"/>
              </a:schemeClr>
            </a:gs>
          </a:gsLst>
          <a:path path="circle">
            <a:fillToRect l="100000" t="100000"/>
          </a:path>
          <a:tileRect r="-100000" b="-100000"/>
        </a:gradFill>
        <a:effectLst/>
      </p:bgPr>
    </p:bg>
    <p:spTree>
      <p:nvGrpSpPr>
        <p:cNvPr id="1" name=""/>
        <p:cNvGrpSpPr/>
        <p:nvPr/>
      </p:nvGrpSpPr>
      <p:grpSpPr>
        <a:xfrm>
          <a:off x="0" y="0"/>
          <a:ext cx="0" cy="0"/>
          <a:chOff x="0" y="0"/>
          <a:chExt cx="0" cy="0"/>
        </a:xfrm>
      </p:grpSpPr>
      <p:pic>
        <p:nvPicPr>
          <p:cNvPr id="7" name="Picture 2" descr="ÐÐ°ÑÑÐ¸Ð½ÐºÐ¸ Ð¿Ð¾ Ð·Ð°Ð¿ÑÐ¾ÑÑ logo satbayev universit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054110" cy="1112643"/>
          </a:xfrm>
          <a:prstGeom prst="rect">
            <a:avLst/>
          </a:prstGeom>
          <a:noFill/>
          <a:extLst>
            <a:ext uri="{909E8E84-426E-40DD-AFC4-6F175D3DCCD1}">
              <a14:hiddenFill xmlns:a14="http://schemas.microsoft.com/office/drawing/2010/main">
                <a:solidFill>
                  <a:srgbClr val="FFFFFF"/>
                </a:solidFill>
              </a14:hiddenFill>
            </a:ext>
          </a:extLst>
        </p:spPr>
      </p:pic>
      <p:sp>
        <p:nvSpPr>
          <p:cNvPr id="10" name="Прямоугольник 9"/>
          <p:cNvSpPr/>
          <p:nvPr/>
        </p:nvSpPr>
        <p:spPr>
          <a:xfrm>
            <a:off x="699247" y="1038615"/>
            <a:ext cx="10614212" cy="3539430"/>
          </a:xfrm>
          <a:prstGeom prst="rect">
            <a:avLst/>
          </a:prstGeom>
        </p:spPr>
        <p:txBody>
          <a:bodyPr wrap="square">
            <a:spAutoFit/>
          </a:bodyPr>
          <a:lstStyle/>
          <a:p>
            <a:pPr algn="just"/>
            <a:r>
              <a:rPr lang="kk-KZ" sz="2800" dirty="0">
                <a:solidFill>
                  <a:schemeClr val="bg2">
                    <a:lumMod val="50000"/>
                  </a:schemeClr>
                </a:solidFill>
                <a:latin typeface="Times New Roman" panose="02020603050405020304" pitchFamily="18" charset="0"/>
                <a:cs typeface="Times New Roman" panose="02020603050405020304" pitchFamily="18" charset="0"/>
              </a:rPr>
              <a:t>«Терезе» кесу алдында пайдалану тізбегіне УВУ кескіштерін енгізуді тексеру 10-15 мин бойы жүктемесіз жасалады. Одан кейін жүктеме 5-10 кН-ға дейін өсіп сұйық шығыны 10-12 л/с болады. Шегендеу тізбегін торецтеу сол сұйық шығынымен кескіштердің жұмыс істеуіне қарай жүктемені ең аз мәнінен 50 кН мәнге дейін көтеріп іске асырылады.</a:t>
            </a:r>
          </a:p>
          <a:p>
            <a:pPr algn="just"/>
            <a:r>
              <a:rPr lang="kk-KZ" sz="2800" dirty="0">
                <a:solidFill>
                  <a:schemeClr val="bg2">
                    <a:lumMod val="50000"/>
                  </a:schemeClr>
                </a:solidFill>
                <a:latin typeface="Times New Roman" panose="02020603050405020304" pitchFamily="18" charset="0"/>
                <a:cs typeface="Times New Roman" panose="02020603050405020304" pitchFamily="18" charset="0"/>
              </a:rPr>
              <a:t>Ұңғыны аяқтау және игеру (екінші оқпанды) әдеттегі әдіспен жасалады.</a:t>
            </a:r>
          </a:p>
        </p:txBody>
      </p:sp>
    </p:spTree>
    <p:extLst>
      <p:ext uri="{BB962C8B-B14F-4D97-AF65-F5344CB8AC3E}">
        <p14:creationId xmlns:p14="http://schemas.microsoft.com/office/powerpoint/2010/main" val="144654434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gradFill flip="none" rotWithShape="1">
          <a:gsLst>
            <a:gs pos="54000">
              <a:schemeClr val="tx1">
                <a:lumMod val="95000"/>
              </a:schemeClr>
            </a:gs>
            <a:gs pos="96000">
              <a:srgbClr val="75CDEF"/>
            </a:gs>
            <a:gs pos="92000">
              <a:schemeClr val="bg2">
                <a:lumMod val="40000"/>
                <a:lumOff val="60000"/>
              </a:schemeClr>
            </a:gs>
          </a:gsLst>
          <a:path path="circle">
            <a:fillToRect l="100000" t="100000"/>
          </a:path>
          <a:tileRect r="-100000" b="-100000"/>
        </a:gradFill>
        <a:effectLst/>
      </p:bgPr>
    </p:bg>
    <p:spTree>
      <p:nvGrpSpPr>
        <p:cNvPr id="1" name=""/>
        <p:cNvGrpSpPr/>
        <p:nvPr/>
      </p:nvGrpSpPr>
      <p:grpSpPr>
        <a:xfrm>
          <a:off x="0" y="0"/>
          <a:ext cx="0" cy="0"/>
          <a:chOff x="0" y="0"/>
          <a:chExt cx="0" cy="0"/>
        </a:xfrm>
      </p:grpSpPr>
      <p:pic>
        <p:nvPicPr>
          <p:cNvPr id="7" name="Picture 2" descr="ÐÐ°ÑÑÐ¸Ð½ÐºÐ¸ Ð¿Ð¾ Ð·Ð°Ð¿ÑÐ¾ÑÑ logo satbayev universit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054110" cy="1112643"/>
          </a:xfrm>
          <a:prstGeom prst="rect">
            <a:avLst/>
          </a:prstGeom>
          <a:noFill/>
          <a:extLst>
            <a:ext uri="{909E8E84-426E-40DD-AFC4-6F175D3DCCD1}">
              <a14:hiddenFill xmlns:a14="http://schemas.microsoft.com/office/drawing/2010/main">
                <a:solidFill>
                  <a:srgbClr val="FFFFFF"/>
                </a:solidFill>
              </a14:hiddenFill>
            </a:ext>
          </a:extLst>
        </p:spPr>
      </p:pic>
      <p:sp>
        <p:nvSpPr>
          <p:cNvPr id="10" name="Прямоугольник 9"/>
          <p:cNvSpPr/>
          <p:nvPr/>
        </p:nvSpPr>
        <p:spPr>
          <a:xfrm>
            <a:off x="699247" y="1038615"/>
            <a:ext cx="10614212" cy="3970318"/>
          </a:xfrm>
          <a:prstGeom prst="rect">
            <a:avLst/>
          </a:prstGeom>
        </p:spPr>
        <p:txBody>
          <a:bodyPr wrap="square">
            <a:spAutoFit/>
          </a:bodyPr>
          <a:lstStyle/>
          <a:p>
            <a:pPr algn="just"/>
            <a:r>
              <a:rPr lang="kk-KZ" sz="2800" b="1" dirty="0">
                <a:solidFill>
                  <a:schemeClr val="bg2">
                    <a:lumMod val="50000"/>
                  </a:schemeClr>
                </a:solidFill>
                <a:latin typeface="Times New Roman" panose="02020603050405020304" pitchFamily="18" charset="0"/>
                <a:cs typeface="Times New Roman" panose="02020603050405020304" pitchFamily="18" charset="0"/>
              </a:rPr>
              <a:t>Пайдалану тізбегінен екінші оқпанды кесу технологиясы</a:t>
            </a:r>
          </a:p>
          <a:p>
            <a:pPr marL="457200" indent="-457200" algn="just">
              <a:buFont typeface="Arial" panose="020B0604020202020204" pitchFamily="34" charset="0"/>
              <a:buChar char="•"/>
            </a:pPr>
            <a:r>
              <a:rPr lang="kk-KZ" sz="2800" dirty="0">
                <a:solidFill>
                  <a:schemeClr val="bg2">
                    <a:lumMod val="50000"/>
                  </a:schemeClr>
                </a:solidFill>
                <a:latin typeface="Times New Roman" panose="02020603050405020304" pitchFamily="18" charset="0"/>
                <a:cs typeface="Times New Roman" panose="02020603050405020304" pitchFamily="18" charset="0"/>
              </a:rPr>
              <a:t>Ауытқытқышты түсіру алдында тізбек мөрмен тексеріледі, оның диаметрі тізбектің ішкі диаметрінен 10-12 мм –ге кіші болады. </a:t>
            </a:r>
            <a:endParaRPr lang="kk-KZ" sz="2800" dirty="0" smtClean="0">
              <a:solidFill>
                <a:schemeClr val="bg2">
                  <a:lumMod val="50000"/>
                </a:schemeClr>
              </a:solidFill>
              <a:latin typeface="Times New Roman" panose="02020603050405020304" pitchFamily="18" charset="0"/>
              <a:cs typeface="Times New Roman" panose="02020603050405020304" pitchFamily="18" charset="0"/>
            </a:endParaRPr>
          </a:p>
          <a:p>
            <a:pPr marL="457200" indent="-457200" algn="just">
              <a:buFont typeface="Arial" panose="020B0604020202020204" pitchFamily="34" charset="0"/>
              <a:buChar char="•"/>
            </a:pPr>
            <a:r>
              <a:rPr lang="kk-KZ" sz="2800" dirty="0" smtClean="0">
                <a:solidFill>
                  <a:schemeClr val="bg2">
                    <a:lumMod val="50000"/>
                  </a:schemeClr>
                </a:solidFill>
                <a:latin typeface="Times New Roman" panose="02020603050405020304" pitchFamily="18" charset="0"/>
                <a:cs typeface="Times New Roman" panose="02020603050405020304" pitchFamily="18" charset="0"/>
              </a:rPr>
              <a:t>Одан </a:t>
            </a:r>
            <a:r>
              <a:rPr lang="kk-KZ" sz="2800" dirty="0">
                <a:solidFill>
                  <a:schemeClr val="bg2">
                    <a:lumMod val="50000"/>
                  </a:schemeClr>
                </a:solidFill>
                <a:latin typeface="Times New Roman" panose="02020603050405020304" pitchFamily="18" charset="0"/>
                <a:cs typeface="Times New Roman" panose="02020603050405020304" pitchFamily="18" charset="0"/>
              </a:rPr>
              <a:t>кейін ұңғыға бағыттағыш (шаблон) түсіріліп, ұңғыға ауытқытқыш түсіру мүмкіндігі анықталады. Бағыттағыштың ұзындығы мен диаметрі анықталады. </a:t>
            </a:r>
            <a:endParaRPr lang="kk-KZ" sz="2800" dirty="0" smtClean="0">
              <a:solidFill>
                <a:schemeClr val="bg2">
                  <a:lumMod val="50000"/>
                </a:schemeClr>
              </a:solidFill>
              <a:latin typeface="Times New Roman" panose="02020603050405020304" pitchFamily="18" charset="0"/>
              <a:cs typeface="Times New Roman" panose="02020603050405020304" pitchFamily="18" charset="0"/>
            </a:endParaRPr>
          </a:p>
          <a:p>
            <a:pPr marL="457200" indent="-457200" algn="just">
              <a:buFont typeface="Arial" panose="020B0604020202020204" pitchFamily="34" charset="0"/>
              <a:buChar char="•"/>
            </a:pPr>
            <a:r>
              <a:rPr lang="kk-KZ" sz="2800" dirty="0" smtClean="0">
                <a:solidFill>
                  <a:schemeClr val="bg2">
                    <a:lumMod val="50000"/>
                  </a:schemeClr>
                </a:solidFill>
                <a:latin typeface="Times New Roman" panose="02020603050405020304" pitchFamily="18" charset="0"/>
                <a:cs typeface="Times New Roman" panose="02020603050405020304" pitchFamily="18" charset="0"/>
              </a:rPr>
              <a:t>Одан </a:t>
            </a:r>
            <a:r>
              <a:rPr lang="kk-KZ" sz="2800" dirty="0">
                <a:solidFill>
                  <a:schemeClr val="bg2">
                    <a:lumMod val="50000"/>
                  </a:schemeClr>
                </a:solidFill>
                <a:latin typeface="Times New Roman" panose="02020603050405020304" pitchFamily="18" charset="0"/>
                <a:cs typeface="Times New Roman" panose="02020603050405020304" pitchFamily="18" charset="0"/>
              </a:rPr>
              <a:t>кейін муфта локаторы немесе гидравликалық кеңейткіш арқылы шегендеу тізбегіндегі екі немесе үш муфтаның орны анықталады, себебі солардың арасында «терезе» жасалады.</a:t>
            </a:r>
          </a:p>
        </p:txBody>
      </p:sp>
    </p:spTree>
    <p:extLst>
      <p:ext uri="{BB962C8B-B14F-4D97-AF65-F5344CB8AC3E}">
        <p14:creationId xmlns:p14="http://schemas.microsoft.com/office/powerpoint/2010/main" val="175815490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gradFill flip="none" rotWithShape="1">
          <a:gsLst>
            <a:gs pos="54000">
              <a:schemeClr val="tx1">
                <a:lumMod val="95000"/>
              </a:schemeClr>
            </a:gs>
            <a:gs pos="96000">
              <a:srgbClr val="75CDEF"/>
            </a:gs>
            <a:gs pos="92000">
              <a:schemeClr val="bg2">
                <a:lumMod val="40000"/>
                <a:lumOff val="60000"/>
              </a:schemeClr>
            </a:gs>
          </a:gsLst>
          <a:path path="circle">
            <a:fillToRect l="100000" t="100000"/>
          </a:path>
          <a:tileRect r="-100000" b="-100000"/>
        </a:gradFill>
        <a:effectLst/>
      </p:bgPr>
    </p:bg>
    <p:spTree>
      <p:nvGrpSpPr>
        <p:cNvPr id="1" name=""/>
        <p:cNvGrpSpPr/>
        <p:nvPr/>
      </p:nvGrpSpPr>
      <p:grpSpPr>
        <a:xfrm>
          <a:off x="0" y="0"/>
          <a:ext cx="0" cy="0"/>
          <a:chOff x="0" y="0"/>
          <a:chExt cx="0" cy="0"/>
        </a:xfrm>
      </p:grpSpPr>
      <p:pic>
        <p:nvPicPr>
          <p:cNvPr id="7" name="Picture 2" descr="ÐÐ°ÑÑÐ¸Ð½ÐºÐ¸ Ð¿Ð¾ Ð·Ð°Ð¿ÑÐ¾ÑÑ logo satbayev universit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054110" cy="1112643"/>
          </a:xfrm>
          <a:prstGeom prst="rect">
            <a:avLst/>
          </a:prstGeom>
          <a:noFill/>
          <a:extLst>
            <a:ext uri="{909E8E84-426E-40DD-AFC4-6F175D3DCCD1}">
              <a14:hiddenFill xmlns:a14="http://schemas.microsoft.com/office/drawing/2010/main">
                <a:solidFill>
                  <a:srgbClr val="FFFFFF"/>
                </a:solidFill>
              </a14:hiddenFill>
            </a:ext>
          </a:extLst>
        </p:spPr>
      </p:pic>
      <p:sp>
        <p:nvSpPr>
          <p:cNvPr id="10" name="Прямоугольник 9"/>
          <p:cNvSpPr/>
          <p:nvPr/>
        </p:nvSpPr>
        <p:spPr>
          <a:xfrm>
            <a:off x="699247" y="1038615"/>
            <a:ext cx="10614212" cy="4401205"/>
          </a:xfrm>
          <a:prstGeom prst="rect">
            <a:avLst/>
          </a:prstGeom>
        </p:spPr>
        <p:txBody>
          <a:bodyPr wrap="square">
            <a:spAutoFit/>
          </a:bodyPr>
          <a:lstStyle/>
          <a:p>
            <a:pPr algn="just"/>
            <a:r>
              <a:rPr lang="kk-KZ" sz="2800" b="1" dirty="0">
                <a:solidFill>
                  <a:schemeClr val="bg2">
                    <a:lumMod val="50000"/>
                  </a:schemeClr>
                </a:solidFill>
                <a:latin typeface="Times New Roman" panose="02020603050405020304" pitchFamily="18" charset="0"/>
                <a:cs typeface="Times New Roman" panose="02020603050405020304" pitchFamily="18" charset="0"/>
              </a:rPr>
              <a:t>Муфта локаторының жұмыс істеу принципі </a:t>
            </a:r>
            <a:r>
              <a:rPr lang="kk-KZ" sz="2800" dirty="0">
                <a:solidFill>
                  <a:schemeClr val="bg2">
                    <a:lumMod val="50000"/>
                  </a:schemeClr>
                </a:solidFill>
                <a:latin typeface="Times New Roman" panose="02020603050405020304" pitchFamily="18" charset="0"/>
                <a:cs typeface="Times New Roman" panose="02020603050405020304" pitchFamily="18" charset="0"/>
              </a:rPr>
              <a:t>құбыр денесі мен муфталық байланыстың магниттік қасиеттерінің күрт өзгеруін анықтауға негізделген. Муфталық байланыс ішімен аспап өткен кезде тұрақты магниттер өрісі таралып, соның нәтижесінде магниттік зондтың шығысында ЭҚК импульсі пайда болып, диаграммады биіктік ретінде көрінеді.</a:t>
            </a:r>
          </a:p>
          <a:p>
            <a:pPr algn="just"/>
            <a:r>
              <a:rPr lang="kk-KZ" sz="2800" dirty="0">
                <a:solidFill>
                  <a:schemeClr val="bg2">
                    <a:lumMod val="50000"/>
                  </a:schemeClr>
                </a:solidFill>
                <a:latin typeface="Times New Roman" panose="02020603050405020304" pitchFamily="18" charset="0"/>
                <a:cs typeface="Times New Roman" panose="02020603050405020304" pitchFamily="18" charset="0"/>
              </a:rPr>
              <a:t>Ауытқытқышты орнату орнын дұрыс таңдамаған кезде райбер «терезе» ашу процессі кезінде муфталық байланысқа түсіп кетуі мүмкін, бұл кесу уақытын ұлғайтып, тізбектің бұзылуына және басқа қиындықтарға әкелуі мүмкін.</a:t>
            </a:r>
          </a:p>
        </p:txBody>
      </p:sp>
    </p:spTree>
    <p:extLst>
      <p:ext uri="{BB962C8B-B14F-4D97-AF65-F5344CB8AC3E}">
        <p14:creationId xmlns:p14="http://schemas.microsoft.com/office/powerpoint/2010/main" val="407401312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gradFill flip="none" rotWithShape="1">
          <a:gsLst>
            <a:gs pos="54000">
              <a:schemeClr val="tx1">
                <a:lumMod val="95000"/>
              </a:schemeClr>
            </a:gs>
            <a:gs pos="96000">
              <a:srgbClr val="75CDEF"/>
            </a:gs>
            <a:gs pos="92000">
              <a:schemeClr val="bg2">
                <a:lumMod val="40000"/>
                <a:lumOff val="60000"/>
              </a:schemeClr>
            </a:gs>
          </a:gsLst>
          <a:path path="circle">
            <a:fillToRect l="100000" t="100000"/>
          </a:path>
          <a:tileRect r="-100000" b="-100000"/>
        </a:gradFill>
        <a:effectLst/>
      </p:bgPr>
    </p:bg>
    <p:spTree>
      <p:nvGrpSpPr>
        <p:cNvPr id="1" name=""/>
        <p:cNvGrpSpPr/>
        <p:nvPr/>
      </p:nvGrpSpPr>
      <p:grpSpPr>
        <a:xfrm>
          <a:off x="0" y="0"/>
          <a:ext cx="0" cy="0"/>
          <a:chOff x="0" y="0"/>
          <a:chExt cx="0" cy="0"/>
        </a:xfrm>
      </p:grpSpPr>
      <p:pic>
        <p:nvPicPr>
          <p:cNvPr id="7" name="Picture 2" descr="ÐÐ°ÑÑÐ¸Ð½ÐºÐ¸ Ð¿Ð¾ Ð·Ð°Ð¿ÑÐ¾ÑÑ logo satbayev universit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054110" cy="1112643"/>
          </a:xfrm>
          <a:prstGeom prst="rect">
            <a:avLst/>
          </a:prstGeom>
          <a:noFill/>
          <a:extLst>
            <a:ext uri="{909E8E84-426E-40DD-AFC4-6F175D3DCCD1}">
              <a14:hiddenFill xmlns:a14="http://schemas.microsoft.com/office/drawing/2010/main">
                <a:solidFill>
                  <a:srgbClr val="FFFFFF"/>
                </a:solidFill>
              </a14:hiddenFill>
            </a:ext>
          </a:extLst>
        </p:spPr>
      </p:pic>
      <p:sp>
        <p:nvSpPr>
          <p:cNvPr id="10" name="Прямоугольник 9"/>
          <p:cNvSpPr/>
          <p:nvPr/>
        </p:nvSpPr>
        <p:spPr>
          <a:xfrm>
            <a:off x="699247" y="1038615"/>
            <a:ext cx="10614212" cy="3108543"/>
          </a:xfrm>
          <a:prstGeom prst="rect">
            <a:avLst/>
          </a:prstGeom>
        </p:spPr>
        <p:txBody>
          <a:bodyPr wrap="square">
            <a:spAutoFit/>
          </a:bodyPr>
          <a:lstStyle/>
          <a:p>
            <a:pPr algn="just"/>
            <a:r>
              <a:rPr lang="kk-KZ" sz="2800" dirty="0">
                <a:solidFill>
                  <a:schemeClr val="bg2">
                    <a:lumMod val="50000"/>
                  </a:schemeClr>
                </a:solidFill>
                <a:latin typeface="Times New Roman" panose="02020603050405020304" pitchFamily="18" charset="0"/>
                <a:cs typeface="Times New Roman" panose="02020603050405020304" pitchFamily="18" charset="0"/>
              </a:rPr>
              <a:t>Егер екінші оқпанды бұрғылағаннан кейін тұтас тізбекті емес хвостовик түсіру жоспарланса, онда цемеенттің қату уақыты біткеннен кейін герметикаға тексеріледі. </a:t>
            </a:r>
            <a:endParaRPr lang="kk-KZ" sz="2800" dirty="0" smtClean="0">
              <a:solidFill>
                <a:schemeClr val="bg2">
                  <a:lumMod val="50000"/>
                </a:schemeClr>
              </a:solidFill>
              <a:latin typeface="Times New Roman" panose="02020603050405020304" pitchFamily="18" charset="0"/>
              <a:cs typeface="Times New Roman" panose="02020603050405020304" pitchFamily="18" charset="0"/>
            </a:endParaRPr>
          </a:p>
          <a:p>
            <a:pPr algn="just"/>
            <a:r>
              <a:rPr lang="kk-KZ" sz="2800" dirty="0" smtClean="0">
                <a:solidFill>
                  <a:schemeClr val="bg2">
                    <a:lumMod val="50000"/>
                  </a:schemeClr>
                </a:solidFill>
                <a:latin typeface="Times New Roman" panose="02020603050405020304" pitchFamily="18" charset="0"/>
                <a:cs typeface="Times New Roman" panose="02020603050405020304" pitchFamily="18" charset="0"/>
              </a:rPr>
              <a:t>Пайдалану </a:t>
            </a:r>
            <a:r>
              <a:rPr lang="kk-KZ" sz="2800" dirty="0">
                <a:solidFill>
                  <a:schemeClr val="bg2">
                    <a:lumMod val="50000"/>
                  </a:schemeClr>
                </a:solidFill>
                <a:latin typeface="Times New Roman" panose="02020603050405020304" pitchFamily="18" charset="0"/>
                <a:cs typeface="Times New Roman" panose="02020603050405020304" pitchFamily="18" charset="0"/>
              </a:rPr>
              <a:t>тізбегіндегі бір немесе бірнеше муфталық байланыстың орнын анықтау ауытқытқышқа цементтік стаканды жасау жұмыстарымен біріктіріледі, ол үшін тереңге түсірілетін механикалық 1 ФГМ -168 фиксаторы қолданылады. </a:t>
            </a:r>
          </a:p>
        </p:txBody>
      </p:sp>
    </p:spTree>
    <p:extLst>
      <p:ext uri="{BB962C8B-B14F-4D97-AF65-F5344CB8AC3E}">
        <p14:creationId xmlns:p14="http://schemas.microsoft.com/office/powerpoint/2010/main" val="27151546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flip="none" rotWithShape="1">
          <a:gsLst>
            <a:gs pos="54000">
              <a:schemeClr val="tx1">
                <a:lumMod val="95000"/>
              </a:schemeClr>
            </a:gs>
            <a:gs pos="96000">
              <a:srgbClr val="75CDEF"/>
            </a:gs>
            <a:gs pos="92000">
              <a:schemeClr val="bg2">
                <a:lumMod val="40000"/>
                <a:lumOff val="60000"/>
              </a:schemeClr>
            </a:gs>
          </a:gsLst>
          <a:path path="circle">
            <a:fillToRect l="100000" t="100000"/>
          </a:path>
          <a:tileRect r="-100000" b="-100000"/>
        </a:gradFill>
        <a:effectLst/>
      </p:bgPr>
    </p:bg>
    <p:spTree>
      <p:nvGrpSpPr>
        <p:cNvPr id="1" name=""/>
        <p:cNvGrpSpPr/>
        <p:nvPr/>
      </p:nvGrpSpPr>
      <p:grpSpPr>
        <a:xfrm>
          <a:off x="0" y="0"/>
          <a:ext cx="0" cy="0"/>
          <a:chOff x="0" y="0"/>
          <a:chExt cx="0" cy="0"/>
        </a:xfrm>
      </p:grpSpPr>
      <p:pic>
        <p:nvPicPr>
          <p:cNvPr id="7" name="Picture 2" descr="ÐÐ°ÑÑÐ¸Ð½ÐºÐ¸ Ð¿Ð¾ Ð·Ð°Ð¿ÑÐ¾ÑÑ logo satbayev universit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054110" cy="1112643"/>
          </a:xfrm>
          <a:prstGeom prst="rect">
            <a:avLst/>
          </a:prstGeom>
          <a:noFill/>
          <a:extLst>
            <a:ext uri="{909E8E84-426E-40DD-AFC4-6F175D3DCCD1}">
              <a14:hiddenFill xmlns:a14="http://schemas.microsoft.com/office/drawing/2010/main">
                <a:solidFill>
                  <a:srgbClr val="FFFFFF"/>
                </a:solidFill>
              </a14:hiddenFill>
            </a:ext>
          </a:extLst>
        </p:spPr>
      </p:pic>
      <p:sp>
        <p:nvSpPr>
          <p:cNvPr id="10" name="Прямоугольник 9"/>
          <p:cNvSpPr/>
          <p:nvPr/>
        </p:nvSpPr>
        <p:spPr>
          <a:xfrm>
            <a:off x="746381" y="1089076"/>
            <a:ext cx="10614212" cy="5693866"/>
          </a:xfrm>
          <a:prstGeom prst="rect">
            <a:avLst/>
          </a:prstGeom>
        </p:spPr>
        <p:txBody>
          <a:bodyPr wrap="square">
            <a:spAutoFit/>
          </a:bodyPr>
          <a:lstStyle/>
          <a:p>
            <a:pPr algn="ctr"/>
            <a:r>
              <a:rPr lang="kk-KZ" sz="2800" b="1" dirty="0">
                <a:solidFill>
                  <a:schemeClr val="bg2">
                    <a:lumMod val="50000"/>
                  </a:schemeClr>
                </a:solidFill>
                <a:latin typeface="Times New Roman" panose="02020603050405020304" pitchFamily="18" charset="0"/>
                <a:cs typeface="Times New Roman" panose="02020603050405020304" pitchFamily="18" charset="0"/>
              </a:rPr>
              <a:t>Бүйір оқпандарды кесу және бұрғылау</a:t>
            </a:r>
          </a:p>
          <a:p>
            <a:endParaRPr lang="kk-KZ" sz="2800" dirty="0">
              <a:solidFill>
                <a:schemeClr val="bg2">
                  <a:lumMod val="50000"/>
                </a:schemeClr>
              </a:solidFill>
              <a:latin typeface="Times New Roman" panose="02020603050405020304" pitchFamily="18" charset="0"/>
              <a:cs typeface="Times New Roman" panose="02020603050405020304" pitchFamily="18" charset="0"/>
            </a:endParaRPr>
          </a:p>
          <a:p>
            <a:r>
              <a:rPr lang="kk-KZ" sz="2800" dirty="0">
                <a:solidFill>
                  <a:schemeClr val="bg2">
                    <a:lumMod val="50000"/>
                  </a:schemeClr>
                </a:solidFill>
                <a:latin typeface="Times New Roman" panose="02020603050405020304" pitchFamily="18" charset="0"/>
                <a:cs typeface="Times New Roman" panose="02020603050405020304" pitchFamily="18" charset="0"/>
              </a:rPr>
              <a:t>Бұрғыланып жатқан және пайдаланымдағы шегендеу ұңғыларында екінші және келесі оқпандарды бұрғылау бұрынғы ұңғы оқпанының айтарлықтай бөлігін тиімді пайдалану және көмірсутекті шикізатты өндіру құнын төмендету болып табылады. Бұл әдіс келесі жағдайларда қолданылады:</a:t>
            </a:r>
          </a:p>
          <a:p>
            <a:r>
              <a:rPr lang="kk-KZ" sz="2800" dirty="0">
                <a:solidFill>
                  <a:schemeClr val="bg2">
                    <a:lumMod val="50000"/>
                  </a:schemeClr>
                </a:solidFill>
                <a:latin typeface="Times New Roman" panose="02020603050405020304" pitchFamily="18" charset="0"/>
                <a:cs typeface="Times New Roman" panose="02020603050405020304" pitchFamily="18" charset="0"/>
              </a:rPr>
              <a:t>-	Ұңғының дренаждау аймағын кеңейту есебінен өндіру қарқындылығын арттыру;</a:t>
            </a:r>
          </a:p>
          <a:p>
            <a:r>
              <a:rPr lang="kk-KZ" sz="2800" dirty="0">
                <a:solidFill>
                  <a:schemeClr val="bg2">
                    <a:lumMod val="50000"/>
                  </a:schemeClr>
                </a:solidFill>
                <a:latin typeface="Times New Roman" panose="02020603050405020304" pitchFamily="18" charset="0"/>
                <a:cs typeface="Times New Roman" panose="02020603050405020304" pitchFamily="18" charset="0"/>
              </a:rPr>
              <a:t>-	қабаттың қамтылмаған аймақтарын игеру арқылы мұнай мен газды шығару дәрежесін жоғарылату;</a:t>
            </a:r>
          </a:p>
          <a:p>
            <a:r>
              <a:rPr lang="kk-KZ" sz="2800" dirty="0">
                <a:solidFill>
                  <a:schemeClr val="bg2">
                    <a:lumMod val="50000"/>
                  </a:schemeClr>
                </a:solidFill>
                <a:latin typeface="Times New Roman" panose="02020603050405020304" pitchFamily="18" charset="0"/>
                <a:cs typeface="Times New Roman" panose="02020603050405020304" pitchFamily="18" charset="0"/>
              </a:rPr>
              <a:t>-	белгілі әдістермен ұңғы оқпанын жөндеу мүмкін емес, ал жаңа ұңғы бұрғылау тиімсіз</a:t>
            </a:r>
            <a:r>
              <a:rPr lang="kk-KZ" sz="2800" dirty="0" smtClean="0">
                <a:solidFill>
                  <a:schemeClr val="bg2">
                    <a:lumMod val="50000"/>
                  </a:schemeClr>
                </a:solidFill>
                <a:latin typeface="Times New Roman" panose="02020603050405020304" pitchFamily="18" charset="0"/>
                <a:cs typeface="Times New Roman" panose="02020603050405020304" pitchFamily="18" charset="0"/>
              </a:rPr>
              <a:t>.</a:t>
            </a:r>
            <a:endParaRPr lang="kk-KZ" sz="2800" dirty="0">
              <a:solidFill>
                <a:schemeClr val="bg2">
                  <a:lumMod val="50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4040945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gradFill flip="none" rotWithShape="1">
          <a:gsLst>
            <a:gs pos="54000">
              <a:schemeClr val="tx1">
                <a:lumMod val="95000"/>
              </a:schemeClr>
            </a:gs>
            <a:gs pos="96000">
              <a:srgbClr val="75CDEF"/>
            </a:gs>
            <a:gs pos="92000">
              <a:schemeClr val="bg2">
                <a:lumMod val="40000"/>
                <a:lumOff val="60000"/>
              </a:schemeClr>
            </a:gs>
          </a:gsLst>
          <a:path path="circle">
            <a:fillToRect l="100000" t="100000"/>
          </a:path>
          <a:tileRect r="-100000" b="-100000"/>
        </a:gradFill>
        <a:effectLst/>
      </p:bgPr>
    </p:bg>
    <p:spTree>
      <p:nvGrpSpPr>
        <p:cNvPr id="1" name=""/>
        <p:cNvGrpSpPr/>
        <p:nvPr/>
      </p:nvGrpSpPr>
      <p:grpSpPr>
        <a:xfrm>
          <a:off x="0" y="0"/>
          <a:ext cx="0" cy="0"/>
          <a:chOff x="0" y="0"/>
          <a:chExt cx="0" cy="0"/>
        </a:xfrm>
      </p:grpSpPr>
      <p:pic>
        <p:nvPicPr>
          <p:cNvPr id="7" name="Picture 2" descr="ÐÐ°ÑÑÐ¸Ð½ÐºÐ¸ Ð¿Ð¾ Ð·Ð°Ð¿ÑÐ¾ÑÑ logo satbayev universit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054110" cy="1112643"/>
          </a:xfrm>
          <a:prstGeom prst="rect">
            <a:avLst/>
          </a:prstGeom>
          <a:noFill/>
          <a:extLst>
            <a:ext uri="{909E8E84-426E-40DD-AFC4-6F175D3DCCD1}">
              <a14:hiddenFill xmlns:a14="http://schemas.microsoft.com/office/drawing/2010/main">
                <a:solidFill>
                  <a:srgbClr val="FFFFFF"/>
                </a:solidFill>
              </a14:hiddenFill>
            </a:ext>
          </a:extLst>
        </p:spPr>
      </p:pic>
      <p:sp>
        <p:nvSpPr>
          <p:cNvPr id="10" name="Прямоугольник 9"/>
          <p:cNvSpPr/>
          <p:nvPr/>
        </p:nvSpPr>
        <p:spPr>
          <a:xfrm>
            <a:off x="699247" y="1038615"/>
            <a:ext cx="10614212" cy="3108543"/>
          </a:xfrm>
          <a:prstGeom prst="rect">
            <a:avLst/>
          </a:prstGeom>
        </p:spPr>
        <p:txBody>
          <a:bodyPr wrap="square">
            <a:spAutoFit/>
          </a:bodyPr>
          <a:lstStyle/>
          <a:p>
            <a:pPr algn="just"/>
            <a:r>
              <a:rPr lang="kk-KZ" sz="2800" dirty="0">
                <a:solidFill>
                  <a:schemeClr val="bg2">
                    <a:lumMod val="50000"/>
                  </a:schemeClr>
                </a:solidFill>
                <a:latin typeface="Times New Roman" panose="02020603050405020304" pitchFamily="18" charset="0"/>
                <a:cs typeface="Times New Roman" panose="02020603050405020304" pitchFamily="18" charset="0"/>
              </a:rPr>
              <a:t>Ұңғыда екінші оқпанды кесу сына-ауытқытқышты орнатудың екі вариантының бірімен жасалады:</a:t>
            </a:r>
          </a:p>
          <a:p>
            <a:pPr algn="just"/>
            <a:r>
              <a:rPr lang="kk-KZ" sz="2800" dirty="0">
                <a:solidFill>
                  <a:schemeClr val="bg2">
                    <a:lumMod val="50000"/>
                  </a:schemeClr>
                </a:solidFill>
                <a:latin typeface="Times New Roman" panose="02020603050405020304" pitchFamily="18" charset="0"/>
                <a:cs typeface="Times New Roman" panose="02020603050405020304" pitchFamily="18" charset="0"/>
              </a:rPr>
              <a:t>-	азимут бойынша бағдарлау;</a:t>
            </a:r>
          </a:p>
          <a:p>
            <a:pPr algn="just"/>
            <a:r>
              <a:rPr lang="kk-KZ" sz="2800" dirty="0">
                <a:solidFill>
                  <a:schemeClr val="bg2">
                    <a:lumMod val="50000"/>
                  </a:schemeClr>
                </a:solidFill>
                <a:latin typeface="Times New Roman" panose="02020603050405020304" pitchFamily="18" charset="0"/>
                <a:cs typeface="Times New Roman" panose="02020603050405020304" pitchFamily="18" charset="0"/>
              </a:rPr>
              <a:t>-	азимутпен бағдарламай.</a:t>
            </a:r>
          </a:p>
          <a:p>
            <a:pPr algn="just"/>
            <a:r>
              <a:rPr lang="kk-KZ" sz="2800" dirty="0">
                <a:solidFill>
                  <a:schemeClr val="bg2">
                    <a:lumMod val="50000"/>
                  </a:schemeClr>
                </a:solidFill>
                <a:latin typeface="Times New Roman" panose="02020603050405020304" pitchFamily="18" charset="0"/>
                <a:cs typeface="Times New Roman" panose="02020603050405020304" pitchFamily="18" charset="0"/>
              </a:rPr>
              <a:t>«Терезені» кесуге арналған сына-ауытқытқыш сыналармен цементтік көпірге (тығын-көпір) тіреледі, оны тізбекпен ілу немесе тізбекте оны цементтеу арқылы. </a:t>
            </a:r>
          </a:p>
        </p:txBody>
      </p:sp>
    </p:spTree>
    <p:extLst>
      <p:ext uri="{BB962C8B-B14F-4D97-AF65-F5344CB8AC3E}">
        <p14:creationId xmlns:p14="http://schemas.microsoft.com/office/powerpoint/2010/main" val="22872146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gradFill flip="none" rotWithShape="1">
          <a:gsLst>
            <a:gs pos="54000">
              <a:schemeClr val="tx1">
                <a:lumMod val="95000"/>
              </a:schemeClr>
            </a:gs>
            <a:gs pos="96000">
              <a:srgbClr val="75CDEF"/>
            </a:gs>
            <a:gs pos="92000">
              <a:schemeClr val="bg2">
                <a:lumMod val="40000"/>
                <a:lumOff val="60000"/>
              </a:schemeClr>
            </a:gs>
          </a:gsLst>
          <a:path path="circle">
            <a:fillToRect l="100000" t="100000"/>
          </a:path>
          <a:tileRect r="-100000" b="-100000"/>
        </a:gradFill>
        <a:effectLst/>
      </p:bgPr>
    </p:bg>
    <p:spTree>
      <p:nvGrpSpPr>
        <p:cNvPr id="1" name=""/>
        <p:cNvGrpSpPr/>
        <p:nvPr/>
      </p:nvGrpSpPr>
      <p:grpSpPr>
        <a:xfrm>
          <a:off x="0" y="0"/>
          <a:ext cx="0" cy="0"/>
          <a:chOff x="0" y="0"/>
          <a:chExt cx="0" cy="0"/>
        </a:xfrm>
      </p:grpSpPr>
      <p:pic>
        <p:nvPicPr>
          <p:cNvPr id="7" name="Picture 2" descr="ÐÐ°ÑÑÐ¸Ð½ÐºÐ¸ Ð¿Ð¾ Ð·Ð°Ð¿ÑÐ¾ÑÑ logo satbayev universit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054110" cy="1112643"/>
          </a:xfrm>
          <a:prstGeom prst="rect">
            <a:avLst/>
          </a:prstGeom>
          <a:noFill/>
          <a:extLst>
            <a:ext uri="{909E8E84-426E-40DD-AFC4-6F175D3DCCD1}">
              <a14:hiddenFill xmlns:a14="http://schemas.microsoft.com/office/drawing/2010/main">
                <a:solidFill>
                  <a:srgbClr val="FFFFFF"/>
                </a:solidFill>
              </a14:hiddenFill>
            </a:ext>
          </a:extLst>
        </p:spPr>
      </p:pic>
      <p:sp>
        <p:nvSpPr>
          <p:cNvPr id="10" name="Прямоугольник 9"/>
          <p:cNvSpPr/>
          <p:nvPr/>
        </p:nvSpPr>
        <p:spPr>
          <a:xfrm>
            <a:off x="699247" y="1038615"/>
            <a:ext cx="10614212" cy="3970318"/>
          </a:xfrm>
          <a:prstGeom prst="rect">
            <a:avLst/>
          </a:prstGeom>
        </p:spPr>
        <p:txBody>
          <a:bodyPr wrap="square">
            <a:spAutoFit/>
          </a:bodyPr>
          <a:lstStyle/>
          <a:p>
            <a:pPr algn="just"/>
            <a:r>
              <a:rPr lang="kk-KZ" sz="2800" b="1" dirty="0">
                <a:solidFill>
                  <a:schemeClr val="bg2">
                    <a:lumMod val="50000"/>
                  </a:schemeClr>
                </a:solidFill>
                <a:latin typeface="Times New Roman" panose="02020603050405020304" pitchFamily="18" charset="0"/>
                <a:cs typeface="Times New Roman" panose="02020603050405020304" pitchFamily="18" charset="0"/>
              </a:rPr>
              <a:t>Екінші оқпанды кесу операцияларының технологиялық кезектілігі әдетте төмендегідей:</a:t>
            </a:r>
          </a:p>
          <a:p>
            <a:pPr algn="just"/>
            <a:r>
              <a:rPr lang="kk-KZ" sz="2800" dirty="0">
                <a:solidFill>
                  <a:schemeClr val="bg2">
                    <a:lumMod val="50000"/>
                  </a:schemeClr>
                </a:solidFill>
                <a:latin typeface="Times New Roman" panose="02020603050405020304" pitchFamily="18" charset="0"/>
                <a:cs typeface="Times New Roman" panose="02020603050405020304" pitchFamily="18" charset="0"/>
              </a:rPr>
              <a:t>-	шаблондау және тізбекте «терезені» кесу аралығын таңдау (қажет болған жағдайда шаблондау операциясы тізбекті қырғышпен тазалау операциясымен біріктірілуі мүмкін);</a:t>
            </a:r>
          </a:p>
          <a:p>
            <a:pPr algn="just"/>
            <a:r>
              <a:rPr lang="kk-KZ" sz="2800" dirty="0">
                <a:solidFill>
                  <a:schemeClr val="bg2">
                    <a:lumMod val="50000"/>
                  </a:schemeClr>
                </a:solidFill>
                <a:latin typeface="Times New Roman" panose="02020603050405020304" pitchFamily="18" charset="0"/>
                <a:cs typeface="Times New Roman" panose="02020603050405020304" pitchFamily="18" charset="0"/>
              </a:rPr>
              <a:t>-	цементтік көпірді (тіректі) орнату;</a:t>
            </a:r>
          </a:p>
          <a:p>
            <a:pPr algn="just"/>
            <a:r>
              <a:rPr lang="kk-KZ" sz="2800" dirty="0">
                <a:solidFill>
                  <a:schemeClr val="bg2">
                    <a:lumMod val="50000"/>
                  </a:schemeClr>
                </a:solidFill>
                <a:latin typeface="Times New Roman" panose="02020603050405020304" pitchFamily="18" charset="0"/>
                <a:cs typeface="Times New Roman" panose="02020603050405020304" pitchFamily="18" charset="0"/>
              </a:rPr>
              <a:t>-	сына-ауытқытқышты орнату аралығында зәкір асты шегендеу тізбегінің ішкі бетін қырғышпен тазалау;</a:t>
            </a:r>
          </a:p>
          <a:p>
            <a:pPr algn="just"/>
            <a:r>
              <a:rPr lang="kk-KZ" sz="2800" dirty="0">
                <a:solidFill>
                  <a:schemeClr val="bg2">
                    <a:lumMod val="50000"/>
                  </a:schemeClr>
                </a:solidFill>
                <a:latin typeface="Times New Roman" panose="02020603050405020304" pitchFamily="18" charset="0"/>
                <a:cs typeface="Times New Roman" panose="02020603050405020304" pitchFamily="18" charset="0"/>
              </a:rPr>
              <a:t>-	шегендеу тізбегінде сына-ауытқытқышты түсіру және бекіту;</a:t>
            </a:r>
          </a:p>
        </p:txBody>
      </p:sp>
    </p:spTree>
    <p:extLst>
      <p:ext uri="{BB962C8B-B14F-4D97-AF65-F5344CB8AC3E}">
        <p14:creationId xmlns:p14="http://schemas.microsoft.com/office/powerpoint/2010/main" val="226850718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gradFill flip="none" rotWithShape="1">
          <a:gsLst>
            <a:gs pos="54000">
              <a:schemeClr val="tx1">
                <a:lumMod val="95000"/>
              </a:schemeClr>
            </a:gs>
            <a:gs pos="96000">
              <a:srgbClr val="75CDEF"/>
            </a:gs>
            <a:gs pos="92000">
              <a:schemeClr val="bg2">
                <a:lumMod val="40000"/>
                <a:lumOff val="60000"/>
              </a:schemeClr>
            </a:gs>
          </a:gsLst>
          <a:path path="circle">
            <a:fillToRect l="100000" t="100000"/>
          </a:path>
          <a:tileRect r="-100000" b="-100000"/>
        </a:gradFill>
        <a:effectLst/>
      </p:bgPr>
    </p:bg>
    <p:spTree>
      <p:nvGrpSpPr>
        <p:cNvPr id="1" name=""/>
        <p:cNvGrpSpPr/>
        <p:nvPr/>
      </p:nvGrpSpPr>
      <p:grpSpPr>
        <a:xfrm>
          <a:off x="0" y="0"/>
          <a:ext cx="0" cy="0"/>
          <a:chOff x="0" y="0"/>
          <a:chExt cx="0" cy="0"/>
        </a:xfrm>
      </p:grpSpPr>
      <p:pic>
        <p:nvPicPr>
          <p:cNvPr id="7" name="Picture 2" descr="ÐÐ°ÑÑÐ¸Ð½ÐºÐ¸ Ð¿Ð¾ Ð·Ð°Ð¿ÑÐ¾ÑÑ logo satbayev universit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054110" cy="1112643"/>
          </a:xfrm>
          <a:prstGeom prst="rect">
            <a:avLst/>
          </a:prstGeom>
          <a:noFill/>
          <a:extLst>
            <a:ext uri="{909E8E84-426E-40DD-AFC4-6F175D3DCCD1}">
              <a14:hiddenFill xmlns:a14="http://schemas.microsoft.com/office/drawing/2010/main">
                <a:solidFill>
                  <a:srgbClr val="FFFFFF"/>
                </a:solidFill>
              </a14:hiddenFill>
            </a:ext>
          </a:extLst>
        </p:spPr>
      </p:pic>
      <p:sp>
        <p:nvSpPr>
          <p:cNvPr id="10" name="Прямоугольник 9"/>
          <p:cNvSpPr/>
          <p:nvPr/>
        </p:nvSpPr>
        <p:spPr>
          <a:xfrm>
            <a:off x="699247" y="1038615"/>
            <a:ext cx="10614212" cy="3970318"/>
          </a:xfrm>
          <a:prstGeom prst="rect">
            <a:avLst/>
          </a:prstGeom>
        </p:spPr>
        <p:txBody>
          <a:bodyPr wrap="square">
            <a:spAutoFit/>
          </a:bodyPr>
          <a:lstStyle/>
          <a:p>
            <a:pPr algn="just"/>
            <a:r>
              <a:rPr lang="kk-KZ" sz="2800" dirty="0">
                <a:solidFill>
                  <a:schemeClr val="bg2">
                    <a:lumMod val="50000"/>
                  </a:schemeClr>
                </a:solidFill>
                <a:latin typeface="Times New Roman" panose="02020603050405020304" pitchFamily="18" charset="0"/>
                <a:cs typeface="Times New Roman" panose="02020603050405020304" pitchFamily="18" charset="0"/>
              </a:rPr>
              <a:t>-	райберді түсіру және тізбекте «терезе» жасау (тізбектегі «терезені» кесу тереңдігі ұңғы құрылысына, сол аралықты құрайтын тау жыныстарының сипатына, тізбектің техникалық сипатына және т.б. қарай таңдалады);</a:t>
            </a:r>
          </a:p>
          <a:p>
            <a:pPr algn="just"/>
            <a:r>
              <a:rPr lang="kk-KZ" sz="2800" dirty="0">
                <a:solidFill>
                  <a:schemeClr val="bg2">
                    <a:lumMod val="50000"/>
                  </a:schemeClr>
                </a:solidFill>
                <a:latin typeface="Times New Roman" panose="02020603050405020304" pitchFamily="18" charset="0"/>
                <a:cs typeface="Times New Roman" panose="02020603050405020304" pitchFamily="18" charset="0"/>
              </a:rPr>
              <a:t>-	жоба бойынша көлбеуге сәйкес ұңғының екінші оқпанын бұрғылау;</a:t>
            </a:r>
          </a:p>
          <a:p>
            <a:pPr algn="just"/>
            <a:r>
              <a:rPr lang="kk-KZ" sz="2800" dirty="0">
                <a:solidFill>
                  <a:schemeClr val="bg2">
                    <a:lumMod val="50000"/>
                  </a:schemeClr>
                </a:solidFill>
                <a:latin typeface="Times New Roman" panose="02020603050405020304" pitchFamily="18" charset="0"/>
                <a:cs typeface="Times New Roman" panose="02020603050405020304" pitchFamily="18" charset="0"/>
              </a:rPr>
              <a:t>-	геофизикалық жұмыстар кешенін жасау (қажет болған жағдайда);</a:t>
            </a:r>
          </a:p>
          <a:p>
            <a:pPr algn="just"/>
            <a:endParaRPr lang="kk-KZ" sz="2800" dirty="0">
              <a:solidFill>
                <a:schemeClr val="bg2">
                  <a:lumMod val="50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53158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gradFill flip="none" rotWithShape="1">
          <a:gsLst>
            <a:gs pos="54000">
              <a:schemeClr val="tx1">
                <a:lumMod val="95000"/>
              </a:schemeClr>
            </a:gs>
            <a:gs pos="96000">
              <a:srgbClr val="75CDEF"/>
            </a:gs>
            <a:gs pos="92000">
              <a:schemeClr val="bg2">
                <a:lumMod val="40000"/>
                <a:lumOff val="60000"/>
              </a:schemeClr>
            </a:gs>
          </a:gsLst>
          <a:path path="circle">
            <a:fillToRect l="100000" t="100000"/>
          </a:path>
          <a:tileRect r="-100000" b="-100000"/>
        </a:gradFill>
        <a:effectLst/>
      </p:bgPr>
    </p:bg>
    <p:spTree>
      <p:nvGrpSpPr>
        <p:cNvPr id="1" name=""/>
        <p:cNvGrpSpPr/>
        <p:nvPr/>
      </p:nvGrpSpPr>
      <p:grpSpPr>
        <a:xfrm>
          <a:off x="0" y="0"/>
          <a:ext cx="0" cy="0"/>
          <a:chOff x="0" y="0"/>
          <a:chExt cx="0" cy="0"/>
        </a:xfrm>
      </p:grpSpPr>
      <p:pic>
        <p:nvPicPr>
          <p:cNvPr id="7" name="Picture 2" descr="ÐÐ°ÑÑÐ¸Ð½ÐºÐ¸ Ð¿Ð¾ Ð·Ð°Ð¿ÑÐ¾ÑÑ logo satbayev universit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054110" cy="1112643"/>
          </a:xfrm>
          <a:prstGeom prst="rect">
            <a:avLst/>
          </a:prstGeom>
          <a:noFill/>
          <a:extLst>
            <a:ext uri="{909E8E84-426E-40DD-AFC4-6F175D3DCCD1}">
              <a14:hiddenFill xmlns:a14="http://schemas.microsoft.com/office/drawing/2010/main">
                <a:solidFill>
                  <a:srgbClr val="FFFFFF"/>
                </a:solidFill>
              </a14:hiddenFill>
            </a:ext>
          </a:extLst>
        </p:spPr>
      </p:pic>
      <p:sp>
        <p:nvSpPr>
          <p:cNvPr id="10" name="Прямоугольник 9"/>
          <p:cNvSpPr/>
          <p:nvPr/>
        </p:nvSpPr>
        <p:spPr>
          <a:xfrm>
            <a:off x="699247" y="1038615"/>
            <a:ext cx="10614212" cy="3108543"/>
          </a:xfrm>
          <a:prstGeom prst="rect">
            <a:avLst/>
          </a:prstGeom>
        </p:spPr>
        <p:txBody>
          <a:bodyPr wrap="square">
            <a:spAutoFit/>
          </a:bodyPr>
          <a:lstStyle/>
          <a:p>
            <a:pPr algn="just"/>
            <a:r>
              <a:rPr lang="kk-KZ" sz="2800" dirty="0" smtClean="0">
                <a:solidFill>
                  <a:schemeClr val="bg2">
                    <a:lumMod val="50000"/>
                  </a:schemeClr>
                </a:solidFill>
                <a:latin typeface="Times New Roman" panose="02020603050405020304" pitchFamily="18" charset="0"/>
                <a:cs typeface="Times New Roman" panose="02020603050405020304" pitchFamily="18" charset="0"/>
              </a:rPr>
              <a:t>- шегендеу </a:t>
            </a:r>
            <a:r>
              <a:rPr lang="kk-KZ" sz="2800" dirty="0">
                <a:solidFill>
                  <a:schemeClr val="bg2">
                    <a:lumMod val="50000"/>
                  </a:schemeClr>
                </a:solidFill>
                <a:latin typeface="Times New Roman" panose="02020603050405020304" pitchFamily="18" charset="0"/>
                <a:cs typeface="Times New Roman" panose="02020603050405020304" pitchFamily="18" charset="0"/>
              </a:rPr>
              <a:t>тізбегі-хвостовикті түсіру (қажет болған жағдайда) алдында екінші оқпанды өңдеу;</a:t>
            </a:r>
          </a:p>
          <a:p>
            <a:pPr algn="just"/>
            <a:r>
              <a:rPr lang="kk-KZ" sz="2800" dirty="0">
                <a:solidFill>
                  <a:schemeClr val="bg2">
                    <a:lumMod val="50000"/>
                  </a:schemeClr>
                </a:solidFill>
                <a:latin typeface="Times New Roman" panose="02020603050405020304" pitchFamily="18" charset="0"/>
                <a:cs typeface="Times New Roman" panose="02020603050405020304" pitchFamily="18" charset="0"/>
              </a:rPr>
              <a:t>-	ұңғының екінші оқпанындағы тізбек-хвостовикті түсіру, цементтеу, нығыздау;</a:t>
            </a:r>
          </a:p>
          <a:p>
            <a:pPr algn="just"/>
            <a:r>
              <a:rPr lang="kk-KZ" sz="2800" dirty="0">
                <a:solidFill>
                  <a:schemeClr val="bg2">
                    <a:lumMod val="50000"/>
                  </a:schemeClr>
                </a:solidFill>
                <a:latin typeface="Times New Roman" panose="02020603050405020304" pitchFamily="18" charset="0"/>
                <a:cs typeface="Times New Roman" panose="02020603050405020304" pitchFamily="18" charset="0"/>
              </a:rPr>
              <a:t>-	тізбек-хвостовикті перфорациялау (егер жоба бойынша тізбекте сүзгі орнату қарастырылмаған болса);</a:t>
            </a:r>
          </a:p>
          <a:p>
            <a:pPr algn="just"/>
            <a:r>
              <a:rPr lang="kk-KZ" sz="2800" dirty="0">
                <a:solidFill>
                  <a:schemeClr val="bg2">
                    <a:lumMod val="50000"/>
                  </a:schemeClr>
                </a:solidFill>
                <a:latin typeface="Times New Roman" panose="02020603050405020304" pitchFamily="18" charset="0"/>
                <a:cs typeface="Times New Roman" panose="02020603050405020304" pitchFamily="18" charset="0"/>
              </a:rPr>
              <a:t>-	ұңғыдағы өнімді қабатты игеру.</a:t>
            </a:r>
          </a:p>
        </p:txBody>
      </p:sp>
    </p:spTree>
    <p:extLst>
      <p:ext uri="{BB962C8B-B14F-4D97-AF65-F5344CB8AC3E}">
        <p14:creationId xmlns:p14="http://schemas.microsoft.com/office/powerpoint/2010/main" val="158278065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gradFill flip="none" rotWithShape="1">
          <a:gsLst>
            <a:gs pos="54000">
              <a:schemeClr val="tx1">
                <a:lumMod val="95000"/>
              </a:schemeClr>
            </a:gs>
            <a:gs pos="96000">
              <a:srgbClr val="75CDEF"/>
            </a:gs>
            <a:gs pos="92000">
              <a:schemeClr val="bg2">
                <a:lumMod val="40000"/>
                <a:lumOff val="60000"/>
              </a:schemeClr>
            </a:gs>
          </a:gsLst>
          <a:path path="circle">
            <a:fillToRect l="100000" t="100000"/>
          </a:path>
          <a:tileRect r="-100000" b="-100000"/>
        </a:gradFill>
        <a:effectLst/>
      </p:bgPr>
    </p:bg>
    <p:spTree>
      <p:nvGrpSpPr>
        <p:cNvPr id="1" name=""/>
        <p:cNvGrpSpPr/>
        <p:nvPr/>
      </p:nvGrpSpPr>
      <p:grpSpPr>
        <a:xfrm>
          <a:off x="0" y="0"/>
          <a:ext cx="0" cy="0"/>
          <a:chOff x="0" y="0"/>
          <a:chExt cx="0" cy="0"/>
        </a:xfrm>
      </p:grpSpPr>
      <p:pic>
        <p:nvPicPr>
          <p:cNvPr id="7" name="Picture 2" descr="ÐÐ°ÑÑÐ¸Ð½ÐºÐ¸ Ð¿Ð¾ Ð·Ð°Ð¿ÑÐ¾ÑÑ logo satbayev universit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054110" cy="1112643"/>
          </a:xfrm>
          <a:prstGeom prst="rect">
            <a:avLst/>
          </a:prstGeom>
          <a:noFill/>
          <a:extLst>
            <a:ext uri="{909E8E84-426E-40DD-AFC4-6F175D3DCCD1}">
              <a14:hiddenFill xmlns:a14="http://schemas.microsoft.com/office/drawing/2010/main">
                <a:solidFill>
                  <a:srgbClr val="FFFFFF"/>
                </a:solidFill>
              </a14:hiddenFill>
            </a:ext>
          </a:extLst>
        </p:spPr>
      </p:pic>
      <p:sp>
        <p:nvSpPr>
          <p:cNvPr id="10" name="Прямоугольник 9"/>
          <p:cNvSpPr/>
          <p:nvPr/>
        </p:nvSpPr>
        <p:spPr>
          <a:xfrm>
            <a:off x="699247" y="1038615"/>
            <a:ext cx="10614212" cy="4401205"/>
          </a:xfrm>
          <a:prstGeom prst="rect">
            <a:avLst/>
          </a:prstGeom>
        </p:spPr>
        <p:txBody>
          <a:bodyPr wrap="square">
            <a:spAutoFit/>
          </a:bodyPr>
          <a:lstStyle/>
          <a:p>
            <a:pPr algn="just"/>
            <a:r>
              <a:rPr lang="kk-KZ" sz="2800" b="1" dirty="0">
                <a:solidFill>
                  <a:schemeClr val="bg2">
                    <a:lumMod val="50000"/>
                  </a:schemeClr>
                </a:solidFill>
                <a:latin typeface="Times New Roman" panose="02020603050405020304" pitchFamily="18" charset="0"/>
                <a:cs typeface="Times New Roman" panose="02020603050405020304" pitchFamily="18" charset="0"/>
              </a:rPr>
              <a:t>Цемент көпірін орнату</a:t>
            </a:r>
          </a:p>
          <a:p>
            <a:pPr algn="just"/>
            <a:r>
              <a:rPr lang="kk-KZ" sz="2800" dirty="0">
                <a:solidFill>
                  <a:schemeClr val="bg2">
                    <a:lumMod val="50000"/>
                  </a:schemeClr>
                </a:solidFill>
                <a:latin typeface="Times New Roman" panose="02020603050405020304" pitchFamily="18" charset="0"/>
                <a:cs typeface="Times New Roman" panose="02020603050405020304" pitchFamily="18" charset="0"/>
              </a:rPr>
              <a:t>Әдетте цементтік көпір пайдалану тізбегіндегі «терезені» кесу тереңдігінен 3-5 м төмен орнатылады. Көпір сына-ауытқытқышты орнататын тірек болып табылады. Цементті үнемдеу және уақытты қысқарту мақсатында цементтік көпірдің орнына цемент-тығын орнатылуы мүмкін (7.29 сурет), тығынды ұңғыға түсіру алдында оның қуысы су негізінде жасалған  жарылмайтын бұзу затымен (НРС-1) толтырылады да, оның ісінуі нәтижесінде тығынның алюминий корпусы кеңейіп, шегендеу тізбегінің ішкі қабырғасына тығыз байланысуын қамтамасыз етеді. </a:t>
            </a:r>
          </a:p>
        </p:txBody>
      </p:sp>
    </p:spTree>
    <p:extLst>
      <p:ext uri="{BB962C8B-B14F-4D97-AF65-F5344CB8AC3E}">
        <p14:creationId xmlns:p14="http://schemas.microsoft.com/office/powerpoint/2010/main" val="47608348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gradFill flip="none" rotWithShape="1">
          <a:gsLst>
            <a:gs pos="54000">
              <a:schemeClr val="tx1">
                <a:lumMod val="95000"/>
              </a:schemeClr>
            </a:gs>
            <a:gs pos="96000">
              <a:srgbClr val="75CDEF"/>
            </a:gs>
            <a:gs pos="92000">
              <a:schemeClr val="bg2">
                <a:lumMod val="40000"/>
                <a:lumOff val="60000"/>
              </a:schemeClr>
            </a:gs>
          </a:gsLst>
          <a:path path="circle">
            <a:fillToRect l="100000" t="100000"/>
          </a:path>
          <a:tileRect r="-100000" b="-100000"/>
        </a:gradFill>
        <a:effectLst/>
      </p:bgPr>
    </p:bg>
    <p:spTree>
      <p:nvGrpSpPr>
        <p:cNvPr id="1" name=""/>
        <p:cNvGrpSpPr/>
        <p:nvPr/>
      </p:nvGrpSpPr>
      <p:grpSpPr>
        <a:xfrm>
          <a:off x="0" y="0"/>
          <a:ext cx="0" cy="0"/>
          <a:chOff x="0" y="0"/>
          <a:chExt cx="0" cy="0"/>
        </a:xfrm>
      </p:grpSpPr>
      <p:pic>
        <p:nvPicPr>
          <p:cNvPr id="7" name="Picture 2" descr="ÐÐ°ÑÑÐ¸Ð½ÐºÐ¸ Ð¿Ð¾ Ð·Ð°Ð¿ÑÐ¾ÑÑ logo satbayev universit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054110" cy="1112643"/>
          </a:xfrm>
          <a:prstGeom prst="rect">
            <a:avLst/>
          </a:prstGeom>
          <a:noFill/>
          <a:extLst>
            <a:ext uri="{909E8E84-426E-40DD-AFC4-6F175D3DCCD1}">
              <a14:hiddenFill xmlns:a14="http://schemas.microsoft.com/office/drawing/2010/main">
                <a:solidFill>
                  <a:srgbClr val="FFFFFF"/>
                </a:solidFill>
              </a14:hiddenFill>
            </a:ext>
          </a:extLst>
        </p:spPr>
      </p:pic>
      <p:sp>
        <p:nvSpPr>
          <p:cNvPr id="10" name="Прямоугольник 9"/>
          <p:cNvSpPr/>
          <p:nvPr/>
        </p:nvSpPr>
        <p:spPr>
          <a:xfrm>
            <a:off x="699247" y="1038615"/>
            <a:ext cx="10614212" cy="5262979"/>
          </a:xfrm>
          <a:prstGeom prst="rect">
            <a:avLst/>
          </a:prstGeom>
        </p:spPr>
        <p:txBody>
          <a:bodyPr wrap="square">
            <a:spAutoFit/>
          </a:bodyPr>
          <a:lstStyle/>
          <a:p>
            <a:pPr algn="just"/>
            <a:r>
              <a:rPr lang="kk-KZ" sz="2800" b="1" dirty="0">
                <a:solidFill>
                  <a:schemeClr val="bg2">
                    <a:lumMod val="50000"/>
                  </a:schemeClr>
                </a:solidFill>
                <a:latin typeface="Times New Roman" panose="02020603050405020304" pitchFamily="18" charset="0"/>
                <a:cs typeface="Times New Roman" panose="02020603050405020304" pitchFamily="18" charset="0"/>
              </a:rPr>
              <a:t>Тізбекте сына-ауытқытқышты түсіру және орнату</a:t>
            </a:r>
          </a:p>
          <a:p>
            <a:pPr algn="just"/>
            <a:r>
              <a:rPr lang="kk-KZ" sz="2800" dirty="0">
                <a:solidFill>
                  <a:schemeClr val="bg2">
                    <a:lumMod val="50000"/>
                  </a:schemeClr>
                </a:solidFill>
                <a:latin typeface="Times New Roman" panose="02020603050405020304" pitchFamily="18" charset="0"/>
                <a:cs typeface="Times New Roman" panose="02020603050405020304" pitchFamily="18" charset="0"/>
              </a:rPr>
              <a:t>Пайдалану тізбегінде «терезе» кесу үшін сына-ауытқытқышты орнатудың технологиялық процессі келесі жағдайларға байланысты таңдалады:</a:t>
            </a:r>
          </a:p>
          <a:p>
            <a:pPr algn="just"/>
            <a:r>
              <a:rPr lang="kk-KZ" sz="2800" dirty="0">
                <a:solidFill>
                  <a:schemeClr val="bg2">
                    <a:lumMod val="50000"/>
                  </a:schemeClr>
                </a:solidFill>
                <a:latin typeface="Times New Roman" panose="02020603050405020304" pitchFamily="18" charset="0"/>
                <a:cs typeface="Times New Roman" panose="02020603050405020304" pitchFamily="18" charset="0"/>
              </a:rPr>
              <a:t>-	ұңғының екінші оқпанын бағдарлап немесе бағдарламай бұрғылау;</a:t>
            </a:r>
          </a:p>
          <a:p>
            <a:pPr algn="just"/>
            <a:r>
              <a:rPr lang="kk-KZ" sz="2800" dirty="0">
                <a:solidFill>
                  <a:schemeClr val="bg2">
                    <a:lumMod val="50000"/>
                  </a:schemeClr>
                </a:solidFill>
                <a:latin typeface="Times New Roman" panose="02020603050405020304" pitchFamily="18" charset="0"/>
                <a:cs typeface="Times New Roman" panose="02020603050405020304" pitchFamily="18" charset="0"/>
              </a:rPr>
              <a:t>-	плашкаларын шегендеу тізбегінің қабырғасына іліндіру немесе оны тірекке цементтеу арқылы сына-ауытқытқышты цементтік көпірге (тірекке) орнату.</a:t>
            </a:r>
          </a:p>
          <a:p>
            <a:pPr algn="just"/>
            <a:r>
              <a:rPr lang="kk-KZ" sz="2800" dirty="0">
                <a:solidFill>
                  <a:schemeClr val="bg2">
                    <a:lumMod val="50000"/>
                  </a:schemeClr>
                </a:solidFill>
                <a:latin typeface="Times New Roman" panose="02020603050405020304" pitchFamily="18" charset="0"/>
                <a:cs typeface="Times New Roman" panose="02020603050405020304" pitchFamily="18" charset="0"/>
              </a:rPr>
              <a:t>Кәсіпшілік практикасында сына-ауытқытқыштардың бірнеше түрі қолданылады, олар құрылысы және тізбекке бекітілуі бойынша ерекшеленеді.</a:t>
            </a:r>
          </a:p>
        </p:txBody>
      </p:sp>
    </p:spTree>
    <p:extLst>
      <p:ext uri="{BB962C8B-B14F-4D97-AF65-F5344CB8AC3E}">
        <p14:creationId xmlns:p14="http://schemas.microsoft.com/office/powerpoint/2010/main" val="424082728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gradFill flip="none" rotWithShape="1">
          <a:gsLst>
            <a:gs pos="54000">
              <a:schemeClr val="tx1">
                <a:lumMod val="95000"/>
              </a:schemeClr>
            </a:gs>
            <a:gs pos="96000">
              <a:srgbClr val="75CDEF"/>
            </a:gs>
            <a:gs pos="92000">
              <a:schemeClr val="bg2">
                <a:lumMod val="40000"/>
                <a:lumOff val="60000"/>
              </a:schemeClr>
            </a:gs>
          </a:gsLst>
          <a:path path="circle">
            <a:fillToRect l="100000" t="100000"/>
          </a:path>
          <a:tileRect r="-100000" b="-100000"/>
        </a:gradFill>
        <a:effectLst/>
      </p:bgPr>
    </p:bg>
    <p:spTree>
      <p:nvGrpSpPr>
        <p:cNvPr id="1" name=""/>
        <p:cNvGrpSpPr/>
        <p:nvPr/>
      </p:nvGrpSpPr>
      <p:grpSpPr>
        <a:xfrm>
          <a:off x="0" y="0"/>
          <a:ext cx="0" cy="0"/>
          <a:chOff x="0" y="0"/>
          <a:chExt cx="0" cy="0"/>
        </a:xfrm>
      </p:grpSpPr>
      <p:pic>
        <p:nvPicPr>
          <p:cNvPr id="7" name="Picture 2" descr="ÐÐ°ÑÑÐ¸Ð½ÐºÐ¸ Ð¿Ð¾ Ð·Ð°Ð¿ÑÐ¾ÑÑ logo satbayev universit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054110" cy="1112643"/>
          </a:xfrm>
          <a:prstGeom prst="rect">
            <a:avLst/>
          </a:prstGeom>
          <a:noFill/>
          <a:extLst>
            <a:ext uri="{909E8E84-426E-40DD-AFC4-6F175D3DCCD1}">
              <a14:hiddenFill xmlns:a14="http://schemas.microsoft.com/office/drawing/2010/main">
                <a:solidFill>
                  <a:srgbClr val="FFFFFF"/>
                </a:solidFill>
              </a14:hiddenFill>
            </a:ext>
          </a:extLst>
        </p:spPr>
      </p:pic>
      <p:sp>
        <p:nvSpPr>
          <p:cNvPr id="10" name="Прямоугольник 9"/>
          <p:cNvSpPr/>
          <p:nvPr/>
        </p:nvSpPr>
        <p:spPr>
          <a:xfrm>
            <a:off x="680393" y="1112643"/>
            <a:ext cx="10614212" cy="4832092"/>
          </a:xfrm>
          <a:prstGeom prst="rect">
            <a:avLst/>
          </a:prstGeom>
        </p:spPr>
        <p:txBody>
          <a:bodyPr wrap="square">
            <a:spAutoFit/>
          </a:bodyPr>
          <a:lstStyle/>
          <a:p>
            <a:pPr algn="just"/>
            <a:r>
              <a:rPr lang="kk-KZ" sz="2800" b="1" dirty="0">
                <a:solidFill>
                  <a:schemeClr val="bg2">
                    <a:lumMod val="50000"/>
                  </a:schemeClr>
                </a:solidFill>
                <a:latin typeface="Times New Roman" panose="02020603050405020304" pitchFamily="18" charset="0"/>
                <a:cs typeface="Times New Roman" panose="02020603050405020304" pitchFamily="18" charset="0"/>
              </a:rPr>
              <a:t>Сына-ауытқытқышты азимутпен бағдарламай көпірге тіреп орнату </a:t>
            </a:r>
            <a:r>
              <a:rPr lang="kk-KZ" sz="2800" dirty="0">
                <a:solidFill>
                  <a:schemeClr val="bg2">
                    <a:lumMod val="50000"/>
                  </a:schemeClr>
                </a:solidFill>
                <a:latin typeface="Times New Roman" panose="02020603050405020304" pitchFamily="18" charset="0"/>
                <a:cs typeface="Times New Roman" panose="02020603050405020304" pitchFamily="18" charset="0"/>
              </a:rPr>
              <a:t>оның плашкаларын шегендеу құбырының қабырғасымен іліндіру арқылы белгілі-бір кезектілікпен жүргізіледі. </a:t>
            </a:r>
          </a:p>
          <a:p>
            <a:pPr algn="just"/>
            <a:r>
              <a:rPr lang="kk-KZ" sz="2800" dirty="0">
                <a:solidFill>
                  <a:schemeClr val="bg2">
                    <a:lumMod val="50000"/>
                  </a:schemeClr>
                </a:solidFill>
                <a:latin typeface="Times New Roman" panose="02020603050405020304" pitchFamily="18" charset="0"/>
                <a:cs typeface="Times New Roman" panose="02020603050405020304" pitchFamily="18" charset="0"/>
              </a:rPr>
              <a:t>ОТЗ типіндегі ауытқытқышты түсіру және бекіту (7.30 сурет). Ауытқытқыш түпке тірелетін келтеқұбыры бар (көпір, тығын-көпір) бұрғылау құбырымен немесе СКҚ тізбегімен ұңғыға баяу (салмақ индикаторының көрсетуін қадағалап отырып) түсіріледі. Ауытқытқышты орнату орнына жақындағанда аспапты (СКҚ) түсіру жылдамдығы баяулайды да ауытқытқыштың 10-20 кН күшпен отырғызу арқылы түптің тереңдігі анықталады (нақтыланады). </a:t>
            </a:r>
          </a:p>
        </p:txBody>
      </p:sp>
    </p:spTree>
    <p:extLst>
      <p:ext uri="{BB962C8B-B14F-4D97-AF65-F5344CB8AC3E}">
        <p14:creationId xmlns:p14="http://schemas.microsoft.com/office/powerpoint/2010/main" val="206108285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gradFill flip="none" rotWithShape="1">
          <a:gsLst>
            <a:gs pos="54000">
              <a:schemeClr val="tx1">
                <a:lumMod val="95000"/>
              </a:schemeClr>
            </a:gs>
            <a:gs pos="96000">
              <a:srgbClr val="75CDEF"/>
            </a:gs>
            <a:gs pos="92000">
              <a:schemeClr val="bg2">
                <a:lumMod val="40000"/>
                <a:lumOff val="60000"/>
              </a:schemeClr>
            </a:gs>
          </a:gsLst>
          <a:path path="circle">
            <a:fillToRect l="100000" t="100000"/>
          </a:path>
          <a:tileRect r="-100000" b="-100000"/>
        </a:gradFill>
        <a:effectLst/>
      </p:bgPr>
    </p:bg>
    <p:spTree>
      <p:nvGrpSpPr>
        <p:cNvPr id="1" name=""/>
        <p:cNvGrpSpPr/>
        <p:nvPr/>
      </p:nvGrpSpPr>
      <p:grpSpPr>
        <a:xfrm>
          <a:off x="0" y="0"/>
          <a:ext cx="0" cy="0"/>
          <a:chOff x="0" y="0"/>
          <a:chExt cx="0" cy="0"/>
        </a:xfrm>
      </p:grpSpPr>
      <p:pic>
        <p:nvPicPr>
          <p:cNvPr id="7" name="Picture 2" descr="ÐÐ°ÑÑÐ¸Ð½ÐºÐ¸ Ð¿Ð¾ Ð·Ð°Ð¿ÑÐ¾ÑÑ logo satbayev universit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054110" cy="1112643"/>
          </a:xfrm>
          <a:prstGeom prst="rect">
            <a:avLst/>
          </a:prstGeom>
          <a:noFill/>
          <a:extLst>
            <a:ext uri="{909E8E84-426E-40DD-AFC4-6F175D3DCCD1}">
              <a14:hiddenFill xmlns:a14="http://schemas.microsoft.com/office/drawing/2010/main">
                <a:solidFill>
                  <a:srgbClr val="FFFFFF"/>
                </a:solidFill>
              </a14:hiddenFill>
            </a:ext>
          </a:extLst>
        </p:spPr>
      </p:pic>
      <p:sp>
        <p:nvSpPr>
          <p:cNvPr id="10" name="Прямоугольник 9"/>
          <p:cNvSpPr/>
          <p:nvPr/>
        </p:nvSpPr>
        <p:spPr>
          <a:xfrm>
            <a:off x="925491" y="1019761"/>
            <a:ext cx="10614212" cy="2246769"/>
          </a:xfrm>
          <a:prstGeom prst="rect">
            <a:avLst/>
          </a:prstGeom>
        </p:spPr>
        <p:txBody>
          <a:bodyPr wrap="square">
            <a:spAutoFit/>
          </a:bodyPr>
          <a:lstStyle/>
          <a:p>
            <a:pPr algn="just"/>
            <a:r>
              <a:rPr lang="kk-KZ" sz="2800" dirty="0">
                <a:solidFill>
                  <a:schemeClr val="bg2">
                    <a:lumMod val="50000"/>
                  </a:schemeClr>
                </a:solidFill>
                <a:latin typeface="Times New Roman" panose="02020603050405020304" pitchFamily="18" charset="0"/>
                <a:cs typeface="Times New Roman" panose="02020603050405020304" pitchFamily="18" charset="0"/>
              </a:rPr>
              <a:t>Аспап салмағы 40 кН өстік күш тудырылғанда стопорлық (тасымалдау) винттері кесіледі, аспаптың салмағынан плашка ұстағыштардың «терезелерінен» плашкалар шығады, пайдалану тізбегінің ішкі қабырғасымен байланысып, ауытқытқышты ұңғыға бекітеді.</a:t>
            </a:r>
          </a:p>
        </p:txBody>
      </p:sp>
    </p:spTree>
    <p:extLst>
      <p:ext uri="{BB962C8B-B14F-4D97-AF65-F5344CB8AC3E}">
        <p14:creationId xmlns:p14="http://schemas.microsoft.com/office/powerpoint/2010/main" val="404622750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gradFill flip="none" rotWithShape="1">
          <a:gsLst>
            <a:gs pos="54000">
              <a:schemeClr val="tx1">
                <a:lumMod val="95000"/>
              </a:schemeClr>
            </a:gs>
            <a:gs pos="96000">
              <a:srgbClr val="75CDEF"/>
            </a:gs>
            <a:gs pos="92000">
              <a:schemeClr val="bg2">
                <a:lumMod val="40000"/>
                <a:lumOff val="60000"/>
              </a:schemeClr>
            </a:gs>
          </a:gsLst>
          <a:path path="circle">
            <a:fillToRect l="100000" t="100000"/>
          </a:path>
          <a:tileRect r="-100000" b="-100000"/>
        </a:gradFill>
        <a:effectLst/>
      </p:bgPr>
    </p:bg>
    <p:spTree>
      <p:nvGrpSpPr>
        <p:cNvPr id="1" name=""/>
        <p:cNvGrpSpPr/>
        <p:nvPr/>
      </p:nvGrpSpPr>
      <p:grpSpPr>
        <a:xfrm>
          <a:off x="0" y="0"/>
          <a:ext cx="0" cy="0"/>
          <a:chOff x="0" y="0"/>
          <a:chExt cx="0" cy="0"/>
        </a:xfrm>
      </p:grpSpPr>
      <p:pic>
        <p:nvPicPr>
          <p:cNvPr id="7" name="Picture 2" descr="ÐÐ°ÑÑÐ¸Ð½ÐºÐ¸ Ð¿Ð¾ Ð·Ð°Ð¿ÑÐ¾ÑÑ logo satbayev universit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054110" cy="1112643"/>
          </a:xfrm>
          <a:prstGeom prst="rect">
            <a:avLst/>
          </a:prstGeom>
          <a:noFill/>
          <a:extLst>
            <a:ext uri="{909E8E84-426E-40DD-AFC4-6F175D3DCCD1}">
              <a14:hiddenFill xmlns:a14="http://schemas.microsoft.com/office/drawing/2010/main">
                <a:solidFill>
                  <a:srgbClr val="FFFFFF"/>
                </a:solidFill>
              </a14:hiddenFill>
            </a:ext>
          </a:extLst>
        </p:spPr>
      </p:pic>
      <p:sp>
        <p:nvSpPr>
          <p:cNvPr id="10" name="Прямоугольник 9"/>
          <p:cNvSpPr/>
          <p:nvPr/>
        </p:nvSpPr>
        <p:spPr>
          <a:xfrm>
            <a:off x="699247" y="1038615"/>
            <a:ext cx="10614212" cy="5262979"/>
          </a:xfrm>
          <a:prstGeom prst="rect">
            <a:avLst/>
          </a:prstGeom>
        </p:spPr>
        <p:txBody>
          <a:bodyPr wrap="square">
            <a:spAutoFit/>
          </a:bodyPr>
          <a:lstStyle/>
          <a:p>
            <a:pPr algn="just"/>
            <a:r>
              <a:rPr lang="kk-KZ" sz="2800" b="1" dirty="0">
                <a:solidFill>
                  <a:schemeClr val="bg2">
                    <a:lumMod val="50000"/>
                  </a:schemeClr>
                </a:solidFill>
                <a:latin typeface="Times New Roman" panose="02020603050405020304" pitchFamily="18" charset="0"/>
                <a:cs typeface="Times New Roman" panose="02020603050405020304" pitchFamily="18" charset="0"/>
              </a:rPr>
              <a:t>Сына-ауытқытқышты бағдарлап түсіру</a:t>
            </a:r>
          </a:p>
          <a:p>
            <a:pPr algn="just"/>
            <a:r>
              <a:rPr lang="kk-KZ" sz="2800" dirty="0">
                <a:solidFill>
                  <a:schemeClr val="bg2">
                    <a:lumMod val="50000"/>
                  </a:schemeClr>
                </a:solidFill>
                <a:latin typeface="Times New Roman" panose="02020603050405020304" pitchFamily="18" charset="0"/>
                <a:cs typeface="Times New Roman" panose="02020603050405020304" pitchFamily="18" charset="0"/>
              </a:rPr>
              <a:t>Ұңғыға түсіру кезінде сына-ауытқытқышты орнатуды бағдарлаудың бірнеше әдістері бар.</a:t>
            </a:r>
          </a:p>
          <a:p>
            <a:pPr algn="just"/>
            <a:r>
              <a:rPr lang="kk-KZ" sz="2800" dirty="0">
                <a:solidFill>
                  <a:schemeClr val="bg2">
                    <a:lumMod val="50000"/>
                  </a:schemeClr>
                </a:solidFill>
                <a:latin typeface="Times New Roman" panose="02020603050405020304" pitchFamily="18" charset="0"/>
                <a:cs typeface="Times New Roman" panose="02020603050405020304" pitchFamily="18" charset="0"/>
              </a:rPr>
              <a:t>Бағдарлаудың тікелей әдісі:</a:t>
            </a:r>
          </a:p>
          <a:p>
            <a:pPr algn="just"/>
            <a:r>
              <a:rPr lang="kk-KZ" sz="2800" dirty="0">
                <a:solidFill>
                  <a:schemeClr val="bg2">
                    <a:lumMod val="50000"/>
                  </a:schemeClr>
                </a:solidFill>
                <a:latin typeface="Times New Roman" panose="02020603050405020304" pitchFamily="18" charset="0"/>
                <a:cs typeface="Times New Roman" panose="02020603050405020304" pitchFamily="18" charset="0"/>
              </a:rPr>
              <a:t>-	қарап отырып түсіру (визуалды);</a:t>
            </a:r>
          </a:p>
          <a:p>
            <a:pPr algn="just"/>
            <a:r>
              <a:rPr lang="kk-KZ" sz="2800" dirty="0">
                <a:solidFill>
                  <a:schemeClr val="bg2">
                    <a:lumMod val="50000"/>
                  </a:schemeClr>
                </a:solidFill>
                <a:latin typeface="Times New Roman" panose="02020603050405020304" pitchFamily="18" charset="0"/>
                <a:cs typeface="Times New Roman" panose="02020603050405020304" pitchFamily="18" charset="0"/>
              </a:rPr>
              <a:t>-	метка және сумматор көмегімен аспапты (құбырлар тізбегін) бағдарлау;</a:t>
            </a:r>
          </a:p>
          <a:p>
            <a:pPr algn="just"/>
            <a:r>
              <a:rPr lang="kk-KZ" sz="2800" dirty="0">
                <a:solidFill>
                  <a:schemeClr val="bg2">
                    <a:lumMod val="50000"/>
                  </a:schemeClr>
                </a:solidFill>
                <a:latin typeface="Times New Roman" panose="02020603050405020304" pitchFamily="18" charset="0"/>
                <a:cs typeface="Times New Roman" panose="02020603050405020304" pitchFamily="18" charset="0"/>
              </a:rPr>
              <a:t>-	тележүйе немесе гироскоп көмегімен ауытқытқышты бағдарлау (кешен талаптарына сай орындалады).</a:t>
            </a:r>
          </a:p>
          <a:p>
            <a:pPr algn="just"/>
            <a:r>
              <a:rPr lang="kk-KZ" sz="2800" dirty="0">
                <a:solidFill>
                  <a:schemeClr val="bg2">
                    <a:lumMod val="50000"/>
                  </a:schemeClr>
                </a:solidFill>
                <a:latin typeface="Times New Roman" panose="02020603050405020304" pitchFamily="18" charset="0"/>
                <a:cs typeface="Times New Roman" panose="02020603050405020304" pitchFamily="18" charset="0"/>
              </a:rPr>
              <a:t>Заманауи аспаптармен бағдарлау мүмкін болмаған жағдайда бағдарлау алғашқы екі ескірген және дәлдігі жоғары емес әдістермен жасалады.</a:t>
            </a:r>
          </a:p>
        </p:txBody>
      </p:sp>
    </p:spTree>
    <p:extLst>
      <p:ext uri="{BB962C8B-B14F-4D97-AF65-F5344CB8AC3E}">
        <p14:creationId xmlns:p14="http://schemas.microsoft.com/office/powerpoint/2010/main" val="289900515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gradFill flip="none" rotWithShape="1">
          <a:gsLst>
            <a:gs pos="54000">
              <a:schemeClr val="tx1">
                <a:lumMod val="95000"/>
              </a:schemeClr>
            </a:gs>
            <a:gs pos="96000">
              <a:srgbClr val="75CDEF"/>
            </a:gs>
            <a:gs pos="92000">
              <a:schemeClr val="bg2">
                <a:lumMod val="40000"/>
                <a:lumOff val="60000"/>
              </a:schemeClr>
            </a:gs>
          </a:gsLst>
          <a:path path="circle">
            <a:fillToRect l="100000" t="100000"/>
          </a:path>
          <a:tileRect r="-100000" b="-100000"/>
        </a:gradFill>
        <a:effectLst/>
      </p:bgPr>
    </p:bg>
    <p:spTree>
      <p:nvGrpSpPr>
        <p:cNvPr id="1" name=""/>
        <p:cNvGrpSpPr/>
        <p:nvPr/>
      </p:nvGrpSpPr>
      <p:grpSpPr>
        <a:xfrm>
          <a:off x="0" y="0"/>
          <a:ext cx="0" cy="0"/>
          <a:chOff x="0" y="0"/>
          <a:chExt cx="0" cy="0"/>
        </a:xfrm>
      </p:grpSpPr>
      <p:pic>
        <p:nvPicPr>
          <p:cNvPr id="7" name="Picture 2" descr="ÐÐ°ÑÑÐ¸Ð½ÐºÐ¸ Ð¿Ð¾ Ð·Ð°Ð¿ÑÐ¾ÑÑ logo satbayev universit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054110" cy="1112643"/>
          </a:xfrm>
          <a:prstGeom prst="rect">
            <a:avLst/>
          </a:prstGeom>
          <a:noFill/>
          <a:extLst>
            <a:ext uri="{909E8E84-426E-40DD-AFC4-6F175D3DCCD1}">
              <a14:hiddenFill xmlns:a14="http://schemas.microsoft.com/office/drawing/2010/main">
                <a:solidFill>
                  <a:srgbClr val="FFFFFF"/>
                </a:solidFill>
              </a14:hiddenFill>
            </a:ext>
          </a:extLst>
        </p:spPr>
      </p:pic>
      <p:sp>
        <p:nvSpPr>
          <p:cNvPr id="10" name="Прямоугольник 9"/>
          <p:cNvSpPr/>
          <p:nvPr/>
        </p:nvSpPr>
        <p:spPr>
          <a:xfrm>
            <a:off x="699247" y="1038615"/>
            <a:ext cx="10614212" cy="5262979"/>
          </a:xfrm>
          <a:prstGeom prst="rect">
            <a:avLst/>
          </a:prstGeom>
        </p:spPr>
        <p:txBody>
          <a:bodyPr wrap="square">
            <a:spAutoFit/>
          </a:bodyPr>
          <a:lstStyle/>
          <a:p>
            <a:pPr algn="just"/>
            <a:r>
              <a:rPr lang="kk-KZ" sz="2800" b="1" dirty="0">
                <a:solidFill>
                  <a:schemeClr val="bg2">
                    <a:lumMod val="50000"/>
                  </a:schemeClr>
                </a:solidFill>
                <a:latin typeface="Times New Roman" panose="02020603050405020304" pitchFamily="18" charset="0"/>
                <a:cs typeface="Times New Roman" panose="02020603050405020304" pitchFamily="18" charset="0"/>
              </a:rPr>
              <a:t>Пайдалану тізбегінде «терезе» кесу</a:t>
            </a:r>
          </a:p>
          <a:p>
            <a:pPr algn="just"/>
            <a:r>
              <a:rPr lang="kk-KZ" sz="2800" dirty="0">
                <a:solidFill>
                  <a:schemeClr val="bg2">
                    <a:lumMod val="50000"/>
                  </a:schemeClr>
                </a:solidFill>
                <a:latin typeface="Times New Roman" panose="02020603050405020304" pitchFamily="18" charset="0"/>
                <a:cs typeface="Times New Roman" panose="02020603050405020304" pitchFamily="18" charset="0"/>
              </a:rPr>
              <a:t>Терезенің пішіні және өлшемі екінші оқпанды бұрғылауға қажет аспаптардың еркін өтуін қамтамасыз етуі керек. Ұңғы құрылысы таңдалып, нақтыланғаннан кейін бірінші оқпанның ұсынылатын «терезе» </a:t>
            </a:r>
            <a:r>
              <a:rPr lang="en-US" sz="2800" dirty="0">
                <a:solidFill>
                  <a:schemeClr val="bg2">
                    <a:lumMod val="50000"/>
                  </a:schemeClr>
                </a:solidFill>
                <a:latin typeface="Times New Roman" panose="02020603050405020304" pitchFamily="18" charset="0"/>
                <a:cs typeface="Times New Roman" panose="02020603050405020304" pitchFamily="18" charset="0"/>
              </a:rPr>
              <a:t>D</a:t>
            </a:r>
            <a:r>
              <a:rPr lang="kk-KZ" sz="2800" dirty="0">
                <a:solidFill>
                  <a:schemeClr val="bg2">
                    <a:lumMod val="50000"/>
                  </a:schemeClr>
                </a:solidFill>
                <a:latin typeface="Times New Roman" panose="02020603050405020304" pitchFamily="18" charset="0"/>
                <a:cs typeface="Times New Roman" panose="02020603050405020304" pitchFamily="18" charset="0"/>
              </a:rPr>
              <a:t>окн диаметріне сәйкес шегендеу тізбегіндегі кесілетін «терезе» кесуші аспаптың-райбердің типтік өлшемі </a:t>
            </a:r>
            <a:r>
              <a:rPr lang="en-US" sz="2800" dirty="0" err="1">
                <a:solidFill>
                  <a:schemeClr val="bg2">
                    <a:lumMod val="50000"/>
                  </a:schemeClr>
                </a:solidFill>
                <a:latin typeface="Times New Roman" panose="02020603050405020304" pitchFamily="18" charset="0"/>
                <a:cs typeface="Times New Roman" panose="02020603050405020304" pitchFamily="18" charset="0"/>
              </a:rPr>
              <a:t>Dp</a:t>
            </a:r>
            <a:r>
              <a:rPr lang="en-US" sz="2800" dirty="0">
                <a:solidFill>
                  <a:schemeClr val="bg2">
                    <a:lumMod val="50000"/>
                  </a:schemeClr>
                </a:solidFill>
                <a:latin typeface="Times New Roman" panose="02020603050405020304" pitchFamily="18" charset="0"/>
                <a:cs typeface="Times New Roman" panose="02020603050405020304" pitchFamily="18" charset="0"/>
              </a:rPr>
              <a:t> </a:t>
            </a:r>
            <a:r>
              <a:rPr lang="kk-KZ" sz="2800" dirty="0">
                <a:solidFill>
                  <a:schemeClr val="bg2">
                    <a:lumMod val="50000"/>
                  </a:schemeClr>
                </a:solidFill>
                <a:latin typeface="Times New Roman" panose="02020603050405020304" pitchFamily="18" charset="0"/>
                <a:cs typeface="Times New Roman" panose="02020603050405020304" pitchFamily="18" charset="0"/>
              </a:rPr>
              <a:t>таңдалады (кесте 7.52).</a:t>
            </a:r>
          </a:p>
          <a:p>
            <a:pPr algn="just"/>
            <a:r>
              <a:rPr lang="kk-KZ" sz="2800" b="1" dirty="0">
                <a:solidFill>
                  <a:schemeClr val="bg2">
                    <a:lumMod val="50000"/>
                  </a:schemeClr>
                </a:solidFill>
                <a:latin typeface="Times New Roman" panose="02020603050405020304" pitchFamily="18" charset="0"/>
                <a:cs typeface="Times New Roman" panose="02020603050405020304" pitchFamily="18" charset="0"/>
              </a:rPr>
              <a:t>Терезені кесу кезінде райберлердің технологиялық жұмыс істеу тәртібін сақтау керек:</a:t>
            </a:r>
          </a:p>
          <a:p>
            <a:pPr algn="just"/>
            <a:r>
              <a:rPr lang="kk-KZ" sz="2800" dirty="0">
                <a:solidFill>
                  <a:schemeClr val="bg2">
                    <a:lumMod val="50000"/>
                  </a:schemeClr>
                </a:solidFill>
                <a:latin typeface="Times New Roman" panose="02020603050405020304" pitchFamily="18" charset="0"/>
                <a:cs typeface="Times New Roman" panose="02020603050405020304" pitchFamily="18" charset="0"/>
              </a:rPr>
              <a:t>-	райберге түсетін өстік күш;</a:t>
            </a:r>
          </a:p>
          <a:p>
            <a:pPr algn="just"/>
            <a:r>
              <a:rPr lang="kk-KZ" sz="2800" dirty="0">
                <a:solidFill>
                  <a:schemeClr val="bg2">
                    <a:lumMod val="50000"/>
                  </a:schemeClr>
                </a:solidFill>
                <a:latin typeface="Times New Roman" panose="02020603050405020304" pitchFamily="18" charset="0"/>
                <a:cs typeface="Times New Roman" panose="02020603050405020304" pitchFamily="18" charset="0"/>
              </a:rPr>
              <a:t>-	айналу жиілігі;</a:t>
            </a:r>
          </a:p>
          <a:p>
            <a:pPr algn="just"/>
            <a:r>
              <a:rPr lang="kk-KZ" sz="2800" dirty="0">
                <a:solidFill>
                  <a:schemeClr val="bg2">
                    <a:lumMod val="50000"/>
                  </a:schemeClr>
                </a:solidFill>
                <a:latin typeface="Times New Roman" panose="02020603050405020304" pitchFamily="18" charset="0"/>
                <a:cs typeface="Times New Roman" panose="02020603050405020304" pitchFamily="18" charset="0"/>
              </a:rPr>
              <a:t>-	айналымдағы жуу сұйығының мөлшері.</a:t>
            </a:r>
            <a:endParaRPr lang="kk-KZ" sz="2800" dirty="0">
              <a:solidFill>
                <a:schemeClr val="bg2">
                  <a:lumMod val="50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586547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flip="none" rotWithShape="1">
          <a:gsLst>
            <a:gs pos="54000">
              <a:schemeClr val="tx1">
                <a:lumMod val="95000"/>
              </a:schemeClr>
            </a:gs>
            <a:gs pos="96000">
              <a:srgbClr val="75CDEF"/>
            </a:gs>
            <a:gs pos="92000">
              <a:schemeClr val="bg2">
                <a:lumMod val="40000"/>
                <a:lumOff val="60000"/>
              </a:schemeClr>
            </a:gs>
          </a:gsLst>
          <a:path path="circle">
            <a:fillToRect l="100000" t="100000"/>
          </a:path>
          <a:tileRect r="-100000" b="-100000"/>
        </a:gradFill>
        <a:effectLst/>
      </p:bgPr>
    </p:bg>
    <p:spTree>
      <p:nvGrpSpPr>
        <p:cNvPr id="1" name=""/>
        <p:cNvGrpSpPr/>
        <p:nvPr/>
      </p:nvGrpSpPr>
      <p:grpSpPr>
        <a:xfrm>
          <a:off x="0" y="0"/>
          <a:ext cx="0" cy="0"/>
          <a:chOff x="0" y="0"/>
          <a:chExt cx="0" cy="0"/>
        </a:xfrm>
      </p:grpSpPr>
      <p:pic>
        <p:nvPicPr>
          <p:cNvPr id="7" name="Picture 2" descr="ÐÐ°ÑÑÐ¸Ð½ÐºÐ¸ Ð¿Ð¾ Ð·Ð°Ð¿ÑÐ¾ÑÑ logo satbayev universit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054110" cy="1112643"/>
          </a:xfrm>
          <a:prstGeom prst="rect">
            <a:avLst/>
          </a:prstGeom>
          <a:noFill/>
          <a:extLst>
            <a:ext uri="{909E8E84-426E-40DD-AFC4-6F175D3DCCD1}">
              <a14:hiddenFill xmlns:a14="http://schemas.microsoft.com/office/drawing/2010/main">
                <a:solidFill>
                  <a:srgbClr val="FFFFFF"/>
                </a:solidFill>
              </a14:hiddenFill>
            </a:ext>
          </a:extLst>
        </p:spPr>
      </p:pic>
      <p:sp>
        <p:nvSpPr>
          <p:cNvPr id="10" name="Прямоугольник 9"/>
          <p:cNvSpPr/>
          <p:nvPr/>
        </p:nvSpPr>
        <p:spPr>
          <a:xfrm>
            <a:off x="699247" y="1038615"/>
            <a:ext cx="10614212" cy="5262979"/>
          </a:xfrm>
          <a:prstGeom prst="rect">
            <a:avLst/>
          </a:prstGeom>
        </p:spPr>
        <p:txBody>
          <a:bodyPr wrap="square">
            <a:spAutoFit/>
          </a:bodyPr>
          <a:lstStyle/>
          <a:p>
            <a:r>
              <a:rPr lang="kk-KZ" sz="2800" b="1" dirty="0">
                <a:solidFill>
                  <a:schemeClr val="bg2">
                    <a:lumMod val="50000"/>
                  </a:schemeClr>
                </a:solidFill>
                <a:latin typeface="Times New Roman" panose="02020603050405020304" pitchFamily="18" charset="0"/>
                <a:cs typeface="Times New Roman" panose="02020603050405020304" pitchFamily="18" charset="0"/>
              </a:rPr>
              <a:t>Бұл әдіс келесі операциялардың кезектілігімен өткізіледі:</a:t>
            </a:r>
          </a:p>
          <a:p>
            <a:r>
              <a:rPr lang="kk-KZ" sz="2800" dirty="0">
                <a:solidFill>
                  <a:schemeClr val="bg2">
                    <a:lumMod val="50000"/>
                  </a:schemeClr>
                </a:solidFill>
                <a:latin typeface="Times New Roman" panose="02020603050405020304" pitchFamily="18" charset="0"/>
                <a:cs typeface="Times New Roman" panose="02020603050405020304" pitchFamily="18" charset="0"/>
              </a:rPr>
              <a:t>-	жою және технологиялық цемент көпірлерін орнату;</a:t>
            </a:r>
          </a:p>
          <a:p>
            <a:r>
              <a:rPr lang="kk-KZ" sz="2800" dirty="0">
                <a:solidFill>
                  <a:schemeClr val="bg2">
                    <a:lumMod val="50000"/>
                  </a:schemeClr>
                </a:solidFill>
                <a:latin typeface="Times New Roman" panose="02020603050405020304" pitchFamily="18" charset="0"/>
                <a:cs typeface="Times New Roman" panose="02020603050405020304" pitchFamily="18" charset="0"/>
              </a:rPr>
              <a:t>-	сына-ауытқытқыш орнату;</a:t>
            </a:r>
          </a:p>
          <a:p>
            <a:r>
              <a:rPr lang="kk-KZ" sz="2800" dirty="0">
                <a:solidFill>
                  <a:schemeClr val="bg2">
                    <a:lumMod val="50000"/>
                  </a:schemeClr>
                </a:solidFill>
                <a:latin typeface="Times New Roman" panose="02020603050405020304" pitchFamily="18" charset="0"/>
                <a:cs typeface="Times New Roman" panose="02020603050405020304" pitchFamily="18" charset="0"/>
              </a:rPr>
              <a:t>-	берілген тереңдікте белгілі бір азимут бойынша шегендеу тізбегінің қабырғасында «терезе» кесу;</a:t>
            </a:r>
          </a:p>
          <a:p>
            <a:r>
              <a:rPr lang="kk-KZ" sz="2800" dirty="0">
                <a:solidFill>
                  <a:schemeClr val="bg2">
                    <a:lumMod val="50000"/>
                  </a:schemeClr>
                </a:solidFill>
                <a:latin typeface="Times New Roman" panose="02020603050405020304" pitchFamily="18" charset="0"/>
                <a:cs typeface="Times New Roman" panose="02020603050405020304" pitchFamily="18" charset="0"/>
              </a:rPr>
              <a:t>-	ұңғының берілген иілуі мен қисаюына сәйкес бұрғылау;</a:t>
            </a:r>
          </a:p>
          <a:p>
            <a:r>
              <a:rPr lang="kk-KZ" sz="2800" dirty="0">
                <a:solidFill>
                  <a:schemeClr val="bg2">
                    <a:lumMod val="50000"/>
                  </a:schemeClr>
                </a:solidFill>
                <a:latin typeface="Times New Roman" panose="02020603050405020304" pitchFamily="18" charset="0"/>
                <a:cs typeface="Times New Roman" panose="02020603050405020304" pitchFamily="18" charset="0"/>
              </a:rPr>
              <a:t>-	қажет болған жағдайда диаметрін кеңейту;</a:t>
            </a:r>
          </a:p>
          <a:p>
            <a:r>
              <a:rPr lang="kk-KZ" sz="2800" dirty="0">
                <a:solidFill>
                  <a:schemeClr val="bg2">
                    <a:lumMod val="50000"/>
                  </a:schemeClr>
                </a:solidFill>
                <a:latin typeface="Times New Roman" panose="02020603050405020304" pitchFamily="18" charset="0"/>
                <a:cs typeface="Times New Roman" panose="02020603050405020304" pitchFamily="18" charset="0"/>
              </a:rPr>
              <a:t>-	шегендеу тізбек-хвостовик түсіру;</a:t>
            </a:r>
          </a:p>
          <a:p>
            <a:r>
              <a:rPr lang="kk-KZ" sz="2800" dirty="0">
                <a:solidFill>
                  <a:schemeClr val="bg2">
                    <a:lumMod val="50000"/>
                  </a:schemeClr>
                </a:solidFill>
                <a:latin typeface="Times New Roman" panose="02020603050405020304" pitchFamily="18" charset="0"/>
                <a:cs typeface="Times New Roman" panose="02020603050405020304" pitchFamily="18" charset="0"/>
              </a:rPr>
              <a:t>-	тізбекті бекіту;</a:t>
            </a:r>
          </a:p>
          <a:p>
            <a:r>
              <a:rPr lang="kk-KZ" sz="2800" dirty="0">
                <a:solidFill>
                  <a:schemeClr val="bg2">
                    <a:lumMod val="50000"/>
                  </a:schemeClr>
                </a:solidFill>
                <a:latin typeface="Times New Roman" panose="02020603050405020304" pitchFamily="18" charset="0"/>
                <a:cs typeface="Times New Roman" panose="02020603050405020304" pitchFamily="18" charset="0"/>
              </a:rPr>
              <a:t>-	берілген аралықта перфорация жасау (егер тізбекті түсіру сүзгісіз болса);</a:t>
            </a:r>
          </a:p>
          <a:p>
            <a:r>
              <a:rPr lang="kk-KZ" sz="2800" dirty="0">
                <a:solidFill>
                  <a:schemeClr val="bg2">
                    <a:lumMod val="50000"/>
                  </a:schemeClr>
                </a:solidFill>
                <a:latin typeface="Times New Roman" panose="02020603050405020304" pitchFamily="18" charset="0"/>
                <a:cs typeface="Times New Roman" panose="02020603050405020304" pitchFamily="18" charset="0"/>
              </a:rPr>
              <a:t>-	бұл операция цементтеу аяқталғаннан кейін жасалады.</a:t>
            </a:r>
          </a:p>
        </p:txBody>
      </p:sp>
    </p:spTree>
    <p:extLst>
      <p:ext uri="{BB962C8B-B14F-4D97-AF65-F5344CB8AC3E}">
        <p14:creationId xmlns:p14="http://schemas.microsoft.com/office/powerpoint/2010/main" val="142620118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gradFill flip="none" rotWithShape="1">
          <a:gsLst>
            <a:gs pos="54000">
              <a:schemeClr val="tx1">
                <a:lumMod val="95000"/>
              </a:schemeClr>
            </a:gs>
            <a:gs pos="96000">
              <a:srgbClr val="75CDEF"/>
            </a:gs>
            <a:gs pos="92000">
              <a:schemeClr val="bg2">
                <a:lumMod val="40000"/>
                <a:lumOff val="60000"/>
              </a:schemeClr>
            </a:gs>
          </a:gsLst>
          <a:path path="circle">
            <a:fillToRect l="100000" t="100000"/>
          </a:path>
          <a:tileRect r="-100000" b="-100000"/>
        </a:gradFill>
        <a:effectLst/>
      </p:bgPr>
    </p:bg>
    <p:spTree>
      <p:nvGrpSpPr>
        <p:cNvPr id="1" name=""/>
        <p:cNvGrpSpPr/>
        <p:nvPr/>
      </p:nvGrpSpPr>
      <p:grpSpPr>
        <a:xfrm>
          <a:off x="0" y="0"/>
          <a:ext cx="0" cy="0"/>
          <a:chOff x="0" y="0"/>
          <a:chExt cx="0" cy="0"/>
        </a:xfrm>
      </p:grpSpPr>
      <p:pic>
        <p:nvPicPr>
          <p:cNvPr id="7" name="Picture 2" descr="ÐÐ°ÑÑÐ¸Ð½ÐºÐ¸ Ð¿Ð¾ Ð·Ð°Ð¿ÑÐ¾ÑÑ logo satbayev universit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054110" cy="1112643"/>
          </a:xfrm>
          <a:prstGeom prst="rect">
            <a:avLst/>
          </a:prstGeom>
          <a:noFill/>
          <a:extLst>
            <a:ext uri="{909E8E84-426E-40DD-AFC4-6F175D3DCCD1}">
              <a14:hiddenFill xmlns:a14="http://schemas.microsoft.com/office/drawing/2010/main">
                <a:solidFill>
                  <a:srgbClr val="FFFFFF"/>
                </a:solidFill>
              </a14:hiddenFill>
            </a:ext>
          </a:extLst>
        </p:spPr>
      </p:pic>
      <p:sp>
        <p:nvSpPr>
          <p:cNvPr id="10" name="Прямоугольник 9"/>
          <p:cNvSpPr/>
          <p:nvPr/>
        </p:nvSpPr>
        <p:spPr>
          <a:xfrm>
            <a:off x="699247" y="1038615"/>
            <a:ext cx="10614212" cy="3108543"/>
          </a:xfrm>
          <a:prstGeom prst="rect">
            <a:avLst/>
          </a:prstGeom>
        </p:spPr>
        <p:txBody>
          <a:bodyPr wrap="square">
            <a:spAutoFit/>
          </a:bodyPr>
          <a:lstStyle/>
          <a:p>
            <a:pPr marL="457200" indent="-457200" algn="just">
              <a:buFont typeface="Arial" panose="020B0604020202020204" pitchFamily="34" charset="0"/>
              <a:buChar char="•"/>
            </a:pPr>
            <a:r>
              <a:rPr lang="kk-KZ" sz="2800" dirty="0">
                <a:solidFill>
                  <a:schemeClr val="bg2">
                    <a:lumMod val="50000"/>
                  </a:schemeClr>
                </a:solidFill>
                <a:latin typeface="Times New Roman" panose="02020603050405020304" pitchFamily="18" charset="0"/>
                <a:cs typeface="Times New Roman" panose="02020603050405020304" pitchFamily="18" charset="0"/>
              </a:rPr>
              <a:t>Жұмыс тәртіптерін бұзу «терезенің» дұрыс емес өлшемдерін алуға әкеліп соғады да ары қарай жұмысты қиындатады (сурет 7.33</a:t>
            </a:r>
            <a:r>
              <a:rPr lang="kk-KZ" sz="2800" dirty="0" smtClean="0">
                <a:solidFill>
                  <a:schemeClr val="bg2">
                    <a:lumMod val="50000"/>
                  </a:schemeClr>
                </a:solidFill>
                <a:latin typeface="Times New Roman" panose="02020603050405020304" pitchFamily="18" charset="0"/>
                <a:cs typeface="Times New Roman" panose="02020603050405020304" pitchFamily="18" charset="0"/>
              </a:rPr>
              <a:t>).</a:t>
            </a:r>
          </a:p>
          <a:p>
            <a:pPr marL="457200" indent="-457200" algn="just">
              <a:buFont typeface="Arial" panose="020B0604020202020204" pitchFamily="34" charset="0"/>
              <a:buChar char="•"/>
            </a:pPr>
            <a:r>
              <a:rPr lang="kk-KZ" sz="2800" dirty="0" smtClean="0">
                <a:solidFill>
                  <a:schemeClr val="bg2">
                    <a:lumMod val="50000"/>
                  </a:schemeClr>
                </a:solidFill>
                <a:latin typeface="Times New Roman" panose="02020603050405020304" pitchFamily="18" charset="0"/>
                <a:cs typeface="Times New Roman" panose="02020603050405020304" pitchFamily="18" charset="0"/>
              </a:rPr>
              <a:t> </a:t>
            </a:r>
            <a:r>
              <a:rPr lang="kk-KZ" sz="2800" dirty="0">
                <a:solidFill>
                  <a:schemeClr val="bg2">
                    <a:lumMod val="50000"/>
                  </a:schemeClr>
                </a:solidFill>
                <a:latin typeface="Times New Roman" panose="02020603050405020304" pitchFamily="18" charset="0"/>
                <a:cs typeface="Times New Roman" panose="02020603050405020304" pitchFamily="18" charset="0"/>
              </a:rPr>
              <a:t>«Терезенің» ұзындығы сына-ауытқытқыштың ұзындығына байланысты және кесілетін тізбектің ішкі диаметріне, сына-ауытқытқыштың қисаю бұрышына, райбердің жұмыстық ұзындығы мен диаметрінен тәуелді болады.</a:t>
            </a:r>
            <a:endParaRPr lang="kk-KZ" sz="2800" dirty="0">
              <a:solidFill>
                <a:schemeClr val="bg2">
                  <a:lumMod val="50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3195721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gradFill flip="none" rotWithShape="1">
          <a:gsLst>
            <a:gs pos="54000">
              <a:schemeClr val="tx1">
                <a:lumMod val="95000"/>
              </a:schemeClr>
            </a:gs>
            <a:gs pos="96000">
              <a:srgbClr val="75CDEF"/>
            </a:gs>
            <a:gs pos="92000">
              <a:schemeClr val="bg2">
                <a:lumMod val="40000"/>
                <a:lumOff val="60000"/>
              </a:schemeClr>
            </a:gs>
          </a:gsLst>
          <a:path path="circle">
            <a:fillToRect l="100000" t="100000"/>
          </a:path>
          <a:tileRect r="-100000" b="-100000"/>
        </a:gradFill>
        <a:effectLst/>
      </p:bgPr>
    </p:bg>
    <p:spTree>
      <p:nvGrpSpPr>
        <p:cNvPr id="1" name=""/>
        <p:cNvGrpSpPr/>
        <p:nvPr/>
      </p:nvGrpSpPr>
      <p:grpSpPr>
        <a:xfrm>
          <a:off x="0" y="0"/>
          <a:ext cx="0" cy="0"/>
          <a:chOff x="0" y="0"/>
          <a:chExt cx="0" cy="0"/>
        </a:xfrm>
      </p:grpSpPr>
      <p:pic>
        <p:nvPicPr>
          <p:cNvPr id="7" name="Picture 2" descr="ÐÐ°ÑÑÐ¸Ð½ÐºÐ¸ Ð¿Ð¾ Ð·Ð°Ð¿ÑÐ¾ÑÑ logo satbayev universit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054110" cy="1112643"/>
          </a:xfrm>
          <a:prstGeom prst="rect">
            <a:avLst/>
          </a:prstGeom>
          <a:noFill/>
          <a:extLst>
            <a:ext uri="{909E8E84-426E-40DD-AFC4-6F175D3DCCD1}">
              <a14:hiddenFill xmlns:a14="http://schemas.microsoft.com/office/drawing/2010/main">
                <a:solidFill>
                  <a:srgbClr val="FFFFFF"/>
                </a:solidFill>
              </a14:hiddenFill>
            </a:ext>
          </a:extLst>
        </p:spPr>
      </p:pic>
      <p:sp>
        <p:nvSpPr>
          <p:cNvPr id="10" name="Прямоугольник 9"/>
          <p:cNvSpPr/>
          <p:nvPr/>
        </p:nvSpPr>
        <p:spPr>
          <a:xfrm>
            <a:off x="699247" y="1038615"/>
            <a:ext cx="10614212" cy="5693866"/>
          </a:xfrm>
          <a:prstGeom prst="rect">
            <a:avLst/>
          </a:prstGeom>
        </p:spPr>
        <p:txBody>
          <a:bodyPr wrap="square">
            <a:spAutoFit/>
          </a:bodyPr>
          <a:lstStyle/>
          <a:p>
            <a:pPr algn="ctr"/>
            <a:r>
              <a:rPr lang="kk-KZ" sz="2800" b="1" dirty="0">
                <a:solidFill>
                  <a:schemeClr val="bg2">
                    <a:lumMod val="50000"/>
                  </a:schemeClr>
                </a:solidFill>
                <a:latin typeface="Times New Roman" panose="02020603050405020304" pitchFamily="18" charset="0"/>
                <a:cs typeface="Times New Roman" panose="02020603050405020304" pitchFamily="18" charset="0"/>
              </a:rPr>
              <a:t>«Терезелерді» кесу және номерлі райберлердің жинағын қолданатын жұмыс тәртіптері</a:t>
            </a:r>
          </a:p>
          <a:p>
            <a:pPr algn="just"/>
            <a:r>
              <a:rPr lang="kk-KZ" sz="2800" b="1" dirty="0">
                <a:solidFill>
                  <a:schemeClr val="bg2">
                    <a:lumMod val="50000"/>
                  </a:schemeClr>
                </a:solidFill>
                <a:latin typeface="Times New Roman" panose="02020603050405020304" pitchFamily="18" charset="0"/>
                <a:cs typeface="Times New Roman" panose="02020603050405020304" pitchFamily="18" charset="0"/>
              </a:rPr>
              <a:t>№1 ең кіші өлшемдегі негізгі райбер.</a:t>
            </a:r>
          </a:p>
          <a:p>
            <a:pPr algn="just"/>
            <a:r>
              <a:rPr lang="kk-KZ" sz="2800" dirty="0">
                <a:solidFill>
                  <a:schemeClr val="bg2">
                    <a:lumMod val="50000"/>
                  </a:schemeClr>
                </a:solidFill>
                <a:latin typeface="Times New Roman" panose="02020603050405020304" pitchFamily="18" charset="0"/>
                <a:cs typeface="Times New Roman" panose="02020603050405020304" pitchFamily="18" charset="0"/>
              </a:rPr>
              <a:t>«Терезені» алғашқы ашу:</a:t>
            </a:r>
          </a:p>
          <a:p>
            <a:pPr algn="just"/>
            <a:r>
              <a:rPr lang="kk-KZ" sz="2800" dirty="0">
                <a:solidFill>
                  <a:schemeClr val="bg2">
                    <a:lumMod val="50000"/>
                  </a:schemeClr>
                </a:solidFill>
                <a:latin typeface="Times New Roman" panose="02020603050405020304" pitchFamily="18" charset="0"/>
                <a:cs typeface="Times New Roman" panose="02020603050405020304" pitchFamily="18" charset="0"/>
              </a:rPr>
              <a:t>-	райберге түсетін күш 2-3 т;</a:t>
            </a:r>
          </a:p>
          <a:p>
            <a:pPr algn="just"/>
            <a:r>
              <a:rPr lang="kk-KZ" sz="2800" dirty="0">
                <a:solidFill>
                  <a:schemeClr val="bg2">
                    <a:lumMod val="50000"/>
                  </a:schemeClr>
                </a:solidFill>
                <a:latin typeface="Times New Roman" panose="02020603050405020304" pitchFamily="18" charset="0"/>
                <a:cs typeface="Times New Roman" panose="02020603050405020304" pitchFamily="18" charset="0"/>
              </a:rPr>
              <a:t>-	ротордың айналу жиілігі: </a:t>
            </a:r>
          </a:p>
          <a:p>
            <a:pPr algn="just"/>
            <a:r>
              <a:rPr lang="kk-KZ" sz="2800" dirty="0">
                <a:solidFill>
                  <a:schemeClr val="bg2">
                    <a:lumMod val="50000"/>
                  </a:schemeClr>
                </a:solidFill>
                <a:latin typeface="Times New Roman" panose="02020603050405020304" pitchFamily="18" charset="0"/>
                <a:cs typeface="Times New Roman" panose="02020603050405020304" pitchFamily="18" charset="0"/>
              </a:rPr>
              <a:t>-	бастапқы-40-60 айн/мин;</a:t>
            </a:r>
          </a:p>
          <a:p>
            <a:pPr algn="just"/>
            <a:r>
              <a:rPr lang="kk-KZ" sz="2800" dirty="0">
                <a:solidFill>
                  <a:schemeClr val="bg2">
                    <a:lumMod val="50000"/>
                  </a:schemeClr>
                </a:solidFill>
                <a:latin typeface="Times New Roman" panose="02020603050405020304" pitchFamily="18" charset="0"/>
                <a:cs typeface="Times New Roman" panose="02020603050405020304" pitchFamily="18" charset="0"/>
              </a:rPr>
              <a:t>-	райбер тереңдеген сайын 50-70 айн/мин;</a:t>
            </a:r>
          </a:p>
          <a:p>
            <a:pPr algn="just"/>
            <a:r>
              <a:rPr lang="kk-KZ" sz="2800" dirty="0">
                <a:solidFill>
                  <a:schemeClr val="bg2">
                    <a:lumMod val="50000"/>
                  </a:schemeClr>
                </a:solidFill>
                <a:latin typeface="Times New Roman" panose="02020603050405020304" pitchFamily="18" charset="0"/>
                <a:cs typeface="Times New Roman" panose="02020603050405020304" pitchFamily="18" charset="0"/>
              </a:rPr>
              <a:t>-	райбер тізбекпен жанасудан кеткеннен кейін айналу жиілігі 80 айн/мин жиілікке көтеріледі, ал өстік күш 1,0-1,5 т мәнге төмендейді.</a:t>
            </a:r>
          </a:p>
          <a:p>
            <a:pPr algn="just"/>
            <a:r>
              <a:rPr lang="kk-KZ" sz="2800" dirty="0">
                <a:solidFill>
                  <a:schemeClr val="bg2">
                    <a:lumMod val="50000"/>
                  </a:schemeClr>
                </a:solidFill>
                <a:latin typeface="Times New Roman" panose="02020603050405020304" pitchFamily="18" charset="0"/>
                <a:cs typeface="Times New Roman" panose="02020603050405020304" pitchFamily="18" charset="0"/>
              </a:rPr>
              <a:t>Бұрғылау жуу сұйығының шығыны – 10-12 л/с.</a:t>
            </a:r>
          </a:p>
          <a:p>
            <a:pPr algn="just"/>
            <a:r>
              <a:rPr lang="kk-KZ" sz="2800" dirty="0">
                <a:solidFill>
                  <a:schemeClr val="bg2">
                    <a:lumMod val="50000"/>
                  </a:schemeClr>
                </a:solidFill>
                <a:latin typeface="Times New Roman" panose="02020603050405020304" pitchFamily="18" charset="0"/>
                <a:cs typeface="Times New Roman" panose="02020603050405020304" pitchFamily="18" charset="0"/>
              </a:rPr>
              <a:t>Райбер сына-ауытқытқыштың бүкіл ұзындығына өтеді.</a:t>
            </a:r>
            <a:endParaRPr lang="kk-KZ" sz="2800" dirty="0">
              <a:solidFill>
                <a:schemeClr val="bg2">
                  <a:lumMod val="50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8891503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gradFill flip="none" rotWithShape="1">
          <a:gsLst>
            <a:gs pos="54000">
              <a:schemeClr val="tx1">
                <a:lumMod val="95000"/>
              </a:schemeClr>
            </a:gs>
            <a:gs pos="96000">
              <a:srgbClr val="75CDEF"/>
            </a:gs>
            <a:gs pos="92000">
              <a:schemeClr val="bg2">
                <a:lumMod val="40000"/>
                <a:lumOff val="60000"/>
              </a:schemeClr>
            </a:gs>
          </a:gsLst>
          <a:path path="circle">
            <a:fillToRect l="100000" t="100000"/>
          </a:path>
          <a:tileRect r="-100000" b="-100000"/>
        </a:gradFill>
        <a:effectLst/>
      </p:bgPr>
    </p:bg>
    <p:spTree>
      <p:nvGrpSpPr>
        <p:cNvPr id="1" name=""/>
        <p:cNvGrpSpPr/>
        <p:nvPr/>
      </p:nvGrpSpPr>
      <p:grpSpPr>
        <a:xfrm>
          <a:off x="0" y="0"/>
          <a:ext cx="0" cy="0"/>
          <a:chOff x="0" y="0"/>
          <a:chExt cx="0" cy="0"/>
        </a:xfrm>
      </p:grpSpPr>
      <p:pic>
        <p:nvPicPr>
          <p:cNvPr id="7" name="Picture 2" descr="ÐÐ°ÑÑÐ¸Ð½ÐºÐ¸ Ð¿Ð¾ Ð·Ð°Ð¿ÑÐ¾ÑÑ logo satbayev universit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054110" cy="1112643"/>
          </a:xfrm>
          <a:prstGeom prst="rect">
            <a:avLst/>
          </a:prstGeom>
          <a:noFill/>
          <a:extLst>
            <a:ext uri="{909E8E84-426E-40DD-AFC4-6F175D3DCCD1}">
              <a14:hiddenFill xmlns:a14="http://schemas.microsoft.com/office/drawing/2010/main">
                <a:solidFill>
                  <a:srgbClr val="FFFFFF"/>
                </a:solidFill>
              </a14:hiddenFill>
            </a:ext>
          </a:extLst>
        </p:spPr>
      </p:pic>
      <p:sp>
        <p:nvSpPr>
          <p:cNvPr id="10" name="Прямоугольник 9"/>
          <p:cNvSpPr/>
          <p:nvPr/>
        </p:nvSpPr>
        <p:spPr>
          <a:xfrm>
            <a:off x="699247" y="1038615"/>
            <a:ext cx="10614212" cy="3108543"/>
          </a:xfrm>
          <a:prstGeom prst="rect">
            <a:avLst/>
          </a:prstGeom>
        </p:spPr>
        <p:txBody>
          <a:bodyPr wrap="square">
            <a:spAutoFit/>
          </a:bodyPr>
          <a:lstStyle/>
          <a:p>
            <a:pPr marL="457200" indent="-457200" algn="just">
              <a:buFont typeface="Arial" panose="020B0604020202020204" pitchFamily="34" charset="0"/>
              <a:buChar char="•"/>
            </a:pPr>
            <a:r>
              <a:rPr lang="kk-KZ" sz="2800" dirty="0">
                <a:solidFill>
                  <a:schemeClr val="bg2">
                    <a:lumMod val="50000"/>
                  </a:schemeClr>
                </a:solidFill>
                <a:latin typeface="Times New Roman" panose="02020603050405020304" pitchFamily="18" charset="0"/>
                <a:cs typeface="Times New Roman" panose="02020603050405020304" pitchFamily="18" charset="0"/>
              </a:rPr>
              <a:t>№1 райбердің жұмыс істеу ұзақтылығы 9 сағаттан көп емес, себебі ол желініп, одан әрі кесу қасиеттерін жоғалтады. Бұл уақыт сына-ауытқытқыштың бүкіл ұзындығын өтуге жетеді</a:t>
            </a:r>
            <a:r>
              <a:rPr lang="kk-KZ" sz="2800" dirty="0" smtClean="0">
                <a:solidFill>
                  <a:schemeClr val="bg2">
                    <a:lumMod val="50000"/>
                  </a:schemeClr>
                </a:solidFill>
                <a:latin typeface="Times New Roman" panose="02020603050405020304" pitchFamily="18" charset="0"/>
                <a:cs typeface="Times New Roman" panose="02020603050405020304" pitchFamily="18" charset="0"/>
              </a:rPr>
              <a:t>.</a:t>
            </a:r>
          </a:p>
          <a:p>
            <a:pPr marL="457200" indent="-457200" algn="just">
              <a:buFont typeface="Arial" panose="020B0604020202020204" pitchFamily="34" charset="0"/>
              <a:buChar char="•"/>
            </a:pPr>
            <a:endParaRPr lang="kk-KZ" sz="2800" dirty="0">
              <a:solidFill>
                <a:schemeClr val="bg2">
                  <a:lumMod val="50000"/>
                </a:schemeClr>
              </a:solidFill>
              <a:latin typeface="Times New Roman" panose="02020603050405020304" pitchFamily="18" charset="0"/>
              <a:cs typeface="Times New Roman" panose="02020603050405020304" pitchFamily="18" charset="0"/>
            </a:endParaRPr>
          </a:p>
          <a:p>
            <a:pPr marL="457200" indent="-457200" algn="just">
              <a:buFont typeface="Arial" panose="020B0604020202020204" pitchFamily="34" charset="0"/>
              <a:buChar char="•"/>
            </a:pPr>
            <a:r>
              <a:rPr lang="kk-KZ" sz="2800" dirty="0">
                <a:solidFill>
                  <a:schemeClr val="bg2">
                    <a:lumMod val="50000"/>
                  </a:schemeClr>
                </a:solidFill>
                <a:latin typeface="Times New Roman" panose="02020603050405020304" pitchFamily="18" charset="0"/>
                <a:cs typeface="Times New Roman" panose="02020603050405020304" pitchFamily="18" charset="0"/>
              </a:rPr>
              <a:t>Егер бұл уақыт райбердің өтуіне жетпей қалса, онда жаңа №1 райбер түсіріліп «терезені» кесу одан ары жалғастырылады. Бұл кезде аралық өңдеу №2 райбер қолдануға болмайды.</a:t>
            </a:r>
          </a:p>
        </p:txBody>
      </p:sp>
    </p:spTree>
    <p:extLst>
      <p:ext uri="{BB962C8B-B14F-4D97-AF65-F5344CB8AC3E}">
        <p14:creationId xmlns:p14="http://schemas.microsoft.com/office/powerpoint/2010/main" val="83946613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gradFill flip="none" rotWithShape="1">
          <a:gsLst>
            <a:gs pos="54000">
              <a:schemeClr val="tx1">
                <a:lumMod val="95000"/>
              </a:schemeClr>
            </a:gs>
            <a:gs pos="96000">
              <a:srgbClr val="75CDEF"/>
            </a:gs>
            <a:gs pos="92000">
              <a:schemeClr val="bg2">
                <a:lumMod val="40000"/>
                <a:lumOff val="60000"/>
              </a:schemeClr>
            </a:gs>
          </a:gsLst>
          <a:path path="circle">
            <a:fillToRect l="100000" t="100000"/>
          </a:path>
          <a:tileRect r="-100000" b="-100000"/>
        </a:gradFill>
        <a:effectLst/>
      </p:bgPr>
    </p:bg>
    <p:spTree>
      <p:nvGrpSpPr>
        <p:cNvPr id="1" name=""/>
        <p:cNvGrpSpPr/>
        <p:nvPr/>
      </p:nvGrpSpPr>
      <p:grpSpPr>
        <a:xfrm>
          <a:off x="0" y="0"/>
          <a:ext cx="0" cy="0"/>
          <a:chOff x="0" y="0"/>
          <a:chExt cx="0" cy="0"/>
        </a:xfrm>
      </p:grpSpPr>
      <p:pic>
        <p:nvPicPr>
          <p:cNvPr id="7" name="Picture 2" descr="ÐÐ°ÑÑÐ¸Ð½ÐºÐ¸ Ð¿Ð¾ Ð·Ð°Ð¿ÑÐ¾ÑÑ logo satbayev universit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054110" cy="1112643"/>
          </a:xfrm>
          <a:prstGeom prst="rect">
            <a:avLst/>
          </a:prstGeom>
          <a:noFill/>
          <a:extLst>
            <a:ext uri="{909E8E84-426E-40DD-AFC4-6F175D3DCCD1}">
              <a14:hiddenFill xmlns:a14="http://schemas.microsoft.com/office/drawing/2010/main">
                <a:solidFill>
                  <a:srgbClr val="FFFFFF"/>
                </a:solidFill>
              </a14:hiddenFill>
            </a:ext>
          </a:extLst>
        </p:spPr>
      </p:pic>
      <p:sp>
        <p:nvSpPr>
          <p:cNvPr id="10" name="Прямоугольник 9"/>
          <p:cNvSpPr/>
          <p:nvPr/>
        </p:nvSpPr>
        <p:spPr>
          <a:xfrm>
            <a:off x="699247" y="1038615"/>
            <a:ext cx="10614212" cy="3539430"/>
          </a:xfrm>
          <a:prstGeom prst="rect">
            <a:avLst/>
          </a:prstGeom>
        </p:spPr>
        <p:txBody>
          <a:bodyPr wrap="square">
            <a:spAutoFit/>
          </a:bodyPr>
          <a:lstStyle/>
          <a:p>
            <a:pPr algn="just"/>
            <a:r>
              <a:rPr lang="kk-KZ" sz="2800" b="1" dirty="0">
                <a:solidFill>
                  <a:schemeClr val="bg2">
                    <a:lumMod val="50000"/>
                  </a:schemeClr>
                </a:solidFill>
                <a:latin typeface="Times New Roman" panose="02020603050405020304" pitchFamily="18" charset="0"/>
                <a:cs typeface="Times New Roman" panose="02020603050405020304" pitchFamily="18" charset="0"/>
              </a:rPr>
              <a:t>№2 райбер</a:t>
            </a:r>
          </a:p>
          <a:p>
            <a:pPr algn="just"/>
            <a:r>
              <a:rPr lang="kk-KZ" sz="2800" b="1" dirty="0">
                <a:solidFill>
                  <a:schemeClr val="bg2">
                    <a:lumMod val="50000"/>
                  </a:schemeClr>
                </a:solidFill>
                <a:latin typeface="Times New Roman" panose="02020603050405020304" pitchFamily="18" charset="0"/>
                <a:cs typeface="Times New Roman" panose="02020603050405020304" pitchFamily="18" charset="0"/>
              </a:rPr>
              <a:t>«Терезені» аралық өңдеу:</a:t>
            </a:r>
          </a:p>
          <a:p>
            <a:pPr algn="just"/>
            <a:r>
              <a:rPr lang="kk-KZ" sz="2800" dirty="0">
                <a:solidFill>
                  <a:schemeClr val="bg2">
                    <a:lumMod val="50000"/>
                  </a:schemeClr>
                </a:solidFill>
                <a:latin typeface="Times New Roman" panose="02020603050405020304" pitchFamily="18" charset="0"/>
                <a:cs typeface="Times New Roman" panose="02020603050405020304" pitchFamily="18" charset="0"/>
              </a:rPr>
              <a:t>-	райберге түсетін күш 0,8-1,2 т;</a:t>
            </a:r>
          </a:p>
          <a:p>
            <a:pPr algn="just"/>
            <a:r>
              <a:rPr lang="kk-KZ" sz="2800" dirty="0">
                <a:solidFill>
                  <a:schemeClr val="bg2">
                    <a:lumMod val="50000"/>
                  </a:schemeClr>
                </a:solidFill>
                <a:latin typeface="Times New Roman" panose="02020603050405020304" pitchFamily="18" charset="0"/>
                <a:cs typeface="Times New Roman" panose="02020603050405020304" pitchFamily="18" charset="0"/>
              </a:rPr>
              <a:t>-	ротордың айналу жиілігі 80-90 айн/мин;</a:t>
            </a:r>
          </a:p>
          <a:p>
            <a:pPr algn="just"/>
            <a:r>
              <a:rPr lang="kk-KZ" sz="2800" dirty="0">
                <a:solidFill>
                  <a:schemeClr val="bg2">
                    <a:lumMod val="50000"/>
                  </a:schemeClr>
                </a:solidFill>
                <a:latin typeface="Times New Roman" panose="02020603050405020304" pitchFamily="18" charset="0"/>
                <a:cs typeface="Times New Roman" panose="02020603050405020304" pitchFamily="18" charset="0"/>
              </a:rPr>
              <a:t>-	бұрғылау жуу сұйығының шығыны – 10-12 л/с;</a:t>
            </a:r>
          </a:p>
          <a:p>
            <a:pPr algn="just"/>
            <a:r>
              <a:rPr lang="kk-KZ" sz="2800" dirty="0">
                <a:solidFill>
                  <a:schemeClr val="bg2">
                    <a:lumMod val="50000"/>
                  </a:schemeClr>
                </a:solidFill>
                <a:latin typeface="Times New Roman" panose="02020603050405020304" pitchFamily="18" charset="0"/>
                <a:cs typeface="Times New Roman" panose="02020603050405020304" pitchFamily="18" charset="0"/>
              </a:rPr>
              <a:t>-	райбер сына-ауытқытқыштың бүкіл ұзындығына өтеді.</a:t>
            </a:r>
          </a:p>
          <a:p>
            <a:pPr algn="just"/>
            <a:r>
              <a:rPr lang="kk-KZ" sz="2800" dirty="0">
                <a:solidFill>
                  <a:schemeClr val="bg2">
                    <a:lumMod val="50000"/>
                  </a:schemeClr>
                </a:solidFill>
                <a:latin typeface="Times New Roman" panose="02020603050405020304" pitchFamily="18" charset="0"/>
                <a:cs typeface="Times New Roman" panose="02020603050405020304" pitchFamily="18" charset="0"/>
              </a:rPr>
              <a:t>-	райбердің механикалық өту жылдамдығы 0,5-0,6 м/сағ.</a:t>
            </a:r>
          </a:p>
          <a:p>
            <a:pPr algn="just"/>
            <a:endParaRPr lang="kk-KZ" sz="2800" dirty="0">
              <a:solidFill>
                <a:schemeClr val="bg2">
                  <a:lumMod val="50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3838203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gradFill flip="none" rotWithShape="1">
          <a:gsLst>
            <a:gs pos="54000">
              <a:schemeClr val="tx1">
                <a:lumMod val="95000"/>
              </a:schemeClr>
            </a:gs>
            <a:gs pos="96000">
              <a:srgbClr val="75CDEF"/>
            </a:gs>
            <a:gs pos="92000">
              <a:schemeClr val="bg2">
                <a:lumMod val="40000"/>
                <a:lumOff val="60000"/>
              </a:schemeClr>
            </a:gs>
          </a:gsLst>
          <a:path path="circle">
            <a:fillToRect l="100000" t="100000"/>
          </a:path>
          <a:tileRect r="-100000" b="-100000"/>
        </a:gradFill>
        <a:effectLst/>
      </p:bgPr>
    </p:bg>
    <p:spTree>
      <p:nvGrpSpPr>
        <p:cNvPr id="1" name=""/>
        <p:cNvGrpSpPr/>
        <p:nvPr/>
      </p:nvGrpSpPr>
      <p:grpSpPr>
        <a:xfrm>
          <a:off x="0" y="0"/>
          <a:ext cx="0" cy="0"/>
          <a:chOff x="0" y="0"/>
          <a:chExt cx="0" cy="0"/>
        </a:xfrm>
      </p:grpSpPr>
      <p:pic>
        <p:nvPicPr>
          <p:cNvPr id="7" name="Picture 2" descr="ÐÐ°ÑÑÐ¸Ð½ÐºÐ¸ Ð¿Ð¾ Ð·Ð°Ð¿ÑÐ¾ÑÑ logo satbayev universit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054110" cy="1112643"/>
          </a:xfrm>
          <a:prstGeom prst="rect">
            <a:avLst/>
          </a:prstGeom>
          <a:noFill/>
          <a:extLst>
            <a:ext uri="{909E8E84-426E-40DD-AFC4-6F175D3DCCD1}">
              <a14:hiddenFill xmlns:a14="http://schemas.microsoft.com/office/drawing/2010/main">
                <a:solidFill>
                  <a:srgbClr val="FFFFFF"/>
                </a:solidFill>
              </a14:hiddenFill>
            </a:ext>
          </a:extLst>
        </p:spPr>
      </p:pic>
      <p:sp>
        <p:nvSpPr>
          <p:cNvPr id="10" name="Прямоугольник 9"/>
          <p:cNvSpPr/>
          <p:nvPr/>
        </p:nvSpPr>
        <p:spPr>
          <a:xfrm>
            <a:off x="699247" y="1038615"/>
            <a:ext cx="10614212" cy="4832092"/>
          </a:xfrm>
          <a:prstGeom prst="rect">
            <a:avLst/>
          </a:prstGeom>
        </p:spPr>
        <p:txBody>
          <a:bodyPr wrap="square">
            <a:spAutoFit/>
          </a:bodyPr>
          <a:lstStyle/>
          <a:p>
            <a:pPr algn="just"/>
            <a:r>
              <a:rPr lang="kk-KZ" sz="2800" b="1" dirty="0">
                <a:solidFill>
                  <a:schemeClr val="bg2">
                    <a:lumMod val="50000"/>
                  </a:schemeClr>
                </a:solidFill>
                <a:latin typeface="Times New Roman" panose="02020603050405020304" pitchFamily="18" charset="0"/>
                <a:cs typeface="Times New Roman" panose="02020603050405020304" pitchFamily="18" charset="0"/>
              </a:rPr>
              <a:t>№3 райбер</a:t>
            </a:r>
          </a:p>
          <a:p>
            <a:pPr algn="just"/>
            <a:r>
              <a:rPr lang="kk-KZ" sz="2800" b="1" dirty="0">
                <a:solidFill>
                  <a:schemeClr val="bg2">
                    <a:lumMod val="50000"/>
                  </a:schemeClr>
                </a:solidFill>
                <a:latin typeface="Times New Roman" panose="02020603050405020304" pitchFamily="18" charset="0"/>
                <a:cs typeface="Times New Roman" panose="02020603050405020304" pitchFamily="18" charset="0"/>
              </a:rPr>
              <a:t>«Терезені» соңғы өңдеу:</a:t>
            </a:r>
          </a:p>
          <a:p>
            <a:pPr algn="just"/>
            <a:r>
              <a:rPr lang="kk-KZ" sz="2800" dirty="0">
                <a:solidFill>
                  <a:schemeClr val="bg2">
                    <a:lumMod val="50000"/>
                  </a:schemeClr>
                </a:solidFill>
                <a:latin typeface="Times New Roman" panose="02020603050405020304" pitchFamily="18" charset="0"/>
                <a:cs typeface="Times New Roman" panose="02020603050405020304" pitchFamily="18" charset="0"/>
              </a:rPr>
              <a:t>-	райберге түсетін күш 0,8-1,2 т;</a:t>
            </a:r>
          </a:p>
          <a:p>
            <a:pPr algn="just"/>
            <a:r>
              <a:rPr lang="kk-KZ" sz="2800" dirty="0">
                <a:solidFill>
                  <a:schemeClr val="bg2">
                    <a:lumMod val="50000"/>
                  </a:schemeClr>
                </a:solidFill>
                <a:latin typeface="Times New Roman" panose="02020603050405020304" pitchFamily="18" charset="0"/>
                <a:cs typeface="Times New Roman" panose="02020603050405020304" pitchFamily="18" charset="0"/>
              </a:rPr>
              <a:t>-	ротордың айналу жиілігі 80 айн/мин;</a:t>
            </a:r>
          </a:p>
          <a:p>
            <a:pPr algn="just"/>
            <a:r>
              <a:rPr lang="kk-KZ" sz="2800" dirty="0">
                <a:solidFill>
                  <a:schemeClr val="bg2">
                    <a:lumMod val="50000"/>
                  </a:schemeClr>
                </a:solidFill>
                <a:latin typeface="Times New Roman" panose="02020603050405020304" pitchFamily="18" charset="0"/>
                <a:cs typeface="Times New Roman" panose="02020603050405020304" pitchFamily="18" charset="0"/>
              </a:rPr>
              <a:t>-	бұрғылау жуу сұйығының шығыны – 10-12 л/с;</a:t>
            </a:r>
          </a:p>
          <a:p>
            <a:pPr algn="just"/>
            <a:r>
              <a:rPr lang="kk-KZ" sz="2800" dirty="0">
                <a:solidFill>
                  <a:schemeClr val="bg2">
                    <a:lumMod val="50000"/>
                  </a:schemeClr>
                </a:solidFill>
                <a:latin typeface="Times New Roman" panose="02020603050405020304" pitchFamily="18" charset="0"/>
                <a:cs typeface="Times New Roman" panose="02020603050405020304" pitchFamily="18" charset="0"/>
              </a:rPr>
              <a:t>-	райбер сына-ауытқытқыштың бүкіл ұзындығына өтеді.</a:t>
            </a:r>
          </a:p>
          <a:p>
            <a:pPr algn="just"/>
            <a:r>
              <a:rPr lang="kk-KZ" sz="2800" dirty="0">
                <a:solidFill>
                  <a:schemeClr val="bg2">
                    <a:lumMod val="50000"/>
                  </a:schemeClr>
                </a:solidFill>
                <a:latin typeface="Times New Roman" panose="02020603050405020304" pitchFamily="18" charset="0"/>
                <a:cs typeface="Times New Roman" panose="02020603050405020304" pitchFamily="18" charset="0"/>
              </a:rPr>
              <a:t>-	райбердің механикалық өту жылдамдығы 0,5-0,6 м/сағ.</a:t>
            </a:r>
          </a:p>
          <a:p>
            <a:pPr algn="just"/>
            <a:r>
              <a:rPr lang="kk-KZ" sz="2800" dirty="0">
                <a:solidFill>
                  <a:schemeClr val="bg2">
                    <a:lumMod val="50000"/>
                  </a:schemeClr>
                </a:solidFill>
                <a:latin typeface="Times New Roman" panose="02020603050405020304" pitchFamily="18" charset="0"/>
                <a:cs typeface="Times New Roman" panose="02020603050405020304" pitchFamily="18" charset="0"/>
              </a:rPr>
              <a:t>Райбер (№3) аспаптың айналуынсыз «терезеге» еркін кіріп-шығып тұрса, «терезе» толық ашылды және өңделді деп есепетеледі. Кері жағдайда диаметрі алдыңғы райберден (№3) 1 мм-ге үлкен райбермен «терезе» тағы бір өңделеді.</a:t>
            </a:r>
          </a:p>
        </p:txBody>
      </p:sp>
    </p:spTree>
    <p:extLst>
      <p:ext uri="{BB962C8B-B14F-4D97-AF65-F5344CB8AC3E}">
        <p14:creationId xmlns:p14="http://schemas.microsoft.com/office/powerpoint/2010/main" val="18388000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gradFill flip="none" rotWithShape="1">
          <a:gsLst>
            <a:gs pos="54000">
              <a:schemeClr val="tx1">
                <a:lumMod val="95000"/>
              </a:schemeClr>
            </a:gs>
            <a:gs pos="96000">
              <a:srgbClr val="75CDEF"/>
            </a:gs>
            <a:gs pos="92000">
              <a:schemeClr val="bg2">
                <a:lumMod val="40000"/>
                <a:lumOff val="60000"/>
              </a:schemeClr>
            </a:gs>
          </a:gsLst>
          <a:path path="circle">
            <a:fillToRect l="100000" t="100000"/>
          </a:path>
          <a:tileRect r="-100000" b="-100000"/>
        </a:gradFill>
        <a:effectLst/>
      </p:bgPr>
    </p:bg>
    <p:spTree>
      <p:nvGrpSpPr>
        <p:cNvPr id="1" name=""/>
        <p:cNvGrpSpPr/>
        <p:nvPr/>
      </p:nvGrpSpPr>
      <p:grpSpPr>
        <a:xfrm>
          <a:off x="0" y="0"/>
          <a:ext cx="0" cy="0"/>
          <a:chOff x="0" y="0"/>
          <a:chExt cx="0" cy="0"/>
        </a:xfrm>
      </p:grpSpPr>
      <p:pic>
        <p:nvPicPr>
          <p:cNvPr id="7" name="Picture 2" descr="ÐÐ°ÑÑÐ¸Ð½ÐºÐ¸ Ð¿Ð¾ Ð·Ð°Ð¿ÑÐ¾ÑÑ logo satbayev universit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054110" cy="1112643"/>
          </a:xfrm>
          <a:prstGeom prst="rect">
            <a:avLst/>
          </a:prstGeom>
          <a:noFill/>
          <a:extLst>
            <a:ext uri="{909E8E84-426E-40DD-AFC4-6F175D3DCCD1}">
              <a14:hiddenFill xmlns:a14="http://schemas.microsoft.com/office/drawing/2010/main">
                <a:solidFill>
                  <a:srgbClr val="FFFFFF"/>
                </a:solidFill>
              </a14:hiddenFill>
            </a:ext>
          </a:extLst>
        </p:spPr>
      </p:pic>
      <p:sp>
        <p:nvSpPr>
          <p:cNvPr id="10" name="Прямоугольник 9"/>
          <p:cNvSpPr/>
          <p:nvPr/>
        </p:nvSpPr>
        <p:spPr>
          <a:xfrm>
            <a:off x="699247" y="1038615"/>
            <a:ext cx="10614212" cy="1815882"/>
          </a:xfrm>
          <a:prstGeom prst="rect">
            <a:avLst/>
          </a:prstGeom>
        </p:spPr>
        <p:txBody>
          <a:bodyPr wrap="square">
            <a:spAutoFit/>
          </a:bodyPr>
          <a:lstStyle/>
          <a:p>
            <a:pPr algn="just"/>
            <a:r>
              <a:rPr lang="ru-RU" sz="2800" dirty="0" err="1">
                <a:solidFill>
                  <a:schemeClr val="bg2">
                    <a:lumMod val="50000"/>
                  </a:schemeClr>
                </a:solidFill>
                <a:latin typeface="Times New Roman" panose="02020603050405020304" pitchFamily="18" charset="0"/>
                <a:cs typeface="Times New Roman" panose="02020603050405020304" pitchFamily="18" charset="0"/>
              </a:rPr>
              <a:t>Сурет</a:t>
            </a:r>
            <a:endParaRPr lang="ru-RU" sz="2800" dirty="0">
              <a:solidFill>
                <a:schemeClr val="bg2">
                  <a:lumMod val="50000"/>
                </a:schemeClr>
              </a:solidFill>
              <a:latin typeface="Times New Roman" panose="02020603050405020304" pitchFamily="18" charset="0"/>
              <a:cs typeface="Times New Roman" panose="02020603050405020304" pitchFamily="18" charset="0"/>
            </a:endParaRPr>
          </a:p>
          <a:p>
            <a:pPr algn="just"/>
            <a:r>
              <a:rPr lang="ru-RU" sz="2800" dirty="0">
                <a:solidFill>
                  <a:schemeClr val="bg2">
                    <a:lumMod val="50000"/>
                  </a:schemeClr>
                </a:solidFill>
                <a:latin typeface="Times New Roman" panose="02020603050405020304" pitchFamily="18" charset="0"/>
                <a:cs typeface="Times New Roman" panose="02020603050405020304" pitchFamily="18" charset="0"/>
              </a:rPr>
              <a:t>«</a:t>
            </a:r>
            <a:r>
              <a:rPr lang="ru-RU" sz="2800" dirty="0" err="1">
                <a:solidFill>
                  <a:schemeClr val="bg2">
                    <a:lumMod val="50000"/>
                  </a:schemeClr>
                </a:solidFill>
                <a:latin typeface="Times New Roman" panose="02020603050405020304" pitchFamily="18" charset="0"/>
                <a:cs typeface="Times New Roman" panose="02020603050405020304" pitchFamily="18" charset="0"/>
              </a:rPr>
              <a:t>Терезені</a:t>
            </a:r>
            <a:r>
              <a:rPr lang="ru-RU" sz="2800" dirty="0">
                <a:solidFill>
                  <a:schemeClr val="bg2">
                    <a:lumMod val="50000"/>
                  </a:schemeClr>
                </a:solidFill>
                <a:latin typeface="Times New Roman" panose="02020603050405020304" pitchFamily="18" charset="0"/>
                <a:cs typeface="Times New Roman" panose="02020603050405020304" pitchFamily="18" charset="0"/>
              </a:rPr>
              <a:t>» </a:t>
            </a:r>
            <a:r>
              <a:rPr lang="ru-RU" sz="2800" dirty="0" err="1">
                <a:solidFill>
                  <a:schemeClr val="bg2">
                    <a:lumMod val="50000"/>
                  </a:schemeClr>
                </a:solidFill>
                <a:latin typeface="Times New Roman" panose="02020603050405020304" pitchFamily="18" charset="0"/>
                <a:cs typeface="Times New Roman" panose="02020603050405020304" pitchFamily="18" charset="0"/>
              </a:rPr>
              <a:t>ашу</a:t>
            </a:r>
            <a:r>
              <a:rPr lang="ru-RU" sz="2800" dirty="0">
                <a:solidFill>
                  <a:schemeClr val="bg2">
                    <a:lumMod val="50000"/>
                  </a:schemeClr>
                </a:solidFill>
                <a:latin typeface="Times New Roman" panose="02020603050405020304" pitchFamily="18" charset="0"/>
                <a:cs typeface="Times New Roman" panose="02020603050405020304" pitchFamily="18" charset="0"/>
              </a:rPr>
              <a:t> </a:t>
            </a:r>
            <a:r>
              <a:rPr lang="ru-RU" sz="2800" dirty="0" err="1">
                <a:solidFill>
                  <a:schemeClr val="bg2">
                    <a:lumMod val="50000"/>
                  </a:schemeClr>
                </a:solidFill>
                <a:latin typeface="Times New Roman" panose="02020603050405020304" pitchFamily="18" charset="0"/>
                <a:cs typeface="Times New Roman" panose="02020603050405020304" pitchFamily="18" charset="0"/>
              </a:rPr>
              <a:t>схемасы</a:t>
            </a:r>
            <a:endParaRPr lang="ru-RU" sz="2800" dirty="0">
              <a:solidFill>
                <a:schemeClr val="bg2">
                  <a:lumMod val="50000"/>
                </a:schemeClr>
              </a:solidFill>
              <a:latin typeface="Times New Roman" panose="02020603050405020304" pitchFamily="18" charset="0"/>
              <a:cs typeface="Times New Roman" panose="02020603050405020304" pitchFamily="18" charset="0"/>
            </a:endParaRPr>
          </a:p>
          <a:p>
            <a:pPr algn="just"/>
            <a:r>
              <a:rPr lang="ru-RU" sz="2800" dirty="0" err="1">
                <a:solidFill>
                  <a:schemeClr val="bg2">
                    <a:lumMod val="50000"/>
                  </a:schemeClr>
                </a:solidFill>
                <a:latin typeface="Times New Roman" panose="02020603050405020304" pitchFamily="18" charset="0"/>
                <a:cs typeface="Times New Roman" panose="02020603050405020304" pitchFamily="18" charset="0"/>
              </a:rPr>
              <a:t>Райбер</a:t>
            </a:r>
            <a:endParaRPr lang="ru-RU" sz="2800" dirty="0">
              <a:solidFill>
                <a:schemeClr val="bg2">
                  <a:lumMod val="50000"/>
                </a:schemeClr>
              </a:solidFill>
              <a:latin typeface="Times New Roman" panose="02020603050405020304" pitchFamily="18" charset="0"/>
              <a:cs typeface="Times New Roman" panose="02020603050405020304" pitchFamily="18" charset="0"/>
            </a:endParaRPr>
          </a:p>
          <a:p>
            <a:pPr algn="just"/>
            <a:r>
              <a:rPr lang="ru-RU" sz="2800" dirty="0" err="1">
                <a:solidFill>
                  <a:schemeClr val="bg2">
                    <a:lumMod val="50000"/>
                  </a:schemeClr>
                </a:solidFill>
                <a:latin typeface="Times New Roman" panose="02020603050405020304" pitchFamily="18" charset="0"/>
                <a:cs typeface="Times New Roman" panose="02020603050405020304" pitchFamily="18" charset="0"/>
              </a:rPr>
              <a:t>Біріктірілген</a:t>
            </a:r>
            <a:endParaRPr lang="ru-RU" sz="2800" dirty="0">
              <a:solidFill>
                <a:schemeClr val="bg2">
                  <a:lumMod val="50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3451819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gradFill flip="none" rotWithShape="1">
          <a:gsLst>
            <a:gs pos="54000">
              <a:schemeClr val="tx1">
                <a:lumMod val="95000"/>
              </a:schemeClr>
            </a:gs>
            <a:gs pos="96000">
              <a:srgbClr val="75CDEF"/>
            </a:gs>
            <a:gs pos="92000">
              <a:schemeClr val="bg2">
                <a:lumMod val="40000"/>
                <a:lumOff val="60000"/>
              </a:schemeClr>
            </a:gs>
          </a:gsLst>
          <a:path path="circle">
            <a:fillToRect l="100000" t="100000"/>
          </a:path>
          <a:tileRect r="-100000" b="-100000"/>
        </a:gradFill>
        <a:effectLst/>
      </p:bgPr>
    </p:bg>
    <p:spTree>
      <p:nvGrpSpPr>
        <p:cNvPr id="1" name=""/>
        <p:cNvGrpSpPr/>
        <p:nvPr/>
      </p:nvGrpSpPr>
      <p:grpSpPr>
        <a:xfrm>
          <a:off x="0" y="0"/>
          <a:ext cx="0" cy="0"/>
          <a:chOff x="0" y="0"/>
          <a:chExt cx="0" cy="0"/>
        </a:xfrm>
      </p:grpSpPr>
      <p:pic>
        <p:nvPicPr>
          <p:cNvPr id="7" name="Picture 2" descr="ÐÐ°ÑÑÐ¸Ð½ÐºÐ¸ Ð¿Ð¾ Ð·Ð°Ð¿ÑÐ¾ÑÑ logo satbayev universit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054110" cy="1112643"/>
          </a:xfrm>
          <a:prstGeom prst="rect">
            <a:avLst/>
          </a:prstGeom>
          <a:noFill/>
          <a:extLst>
            <a:ext uri="{909E8E84-426E-40DD-AFC4-6F175D3DCCD1}">
              <a14:hiddenFill xmlns:a14="http://schemas.microsoft.com/office/drawing/2010/main">
                <a:solidFill>
                  <a:srgbClr val="FFFFFF"/>
                </a:solidFill>
              </a14:hiddenFill>
            </a:ext>
          </a:extLst>
        </p:spPr>
      </p:pic>
      <p:sp>
        <p:nvSpPr>
          <p:cNvPr id="4" name="Прямоугольник 3"/>
          <p:cNvSpPr/>
          <p:nvPr/>
        </p:nvSpPr>
        <p:spPr>
          <a:xfrm>
            <a:off x="528918" y="3101788"/>
            <a:ext cx="11125199" cy="584775"/>
          </a:xfrm>
          <a:prstGeom prst="rect">
            <a:avLst/>
          </a:prstGeom>
        </p:spPr>
        <p:txBody>
          <a:bodyPr wrap="square">
            <a:spAutoFit/>
          </a:bodyPr>
          <a:lstStyle/>
          <a:p>
            <a:pPr algn="ctr"/>
            <a:r>
              <a:rPr lang="kk-KZ" sz="3200" dirty="0" smtClean="0">
                <a:solidFill>
                  <a:schemeClr val="accent1">
                    <a:lumMod val="50000"/>
                  </a:schemeClr>
                </a:solidFill>
                <a:latin typeface="Times New Roman" pitchFamily="18" charset="0"/>
                <a:cs typeface="Times New Roman" pitchFamily="18" charset="0"/>
              </a:rPr>
              <a:t>НАЗАРЫҢЫЗҒА РАХМЕТ!</a:t>
            </a:r>
            <a:endParaRPr lang="ru-RU" sz="3200" dirty="0">
              <a:solidFill>
                <a:schemeClr val="accent1">
                  <a:lumMod val="50000"/>
                </a:schemeClr>
              </a:solidFill>
              <a:latin typeface="Times New Roman" pitchFamily="18" charset="0"/>
              <a:cs typeface="Times New Roman" pitchFamily="18" charset="0"/>
            </a:endParaRPr>
          </a:p>
        </p:txBody>
      </p:sp>
    </p:spTree>
    <p:extLst>
      <p:ext uri="{BB962C8B-B14F-4D97-AF65-F5344CB8AC3E}">
        <p14:creationId xmlns:p14="http://schemas.microsoft.com/office/powerpoint/2010/main" val="15507542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flip="none" rotWithShape="1">
          <a:gsLst>
            <a:gs pos="54000">
              <a:schemeClr val="tx1">
                <a:lumMod val="95000"/>
              </a:schemeClr>
            </a:gs>
            <a:gs pos="96000">
              <a:srgbClr val="75CDEF"/>
            </a:gs>
            <a:gs pos="92000">
              <a:schemeClr val="bg2">
                <a:lumMod val="40000"/>
                <a:lumOff val="60000"/>
              </a:schemeClr>
            </a:gs>
          </a:gsLst>
          <a:path path="circle">
            <a:fillToRect l="100000" t="100000"/>
          </a:path>
          <a:tileRect r="-100000" b="-100000"/>
        </a:gradFill>
        <a:effectLst/>
      </p:bgPr>
    </p:bg>
    <p:spTree>
      <p:nvGrpSpPr>
        <p:cNvPr id="1" name=""/>
        <p:cNvGrpSpPr/>
        <p:nvPr/>
      </p:nvGrpSpPr>
      <p:grpSpPr>
        <a:xfrm>
          <a:off x="0" y="0"/>
          <a:ext cx="0" cy="0"/>
          <a:chOff x="0" y="0"/>
          <a:chExt cx="0" cy="0"/>
        </a:xfrm>
      </p:grpSpPr>
      <p:pic>
        <p:nvPicPr>
          <p:cNvPr id="7" name="Picture 2" descr="ÐÐ°ÑÑÐ¸Ð½ÐºÐ¸ Ð¿Ð¾ Ð·Ð°Ð¿ÑÐ¾ÑÑ logo satbayev universit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054110" cy="1112643"/>
          </a:xfrm>
          <a:prstGeom prst="rect">
            <a:avLst/>
          </a:prstGeom>
          <a:noFill/>
          <a:extLst>
            <a:ext uri="{909E8E84-426E-40DD-AFC4-6F175D3DCCD1}">
              <a14:hiddenFill xmlns:a14="http://schemas.microsoft.com/office/drawing/2010/main">
                <a:solidFill>
                  <a:srgbClr val="FFFFFF"/>
                </a:solidFill>
              </a14:hiddenFill>
            </a:ext>
          </a:extLst>
        </p:spPr>
      </p:pic>
      <p:sp>
        <p:nvSpPr>
          <p:cNvPr id="10" name="Прямоугольник 9"/>
          <p:cNvSpPr/>
          <p:nvPr/>
        </p:nvSpPr>
        <p:spPr>
          <a:xfrm>
            <a:off x="699247" y="1038615"/>
            <a:ext cx="10614212" cy="5262979"/>
          </a:xfrm>
          <a:prstGeom prst="rect">
            <a:avLst/>
          </a:prstGeom>
        </p:spPr>
        <p:txBody>
          <a:bodyPr wrap="square">
            <a:spAutoFit/>
          </a:bodyPr>
          <a:lstStyle/>
          <a:p>
            <a:pPr algn="ctr"/>
            <a:r>
              <a:rPr lang="kk-KZ" sz="2800" b="1" dirty="0">
                <a:solidFill>
                  <a:schemeClr val="bg2">
                    <a:lumMod val="50000"/>
                  </a:schemeClr>
                </a:solidFill>
                <a:latin typeface="Times New Roman" panose="02020603050405020304" pitchFamily="18" charset="0"/>
                <a:cs typeface="Times New Roman" panose="02020603050405020304" pitchFamily="18" charset="0"/>
              </a:rPr>
              <a:t>Бүйір оқпандарды кесу</a:t>
            </a:r>
          </a:p>
          <a:p>
            <a:endParaRPr lang="kk-KZ" sz="2800" dirty="0">
              <a:solidFill>
                <a:schemeClr val="bg2">
                  <a:lumMod val="50000"/>
                </a:schemeClr>
              </a:solidFill>
              <a:latin typeface="Times New Roman" panose="02020603050405020304" pitchFamily="18" charset="0"/>
              <a:cs typeface="Times New Roman" panose="02020603050405020304" pitchFamily="18" charset="0"/>
            </a:endParaRPr>
          </a:p>
          <a:p>
            <a:pPr algn="just"/>
            <a:r>
              <a:rPr lang="kk-KZ" sz="2800" dirty="0">
                <a:solidFill>
                  <a:schemeClr val="bg2">
                    <a:lumMod val="50000"/>
                  </a:schemeClr>
                </a:solidFill>
                <a:latin typeface="Times New Roman" panose="02020603050405020304" pitchFamily="18" charset="0"/>
                <a:cs typeface="Times New Roman" panose="02020603050405020304" pitchFamily="18" charset="0"/>
              </a:rPr>
              <a:t>Кәсіпшілік тәжірибесін сараптау нәтижесінде пайдалану ұңғыларында екінші оқпанды кесу және бұрғылау ең тиімдісі деп табылсы, олар келесі топтарға бөлінеді:</a:t>
            </a:r>
          </a:p>
          <a:p>
            <a:pPr algn="just"/>
            <a:r>
              <a:rPr lang="kk-KZ" sz="2800" dirty="0">
                <a:solidFill>
                  <a:schemeClr val="bg2">
                    <a:lumMod val="50000"/>
                  </a:schemeClr>
                </a:solidFill>
                <a:latin typeface="Times New Roman" panose="02020603050405020304" pitchFamily="18" charset="0"/>
                <a:cs typeface="Times New Roman" panose="02020603050405020304" pitchFamily="18" charset="0"/>
              </a:rPr>
              <a:t>-	жұмыс істемейтін, жерасты жабдықтарының күрделі бұзылуының нәтижесінде оқпан бітеліп қалған;</a:t>
            </a:r>
          </a:p>
          <a:p>
            <a:pPr algn="just"/>
            <a:r>
              <a:rPr lang="kk-KZ" sz="2800" dirty="0">
                <a:solidFill>
                  <a:schemeClr val="bg2">
                    <a:lumMod val="50000"/>
                  </a:schemeClr>
                </a:solidFill>
                <a:latin typeface="Times New Roman" panose="02020603050405020304" pitchFamily="18" charset="0"/>
                <a:cs typeface="Times New Roman" panose="02020603050405020304" pitchFamily="18" charset="0"/>
              </a:rPr>
              <a:t>-	пайдалану тізбегінде жөндеуге келмейтін ақаулары (сыну, майысу, тармағы) бар ұңғылар;</a:t>
            </a:r>
          </a:p>
          <a:p>
            <a:pPr algn="just"/>
            <a:r>
              <a:rPr lang="kk-KZ" sz="2800" dirty="0">
                <a:solidFill>
                  <a:schemeClr val="bg2">
                    <a:lumMod val="50000"/>
                  </a:schemeClr>
                </a:solidFill>
                <a:latin typeface="Times New Roman" panose="02020603050405020304" pitchFamily="18" charset="0"/>
                <a:cs typeface="Times New Roman" panose="02020603050405020304" pitchFamily="18" charset="0"/>
              </a:rPr>
              <a:t>-	ұңғы түбі аймағының бұзылуы нәтижесінде пайдаланудан шығып қалған, белгілі әдістермен қалпына келтіру мүмкін емес ұңғылар;</a:t>
            </a:r>
          </a:p>
        </p:txBody>
      </p:sp>
    </p:spTree>
    <p:extLst>
      <p:ext uri="{BB962C8B-B14F-4D97-AF65-F5344CB8AC3E}">
        <p14:creationId xmlns:p14="http://schemas.microsoft.com/office/powerpoint/2010/main" val="27610080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flip="none" rotWithShape="1">
          <a:gsLst>
            <a:gs pos="54000">
              <a:schemeClr val="tx1">
                <a:lumMod val="95000"/>
              </a:schemeClr>
            </a:gs>
            <a:gs pos="96000">
              <a:srgbClr val="75CDEF"/>
            </a:gs>
            <a:gs pos="92000">
              <a:schemeClr val="bg2">
                <a:lumMod val="40000"/>
                <a:lumOff val="60000"/>
              </a:schemeClr>
            </a:gs>
          </a:gsLst>
          <a:path path="circle">
            <a:fillToRect l="100000" t="100000"/>
          </a:path>
          <a:tileRect r="-100000" b="-100000"/>
        </a:gradFill>
        <a:effectLst/>
      </p:bgPr>
    </p:bg>
    <p:spTree>
      <p:nvGrpSpPr>
        <p:cNvPr id="1" name=""/>
        <p:cNvGrpSpPr/>
        <p:nvPr/>
      </p:nvGrpSpPr>
      <p:grpSpPr>
        <a:xfrm>
          <a:off x="0" y="0"/>
          <a:ext cx="0" cy="0"/>
          <a:chOff x="0" y="0"/>
          <a:chExt cx="0" cy="0"/>
        </a:xfrm>
      </p:grpSpPr>
      <p:pic>
        <p:nvPicPr>
          <p:cNvPr id="7" name="Picture 2" descr="ÐÐ°ÑÑÐ¸Ð½ÐºÐ¸ Ð¿Ð¾ Ð·Ð°Ð¿ÑÐ¾ÑÑ logo satbayev universit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054110" cy="1112643"/>
          </a:xfrm>
          <a:prstGeom prst="rect">
            <a:avLst/>
          </a:prstGeom>
          <a:noFill/>
          <a:extLst>
            <a:ext uri="{909E8E84-426E-40DD-AFC4-6F175D3DCCD1}">
              <a14:hiddenFill xmlns:a14="http://schemas.microsoft.com/office/drawing/2010/main">
                <a:solidFill>
                  <a:srgbClr val="FFFFFF"/>
                </a:solidFill>
              </a14:hiddenFill>
            </a:ext>
          </a:extLst>
        </p:spPr>
      </p:pic>
      <p:sp>
        <p:nvSpPr>
          <p:cNvPr id="10" name="Прямоугольник 9"/>
          <p:cNvSpPr/>
          <p:nvPr/>
        </p:nvSpPr>
        <p:spPr>
          <a:xfrm>
            <a:off x="916063" y="1010334"/>
            <a:ext cx="10614212" cy="3539430"/>
          </a:xfrm>
          <a:prstGeom prst="rect">
            <a:avLst/>
          </a:prstGeom>
        </p:spPr>
        <p:txBody>
          <a:bodyPr wrap="square">
            <a:spAutoFit/>
          </a:bodyPr>
          <a:lstStyle/>
          <a:p>
            <a:r>
              <a:rPr lang="kk-KZ" sz="2800" dirty="0">
                <a:solidFill>
                  <a:schemeClr val="bg2">
                    <a:lumMod val="50000"/>
                  </a:schemeClr>
                </a:solidFill>
                <a:latin typeface="Times New Roman" panose="02020603050405020304" pitchFamily="18" charset="0"/>
                <a:cs typeface="Times New Roman" panose="02020603050405020304" pitchFamily="18" charset="0"/>
              </a:rPr>
              <a:t>-	сынау кезінде жоғары арынды төмендегі сулардың атқылауы болып, оқшаулауға мүмкіндік жоқ (жаңа оқпантөменгі жатқан арынды сулардың көзі болып табылатын горизонттарды ашпастан бұрғыланады) ұңғылар;</a:t>
            </a:r>
          </a:p>
          <a:p>
            <a:r>
              <a:rPr lang="kk-KZ" sz="2800" dirty="0">
                <a:solidFill>
                  <a:schemeClr val="bg2">
                    <a:lumMod val="50000"/>
                  </a:schemeClr>
                </a:solidFill>
                <a:latin typeface="Times New Roman" panose="02020603050405020304" pitchFamily="18" charset="0"/>
                <a:cs typeface="Times New Roman" panose="02020603050405020304" pitchFamily="18" charset="0"/>
              </a:rPr>
              <a:t>-	оқшаулауға көнбейтін жоғарғы сулардың атқылауы есебінен жұмыс істемейтін ұңғылар;</a:t>
            </a:r>
          </a:p>
          <a:p>
            <a:r>
              <a:rPr lang="kk-KZ" sz="2800" dirty="0">
                <a:solidFill>
                  <a:schemeClr val="bg2">
                    <a:lumMod val="50000"/>
                  </a:schemeClr>
                </a:solidFill>
                <a:latin typeface="Times New Roman" panose="02020603050405020304" pitchFamily="18" charset="0"/>
                <a:cs typeface="Times New Roman" panose="02020603050405020304" pitchFamily="18" charset="0"/>
              </a:rPr>
              <a:t>-	қабатты игеру жағдайлары мен шарттарынақарай жаңа ұңғыларды бұрғылау тиімді емес бөліктерде орналасқан ұңғылар.</a:t>
            </a:r>
          </a:p>
        </p:txBody>
      </p:sp>
    </p:spTree>
    <p:extLst>
      <p:ext uri="{BB962C8B-B14F-4D97-AF65-F5344CB8AC3E}">
        <p14:creationId xmlns:p14="http://schemas.microsoft.com/office/powerpoint/2010/main" val="34200515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flip="none" rotWithShape="1">
          <a:gsLst>
            <a:gs pos="54000">
              <a:schemeClr val="tx1">
                <a:lumMod val="95000"/>
              </a:schemeClr>
            </a:gs>
            <a:gs pos="96000">
              <a:srgbClr val="75CDEF"/>
            </a:gs>
            <a:gs pos="92000">
              <a:schemeClr val="bg2">
                <a:lumMod val="40000"/>
                <a:lumOff val="60000"/>
              </a:schemeClr>
            </a:gs>
          </a:gsLst>
          <a:path path="circle">
            <a:fillToRect l="100000" t="100000"/>
          </a:path>
          <a:tileRect r="-100000" b="-100000"/>
        </a:gradFill>
        <a:effectLst/>
      </p:bgPr>
    </p:bg>
    <p:spTree>
      <p:nvGrpSpPr>
        <p:cNvPr id="1" name=""/>
        <p:cNvGrpSpPr/>
        <p:nvPr/>
      </p:nvGrpSpPr>
      <p:grpSpPr>
        <a:xfrm>
          <a:off x="0" y="0"/>
          <a:ext cx="0" cy="0"/>
          <a:chOff x="0" y="0"/>
          <a:chExt cx="0" cy="0"/>
        </a:xfrm>
      </p:grpSpPr>
      <p:pic>
        <p:nvPicPr>
          <p:cNvPr id="7" name="Picture 2" descr="ÐÐ°ÑÑÐ¸Ð½ÐºÐ¸ Ð¿Ð¾ Ð·Ð°Ð¿ÑÐ¾ÑÑ logo satbayev universit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054110" cy="1112643"/>
          </a:xfrm>
          <a:prstGeom prst="rect">
            <a:avLst/>
          </a:prstGeom>
          <a:noFill/>
          <a:extLst>
            <a:ext uri="{909E8E84-426E-40DD-AFC4-6F175D3DCCD1}">
              <a14:hiddenFill xmlns:a14="http://schemas.microsoft.com/office/drawing/2010/main">
                <a:solidFill>
                  <a:srgbClr val="FFFFFF"/>
                </a:solidFill>
              </a14:hiddenFill>
            </a:ext>
          </a:extLst>
        </p:spPr>
      </p:pic>
      <p:sp>
        <p:nvSpPr>
          <p:cNvPr id="10" name="Прямоугольник 9"/>
          <p:cNvSpPr/>
          <p:nvPr/>
        </p:nvSpPr>
        <p:spPr>
          <a:xfrm>
            <a:off x="736954" y="1112643"/>
            <a:ext cx="10614212" cy="4401205"/>
          </a:xfrm>
          <a:prstGeom prst="rect">
            <a:avLst/>
          </a:prstGeom>
        </p:spPr>
        <p:txBody>
          <a:bodyPr wrap="square">
            <a:spAutoFit/>
          </a:bodyPr>
          <a:lstStyle/>
          <a:p>
            <a:r>
              <a:rPr lang="kk-KZ" sz="2800" b="1" dirty="0">
                <a:solidFill>
                  <a:schemeClr val="bg2">
                    <a:lumMod val="50000"/>
                  </a:schemeClr>
                </a:solidFill>
                <a:latin typeface="Times New Roman" panose="02020603050405020304" pitchFamily="18" charset="0"/>
                <a:cs typeface="Times New Roman" panose="02020603050405020304" pitchFamily="18" charset="0"/>
              </a:rPr>
              <a:t>Екінші оқпанды кесу және бұрғылау кезінде </a:t>
            </a:r>
            <a:r>
              <a:rPr lang="kk-KZ" sz="2800" dirty="0">
                <a:solidFill>
                  <a:schemeClr val="bg2">
                    <a:lumMod val="50000"/>
                  </a:schemeClr>
                </a:solidFill>
                <a:latin typeface="Times New Roman" panose="02020603050405020304" pitchFamily="18" charset="0"/>
                <a:cs typeface="Times New Roman" panose="02020603050405020304" pitchFamily="18" charset="0"/>
              </a:rPr>
              <a:t>жаңадан ашылатын қабаттар белгілі әдістермен жан-жақты зерттеледі. Басқа белгілі әдістермен салыстырғанда кесу әдісі нақты ұңғыны пайдалануға енгізуімен қатар, игеріліп жатқан қабаттардың жағдайын жете зерттеп, келесі мәселелердің кешенін шешеді:</a:t>
            </a:r>
          </a:p>
          <a:p>
            <a:r>
              <a:rPr lang="kk-KZ" sz="2800" dirty="0">
                <a:solidFill>
                  <a:schemeClr val="bg2">
                    <a:lumMod val="50000"/>
                  </a:schemeClr>
                </a:solidFill>
                <a:latin typeface="Times New Roman" panose="02020603050405020304" pitchFamily="18" charset="0"/>
                <a:cs typeface="Times New Roman" panose="02020603050405020304" pitchFamily="18" charset="0"/>
              </a:rPr>
              <a:t>-	игерілетін нысандарда ағымдағы су-мұнай байланысының (СМБ) жағдайын анықтау;</a:t>
            </a:r>
          </a:p>
          <a:p>
            <a:r>
              <a:rPr lang="kk-KZ" sz="2800" dirty="0">
                <a:solidFill>
                  <a:schemeClr val="bg2">
                    <a:lumMod val="50000"/>
                  </a:schemeClr>
                </a:solidFill>
                <a:latin typeface="Times New Roman" panose="02020603050405020304" pitchFamily="18" charset="0"/>
                <a:cs typeface="Times New Roman" panose="02020603050405020304" pitchFamily="18" charset="0"/>
              </a:rPr>
              <a:t>-	горизонттарды игерудің ағымдағы жағдайын бағалау негізінде мұнай шығару толықтығын анықтау;</a:t>
            </a:r>
          </a:p>
          <a:p>
            <a:endParaRPr lang="kk-KZ" sz="2800" dirty="0">
              <a:solidFill>
                <a:schemeClr val="bg2">
                  <a:lumMod val="50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264717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flip="none" rotWithShape="1">
          <a:gsLst>
            <a:gs pos="54000">
              <a:schemeClr val="tx1">
                <a:lumMod val="95000"/>
              </a:schemeClr>
            </a:gs>
            <a:gs pos="96000">
              <a:srgbClr val="75CDEF"/>
            </a:gs>
            <a:gs pos="92000">
              <a:schemeClr val="bg2">
                <a:lumMod val="40000"/>
                <a:lumOff val="60000"/>
              </a:schemeClr>
            </a:gs>
          </a:gsLst>
          <a:path path="circle">
            <a:fillToRect l="100000" t="100000"/>
          </a:path>
          <a:tileRect r="-100000" b="-100000"/>
        </a:gradFill>
        <a:effectLst/>
      </p:bgPr>
    </p:bg>
    <p:spTree>
      <p:nvGrpSpPr>
        <p:cNvPr id="1" name=""/>
        <p:cNvGrpSpPr/>
        <p:nvPr/>
      </p:nvGrpSpPr>
      <p:grpSpPr>
        <a:xfrm>
          <a:off x="0" y="0"/>
          <a:ext cx="0" cy="0"/>
          <a:chOff x="0" y="0"/>
          <a:chExt cx="0" cy="0"/>
        </a:xfrm>
      </p:grpSpPr>
      <p:pic>
        <p:nvPicPr>
          <p:cNvPr id="7" name="Picture 2" descr="ÐÐ°ÑÑÐ¸Ð½ÐºÐ¸ Ð¿Ð¾ Ð·Ð°Ð¿ÑÐ¾ÑÑ logo satbayev universit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054110" cy="1112643"/>
          </a:xfrm>
          <a:prstGeom prst="rect">
            <a:avLst/>
          </a:prstGeom>
          <a:noFill/>
          <a:extLst>
            <a:ext uri="{909E8E84-426E-40DD-AFC4-6F175D3DCCD1}">
              <a14:hiddenFill xmlns:a14="http://schemas.microsoft.com/office/drawing/2010/main">
                <a:solidFill>
                  <a:srgbClr val="FFFFFF"/>
                </a:solidFill>
              </a14:hiddenFill>
            </a:ext>
          </a:extLst>
        </p:spPr>
      </p:pic>
      <p:sp>
        <p:nvSpPr>
          <p:cNvPr id="10" name="Прямоугольник 9"/>
          <p:cNvSpPr/>
          <p:nvPr/>
        </p:nvSpPr>
        <p:spPr>
          <a:xfrm>
            <a:off x="699247" y="1038615"/>
            <a:ext cx="10614212" cy="3108543"/>
          </a:xfrm>
          <a:prstGeom prst="rect">
            <a:avLst/>
          </a:prstGeom>
        </p:spPr>
        <p:txBody>
          <a:bodyPr wrap="square">
            <a:spAutoFit/>
          </a:bodyPr>
          <a:lstStyle/>
          <a:p>
            <a:r>
              <a:rPr lang="kk-KZ" sz="2800" dirty="0">
                <a:solidFill>
                  <a:schemeClr val="bg2">
                    <a:lumMod val="50000"/>
                  </a:schemeClr>
                </a:solidFill>
                <a:latin typeface="Times New Roman" panose="02020603050405020304" pitchFamily="18" charset="0"/>
                <a:cs typeface="Times New Roman" panose="02020603050405020304" pitchFamily="18" charset="0"/>
              </a:rPr>
              <a:t>-	алдыңғы игеруге түзетулер енгізіп, мұнайдың жеке алынбаған қабаттарын табу;</a:t>
            </a:r>
          </a:p>
          <a:p>
            <a:r>
              <a:rPr lang="kk-KZ" sz="2800" dirty="0">
                <a:solidFill>
                  <a:schemeClr val="bg2">
                    <a:lumMod val="50000"/>
                  </a:schemeClr>
                </a:solidFill>
                <a:latin typeface="Times New Roman" panose="02020603050405020304" pitchFamily="18" charset="0"/>
                <a:cs typeface="Times New Roman" panose="02020603050405020304" pitchFamily="18" charset="0"/>
              </a:rPr>
              <a:t>-	алдыңғы игеруде қалып қойған пайдалану нысандарын анықтау;</a:t>
            </a:r>
          </a:p>
          <a:p>
            <a:r>
              <a:rPr lang="kk-KZ" sz="2800" dirty="0">
                <a:solidFill>
                  <a:schemeClr val="bg2">
                    <a:lumMod val="50000"/>
                  </a:schemeClr>
                </a:solidFill>
                <a:latin typeface="Times New Roman" panose="02020603050405020304" pitchFamily="18" charset="0"/>
                <a:cs typeface="Times New Roman" panose="02020603050405020304" pitchFamily="18" charset="0"/>
              </a:rPr>
              <a:t>-	игерілетін нысан шекарасында біртекті тор жасау үшін жасанды әдіспен игерілетін қабаттар бойынша ұңғылар торын қалпына келтіру, кен орнына әсер ету процестерінің тиімділігін жоғарылату мақсатында.</a:t>
            </a:r>
          </a:p>
        </p:txBody>
      </p:sp>
    </p:spTree>
    <p:extLst>
      <p:ext uri="{BB962C8B-B14F-4D97-AF65-F5344CB8AC3E}">
        <p14:creationId xmlns:p14="http://schemas.microsoft.com/office/powerpoint/2010/main" val="38589512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flip="none" rotWithShape="1">
          <a:gsLst>
            <a:gs pos="54000">
              <a:schemeClr val="tx1">
                <a:lumMod val="95000"/>
              </a:schemeClr>
            </a:gs>
            <a:gs pos="96000">
              <a:srgbClr val="75CDEF"/>
            </a:gs>
            <a:gs pos="92000">
              <a:schemeClr val="bg2">
                <a:lumMod val="40000"/>
                <a:lumOff val="60000"/>
              </a:schemeClr>
            </a:gs>
          </a:gsLst>
          <a:path path="circle">
            <a:fillToRect l="100000" t="100000"/>
          </a:path>
          <a:tileRect r="-100000" b="-100000"/>
        </a:gradFill>
        <a:effectLst/>
      </p:bgPr>
    </p:bg>
    <p:spTree>
      <p:nvGrpSpPr>
        <p:cNvPr id="1" name=""/>
        <p:cNvGrpSpPr/>
        <p:nvPr/>
      </p:nvGrpSpPr>
      <p:grpSpPr>
        <a:xfrm>
          <a:off x="0" y="0"/>
          <a:ext cx="0" cy="0"/>
          <a:chOff x="0" y="0"/>
          <a:chExt cx="0" cy="0"/>
        </a:xfrm>
      </p:grpSpPr>
      <p:pic>
        <p:nvPicPr>
          <p:cNvPr id="7" name="Picture 2" descr="ÐÐ°ÑÑÐ¸Ð½ÐºÐ¸ Ð¿Ð¾ Ð·Ð°Ð¿ÑÐ¾ÑÑ logo satbayev universit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054110" cy="1112643"/>
          </a:xfrm>
          <a:prstGeom prst="rect">
            <a:avLst/>
          </a:prstGeom>
          <a:noFill/>
          <a:extLst>
            <a:ext uri="{909E8E84-426E-40DD-AFC4-6F175D3DCCD1}">
              <a14:hiddenFill xmlns:a14="http://schemas.microsoft.com/office/drawing/2010/main">
                <a:solidFill>
                  <a:srgbClr val="FFFFFF"/>
                </a:solidFill>
              </a14:hiddenFill>
            </a:ext>
          </a:extLst>
        </p:spPr>
      </p:pic>
      <p:sp>
        <p:nvSpPr>
          <p:cNvPr id="10" name="Прямоугольник 9"/>
          <p:cNvSpPr/>
          <p:nvPr/>
        </p:nvSpPr>
        <p:spPr>
          <a:xfrm>
            <a:off x="699247" y="1038615"/>
            <a:ext cx="10614212" cy="3539430"/>
          </a:xfrm>
          <a:prstGeom prst="rect">
            <a:avLst/>
          </a:prstGeom>
        </p:spPr>
        <p:txBody>
          <a:bodyPr wrap="square">
            <a:spAutoFit/>
          </a:bodyPr>
          <a:lstStyle/>
          <a:p>
            <a:pPr algn="just"/>
            <a:r>
              <a:rPr lang="kk-KZ" sz="2800" b="1" dirty="0">
                <a:solidFill>
                  <a:schemeClr val="bg2">
                    <a:lumMod val="50000"/>
                  </a:schemeClr>
                </a:solidFill>
                <a:latin typeface="Times New Roman" panose="02020603050405020304" pitchFamily="18" charset="0"/>
                <a:cs typeface="Times New Roman" panose="02020603050405020304" pitchFamily="18" charset="0"/>
              </a:rPr>
              <a:t>Жұмысты жүргізудің технологиялық айналымы</a:t>
            </a:r>
            <a:r>
              <a:rPr lang="kk-KZ" sz="2800" dirty="0">
                <a:solidFill>
                  <a:schemeClr val="bg2">
                    <a:lumMod val="50000"/>
                  </a:schemeClr>
                </a:solidFill>
                <a:latin typeface="Times New Roman" panose="02020603050405020304" pitchFamily="18" charset="0"/>
                <a:cs typeface="Times New Roman" panose="02020603050405020304" pitchFamily="18" charset="0"/>
              </a:rPr>
              <a:t> келесі кезеңдерден тұрады: </a:t>
            </a:r>
          </a:p>
          <a:p>
            <a:pPr algn="just"/>
            <a:r>
              <a:rPr lang="kk-KZ" sz="2800" dirty="0">
                <a:solidFill>
                  <a:schemeClr val="bg2">
                    <a:lumMod val="50000"/>
                  </a:schemeClr>
                </a:solidFill>
                <a:latin typeface="Times New Roman" panose="02020603050405020304" pitchFamily="18" charset="0"/>
                <a:cs typeface="Times New Roman" panose="02020603050405020304" pitchFamily="18" charset="0"/>
              </a:rPr>
              <a:t>- жабдықты жеткізуді және монтаждауды ұйымдастыру- техникалық шаралары, материалмен, аспаппен және басқа технологиялық техникамен қамтамасыз ету; жұмыс біткеннен кейін жабдықты демонтаждау және шығару және т.б.</a:t>
            </a:r>
          </a:p>
          <a:p>
            <a:pPr algn="just"/>
            <a:r>
              <a:rPr lang="kk-KZ" sz="2800" dirty="0">
                <a:solidFill>
                  <a:schemeClr val="bg2">
                    <a:lumMod val="50000"/>
                  </a:schemeClr>
                </a:solidFill>
                <a:latin typeface="Times New Roman" panose="02020603050405020304" pitchFamily="18" charset="0"/>
                <a:cs typeface="Times New Roman" panose="02020603050405020304" pitchFamily="18" charset="0"/>
              </a:rPr>
              <a:t>- дайындық-шаблондау (үлгі алу); зерттеу; қабатқа кіру нүктесін анықтау және тізбекте «терезе» ашу орнын таңдау және т.б.;</a:t>
            </a:r>
          </a:p>
        </p:txBody>
      </p:sp>
    </p:spTree>
    <p:extLst>
      <p:ext uri="{BB962C8B-B14F-4D97-AF65-F5344CB8AC3E}">
        <p14:creationId xmlns:p14="http://schemas.microsoft.com/office/powerpoint/2010/main" val="40351656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flip="none" rotWithShape="1">
          <a:gsLst>
            <a:gs pos="54000">
              <a:schemeClr val="tx1">
                <a:lumMod val="95000"/>
              </a:schemeClr>
            </a:gs>
            <a:gs pos="96000">
              <a:srgbClr val="75CDEF"/>
            </a:gs>
            <a:gs pos="92000">
              <a:schemeClr val="bg2">
                <a:lumMod val="40000"/>
                <a:lumOff val="60000"/>
              </a:schemeClr>
            </a:gs>
          </a:gsLst>
          <a:path path="circle">
            <a:fillToRect l="100000" t="100000"/>
          </a:path>
          <a:tileRect r="-100000" b="-100000"/>
        </a:gradFill>
        <a:effectLst/>
      </p:bgPr>
    </p:bg>
    <p:spTree>
      <p:nvGrpSpPr>
        <p:cNvPr id="1" name=""/>
        <p:cNvGrpSpPr/>
        <p:nvPr/>
      </p:nvGrpSpPr>
      <p:grpSpPr>
        <a:xfrm>
          <a:off x="0" y="0"/>
          <a:ext cx="0" cy="0"/>
          <a:chOff x="0" y="0"/>
          <a:chExt cx="0" cy="0"/>
        </a:xfrm>
      </p:grpSpPr>
      <p:pic>
        <p:nvPicPr>
          <p:cNvPr id="7" name="Picture 2" descr="ÐÐ°ÑÑÐ¸Ð½ÐºÐ¸ Ð¿Ð¾ Ð·Ð°Ð¿ÑÐ¾ÑÑ logo satbayev universit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054110" cy="1112643"/>
          </a:xfrm>
          <a:prstGeom prst="rect">
            <a:avLst/>
          </a:prstGeom>
          <a:noFill/>
          <a:extLst>
            <a:ext uri="{909E8E84-426E-40DD-AFC4-6F175D3DCCD1}">
              <a14:hiddenFill xmlns:a14="http://schemas.microsoft.com/office/drawing/2010/main">
                <a:solidFill>
                  <a:srgbClr val="FFFFFF"/>
                </a:solidFill>
              </a14:hiddenFill>
            </a:ext>
          </a:extLst>
        </p:spPr>
      </p:pic>
      <p:sp>
        <p:nvSpPr>
          <p:cNvPr id="10" name="Прямоугольник 9"/>
          <p:cNvSpPr/>
          <p:nvPr/>
        </p:nvSpPr>
        <p:spPr>
          <a:xfrm>
            <a:off x="699247" y="1038615"/>
            <a:ext cx="10614212" cy="3539430"/>
          </a:xfrm>
          <a:prstGeom prst="rect">
            <a:avLst/>
          </a:prstGeom>
        </p:spPr>
        <p:txBody>
          <a:bodyPr wrap="square">
            <a:spAutoFit/>
          </a:bodyPr>
          <a:lstStyle/>
          <a:p>
            <a:pPr algn="just"/>
            <a:r>
              <a:rPr lang="kk-KZ" sz="2800" dirty="0">
                <a:solidFill>
                  <a:schemeClr val="bg2">
                    <a:lumMod val="50000"/>
                  </a:schemeClr>
                </a:solidFill>
                <a:latin typeface="Times New Roman" panose="02020603050405020304" pitchFamily="18" charset="0"/>
                <a:cs typeface="Times New Roman" panose="02020603050405020304" pitchFamily="18" charset="0"/>
              </a:rPr>
              <a:t>-</a:t>
            </a:r>
            <a:r>
              <a:rPr lang="kk-KZ" sz="2800" b="1" dirty="0">
                <a:solidFill>
                  <a:schemeClr val="bg2">
                    <a:lumMod val="50000"/>
                  </a:schemeClr>
                </a:solidFill>
                <a:latin typeface="Times New Roman" panose="02020603050405020304" pitchFamily="18" charset="0"/>
                <a:cs typeface="Times New Roman" panose="02020603050405020304" pitchFamily="18" charset="0"/>
              </a:rPr>
              <a:t> </a:t>
            </a:r>
            <a:r>
              <a:rPr lang="kk-KZ" sz="2800" dirty="0">
                <a:solidFill>
                  <a:schemeClr val="bg2">
                    <a:lumMod val="50000"/>
                  </a:schemeClr>
                </a:solidFill>
                <a:latin typeface="Times New Roman" panose="02020603050405020304" pitchFamily="18" charset="0"/>
                <a:cs typeface="Times New Roman" panose="02020603050405020304" pitchFamily="18" charset="0"/>
              </a:rPr>
              <a:t>негізгі- цемент ерітіндісін, бұрғылау жуу сұйығын дайындау, цементтік апатты жою және технологиялық көпірлерді (экономикалық тиімді болса екеуін біріктіруге болады) орнату, апатты жою көпірін орнатқаннан кейін </a:t>
            </a:r>
            <a:r>
              <a:rPr lang="kk-KZ" sz="2800" dirty="0" smtClean="0">
                <a:solidFill>
                  <a:schemeClr val="bg2">
                    <a:lumMod val="50000"/>
                  </a:schemeClr>
                </a:solidFill>
                <a:latin typeface="Times New Roman" panose="02020603050405020304" pitchFamily="18" charset="0"/>
                <a:cs typeface="Times New Roman" panose="02020603050405020304" pitchFamily="18" charset="0"/>
              </a:rPr>
              <a:t>ұңғыны нығыздау</a:t>
            </a:r>
            <a:r>
              <a:rPr lang="kk-KZ" sz="2800" dirty="0">
                <a:solidFill>
                  <a:schemeClr val="bg2">
                    <a:lumMod val="50000"/>
                  </a:schemeClr>
                </a:solidFill>
                <a:latin typeface="Times New Roman" panose="02020603050405020304" pitchFamily="18" charset="0"/>
                <a:cs typeface="Times New Roman" panose="02020603050405020304" pitchFamily="18" charset="0"/>
              </a:rPr>
              <a:t>, сына-ауытқытқыш орнату, «терезе» кесу; бұрғылау, электрометрлік жұмыстар; тізбек-хвостовик түсіру; тізбек бекіту, өнімді горизонтты перфорациялау және ашу;</a:t>
            </a:r>
          </a:p>
          <a:p>
            <a:pPr algn="just"/>
            <a:r>
              <a:rPr lang="kk-KZ" sz="2800" dirty="0">
                <a:solidFill>
                  <a:schemeClr val="bg2">
                    <a:lumMod val="50000"/>
                  </a:schemeClr>
                </a:solidFill>
                <a:latin typeface="Times New Roman" panose="02020603050405020304" pitchFamily="18" charset="0"/>
                <a:cs typeface="Times New Roman" panose="02020603050405020304" pitchFamily="18" charset="0"/>
              </a:rPr>
              <a:t>- екінші ұңғы оқпанын кесу сапасын бағалау.</a:t>
            </a:r>
          </a:p>
        </p:txBody>
      </p:sp>
    </p:spTree>
    <p:extLst>
      <p:ext uri="{BB962C8B-B14F-4D97-AF65-F5344CB8AC3E}">
        <p14:creationId xmlns:p14="http://schemas.microsoft.com/office/powerpoint/2010/main" val="3011023913"/>
      </p:ext>
    </p:extLst>
  </p:cSld>
  <p:clrMapOvr>
    <a:masterClrMapping/>
  </p:clrMapOvr>
</p:sld>
</file>

<file path=ppt/theme/theme1.xml><?xml version="1.0" encoding="utf-8"?>
<a:theme xmlns:a="http://schemas.openxmlformats.org/drawingml/2006/main" name="HDOfficeLightV0">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2.xml><?xml version="1.0" encoding="utf-8"?>
<a:theme xmlns:a="http://schemas.openxmlformats.org/drawingml/2006/main" name="1_HDOfficeLightV0">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3.xml><?xml version="1.0" encoding="utf-8"?>
<a:theme xmlns:a="http://schemas.openxmlformats.org/drawingml/2006/main" name="Сектор">
  <a:themeElements>
    <a:clrScheme name="Сектор">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Сектор">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Сектор">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ppt/theme/theme4.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Default Theme</Template>
  <TotalTime>2567</TotalTime>
  <Words>2385</Words>
  <Application>Microsoft Office PowerPoint</Application>
  <PresentationFormat>Широкоэкранный</PresentationFormat>
  <Paragraphs>159</Paragraphs>
  <Slides>36</Slides>
  <Notes>1</Notes>
  <HiddenSlides>0</HiddenSlides>
  <MMClips>0</MMClips>
  <ScaleCrop>false</ScaleCrop>
  <HeadingPairs>
    <vt:vector size="6" baseType="variant">
      <vt:variant>
        <vt:lpstr>Использованные шрифты</vt:lpstr>
      </vt:variant>
      <vt:variant>
        <vt:i4>7</vt:i4>
      </vt:variant>
      <vt:variant>
        <vt:lpstr>Тема</vt:lpstr>
      </vt:variant>
      <vt:variant>
        <vt:i4>3</vt:i4>
      </vt:variant>
      <vt:variant>
        <vt:lpstr>Заголовки слайдов</vt:lpstr>
      </vt:variant>
      <vt:variant>
        <vt:i4>36</vt:i4>
      </vt:variant>
    </vt:vector>
  </HeadingPairs>
  <TitlesOfParts>
    <vt:vector size="46" baseType="lpstr">
      <vt:lpstr>Arial</vt:lpstr>
      <vt:lpstr>Calibri</vt:lpstr>
      <vt:lpstr>Calibri Light</vt:lpstr>
      <vt:lpstr>Century Gothic</vt:lpstr>
      <vt:lpstr>Times New Roman</vt:lpstr>
      <vt:lpstr>Wingdings 2</vt:lpstr>
      <vt:lpstr>Wingdings 3</vt:lpstr>
      <vt:lpstr>HDOfficeLightV0</vt:lpstr>
      <vt:lpstr>1_HDOfficeLightV0</vt:lpstr>
      <vt:lpstr>Сектор</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Дипломдық жоба</dc:title>
  <dc:creator>Пользователь Windows</dc:creator>
  <cp:lastModifiedBy>Бектас Сманов</cp:lastModifiedBy>
  <cp:revision>318</cp:revision>
  <dcterms:created xsi:type="dcterms:W3CDTF">2018-11-29T10:38:30Z</dcterms:created>
  <dcterms:modified xsi:type="dcterms:W3CDTF">2021-11-30T01:34:19Z</dcterms:modified>
</cp:coreProperties>
</file>