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69" r:id="rId13"/>
    <p:sldId id="267" r:id="rId14"/>
    <p:sldId id="268" r:id="rId15"/>
    <p:sldId id="270" r:id="rId16"/>
    <p:sldId id="272" r:id="rId1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E7A75-01B1-41EC-8F6A-418B6FA3C46C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C4E2B-48A3-41B3-B2CF-64E52AC7B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664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Инновационные технологии мониторинга  и диагностики технологических </a:t>
            </a:r>
            <a:r>
              <a:rPr lang="ru-RU" dirty="0" smtClean="0"/>
              <a:t>машин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Практическое </a:t>
            </a:r>
            <a:r>
              <a:rPr lang="ru-RU" dirty="0" smtClean="0"/>
              <a:t>занятие </a:t>
            </a:r>
            <a:r>
              <a:rPr lang="ru-RU" dirty="0" smtClean="0"/>
              <a:t>№</a:t>
            </a:r>
            <a:r>
              <a:rPr lang="en-US" smtClean="0"/>
              <a:t>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Контрольно-измерительные инструменты и техника измерения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426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229600" cy="604867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Для измерения углов, а также определения точности опиловки плоскостей по «просвету» применяют угольники и универсальные угломеры. Угольники </a:t>
            </a:r>
            <a:r>
              <a:rPr lang="ru-RU" dirty="0" smtClean="0"/>
              <a:t>обычно </a:t>
            </a:r>
            <a:r>
              <a:rPr lang="ru-RU" dirty="0"/>
              <a:t>изготовляют из стали.</a:t>
            </a:r>
          </a:p>
          <a:p>
            <a:r>
              <a:rPr lang="ru-RU" dirty="0"/>
              <a:t>Угломер УГ-1 </a:t>
            </a:r>
            <a:r>
              <a:rPr lang="ru-RU" dirty="0" smtClean="0"/>
              <a:t>системы </a:t>
            </a:r>
            <a:r>
              <a:rPr lang="ru-RU" dirty="0"/>
              <a:t>Семенова является универсальным, предназначенным для измерения наружных углов. Он состоит из основания, на котором имеется шкала от 0 до 120°, жестко соединенного с линейкой, подвижной линейки, хомутика, съемного угольника, нониуса и устройства микрометрической подачи.</a:t>
            </a:r>
          </a:p>
          <a:p>
            <a:r>
              <a:rPr lang="ru-RU" dirty="0"/>
              <a:t>Угломер УГ-2 </a:t>
            </a:r>
            <a:r>
              <a:rPr lang="ru-RU" dirty="0" smtClean="0"/>
              <a:t>состоит </a:t>
            </a:r>
            <a:r>
              <a:rPr lang="ru-RU" dirty="0"/>
              <a:t>из основания, линейки основания, сектора, угольника, съемной линейки, хомутиков и нониуса. Этим угломером можно измерять наружные и внутренние углы.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877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troy-technics.ru/gallery/ustrojstvo-remont-avtomobilej/image_2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6632"/>
            <a:ext cx="7056784" cy="6552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stroy-technics.ru/gallery/ustrojstvo-remont-avtomobilej/image_2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741682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6025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260648"/>
            <a:ext cx="5040560" cy="619268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Предельные калибры для измерения отверстий изготовляют в виде двусторонних цилиндров (рис. 22) и называют калибрами-пробками, а для измерения валов — в виде односторонних и двусторонних скоб, называемых калибрами-скобами (рис. 23,а, б). Предельными калибрами можно определить наибольший и наименьший допускаемые размеры деталей.</a:t>
            </a:r>
          </a:p>
          <a:p>
            <a:r>
              <a:rPr lang="ru-RU" dirty="0"/>
              <a:t>У предельных калибров одна сторона называется проходной, а другая — непроходной. </a:t>
            </a:r>
            <a:endParaRPr lang="ru-RU" dirty="0" smtClean="0"/>
          </a:p>
          <a:p>
            <a:r>
              <a:rPr lang="ru-RU" dirty="0" smtClean="0"/>
              <a:t>Проходная </a:t>
            </a:r>
            <a:r>
              <a:rPr lang="ru-RU" dirty="0"/>
              <a:t>сторона калибра-пробки служит для измерения наименьшего отверстия, а непроходная — для наибольшего. </a:t>
            </a:r>
            <a:endParaRPr lang="ru-RU" dirty="0" smtClean="0"/>
          </a:p>
          <a:p>
            <a:r>
              <a:rPr lang="ru-RU" dirty="0" smtClean="0"/>
              <a:t>Калибром-скобой</a:t>
            </a:r>
            <a:r>
              <a:rPr lang="ru-RU" dirty="0"/>
              <a:t>, наоборот, наибольший размер вала определяют проходной стороной, а наименьший — непроходной.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измерении проходная сторона калибра должна свободно проходить в отверстие или по валу под действием веса калибра. Непроходная сторона калибра не должна совсем проходить в отверстие или по валу. Если непроходная сторона калибра проходит, то деталь бракуется.</a:t>
            </a:r>
          </a:p>
          <a:p>
            <a:endParaRPr lang="ru-RU" dirty="0"/>
          </a:p>
        </p:txBody>
      </p:sp>
      <p:pic>
        <p:nvPicPr>
          <p:cNvPr id="4" name="Рисунок 3" descr="http://stroy-technics.ru/gallery/ustrojstvo-remont-avtomobilej/image_2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099" y="21673"/>
            <a:ext cx="3151073" cy="2720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stroy-technics.ru/gallery/ustrojstvo-remont-avtomobilej/image_2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376" y="2739962"/>
            <a:ext cx="2489835" cy="3888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9171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332656"/>
            <a:ext cx="8229600" cy="633670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Индикатор предназначен для измерения отклонений размеров от заданных, а также для обнаружения овальности и конусности валов и отверстий. В ремонтном деле наиболее широко применяют индикатор часового типа, устройство которого </a:t>
            </a:r>
            <a:r>
              <a:rPr lang="ru-RU" dirty="0" smtClean="0"/>
              <a:t>показано.</a:t>
            </a:r>
            <a:endParaRPr lang="ru-RU" dirty="0"/>
          </a:p>
          <a:p>
            <a:r>
              <a:rPr lang="ru-RU" dirty="0"/>
              <a:t>В корпусе индикатора расположен механизм, состоящий из шестерен, зубчатой рейки, спиральной пружины, гильзы, измерительного стержня с наконечником, указателя числа оборотов, шкалы со стрелкой.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большой шкале индикатора нанесено 100 делений, каждое из которых соответствует 0,01 мм. При перемещении измерительного стержня на величину 0,01 мм стрелка переместится по окружности на одно деление большой шкалы, а при перемещении стержня на 1 мм стрелка сделает один оборот. Шкалу индикатора устанавливают в нулевое положение вращением ее за ободок.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642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896448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0143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332657"/>
            <a:ext cx="8229600" cy="252028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Щупы </a:t>
            </a:r>
          </a:p>
          <a:p>
            <a:r>
              <a:rPr lang="ru-RU" dirty="0" smtClean="0"/>
              <a:t>Для </a:t>
            </a:r>
            <a:r>
              <a:rPr lang="ru-RU" dirty="0"/>
              <a:t>измерения величины зазоров между деталями применяют </a:t>
            </a:r>
            <a:r>
              <a:rPr lang="ru-RU" dirty="0" smtClean="0"/>
              <a:t>щупы, </a:t>
            </a:r>
            <a:r>
              <a:rPr lang="ru-RU" dirty="0"/>
              <a:t>которые представляют собой стальные пластины различной толщины.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каждой пластине указана ее толщина в миллиметрах.</a:t>
            </a:r>
          </a:p>
          <a:p>
            <a:endParaRPr lang="ru-RU" dirty="0"/>
          </a:p>
        </p:txBody>
      </p:sp>
      <p:pic>
        <p:nvPicPr>
          <p:cNvPr id="4" name="Рисунок 3" descr="http://stroy-technics.ru/gallery/ustrojstvo-remont-avtomobilej/image_2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708920"/>
            <a:ext cx="4176464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3858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332656"/>
            <a:ext cx="8229600" cy="652534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/>
              <a:t>Хранение измерительных инструментов и уход за ними</a:t>
            </a:r>
            <a:r>
              <a:rPr lang="ru-RU" b="1" dirty="0" smtClean="0"/>
              <a:t>.</a:t>
            </a:r>
          </a:p>
          <a:p>
            <a:pPr marL="0" indent="0" algn="ctr">
              <a:buNone/>
            </a:pPr>
            <a:r>
              <a:rPr lang="ru-RU" b="1" dirty="0" smtClean="0"/>
              <a:t> </a:t>
            </a:r>
          </a:p>
          <a:p>
            <a:r>
              <a:rPr lang="ru-RU" dirty="0" smtClean="0"/>
              <a:t>Измерительные </a:t>
            </a:r>
            <a:r>
              <a:rPr lang="ru-RU" dirty="0"/>
              <a:t>инструменты хранят в сухих теплых помещениях. Нельзя хранить инструменты в сырых помещениях или в помещениях с резкими колебаниями температуры, так как это повлечет за собой коррозию инструментов. </a:t>
            </a:r>
            <a:endParaRPr lang="ru-RU" dirty="0" smtClean="0"/>
          </a:p>
          <a:p>
            <a:r>
              <a:rPr lang="ru-RU" dirty="0" smtClean="0"/>
              <a:t>Каждый </a:t>
            </a:r>
            <a:r>
              <a:rPr lang="ru-RU" dirty="0"/>
              <a:t>инструмент должен иметь свое место.</a:t>
            </a:r>
          </a:p>
          <a:p>
            <a:r>
              <a:rPr lang="ru-RU" dirty="0"/>
              <a:t>Простейшие инструменты хранят в шкафах, на стеллажах или подвешивают на стенах. </a:t>
            </a:r>
            <a:endParaRPr lang="ru-RU" dirty="0" smtClean="0"/>
          </a:p>
          <a:p>
            <a:r>
              <a:rPr lang="ru-RU" dirty="0" smtClean="0"/>
              <a:t>Сложные </a:t>
            </a:r>
            <a:r>
              <a:rPr lang="ru-RU" dirty="0"/>
              <a:t>инструменты, например микрометры, штангенциркули, калибры и т. п., хранят в специальных футлярах.</a:t>
            </a:r>
          </a:p>
          <a:p>
            <a:r>
              <a:rPr lang="ru-RU" dirty="0"/>
              <a:t>Для предохранения от коррозии измерительные инструменты смазывают </a:t>
            </a:r>
            <a:r>
              <a:rPr lang="ru-RU" dirty="0" err="1"/>
              <a:t>бескислотным</a:t>
            </a:r>
            <a:r>
              <a:rPr lang="ru-RU" dirty="0"/>
              <a:t> вазелином или костяным маслом.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длительного хранения инструмент обертывают промасленной бумагой в целях предохранения его от загрязнения и воздействия влажного воздуха. </a:t>
            </a:r>
            <a:endParaRPr lang="ru-RU" dirty="0" smtClean="0"/>
          </a:p>
          <a:p>
            <a:r>
              <a:rPr lang="ru-RU" dirty="0" smtClean="0"/>
              <a:t>Перед </a:t>
            </a:r>
            <a:r>
              <a:rPr lang="ru-RU" dirty="0"/>
              <a:t>работой мерительные поверхности инструмента промывают бензином и протирают чистой тряпкой, а после окончания работы снова протирают, затем смазывают и укладывают на свое место.</a:t>
            </a:r>
          </a:p>
          <a:p>
            <a:r>
              <a:rPr lang="ru-RU" dirty="0"/>
              <a:t>Необходимо регулярно проверять измерительные инструменты при помощи точных контрольных приборов.</a:t>
            </a:r>
          </a:p>
          <a:p>
            <a:r>
              <a:rPr lang="ru-RU" dirty="0"/>
              <a:t> 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40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332656"/>
            <a:ext cx="8229600" cy="612068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 простейшим измерительным инструментам относятся масштабная линейка, кронциркуль, нутромер</a:t>
            </a:r>
            <a:r>
              <a:rPr lang="ru-RU" dirty="0" smtClean="0"/>
              <a:t>.</a:t>
            </a:r>
          </a:p>
          <a:p>
            <a:r>
              <a:rPr lang="ru-RU" dirty="0"/>
              <a:t>Масштабная линейка предназначена для измерения плоских поверхностей, а также для определения размеров, замеренных нутромером или кронциркулем. </a:t>
            </a:r>
            <a:endParaRPr lang="ru-RU" dirty="0" smtClean="0"/>
          </a:p>
          <a:p>
            <a:r>
              <a:rPr lang="ru-RU" dirty="0" smtClean="0"/>
              <a:t>Масштабные </a:t>
            </a:r>
            <a:r>
              <a:rPr lang="ru-RU" dirty="0"/>
              <a:t>линейки изготовляются разной длины от 100 до 1000 мм. Цена деления масштабной линейки — 0,5 или 1 мм, для облегчения отсчета каждые 5 и 10 мм отмечаются удлиненными штрихами. </a:t>
            </a:r>
            <a:endParaRPr lang="ru-RU" dirty="0" smtClean="0"/>
          </a:p>
          <a:p>
            <a:r>
              <a:rPr lang="ru-RU" dirty="0" smtClean="0"/>
              <a:t>Нулевое </a:t>
            </a:r>
            <a:r>
              <a:rPr lang="ru-RU" dirty="0"/>
              <a:t>деление у большинства линеек наносится у левого торца.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измерении линейку прикладывают к измеряемой детали так, чтобы нулевой штрих точно совпадал с началом измеряемой линии. 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31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troy-technics.ru/gallery/ustrojstvo-remont-avtomobilej/image_1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7344816" cy="54726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655676" y="3974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Приемы </a:t>
            </a:r>
            <a:r>
              <a:rPr lang="ru-RU" sz="2400" b="1" dirty="0"/>
              <a:t>измерения масштабной линейкой.</a:t>
            </a:r>
          </a:p>
        </p:txBody>
      </p:sp>
    </p:spTree>
    <p:extLst>
      <p:ext uri="{BB962C8B-B14F-4D97-AF65-F5344CB8AC3E}">
        <p14:creationId xmlns:p14="http://schemas.microsoft.com/office/powerpoint/2010/main" val="3890878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332656"/>
            <a:ext cx="4896544" cy="612068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Кронциркуль служит для измерения наружных размеров деталей. </a:t>
            </a:r>
            <a:endParaRPr lang="ru-RU" dirty="0" smtClean="0"/>
          </a:p>
          <a:p>
            <a:r>
              <a:rPr lang="ru-RU" dirty="0" smtClean="0"/>
              <a:t>Величина</a:t>
            </a:r>
            <a:r>
              <a:rPr lang="ru-RU" dirty="0"/>
              <a:t>, измеренная кронциркулем, определяется затем наложением кронциркуля на масштабную линейку. </a:t>
            </a:r>
            <a:endParaRPr lang="ru-RU" dirty="0" smtClean="0"/>
          </a:p>
          <a:p>
            <a:r>
              <a:rPr lang="ru-RU" dirty="0" smtClean="0"/>
              <a:t>Кронциркуль</a:t>
            </a:r>
            <a:r>
              <a:rPr lang="ru-RU" dirty="0"/>
              <a:t>, как и простейший нутромер, используют редко.</a:t>
            </a:r>
          </a:p>
          <a:p>
            <a:r>
              <a:rPr lang="ru-RU" dirty="0"/>
              <a:t>Нутромер применяется для измерения внутренних размеров деталей. </a:t>
            </a:r>
            <a:endParaRPr lang="ru-RU" dirty="0" smtClean="0"/>
          </a:p>
          <a:p>
            <a:r>
              <a:rPr lang="ru-RU" dirty="0" smtClean="0"/>
              <a:t>Измеренная </a:t>
            </a:r>
            <a:r>
              <a:rPr lang="ru-RU" dirty="0"/>
              <a:t>величина определяется также по масштабной линейке.</a:t>
            </a:r>
          </a:p>
          <a:p>
            <a:endParaRPr lang="ru-RU" dirty="0"/>
          </a:p>
        </p:txBody>
      </p:sp>
      <p:pic>
        <p:nvPicPr>
          <p:cNvPr id="1030" name="Picture 6" descr="http://images.ua.prom.st/140301604_w640_h2048_krontsirkuli.jpg?PIMAGE_ID=1403016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549330"/>
            <a:ext cx="369009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78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734" y="116632"/>
            <a:ext cx="8229600" cy="2088232"/>
          </a:xfrm>
        </p:spPr>
        <p:txBody>
          <a:bodyPr>
            <a:normAutofit fontScale="92500"/>
          </a:bodyPr>
          <a:lstStyle/>
          <a:p>
            <a:r>
              <a:rPr lang="ru-RU" dirty="0"/>
              <a:t>Штангенциркуль относится к многомерным раздвижным измерительным </a:t>
            </a:r>
            <a:r>
              <a:rPr lang="ru-RU" dirty="0" smtClean="0"/>
              <a:t>инструментам. </a:t>
            </a:r>
            <a:r>
              <a:rPr lang="ru-RU" dirty="0"/>
              <a:t>Предназначен он для измерения наружных и внутренних размеров и разметки.</a:t>
            </a:r>
          </a:p>
          <a:p>
            <a:endParaRPr lang="ru-RU" dirty="0"/>
          </a:p>
        </p:txBody>
      </p:sp>
      <p:pic>
        <p:nvPicPr>
          <p:cNvPr id="4" name="Рисунок 3" descr="http://stroy-technics.ru/gallery/ustrojstvo-remont-avtomobilej/image_1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7560840" cy="4828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6397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229600" cy="6192688"/>
          </a:xfrm>
        </p:spPr>
        <p:txBody>
          <a:bodyPr>
            <a:normAutofit/>
          </a:bodyPr>
          <a:lstStyle/>
          <a:p>
            <a:r>
              <a:rPr lang="ru-RU" dirty="0" err="1" smtClean="0"/>
              <a:t>Штангенглубиномер</a:t>
            </a:r>
            <a:r>
              <a:rPr lang="ru-RU" dirty="0" smtClean="0"/>
              <a:t> служит </a:t>
            </a:r>
            <a:r>
              <a:rPr lang="ru-RU" dirty="0"/>
              <a:t>для измерения глубины отверстий, пазов на валах и т. п. Измерение </a:t>
            </a:r>
            <a:r>
              <a:rPr lang="ru-RU" dirty="0" err="1" smtClean="0"/>
              <a:t>штангенглубиномером</a:t>
            </a:r>
            <a:r>
              <a:rPr lang="ru-RU" dirty="0" smtClean="0"/>
              <a:t> </a:t>
            </a:r>
            <a:r>
              <a:rPr lang="ru-RU" dirty="0"/>
              <a:t>производится так же, как штангенциркулем.</a:t>
            </a:r>
          </a:p>
          <a:p>
            <a:endParaRPr lang="ru-RU" dirty="0"/>
          </a:p>
        </p:txBody>
      </p:sp>
      <p:pic>
        <p:nvPicPr>
          <p:cNvPr id="2050" name="Picture 2" descr="https://toolfp.ru/images/photos/medium/shop228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735651"/>
            <a:ext cx="4896544" cy="351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remoskop.ru/wp-content/uploads/2014/07/shtangenglubinomer-cifrovoj-jelektronnyj-gost-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007" y="2711243"/>
            <a:ext cx="4772025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67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troy-technics.ru/gallery/ustrojstvo-remont-avtomobilej/image_1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4664"/>
            <a:ext cx="6336704" cy="5856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3758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8531"/>
            <a:ext cx="4536504" cy="648072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Штангензубомер</a:t>
            </a:r>
            <a:r>
              <a:rPr lang="ru-RU" dirty="0"/>
              <a:t> применяют для измерения толщины зубьев колес. </a:t>
            </a:r>
          </a:p>
          <a:p>
            <a:r>
              <a:rPr lang="ru-RU" dirty="0" err="1"/>
              <a:t>Штангензубомер</a:t>
            </a:r>
            <a:r>
              <a:rPr lang="ru-RU" dirty="0"/>
              <a:t> представляет собой комбинированный измерительный инструмент, состоящий из двух неподвижных штанг, составляющих единое целое, и двух подвижных нониусов. Вертикальный нониус предназначен для установки высоты, на которой должна замеряться толщина зуба, а горизонтальный — для измерения толщины зуба на данной высоте. Точность измерения </a:t>
            </a:r>
            <a:r>
              <a:rPr lang="ru-RU" dirty="0" err="1"/>
              <a:t>штангензубомера</a:t>
            </a:r>
            <a:r>
              <a:rPr lang="ru-RU" dirty="0"/>
              <a:t> </a:t>
            </a:r>
            <a:r>
              <a:rPr lang="ru-RU" b="1" dirty="0"/>
              <a:t>0,02 мм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3074" name="Picture 2" descr="http://ustroistvo-avtomobilya.ru/wp-content/uploads/2015/10/SHtangenzubom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279" y="1196752"/>
            <a:ext cx="4514850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23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332657"/>
            <a:ext cx="8229600" cy="280831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Микрометр служит для измерений наружных размеров деталей с точностью до 0,01 мм. Наиболее распространенными являются микрометры со следующими пределами измерений: от 0 до 25 мм, от 25 до 50 мм, от 50 до 75 мм и от 75 до 100 мм.</a:t>
            </a:r>
          </a:p>
          <a:p>
            <a:r>
              <a:rPr lang="ru-RU" dirty="0"/>
              <a:t>Микрометр </a:t>
            </a:r>
            <a:r>
              <a:rPr lang="ru-RU" dirty="0" smtClean="0"/>
              <a:t> </a:t>
            </a:r>
            <a:r>
              <a:rPr lang="ru-RU" dirty="0"/>
              <a:t>имеет скобу, в которую запрессована закаленная и отшлифованная пятка, микрометрический винт, стопор, стебель, барабан и трещотку.</a:t>
            </a:r>
          </a:p>
          <a:p>
            <a:endParaRPr lang="ru-RU" dirty="0"/>
          </a:p>
        </p:txBody>
      </p:sp>
      <p:pic>
        <p:nvPicPr>
          <p:cNvPr id="4" name="Рисунок 3" descr="http://stroy-technics.ru/gallery/ustrojstvo-remont-avtomobilej/image_1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24944"/>
            <a:ext cx="6696744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64709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0BF795F15542141824369FE9D58DC3E" ma:contentTypeVersion="8" ma:contentTypeDescription="Создание документа." ma:contentTypeScope="" ma:versionID="42534653f70ee84694e2983aa3f9eb05">
  <xsd:schema xmlns:xsd="http://www.w3.org/2001/XMLSchema" xmlns:xs="http://www.w3.org/2001/XMLSchema" xmlns:p="http://schemas.microsoft.com/office/2006/metadata/properties" xmlns:ns2="3a7d023b-a394-4eef-ab08-ab4b9ef0abbe" xmlns:ns3="14380480-35ea-44a1-a859-8044ff5bc3ee" targetNamespace="http://schemas.microsoft.com/office/2006/metadata/properties" ma:root="true" ma:fieldsID="a4428ff4d4b7bfe4f29014636454aa7a" ns2:_="" ns3:_="">
    <xsd:import namespace="3a7d023b-a394-4eef-ab08-ab4b9ef0abbe"/>
    <xsd:import namespace="14380480-35ea-44a1-a859-8044ff5bc3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d023b-a394-4eef-ab08-ab4b9ef0ab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03d16395-1252-47c5-9090-e7a8c613a0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80480-35ea-44a1-a859-8044ff5bc3e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369804c-d934-4c2a-987d-ea63484fc25c}" ma:internalName="TaxCatchAll" ma:showField="CatchAllData" ma:web="14380480-35ea-44a1-a859-8044ff5bc3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7d023b-a394-4eef-ab08-ab4b9ef0abbe">
      <Terms xmlns="http://schemas.microsoft.com/office/infopath/2007/PartnerControls"/>
    </lcf76f155ced4ddcb4097134ff3c332f>
    <TaxCatchAll xmlns="14380480-35ea-44a1-a859-8044ff5bc3ee" xsi:nil="true"/>
  </documentManagement>
</p:properties>
</file>

<file path=customXml/itemProps1.xml><?xml version="1.0" encoding="utf-8"?>
<ds:datastoreItem xmlns:ds="http://schemas.openxmlformats.org/officeDocument/2006/customXml" ds:itemID="{A8BA1A38-CAA1-4031-9BFD-7AE76EE9B355}"/>
</file>

<file path=customXml/itemProps2.xml><?xml version="1.0" encoding="utf-8"?>
<ds:datastoreItem xmlns:ds="http://schemas.openxmlformats.org/officeDocument/2006/customXml" ds:itemID="{19AB772D-CF43-45AB-A46A-774F96CA54A1}"/>
</file>

<file path=customXml/itemProps3.xml><?xml version="1.0" encoding="utf-8"?>
<ds:datastoreItem xmlns:ds="http://schemas.openxmlformats.org/officeDocument/2006/customXml" ds:itemID="{17C0ACE6-9836-44C6-BB81-70622DC936DE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862</Words>
  <Application>Microsoft Office PowerPoint</Application>
  <PresentationFormat>Экран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Инновационные технологии мониторинга  и диагностики технологических машин  Практическое занятие №1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СМНКиСДиУ Практическое занятие №5</dc:title>
  <dc:creator>PChelper</dc:creator>
  <cp:lastModifiedBy>user</cp:lastModifiedBy>
  <cp:revision>6</cp:revision>
  <cp:lastPrinted>2018-10-01T05:00:46Z</cp:lastPrinted>
  <dcterms:created xsi:type="dcterms:W3CDTF">2016-10-21T14:26:48Z</dcterms:created>
  <dcterms:modified xsi:type="dcterms:W3CDTF">2018-10-01T05:00:50Z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0x010100D0BF795F15542141824369FE9D58DC3E</vt:lpwstr>
  </property>
  <property fmtid="{D5CDD505-2E9C-101B-9397-08002B2CF9AE}" pid="3" name="MediaServiceImageTags">
    <vt:lpwstr/>
  </property>
</Properties>
</file>