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5"/>
  </p:notesMasterIdLst>
  <p:sldIdLst>
    <p:sldId id="256" r:id="rId2"/>
    <p:sldId id="300" r:id="rId3"/>
    <p:sldId id="257" r:id="rId4"/>
    <p:sldId id="310" r:id="rId5"/>
    <p:sldId id="258" r:id="rId6"/>
    <p:sldId id="299" r:id="rId7"/>
    <p:sldId id="311" r:id="rId8"/>
    <p:sldId id="322" r:id="rId9"/>
    <p:sldId id="312" r:id="rId10"/>
    <p:sldId id="318" r:id="rId11"/>
    <p:sldId id="314" r:id="rId12"/>
    <p:sldId id="323" r:id="rId13"/>
    <p:sldId id="324" r:id="rId14"/>
    <p:sldId id="325" r:id="rId15"/>
    <p:sldId id="326" r:id="rId16"/>
    <p:sldId id="327" r:id="rId17"/>
    <p:sldId id="328" r:id="rId18"/>
    <p:sldId id="329" r:id="rId19"/>
    <p:sldId id="330" r:id="rId20"/>
    <p:sldId id="331" r:id="rId21"/>
    <p:sldId id="332" r:id="rId22"/>
    <p:sldId id="333" r:id="rId23"/>
    <p:sldId id="293" r:id="rId24"/>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343" autoAdjust="0"/>
  </p:normalViewPr>
  <p:slideViewPr>
    <p:cSldViewPr snapToGrid="0">
      <p:cViewPr varScale="1">
        <p:scale>
          <a:sx n="115" d="100"/>
          <a:sy n="115" d="100"/>
        </p:scale>
        <p:origin x="4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8CE6097-6D97-48B1-A3C7-95B92010E966}" type="datetimeFigureOut">
              <a:rPr lang="ru-RU" smtClean="0"/>
              <a:t>12.03.2022</a:t>
            </a:fld>
            <a:endParaRPr lang="ru-RU"/>
          </a:p>
        </p:txBody>
      </p:sp>
      <p:sp>
        <p:nvSpPr>
          <p:cNvPr id="4" name="Образ слайда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5597B0D-A315-4799-83E1-11510490F3EA}" type="slidenum">
              <a:rPr lang="ru-RU" smtClean="0"/>
              <a:t>‹#›</a:t>
            </a:fld>
            <a:endParaRPr lang="ru-RU"/>
          </a:p>
        </p:txBody>
      </p:sp>
    </p:spTree>
    <p:extLst>
      <p:ext uri="{BB962C8B-B14F-4D97-AF65-F5344CB8AC3E}">
        <p14:creationId xmlns:p14="http://schemas.microsoft.com/office/powerpoint/2010/main" val="429348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561975" y="877888"/>
            <a:ext cx="7802563" cy="43894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a:p>
        </p:txBody>
      </p:sp>
    </p:spTree>
    <p:extLst>
      <p:ext uri="{BB962C8B-B14F-4D97-AF65-F5344CB8AC3E}">
        <p14:creationId xmlns:p14="http://schemas.microsoft.com/office/powerpoint/2010/main" val="333977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4063896-7D87-45D5-895B-6122291912D8}" type="datetimeFigureOut">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E67AFF-6969-4055-B910-8F7565722E99}" type="slidenum">
              <a:rPr lang="ru-RU" smtClean="0"/>
              <a:t>‹#›</a:t>
            </a:fld>
            <a:endParaRPr lang="ru-RU"/>
          </a:p>
        </p:txBody>
      </p:sp>
    </p:spTree>
    <p:extLst>
      <p:ext uri="{BB962C8B-B14F-4D97-AF65-F5344CB8AC3E}">
        <p14:creationId xmlns:p14="http://schemas.microsoft.com/office/powerpoint/2010/main" val="2528835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4063896-7D87-45D5-895B-6122291912D8}" type="datetimeFigureOut">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E67AFF-6969-4055-B910-8F7565722E99}" type="slidenum">
              <a:rPr lang="ru-RU" smtClean="0"/>
              <a:t>‹#›</a:t>
            </a:fld>
            <a:endParaRPr lang="ru-RU"/>
          </a:p>
        </p:txBody>
      </p:sp>
    </p:spTree>
    <p:extLst>
      <p:ext uri="{BB962C8B-B14F-4D97-AF65-F5344CB8AC3E}">
        <p14:creationId xmlns:p14="http://schemas.microsoft.com/office/powerpoint/2010/main" val="29293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4063896-7D87-45D5-895B-6122291912D8}" type="datetimeFigureOut">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E67AFF-6969-4055-B910-8F7565722E99}" type="slidenum">
              <a:rPr lang="ru-RU" smtClean="0"/>
              <a:t>‹#›</a:t>
            </a:fld>
            <a:endParaRPr lang="ru-RU"/>
          </a:p>
        </p:txBody>
      </p:sp>
    </p:spTree>
    <p:extLst>
      <p:ext uri="{BB962C8B-B14F-4D97-AF65-F5344CB8AC3E}">
        <p14:creationId xmlns:p14="http://schemas.microsoft.com/office/powerpoint/2010/main" val="58379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4063896-7D87-45D5-895B-6122291912D8}" type="datetimeFigureOut">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E67AFF-6969-4055-B910-8F7565722E99}" type="slidenum">
              <a:rPr lang="ru-RU" smtClean="0"/>
              <a:t>‹#›</a:t>
            </a:fld>
            <a:endParaRPr lang="ru-RU"/>
          </a:p>
        </p:txBody>
      </p:sp>
    </p:spTree>
    <p:extLst>
      <p:ext uri="{BB962C8B-B14F-4D97-AF65-F5344CB8AC3E}">
        <p14:creationId xmlns:p14="http://schemas.microsoft.com/office/powerpoint/2010/main" val="2451448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4063896-7D87-45D5-895B-6122291912D8}" type="datetimeFigureOut">
              <a:rPr lang="ru-RU" smtClean="0"/>
              <a:t>12.03.2022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E67AFF-6969-4055-B910-8F7565722E99}" type="slidenum">
              <a:rPr lang="ru-RU" smtClean="0"/>
              <a:t>‹#›</a:t>
            </a:fld>
            <a:endParaRPr lang="ru-RU"/>
          </a:p>
        </p:txBody>
      </p:sp>
    </p:spTree>
    <p:extLst>
      <p:ext uri="{BB962C8B-B14F-4D97-AF65-F5344CB8AC3E}">
        <p14:creationId xmlns:p14="http://schemas.microsoft.com/office/powerpoint/2010/main" val="324284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4063896-7D87-45D5-895B-6122291912D8}" type="datetimeFigureOut">
              <a:rPr lang="ru-RU" smtClean="0"/>
              <a:t>12.03.2022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E67AFF-6969-4055-B910-8F7565722E99}" type="slidenum">
              <a:rPr lang="ru-RU" smtClean="0"/>
              <a:t>‹#›</a:t>
            </a:fld>
            <a:endParaRPr lang="ru-RU"/>
          </a:p>
        </p:txBody>
      </p:sp>
    </p:spTree>
    <p:extLst>
      <p:ext uri="{BB962C8B-B14F-4D97-AF65-F5344CB8AC3E}">
        <p14:creationId xmlns:p14="http://schemas.microsoft.com/office/powerpoint/2010/main" val="3208264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4063896-7D87-45D5-895B-6122291912D8}" type="datetimeFigureOut">
              <a:rPr lang="ru-RU" smtClean="0"/>
              <a:t>12.03.2022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E67AFF-6969-4055-B910-8F7565722E99}" type="slidenum">
              <a:rPr lang="ru-RU" smtClean="0"/>
              <a:t>‹#›</a:t>
            </a:fld>
            <a:endParaRPr lang="ru-RU"/>
          </a:p>
        </p:txBody>
      </p:sp>
    </p:spTree>
    <p:extLst>
      <p:ext uri="{BB962C8B-B14F-4D97-AF65-F5344CB8AC3E}">
        <p14:creationId xmlns:p14="http://schemas.microsoft.com/office/powerpoint/2010/main" val="133169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4063896-7D87-45D5-895B-6122291912D8}" type="datetimeFigureOut">
              <a:rPr lang="ru-RU" smtClean="0"/>
              <a:t>12.03.2022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E67AFF-6969-4055-B910-8F7565722E99}" type="slidenum">
              <a:rPr lang="ru-RU" smtClean="0"/>
              <a:t>‹#›</a:t>
            </a:fld>
            <a:endParaRPr lang="ru-RU"/>
          </a:p>
        </p:txBody>
      </p:sp>
    </p:spTree>
    <p:extLst>
      <p:ext uri="{BB962C8B-B14F-4D97-AF65-F5344CB8AC3E}">
        <p14:creationId xmlns:p14="http://schemas.microsoft.com/office/powerpoint/2010/main" val="581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063896-7D87-45D5-895B-6122291912D8}" type="datetimeFigureOut">
              <a:rPr lang="ru-RU" smtClean="0"/>
              <a:t>12.03.2022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E67AFF-6969-4055-B910-8F7565722E99}" type="slidenum">
              <a:rPr lang="ru-RU" smtClean="0"/>
              <a:t>‹#›</a:t>
            </a:fld>
            <a:endParaRPr lang="ru-RU"/>
          </a:p>
        </p:txBody>
      </p:sp>
    </p:spTree>
    <p:extLst>
      <p:ext uri="{BB962C8B-B14F-4D97-AF65-F5344CB8AC3E}">
        <p14:creationId xmlns:p14="http://schemas.microsoft.com/office/powerpoint/2010/main" val="212156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4063896-7D87-45D5-895B-6122291912D8}" type="datetimeFigureOut">
              <a:rPr lang="ru-RU" smtClean="0"/>
              <a:t>12.03.2022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E67AFF-6969-4055-B910-8F7565722E99}" type="slidenum">
              <a:rPr lang="ru-RU" smtClean="0"/>
              <a:t>‹#›</a:t>
            </a:fld>
            <a:endParaRPr lang="ru-RU"/>
          </a:p>
        </p:txBody>
      </p:sp>
    </p:spTree>
    <p:extLst>
      <p:ext uri="{BB962C8B-B14F-4D97-AF65-F5344CB8AC3E}">
        <p14:creationId xmlns:p14="http://schemas.microsoft.com/office/powerpoint/2010/main" val="345226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4063896-7D87-45D5-895B-6122291912D8}" type="datetimeFigureOut">
              <a:rPr lang="ru-RU" smtClean="0"/>
              <a:t>12.03.2022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E67AFF-6969-4055-B910-8F7565722E99}" type="slidenum">
              <a:rPr lang="ru-RU" smtClean="0"/>
              <a:t>‹#›</a:t>
            </a:fld>
            <a:endParaRPr lang="ru-RU"/>
          </a:p>
        </p:txBody>
      </p:sp>
    </p:spTree>
    <p:extLst>
      <p:ext uri="{BB962C8B-B14F-4D97-AF65-F5344CB8AC3E}">
        <p14:creationId xmlns:p14="http://schemas.microsoft.com/office/powerpoint/2010/main" val="263813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63896-7D87-45D5-895B-6122291912D8}" type="datetimeFigureOut">
              <a:rPr lang="ru-RU" smtClean="0"/>
              <a:t>12.03.2022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67AFF-6969-4055-B910-8F7565722E99}" type="slidenum">
              <a:rPr lang="ru-RU" smtClean="0"/>
              <a:t>‹#›</a:t>
            </a:fld>
            <a:endParaRPr lang="ru-RU"/>
          </a:p>
        </p:txBody>
      </p:sp>
    </p:spTree>
    <p:extLst>
      <p:ext uri="{BB962C8B-B14F-4D97-AF65-F5344CB8AC3E}">
        <p14:creationId xmlns:p14="http://schemas.microsoft.com/office/powerpoint/2010/main" val="20591496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Galvanic_isolation"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Anti-aliasing_filter"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Data_acquisition"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Заголовок 5"/>
          <p:cNvSpPr txBox="1">
            <a:spLocks noGrp="1"/>
          </p:cNvSpPr>
          <p:nvPr>
            <p:ph type="ctrTitle"/>
          </p:nvPr>
        </p:nvSpPr>
        <p:spPr>
          <a:xfrm>
            <a:off x="331636" y="1863288"/>
            <a:ext cx="11661732" cy="3046988"/>
          </a:xfrm>
          <a:prstGeom prst="rect">
            <a:avLst/>
          </a:prstGeom>
          <a:noFill/>
        </p:spPr>
        <p:txBody>
          <a:bodyPr wrap="square" rtlCol="0">
            <a:spAutoFit/>
          </a:bodyPr>
          <a:lstStyle/>
          <a:p>
            <a:pPr>
              <a:lnSpc>
                <a:spcPct val="100000"/>
              </a:lnSpc>
            </a:pPr>
            <a:r>
              <a:rPr lang="ru-RU" b="1" dirty="0"/>
              <a:t>Системы сбора и обработки диагностических сигналов</a:t>
            </a:r>
            <a:r>
              <a:rPr lang="ru-RU" dirty="0"/>
              <a:t/>
            </a:r>
            <a:br>
              <a:rPr lang="ru-RU" dirty="0"/>
            </a:br>
            <a:r>
              <a:rPr lang="kk-KZ" sz="2400" dirty="0">
                <a:solidFill>
                  <a:schemeClr val="bg1"/>
                </a:solidFill>
                <a:latin typeface="Times New Roman" panose="02020603050405020304" pitchFamily="18" charset="0"/>
                <a:cs typeface="Times New Roman" panose="02020603050405020304" pitchFamily="18" charset="0"/>
              </a:rPr>
              <a:t/>
            </a:r>
            <a:br>
              <a:rPr lang="kk-KZ" sz="2400" dirty="0">
                <a:solidFill>
                  <a:schemeClr val="bg1"/>
                </a:solidFill>
                <a:latin typeface="Times New Roman" panose="02020603050405020304" pitchFamily="18" charset="0"/>
                <a:cs typeface="Times New Roman" panose="02020603050405020304" pitchFamily="18" charset="0"/>
              </a:rPr>
            </a:br>
            <a:r>
              <a:rPr lang="kk-KZ" sz="2400" dirty="0">
                <a:solidFill>
                  <a:schemeClr val="bg1"/>
                </a:solidFill>
                <a:latin typeface="Times New Roman" panose="02020603050405020304" pitchFamily="18" charset="0"/>
                <a:cs typeface="Times New Roman" panose="02020603050405020304" pitchFamily="18" charset="0"/>
              </a:rPr>
              <a:t> </a:t>
            </a:r>
            <a:r>
              <a:rPr lang="ru-RU" sz="2400" dirty="0">
                <a:solidFill>
                  <a:schemeClr val="bg1"/>
                </a:solidFill>
                <a:latin typeface="Times New Roman" panose="02020603050405020304" pitchFamily="18" charset="0"/>
                <a:cs typeface="Times New Roman" panose="02020603050405020304" pitchFamily="18" charset="0"/>
              </a:rPr>
              <a:t/>
            </a:r>
            <a:br>
              <a:rPr lang="ru-RU" sz="2400" dirty="0">
                <a:solidFill>
                  <a:schemeClr val="bg1"/>
                </a:solidFill>
                <a:latin typeface="Times New Roman" panose="02020603050405020304" pitchFamily="18" charset="0"/>
                <a:cs typeface="Times New Roman" panose="02020603050405020304" pitchFamily="18" charset="0"/>
              </a:rPr>
            </a:br>
            <a:endParaRPr lang="kk-KZ" sz="2400" b="1" i="1" dirty="0">
              <a:solidFill>
                <a:schemeClr val="bg1"/>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4987" y="82577"/>
            <a:ext cx="5962026" cy="1352246"/>
          </a:xfrm>
          <a:prstGeom prst="rect">
            <a:avLst/>
          </a:prstGeom>
        </p:spPr>
      </p:pic>
    </p:spTree>
    <p:extLst>
      <p:ext uri="{BB962C8B-B14F-4D97-AF65-F5344CB8AC3E}">
        <p14:creationId xmlns:p14="http://schemas.microsoft.com/office/powerpoint/2010/main" val="134768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8358996" y="5811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a:extLst>
              <a:ext uri="{FF2B5EF4-FFF2-40B4-BE49-F238E27FC236}">
                <a16:creationId xmlns:a16="http://schemas.microsoft.com/office/drawing/2014/main" id="{85E25673-6D64-4510-BDAD-250842C3AF38}"/>
              </a:ext>
            </a:extLst>
          </p:cNvPr>
          <p:cNvSpPr/>
          <p:nvPr/>
        </p:nvSpPr>
        <p:spPr>
          <a:xfrm>
            <a:off x="-3" y="0"/>
            <a:ext cx="12192001"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6" name="Rectangle 9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4" name="Прямоугольник 3"/>
          <p:cNvSpPr/>
          <p:nvPr/>
        </p:nvSpPr>
        <p:spPr>
          <a:xfrm>
            <a:off x="351902" y="1109776"/>
            <a:ext cx="8218520" cy="5632311"/>
          </a:xfrm>
          <a:prstGeom prst="rect">
            <a:avLst/>
          </a:prstGeom>
        </p:spPr>
        <p:txBody>
          <a:bodyPr wrap="square">
            <a:spAutoFit/>
          </a:bodyPr>
          <a:lstStyle/>
          <a:p>
            <a:pPr fontAlgn="base"/>
            <a:r>
              <a:rPr lang="ru-RU" sz="2400" dirty="0">
                <a:solidFill>
                  <a:schemeClr val="bg1"/>
                </a:solidFill>
                <a:latin typeface="Times New Roman" panose="02020603050405020304" pitchFamily="18" charset="0"/>
                <a:cs typeface="Times New Roman" panose="02020603050405020304" pitchFamily="18" charset="0"/>
              </a:rPr>
              <a:t>Датчики или преобразователи</a:t>
            </a:r>
          </a:p>
          <a:p>
            <a:pPr fontAlgn="base"/>
            <a:r>
              <a:rPr lang="ru-RU" sz="2400" dirty="0">
                <a:solidFill>
                  <a:schemeClr val="bg1"/>
                </a:solidFill>
                <a:latin typeface="Times New Roman" panose="02020603050405020304" pitchFamily="18" charset="0"/>
                <a:cs typeface="Times New Roman" panose="02020603050405020304" pitchFamily="18" charset="0"/>
              </a:rPr>
              <a:t>Измерение физических явлений, например температуры, уровня источника звука или вибрации, возникающей в связи с постоянным движением, начинается с датчика. Датчик также называют преобразователем. Датчик преобразует физическое явление в электрический сигнал, который можно измерить. </a:t>
            </a:r>
          </a:p>
          <a:p>
            <a:pPr fontAlgn="base"/>
            <a:r>
              <a:rPr lang="ru-RU" sz="2400" dirty="0">
                <a:solidFill>
                  <a:schemeClr val="bg1"/>
                </a:solidFill>
                <a:latin typeface="Times New Roman" panose="02020603050405020304" pitchFamily="18" charset="0"/>
                <a:cs typeface="Times New Roman" panose="02020603050405020304" pitchFamily="18" charset="0"/>
              </a:rPr>
              <a:t>Датчики широко используются в повседневной жизни. Например, обычный ртутный градусник — это очень старый вид датчика, используемого для измерения температуры. Принцип его работы заключается в том, что ртуть одинаково и линейно реагирует на изменение температуры, поэтому именно это окрашенное вещество используется в закрытой трубке. Благодаря шкале на трубке мы можем определять температуру, просто взглянув на градусник.</a:t>
            </a:r>
            <a:endParaRPr lang="ru-RU" sz="2400" b="0" i="0" u="none" strike="noStrike" dirty="0">
              <a:solidFill>
                <a:schemeClr val="bg1"/>
              </a:solidFill>
              <a:effectLst/>
              <a:latin typeface="Times New Roman" panose="02020603050405020304" pitchFamily="18" charset="0"/>
              <a:cs typeface="Times New Roman" panose="02020603050405020304" pitchFamily="18" charset="0"/>
            </a:endParaRPr>
          </a:p>
        </p:txBody>
      </p:sp>
      <p:pic>
        <p:nvPicPr>
          <p:cNvPr id="14" name="Рисунок 13"/>
          <p:cNvPicPr/>
          <p:nvPr/>
        </p:nvPicPr>
        <p:blipFill rotWithShape="1">
          <a:blip r:embed="rId3"/>
          <a:srcRect l="34474" t="18244" r="6200" b="37286"/>
          <a:stretch/>
        </p:blipFill>
        <p:spPr bwMode="auto">
          <a:xfrm>
            <a:off x="8465301" y="1922498"/>
            <a:ext cx="3524250" cy="35223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259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3554" name="AutoShape 2" descr="Диаграмма ответов в Формах. Вопрос: . Количество ответов: Верных ответов: 5 из&amp;nbsp;31."/>
          <p:cNvSpPr>
            <a:spLocks noChangeAspect="1" noChangeArrowheads="1"/>
          </p:cNvSpPr>
          <p:nvPr/>
        </p:nvSpPr>
        <p:spPr bwMode="auto">
          <a:xfrm>
            <a:off x="1679575" y="84138"/>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ru-RU" altLang="ru-RU" sz="1800">
              <a:latin typeface="Arial" panose="020B0604020202020204" pitchFamily="34" charset="0"/>
            </a:endParaRPr>
          </a:p>
        </p:txBody>
      </p:sp>
      <p:sp>
        <p:nvSpPr>
          <p:cNvPr id="23555" name="AutoShape 4" descr="Диаграмма ответов в Формах. Вопрос: 9Сауалнаманы қай тілде тапсырғыңыз келеді? /// На каком языке Вы хотели бы пройти анкету?. Количество ответов: Верных ответов: 50 из&amp;nbsp;98."/>
          <p:cNvSpPr>
            <a:spLocks noChangeAspect="1" noChangeArrowheads="1"/>
          </p:cNvSpPr>
          <p:nvPr/>
        </p:nvSpPr>
        <p:spPr bwMode="auto">
          <a:xfrm>
            <a:off x="1679575" y="84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ru-RU" altLang="ru-RU" sz="1800">
              <a:latin typeface="Arial" panose="020B0604020202020204" pitchFamily="34" charset="0"/>
            </a:endParaRPr>
          </a:p>
        </p:txBody>
      </p:sp>
      <p:pic>
        <p:nvPicPr>
          <p:cNvPr id="23559" name="Picture 2" descr="E:\projects\Satpaev\Ресурс 1@2x.png"/>
          <p:cNvPicPr>
            <a:picLocks noChangeAspect="1" noChangeArrowheads="1"/>
          </p:cNvPicPr>
          <p:nvPr/>
        </p:nvPicPr>
        <p:blipFill>
          <a:blip r:embed="rId2">
            <a:extLst>
              <a:ext uri="{28A0092B-C50C-407E-A947-70E740481C1C}">
                <a14:useLocalDpi xmlns:a14="http://schemas.microsoft.com/office/drawing/2010/main" val="0"/>
              </a:ext>
            </a:extLst>
          </a:blip>
          <a:srcRect t="23083" r="6290" b="39429"/>
          <a:stretch>
            <a:fillRect/>
          </a:stretch>
        </p:blipFill>
        <p:spPr bwMode="auto">
          <a:xfrm>
            <a:off x="136111" y="92987"/>
            <a:ext cx="11953701"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Рисунок 7"/>
          <p:cNvPicPr>
            <a:picLocks noChangeAspect="1"/>
          </p:cNvPicPr>
          <p:nvPr/>
        </p:nvPicPr>
        <p:blipFill>
          <a:blip r:embed="rId3" cstate="print">
            <a:extLst>
              <a:ext uri="{28A0092B-C50C-407E-A947-70E740481C1C}">
                <a14:useLocalDpi xmlns:a14="http://schemas.microsoft.com/office/drawing/2010/main" val="0"/>
              </a:ext>
            </a:extLst>
          </a:blip>
          <a:srcRect l="41193"/>
          <a:stretch>
            <a:fillRect/>
          </a:stretch>
        </p:blipFill>
        <p:spPr bwMode="auto">
          <a:xfrm>
            <a:off x="537368" y="256362"/>
            <a:ext cx="13033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84175" y="1430033"/>
            <a:ext cx="6096000" cy="4708981"/>
          </a:xfrm>
          <a:prstGeom prst="rect">
            <a:avLst/>
          </a:prstGeom>
        </p:spPr>
        <p:txBody>
          <a:bodyPr>
            <a:spAutoFit/>
          </a:bodyPr>
          <a:lstStyle/>
          <a:p>
            <a:pPr algn="just" fontAlgn="base"/>
            <a:r>
              <a:rPr lang="ru-RU" sz="2000" dirty="0">
                <a:solidFill>
                  <a:srgbClr val="404040"/>
                </a:solidFill>
                <a:latin typeface="Times New Roman" panose="02020603050405020304" pitchFamily="18" charset="0"/>
                <a:cs typeface="Times New Roman" panose="02020603050405020304" pitchFamily="18" charset="0"/>
              </a:rPr>
              <a:t>Конечно, выходные аналоговые значения, помимо визуальных, у такого прибора отсутствуют. Такой термометр, справляясь со своими задачами в духовке или за окном, не всегда полезен при сборе данных. </a:t>
            </a:r>
          </a:p>
          <a:p>
            <a:pPr algn="just" fontAlgn="base"/>
            <a:r>
              <a:rPr lang="ru-RU" sz="2000" dirty="0">
                <a:solidFill>
                  <a:srgbClr val="404040"/>
                </a:solidFill>
                <a:latin typeface="Times New Roman" panose="02020603050405020304" pitchFamily="18" charset="0"/>
                <a:cs typeface="Times New Roman" panose="02020603050405020304" pitchFamily="18" charset="0"/>
              </a:rPr>
              <a:t>Поэтому для измерения температуры были изобретены другие виды датчиков, например </a:t>
            </a:r>
            <a:r>
              <a:rPr lang="ru-RU" sz="2000" b="1" dirty="0">
                <a:solidFill>
                  <a:srgbClr val="404040"/>
                </a:solidFill>
                <a:latin typeface="Times New Roman" panose="02020603050405020304" pitchFamily="18" charset="0"/>
                <a:cs typeface="Times New Roman" panose="02020603050405020304" pitchFamily="18" charset="0"/>
              </a:rPr>
              <a:t>термопары, термисторы, РДТ (резистивные датчики температуры)</a:t>
            </a:r>
            <a:r>
              <a:rPr lang="ru-RU" sz="2000" dirty="0">
                <a:solidFill>
                  <a:srgbClr val="404040"/>
                </a:solidFill>
                <a:latin typeface="Times New Roman" panose="02020603050405020304" pitchFamily="18" charset="0"/>
                <a:cs typeface="Times New Roman" panose="02020603050405020304" pitchFamily="18" charset="0"/>
              </a:rPr>
              <a:t> и даже инфракрасные температурные датчики. Миллионы таких датчиков используются каждый день для решения различных задач: от вывода температуры двигателя на приборной панели автомобиля до измерения температур при производстве лекарств. Практически в любой отрасли в той или иной мере используются приборы для измерения температуры</a:t>
            </a:r>
            <a:endParaRPr lang="ru-RU" sz="2000" b="0" i="0" u="none" strike="noStrike" dirty="0">
              <a:solidFill>
                <a:srgbClr val="404040"/>
              </a:solidFill>
              <a:effectLst/>
              <a:latin typeface="Times New Roman" panose="02020603050405020304" pitchFamily="18" charset="0"/>
              <a:cs typeface="Times New Roman" panose="02020603050405020304" pitchFamily="18" charset="0"/>
            </a:endParaRPr>
          </a:p>
        </p:txBody>
      </p:sp>
      <p:pic>
        <p:nvPicPr>
          <p:cNvPr id="9" name="Рисунок 8"/>
          <p:cNvPicPr/>
          <p:nvPr/>
        </p:nvPicPr>
        <p:blipFill rotWithShape="1">
          <a:blip r:embed="rId4"/>
          <a:srcRect l="34954" t="44470" r="6842" b="25599"/>
          <a:stretch/>
        </p:blipFill>
        <p:spPr bwMode="auto">
          <a:xfrm>
            <a:off x="6567055" y="1836738"/>
            <a:ext cx="5370021" cy="36912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763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8358996" y="5811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a:extLst>
              <a:ext uri="{FF2B5EF4-FFF2-40B4-BE49-F238E27FC236}">
                <a16:creationId xmlns:a16="http://schemas.microsoft.com/office/drawing/2014/main" id="{85E25673-6D64-4510-BDAD-250842C3AF38}"/>
              </a:ext>
            </a:extLst>
          </p:cNvPr>
          <p:cNvSpPr/>
          <p:nvPr/>
        </p:nvSpPr>
        <p:spPr>
          <a:xfrm>
            <a:off x="-3" y="0"/>
            <a:ext cx="12192001"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6" name="Rectangle 9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 name="Прямоугольник 1"/>
          <p:cNvSpPr/>
          <p:nvPr/>
        </p:nvSpPr>
        <p:spPr>
          <a:xfrm>
            <a:off x="739833" y="1125416"/>
            <a:ext cx="11022676" cy="5262979"/>
          </a:xfrm>
          <a:prstGeom prst="rect">
            <a:avLst/>
          </a:prstGeom>
        </p:spPr>
        <p:txBody>
          <a:bodyPr wrap="square">
            <a:spAutoFit/>
          </a:bodyPr>
          <a:lstStyle/>
          <a:p>
            <a:pPr fontAlgn="base"/>
            <a:r>
              <a:rPr lang="ru-RU" sz="2400" dirty="0">
                <a:solidFill>
                  <a:srgbClr val="404040"/>
                </a:solidFill>
                <a:latin typeface="Times New Roman" panose="02020603050405020304" pitchFamily="18" charset="0"/>
                <a:cs typeface="Times New Roman" panose="02020603050405020304" pitchFamily="18" charset="0"/>
              </a:rPr>
              <a:t>Конечно, есть и другие </a:t>
            </a:r>
            <a:r>
              <a:rPr lang="ru-RU" sz="2400" b="1" dirty="0">
                <a:solidFill>
                  <a:srgbClr val="404040"/>
                </a:solidFill>
                <a:latin typeface="Times New Roman" panose="02020603050405020304" pitchFamily="18" charset="0"/>
                <a:cs typeface="Times New Roman" panose="02020603050405020304" pitchFamily="18" charset="0"/>
              </a:rPr>
              <a:t>виды датчиков</a:t>
            </a:r>
            <a:r>
              <a:rPr lang="ru-RU" sz="2400" dirty="0">
                <a:solidFill>
                  <a:srgbClr val="404040"/>
                </a:solidFill>
                <a:latin typeface="Times New Roman" panose="02020603050405020304" pitchFamily="18" charset="0"/>
                <a:cs typeface="Times New Roman" panose="02020603050405020304" pitchFamily="18" charset="0"/>
              </a:rPr>
              <a:t>, предназначенные для измерения других физических явлений:</a:t>
            </a:r>
          </a:p>
          <a:p>
            <a:pPr fontAlgn="base">
              <a:buFont typeface="Arial" panose="020B0604020202020204" pitchFamily="34" charset="0"/>
              <a:buChar char="•"/>
            </a:pPr>
            <a:r>
              <a:rPr lang="ru-RU" sz="2400" b="1" dirty="0">
                <a:solidFill>
                  <a:srgbClr val="333333"/>
                </a:solidFill>
                <a:latin typeface="Times New Roman" panose="02020603050405020304" pitchFamily="18" charset="0"/>
                <a:cs typeface="Times New Roman" panose="02020603050405020304" pitchFamily="18" charset="0"/>
              </a:rPr>
              <a:t>Датчики нагрузки</a:t>
            </a:r>
            <a:r>
              <a:rPr lang="ru-RU" sz="2400" dirty="0">
                <a:solidFill>
                  <a:srgbClr val="333333"/>
                </a:solidFill>
                <a:latin typeface="Times New Roman" panose="02020603050405020304" pitchFamily="18" charset="0"/>
                <a:cs typeface="Times New Roman" panose="02020603050405020304" pitchFamily="18" charset="0"/>
              </a:rPr>
              <a:t>: для измерения веса и нагрузки</a:t>
            </a:r>
          </a:p>
          <a:p>
            <a:pPr fontAlgn="base">
              <a:buFont typeface="Arial" panose="020B0604020202020204" pitchFamily="34" charset="0"/>
              <a:buChar char="•"/>
            </a:pPr>
            <a:r>
              <a:rPr lang="ru-RU" sz="2400" b="1" dirty="0">
                <a:solidFill>
                  <a:srgbClr val="333333"/>
                </a:solidFill>
                <a:latin typeface="Times New Roman" panose="02020603050405020304" pitchFamily="18" charset="0"/>
                <a:cs typeface="Times New Roman" panose="02020603050405020304" pitchFamily="18" charset="0"/>
              </a:rPr>
              <a:t>Датчики LVDT</a:t>
            </a:r>
            <a:r>
              <a:rPr lang="ru-RU" sz="2400" dirty="0">
                <a:solidFill>
                  <a:srgbClr val="333333"/>
                </a:solidFill>
                <a:latin typeface="Times New Roman" panose="02020603050405020304" pitchFamily="18" charset="0"/>
                <a:cs typeface="Times New Roman" panose="02020603050405020304" pitchFamily="18" charset="0"/>
              </a:rPr>
              <a:t>: для изучения смещения в расстоянии</a:t>
            </a:r>
          </a:p>
          <a:p>
            <a:pPr fontAlgn="base">
              <a:buFont typeface="Arial" panose="020B0604020202020204" pitchFamily="34" charset="0"/>
              <a:buChar char="•"/>
            </a:pPr>
            <a:r>
              <a:rPr lang="ru-RU" sz="2400" b="1" dirty="0">
                <a:solidFill>
                  <a:srgbClr val="333333"/>
                </a:solidFill>
                <a:latin typeface="Times New Roman" panose="02020603050405020304" pitchFamily="18" charset="0"/>
                <a:cs typeface="Times New Roman" panose="02020603050405020304" pitchFamily="18" charset="0"/>
              </a:rPr>
              <a:t>Акселерометры</a:t>
            </a:r>
            <a:r>
              <a:rPr lang="ru-RU" sz="2400" dirty="0">
                <a:solidFill>
                  <a:srgbClr val="333333"/>
                </a:solidFill>
                <a:latin typeface="Times New Roman" panose="02020603050405020304" pitchFamily="18" charset="0"/>
                <a:cs typeface="Times New Roman" panose="02020603050405020304" pitchFamily="18" charset="0"/>
              </a:rPr>
              <a:t>: для измерения вибрации и ударных нагрузок</a:t>
            </a:r>
          </a:p>
          <a:p>
            <a:pPr fontAlgn="base">
              <a:buFont typeface="Arial" panose="020B0604020202020204" pitchFamily="34" charset="0"/>
              <a:buChar char="•"/>
            </a:pPr>
            <a:r>
              <a:rPr lang="ru-RU" sz="2400" b="1" dirty="0">
                <a:solidFill>
                  <a:srgbClr val="333333"/>
                </a:solidFill>
                <a:latin typeface="Times New Roman" panose="02020603050405020304" pitchFamily="18" charset="0"/>
                <a:cs typeface="Times New Roman" panose="02020603050405020304" pitchFamily="18" charset="0"/>
              </a:rPr>
              <a:t>Микрофоны</a:t>
            </a:r>
            <a:r>
              <a:rPr lang="ru-RU" sz="2400" dirty="0">
                <a:solidFill>
                  <a:srgbClr val="333333"/>
                </a:solidFill>
                <a:latin typeface="Times New Roman" panose="02020603050405020304" pitchFamily="18" charset="0"/>
                <a:cs typeface="Times New Roman" panose="02020603050405020304" pitchFamily="18" charset="0"/>
              </a:rPr>
              <a:t>: для измерения звука </a:t>
            </a:r>
          </a:p>
          <a:p>
            <a:pPr fontAlgn="base">
              <a:buFont typeface="Arial" panose="020B0604020202020204" pitchFamily="34" charset="0"/>
              <a:buChar char="•"/>
            </a:pPr>
            <a:r>
              <a:rPr lang="ru-RU" sz="2400" b="1" dirty="0" err="1">
                <a:solidFill>
                  <a:srgbClr val="333333"/>
                </a:solidFill>
                <a:latin typeface="Times New Roman" panose="02020603050405020304" pitchFamily="18" charset="0"/>
                <a:cs typeface="Times New Roman" panose="02020603050405020304" pitchFamily="18" charset="0"/>
              </a:rPr>
              <a:t>Тензодатчики</a:t>
            </a:r>
            <a:r>
              <a:rPr lang="ru-RU" sz="2400" dirty="0">
                <a:solidFill>
                  <a:srgbClr val="333333"/>
                </a:solidFill>
                <a:latin typeface="Times New Roman" panose="02020603050405020304" pitchFamily="18" charset="0"/>
                <a:cs typeface="Times New Roman" panose="02020603050405020304" pitchFamily="18" charset="0"/>
              </a:rPr>
              <a:t>: для измерения деформации объекта, например для измерения силы, давления, натяжения, веса и пр.</a:t>
            </a:r>
          </a:p>
          <a:p>
            <a:pPr fontAlgn="base">
              <a:buFont typeface="Arial" panose="020B0604020202020204" pitchFamily="34" charset="0"/>
              <a:buChar char="•"/>
            </a:pPr>
            <a:r>
              <a:rPr lang="ru-RU" sz="2400" b="1" dirty="0">
                <a:solidFill>
                  <a:srgbClr val="333333"/>
                </a:solidFill>
                <a:latin typeface="Times New Roman" panose="02020603050405020304" pitchFamily="18" charset="0"/>
                <a:cs typeface="Times New Roman" panose="02020603050405020304" pitchFamily="18" charset="0"/>
              </a:rPr>
              <a:t>Преобразователи тока</a:t>
            </a:r>
            <a:r>
              <a:rPr lang="ru-RU" sz="2400" dirty="0">
                <a:solidFill>
                  <a:srgbClr val="333333"/>
                </a:solidFill>
                <a:latin typeface="Times New Roman" panose="02020603050405020304" pitchFamily="18" charset="0"/>
                <a:cs typeface="Times New Roman" panose="02020603050405020304" pitchFamily="18" charset="0"/>
              </a:rPr>
              <a:t>: для измерения переменного и постоянного тока и многие другие.</a:t>
            </a:r>
          </a:p>
          <a:p>
            <a:pPr fontAlgn="base"/>
            <a:r>
              <a:rPr lang="ru-RU" sz="2400" dirty="0">
                <a:solidFill>
                  <a:srgbClr val="404040"/>
                </a:solidFill>
                <a:latin typeface="Times New Roman" panose="02020603050405020304" pitchFamily="18" charset="0"/>
                <a:cs typeface="Times New Roman" panose="02020603050405020304" pitchFamily="18" charset="0"/>
              </a:rPr>
              <a:t>В зависимости от типа датчика, его электрическими выходными данными могут быть напряжение, ток, сопротивление или другое электрическое свойство, которое изменяется со временем. Выходы таких аналоговых датчиков обычно подсоединены ко входам преобразователей сигналов</a:t>
            </a:r>
            <a:endParaRPr lang="ru-RU" sz="2400" b="0" i="0" u="none" strike="noStrike" dirty="0">
              <a:solidFill>
                <a:srgbClr val="40404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731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8358996" y="5811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a:extLst>
              <a:ext uri="{FF2B5EF4-FFF2-40B4-BE49-F238E27FC236}">
                <a16:creationId xmlns:a16="http://schemas.microsoft.com/office/drawing/2014/main" id="{85E25673-6D64-4510-BDAD-250842C3AF38}"/>
              </a:ext>
            </a:extLst>
          </p:cNvPr>
          <p:cNvSpPr/>
          <p:nvPr/>
        </p:nvSpPr>
        <p:spPr>
          <a:xfrm>
            <a:off x="-3" y="0"/>
            <a:ext cx="12192001"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6" name="Rectangle 9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 name="Прямоугольник 2"/>
          <p:cNvSpPr/>
          <p:nvPr/>
        </p:nvSpPr>
        <p:spPr>
          <a:xfrm>
            <a:off x="254524" y="1077523"/>
            <a:ext cx="11566688" cy="5038623"/>
          </a:xfrm>
          <a:prstGeom prst="rect">
            <a:avLst/>
          </a:prstGeom>
        </p:spPr>
        <p:txBody>
          <a:bodyPr wrap="square">
            <a:spAutoFit/>
          </a:bodyPr>
          <a:lstStyle/>
          <a:p>
            <a:pPr fontAlgn="base">
              <a:lnSpc>
                <a:spcPct val="107000"/>
              </a:lnSpc>
              <a:spcAft>
                <a:spcPts val="0"/>
              </a:spcAft>
            </a:pPr>
            <a:r>
              <a:rPr lang="ru-RU" sz="24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Преобразователи сигналов</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1800"/>
              </a:spcAft>
            </a:pPr>
            <a:r>
              <a:rPr lang="ru-RU" sz="24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Преобразователи сигналов отвечают за подготовку выходных данных аналоговых датчиков для цифровой выборки.</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07000"/>
              </a:lnSpc>
              <a:spcAft>
                <a:spcPts val="0"/>
              </a:spcAft>
            </a:pPr>
            <a:r>
              <a:rPr lang="ru-RU" sz="24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Рассмотрим это также на примере термопары. Для схемы преобразования сигнала требуется линеаризация выходных значений датчика, а также </a:t>
            </a:r>
            <a:r>
              <a:rPr lang="ru-RU" sz="2400" dirty="0">
                <a:solidFill>
                  <a:srgbClr val="0066FF"/>
                </a:solidFill>
                <a:latin typeface="Times New Roman" panose="02020603050405020304" pitchFamily="18" charset="0"/>
                <a:ea typeface="Times New Roman" panose="02020603050405020304" pitchFamily="18" charset="0"/>
                <a:cs typeface="Times New Roman" panose="02020603050405020304" pitchFamily="18" charset="0"/>
              </a:rPr>
              <a:t>изоляция </a:t>
            </a:r>
            <a:r>
              <a:rPr lang="ru-RU" sz="2400" dirty="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и, чтобы провести оцифровку, повышение крайне малых уровней напряжения до номинальных уровней через усилители.</a:t>
            </a:r>
            <a:endParaRPr lang="ru-RU"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ru-RU" sz="24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Преобразователи сигналов проектируются производителями для выполнения </a:t>
            </a:r>
            <a:r>
              <a:rPr lang="ru-RU" sz="2400" b="1" dirty="0">
                <a:latin typeface="Times New Roman" panose="02020603050405020304" pitchFamily="18" charset="0"/>
                <a:ea typeface="Calibri" panose="020F0502020204030204" pitchFamily="34" charset="0"/>
                <a:cs typeface="Times New Roman" panose="02020603050405020304" pitchFamily="18" charset="0"/>
              </a:rPr>
              <a:t>элементарной нормализации выходных данных с датчика</a:t>
            </a:r>
            <a:r>
              <a:rPr lang="ru-RU" sz="2400" dirty="0">
                <a:latin typeface="Times New Roman" panose="02020603050405020304" pitchFamily="18" charset="0"/>
                <a:ea typeface="Calibri" panose="020F0502020204030204" pitchFamily="34" charset="0"/>
                <a:cs typeface="Times New Roman" panose="02020603050405020304" pitchFamily="18" charset="0"/>
              </a:rPr>
              <a:t> и обеспечения их линейности и соответствия с первоначальным явлением, а также для их подготовки к оцифровке. Преобразователи, в силу существования разных типов датчиков, должны полностью соответствовать выбранному типу.</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0348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8358996" y="5811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a:extLst>
              <a:ext uri="{FF2B5EF4-FFF2-40B4-BE49-F238E27FC236}">
                <a16:creationId xmlns:a16="http://schemas.microsoft.com/office/drawing/2014/main" id="{85E25673-6D64-4510-BDAD-250842C3AF38}"/>
              </a:ext>
            </a:extLst>
          </p:cNvPr>
          <p:cNvSpPr/>
          <p:nvPr/>
        </p:nvSpPr>
        <p:spPr>
          <a:xfrm>
            <a:off x="-3" y="0"/>
            <a:ext cx="12192001"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6" name="Rectangle 9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pic>
        <p:nvPicPr>
          <p:cNvPr id="7" name="Рисунок 6"/>
          <p:cNvPicPr/>
          <p:nvPr/>
        </p:nvPicPr>
        <p:blipFill rotWithShape="1">
          <a:blip r:embed="rId3"/>
          <a:srcRect l="34633" t="25086" r="19829" b="37286"/>
          <a:stretch/>
        </p:blipFill>
        <p:spPr bwMode="auto">
          <a:xfrm>
            <a:off x="546755" y="1358125"/>
            <a:ext cx="11340445" cy="47504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84440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8358996" y="5811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a:extLst>
              <a:ext uri="{FF2B5EF4-FFF2-40B4-BE49-F238E27FC236}">
                <a16:creationId xmlns:a16="http://schemas.microsoft.com/office/drawing/2014/main" id="{85E25673-6D64-4510-BDAD-250842C3AF38}"/>
              </a:ext>
            </a:extLst>
          </p:cNvPr>
          <p:cNvSpPr/>
          <p:nvPr/>
        </p:nvSpPr>
        <p:spPr>
          <a:xfrm>
            <a:off x="-3" y="0"/>
            <a:ext cx="12192001"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6" name="Rectangle 9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 name="Прямоугольник 1"/>
          <p:cNvSpPr/>
          <p:nvPr/>
        </p:nvSpPr>
        <p:spPr>
          <a:xfrm>
            <a:off x="540329" y="1253699"/>
            <a:ext cx="10981112" cy="5324535"/>
          </a:xfrm>
          <a:prstGeom prst="rect">
            <a:avLst/>
          </a:prstGeom>
        </p:spPr>
        <p:txBody>
          <a:bodyPr wrap="square">
            <a:spAutoFit/>
          </a:bodyPr>
          <a:lstStyle/>
          <a:p>
            <a:pPr algn="just" fontAlgn="base"/>
            <a:r>
              <a:rPr lang="ru-RU" sz="2000" dirty="0">
                <a:solidFill>
                  <a:srgbClr val="404040"/>
                </a:solidFill>
                <a:latin typeface="Times New Roman" panose="02020603050405020304" pitchFamily="18" charset="0"/>
                <a:cs typeface="Times New Roman" panose="02020603050405020304" pitchFamily="18" charset="0"/>
              </a:rPr>
              <a:t>Изолирующие барьеры (гальваническая изоляция)</a:t>
            </a:r>
          </a:p>
          <a:p>
            <a:pPr algn="just" fontAlgn="base"/>
            <a:r>
              <a:rPr lang="ru-RU" sz="2000" dirty="0">
                <a:solidFill>
                  <a:srgbClr val="404040"/>
                </a:solidFill>
                <a:latin typeface="Times New Roman" panose="02020603050405020304" pitchFamily="18" charset="0"/>
                <a:cs typeface="Times New Roman" panose="02020603050405020304" pitchFamily="18" charset="0"/>
              </a:rPr>
              <a:t>Иногда называемая</a:t>
            </a:r>
            <a:r>
              <a:rPr lang="ru-RU" sz="2000" dirty="0">
                <a:solidFill>
                  <a:srgbClr val="F15D31"/>
                </a:solidFill>
                <a:latin typeface="Times New Roman" panose="02020603050405020304" pitchFamily="18" charset="0"/>
                <a:cs typeface="Times New Roman" panose="02020603050405020304" pitchFamily="18" charset="0"/>
                <a:hlinkClick r:id="rId3"/>
              </a:rPr>
              <a:t> гальванической развязкой</a:t>
            </a:r>
            <a:r>
              <a:rPr lang="ru-RU" sz="2000" dirty="0">
                <a:solidFill>
                  <a:srgbClr val="404040"/>
                </a:solidFill>
                <a:latin typeface="Times New Roman" panose="02020603050405020304" pitchFamily="18" charset="0"/>
                <a:cs typeface="Times New Roman" panose="02020603050405020304" pitchFamily="18" charset="0"/>
              </a:rPr>
              <a:t>, </a:t>
            </a:r>
            <a:r>
              <a:rPr lang="ru-RU" sz="2000" b="1" dirty="0">
                <a:solidFill>
                  <a:srgbClr val="404040"/>
                </a:solidFill>
                <a:latin typeface="Times New Roman" panose="02020603050405020304" pitchFamily="18" charset="0"/>
                <a:cs typeface="Times New Roman" panose="02020603050405020304" pitchFamily="18" charset="0"/>
              </a:rPr>
              <a:t>электрическая изоляция</a:t>
            </a:r>
            <a:r>
              <a:rPr lang="ru-RU" sz="2000" dirty="0">
                <a:solidFill>
                  <a:srgbClr val="404040"/>
                </a:solidFill>
                <a:latin typeface="Times New Roman" panose="02020603050405020304" pitchFamily="18" charset="0"/>
                <a:cs typeface="Times New Roman" panose="02020603050405020304" pitchFamily="18" charset="0"/>
              </a:rPr>
              <a:t> подразумевает отделение контура прибора от других источников электрического тока. Она представляет особое значение для измерительных систем, поскольку большинство сигналов довольно слабы, и внешние источники электрического тока могут сильно влиять на </a:t>
            </a:r>
            <a:r>
              <a:rPr lang="ru-RU" sz="2000" b="1" dirty="0">
                <a:solidFill>
                  <a:srgbClr val="404040"/>
                </a:solidFill>
                <a:latin typeface="Times New Roman" panose="02020603050405020304" pitchFamily="18" charset="0"/>
                <a:cs typeface="Times New Roman" panose="02020603050405020304" pitchFamily="18" charset="0"/>
              </a:rPr>
              <a:t>качество сигнала</a:t>
            </a:r>
            <a:r>
              <a:rPr lang="ru-RU" sz="2000" dirty="0">
                <a:solidFill>
                  <a:srgbClr val="404040"/>
                </a:solidFill>
                <a:latin typeface="Times New Roman" panose="02020603050405020304" pitchFamily="18" charset="0"/>
                <a:cs typeface="Times New Roman" panose="02020603050405020304" pitchFamily="18" charset="0"/>
              </a:rPr>
              <a:t>, что приведет к неверным показаниям. По своей природе токи помех могут быть как переменными, так и постоянными.</a:t>
            </a:r>
          </a:p>
          <a:p>
            <a:pPr algn="just" fontAlgn="base"/>
            <a:r>
              <a:rPr lang="ru-RU" sz="2000" dirty="0">
                <a:solidFill>
                  <a:srgbClr val="404040"/>
                </a:solidFill>
                <a:latin typeface="Times New Roman" panose="02020603050405020304" pitchFamily="18" charset="0"/>
                <a:cs typeface="Times New Roman" panose="02020603050405020304" pitchFamily="18" charset="0"/>
              </a:rPr>
              <a:t>Например, когда датчик размещается непосредственно на тестируемом объекте (источнике питания), напряжение которого превышает 0 вольт, это может вызывать смещение постоянной составляющей сигнала на сотни вольт. Электрические помехи или шумы могут также принимать форму сигналов переменного тока, создаваемых другими электрическими компонентами в сигнальном канале или в окружающей среде в месте проведения испытания. Например, </a:t>
            </a:r>
            <a:r>
              <a:rPr lang="ru-RU" sz="2000" dirty="0" err="1">
                <a:solidFill>
                  <a:srgbClr val="404040"/>
                </a:solidFill>
                <a:latin typeface="Times New Roman" panose="02020603050405020304" pitchFamily="18" charset="0"/>
                <a:cs typeface="Times New Roman" panose="02020603050405020304" pitchFamily="18" charset="0"/>
              </a:rPr>
              <a:t>флюоресцентные</a:t>
            </a:r>
            <a:r>
              <a:rPr lang="ru-RU" sz="2000" dirty="0">
                <a:solidFill>
                  <a:srgbClr val="404040"/>
                </a:solidFill>
                <a:latin typeface="Times New Roman" panose="02020603050405020304" pitchFamily="18" charset="0"/>
                <a:cs typeface="Times New Roman" panose="02020603050405020304" pitchFamily="18" charset="0"/>
              </a:rPr>
              <a:t> лампы в помещении могут излучать 400 Гц, и это значение может считываться высокочувствительными датчиками.</a:t>
            </a:r>
          </a:p>
          <a:p>
            <a:pPr algn="just" fontAlgn="base"/>
            <a:r>
              <a:rPr lang="ru-RU" sz="2000" dirty="0">
                <a:solidFill>
                  <a:srgbClr val="404040"/>
                </a:solidFill>
                <a:latin typeface="Times New Roman" panose="02020603050405020304" pitchFamily="18" charset="0"/>
                <a:cs typeface="Times New Roman" panose="02020603050405020304" pitchFamily="18" charset="0"/>
              </a:rPr>
              <a:t>Вот почему лучшие системы сбора данных имеют изолированные входы — для сохранения целостности сигнальной цепи и эффективного считывания выходных сигналов датчиков. Существует несколько методов изоляции, использующихся на сегодняшний день. </a:t>
            </a:r>
            <a:endParaRPr lang="ru-RU" sz="2000" b="0" i="0" u="none" strike="noStrike" dirty="0">
              <a:solidFill>
                <a:srgbClr val="40404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24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8358996" y="5811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a:extLst>
              <a:ext uri="{FF2B5EF4-FFF2-40B4-BE49-F238E27FC236}">
                <a16:creationId xmlns:a16="http://schemas.microsoft.com/office/drawing/2014/main" id="{85E25673-6D64-4510-BDAD-250842C3AF38}"/>
              </a:ext>
            </a:extLst>
          </p:cNvPr>
          <p:cNvSpPr/>
          <p:nvPr/>
        </p:nvSpPr>
        <p:spPr>
          <a:xfrm>
            <a:off x="-3" y="0"/>
            <a:ext cx="12192001"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6" name="Rectangle 9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3" name="Прямоугольник 2"/>
          <p:cNvSpPr/>
          <p:nvPr/>
        </p:nvSpPr>
        <p:spPr>
          <a:xfrm>
            <a:off x="670872" y="1327471"/>
            <a:ext cx="10850250" cy="4710007"/>
          </a:xfrm>
          <a:prstGeom prst="rect">
            <a:avLst/>
          </a:prstGeom>
        </p:spPr>
        <p:txBody>
          <a:bodyPr wrap="square">
            <a:spAutoFit/>
          </a:bodyPr>
          <a:lstStyle/>
          <a:p>
            <a:pPr fontAlgn="base">
              <a:spcAft>
                <a:spcPts val="0"/>
              </a:spcAft>
            </a:pPr>
            <a:r>
              <a:rPr lang="ru-RU" sz="2000" dirty="0">
                <a:solidFill>
                  <a:srgbClr val="404040"/>
                </a:solidFill>
                <a:latin typeface="Arial" panose="020B0604020202020204" pitchFamily="34" charset="0"/>
                <a:ea typeface="Times New Roman" panose="02020603050405020304" pitchFamily="18" charset="0"/>
              </a:rPr>
              <a:t>Фильтрация</a:t>
            </a:r>
            <a:endParaRPr lang="ru-RU" sz="1600" b="1" dirty="0">
              <a:latin typeface="Times New Roman" panose="02020603050405020304" pitchFamily="18" charset="0"/>
              <a:ea typeface="Times New Roman" panose="02020603050405020304" pitchFamily="18" charset="0"/>
            </a:endParaRPr>
          </a:p>
          <a:p>
            <a:pPr fontAlgn="base">
              <a:spcAft>
                <a:spcPts val="0"/>
              </a:spcAft>
            </a:pPr>
            <a:r>
              <a:rPr lang="ru-RU" dirty="0">
                <a:solidFill>
                  <a:srgbClr val="404040"/>
                </a:solidFill>
                <a:latin typeface="Arial" panose="020B0604020202020204" pitchFamily="34" charset="0"/>
                <a:ea typeface="Times New Roman" panose="02020603050405020304" pitchFamily="18" charset="0"/>
              </a:rPr>
              <a:t>Практически любой сигнал, который необходимо измерить, может подвергнуться влиянию </a:t>
            </a:r>
            <a:r>
              <a:rPr lang="ru-RU" b="1" dirty="0">
                <a:solidFill>
                  <a:srgbClr val="404040"/>
                </a:solidFill>
                <a:latin typeface="Arial" panose="020B0604020202020204" pitchFamily="34" charset="0"/>
                <a:ea typeface="Times New Roman" panose="02020603050405020304" pitchFamily="18" charset="0"/>
              </a:rPr>
              <a:t>электрических помех или шума</a:t>
            </a:r>
            <a:r>
              <a:rPr lang="ru-RU" dirty="0">
                <a:solidFill>
                  <a:srgbClr val="404040"/>
                </a:solidFill>
                <a:latin typeface="Arial" panose="020B0604020202020204" pitchFamily="34" charset="0"/>
                <a:ea typeface="Times New Roman" panose="02020603050405020304" pitchFamily="18" charset="0"/>
              </a:rPr>
              <a:t>. У этого может быть множество причин, в том числе внешние электромагнитные поля, которые могут возникать в высокомощных линиях передач сигналов, или простые потенциалы, существующие между датчиком или системой измерения и исследуемым объектом. Поэтому лучшие системы преобразования сигналов обеспечивают избирательную фильтрацию, которую инженеры могут использовать для устранения таких помех и улучшения качества измерений.</a:t>
            </a:r>
            <a:endParaRPr lang="ru-RU" sz="1400" dirty="0">
              <a:latin typeface="Times New Roman" panose="02020603050405020304" pitchFamily="18" charset="0"/>
              <a:ea typeface="Times New Roman" panose="02020603050405020304" pitchFamily="18" charset="0"/>
            </a:endParaRPr>
          </a:p>
          <a:p>
            <a:pPr fontAlgn="base">
              <a:lnSpc>
                <a:spcPct val="107000"/>
              </a:lnSpc>
              <a:spcAft>
                <a:spcPts val="0"/>
              </a:spcAft>
            </a:pPr>
            <a:r>
              <a:rPr lang="ru-RU"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Фильтры, как правило, определяются частотой, которую они охватывают. Существует четыре основных </a:t>
            </a:r>
            <a:r>
              <a:rPr lang="ru-RU" b="1"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вида фильтров сигнала</a:t>
            </a:r>
            <a:r>
              <a:rPr lang="ru-RU"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Фильтр нижних частот</a:t>
            </a: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 фильтр ограничивает сигналы на определенной частотной границе и выше.</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Фильтр верхних частот</a:t>
            </a: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выполняет противоположную функцию и пропускает частоты выше определенной границы.</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Полосовой фильтр и полосовой </a:t>
            </a:r>
            <a:r>
              <a:rPr lang="ru-RU" b="1" dirty="0" err="1">
                <a:solidFill>
                  <a:srgbClr val="333333"/>
                </a:solidFill>
                <a:latin typeface="Arial" panose="020B0604020202020204" pitchFamily="34" charset="0"/>
                <a:ea typeface="Times New Roman" panose="02020603050405020304" pitchFamily="18" charset="0"/>
                <a:cs typeface="Times New Roman" panose="02020603050405020304" pitchFamily="18" charset="0"/>
              </a:rPr>
              <a:t>режекторный</a:t>
            </a:r>
            <a:r>
              <a:rPr lang="ru-RU"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фильтр</a:t>
            </a:r>
            <a:r>
              <a:rPr lang="ru-RU"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 пропускают или останавливают (отклоняют) частоты между двумя определенными значениями.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905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8358996" y="5811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a:extLst>
              <a:ext uri="{FF2B5EF4-FFF2-40B4-BE49-F238E27FC236}">
                <a16:creationId xmlns:a16="http://schemas.microsoft.com/office/drawing/2014/main" id="{85E25673-6D64-4510-BDAD-250842C3AF38}"/>
              </a:ext>
            </a:extLst>
          </p:cNvPr>
          <p:cNvSpPr/>
          <p:nvPr/>
        </p:nvSpPr>
        <p:spPr>
          <a:xfrm>
            <a:off x="-3" y="0"/>
            <a:ext cx="12192001"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6" name="Rectangle 9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pic>
        <p:nvPicPr>
          <p:cNvPr id="6" name="Рисунок 5"/>
          <p:cNvPicPr/>
          <p:nvPr/>
        </p:nvPicPr>
        <p:blipFill rotWithShape="1">
          <a:blip r:embed="rId3"/>
          <a:srcRect l="33992" t="22235" r="19348" b="42987"/>
          <a:stretch/>
        </p:blipFill>
        <p:spPr bwMode="auto">
          <a:xfrm>
            <a:off x="298369" y="1648656"/>
            <a:ext cx="5508542" cy="4233670"/>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4"/>
          <a:srcRect l="33351" t="29932" r="18226" b="46123"/>
          <a:stretch/>
        </p:blipFill>
        <p:spPr bwMode="auto">
          <a:xfrm>
            <a:off x="5929460" y="1737477"/>
            <a:ext cx="5825765" cy="40739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0805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8" name="Rectangle 4"/>
          <p:cNvSpPr>
            <a:spLocks noChangeArrowheads="1"/>
          </p:cNvSpPr>
          <p:nvPr/>
        </p:nvSpPr>
        <p:spPr bwMode="auto">
          <a:xfrm>
            <a:off x="8358996" y="5811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a:extLst>
              <a:ext uri="{FF2B5EF4-FFF2-40B4-BE49-F238E27FC236}">
                <a16:creationId xmlns:a16="http://schemas.microsoft.com/office/drawing/2014/main" id="{85E25673-6D64-4510-BDAD-250842C3AF38}"/>
              </a:ext>
            </a:extLst>
          </p:cNvPr>
          <p:cNvSpPr/>
          <p:nvPr/>
        </p:nvSpPr>
        <p:spPr>
          <a:xfrm>
            <a:off x="-3" y="0"/>
            <a:ext cx="12192001"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6" name="Rectangle 9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2" name="Прямоугольник 1"/>
          <p:cNvSpPr/>
          <p:nvPr/>
        </p:nvSpPr>
        <p:spPr>
          <a:xfrm>
            <a:off x="744718" y="1305342"/>
            <a:ext cx="10935092" cy="5262979"/>
          </a:xfrm>
          <a:prstGeom prst="rect">
            <a:avLst/>
          </a:prstGeom>
        </p:spPr>
        <p:txBody>
          <a:bodyPr wrap="square">
            <a:spAutoFit/>
          </a:bodyPr>
          <a:lstStyle/>
          <a:p>
            <a:pPr fontAlgn="base"/>
            <a:r>
              <a:rPr lang="ru-RU" sz="2800" dirty="0">
                <a:solidFill>
                  <a:srgbClr val="404040"/>
                </a:solidFill>
                <a:latin typeface="Times New Roman" panose="02020603050405020304" pitchFamily="18" charset="0"/>
                <a:cs typeface="Times New Roman" panose="02020603050405020304" pitchFamily="18" charset="0"/>
              </a:rPr>
              <a:t>Некоторые виды фильтрации, например </a:t>
            </a:r>
            <a:r>
              <a:rPr lang="ru-RU" sz="2800" dirty="0">
                <a:solidFill>
                  <a:srgbClr val="F15D31"/>
                </a:solidFill>
                <a:latin typeface="Times New Roman" panose="02020603050405020304" pitchFamily="18" charset="0"/>
                <a:cs typeface="Times New Roman" panose="02020603050405020304" pitchFamily="18" charset="0"/>
                <a:hlinkClick r:id="rId3"/>
              </a:rPr>
              <a:t>фильтрация-сглаживание</a:t>
            </a:r>
            <a:r>
              <a:rPr lang="ru-RU" sz="2800" dirty="0">
                <a:solidFill>
                  <a:srgbClr val="404040"/>
                </a:solidFill>
                <a:latin typeface="Times New Roman" panose="02020603050405020304" pitchFamily="18" charset="0"/>
                <a:cs typeface="Times New Roman" panose="02020603050405020304" pitchFamily="18" charset="0"/>
              </a:rPr>
              <a:t>, могут осуществляться только в аналоговой области. Дело в том, что когда ложный сигнал, вызванный недостаточной частотой выборки, пройдет оцифровку, узнать, каким он был изначально, будет невозможно. Все остальные фильтры, как правило, работают с цифровой областью, т.е. в программном обеспечении уже после оцифровки сигнала.</a:t>
            </a:r>
          </a:p>
          <a:p>
            <a:pPr fontAlgn="base"/>
            <a:r>
              <a:rPr lang="ru-RU" sz="2800" dirty="0">
                <a:solidFill>
                  <a:srgbClr val="404040"/>
                </a:solidFill>
                <a:latin typeface="Times New Roman" panose="02020603050405020304" pitchFamily="18" charset="0"/>
                <a:cs typeface="Times New Roman" panose="02020603050405020304" pitchFamily="18" charset="0"/>
              </a:rPr>
              <a:t>Фильтры также определяются количеством полюсов. Чем больше полюсов, тем менее плавно датчики осуществляют затухание сигнала. Под затуханием подразумевается количество децибелов сигнала, затухающих на одну октаву. В спецификации фильтра обычно указывается максимальное затухание в дБ/Q.</a:t>
            </a:r>
            <a:endParaRPr lang="ru-RU" sz="2800" b="0" i="0" u="none" strike="noStrike" dirty="0">
              <a:solidFill>
                <a:srgbClr val="40404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267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8358996" y="5811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a:extLst>
              <a:ext uri="{FF2B5EF4-FFF2-40B4-BE49-F238E27FC236}">
                <a16:creationId xmlns:a16="http://schemas.microsoft.com/office/drawing/2014/main" id="{85E25673-6D64-4510-BDAD-250842C3AF38}"/>
              </a:ext>
            </a:extLst>
          </p:cNvPr>
          <p:cNvSpPr/>
          <p:nvPr/>
        </p:nvSpPr>
        <p:spPr>
          <a:xfrm>
            <a:off x="-3" y="0"/>
            <a:ext cx="12192001"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6" name="Rectangle 9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pic>
        <p:nvPicPr>
          <p:cNvPr id="6" name="Рисунок 5"/>
          <p:cNvPicPr/>
          <p:nvPr/>
        </p:nvPicPr>
        <p:blipFill rotWithShape="1">
          <a:blip r:embed="rId3"/>
          <a:srcRect l="33352" t="11973" r="15981" b="34721"/>
          <a:stretch/>
        </p:blipFill>
        <p:spPr bwMode="auto">
          <a:xfrm>
            <a:off x="801278" y="1358124"/>
            <a:ext cx="11029361" cy="49578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1532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BED7EE"/>
            </a:gs>
            <a:gs pos="0">
              <a:schemeClr val="accent1">
                <a:lumMod val="5000"/>
                <a:lumOff val="95000"/>
              </a:schemeClr>
            </a:gs>
            <a:gs pos="66000">
              <a:schemeClr val="accent1">
                <a:lumMod val="45000"/>
                <a:lumOff val="55000"/>
              </a:schemeClr>
            </a:gs>
            <a:gs pos="81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Прямоугольник 4"/>
          <p:cNvSpPr/>
          <p:nvPr/>
        </p:nvSpPr>
        <p:spPr>
          <a:xfrm>
            <a:off x="0" y="0"/>
            <a:ext cx="12192000" cy="104756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latin typeface="Times New Roman" panose="02020603050405020304" pitchFamily="18" charset="0"/>
              <a:ea typeface="Times New Roman" panose="02020603050405020304" pitchFamily="18" charset="0"/>
            </a:endParaRP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245494" y="68077"/>
            <a:ext cx="2165677" cy="829306"/>
          </a:xfrm>
          <a:prstGeom prst="rect">
            <a:avLst/>
          </a:prstGeom>
        </p:spPr>
      </p:pic>
      <p:sp>
        <p:nvSpPr>
          <p:cNvPr id="2" name="Прямоугольник 1"/>
          <p:cNvSpPr/>
          <p:nvPr/>
        </p:nvSpPr>
        <p:spPr>
          <a:xfrm>
            <a:off x="839585" y="1164302"/>
            <a:ext cx="10399221" cy="4832092"/>
          </a:xfrm>
          <a:prstGeom prst="rect">
            <a:avLst/>
          </a:prstGeom>
        </p:spPr>
        <p:txBody>
          <a:bodyPr wrap="square">
            <a:spAutoFit/>
          </a:bodyPr>
          <a:lstStyle/>
          <a:p>
            <a:pPr fontAlgn="base"/>
            <a:r>
              <a:rPr lang="ru-RU" sz="2200" dirty="0">
                <a:solidFill>
                  <a:srgbClr val="404040"/>
                </a:solidFill>
                <a:latin typeface="Times New Roman" panose="02020603050405020304" pitchFamily="18" charset="0"/>
                <a:cs typeface="Times New Roman" panose="02020603050405020304" pitchFamily="18" charset="0"/>
              </a:rPr>
              <a:t>Что такое сбор данных?</a:t>
            </a:r>
          </a:p>
          <a:p>
            <a:pPr fontAlgn="base"/>
            <a:r>
              <a:rPr lang="ru-RU" sz="2200" dirty="0">
                <a:solidFill>
                  <a:srgbClr val="404040"/>
                </a:solidFill>
                <a:latin typeface="Times New Roman" panose="02020603050405020304" pitchFamily="18" charset="0"/>
                <a:cs typeface="Times New Roman" panose="02020603050405020304" pitchFamily="18" charset="0"/>
              </a:rPr>
              <a:t>Под </a:t>
            </a:r>
            <a:r>
              <a:rPr lang="ru-RU" sz="2200" dirty="0">
                <a:solidFill>
                  <a:srgbClr val="F15D31"/>
                </a:solidFill>
                <a:latin typeface="Times New Roman" panose="02020603050405020304" pitchFamily="18" charset="0"/>
                <a:cs typeface="Times New Roman" panose="02020603050405020304" pitchFamily="18" charset="0"/>
                <a:hlinkClick r:id="rId3"/>
              </a:rPr>
              <a:t>сбором данных</a:t>
            </a:r>
            <a:r>
              <a:rPr lang="ru-RU" sz="2200" dirty="0">
                <a:solidFill>
                  <a:srgbClr val="404040"/>
                </a:solidFill>
                <a:latin typeface="Times New Roman" panose="02020603050405020304" pitchFamily="18" charset="0"/>
                <a:cs typeface="Times New Roman" panose="02020603050405020304" pitchFamily="18" charset="0"/>
              </a:rPr>
              <a:t> мы подразумеваем процесс выполнения измерений физических явлений или их запись в любом виде для дальнейшего анализа. </a:t>
            </a:r>
          </a:p>
          <a:p>
            <a:pPr fontAlgn="base"/>
            <a:r>
              <a:rPr lang="ru-RU" sz="2200" dirty="0">
                <a:solidFill>
                  <a:srgbClr val="404040"/>
                </a:solidFill>
                <a:latin typeface="Times New Roman" panose="02020603050405020304" pitchFamily="18" charset="0"/>
                <a:cs typeface="Times New Roman" panose="02020603050405020304" pitchFamily="18" charset="0"/>
              </a:rPr>
              <a:t>Сбор данных, как правило, отличают от ранних форм записи на магнитные и бумажные ленты.</a:t>
            </a:r>
          </a:p>
          <a:p>
            <a:pPr fontAlgn="base"/>
            <a:r>
              <a:rPr lang="ru-RU" sz="2200" dirty="0">
                <a:solidFill>
                  <a:srgbClr val="404040"/>
                </a:solidFill>
                <a:latin typeface="Times New Roman" panose="02020603050405020304" pitchFamily="18" charset="0"/>
                <a:cs typeface="Times New Roman" panose="02020603050405020304" pitchFamily="18" charset="0"/>
              </a:rPr>
              <a:t>В отличие от прежних методов, сигналы из аналоговой области преображаются в цифровую область, а затем записываются на цифровой носитель, например ПЗУ, флэш-накопитель или накопитель на жестком диске.</a:t>
            </a:r>
          </a:p>
          <a:p>
            <a:pPr fontAlgn="base"/>
            <a:r>
              <a:rPr lang="ru-RU" sz="2200" dirty="0">
                <a:solidFill>
                  <a:srgbClr val="404040"/>
                </a:solidFill>
                <a:latin typeface="Times New Roman" panose="02020603050405020304" pitchFamily="18" charset="0"/>
                <a:cs typeface="Times New Roman" panose="02020603050405020304" pitchFamily="18" charset="0"/>
              </a:rPr>
              <a:t>Современные </a:t>
            </a:r>
            <a:r>
              <a:rPr lang="ru-RU" sz="2200" b="1" dirty="0">
                <a:solidFill>
                  <a:srgbClr val="404040"/>
                </a:solidFill>
                <a:latin typeface="Times New Roman" panose="02020603050405020304" pitchFamily="18" charset="0"/>
                <a:cs typeface="Times New Roman" panose="02020603050405020304" pitchFamily="18" charset="0"/>
              </a:rPr>
              <a:t>цифровые системы сбора данных</a:t>
            </a:r>
            <a:r>
              <a:rPr lang="ru-RU" sz="2200" dirty="0">
                <a:solidFill>
                  <a:srgbClr val="404040"/>
                </a:solidFill>
                <a:latin typeface="Times New Roman" panose="02020603050405020304" pitchFamily="18" charset="0"/>
                <a:cs typeface="Times New Roman" panose="02020603050405020304" pitchFamily="18" charset="0"/>
              </a:rPr>
              <a:t> состоят из четырех основных компонентов, которые формируют всю цепочку измерения физических явлений: </a:t>
            </a:r>
          </a:p>
          <a:p>
            <a:pPr fontAlgn="base">
              <a:buFont typeface="Arial" panose="020B0604020202020204" pitchFamily="34" charset="0"/>
              <a:buChar char="•"/>
            </a:pPr>
            <a:r>
              <a:rPr lang="ru-RU" sz="2200" b="1" dirty="0" smtClean="0">
                <a:solidFill>
                  <a:srgbClr val="333333"/>
                </a:solidFill>
                <a:latin typeface="Times New Roman" panose="02020603050405020304" pitchFamily="18" charset="0"/>
                <a:cs typeface="Times New Roman" panose="02020603050405020304" pitchFamily="18" charset="0"/>
              </a:rPr>
              <a:t>датчиков</a:t>
            </a:r>
            <a:r>
              <a:rPr lang="ru-RU" sz="2200" dirty="0" smtClean="0">
                <a:solidFill>
                  <a:srgbClr val="333333"/>
                </a:solidFill>
                <a:latin typeface="Times New Roman" panose="02020603050405020304" pitchFamily="18" charset="0"/>
                <a:cs typeface="Times New Roman" panose="02020603050405020304" pitchFamily="18" charset="0"/>
              </a:rPr>
              <a:t>;</a:t>
            </a:r>
            <a:endParaRPr lang="ru-RU" sz="2200" dirty="0">
              <a:solidFill>
                <a:srgbClr val="333333"/>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ru-RU" sz="2200" b="1" dirty="0">
                <a:solidFill>
                  <a:srgbClr val="333333"/>
                </a:solidFill>
                <a:latin typeface="Times New Roman" panose="02020603050405020304" pitchFamily="18" charset="0"/>
                <a:cs typeface="Times New Roman" panose="02020603050405020304" pitchFamily="18" charset="0"/>
              </a:rPr>
              <a:t>преобразователей </a:t>
            </a:r>
            <a:r>
              <a:rPr lang="ru-RU" sz="2200" b="1" dirty="0" smtClean="0">
                <a:solidFill>
                  <a:srgbClr val="333333"/>
                </a:solidFill>
                <a:latin typeface="Times New Roman" panose="02020603050405020304" pitchFamily="18" charset="0"/>
                <a:cs typeface="Times New Roman" panose="02020603050405020304" pitchFamily="18" charset="0"/>
              </a:rPr>
              <a:t>сигналов</a:t>
            </a:r>
            <a:r>
              <a:rPr lang="ru-RU" sz="2200" dirty="0" smtClean="0">
                <a:solidFill>
                  <a:srgbClr val="333333"/>
                </a:solidFill>
                <a:latin typeface="Times New Roman" panose="02020603050405020304" pitchFamily="18" charset="0"/>
                <a:cs typeface="Times New Roman" panose="02020603050405020304" pitchFamily="18" charset="0"/>
              </a:rPr>
              <a:t>;</a:t>
            </a:r>
            <a:endParaRPr lang="ru-RU" sz="2200" dirty="0">
              <a:solidFill>
                <a:srgbClr val="333333"/>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ru-RU" sz="2200" b="1" dirty="0">
                <a:solidFill>
                  <a:srgbClr val="333333"/>
                </a:solidFill>
                <a:latin typeface="Times New Roman" panose="02020603050405020304" pitchFamily="18" charset="0"/>
                <a:cs typeface="Times New Roman" panose="02020603050405020304" pitchFamily="18" charset="0"/>
              </a:rPr>
              <a:t>аналого-цифрового преобразователя</a:t>
            </a:r>
            <a:r>
              <a:rPr lang="ru-RU" sz="2200" dirty="0">
                <a:solidFill>
                  <a:srgbClr val="333333"/>
                </a:solidFill>
                <a:latin typeface="Times New Roman" panose="02020603050405020304" pitchFamily="18" charset="0"/>
                <a:cs typeface="Times New Roman" panose="02020603050405020304" pitchFamily="18" charset="0"/>
              </a:rPr>
              <a:t> </a:t>
            </a:r>
            <a:r>
              <a:rPr lang="ru-RU" sz="2200" dirty="0" smtClean="0">
                <a:solidFill>
                  <a:srgbClr val="333333"/>
                </a:solidFill>
                <a:latin typeface="Times New Roman" panose="02020603050405020304" pitchFamily="18" charset="0"/>
                <a:cs typeface="Times New Roman" panose="02020603050405020304" pitchFamily="18" charset="0"/>
              </a:rPr>
              <a:t>;</a:t>
            </a:r>
            <a:endParaRPr lang="ru-RU" sz="2200" dirty="0">
              <a:solidFill>
                <a:srgbClr val="333333"/>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ru-RU" sz="2200" b="1" dirty="0">
                <a:solidFill>
                  <a:srgbClr val="333333"/>
                </a:solidFill>
                <a:latin typeface="Times New Roman" panose="02020603050405020304" pitchFamily="18" charset="0"/>
                <a:cs typeface="Times New Roman" panose="02020603050405020304" pitchFamily="18" charset="0"/>
              </a:rPr>
              <a:t>компьютера с программой сбора данных</a:t>
            </a:r>
            <a:r>
              <a:rPr lang="ru-RU" sz="2200" dirty="0">
                <a:solidFill>
                  <a:srgbClr val="333333"/>
                </a:solidFill>
                <a:latin typeface="Times New Roman" panose="02020603050405020304" pitchFamily="18" charset="0"/>
                <a:cs typeface="Times New Roman" panose="02020603050405020304" pitchFamily="18" charset="0"/>
              </a:rPr>
              <a:t> для регистрации сигналов и их анализа.</a:t>
            </a:r>
            <a:endParaRPr lang="ru-RU" sz="2200" b="0" i="0" u="none" strike="noStrike"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358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8358996" y="5811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a:extLst>
              <a:ext uri="{FF2B5EF4-FFF2-40B4-BE49-F238E27FC236}">
                <a16:creationId xmlns:a16="http://schemas.microsoft.com/office/drawing/2014/main" id="{85E25673-6D64-4510-BDAD-250842C3AF38}"/>
              </a:ext>
            </a:extLst>
          </p:cNvPr>
          <p:cNvSpPr/>
          <p:nvPr/>
        </p:nvSpPr>
        <p:spPr>
          <a:xfrm>
            <a:off x="-3" y="0"/>
            <a:ext cx="12192001"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6" name="Rectangle 9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90566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8358996" y="5811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a:extLst>
              <a:ext uri="{FF2B5EF4-FFF2-40B4-BE49-F238E27FC236}">
                <a16:creationId xmlns:a16="http://schemas.microsoft.com/office/drawing/2014/main" id="{85E25673-6D64-4510-BDAD-250842C3AF38}"/>
              </a:ext>
            </a:extLst>
          </p:cNvPr>
          <p:cNvSpPr/>
          <p:nvPr/>
        </p:nvSpPr>
        <p:spPr>
          <a:xfrm>
            <a:off x="-3" y="0"/>
            <a:ext cx="12192001"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6" name="Rectangle 9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7637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8358996" y="581144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a:extLst>
              <a:ext uri="{FF2B5EF4-FFF2-40B4-BE49-F238E27FC236}">
                <a16:creationId xmlns:a16="http://schemas.microsoft.com/office/drawing/2014/main" id="{85E25673-6D64-4510-BDAD-250842C3AF38}"/>
              </a:ext>
            </a:extLst>
          </p:cNvPr>
          <p:cNvSpPr/>
          <p:nvPr/>
        </p:nvSpPr>
        <p:spPr>
          <a:xfrm>
            <a:off x="-3" y="0"/>
            <a:ext cx="12192001"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solidFill>
                <a:schemeClr val="bg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6" name="Rectangle 9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r>
            <a:br>
              <a:rPr kumimoji="0" lang="ru-RU" altLang="ru-RU"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br>
            <a:endParaRPr kumimoji="0" lang="ru-RU" altLang="ru-RU"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96237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5"/>
          <p:cNvSpPr txBox="1">
            <a:spLocks/>
          </p:cNvSpPr>
          <p:nvPr/>
        </p:nvSpPr>
        <p:spPr>
          <a:xfrm>
            <a:off x="2226537" y="2820317"/>
            <a:ext cx="8523937" cy="7571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k-KZ" sz="4800" b="1" i="1" dirty="0">
                <a:solidFill>
                  <a:schemeClr val="bg1"/>
                </a:solidFill>
              </a:rPr>
              <a:t>БЛАГОДАРЮ ЗА ВНИМАНИЕ!</a:t>
            </a:r>
          </a:p>
        </p:txBody>
      </p:sp>
    </p:spTree>
    <p:extLst>
      <p:ext uri="{BB962C8B-B14F-4D97-AF65-F5344CB8AC3E}">
        <p14:creationId xmlns:p14="http://schemas.microsoft.com/office/powerpoint/2010/main" val="92739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Прямоугольник 5"/>
          <p:cNvSpPr/>
          <p:nvPr/>
        </p:nvSpPr>
        <p:spPr>
          <a:xfrm>
            <a:off x="-43032" y="0"/>
            <a:ext cx="12235032" cy="104756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ru-RU" sz="3200" b="1" dirty="0">
              <a:solidFill>
                <a:schemeClr val="bg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128270" y="114591"/>
            <a:ext cx="2165677" cy="829306"/>
          </a:xfrm>
          <a:prstGeom prst="rect">
            <a:avLst/>
          </a:prstGeom>
        </p:spPr>
      </p:pic>
      <p:pic>
        <p:nvPicPr>
          <p:cNvPr id="1028" name="Picture 4" descr="Elements of the modern digital data acquisition system include sensor, daq device and computer with soft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796" y="1365673"/>
            <a:ext cx="10231966" cy="429538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831869" y="5979169"/>
            <a:ext cx="7309658" cy="388696"/>
          </a:xfrm>
          <a:prstGeom prst="rect">
            <a:avLst/>
          </a:prstGeom>
        </p:spPr>
        <p:txBody>
          <a:bodyPr wrap="square">
            <a:spAutoFit/>
          </a:bodyPr>
          <a:lstStyle/>
          <a:p>
            <a:pPr algn="just">
              <a:lnSpc>
                <a:spcPct val="107000"/>
              </a:lnSpc>
              <a:spcAft>
                <a:spcPts val="0"/>
              </a:spcAft>
            </a:pPr>
            <a:r>
              <a:rPr lang="ru-RU" b="1" i="1">
                <a:solidFill>
                  <a:srgbClr val="404040"/>
                </a:solidFill>
                <a:latin typeface="Calibri" panose="020F0502020204030204" pitchFamily="34" charset="0"/>
                <a:ea typeface="Calibri" panose="020F0502020204030204" pitchFamily="34" charset="0"/>
                <a:cs typeface="Times New Roman" panose="02020603050405020304" pitchFamily="18" charset="0"/>
              </a:rPr>
              <a:t>Компоненты современной цифровой системы сбора данных</a:t>
            </a:r>
            <a:endParaRPr lang="ru-RU">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9221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9460" name="Picture 2" descr="E:\projects\Satpaev\Ресурс 1@2x.png"/>
          <p:cNvPicPr>
            <a:picLocks noChangeAspect="1" noChangeArrowheads="1"/>
          </p:cNvPicPr>
          <p:nvPr/>
        </p:nvPicPr>
        <p:blipFill>
          <a:blip r:embed="rId3">
            <a:extLst>
              <a:ext uri="{28A0092B-C50C-407E-A947-70E740481C1C}">
                <a14:useLocalDpi xmlns:a14="http://schemas.microsoft.com/office/drawing/2010/main" val="0"/>
              </a:ext>
            </a:extLst>
          </a:blip>
          <a:srcRect t="23083" r="6290" b="39429"/>
          <a:stretch>
            <a:fillRect/>
          </a:stretch>
        </p:blipFill>
        <p:spPr bwMode="auto">
          <a:xfrm>
            <a:off x="85724" y="1"/>
            <a:ext cx="121062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одзаголовок 2"/>
          <p:cNvSpPr txBox="1">
            <a:spLocks/>
          </p:cNvSpPr>
          <p:nvPr/>
        </p:nvSpPr>
        <p:spPr bwMode="auto">
          <a:xfrm>
            <a:off x="1512916" y="101202"/>
            <a:ext cx="8952808" cy="1611219"/>
          </a:xfrm>
          <a:prstGeom prst="rect">
            <a:avLst/>
          </a:prstGeom>
          <a:noFill/>
          <a:ln w="9525">
            <a:noFill/>
            <a:miter lim="800000"/>
            <a:headEnd/>
            <a:tailEnd/>
          </a:ln>
        </p:spPr>
        <p:txBody>
          <a:bodyPr lIns="68580" tIns="34290" rIns="68580" bIns="34290">
            <a:no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defRPr/>
            </a:pPr>
            <a:endParaRPr lang="ru-RU" sz="2400" dirty="0">
              <a:solidFill>
                <a:schemeClr val="bg1"/>
              </a:solidFill>
              <a:latin typeface="Times New Roman" panose="02020603050405020304" pitchFamily="18" charset="0"/>
              <a:cs typeface="Times New Roman" panose="02020603050405020304" pitchFamily="18" charset="0"/>
            </a:endParaRPr>
          </a:p>
        </p:txBody>
      </p:sp>
      <p:pic>
        <p:nvPicPr>
          <p:cNvPr id="19467" name="Рисунок 7"/>
          <p:cNvPicPr>
            <a:picLocks noChangeAspect="1"/>
          </p:cNvPicPr>
          <p:nvPr/>
        </p:nvPicPr>
        <p:blipFill>
          <a:blip r:embed="rId4" cstate="print">
            <a:extLst>
              <a:ext uri="{28A0092B-C50C-407E-A947-70E740481C1C}">
                <a14:useLocalDpi xmlns:a14="http://schemas.microsoft.com/office/drawing/2010/main" val="0"/>
              </a:ext>
            </a:extLst>
          </a:blip>
          <a:srcRect l="41193"/>
          <a:stretch>
            <a:fillRect/>
          </a:stretch>
        </p:blipFill>
        <p:spPr bwMode="auto">
          <a:xfrm>
            <a:off x="295275" y="101203"/>
            <a:ext cx="1145794" cy="44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922713" y="889844"/>
            <a:ext cx="10706791" cy="5262979"/>
          </a:xfrm>
          <a:prstGeom prst="rect">
            <a:avLst/>
          </a:prstGeom>
        </p:spPr>
        <p:txBody>
          <a:bodyPr wrap="square">
            <a:spAutoFit/>
          </a:bodyPr>
          <a:lstStyle/>
          <a:p>
            <a:pPr fontAlgn="base"/>
            <a:r>
              <a:rPr lang="ru-RU" sz="2400" dirty="0">
                <a:solidFill>
                  <a:srgbClr val="404040"/>
                </a:solidFill>
                <a:latin typeface="Times New Roman" panose="02020603050405020304" pitchFamily="18" charset="0"/>
                <a:cs typeface="Times New Roman" panose="02020603050405020304" pitchFamily="18" charset="0"/>
              </a:rPr>
              <a:t>Что измеряет система сбора данных?</a:t>
            </a:r>
          </a:p>
          <a:p>
            <a:pPr fontAlgn="base"/>
            <a:r>
              <a:rPr lang="ru-RU" sz="2400" dirty="0">
                <a:solidFill>
                  <a:srgbClr val="404040"/>
                </a:solidFill>
                <a:latin typeface="Times New Roman" panose="02020603050405020304" pitchFamily="18" charset="0"/>
                <a:cs typeface="Times New Roman" panose="02020603050405020304" pitchFamily="18" charset="0"/>
              </a:rPr>
              <a:t>Системы сбора данных предназначены для измерения физических явлений, например:</a:t>
            </a:r>
          </a:p>
          <a:p>
            <a:pPr fontAlgn="base">
              <a:buFont typeface="Arial" panose="020B0604020202020204" pitchFamily="34" charset="0"/>
              <a:buChar char="•"/>
            </a:pPr>
            <a:r>
              <a:rPr lang="ru-RU" sz="2400" b="1" dirty="0" smtClean="0">
                <a:solidFill>
                  <a:srgbClr val="333333"/>
                </a:solidFill>
                <a:latin typeface="Times New Roman" panose="02020603050405020304" pitchFamily="18" charset="0"/>
                <a:cs typeface="Times New Roman" panose="02020603050405020304" pitchFamily="18" charset="0"/>
              </a:rPr>
              <a:t>температуры</a:t>
            </a:r>
            <a:r>
              <a:rPr lang="ru-RU" sz="2400" dirty="0" smtClean="0">
                <a:solidFill>
                  <a:srgbClr val="333333"/>
                </a:solidFill>
                <a:latin typeface="Times New Roman" panose="02020603050405020304" pitchFamily="18" charset="0"/>
                <a:cs typeface="Times New Roman" panose="02020603050405020304" pitchFamily="18" charset="0"/>
              </a:rPr>
              <a:t>;</a:t>
            </a:r>
            <a:endParaRPr lang="ru-RU" sz="2400" dirty="0">
              <a:solidFill>
                <a:srgbClr val="333333"/>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ru-RU" sz="2400" b="1" dirty="0">
                <a:solidFill>
                  <a:srgbClr val="333333"/>
                </a:solidFill>
                <a:latin typeface="Times New Roman" panose="02020603050405020304" pitchFamily="18" charset="0"/>
                <a:cs typeface="Times New Roman" panose="02020603050405020304" pitchFamily="18" charset="0"/>
              </a:rPr>
              <a:t>напряжения;</a:t>
            </a:r>
            <a:endParaRPr lang="ru-RU" sz="2400" dirty="0">
              <a:solidFill>
                <a:srgbClr val="333333"/>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ru-RU" sz="2400" b="1" dirty="0">
                <a:solidFill>
                  <a:srgbClr val="333333"/>
                </a:solidFill>
                <a:latin typeface="Times New Roman" panose="02020603050405020304" pitchFamily="18" charset="0"/>
                <a:cs typeface="Times New Roman" panose="02020603050405020304" pitchFamily="18" charset="0"/>
              </a:rPr>
              <a:t>тока;</a:t>
            </a:r>
            <a:endParaRPr lang="ru-RU" sz="2400" dirty="0">
              <a:solidFill>
                <a:srgbClr val="333333"/>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ru-RU" sz="2400" b="1" dirty="0">
                <a:solidFill>
                  <a:srgbClr val="333333"/>
                </a:solidFill>
                <a:latin typeface="Times New Roman" panose="02020603050405020304" pitchFamily="18" charset="0"/>
                <a:cs typeface="Times New Roman" panose="02020603050405020304" pitchFamily="18" charset="0"/>
              </a:rPr>
              <a:t>деформации и </a:t>
            </a:r>
            <a:r>
              <a:rPr lang="ru-RU" sz="2400" b="1" dirty="0" smtClean="0">
                <a:solidFill>
                  <a:srgbClr val="333333"/>
                </a:solidFill>
                <a:latin typeface="Times New Roman" panose="02020603050405020304" pitchFamily="18" charset="0"/>
                <a:cs typeface="Times New Roman" panose="02020603050405020304" pitchFamily="18" charset="0"/>
              </a:rPr>
              <a:t>давления</a:t>
            </a:r>
            <a:r>
              <a:rPr lang="ru-RU" sz="2400" dirty="0" smtClean="0">
                <a:solidFill>
                  <a:srgbClr val="333333"/>
                </a:solidFill>
                <a:latin typeface="Times New Roman" panose="02020603050405020304" pitchFamily="18" charset="0"/>
                <a:cs typeface="Times New Roman" panose="02020603050405020304" pitchFamily="18" charset="0"/>
              </a:rPr>
              <a:t>;</a:t>
            </a:r>
            <a:endParaRPr lang="ru-RU" sz="2400" dirty="0">
              <a:solidFill>
                <a:srgbClr val="333333"/>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ru-RU" sz="2400" b="1" dirty="0">
                <a:solidFill>
                  <a:srgbClr val="333333"/>
                </a:solidFill>
                <a:latin typeface="Times New Roman" panose="02020603050405020304" pitchFamily="18" charset="0"/>
                <a:cs typeface="Times New Roman" panose="02020603050405020304" pitchFamily="18" charset="0"/>
              </a:rPr>
              <a:t>ударных нагрузок и вибрации;</a:t>
            </a:r>
            <a:endParaRPr lang="ru-RU" sz="2400" dirty="0">
              <a:solidFill>
                <a:srgbClr val="333333"/>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ru-RU" sz="2400" b="1" dirty="0">
                <a:solidFill>
                  <a:srgbClr val="333333"/>
                </a:solidFill>
                <a:latin typeface="Times New Roman" panose="02020603050405020304" pitchFamily="18" charset="0"/>
                <a:cs typeface="Times New Roman" panose="02020603050405020304" pitchFamily="18" charset="0"/>
              </a:rPr>
              <a:t>расстояния и смещения;</a:t>
            </a:r>
            <a:endParaRPr lang="ru-RU" sz="2400" dirty="0">
              <a:solidFill>
                <a:srgbClr val="333333"/>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ru-RU" sz="2400" b="1" dirty="0">
                <a:solidFill>
                  <a:srgbClr val="333333"/>
                </a:solidFill>
                <a:latin typeface="Times New Roman" panose="02020603050405020304" pitchFamily="18" charset="0"/>
                <a:cs typeface="Times New Roman" panose="02020603050405020304" pitchFamily="18" charset="0"/>
              </a:rPr>
              <a:t>количества оборотов в минуту, угла и дискретных событий;</a:t>
            </a:r>
            <a:endParaRPr lang="ru-RU" sz="2400" dirty="0">
              <a:solidFill>
                <a:srgbClr val="333333"/>
              </a:solidFill>
              <a:latin typeface="Times New Roman" panose="02020603050405020304" pitchFamily="18" charset="0"/>
              <a:cs typeface="Times New Roman" panose="02020603050405020304" pitchFamily="18" charset="0"/>
            </a:endParaRPr>
          </a:p>
          <a:p>
            <a:pPr fontAlgn="base">
              <a:buFont typeface="Arial" panose="020B0604020202020204" pitchFamily="34" charset="0"/>
              <a:buChar char="•"/>
            </a:pPr>
            <a:r>
              <a:rPr lang="ru-RU" sz="2400" b="1" dirty="0" smtClean="0">
                <a:solidFill>
                  <a:srgbClr val="333333"/>
                </a:solidFill>
                <a:latin typeface="Times New Roman" panose="02020603050405020304" pitchFamily="18" charset="0"/>
                <a:cs typeface="Times New Roman" panose="02020603050405020304" pitchFamily="18" charset="0"/>
              </a:rPr>
              <a:t>Веса</a:t>
            </a:r>
            <a:r>
              <a:rPr lang="ru-RU" sz="2400" dirty="0" smtClean="0">
                <a:solidFill>
                  <a:srgbClr val="333333"/>
                </a:solidFill>
                <a:latin typeface="Times New Roman" panose="02020603050405020304" pitchFamily="18" charset="0"/>
                <a:cs typeface="Times New Roman" panose="02020603050405020304" pitchFamily="18" charset="0"/>
              </a:rPr>
              <a:t>.</a:t>
            </a:r>
            <a:endParaRPr lang="ru-RU" sz="2400" dirty="0">
              <a:solidFill>
                <a:srgbClr val="333333"/>
              </a:solidFill>
              <a:latin typeface="Times New Roman" panose="02020603050405020304" pitchFamily="18" charset="0"/>
              <a:cs typeface="Times New Roman" panose="02020603050405020304" pitchFamily="18" charset="0"/>
            </a:endParaRPr>
          </a:p>
          <a:p>
            <a:pPr fontAlgn="base"/>
            <a:r>
              <a:rPr lang="ru-RU" sz="2400" dirty="0">
                <a:solidFill>
                  <a:srgbClr val="404040"/>
                </a:solidFill>
                <a:latin typeface="Times New Roman" panose="02020603050405020304" pitchFamily="18" charset="0"/>
                <a:cs typeface="Times New Roman" panose="02020603050405020304" pitchFamily="18" charset="0"/>
              </a:rPr>
              <a:t>Однако есть и другие величины, в том числе свет и изображения, звук, масса, положение, скорость и пр., которые могут измеряться с помощью системы сбора данных. </a:t>
            </a:r>
            <a:endParaRPr lang="ru-RU" sz="2400" b="0" i="0" u="none" strike="noStrike" dirty="0">
              <a:solidFill>
                <a:srgbClr val="40404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778315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1000">
              <a:schemeClr val="accent1">
                <a:lumMod val="45000"/>
                <a:lumOff val="55000"/>
                <a:alpha val="34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0866" y="147831"/>
            <a:ext cx="3186218" cy="720969"/>
          </a:xfrm>
          <a:prstGeom prst="rect">
            <a:avLst/>
          </a:prstGeom>
        </p:spPr>
      </p:pic>
      <p:sp>
        <p:nvSpPr>
          <p:cNvPr id="6" name="Прямоугольник 5"/>
          <p:cNvSpPr/>
          <p:nvPr/>
        </p:nvSpPr>
        <p:spPr>
          <a:xfrm>
            <a:off x="0" y="0"/>
            <a:ext cx="12192000" cy="104756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ru-RU" sz="2400">
                <a:solidFill>
                  <a:srgbClr val="FF0000"/>
                </a:solidFill>
                <a:latin typeface="Times New Roman" panose="02020603050405020304" pitchFamily="18" charset="0"/>
                <a:cs typeface="Times New Roman" panose="02020603050405020304" pitchFamily="18" charset="0"/>
              </a:rPr>
              <a:t>Задачи сбора данных</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l="40770"/>
          <a:stretch/>
        </p:blipFill>
        <p:spPr>
          <a:xfrm>
            <a:off x="128270" y="114591"/>
            <a:ext cx="2165677" cy="829306"/>
          </a:xfrm>
          <a:prstGeom prst="rect">
            <a:avLst/>
          </a:prstGeom>
        </p:spPr>
      </p:pic>
      <p:sp>
        <p:nvSpPr>
          <p:cNvPr id="3" name="Прямоугольник 2"/>
          <p:cNvSpPr/>
          <p:nvPr/>
        </p:nvSpPr>
        <p:spPr>
          <a:xfrm>
            <a:off x="320511" y="1567135"/>
            <a:ext cx="11613823" cy="5170646"/>
          </a:xfrm>
          <a:prstGeom prst="rect">
            <a:avLst/>
          </a:prstGeom>
        </p:spPr>
        <p:txBody>
          <a:bodyPr wrap="square">
            <a:spAutoFit/>
          </a:bodyPr>
          <a:lstStyle/>
          <a:p>
            <a:pPr fontAlgn="base"/>
            <a:r>
              <a:rPr lang="ru-RU" sz="2200" dirty="0" smtClean="0">
                <a:solidFill>
                  <a:srgbClr val="404040"/>
                </a:solidFill>
                <a:latin typeface="Times New Roman" panose="02020603050405020304" pitchFamily="18" charset="0"/>
                <a:cs typeface="Times New Roman" panose="02020603050405020304" pitchFamily="18" charset="0"/>
              </a:rPr>
              <a:t>Основной </a:t>
            </a:r>
            <a:r>
              <a:rPr lang="ru-RU" sz="2200" dirty="0">
                <a:solidFill>
                  <a:srgbClr val="404040"/>
                </a:solidFill>
                <a:latin typeface="Times New Roman" panose="02020603050405020304" pitchFamily="18" charset="0"/>
                <a:cs typeface="Times New Roman" panose="02020603050405020304" pitchFamily="18" charset="0"/>
              </a:rPr>
              <a:t>задачей системы сбора данных является сбор и хранение данных. Вместе с тем, такие системы используются для визуализации во время и после измерений и анализа данных. Более того, большинство систем сбора данных имеет встроенные функции анализа и создания отчетов. </a:t>
            </a:r>
          </a:p>
          <a:p>
            <a:pPr fontAlgn="base"/>
            <a:r>
              <a:rPr lang="ru-RU" sz="2200" dirty="0">
                <a:solidFill>
                  <a:srgbClr val="404040"/>
                </a:solidFill>
                <a:latin typeface="Times New Roman" panose="02020603050405020304" pitchFamily="18" charset="0"/>
                <a:cs typeface="Times New Roman" panose="02020603050405020304" pitchFamily="18" charset="0"/>
              </a:rPr>
              <a:t>Одной из недавних инноваций стало объединение функций </a:t>
            </a:r>
            <a:r>
              <a:rPr lang="ru-RU" sz="2200" b="1" dirty="0">
                <a:solidFill>
                  <a:srgbClr val="404040"/>
                </a:solidFill>
                <a:latin typeface="Times New Roman" panose="02020603050405020304" pitchFamily="18" charset="0"/>
                <a:cs typeface="Times New Roman" panose="02020603050405020304" pitchFamily="18" charset="0"/>
              </a:rPr>
              <a:t>сбора данных и управления</a:t>
            </a:r>
            <a:r>
              <a:rPr lang="ru-RU" sz="2200" dirty="0">
                <a:solidFill>
                  <a:srgbClr val="404040"/>
                </a:solidFill>
                <a:latin typeface="Times New Roman" panose="02020603050405020304" pitchFamily="18" charset="0"/>
                <a:cs typeface="Times New Roman" panose="02020603050405020304" pitchFamily="18" charset="0"/>
              </a:rPr>
              <a:t>, когда система сбора данных тесно интегрирована и синхронизирована с оперативной системой управления. </a:t>
            </a:r>
          </a:p>
          <a:p>
            <a:pPr fontAlgn="base"/>
            <a:r>
              <a:rPr lang="ru-RU" sz="2200" dirty="0">
                <a:solidFill>
                  <a:srgbClr val="404040"/>
                </a:solidFill>
                <a:latin typeface="Times New Roman" panose="02020603050405020304" pitchFamily="18" charset="0"/>
                <a:cs typeface="Times New Roman" panose="02020603050405020304" pitchFamily="18" charset="0"/>
              </a:rPr>
              <a:t>Конечно же, инженеры в разных областях предъявляют разные требования, но все они основываются на следующих общих функциях:</a:t>
            </a:r>
          </a:p>
          <a:p>
            <a:pPr fontAlgn="base">
              <a:buFont typeface="Arial" panose="020B0604020202020204" pitchFamily="34" charset="0"/>
              <a:buChar char="•"/>
            </a:pPr>
            <a:r>
              <a:rPr lang="ru-RU" sz="2200" dirty="0">
                <a:solidFill>
                  <a:srgbClr val="333333"/>
                </a:solidFill>
                <a:latin typeface="Times New Roman" panose="02020603050405020304" pitchFamily="18" charset="0"/>
                <a:cs typeface="Times New Roman" panose="02020603050405020304" pitchFamily="18" charset="0"/>
              </a:rPr>
              <a:t>запись данных,</a:t>
            </a:r>
          </a:p>
          <a:p>
            <a:pPr fontAlgn="base">
              <a:buFont typeface="Arial" panose="020B0604020202020204" pitchFamily="34" charset="0"/>
              <a:buChar char="•"/>
            </a:pPr>
            <a:r>
              <a:rPr lang="ru-RU" sz="2200" dirty="0">
                <a:solidFill>
                  <a:srgbClr val="333333"/>
                </a:solidFill>
                <a:latin typeface="Times New Roman" panose="02020603050405020304" pitchFamily="18" charset="0"/>
                <a:cs typeface="Times New Roman" panose="02020603050405020304" pitchFamily="18" charset="0"/>
              </a:rPr>
              <a:t>хранение данных,</a:t>
            </a:r>
          </a:p>
          <a:p>
            <a:pPr fontAlgn="base">
              <a:buFont typeface="Arial" panose="020B0604020202020204" pitchFamily="34" charset="0"/>
              <a:buChar char="•"/>
            </a:pPr>
            <a:r>
              <a:rPr lang="ru-RU" sz="2200" dirty="0">
                <a:solidFill>
                  <a:srgbClr val="333333"/>
                </a:solidFill>
                <a:latin typeface="Times New Roman" panose="02020603050405020304" pitchFamily="18" charset="0"/>
                <a:cs typeface="Times New Roman" panose="02020603050405020304" pitchFamily="18" charset="0"/>
              </a:rPr>
              <a:t>визуализация данных в реальном времени,</a:t>
            </a:r>
          </a:p>
          <a:p>
            <a:pPr fontAlgn="base">
              <a:buFont typeface="Arial" panose="020B0604020202020204" pitchFamily="34" charset="0"/>
              <a:buChar char="•"/>
            </a:pPr>
            <a:r>
              <a:rPr lang="ru-RU" sz="2200" dirty="0">
                <a:solidFill>
                  <a:srgbClr val="333333"/>
                </a:solidFill>
                <a:latin typeface="Times New Roman" panose="02020603050405020304" pitchFamily="18" charset="0"/>
                <a:cs typeface="Times New Roman" panose="02020603050405020304" pitchFamily="18" charset="0"/>
              </a:rPr>
              <a:t>обзор данных после их записи,</a:t>
            </a:r>
          </a:p>
          <a:p>
            <a:pPr fontAlgn="base">
              <a:buFont typeface="Arial" panose="020B0604020202020204" pitchFamily="34" charset="0"/>
              <a:buChar char="•"/>
            </a:pPr>
            <a:r>
              <a:rPr lang="ru-RU" sz="2200" dirty="0">
                <a:solidFill>
                  <a:srgbClr val="333333"/>
                </a:solidFill>
                <a:latin typeface="Times New Roman" panose="02020603050405020304" pitchFamily="18" charset="0"/>
                <a:cs typeface="Times New Roman" panose="02020603050405020304" pitchFamily="18" charset="0"/>
              </a:rPr>
              <a:t>анализ данных с помощью различных математических и статистических расчетов,</a:t>
            </a:r>
          </a:p>
          <a:p>
            <a:pPr fontAlgn="base">
              <a:buFont typeface="Arial" panose="020B0604020202020204" pitchFamily="34" charset="0"/>
              <a:buChar char="•"/>
            </a:pPr>
            <a:r>
              <a:rPr lang="ru-RU" sz="2200" dirty="0">
                <a:solidFill>
                  <a:srgbClr val="333333"/>
                </a:solidFill>
                <a:latin typeface="Times New Roman" panose="02020603050405020304" pitchFamily="18" charset="0"/>
                <a:cs typeface="Times New Roman" panose="02020603050405020304" pitchFamily="18" charset="0"/>
              </a:rPr>
              <a:t>создание отчетов.</a:t>
            </a:r>
            <a:endParaRPr lang="ru-RU" sz="2200" b="0" i="0" u="none" strike="noStrike" dirty="0">
              <a:solidFill>
                <a:srgbClr val="333333"/>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23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9" name="Picture 2" descr="Содержание Крауд-класс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9" y="1094079"/>
            <a:ext cx="6318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p:cNvPicPr>
            <a:picLocks noChangeAspect="1"/>
          </p:cNvPicPr>
          <p:nvPr/>
        </p:nvPicPr>
        <p:blipFill rotWithShape="1">
          <a:blip r:embed="rId3" cstate="print">
            <a:extLst>
              <a:ext uri="{28A0092B-C50C-407E-A947-70E740481C1C}">
                <a14:useLocalDpi xmlns:a14="http://schemas.microsoft.com/office/drawing/2010/main" val="0"/>
              </a:ext>
            </a:extLst>
          </a:blip>
          <a:srcRect l="40770"/>
          <a:stretch/>
        </p:blipFill>
        <p:spPr>
          <a:xfrm>
            <a:off x="128270" y="114591"/>
            <a:ext cx="2165677" cy="829306"/>
          </a:xfrm>
          <a:prstGeom prst="rect">
            <a:avLst/>
          </a:prstGeom>
        </p:spPr>
      </p:pic>
      <p:sp>
        <p:nvSpPr>
          <p:cNvPr id="13" name="Прямоугольник 12"/>
          <p:cNvSpPr/>
          <p:nvPr/>
        </p:nvSpPr>
        <p:spPr>
          <a:xfrm>
            <a:off x="0" y="0"/>
            <a:ext cx="12192000" cy="104756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ru-RU" sz="3200" dirty="0">
                <a:solidFill>
                  <a:schemeClr val="bg1"/>
                </a:solidFill>
                <a:latin typeface="Times New Roman" panose="02020603050405020304" pitchFamily="18" charset="0"/>
                <a:cs typeface="Times New Roman" panose="02020603050405020304" pitchFamily="18" charset="0"/>
              </a:rPr>
              <a:t>Значимость систем сбора данных</a:t>
            </a:r>
            <a:endParaRPr lang="ru-RU" sz="3200" dirty="0">
              <a:solidFill>
                <a:schemeClr val="bg1"/>
              </a:solidFill>
              <a:latin typeface="Times New Roman" panose="02020603050405020304" pitchFamily="18" charset="0"/>
              <a:cs typeface="Times New Roman" panose="02020603050405020304" pitchFamily="18" charset="0"/>
            </a:endParaRPr>
          </a:p>
        </p:txBody>
      </p:sp>
      <p:pic>
        <p:nvPicPr>
          <p:cNvPr id="14" name="Рисунок 13"/>
          <p:cNvPicPr>
            <a:picLocks noChangeAspect="1"/>
          </p:cNvPicPr>
          <p:nvPr/>
        </p:nvPicPr>
        <p:blipFill rotWithShape="1">
          <a:blip r:embed="rId3" cstate="print">
            <a:extLst>
              <a:ext uri="{28A0092B-C50C-407E-A947-70E740481C1C}">
                <a14:useLocalDpi xmlns:a14="http://schemas.microsoft.com/office/drawing/2010/main" val="0"/>
              </a:ext>
            </a:extLst>
          </a:blip>
          <a:srcRect l="40770"/>
          <a:stretch/>
        </p:blipFill>
        <p:spPr>
          <a:xfrm>
            <a:off x="245494" y="68077"/>
            <a:ext cx="2165677" cy="829306"/>
          </a:xfrm>
          <a:prstGeom prst="rect">
            <a:avLst/>
          </a:prstGeom>
        </p:spPr>
      </p:pic>
      <p:pic>
        <p:nvPicPr>
          <p:cNvPr id="16" name="Picture 2" descr="Содержание Крауд-классов">
            <a:extLst>
              <a:ext uri="{FF2B5EF4-FFF2-40B4-BE49-F238E27FC236}">
                <a16:creationId xmlns:a16="http://schemas.microsoft.com/office/drawing/2014/main" id="{E63FDCB3-B9E9-492A-88F7-EE04A1F32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1711" y="1094079"/>
            <a:ext cx="6318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57809" y="1619541"/>
            <a:ext cx="11736781" cy="4524315"/>
          </a:xfrm>
          <a:prstGeom prst="rect">
            <a:avLst/>
          </a:prstGeom>
        </p:spPr>
        <p:txBody>
          <a:bodyPr wrap="square">
            <a:spAutoFit/>
          </a:bodyPr>
          <a:lstStyle/>
          <a:p>
            <a:pPr algn="just" fontAlgn="base"/>
            <a:r>
              <a:rPr lang="ru-RU" sz="2400" dirty="0" smtClean="0">
                <a:solidFill>
                  <a:srgbClr val="404040"/>
                </a:solidFill>
                <a:latin typeface="Times New Roman" panose="02020603050405020304" pitchFamily="18" charset="0"/>
                <a:cs typeface="Times New Roman" panose="02020603050405020304" pitchFamily="18" charset="0"/>
              </a:rPr>
              <a:t>Системы </a:t>
            </a:r>
            <a:r>
              <a:rPr lang="ru-RU" sz="2400" dirty="0">
                <a:solidFill>
                  <a:srgbClr val="404040"/>
                </a:solidFill>
                <a:latin typeface="Times New Roman" panose="02020603050405020304" pitchFamily="18" charset="0"/>
                <a:cs typeface="Times New Roman" panose="02020603050405020304" pitchFamily="18" charset="0"/>
              </a:rPr>
              <a:t>или устройства сбора данных важны для </a:t>
            </a:r>
            <a:r>
              <a:rPr lang="ru-RU" sz="2400" b="1" dirty="0">
                <a:solidFill>
                  <a:srgbClr val="404040"/>
                </a:solidFill>
                <a:latin typeface="Times New Roman" panose="02020603050405020304" pitchFamily="18" charset="0"/>
                <a:cs typeface="Times New Roman" panose="02020603050405020304" pitchFamily="18" charset="0"/>
              </a:rPr>
              <a:t>испытания продукции</a:t>
            </a:r>
            <a:r>
              <a:rPr lang="ru-RU" sz="2400" dirty="0">
                <a:solidFill>
                  <a:srgbClr val="404040"/>
                </a:solidFill>
                <a:latin typeface="Times New Roman" panose="02020603050405020304" pitchFamily="18" charset="0"/>
                <a:cs typeface="Times New Roman" panose="02020603050405020304" pitchFamily="18" charset="0"/>
              </a:rPr>
              <a:t>, от автомобилей до медицинского оборудования, — практически любого электромеханического устройства, которым пользуются люди.</a:t>
            </a:r>
          </a:p>
          <a:p>
            <a:pPr algn="just" fontAlgn="base"/>
            <a:r>
              <a:rPr lang="ru-RU" sz="2400" dirty="0">
                <a:solidFill>
                  <a:srgbClr val="404040"/>
                </a:solidFill>
                <a:latin typeface="Times New Roman" panose="02020603050405020304" pitchFamily="18" charset="0"/>
                <a:cs typeface="Times New Roman" panose="02020603050405020304" pitchFamily="18" charset="0"/>
              </a:rPr>
              <a:t>До изобретения сбора данных изделия проходили бесструктурные, крайне субъективные испытания. Например, при тестировании новой подвески автомобиля инженеры зачастую опирались на мнение водителей-испытателей о том, какой они «чувствовали» подвеску.</a:t>
            </a:r>
          </a:p>
          <a:p>
            <a:pPr algn="just" fontAlgn="base"/>
            <a:r>
              <a:rPr lang="ru-RU" sz="2400" dirty="0">
                <a:solidFill>
                  <a:srgbClr val="404040"/>
                </a:solidFill>
                <a:latin typeface="Times New Roman" panose="02020603050405020304" pitchFamily="18" charset="0"/>
                <a:cs typeface="Times New Roman" panose="02020603050405020304" pitchFamily="18" charset="0"/>
              </a:rPr>
              <a:t>С изобретением и разработкой систем сбора данных, которые были способны собирать данные с различных датчиков, такие субъективные мнения были заменены объективными измерениями. Измерения можно было повторить, сравнить, проанализировать с помощью математических формул и визуализировать разными способами.</a:t>
            </a:r>
            <a:endParaRPr lang="ru-RU" sz="2400" b="0" i="0" u="none" strike="noStrike" dirty="0">
              <a:solidFill>
                <a:srgbClr val="40404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333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Прямоугольник 5"/>
          <p:cNvSpPr/>
          <p:nvPr/>
        </p:nvSpPr>
        <p:spPr>
          <a:xfrm>
            <a:off x="-2" y="1"/>
            <a:ext cx="12192001" cy="91109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latin typeface="Times New Roman" panose="02020603050405020304" pitchFamily="18" charset="0"/>
              <a:ea typeface="Times New Roman" panose="02020603050405020304" pitchFamily="18" charset="0"/>
            </a:endParaRP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128271" y="114592"/>
            <a:ext cx="1725467" cy="660736"/>
          </a:xfrm>
          <a:prstGeom prst="rect">
            <a:avLst/>
          </a:prstGeom>
        </p:spPr>
      </p:pic>
      <p:sp>
        <p:nvSpPr>
          <p:cNvPr id="11" name="Подзаголовок 2"/>
          <p:cNvSpPr txBox="1">
            <a:spLocks/>
          </p:cNvSpPr>
          <p:nvPr/>
        </p:nvSpPr>
        <p:spPr bwMode="auto">
          <a:xfrm>
            <a:off x="3827123" y="226879"/>
            <a:ext cx="8804794"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39763" indent="-2460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4606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187450" indent="-2095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462088" indent="-2095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1919288" indent="-2095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376488" indent="-2095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833688" indent="-2095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290888" indent="-2095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fontAlgn="base">
              <a:lnSpc>
                <a:spcPct val="100000"/>
              </a:lnSpc>
              <a:spcBef>
                <a:spcPts val="0"/>
              </a:spcBef>
              <a:buNone/>
            </a:pPr>
            <a:r>
              <a:rPr lang="ru-RU" sz="2400" dirty="0">
                <a:solidFill>
                  <a:schemeClr val="bg1"/>
                </a:solidFill>
                <a:latin typeface="Times New Roman" panose="02020603050405020304" pitchFamily="18" charset="0"/>
                <a:cs typeface="Times New Roman" panose="02020603050405020304" pitchFamily="18" charset="0"/>
              </a:rPr>
              <a:t>Процесс измерения</a:t>
            </a:r>
            <a:endParaRPr lang="ru-RU" sz="24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56181" y="1305342"/>
            <a:ext cx="11359299" cy="4401205"/>
          </a:xfrm>
          <a:prstGeom prst="rect">
            <a:avLst/>
          </a:prstGeom>
        </p:spPr>
        <p:txBody>
          <a:bodyPr wrap="square">
            <a:spAutoFit/>
          </a:bodyPr>
          <a:lstStyle/>
          <a:p>
            <a:pPr fontAlgn="base"/>
            <a:r>
              <a:rPr lang="ru-RU" sz="2800" dirty="0" smtClean="0">
                <a:solidFill>
                  <a:srgbClr val="404040"/>
                </a:solidFill>
                <a:latin typeface="Times New Roman" panose="02020603050405020304" pitchFamily="18" charset="0"/>
                <a:cs typeface="Times New Roman" panose="02020603050405020304" pitchFamily="18" charset="0"/>
              </a:rPr>
              <a:t>Сбор </a:t>
            </a:r>
            <a:r>
              <a:rPr lang="ru-RU" sz="2800" dirty="0">
                <a:solidFill>
                  <a:srgbClr val="404040"/>
                </a:solidFill>
                <a:latin typeface="Times New Roman" panose="02020603050405020304" pitchFamily="18" charset="0"/>
                <a:cs typeface="Times New Roman" panose="02020603050405020304" pitchFamily="18" charset="0"/>
              </a:rPr>
              <a:t>данных — это процесс преобразования сигналов из внешнего мира в цифровую область для отображения, хранения и анализа. Поскольку физические явления существуют в аналоговой области, т.е. физическом мире, в котором мы живем, их необходимо сначала измерить, а затем преобразовать в цифровую область. </a:t>
            </a:r>
          </a:p>
          <a:p>
            <a:pPr fontAlgn="base"/>
            <a:r>
              <a:rPr lang="ru-RU" sz="2800" dirty="0">
                <a:solidFill>
                  <a:srgbClr val="404040"/>
                </a:solidFill>
                <a:latin typeface="Times New Roman" panose="02020603050405020304" pitchFamily="18" charset="0"/>
                <a:cs typeface="Times New Roman" panose="02020603050405020304" pitchFamily="18" charset="0"/>
              </a:rPr>
              <a:t>Этот процесс осуществляется с помощью различных датчиков и преобразователей сигналов. Выходные значения отбираются аналогово-цифровым преобразователем (АЦП) и записываются во временном потоке на цифровой накопитель, как уже было сказано выше. Обычно такие системы называются</a:t>
            </a:r>
            <a:r>
              <a:rPr lang="ru-RU" sz="2800" b="1" dirty="0">
                <a:solidFill>
                  <a:srgbClr val="404040"/>
                </a:solidFill>
                <a:latin typeface="Times New Roman" panose="02020603050405020304" pitchFamily="18" charset="0"/>
                <a:cs typeface="Times New Roman" panose="02020603050405020304" pitchFamily="18" charset="0"/>
              </a:rPr>
              <a:t> системами измерения</a:t>
            </a:r>
            <a:r>
              <a:rPr lang="ru-RU" sz="2800" dirty="0">
                <a:solidFill>
                  <a:srgbClr val="404040"/>
                </a:solidFill>
                <a:latin typeface="Times New Roman" panose="02020603050405020304" pitchFamily="18" charset="0"/>
                <a:cs typeface="Times New Roman" panose="02020603050405020304" pitchFamily="18" charset="0"/>
              </a:rPr>
              <a:t>.</a:t>
            </a:r>
            <a:endParaRPr lang="ru-RU" sz="2800" b="0" i="0" u="none" strike="noStrike" dirty="0">
              <a:solidFill>
                <a:srgbClr val="40404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097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2" name="Прямоугольник 11"/>
          <p:cNvSpPr/>
          <p:nvPr/>
        </p:nvSpPr>
        <p:spPr>
          <a:xfrm>
            <a:off x="0" y="0"/>
            <a:ext cx="12192000"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latin typeface="Times New Roman" panose="02020603050405020304" pitchFamily="18" charset="0"/>
              <a:ea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2" name="Rectangle 1"/>
          <p:cNvSpPr>
            <a:spLocks noChangeArrowheads="1"/>
          </p:cNvSpPr>
          <p:nvPr/>
        </p:nvSpPr>
        <p:spPr bwMode="auto">
          <a:xfrm>
            <a:off x="4750253" y="5451886"/>
            <a:ext cx="4136053" cy="292388"/>
          </a:xfrm>
          <a:prstGeom prst="rect">
            <a:avLst/>
          </a:prstGeom>
          <a:solidFill>
            <a:srgbClr val="F9F9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1" u="none" strike="noStrike" cap="none" normalizeH="0" baseline="0" smtClean="0">
                <a:ln>
                  <a:noFill/>
                </a:ln>
                <a:solidFill>
                  <a:srgbClr val="404040"/>
                </a:solidFill>
                <a:effectLst/>
                <a:latin typeface="Roboto"/>
              </a:rPr>
              <a:t>  </a:t>
            </a:r>
            <a:r>
              <a:rPr kumimoji="0" lang="ru-RU" altLang="ru-RU" sz="1900" b="0" i="1" u="none" strike="noStrike" cap="none" normalizeH="0" baseline="0" smtClean="0">
                <a:ln>
                  <a:noFill/>
                </a:ln>
                <a:solidFill>
                  <a:srgbClr val="404040"/>
                </a:solidFill>
                <a:effectLst/>
                <a:latin typeface="Roboto"/>
              </a:rPr>
              <a:t> </a:t>
            </a:r>
            <a:r>
              <a:rPr kumimoji="0" lang="ru-RU" altLang="ru-RU" sz="1200" b="0" i="1" u="none" strike="noStrike" cap="none" normalizeH="0" baseline="0" smtClean="0">
                <a:ln>
                  <a:noFill/>
                </a:ln>
                <a:solidFill>
                  <a:srgbClr val="404040"/>
                </a:solidFill>
                <a:effectLst/>
                <a:latin typeface="Roboto"/>
              </a:rPr>
              <a:t>      Полная схема аналоговой системы сбора данных</a:t>
            </a:r>
            <a:r>
              <a:rPr kumimoji="0" lang="ru-RU" altLang="ru-RU" sz="800" b="0" i="0" u="none" strike="noStrike" cap="none" normalizeH="0" baseline="0" smtClean="0">
                <a:ln>
                  <a:noFill/>
                </a:ln>
                <a:solidFill>
                  <a:schemeClr val="tx1"/>
                </a:solidFill>
                <a:effectLst/>
              </a:rPr>
              <a:t> </a:t>
            </a:r>
            <a:endParaRPr kumimoji="0" lang="ru-RU" altLang="ru-RU" sz="1200" b="0" i="1" u="none" strike="noStrike" cap="none" normalizeH="0" baseline="0" smtClean="0">
              <a:ln>
                <a:noFill/>
              </a:ln>
              <a:solidFill>
                <a:srgbClr val="404040"/>
              </a:solidFill>
              <a:effectLst/>
              <a:latin typeface="Roboto"/>
            </a:endParaRPr>
          </a:p>
        </p:txBody>
      </p:sp>
      <p:sp>
        <p:nvSpPr>
          <p:cNvPr id="4" name="AutoShape 2" descr="Analog data acquisition system scheme"/>
          <p:cNvSpPr>
            <a:spLocks noChangeAspect="1" noChangeArrowheads="1"/>
          </p:cNvSpPr>
          <p:nvPr/>
        </p:nvSpPr>
        <p:spPr bwMode="auto">
          <a:xfrm>
            <a:off x="636752" y="514633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Рисунок 7"/>
          <p:cNvPicPr/>
          <p:nvPr/>
        </p:nvPicPr>
        <p:blipFill rotWithShape="1">
          <a:blip r:embed="rId3"/>
          <a:srcRect l="33672" t="22520" r="10207" b="42987"/>
          <a:stretch/>
        </p:blipFill>
        <p:spPr bwMode="auto">
          <a:xfrm>
            <a:off x="1903615" y="1546167"/>
            <a:ext cx="8902930" cy="34497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4654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2" name="Прямоугольник 11"/>
          <p:cNvSpPr/>
          <p:nvPr/>
        </p:nvSpPr>
        <p:spPr>
          <a:xfrm>
            <a:off x="0" y="0"/>
            <a:ext cx="12192000" cy="100535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600" b="1" dirty="0">
              <a:latin typeface="Times New Roman" panose="02020603050405020304" pitchFamily="18" charset="0"/>
              <a:ea typeface="Times New Roman" panose="02020603050405020304" pitchFamily="18" charset="0"/>
            </a:endParaRPr>
          </a:p>
        </p:txBody>
      </p:sp>
      <p:pic>
        <p:nvPicPr>
          <p:cNvPr id="13" name="Рисунок 12"/>
          <p:cNvPicPr>
            <a:picLocks noChangeAspect="1"/>
          </p:cNvPicPr>
          <p:nvPr/>
        </p:nvPicPr>
        <p:blipFill rotWithShape="1">
          <a:blip r:embed="rId2" cstate="print">
            <a:extLst>
              <a:ext uri="{28A0092B-C50C-407E-A947-70E740481C1C}">
                <a14:useLocalDpi xmlns:a14="http://schemas.microsoft.com/office/drawing/2010/main" val="0"/>
              </a:ext>
            </a:extLst>
          </a:blip>
          <a:srcRect l="40770"/>
          <a:stretch/>
        </p:blipFill>
        <p:spPr>
          <a:xfrm>
            <a:off x="47107" y="104425"/>
            <a:ext cx="2080004" cy="796499"/>
          </a:xfrm>
          <a:prstGeom prst="rect">
            <a:avLst/>
          </a:prstGeom>
        </p:spPr>
      </p:pic>
      <p:sp>
        <p:nvSpPr>
          <p:cNvPr id="3" name="Прямоугольник 2"/>
          <p:cNvSpPr/>
          <p:nvPr/>
        </p:nvSpPr>
        <p:spPr>
          <a:xfrm>
            <a:off x="556953" y="1532327"/>
            <a:ext cx="11197244" cy="3970318"/>
          </a:xfrm>
          <a:prstGeom prst="rect">
            <a:avLst/>
          </a:prstGeom>
        </p:spPr>
        <p:txBody>
          <a:bodyPr wrap="square">
            <a:spAutoFit/>
          </a:bodyPr>
          <a:lstStyle/>
          <a:p>
            <a:pPr fontAlgn="base"/>
            <a:r>
              <a:rPr lang="ru-RU" sz="2800" dirty="0">
                <a:solidFill>
                  <a:schemeClr val="bg1"/>
                </a:solidFill>
                <a:latin typeface="Times New Roman" panose="02020603050405020304" pitchFamily="18" charset="0"/>
                <a:cs typeface="Times New Roman" panose="02020603050405020304" pitchFamily="18" charset="0"/>
              </a:rPr>
              <a:t>Рассмотрим каждый из этих элементов в цепочке более подробно:</a:t>
            </a:r>
          </a:p>
          <a:p>
            <a:pPr fontAlgn="base">
              <a:buFont typeface="Arial" panose="020B0604020202020204" pitchFamily="34" charset="0"/>
              <a:buChar char="•"/>
            </a:pPr>
            <a:r>
              <a:rPr lang="ru-RU" sz="2800" dirty="0">
                <a:solidFill>
                  <a:schemeClr val="bg1"/>
                </a:solidFill>
                <a:latin typeface="Times New Roman" panose="02020603050405020304" pitchFamily="18" charset="0"/>
                <a:cs typeface="Times New Roman" panose="02020603050405020304" pitchFamily="18" charset="0"/>
              </a:rPr>
              <a:t>Датчики или преобразователи</a:t>
            </a:r>
          </a:p>
          <a:p>
            <a:pPr fontAlgn="base">
              <a:buFont typeface="Arial" panose="020B0604020202020204" pitchFamily="34" charset="0"/>
              <a:buChar char="•"/>
            </a:pPr>
            <a:r>
              <a:rPr lang="ru-RU" sz="2800" dirty="0">
                <a:solidFill>
                  <a:schemeClr val="bg1"/>
                </a:solidFill>
                <a:latin typeface="Times New Roman" panose="02020603050405020304" pitchFamily="18" charset="0"/>
                <a:cs typeface="Times New Roman" panose="02020603050405020304" pitchFamily="18" charset="0"/>
              </a:rPr>
              <a:t>Преобразователи сигналов</a:t>
            </a:r>
          </a:p>
          <a:p>
            <a:pPr fontAlgn="base">
              <a:buFont typeface="Arial" panose="020B0604020202020204" pitchFamily="34" charset="0"/>
              <a:buChar char="•"/>
            </a:pPr>
            <a:r>
              <a:rPr lang="ru-RU" sz="2800" dirty="0">
                <a:solidFill>
                  <a:schemeClr val="bg1"/>
                </a:solidFill>
                <a:latin typeface="Times New Roman" panose="02020603050405020304" pitchFamily="18" charset="0"/>
                <a:cs typeface="Times New Roman" panose="02020603050405020304" pitchFamily="18" charset="0"/>
              </a:rPr>
              <a:t>Изоляция</a:t>
            </a:r>
          </a:p>
          <a:p>
            <a:pPr fontAlgn="base">
              <a:buFont typeface="Arial" panose="020B0604020202020204" pitchFamily="34" charset="0"/>
              <a:buChar char="•"/>
            </a:pPr>
            <a:r>
              <a:rPr lang="ru-RU" sz="2800" dirty="0">
                <a:solidFill>
                  <a:schemeClr val="bg1"/>
                </a:solidFill>
                <a:latin typeface="Times New Roman" panose="02020603050405020304" pitchFamily="18" charset="0"/>
                <a:cs typeface="Times New Roman" panose="02020603050405020304" pitchFamily="18" charset="0"/>
              </a:rPr>
              <a:t>Фильтрация</a:t>
            </a:r>
          </a:p>
          <a:p>
            <a:pPr fontAlgn="base">
              <a:buFont typeface="Arial" panose="020B0604020202020204" pitchFamily="34" charset="0"/>
              <a:buChar char="•"/>
            </a:pPr>
            <a:r>
              <a:rPr lang="ru-RU" sz="2800" dirty="0">
                <a:solidFill>
                  <a:schemeClr val="bg1"/>
                </a:solidFill>
                <a:latin typeface="Times New Roman" panose="02020603050405020304" pitchFamily="18" charset="0"/>
                <a:cs typeface="Times New Roman" panose="02020603050405020304" pitchFamily="18" charset="0"/>
              </a:rPr>
              <a:t>Аналогово-цифровые преобразователи (АЦП)</a:t>
            </a:r>
          </a:p>
          <a:p>
            <a:pPr fontAlgn="base">
              <a:buFont typeface="Arial" panose="020B0604020202020204" pitchFamily="34" charset="0"/>
              <a:buChar char="•"/>
            </a:pPr>
            <a:r>
              <a:rPr lang="ru-RU" sz="2800" dirty="0">
                <a:solidFill>
                  <a:schemeClr val="bg1"/>
                </a:solidFill>
                <a:latin typeface="Times New Roman" panose="02020603050405020304" pitchFamily="18" charset="0"/>
                <a:cs typeface="Times New Roman" panose="02020603050405020304" pitchFamily="18" charset="0"/>
              </a:rPr>
              <a:t>Хранение данных</a:t>
            </a:r>
          </a:p>
          <a:p>
            <a:pPr fontAlgn="base">
              <a:buFont typeface="Arial" panose="020B0604020202020204" pitchFamily="34" charset="0"/>
              <a:buChar char="•"/>
            </a:pPr>
            <a:r>
              <a:rPr lang="ru-RU" sz="2800" dirty="0">
                <a:solidFill>
                  <a:schemeClr val="bg1"/>
                </a:solidFill>
                <a:latin typeface="Times New Roman" panose="02020603050405020304" pitchFamily="18" charset="0"/>
                <a:cs typeface="Times New Roman" panose="02020603050405020304" pitchFamily="18" charset="0"/>
              </a:rPr>
              <a:t>Визуализация данных</a:t>
            </a:r>
          </a:p>
          <a:p>
            <a:pPr fontAlgn="base">
              <a:buFont typeface="Arial" panose="020B0604020202020204" pitchFamily="34" charset="0"/>
              <a:buChar char="•"/>
            </a:pPr>
            <a:r>
              <a:rPr lang="ru-RU" sz="2800" dirty="0">
                <a:solidFill>
                  <a:schemeClr val="bg1"/>
                </a:solidFill>
                <a:latin typeface="Times New Roman" panose="02020603050405020304" pitchFamily="18" charset="0"/>
                <a:cs typeface="Times New Roman" panose="02020603050405020304" pitchFamily="18" charset="0"/>
              </a:rPr>
              <a:t>Анализ данных</a:t>
            </a:r>
            <a:endParaRPr lang="ru-RU" sz="2800" b="0" i="0" u="none" strike="noStrike"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88588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D0BF795F15542141824369FE9D58DC3E" ma:contentTypeVersion="8" ma:contentTypeDescription="Создание документа." ma:contentTypeScope="" ma:versionID="42534653f70ee84694e2983aa3f9eb05">
  <xsd:schema xmlns:xsd="http://www.w3.org/2001/XMLSchema" xmlns:xs="http://www.w3.org/2001/XMLSchema" xmlns:p="http://schemas.microsoft.com/office/2006/metadata/properties" xmlns:ns2="3a7d023b-a394-4eef-ab08-ab4b9ef0abbe" xmlns:ns3="14380480-35ea-44a1-a859-8044ff5bc3ee" targetNamespace="http://schemas.microsoft.com/office/2006/metadata/properties" ma:root="true" ma:fieldsID="a4428ff4d4b7bfe4f29014636454aa7a" ns2:_="" ns3:_="">
    <xsd:import namespace="3a7d023b-a394-4eef-ab08-ab4b9ef0abbe"/>
    <xsd:import namespace="14380480-35ea-44a1-a859-8044ff5bc3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7d023b-a394-4eef-ab08-ab4b9ef0a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Теги изображений" ma:readOnly="false" ma:fieldId="{5cf76f15-5ced-4ddc-b409-7134ff3c332f}" ma:taxonomyMulti="true" ma:sspId="03d16395-1252-47c5-9090-e7a8c613a04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4380480-35ea-44a1-a859-8044ff5bc3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369804c-d934-4c2a-987d-ea63484fc25c}" ma:internalName="TaxCatchAll" ma:showField="CatchAllData" ma:web="14380480-35ea-44a1-a859-8044ff5bc3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7d023b-a394-4eef-ab08-ab4b9ef0abbe">
      <Terms xmlns="http://schemas.microsoft.com/office/infopath/2007/PartnerControls"/>
    </lcf76f155ced4ddcb4097134ff3c332f>
    <TaxCatchAll xmlns="14380480-35ea-44a1-a859-8044ff5bc3ee" xsi:nil="true"/>
  </documentManagement>
</p:properties>
</file>

<file path=customXml/itemProps1.xml><?xml version="1.0" encoding="utf-8"?>
<ds:datastoreItem xmlns:ds="http://schemas.openxmlformats.org/officeDocument/2006/customXml" ds:itemID="{629EA7D5-DE79-4F87-8153-EA85BA799C9C}"/>
</file>

<file path=customXml/itemProps2.xml><?xml version="1.0" encoding="utf-8"?>
<ds:datastoreItem xmlns:ds="http://schemas.openxmlformats.org/officeDocument/2006/customXml" ds:itemID="{9B84133E-0EB4-48E1-8B09-EBC6F9FD64D7}"/>
</file>

<file path=customXml/itemProps3.xml><?xml version="1.0" encoding="utf-8"?>
<ds:datastoreItem xmlns:ds="http://schemas.openxmlformats.org/officeDocument/2006/customXml" ds:itemID="{17C8BF8C-78AD-4D11-8EC2-2E95006EE074}"/>
</file>

<file path=docProps/app.xml><?xml version="1.0" encoding="utf-8"?>
<Properties xmlns="http://schemas.openxmlformats.org/officeDocument/2006/extended-properties" xmlns:vt="http://schemas.openxmlformats.org/officeDocument/2006/docPropsVTypes">
  <Template/>
  <TotalTime>2607</TotalTime>
  <Words>383</Words>
  <Application>Microsoft Office PowerPoint</Application>
  <PresentationFormat>Широкоэкранный</PresentationFormat>
  <Paragraphs>115</Paragraphs>
  <Slides>23</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Calibri</vt:lpstr>
      <vt:lpstr>Calibri Light</vt:lpstr>
      <vt:lpstr>Roboto</vt:lpstr>
      <vt:lpstr>Symbol</vt:lpstr>
      <vt:lpstr>Times New Roman</vt:lpstr>
      <vt:lpstr>Wingdings 2</vt:lpstr>
      <vt:lpstr>Тема Office</vt:lpstr>
      <vt:lpstr>Системы сбора и обработки диагностических сигналов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Взаимозаменяемость, стандартизация и технические измерения  Лекция №1 Введение</dc:title>
  <dc:creator>Baurzhan Beisenov</dc:creator>
  <cp:lastModifiedBy>Kassym Yelemessov</cp:lastModifiedBy>
  <cp:revision>215</cp:revision>
  <cp:lastPrinted>2022-03-10T03:32:50Z</cp:lastPrinted>
  <dcterms:created xsi:type="dcterms:W3CDTF">2020-08-15T12:02:21Z</dcterms:created>
  <dcterms:modified xsi:type="dcterms:W3CDTF">2022-03-12T11:17:39Z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0x010100D0BF795F15542141824369FE9D58DC3E</vt:lpwstr>
  </property>
  <property fmtid="{D5CDD505-2E9C-101B-9397-08002B2CF9AE}" pid="3" name="MediaServiceImageTags">
    <vt:lpwstr/>
  </property>
</Properties>
</file>