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g"/>
  <Override PartName="/ppt/presentation.xml" ContentType="application/vnd.openxmlformats-officedocument.presentationml.presentation.main+xml"/>
  <Override PartName="/ppt/slides/slide18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19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12192000" cy="6858000"/>
  <p:notesSz cx="12192000" cy="6858000"/>
  <p:embeddedFontLst>
    <p:embeddedFont>
      <p:font typeface="Arial Narrow" panose="020B0606020202030204" pitchFamily="34" charset="0"/>
      <p:regular r:id="rId31"/>
      <p:bold r:id="rId32"/>
      <p:italic r:id="rId33"/>
      <p:boldItalic r:id="rId34"/>
    </p:embeddedFont>
    <p:embeddedFont>
      <p:font typeface="Segoe UI" panose="020B0502040204020203" pitchFamily="34" charset="0"/>
      <p:regular r:id="rId35"/>
      <p:bold r:id="rId36"/>
      <p:italic r:id="rId37"/>
      <p:boldItalic r:id="rId38"/>
    </p:embeddedFont>
    <p:embeddedFont>
      <p:font typeface="Calibri" panose="020F0502020204030204" pitchFamily="34" charset="0"/>
      <p:regular r:id="rId39"/>
      <p:bold r:id="rId40"/>
      <p:italic r:id="rId41"/>
      <p:boldItalic r:id="rId42"/>
    </p:embeddedFont>
  </p:embeddedFontLst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636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customXml" Target="../customXml/item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49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5.fntdata"/><Relationship Id="rId43" Type="http://schemas.openxmlformats.org/officeDocument/2006/relationships/presProps" Target="presProps.xml"/><Relationship Id="rId48" Type="http://schemas.openxmlformats.org/officeDocument/2006/relationships/customXml" Target="../customXml/item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C00000"/>
                </a:solidFill>
                <a:latin typeface="Arial Narrow"/>
                <a:cs typeface="Arial Narrow"/>
              </a:defRPr>
            </a:lvl1pPr>
          </a:lstStyle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C00000"/>
                </a:solidFill>
                <a:latin typeface="Arial Narrow"/>
                <a:cs typeface="Arial Narrow"/>
              </a:defRPr>
            </a:lvl1pPr>
          </a:lstStyle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111885" y="1755076"/>
            <a:ext cx="4709160" cy="3740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710680" y="1755076"/>
            <a:ext cx="4754245" cy="3740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3/26/2022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C00000"/>
                </a:solidFill>
                <a:latin typeface="Arial Narrow"/>
                <a:cs typeface="Arial Narrow"/>
              </a:defRPr>
            </a:lvl1pPr>
          </a:lstStyle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3/26/2022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C00000"/>
                </a:solidFill>
                <a:latin typeface="Arial Narrow"/>
                <a:cs typeface="Arial Narrow"/>
              </a:defRPr>
            </a:lvl1pPr>
          </a:lstStyle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3561" y="658172"/>
            <a:ext cx="11558438" cy="272207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3/26/2022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C00000"/>
                </a:solidFill>
                <a:latin typeface="Arial Narrow"/>
                <a:cs typeface="Arial Narrow"/>
              </a:defRPr>
            </a:lvl1pPr>
          </a:lstStyle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887075" y="6257925"/>
            <a:ext cx="800100" cy="600075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57225" y="504825"/>
            <a:ext cx="2000250" cy="89535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49731" y="743838"/>
            <a:ext cx="9892537" cy="518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098039" y="1776307"/>
            <a:ext cx="7774305" cy="46158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189969" y="6471920"/>
            <a:ext cx="222884" cy="2006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C00000"/>
                </a:solidFill>
                <a:latin typeface="Arial Narrow"/>
                <a:cs typeface="Arial Narrow"/>
              </a:defRPr>
            </a:lvl1pPr>
          </a:lstStyle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Relationship Id="rId14" Type="http://schemas.openxmlformats.org/officeDocument/2006/relationships/image" Target="../media/image5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8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8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36301" y="0"/>
              <a:ext cx="3955698" cy="68579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3000375"/>
              <a:ext cx="8239124" cy="2238375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340103" y="621918"/>
            <a:ext cx="5065395" cy="1311275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12700" marR="5080" indent="1324610">
              <a:lnSpc>
                <a:spcPts val="4810"/>
              </a:lnSpc>
              <a:spcBef>
                <a:spcPts val="680"/>
              </a:spcBef>
            </a:pPr>
            <a:r>
              <a:rPr sz="4400" spc="-10" dirty="0"/>
              <a:t>СИСТЕМЫ ВИБРОДИАГНОСТИКИ</a:t>
            </a:r>
            <a:endParaRPr sz="4400"/>
          </a:p>
        </p:txBody>
      </p:sp>
      <p:sp>
        <p:nvSpPr>
          <p:cNvPr id="6" name="object 6"/>
          <p:cNvSpPr txBox="1"/>
          <p:nvPr/>
        </p:nvSpPr>
        <p:spPr>
          <a:xfrm>
            <a:off x="8254365" y="5233352"/>
            <a:ext cx="2827655" cy="706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680"/>
              </a:lnSpc>
              <a:spcBef>
                <a:spcPts val="100"/>
              </a:spcBef>
            </a:pPr>
            <a:r>
              <a:rPr sz="2400" spc="-10" dirty="0">
                <a:latin typeface="Arial Narrow"/>
                <a:cs typeface="Arial Narrow"/>
              </a:rPr>
              <a:t>ПРОИЗВОДСТВО</a:t>
            </a:r>
            <a:endParaRPr sz="2400">
              <a:latin typeface="Arial Narrow"/>
              <a:cs typeface="Arial Narrow"/>
            </a:endParaRPr>
          </a:p>
          <a:p>
            <a:pPr marL="12700">
              <a:lnSpc>
                <a:spcPts val="2680"/>
              </a:lnSpc>
            </a:pPr>
            <a:r>
              <a:rPr sz="2400" dirty="0">
                <a:latin typeface="Arial Narrow"/>
                <a:cs typeface="Arial Narrow"/>
              </a:rPr>
              <a:t>ООО</a:t>
            </a:r>
            <a:r>
              <a:rPr sz="2400" spc="110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Ассоциация</a:t>
            </a:r>
            <a:r>
              <a:rPr sz="2400" spc="-105" dirty="0">
                <a:latin typeface="Arial Narrow"/>
                <a:cs typeface="Arial Narrow"/>
              </a:rPr>
              <a:t> </a:t>
            </a:r>
            <a:r>
              <a:rPr sz="2400" spc="-20" dirty="0">
                <a:latin typeface="Arial Narrow"/>
                <a:cs typeface="Arial Narrow"/>
              </a:rPr>
              <a:t>ВАСТ</a:t>
            </a:r>
            <a:endParaRPr sz="24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51326" y="625474"/>
            <a:ext cx="5735955" cy="4953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050" spc="-70" dirty="0"/>
              <a:t>Преимущества</a:t>
            </a:r>
            <a:r>
              <a:rPr sz="3050" spc="-150" dirty="0"/>
              <a:t> </a:t>
            </a:r>
            <a:r>
              <a:rPr sz="3050" spc="-85" dirty="0"/>
              <a:t>применения</a:t>
            </a:r>
            <a:r>
              <a:rPr sz="3050" spc="-360" dirty="0"/>
              <a:t> </a:t>
            </a:r>
            <a:r>
              <a:rPr sz="3050" spc="-10" dirty="0"/>
              <a:t>диагностики</a:t>
            </a:r>
            <a:endParaRPr sz="305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10</a:t>
            </a:fld>
            <a:endParaRPr spc="-25"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663509" y="1970849"/>
          <a:ext cx="8996043" cy="340486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835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97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727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366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550">
                        <a:latin typeface="Times New Roman"/>
                        <a:cs typeface="Times New Roman"/>
                      </a:endParaRPr>
                    </a:p>
                    <a:p>
                      <a:pPr marL="760095">
                        <a:lnSpc>
                          <a:spcPct val="100000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Предприятие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63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550">
                        <a:latin typeface="Times New Roman"/>
                        <a:cs typeface="Times New Roman"/>
                      </a:endParaRPr>
                    </a:p>
                    <a:p>
                      <a:pPr marL="991235">
                        <a:lnSpc>
                          <a:spcPct val="100000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Оборудование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74725" marR="283845" indent="-677545">
                        <a:lnSpc>
                          <a:spcPct val="100800"/>
                        </a:lnSpc>
                        <a:spcBef>
                          <a:spcPts val="290"/>
                        </a:spcBef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Увеличение</a:t>
                      </a:r>
                      <a:r>
                        <a:rPr sz="1800" spc="-4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10" dirty="0">
                          <a:latin typeface="Arial Narrow"/>
                          <a:cs typeface="Arial Narrow"/>
                        </a:rPr>
                        <a:t>межремонтного </a:t>
                      </a:r>
                      <a:r>
                        <a:rPr sz="1800" dirty="0">
                          <a:latin typeface="Arial Narrow"/>
                          <a:cs typeface="Arial Narrow"/>
                        </a:rPr>
                        <a:t>периода,</a:t>
                      </a:r>
                      <a:r>
                        <a:rPr sz="1800" spc="-3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25" dirty="0">
                          <a:latin typeface="Arial Narrow"/>
                          <a:cs typeface="Arial Narrow"/>
                        </a:rPr>
                        <a:t>раз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5650"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Производство</a:t>
                      </a:r>
                      <a:r>
                        <a:rPr sz="1800" spc="-4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25" dirty="0">
                          <a:latin typeface="Arial Narrow"/>
                          <a:cs typeface="Arial Narrow"/>
                        </a:rPr>
                        <a:t>№1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406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4615" marR="1057910">
                        <a:lnSpc>
                          <a:spcPct val="100800"/>
                        </a:lnSpc>
                        <a:spcBef>
                          <a:spcPts val="305"/>
                        </a:spcBef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Центробежные</a:t>
                      </a:r>
                      <a:r>
                        <a:rPr sz="1800" spc="-3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10" dirty="0">
                          <a:latin typeface="Arial Narrow"/>
                          <a:cs typeface="Arial Narrow"/>
                        </a:rPr>
                        <a:t>насосы, электродвигатели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20" dirty="0">
                          <a:latin typeface="Arial Narrow"/>
                          <a:cs typeface="Arial Narrow"/>
                        </a:rPr>
                        <a:t>1,55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7075"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Производство</a:t>
                      </a:r>
                      <a:r>
                        <a:rPr sz="1800" spc="-4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25" dirty="0">
                          <a:latin typeface="Arial Narrow"/>
                          <a:cs typeface="Arial Narrow"/>
                        </a:rPr>
                        <a:t>№2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4191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4615" marR="438150">
                        <a:lnSpc>
                          <a:spcPct val="100800"/>
                        </a:lnSpc>
                        <a:spcBef>
                          <a:spcPts val="310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Электродвигатели,</a:t>
                      </a:r>
                      <a:r>
                        <a:rPr sz="1800" spc="12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10" dirty="0">
                          <a:latin typeface="Arial Narrow"/>
                          <a:cs typeface="Arial Narrow"/>
                        </a:rPr>
                        <a:t>редукторы, </a:t>
                      </a:r>
                      <a:r>
                        <a:rPr sz="1800" dirty="0">
                          <a:latin typeface="Arial Narrow"/>
                          <a:cs typeface="Arial Narrow"/>
                        </a:rPr>
                        <a:t>подшипники</a:t>
                      </a:r>
                      <a:r>
                        <a:rPr sz="1800" spc="-10" dirty="0">
                          <a:latin typeface="Arial Narrow"/>
                          <a:cs typeface="Arial Narrow"/>
                        </a:rPr>
                        <a:t> клетей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1,3</a:t>
                      </a:r>
                      <a:r>
                        <a:rPr sz="1800" spc="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dirty="0">
                          <a:latin typeface="Arial Narrow"/>
                          <a:cs typeface="Arial Narrow"/>
                        </a:rPr>
                        <a:t>–</a:t>
                      </a:r>
                      <a:r>
                        <a:rPr sz="1800" spc="-5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25" dirty="0">
                          <a:latin typeface="Arial Narrow"/>
                          <a:cs typeface="Arial Narrow"/>
                        </a:rPr>
                        <a:t>1,4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85519"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Производство</a:t>
                      </a:r>
                      <a:r>
                        <a:rPr sz="1800" spc="-4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25" dirty="0">
                          <a:latin typeface="Arial Narrow"/>
                          <a:cs typeface="Arial Narrow"/>
                        </a:rPr>
                        <a:t>№3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425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4615" marR="183515">
                        <a:lnSpc>
                          <a:spcPct val="100899"/>
                        </a:lnSpc>
                        <a:spcBef>
                          <a:spcPts val="315"/>
                        </a:spcBef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Центробежные</a:t>
                      </a:r>
                      <a:r>
                        <a:rPr sz="1800" spc="-3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10" dirty="0">
                          <a:latin typeface="Arial Narrow"/>
                          <a:cs typeface="Arial Narrow"/>
                        </a:rPr>
                        <a:t>насосы, </a:t>
                      </a:r>
                      <a:r>
                        <a:rPr sz="1800" dirty="0">
                          <a:latin typeface="Arial Narrow"/>
                          <a:cs typeface="Arial Narrow"/>
                        </a:rPr>
                        <a:t>компрессоры,</a:t>
                      </a:r>
                      <a:r>
                        <a:rPr sz="1800" spc="-14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dirty="0">
                          <a:latin typeface="Arial Narrow"/>
                          <a:cs typeface="Arial Narrow"/>
                        </a:rPr>
                        <a:t>вентиляторы,</a:t>
                      </a:r>
                      <a:r>
                        <a:rPr sz="1800" spc="2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20" dirty="0">
                          <a:latin typeface="Arial Narrow"/>
                          <a:cs typeface="Arial Narrow"/>
                        </a:rPr>
                        <a:t>АВО, </a:t>
                      </a:r>
                      <a:r>
                        <a:rPr sz="1800" spc="-10" dirty="0">
                          <a:latin typeface="Arial Narrow"/>
                          <a:cs typeface="Arial Narrow"/>
                        </a:rPr>
                        <a:t>электродвигатели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2550">
                        <a:latin typeface="Times New Roman"/>
                        <a:cs typeface="Times New Roman"/>
                      </a:endParaRPr>
                    </a:p>
                    <a:p>
                      <a:pPr marL="1016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spc="-20" dirty="0">
                          <a:latin typeface="Arial Narrow"/>
                          <a:cs typeface="Arial Narrow"/>
                        </a:rPr>
                        <a:t>&gt;2,0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89679" y="412749"/>
            <a:ext cx="5699760" cy="924560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946785" marR="5080" indent="-934085">
              <a:lnSpc>
                <a:spcPts val="3379"/>
              </a:lnSpc>
              <a:spcBef>
                <a:spcPts val="475"/>
              </a:spcBef>
            </a:pPr>
            <a:r>
              <a:rPr sz="3050" spc="-75" dirty="0"/>
              <a:t>Назначение</a:t>
            </a:r>
            <a:r>
              <a:rPr sz="3050" spc="-315" dirty="0"/>
              <a:t> </a:t>
            </a:r>
            <a:r>
              <a:rPr sz="3050" spc="-70" dirty="0"/>
              <a:t>технической</a:t>
            </a:r>
            <a:r>
              <a:rPr sz="3050" spc="-130" dirty="0"/>
              <a:t> </a:t>
            </a:r>
            <a:r>
              <a:rPr sz="3050" spc="-90" dirty="0"/>
              <a:t>диагностики</a:t>
            </a:r>
            <a:r>
              <a:rPr sz="3050" spc="-315" dirty="0"/>
              <a:t> </a:t>
            </a:r>
            <a:r>
              <a:rPr sz="3050" spc="-25" dirty="0"/>
              <a:t>на </a:t>
            </a:r>
            <a:r>
              <a:rPr sz="3050" spc="-75" dirty="0"/>
              <a:t>современном</a:t>
            </a:r>
            <a:r>
              <a:rPr sz="3050" spc="-275" dirty="0"/>
              <a:t> </a:t>
            </a:r>
            <a:r>
              <a:rPr sz="3050" spc="-10" dirty="0"/>
              <a:t>предприятии</a:t>
            </a:r>
            <a:endParaRPr sz="305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9641" y="1781162"/>
            <a:ext cx="10177543" cy="3471964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11</a:t>
            </a:fld>
            <a:endParaRPr spc="-2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18584" y="412749"/>
            <a:ext cx="4460240" cy="924560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1356360" marR="5080" indent="-1344295">
              <a:lnSpc>
                <a:spcPts val="3379"/>
              </a:lnSpc>
              <a:spcBef>
                <a:spcPts val="475"/>
              </a:spcBef>
            </a:pPr>
            <a:r>
              <a:rPr sz="3050" spc="-65" dirty="0"/>
              <a:t>Основные</a:t>
            </a:r>
            <a:r>
              <a:rPr sz="3050" spc="-325" dirty="0"/>
              <a:t> </a:t>
            </a:r>
            <a:r>
              <a:rPr sz="3050" spc="-65" dirty="0"/>
              <a:t>методы</a:t>
            </a:r>
            <a:r>
              <a:rPr sz="3050" spc="-180" dirty="0"/>
              <a:t> </a:t>
            </a:r>
            <a:r>
              <a:rPr sz="3050" spc="-40" dirty="0"/>
              <a:t>технической </a:t>
            </a:r>
            <a:r>
              <a:rPr sz="3050" spc="-10" dirty="0"/>
              <a:t>диагностики</a:t>
            </a:r>
            <a:endParaRPr sz="3050"/>
          </a:p>
        </p:txBody>
      </p:sp>
      <p:grpSp>
        <p:nvGrpSpPr>
          <p:cNvPr id="3" name="object 3"/>
          <p:cNvGrpSpPr/>
          <p:nvPr/>
        </p:nvGrpSpPr>
        <p:grpSpPr>
          <a:xfrm>
            <a:off x="1414525" y="1700276"/>
            <a:ext cx="9496425" cy="847725"/>
            <a:chOff x="1414525" y="1700276"/>
            <a:chExt cx="9496425" cy="847725"/>
          </a:xfrm>
        </p:grpSpPr>
        <p:sp>
          <p:nvSpPr>
            <p:cNvPr id="4" name="object 4"/>
            <p:cNvSpPr/>
            <p:nvPr/>
          </p:nvSpPr>
          <p:spPr>
            <a:xfrm>
              <a:off x="1414525" y="1700276"/>
              <a:ext cx="9496425" cy="847725"/>
            </a:xfrm>
            <a:custGeom>
              <a:avLst/>
              <a:gdLst/>
              <a:ahLst/>
              <a:cxnLst/>
              <a:rect l="l" t="t" r="r" b="b"/>
              <a:pathLst>
                <a:path w="9496425" h="847725">
                  <a:moveTo>
                    <a:pt x="9411589" y="0"/>
                  </a:moveTo>
                  <a:lnTo>
                    <a:pt x="84709" y="0"/>
                  </a:lnTo>
                  <a:lnTo>
                    <a:pt x="51702" y="6645"/>
                  </a:lnTo>
                  <a:lnTo>
                    <a:pt x="24780" y="24780"/>
                  </a:lnTo>
                  <a:lnTo>
                    <a:pt x="6645" y="51702"/>
                  </a:lnTo>
                  <a:lnTo>
                    <a:pt x="0" y="84709"/>
                  </a:lnTo>
                  <a:lnTo>
                    <a:pt x="0" y="762888"/>
                  </a:lnTo>
                  <a:lnTo>
                    <a:pt x="6645" y="795914"/>
                  </a:lnTo>
                  <a:lnTo>
                    <a:pt x="24780" y="822880"/>
                  </a:lnTo>
                  <a:lnTo>
                    <a:pt x="51702" y="841059"/>
                  </a:lnTo>
                  <a:lnTo>
                    <a:pt x="84709" y="847725"/>
                  </a:lnTo>
                  <a:lnTo>
                    <a:pt x="9411589" y="847725"/>
                  </a:lnTo>
                  <a:lnTo>
                    <a:pt x="9444614" y="841059"/>
                  </a:lnTo>
                  <a:lnTo>
                    <a:pt x="9471580" y="822880"/>
                  </a:lnTo>
                  <a:lnTo>
                    <a:pt x="9489759" y="795914"/>
                  </a:lnTo>
                  <a:lnTo>
                    <a:pt x="9496425" y="762888"/>
                  </a:lnTo>
                  <a:lnTo>
                    <a:pt x="9496425" y="84709"/>
                  </a:lnTo>
                  <a:lnTo>
                    <a:pt x="9489759" y="51702"/>
                  </a:lnTo>
                  <a:lnTo>
                    <a:pt x="9471580" y="24780"/>
                  </a:lnTo>
                  <a:lnTo>
                    <a:pt x="9444614" y="6645"/>
                  </a:lnTo>
                  <a:lnTo>
                    <a:pt x="9411589" y="0"/>
                  </a:lnTo>
                  <a:close/>
                </a:path>
              </a:pathLst>
            </a:custGeom>
            <a:solidFill>
              <a:srgbClr val="2E54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24050" y="1709674"/>
              <a:ext cx="1247775" cy="809625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424050" y="1709801"/>
              <a:ext cx="1247775" cy="809625"/>
            </a:xfrm>
            <a:custGeom>
              <a:avLst/>
              <a:gdLst/>
              <a:ahLst/>
              <a:cxnLst/>
              <a:rect l="l" t="t" r="r" b="b"/>
              <a:pathLst>
                <a:path w="1247775" h="809625">
                  <a:moveTo>
                    <a:pt x="0" y="80899"/>
                  </a:moveTo>
                  <a:lnTo>
                    <a:pt x="6353" y="49399"/>
                  </a:lnTo>
                  <a:lnTo>
                    <a:pt x="23685" y="23685"/>
                  </a:lnTo>
                  <a:lnTo>
                    <a:pt x="49399" y="6353"/>
                  </a:lnTo>
                  <a:lnTo>
                    <a:pt x="80899" y="0"/>
                  </a:lnTo>
                  <a:lnTo>
                    <a:pt x="1166749" y="0"/>
                  </a:lnTo>
                  <a:lnTo>
                    <a:pt x="1198268" y="6353"/>
                  </a:lnTo>
                  <a:lnTo>
                    <a:pt x="1224026" y="23685"/>
                  </a:lnTo>
                  <a:lnTo>
                    <a:pt x="1241401" y="49399"/>
                  </a:lnTo>
                  <a:lnTo>
                    <a:pt x="1247775" y="80899"/>
                  </a:lnTo>
                  <a:lnTo>
                    <a:pt x="1247775" y="728599"/>
                  </a:lnTo>
                  <a:lnTo>
                    <a:pt x="1241401" y="760118"/>
                  </a:lnTo>
                  <a:lnTo>
                    <a:pt x="1224026" y="785876"/>
                  </a:lnTo>
                  <a:lnTo>
                    <a:pt x="1198268" y="803251"/>
                  </a:lnTo>
                  <a:lnTo>
                    <a:pt x="1166749" y="809625"/>
                  </a:lnTo>
                  <a:lnTo>
                    <a:pt x="80899" y="809625"/>
                  </a:lnTo>
                  <a:lnTo>
                    <a:pt x="49399" y="803251"/>
                  </a:lnTo>
                  <a:lnTo>
                    <a:pt x="23685" y="785876"/>
                  </a:lnTo>
                  <a:lnTo>
                    <a:pt x="6353" y="760118"/>
                  </a:lnTo>
                  <a:lnTo>
                    <a:pt x="0" y="728599"/>
                  </a:lnTo>
                  <a:lnTo>
                    <a:pt x="0" y="80899"/>
                  </a:lnTo>
                  <a:close/>
                </a:path>
              </a:pathLst>
            </a:custGeom>
            <a:ln w="953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1414525" y="2619306"/>
            <a:ext cx="9496425" cy="881380"/>
            <a:chOff x="1414525" y="2619306"/>
            <a:chExt cx="9496425" cy="881380"/>
          </a:xfrm>
        </p:grpSpPr>
        <p:sp>
          <p:nvSpPr>
            <p:cNvPr id="8" name="object 8"/>
            <p:cNvSpPr/>
            <p:nvPr/>
          </p:nvSpPr>
          <p:spPr>
            <a:xfrm>
              <a:off x="1414525" y="2652776"/>
              <a:ext cx="9496425" cy="847725"/>
            </a:xfrm>
            <a:custGeom>
              <a:avLst/>
              <a:gdLst/>
              <a:ahLst/>
              <a:cxnLst/>
              <a:rect l="l" t="t" r="r" b="b"/>
              <a:pathLst>
                <a:path w="9496425" h="847725">
                  <a:moveTo>
                    <a:pt x="9411589" y="0"/>
                  </a:moveTo>
                  <a:lnTo>
                    <a:pt x="84709" y="0"/>
                  </a:lnTo>
                  <a:lnTo>
                    <a:pt x="51702" y="6645"/>
                  </a:lnTo>
                  <a:lnTo>
                    <a:pt x="24780" y="24780"/>
                  </a:lnTo>
                  <a:lnTo>
                    <a:pt x="6645" y="51702"/>
                  </a:lnTo>
                  <a:lnTo>
                    <a:pt x="0" y="84709"/>
                  </a:lnTo>
                  <a:lnTo>
                    <a:pt x="0" y="762888"/>
                  </a:lnTo>
                  <a:lnTo>
                    <a:pt x="6645" y="795914"/>
                  </a:lnTo>
                  <a:lnTo>
                    <a:pt x="24780" y="822880"/>
                  </a:lnTo>
                  <a:lnTo>
                    <a:pt x="51702" y="841059"/>
                  </a:lnTo>
                  <a:lnTo>
                    <a:pt x="84709" y="847725"/>
                  </a:lnTo>
                  <a:lnTo>
                    <a:pt x="9411589" y="847725"/>
                  </a:lnTo>
                  <a:lnTo>
                    <a:pt x="9444614" y="841059"/>
                  </a:lnTo>
                  <a:lnTo>
                    <a:pt x="9471580" y="822880"/>
                  </a:lnTo>
                  <a:lnTo>
                    <a:pt x="9489759" y="795914"/>
                  </a:lnTo>
                  <a:lnTo>
                    <a:pt x="9496425" y="762888"/>
                  </a:lnTo>
                  <a:lnTo>
                    <a:pt x="9496425" y="84709"/>
                  </a:lnTo>
                  <a:lnTo>
                    <a:pt x="9489759" y="51702"/>
                  </a:lnTo>
                  <a:lnTo>
                    <a:pt x="9471580" y="24780"/>
                  </a:lnTo>
                  <a:lnTo>
                    <a:pt x="9444614" y="6645"/>
                  </a:lnTo>
                  <a:lnTo>
                    <a:pt x="9411589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33600" y="2624201"/>
              <a:ext cx="942975" cy="857123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633600" y="2624074"/>
              <a:ext cx="942975" cy="857250"/>
            </a:xfrm>
            <a:custGeom>
              <a:avLst/>
              <a:gdLst/>
              <a:ahLst/>
              <a:cxnLst/>
              <a:rect l="l" t="t" r="r" b="b"/>
              <a:pathLst>
                <a:path w="942975" h="857250">
                  <a:moveTo>
                    <a:pt x="0" y="85725"/>
                  </a:moveTo>
                  <a:lnTo>
                    <a:pt x="6732" y="52399"/>
                  </a:lnTo>
                  <a:lnTo>
                    <a:pt x="25098" y="25145"/>
                  </a:lnTo>
                  <a:lnTo>
                    <a:pt x="52345" y="6750"/>
                  </a:lnTo>
                  <a:lnTo>
                    <a:pt x="85725" y="0"/>
                  </a:lnTo>
                  <a:lnTo>
                    <a:pt x="857250" y="0"/>
                  </a:lnTo>
                  <a:lnTo>
                    <a:pt x="890575" y="6750"/>
                  </a:lnTo>
                  <a:lnTo>
                    <a:pt x="917829" y="25146"/>
                  </a:lnTo>
                  <a:lnTo>
                    <a:pt x="936224" y="52399"/>
                  </a:lnTo>
                  <a:lnTo>
                    <a:pt x="942975" y="85725"/>
                  </a:lnTo>
                  <a:lnTo>
                    <a:pt x="942975" y="771651"/>
                  </a:lnTo>
                  <a:lnTo>
                    <a:pt x="936224" y="804957"/>
                  </a:lnTo>
                  <a:lnTo>
                    <a:pt x="917828" y="832167"/>
                  </a:lnTo>
                  <a:lnTo>
                    <a:pt x="890575" y="850518"/>
                  </a:lnTo>
                  <a:lnTo>
                    <a:pt x="857250" y="857250"/>
                  </a:lnTo>
                  <a:lnTo>
                    <a:pt x="85725" y="857250"/>
                  </a:lnTo>
                  <a:lnTo>
                    <a:pt x="52345" y="850519"/>
                  </a:lnTo>
                  <a:lnTo>
                    <a:pt x="25098" y="832167"/>
                  </a:lnTo>
                  <a:lnTo>
                    <a:pt x="6732" y="804957"/>
                  </a:lnTo>
                  <a:lnTo>
                    <a:pt x="0" y="771651"/>
                  </a:lnTo>
                  <a:lnTo>
                    <a:pt x="0" y="85725"/>
                  </a:lnTo>
                  <a:close/>
                </a:path>
              </a:pathLst>
            </a:custGeom>
            <a:ln w="953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1414525" y="3567176"/>
            <a:ext cx="9496425" cy="847725"/>
            <a:chOff x="1414525" y="3567176"/>
            <a:chExt cx="9496425" cy="847725"/>
          </a:xfrm>
        </p:grpSpPr>
        <p:sp>
          <p:nvSpPr>
            <p:cNvPr id="12" name="object 12"/>
            <p:cNvSpPr/>
            <p:nvPr/>
          </p:nvSpPr>
          <p:spPr>
            <a:xfrm>
              <a:off x="1414525" y="3567176"/>
              <a:ext cx="9496425" cy="847725"/>
            </a:xfrm>
            <a:custGeom>
              <a:avLst/>
              <a:gdLst/>
              <a:ahLst/>
              <a:cxnLst/>
              <a:rect l="l" t="t" r="r" b="b"/>
              <a:pathLst>
                <a:path w="9496425" h="847725">
                  <a:moveTo>
                    <a:pt x="9411589" y="0"/>
                  </a:moveTo>
                  <a:lnTo>
                    <a:pt x="84709" y="0"/>
                  </a:lnTo>
                  <a:lnTo>
                    <a:pt x="51702" y="6645"/>
                  </a:lnTo>
                  <a:lnTo>
                    <a:pt x="24780" y="24780"/>
                  </a:lnTo>
                  <a:lnTo>
                    <a:pt x="6645" y="51702"/>
                  </a:lnTo>
                  <a:lnTo>
                    <a:pt x="0" y="84709"/>
                  </a:lnTo>
                  <a:lnTo>
                    <a:pt x="0" y="762888"/>
                  </a:lnTo>
                  <a:lnTo>
                    <a:pt x="6645" y="795914"/>
                  </a:lnTo>
                  <a:lnTo>
                    <a:pt x="24780" y="822880"/>
                  </a:lnTo>
                  <a:lnTo>
                    <a:pt x="51702" y="841059"/>
                  </a:lnTo>
                  <a:lnTo>
                    <a:pt x="84709" y="847725"/>
                  </a:lnTo>
                  <a:lnTo>
                    <a:pt x="9411589" y="847725"/>
                  </a:lnTo>
                  <a:lnTo>
                    <a:pt x="9444614" y="841059"/>
                  </a:lnTo>
                  <a:lnTo>
                    <a:pt x="9471580" y="822880"/>
                  </a:lnTo>
                  <a:lnTo>
                    <a:pt x="9489759" y="795914"/>
                  </a:lnTo>
                  <a:lnTo>
                    <a:pt x="9496425" y="762888"/>
                  </a:lnTo>
                  <a:lnTo>
                    <a:pt x="9496425" y="84709"/>
                  </a:lnTo>
                  <a:lnTo>
                    <a:pt x="9489759" y="51702"/>
                  </a:lnTo>
                  <a:lnTo>
                    <a:pt x="9471580" y="24780"/>
                  </a:lnTo>
                  <a:lnTo>
                    <a:pt x="9444614" y="6645"/>
                  </a:lnTo>
                  <a:lnTo>
                    <a:pt x="9411589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71675" y="3624199"/>
              <a:ext cx="1485900" cy="733425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471675" y="3624199"/>
              <a:ext cx="1485900" cy="733425"/>
            </a:xfrm>
            <a:custGeom>
              <a:avLst/>
              <a:gdLst/>
              <a:ahLst/>
              <a:cxnLst/>
              <a:rect l="l" t="t" r="r" b="b"/>
              <a:pathLst>
                <a:path w="1485900" h="733425">
                  <a:moveTo>
                    <a:pt x="0" y="73406"/>
                  </a:moveTo>
                  <a:lnTo>
                    <a:pt x="5752" y="44844"/>
                  </a:lnTo>
                  <a:lnTo>
                    <a:pt x="21447" y="21510"/>
                  </a:lnTo>
                  <a:lnTo>
                    <a:pt x="44737" y="5772"/>
                  </a:lnTo>
                  <a:lnTo>
                    <a:pt x="73279" y="0"/>
                  </a:lnTo>
                  <a:lnTo>
                    <a:pt x="1412494" y="0"/>
                  </a:lnTo>
                  <a:lnTo>
                    <a:pt x="1441055" y="5772"/>
                  </a:lnTo>
                  <a:lnTo>
                    <a:pt x="1464389" y="21510"/>
                  </a:lnTo>
                  <a:lnTo>
                    <a:pt x="1480127" y="44844"/>
                  </a:lnTo>
                  <a:lnTo>
                    <a:pt x="1485900" y="73406"/>
                  </a:lnTo>
                  <a:lnTo>
                    <a:pt x="1485900" y="660145"/>
                  </a:lnTo>
                  <a:lnTo>
                    <a:pt x="1480127" y="688687"/>
                  </a:lnTo>
                  <a:lnTo>
                    <a:pt x="1464389" y="711977"/>
                  </a:lnTo>
                  <a:lnTo>
                    <a:pt x="1441055" y="727672"/>
                  </a:lnTo>
                  <a:lnTo>
                    <a:pt x="1412494" y="733425"/>
                  </a:lnTo>
                  <a:lnTo>
                    <a:pt x="73279" y="733425"/>
                  </a:lnTo>
                  <a:lnTo>
                    <a:pt x="44737" y="727672"/>
                  </a:lnTo>
                  <a:lnTo>
                    <a:pt x="21447" y="711977"/>
                  </a:lnTo>
                  <a:lnTo>
                    <a:pt x="5752" y="688687"/>
                  </a:lnTo>
                  <a:lnTo>
                    <a:pt x="0" y="660145"/>
                  </a:lnTo>
                  <a:lnTo>
                    <a:pt x="0" y="73406"/>
                  </a:lnTo>
                  <a:close/>
                </a:path>
              </a:pathLst>
            </a:custGeom>
            <a:ln w="953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1414525" y="4500626"/>
            <a:ext cx="9496425" cy="847725"/>
            <a:chOff x="1414525" y="4500626"/>
            <a:chExt cx="9496425" cy="847725"/>
          </a:xfrm>
        </p:grpSpPr>
        <p:sp>
          <p:nvSpPr>
            <p:cNvPr id="16" name="object 16"/>
            <p:cNvSpPr/>
            <p:nvPr/>
          </p:nvSpPr>
          <p:spPr>
            <a:xfrm>
              <a:off x="1414525" y="4500626"/>
              <a:ext cx="9496425" cy="847725"/>
            </a:xfrm>
            <a:custGeom>
              <a:avLst/>
              <a:gdLst/>
              <a:ahLst/>
              <a:cxnLst/>
              <a:rect l="l" t="t" r="r" b="b"/>
              <a:pathLst>
                <a:path w="9496425" h="847725">
                  <a:moveTo>
                    <a:pt x="9411589" y="0"/>
                  </a:moveTo>
                  <a:lnTo>
                    <a:pt x="84709" y="0"/>
                  </a:lnTo>
                  <a:lnTo>
                    <a:pt x="51702" y="6645"/>
                  </a:lnTo>
                  <a:lnTo>
                    <a:pt x="24780" y="24780"/>
                  </a:lnTo>
                  <a:lnTo>
                    <a:pt x="6645" y="51702"/>
                  </a:lnTo>
                  <a:lnTo>
                    <a:pt x="0" y="84709"/>
                  </a:lnTo>
                  <a:lnTo>
                    <a:pt x="0" y="762889"/>
                  </a:lnTo>
                  <a:lnTo>
                    <a:pt x="6645" y="795914"/>
                  </a:lnTo>
                  <a:lnTo>
                    <a:pt x="24780" y="822880"/>
                  </a:lnTo>
                  <a:lnTo>
                    <a:pt x="51702" y="841059"/>
                  </a:lnTo>
                  <a:lnTo>
                    <a:pt x="84709" y="847725"/>
                  </a:lnTo>
                  <a:lnTo>
                    <a:pt x="9411589" y="847725"/>
                  </a:lnTo>
                  <a:lnTo>
                    <a:pt x="9444614" y="841059"/>
                  </a:lnTo>
                  <a:lnTo>
                    <a:pt x="9471580" y="822880"/>
                  </a:lnTo>
                  <a:lnTo>
                    <a:pt x="9489759" y="795914"/>
                  </a:lnTo>
                  <a:lnTo>
                    <a:pt x="9496425" y="762889"/>
                  </a:lnTo>
                  <a:lnTo>
                    <a:pt x="9496425" y="84709"/>
                  </a:lnTo>
                  <a:lnTo>
                    <a:pt x="9489759" y="51702"/>
                  </a:lnTo>
                  <a:lnTo>
                    <a:pt x="9471580" y="24780"/>
                  </a:lnTo>
                  <a:lnTo>
                    <a:pt x="9444614" y="6645"/>
                  </a:lnTo>
                  <a:lnTo>
                    <a:pt x="9411589" y="0"/>
                  </a:lnTo>
                  <a:close/>
                </a:path>
              </a:pathLst>
            </a:custGeom>
            <a:solidFill>
              <a:srgbClr val="6F2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81200" y="4567174"/>
              <a:ext cx="1552575" cy="676275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481200" y="4567174"/>
              <a:ext cx="1552575" cy="676910"/>
            </a:xfrm>
            <a:custGeom>
              <a:avLst/>
              <a:gdLst/>
              <a:ahLst/>
              <a:cxnLst/>
              <a:rect l="l" t="t" r="r" b="b"/>
              <a:pathLst>
                <a:path w="1552575" h="676910">
                  <a:moveTo>
                    <a:pt x="0" y="67690"/>
                  </a:moveTo>
                  <a:lnTo>
                    <a:pt x="5306" y="41362"/>
                  </a:lnTo>
                  <a:lnTo>
                    <a:pt x="19780" y="19843"/>
                  </a:lnTo>
                  <a:lnTo>
                    <a:pt x="41255" y="5326"/>
                  </a:lnTo>
                  <a:lnTo>
                    <a:pt x="67564" y="0"/>
                  </a:lnTo>
                  <a:lnTo>
                    <a:pt x="1484884" y="0"/>
                  </a:lnTo>
                  <a:lnTo>
                    <a:pt x="1511212" y="5326"/>
                  </a:lnTo>
                  <a:lnTo>
                    <a:pt x="1532731" y="19843"/>
                  </a:lnTo>
                  <a:lnTo>
                    <a:pt x="1547248" y="41362"/>
                  </a:lnTo>
                  <a:lnTo>
                    <a:pt x="1552575" y="67690"/>
                  </a:lnTo>
                  <a:lnTo>
                    <a:pt x="1552575" y="608711"/>
                  </a:lnTo>
                  <a:lnTo>
                    <a:pt x="1547248" y="635039"/>
                  </a:lnTo>
                  <a:lnTo>
                    <a:pt x="1532731" y="656558"/>
                  </a:lnTo>
                  <a:lnTo>
                    <a:pt x="1511212" y="671075"/>
                  </a:lnTo>
                  <a:lnTo>
                    <a:pt x="1484884" y="676401"/>
                  </a:lnTo>
                  <a:lnTo>
                    <a:pt x="67564" y="676401"/>
                  </a:lnTo>
                  <a:lnTo>
                    <a:pt x="41255" y="671075"/>
                  </a:lnTo>
                  <a:lnTo>
                    <a:pt x="19780" y="656558"/>
                  </a:lnTo>
                  <a:lnTo>
                    <a:pt x="5306" y="635039"/>
                  </a:lnTo>
                  <a:lnTo>
                    <a:pt x="0" y="608711"/>
                  </a:lnTo>
                  <a:lnTo>
                    <a:pt x="0" y="67690"/>
                  </a:lnTo>
                  <a:close/>
                </a:path>
              </a:pathLst>
            </a:custGeom>
            <a:ln w="953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1409446" y="5428996"/>
            <a:ext cx="9506585" cy="848360"/>
            <a:chOff x="1409446" y="5428996"/>
            <a:chExt cx="9506585" cy="848360"/>
          </a:xfrm>
        </p:grpSpPr>
        <p:sp>
          <p:nvSpPr>
            <p:cNvPr id="20" name="object 20"/>
            <p:cNvSpPr/>
            <p:nvPr/>
          </p:nvSpPr>
          <p:spPr>
            <a:xfrm>
              <a:off x="1414526" y="5434076"/>
              <a:ext cx="9496425" cy="838200"/>
            </a:xfrm>
            <a:custGeom>
              <a:avLst/>
              <a:gdLst/>
              <a:ahLst/>
              <a:cxnLst/>
              <a:rect l="l" t="t" r="r" b="b"/>
              <a:pathLst>
                <a:path w="9496425" h="838200">
                  <a:moveTo>
                    <a:pt x="9412605" y="0"/>
                  </a:moveTo>
                  <a:lnTo>
                    <a:pt x="83820" y="0"/>
                  </a:lnTo>
                  <a:lnTo>
                    <a:pt x="51167" y="6578"/>
                  </a:lnTo>
                  <a:lnTo>
                    <a:pt x="24526" y="24526"/>
                  </a:lnTo>
                  <a:lnTo>
                    <a:pt x="6578" y="51167"/>
                  </a:lnTo>
                  <a:lnTo>
                    <a:pt x="0" y="83820"/>
                  </a:lnTo>
                  <a:lnTo>
                    <a:pt x="0" y="754316"/>
                  </a:lnTo>
                  <a:lnTo>
                    <a:pt x="6578" y="786942"/>
                  </a:lnTo>
                  <a:lnTo>
                    <a:pt x="24526" y="813585"/>
                  </a:lnTo>
                  <a:lnTo>
                    <a:pt x="51167" y="831549"/>
                  </a:lnTo>
                  <a:lnTo>
                    <a:pt x="83820" y="838136"/>
                  </a:lnTo>
                  <a:lnTo>
                    <a:pt x="9412605" y="838136"/>
                  </a:lnTo>
                  <a:lnTo>
                    <a:pt x="9445204" y="831549"/>
                  </a:lnTo>
                  <a:lnTo>
                    <a:pt x="9471850" y="813585"/>
                  </a:lnTo>
                  <a:lnTo>
                    <a:pt x="9489828" y="786942"/>
                  </a:lnTo>
                  <a:lnTo>
                    <a:pt x="9496425" y="754316"/>
                  </a:lnTo>
                  <a:lnTo>
                    <a:pt x="9496425" y="83820"/>
                  </a:lnTo>
                  <a:lnTo>
                    <a:pt x="9489828" y="51167"/>
                  </a:lnTo>
                  <a:lnTo>
                    <a:pt x="9471850" y="24526"/>
                  </a:lnTo>
                  <a:lnTo>
                    <a:pt x="9445204" y="6578"/>
                  </a:lnTo>
                  <a:lnTo>
                    <a:pt x="9412605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414526" y="5434076"/>
              <a:ext cx="9496425" cy="838200"/>
            </a:xfrm>
            <a:custGeom>
              <a:avLst/>
              <a:gdLst/>
              <a:ahLst/>
              <a:cxnLst/>
              <a:rect l="l" t="t" r="r" b="b"/>
              <a:pathLst>
                <a:path w="9496425" h="838200">
                  <a:moveTo>
                    <a:pt x="0" y="83820"/>
                  </a:moveTo>
                  <a:lnTo>
                    <a:pt x="6578" y="51167"/>
                  </a:lnTo>
                  <a:lnTo>
                    <a:pt x="24526" y="24526"/>
                  </a:lnTo>
                  <a:lnTo>
                    <a:pt x="51167" y="6578"/>
                  </a:lnTo>
                  <a:lnTo>
                    <a:pt x="83820" y="0"/>
                  </a:lnTo>
                  <a:lnTo>
                    <a:pt x="9412605" y="0"/>
                  </a:lnTo>
                  <a:lnTo>
                    <a:pt x="9445204" y="6578"/>
                  </a:lnTo>
                  <a:lnTo>
                    <a:pt x="9471850" y="24526"/>
                  </a:lnTo>
                  <a:lnTo>
                    <a:pt x="9489828" y="51167"/>
                  </a:lnTo>
                  <a:lnTo>
                    <a:pt x="9496425" y="83820"/>
                  </a:lnTo>
                  <a:lnTo>
                    <a:pt x="9496425" y="754316"/>
                  </a:lnTo>
                  <a:lnTo>
                    <a:pt x="9489828" y="786942"/>
                  </a:lnTo>
                  <a:lnTo>
                    <a:pt x="9471850" y="813585"/>
                  </a:lnTo>
                  <a:lnTo>
                    <a:pt x="9445204" y="831549"/>
                  </a:lnTo>
                  <a:lnTo>
                    <a:pt x="9412605" y="838136"/>
                  </a:lnTo>
                  <a:lnTo>
                    <a:pt x="83820" y="838136"/>
                  </a:lnTo>
                  <a:lnTo>
                    <a:pt x="51167" y="831549"/>
                  </a:lnTo>
                  <a:lnTo>
                    <a:pt x="24526" y="813585"/>
                  </a:lnTo>
                  <a:lnTo>
                    <a:pt x="6578" y="786942"/>
                  </a:lnTo>
                  <a:lnTo>
                    <a:pt x="0" y="754316"/>
                  </a:lnTo>
                  <a:lnTo>
                    <a:pt x="0" y="83820"/>
                  </a:lnTo>
                  <a:close/>
                </a:path>
              </a:pathLst>
            </a:custGeom>
            <a:ln w="953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3458464" y="1636108"/>
            <a:ext cx="7211695" cy="4425315"/>
          </a:xfrm>
          <a:prstGeom prst="rect">
            <a:avLst/>
          </a:prstGeom>
        </p:spPr>
        <p:txBody>
          <a:bodyPr vert="horz" wrap="square" lIns="0" tIns="1003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90"/>
              </a:spcBef>
            </a:pPr>
            <a:r>
              <a:rPr sz="1850" dirty="0">
                <a:solidFill>
                  <a:srgbClr val="FFFFFF"/>
                </a:solidFill>
                <a:latin typeface="Arial Narrow"/>
                <a:cs typeface="Arial Narrow"/>
              </a:rPr>
              <a:t>Контроль</a:t>
            </a:r>
            <a:r>
              <a:rPr sz="1850" spc="13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1850" dirty="0">
                <a:solidFill>
                  <a:srgbClr val="FFFFFF"/>
                </a:solidFill>
                <a:latin typeface="Arial Narrow"/>
                <a:cs typeface="Arial Narrow"/>
              </a:rPr>
              <a:t>и</a:t>
            </a:r>
            <a:r>
              <a:rPr sz="1850" spc="1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1850" dirty="0">
                <a:solidFill>
                  <a:srgbClr val="FFFFFF"/>
                </a:solidFill>
                <a:latin typeface="Arial Narrow"/>
                <a:cs typeface="Arial Narrow"/>
              </a:rPr>
              <a:t>анализ</a:t>
            </a:r>
            <a:r>
              <a:rPr sz="1850" spc="8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1850" dirty="0">
                <a:solidFill>
                  <a:srgbClr val="FFFFFF"/>
                </a:solidFill>
                <a:latin typeface="Arial Narrow"/>
                <a:cs typeface="Arial Narrow"/>
              </a:rPr>
              <a:t>технологических</a:t>
            </a:r>
            <a:r>
              <a:rPr sz="1850" spc="22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1850" spc="-10" dirty="0">
                <a:solidFill>
                  <a:srgbClr val="FFFFFF"/>
                </a:solidFill>
                <a:latin typeface="Arial Narrow"/>
                <a:cs typeface="Arial Narrow"/>
              </a:rPr>
              <a:t>параметров</a:t>
            </a:r>
            <a:endParaRPr sz="1850">
              <a:latin typeface="Arial Narrow"/>
              <a:cs typeface="Arial Narrow"/>
            </a:endParaRPr>
          </a:p>
          <a:p>
            <a:pPr marL="127000" indent="-114300">
              <a:lnSpc>
                <a:spcPct val="100000"/>
              </a:lnSpc>
              <a:spcBef>
                <a:spcPts val="535"/>
              </a:spcBef>
              <a:buChar char="•"/>
              <a:tabLst>
                <a:tab pos="127000" algn="l"/>
              </a:tabLst>
            </a:pPr>
            <a:r>
              <a:rPr sz="1500" dirty="0">
                <a:solidFill>
                  <a:srgbClr val="FFFFFF"/>
                </a:solidFill>
                <a:latin typeface="Arial Narrow"/>
                <a:cs typeface="Arial Narrow"/>
              </a:rPr>
              <a:t>напор, подача, ток</a:t>
            </a:r>
            <a:r>
              <a:rPr sz="1500" spc="-4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1500" dirty="0">
                <a:solidFill>
                  <a:srgbClr val="FFFFFF"/>
                </a:solidFill>
                <a:latin typeface="Arial Narrow"/>
                <a:cs typeface="Arial Narrow"/>
              </a:rPr>
              <a:t>привода</a:t>
            </a:r>
            <a:r>
              <a:rPr sz="1500" spc="-3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1500" dirty="0">
                <a:solidFill>
                  <a:srgbClr val="FFFFFF"/>
                </a:solidFill>
                <a:latin typeface="Arial Narrow"/>
                <a:cs typeface="Arial Narrow"/>
              </a:rPr>
              <a:t>и</a:t>
            </a:r>
            <a:r>
              <a:rPr sz="1500" spc="4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Arial Narrow"/>
                <a:cs typeface="Arial Narrow"/>
              </a:rPr>
              <a:t>другие</a:t>
            </a:r>
            <a:endParaRPr sz="15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buClr>
                <a:srgbClr val="FFFFFF"/>
              </a:buClr>
              <a:buFont typeface="Arial Narrow"/>
              <a:buChar char="•"/>
            </a:pPr>
            <a:endParaRPr sz="17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1005"/>
              </a:spcBef>
            </a:pPr>
            <a:r>
              <a:rPr sz="1850" dirty="0">
                <a:solidFill>
                  <a:srgbClr val="FFFFFF"/>
                </a:solidFill>
                <a:latin typeface="Arial Narrow"/>
                <a:cs typeface="Arial Narrow"/>
              </a:rPr>
              <a:t>Анализ</a:t>
            </a:r>
            <a:r>
              <a:rPr sz="1850" spc="114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1850" dirty="0">
                <a:solidFill>
                  <a:srgbClr val="FFFFFF"/>
                </a:solidFill>
                <a:latin typeface="Arial Narrow"/>
                <a:cs typeface="Arial Narrow"/>
              </a:rPr>
              <a:t>состава</a:t>
            </a:r>
            <a:r>
              <a:rPr sz="1850" spc="114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1850" spc="-10" dirty="0">
                <a:solidFill>
                  <a:srgbClr val="FFFFFF"/>
                </a:solidFill>
                <a:latin typeface="Arial Narrow"/>
                <a:cs typeface="Arial Narrow"/>
              </a:rPr>
              <a:t>масла</a:t>
            </a:r>
            <a:endParaRPr sz="1850">
              <a:latin typeface="Arial Narrow"/>
              <a:cs typeface="Arial Narrow"/>
            </a:endParaRPr>
          </a:p>
          <a:p>
            <a:pPr marL="174625" indent="-162560">
              <a:lnSpc>
                <a:spcPct val="100000"/>
              </a:lnSpc>
              <a:spcBef>
                <a:spcPts val="535"/>
              </a:spcBef>
              <a:buChar char="•"/>
              <a:tabLst>
                <a:tab pos="175260" algn="l"/>
              </a:tabLst>
            </a:pPr>
            <a:r>
              <a:rPr sz="1500" dirty="0">
                <a:solidFill>
                  <a:srgbClr val="FFFFFF"/>
                </a:solidFill>
                <a:latin typeface="Arial Narrow"/>
                <a:cs typeface="Arial Narrow"/>
              </a:rPr>
              <a:t>наличие</a:t>
            </a:r>
            <a:r>
              <a:rPr sz="1500" spc="-5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1500" dirty="0">
                <a:solidFill>
                  <a:srgbClr val="FFFFFF"/>
                </a:solidFill>
                <a:latin typeface="Arial Narrow"/>
                <a:cs typeface="Arial Narrow"/>
              </a:rPr>
              <a:t>и</a:t>
            </a:r>
            <a:r>
              <a:rPr sz="1500" spc="2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1500" dirty="0">
                <a:solidFill>
                  <a:srgbClr val="FFFFFF"/>
                </a:solidFill>
                <a:latin typeface="Arial Narrow"/>
                <a:cs typeface="Arial Narrow"/>
              </a:rPr>
              <a:t>состав</a:t>
            </a:r>
            <a:r>
              <a:rPr sz="1500" spc="-1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Arial Narrow"/>
                <a:cs typeface="Arial Narrow"/>
              </a:rPr>
              <a:t>примесей</a:t>
            </a:r>
            <a:endParaRPr sz="15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FFFFFF"/>
              </a:buClr>
              <a:buFont typeface="Arial Narrow"/>
              <a:buChar char="•"/>
            </a:pPr>
            <a:endParaRPr sz="23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</a:pPr>
            <a:r>
              <a:rPr sz="1850" dirty="0">
                <a:solidFill>
                  <a:srgbClr val="FFFFFF"/>
                </a:solidFill>
                <a:latin typeface="Arial Narrow"/>
                <a:cs typeface="Arial Narrow"/>
              </a:rPr>
              <a:t>Акустическая</a:t>
            </a:r>
            <a:r>
              <a:rPr sz="1850" spc="14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1850" spc="-10" dirty="0">
                <a:solidFill>
                  <a:srgbClr val="FFFFFF"/>
                </a:solidFill>
                <a:latin typeface="Arial Narrow"/>
                <a:cs typeface="Arial Narrow"/>
              </a:rPr>
              <a:t>эмиссия</a:t>
            </a:r>
            <a:endParaRPr sz="1850">
              <a:latin typeface="Arial Narrow"/>
              <a:cs typeface="Arial Narrow"/>
            </a:endParaRPr>
          </a:p>
          <a:p>
            <a:pPr marL="127000" indent="-114300">
              <a:lnSpc>
                <a:spcPct val="100000"/>
              </a:lnSpc>
              <a:spcBef>
                <a:spcPts val="535"/>
              </a:spcBef>
              <a:buChar char="•"/>
              <a:tabLst>
                <a:tab pos="127000" algn="l"/>
              </a:tabLst>
            </a:pPr>
            <a:r>
              <a:rPr sz="1500" dirty="0">
                <a:solidFill>
                  <a:srgbClr val="FFFFFF"/>
                </a:solidFill>
                <a:latin typeface="Arial Narrow"/>
                <a:cs typeface="Arial Narrow"/>
              </a:rPr>
              <a:t>контроль</a:t>
            </a:r>
            <a:r>
              <a:rPr sz="1500" spc="-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1500" dirty="0">
                <a:solidFill>
                  <a:srgbClr val="FFFFFF"/>
                </a:solidFill>
                <a:latin typeface="Arial Narrow"/>
                <a:cs typeface="Arial Narrow"/>
              </a:rPr>
              <a:t>сосудов</a:t>
            </a:r>
            <a:r>
              <a:rPr sz="1500" spc="-9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1500" dirty="0">
                <a:solidFill>
                  <a:srgbClr val="FFFFFF"/>
                </a:solidFill>
                <a:latin typeface="Arial Narrow"/>
                <a:cs typeface="Arial Narrow"/>
              </a:rPr>
              <a:t>под</a:t>
            </a:r>
            <a:r>
              <a:rPr sz="1500" spc="7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1500" dirty="0">
                <a:solidFill>
                  <a:srgbClr val="FFFFFF"/>
                </a:solidFill>
                <a:latin typeface="Arial Narrow"/>
                <a:cs typeface="Arial Narrow"/>
              </a:rPr>
              <a:t>давлением,</a:t>
            </a:r>
            <a:r>
              <a:rPr sz="1500" spc="-8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1500" dirty="0">
                <a:solidFill>
                  <a:srgbClr val="FFFFFF"/>
                </a:solidFill>
                <a:latin typeface="Arial Narrow"/>
                <a:cs typeface="Arial Narrow"/>
              </a:rPr>
              <a:t>поиск</a:t>
            </a:r>
            <a:r>
              <a:rPr sz="1500" spc="3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Arial Narrow"/>
                <a:cs typeface="Arial Narrow"/>
              </a:rPr>
              <a:t>утечек</a:t>
            </a:r>
            <a:endParaRPr sz="15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FFFFFF"/>
              </a:buClr>
              <a:buFont typeface="Arial Narrow"/>
              <a:buChar char="•"/>
            </a:pPr>
            <a:endParaRPr sz="24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</a:pPr>
            <a:r>
              <a:rPr sz="1850" dirty="0">
                <a:solidFill>
                  <a:srgbClr val="FFFFFF"/>
                </a:solidFill>
                <a:latin typeface="Arial Narrow"/>
                <a:cs typeface="Arial Narrow"/>
              </a:rPr>
              <a:t>Тепловизионная</a:t>
            </a:r>
            <a:r>
              <a:rPr sz="1850" spc="21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1850" spc="-10" dirty="0">
                <a:solidFill>
                  <a:srgbClr val="FFFFFF"/>
                </a:solidFill>
                <a:latin typeface="Arial Narrow"/>
                <a:cs typeface="Arial Narrow"/>
              </a:rPr>
              <a:t>диагностика</a:t>
            </a:r>
            <a:endParaRPr sz="1850">
              <a:latin typeface="Arial Narrow"/>
              <a:cs typeface="Arial Narrow"/>
            </a:endParaRPr>
          </a:p>
          <a:p>
            <a:pPr marL="127000" indent="-114300">
              <a:lnSpc>
                <a:spcPct val="100000"/>
              </a:lnSpc>
              <a:spcBef>
                <a:spcPts val="530"/>
              </a:spcBef>
              <a:buChar char="•"/>
              <a:tabLst>
                <a:tab pos="127000" algn="l"/>
              </a:tabLst>
            </a:pPr>
            <a:r>
              <a:rPr sz="1500" dirty="0">
                <a:solidFill>
                  <a:srgbClr val="FFFFFF"/>
                </a:solidFill>
                <a:latin typeface="Arial Narrow"/>
                <a:cs typeface="Arial Narrow"/>
              </a:rPr>
              <a:t>контроль</a:t>
            </a:r>
            <a:r>
              <a:rPr sz="1500" spc="-3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1500" dirty="0">
                <a:solidFill>
                  <a:srgbClr val="FFFFFF"/>
                </a:solidFill>
                <a:latin typeface="Arial Narrow"/>
                <a:cs typeface="Arial Narrow"/>
              </a:rPr>
              <a:t>состояния</a:t>
            </a:r>
            <a:r>
              <a:rPr sz="1500" spc="-4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1500" dirty="0">
                <a:solidFill>
                  <a:srgbClr val="FFFFFF"/>
                </a:solidFill>
                <a:latin typeface="Arial Narrow"/>
                <a:cs typeface="Arial Narrow"/>
              </a:rPr>
              <a:t>энергетического</a:t>
            </a:r>
            <a:r>
              <a:rPr sz="1500" spc="8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1500" dirty="0">
                <a:solidFill>
                  <a:srgbClr val="FFFFFF"/>
                </a:solidFill>
                <a:latin typeface="Arial Narrow"/>
                <a:cs typeface="Arial Narrow"/>
              </a:rPr>
              <a:t>оборудования,</a:t>
            </a:r>
            <a:r>
              <a:rPr sz="1500" spc="-15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Arial Narrow"/>
                <a:cs typeface="Arial Narrow"/>
              </a:rPr>
              <a:t>энергоэффективности</a:t>
            </a:r>
            <a:r>
              <a:rPr sz="1500" spc="17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1500" dirty="0">
                <a:solidFill>
                  <a:srgbClr val="FFFFFF"/>
                </a:solidFill>
                <a:latin typeface="Arial Narrow"/>
                <a:cs typeface="Arial Narrow"/>
              </a:rPr>
              <a:t>зданий</a:t>
            </a:r>
            <a:r>
              <a:rPr sz="1500" spc="-6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1500" dirty="0">
                <a:solidFill>
                  <a:srgbClr val="FFFFFF"/>
                </a:solidFill>
                <a:latin typeface="Arial Narrow"/>
                <a:cs typeface="Arial Narrow"/>
              </a:rPr>
              <a:t>и</a:t>
            </a:r>
            <a:r>
              <a:rPr sz="1500" spc="1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Arial Narrow"/>
                <a:cs typeface="Arial Narrow"/>
              </a:rPr>
              <a:t>сооружений</a:t>
            </a:r>
            <a:endParaRPr sz="15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FFFFFF"/>
              </a:buClr>
              <a:buFont typeface="Arial Narrow"/>
              <a:buChar char="•"/>
            </a:pPr>
            <a:endParaRPr sz="24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</a:pPr>
            <a:r>
              <a:rPr sz="1850" dirty="0">
                <a:solidFill>
                  <a:srgbClr val="FFFFFF"/>
                </a:solidFill>
                <a:latin typeface="Arial Narrow"/>
                <a:cs typeface="Arial Narrow"/>
              </a:rPr>
              <a:t>Вибрационная</a:t>
            </a:r>
            <a:r>
              <a:rPr sz="1850" spc="18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1850" spc="-10" dirty="0">
                <a:solidFill>
                  <a:srgbClr val="FFFFFF"/>
                </a:solidFill>
                <a:latin typeface="Arial Narrow"/>
                <a:cs typeface="Arial Narrow"/>
              </a:rPr>
              <a:t>диагностика</a:t>
            </a:r>
            <a:endParaRPr sz="1850">
              <a:latin typeface="Arial Narrow"/>
              <a:cs typeface="Arial Narrow"/>
            </a:endParaRPr>
          </a:p>
          <a:p>
            <a:pPr marL="127000" indent="-114300">
              <a:lnSpc>
                <a:spcPct val="100000"/>
              </a:lnSpc>
              <a:spcBef>
                <a:spcPts val="535"/>
              </a:spcBef>
              <a:buChar char="•"/>
              <a:tabLst>
                <a:tab pos="127000" algn="l"/>
              </a:tabLst>
            </a:pPr>
            <a:r>
              <a:rPr sz="1500" dirty="0">
                <a:solidFill>
                  <a:srgbClr val="FFFFFF"/>
                </a:solidFill>
                <a:latin typeface="Arial Narrow"/>
                <a:cs typeface="Arial Narrow"/>
              </a:rPr>
              <a:t>контроль</a:t>
            </a:r>
            <a:r>
              <a:rPr sz="1500" spc="-8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1500" dirty="0">
                <a:solidFill>
                  <a:srgbClr val="FFFFFF"/>
                </a:solidFill>
                <a:latin typeface="Arial Narrow"/>
                <a:cs typeface="Arial Narrow"/>
              </a:rPr>
              <a:t>состояния</a:t>
            </a:r>
            <a:r>
              <a:rPr sz="1500" spc="-6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1500" dirty="0">
                <a:solidFill>
                  <a:srgbClr val="FFFFFF"/>
                </a:solidFill>
                <a:latin typeface="Arial Narrow"/>
                <a:cs typeface="Arial Narrow"/>
              </a:rPr>
              <a:t>вращающегося</a:t>
            </a:r>
            <a:r>
              <a:rPr sz="1500" spc="13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1500" dirty="0">
                <a:solidFill>
                  <a:srgbClr val="FFFFFF"/>
                </a:solidFill>
                <a:latin typeface="Arial Narrow"/>
                <a:cs typeface="Arial Narrow"/>
              </a:rPr>
              <a:t>оборудования,</a:t>
            </a:r>
            <a:r>
              <a:rPr sz="1500" spc="-9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1500" dirty="0">
                <a:solidFill>
                  <a:srgbClr val="FFFFFF"/>
                </a:solidFill>
                <a:latin typeface="Arial Narrow"/>
                <a:cs typeface="Arial Narrow"/>
              </a:rPr>
              <a:t>аварийная </a:t>
            </a:r>
            <a:r>
              <a:rPr sz="1500" spc="-10" dirty="0">
                <a:solidFill>
                  <a:srgbClr val="FFFFFF"/>
                </a:solidFill>
                <a:latin typeface="Arial Narrow"/>
                <a:cs typeface="Arial Narrow"/>
              </a:rPr>
              <a:t>защита</a:t>
            </a:r>
            <a:endParaRPr sz="1500">
              <a:latin typeface="Arial Narrow"/>
              <a:cs typeface="Arial Narrow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1447858" y="5467408"/>
            <a:ext cx="1648460" cy="771525"/>
            <a:chOff x="1447858" y="5467408"/>
            <a:chExt cx="1648460" cy="771525"/>
          </a:xfrm>
        </p:grpSpPr>
        <p:pic>
          <p:nvPicPr>
            <p:cNvPr id="24" name="object 2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52625" y="5472049"/>
              <a:ext cx="1638300" cy="762063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1452625" y="5472176"/>
              <a:ext cx="1638300" cy="762000"/>
            </a:xfrm>
            <a:custGeom>
              <a:avLst/>
              <a:gdLst/>
              <a:ahLst/>
              <a:cxnLst/>
              <a:rect l="l" t="t" r="r" b="b"/>
              <a:pathLst>
                <a:path w="1638300" h="762000">
                  <a:moveTo>
                    <a:pt x="0" y="76073"/>
                  </a:moveTo>
                  <a:lnTo>
                    <a:pt x="5974" y="46452"/>
                  </a:lnTo>
                  <a:lnTo>
                    <a:pt x="22272" y="22272"/>
                  </a:lnTo>
                  <a:lnTo>
                    <a:pt x="46452" y="5974"/>
                  </a:lnTo>
                  <a:lnTo>
                    <a:pt x="76073" y="0"/>
                  </a:lnTo>
                  <a:lnTo>
                    <a:pt x="1562100" y="0"/>
                  </a:lnTo>
                  <a:lnTo>
                    <a:pt x="1591740" y="5974"/>
                  </a:lnTo>
                  <a:lnTo>
                    <a:pt x="1615963" y="22272"/>
                  </a:lnTo>
                  <a:lnTo>
                    <a:pt x="1632305" y="46452"/>
                  </a:lnTo>
                  <a:lnTo>
                    <a:pt x="1638300" y="76073"/>
                  </a:lnTo>
                  <a:lnTo>
                    <a:pt x="1638300" y="685736"/>
                  </a:lnTo>
                  <a:lnTo>
                    <a:pt x="1632305" y="715398"/>
                  </a:lnTo>
                  <a:lnTo>
                    <a:pt x="1615963" y="739619"/>
                  </a:lnTo>
                  <a:lnTo>
                    <a:pt x="1591740" y="755948"/>
                  </a:lnTo>
                  <a:lnTo>
                    <a:pt x="1562100" y="761936"/>
                  </a:lnTo>
                  <a:lnTo>
                    <a:pt x="76073" y="761936"/>
                  </a:lnTo>
                  <a:lnTo>
                    <a:pt x="46452" y="755948"/>
                  </a:lnTo>
                  <a:lnTo>
                    <a:pt x="22272" y="739619"/>
                  </a:lnTo>
                  <a:lnTo>
                    <a:pt x="5974" y="715398"/>
                  </a:lnTo>
                  <a:lnTo>
                    <a:pt x="0" y="685736"/>
                  </a:lnTo>
                  <a:lnTo>
                    <a:pt x="0" y="76073"/>
                  </a:lnTo>
                  <a:close/>
                </a:path>
              </a:pathLst>
            </a:custGeom>
            <a:ln w="953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12</a:t>
            </a:fld>
            <a:endParaRPr spc="-2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600" y="1771650"/>
            <a:ext cx="409575" cy="448627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91250" y="1781175"/>
            <a:ext cx="409575" cy="40005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619878" y="743838"/>
            <a:ext cx="6295390" cy="5181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-80" dirty="0"/>
              <a:t>Основные</a:t>
            </a:r>
            <a:r>
              <a:rPr spc="-365" dirty="0"/>
              <a:t> </a:t>
            </a:r>
            <a:r>
              <a:rPr spc="-60" dirty="0"/>
              <a:t>этапы</a:t>
            </a:r>
            <a:r>
              <a:rPr spc="-335" dirty="0"/>
              <a:t> </a:t>
            </a:r>
            <a:r>
              <a:rPr spc="-90" dirty="0"/>
              <a:t>технической</a:t>
            </a:r>
            <a:r>
              <a:rPr spc="-360" dirty="0"/>
              <a:t> </a:t>
            </a:r>
            <a:r>
              <a:rPr spc="-40" dirty="0"/>
              <a:t>диагностики: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13</a:t>
            </a:fld>
            <a:endParaRPr spc="-25" dirty="0"/>
          </a:p>
        </p:txBody>
      </p:sp>
      <p:sp>
        <p:nvSpPr>
          <p:cNvPr id="5" name="object 5"/>
          <p:cNvSpPr txBox="1"/>
          <p:nvPr/>
        </p:nvSpPr>
        <p:spPr>
          <a:xfrm>
            <a:off x="1047750" y="1781175"/>
            <a:ext cx="5010150" cy="141922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41910" rIns="0" bIns="0" rtlCol="0">
            <a:spAutoFit/>
          </a:bodyPr>
          <a:lstStyle/>
          <a:p>
            <a:pPr marL="88900" marR="175895">
              <a:lnSpc>
                <a:spcPct val="92000"/>
              </a:lnSpc>
              <a:spcBef>
                <a:spcPts val="330"/>
              </a:spcBef>
            </a:pPr>
            <a:r>
              <a:rPr sz="2450" b="1" u="sng" dirty="0"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Контроль</a:t>
            </a:r>
            <a:r>
              <a:rPr sz="2450" b="1" spc="85" dirty="0">
                <a:latin typeface="Arial Narrow"/>
                <a:cs typeface="Arial Narrow"/>
              </a:rPr>
              <a:t> </a:t>
            </a:r>
            <a:r>
              <a:rPr sz="2450" dirty="0">
                <a:latin typeface="Arial Narrow"/>
                <a:cs typeface="Arial Narrow"/>
              </a:rPr>
              <a:t>–</a:t>
            </a:r>
            <a:r>
              <a:rPr sz="2450" spc="120" dirty="0">
                <a:latin typeface="Arial Narrow"/>
                <a:cs typeface="Arial Narrow"/>
              </a:rPr>
              <a:t> </a:t>
            </a:r>
            <a:r>
              <a:rPr sz="2450" dirty="0">
                <a:latin typeface="Arial Narrow"/>
                <a:cs typeface="Arial Narrow"/>
              </a:rPr>
              <a:t>определение</a:t>
            </a:r>
            <a:r>
              <a:rPr sz="2450" spc="210" dirty="0">
                <a:latin typeface="Arial Narrow"/>
                <a:cs typeface="Arial Narrow"/>
              </a:rPr>
              <a:t> </a:t>
            </a:r>
            <a:r>
              <a:rPr sz="2450" spc="-10" dirty="0">
                <a:latin typeface="Arial Narrow"/>
                <a:cs typeface="Arial Narrow"/>
              </a:rPr>
              <a:t>величины </a:t>
            </a:r>
            <a:r>
              <a:rPr sz="2450" dirty="0">
                <a:latin typeface="Arial Narrow"/>
                <a:cs typeface="Arial Narrow"/>
              </a:rPr>
              <a:t>измеряемого</a:t>
            </a:r>
            <a:r>
              <a:rPr sz="2450" spc="165" dirty="0">
                <a:latin typeface="Arial Narrow"/>
                <a:cs typeface="Arial Narrow"/>
              </a:rPr>
              <a:t> </a:t>
            </a:r>
            <a:r>
              <a:rPr sz="2450" dirty="0">
                <a:latin typeface="Arial Narrow"/>
                <a:cs typeface="Arial Narrow"/>
              </a:rPr>
              <a:t>параметра</a:t>
            </a:r>
            <a:r>
              <a:rPr sz="2450" spc="160" dirty="0">
                <a:latin typeface="Arial Narrow"/>
                <a:cs typeface="Arial Narrow"/>
              </a:rPr>
              <a:t> </a:t>
            </a:r>
            <a:r>
              <a:rPr sz="2450" dirty="0">
                <a:latin typeface="Arial Narrow"/>
                <a:cs typeface="Arial Narrow"/>
              </a:rPr>
              <a:t>и</a:t>
            </a:r>
            <a:r>
              <a:rPr sz="2450" spc="75" dirty="0">
                <a:latin typeface="Arial Narrow"/>
                <a:cs typeface="Arial Narrow"/>
              </a:rPr>
              <a:t> </a:t>
            </a:r>
            <a:r>
              <a:rPr sz="2450" dirty="0">
                <a:latin typeface="Arial Narrow"/>
                <a:cs typeface="Arial Narrow"/>
              </a:rPr>
              <a:t>сравнение</a:t>
            </a:r>
            <a:r>
              <a:rPr sz="2450" spc="160" dirty="0">
                <a:latin typeface="Arial Narrow"/>
                <a:cs typeface="Arial Narrow"/>
              </a:rPr>
              <a:t> </a:t>
            </a:r>
            <a:r>
              <a:rPr sz="2450" spc="-50" dirty="0">
                <a:latin typeface="Arial Narrow"/>
                <a:cs typeface="Arial Narrow"/>
              </a:rPr>
              <a:t>с </a:t>
            </a:r>
            <a:r>
              <a:rPr sz="2450" dirty="0">
                <a:latin typeface="Arial Narrow"/>
                <a:cs typeface="Arial Narrow"/>
              </a:rPr>
              <a:t>пороговым</a:t>
            </a:r>
            <a:r>
              <a:rPr sz="2450" spc="180" dirty="0">
                <a:latin typeface="Arial Narrow"/>
                <a:cs typeface="Arial Narrow"/>
              </a:rPr>
              <a:t> </a:t>
            </a:r>
            <a:r>
              <a:rPr sz="2450" spc="-10" dirty="0">
                <a:latin typeface="Arial Narrow"/>
                <a:cs typeface="Arial Narrow"/>
              </a:rPr>
              <a:t>значением</a:t>
            </a:r>
            <a:endParaRPr sz="2450">
              <a:latin typeface="Arial Narrow"/>
              <a:cs typeface="Arial Narro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28700" y="3276600"/>
            <a:ext cx="5019675" cy="1419225"/>
          </a:xfrm>
          <a:prstGeom prst="rect">
            <a:avLst/>
          </a:prstGeom>
          <a:solidFill>
            <a:srgbClr val="92D050"/>
          </a:solidFill>
        </p:spPr>
        <p:txBody>
          <a:bodyPr vert="horz" wrap="square" lIns="0" tIns="41275" rIns="0" bIns="0" rtlCol="0">
            <a:spAutoFit/>
          </a:bodyPr>
          <a:lstStyle/>
          <a:p>
            <a:pPr marL="95250" marR="488950">
              <a:lnSpc>
                <a:spcPct val="92000"/>
              </a:lnSpc>
              <a:spcBef>
                <a:spcPts val="325"/>
              </a:spcBef>
            </a:pPr>
            <a:r>
              <a:rPr sz="2450" b="1" u="sng" dirty="0"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Мониторинг</a:t>
            </a:r>
            <a:r>
              <a:rPr sz="2450" b="1" spc="95" dirty="0">
                <a:latin typeface="Arial Narrow"/>
                <a:cs typeface="Arial Narrow"/>
              </a:rPr>
              <a:t> </a:t>
            </a:r>
            <a:r>
              <a:rPr sz="2450" dirty="0">
                <a:latin typeface="Arial Narrow"/>
                <a:cs typeface="Arial Narrow"/>
              </a:rPr>
              <a:t>–</a:t>
            </a:r>
            <a:r>
              <a:rPr sz="2450" spc="120" dirty="0">
                <a:latin typeface="Arial Narrow"/>
                <a:cs typeface="Arial Narrow"/>
              </a:rPr>
              <a:t> </a:t>
            </a:r>
            <a:r>
              <a:rPr sz="2450" dirty="0">
                <a:latin typeface="Arial Narrow"/>
                <a:cs typeface="Arial Narrow"/>
              </a:rPr>
              <a:t>контроль</a:t>
            </a:r>
            <a:r>
              <a:rPr sz="2450" spc="195" dirty="0">
                <a:latin typeface="Arial Narrow"/>
                <a:cs typeface="Arial Narrow"/>
              </a:rPr>
              <a:t> </a:t>
            </a:r>
            <a:r>
              <a:rPr sz="2450" spc="-50" dirty="0">
                <a:latin typeface="Arial Narrow"/>
                <a:cs typeface="Arial Narrow"/>
              </a:rPr>
              <a:t>+ </a:t>
            </a:r>
            <a:r>
              <a:rPr sz="2450" dirty="0">
                <a:latin typeface="Arial Narrow"/>
                <a:cs typeface="Arial Narrow"/>
              </a:rPr>
              <a:t>отслеживание</a:t>
            </a:r>
            <a:r>
              <a:rPr sz="2450" spc="245" dirty="0">
                <a:latin typeface="Arial Narrow"/>
                <a:cs typeface="Arial Narrow"/>
              </a:rPr>
              <a:t> </a:t>
            </a:r>
            <a:r>
              <a:rPr sz="2450" dirty="0">
                <a:latin typeface="Arial Narrow"/>
                <a:cs typeface="Arial Narrow"/>
              </a:rPr>
              <a:t>изменения</a:t>
            </a:r>
            <a:r>
              <a:rPr sz="2450" spc="185" dirty="0">
                <a:latin typeface="Arial Narrow"/>
                <a:cs typeface="Arial Narrow"/>
              </a:rPr>
              <a:t> </a:t>
            </a:r>
            <a:r>
              <a:rPr sz="2450" spc="-10" dirty="0">
                <a:latin typeface="Arial Narrow"/>
                <a:cs typeface="Arial Narrow"/>
              </a:rPr>
              <a:t>величины </a:t>
            </a:r>
            <a:r>
              <a:rPr sz="2450" dirty="0">
                <a:latin typeface="Arial Narrow"/>
                <a:cs typeface="Arial Narrow"/>
              </a:rPr>
              <a:t>измеряемого</a:t>
            </a:r>
            <a:r>
              <a:rPr sz="2450" spc="175" dirty="0">
                <a:latin typeface="Arial Narrow"/>
                <a:cs typeface="Arial Narrow"/>
              </a:rPr>
              <a:t> </a:t>
            </a:r>
            <a:r>
              <a:rPr sz="2450" dirty="0">
                <a:latin typeface="Arial Narrow"/>
                <a:cs typeface="Arial Narrow"/>
              </a:rPr>
              <a:t>параметра</a:t>
            </a:r>
            <a:r>
              <a:rPr sz="2450" spc="180" dirty="0">
                <a:latin typeface="Arial Narrow"/>
                <a:cs typeface="Arial Narrow"/>
              </a:rPr>
              <a:t> </a:t>
            </a:r>
            <a:r>
              <a:rPr sz="2450" dirty="0">
                <a:latin typeface="Arial Narrow"/>
                <a:cs typeface="Arial Narrow"/>
              </a:rPr>
              <a:t>во</a:t>
            </a:r>
            <a:r>
              <a:rPr sz="2450" spc="90" dirty="0">
                <a:latin typeface="Arial Narrow"/>
                <a:cs typeface="Arial Narrow"/>
              </a:rPr>
              <a:t> </a:t>
            </a:r>
            <a:r>
              <a:rPr sz="2450" spc="-10" dirty="0">
                <a:latin typeface="Arial Narrow"/>
                <a:cs typeface="Arial Narrow"/>
              </a:rPr>
              <a:t>времени</a:t>
            </a:r>
            <a:endParaRPr sz="2450">
              <a:latin typeface="Arial Narrow"/>
              <a:cs typeface="Arial Narrow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28700" y="4781550"/>
            <a:ext cx="5019675" cy="1419225"/>
          </a:xfrm>
          <a:prstGeom prst="rect">
            <a:avLst/>
          </a:prstGeom>
          <a:solidFill>
            <a:srgbClr val="5B9BD4"/>
          </a:solidFill>
        </p:spPr>
        <p:txBody>
          <a:bodyPr vert="horz" wrap="square" lIns="0" tIns="43180" rIns="0" bIns="0" rtlCol="0">
            <a:spAutoFit/>
          </a:bodyPr>
          <a:lstStyle/>
          <a:p>
            <a:pPr marL="95250" marR="606425">
              <a:lnSpc>
                <a:spcPct val="92000"/>
              </a:lnSpc>
              <a:spcBef>
                <a:spcPts val="340"/>
              </a:spcBef>
            </a:pPr>
            <a:r>
              <a:rPr sz="2450" b="1" u="sng" dirty="0"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Диагностика</a:t>
            </a:r>
            <a:r>
              <a:rPr sz="2450" b="1" spc="195" dirty="0">
                <a:latin typeface="Arial Narrow"/>
                <a:cs typeface="Arial Narrow"/>
              </a:rPr>
              <a:t> </a:t>
            </a:r>
            <a:r>
              <a:rPr sz="2450" dirty="0">
                <a:latin typeface="Arial Narrow"/>
                <a:cs typeface="Arial Narrow"/>
              </a:rPr>
              <a:t>–</a:t>
            </a:r>
            <a:r>
              <a:rPr sz="2450" spc="120" dirty="0">
                <a:latin typeface="Arial Narrow"/>
                <a:cs typeface="Arial Narrow"/>
              </a:rPr>
              <a:t> </a:t>
            </a:r>
            <a:r>
              <a:rPr sz="2450" dirty="0">
                <a:latin typeface="Arial Narrow"/>
                <a:cs typeface="Arial Narrow"/>
              </a:rPr>
              <a:t>определение</a:t>
            </a:r>
            <a:r>
              <a:rPr sz="2450" spc="200" dirty="0">
                <a:latin typeface="Arial Narrow"/>
                <a:cs typeface="Arial Narrow"/>
              </a:rPr>
              <a:t> </a:t>
            </a:r>
            <a:r>
              <a:rPr sz="2450" spc="-10" dirty="0">
                <a:latin typeface="Arial Narrow"/>
                <a:cs typeface="Arial Narrow"/>
              </a:rPr>
              <a:t>места </a:t>
            </a:r>
            <a:r>
              <a:rPr sz="2450" dirty="0">
                <a:latin typeface="Arial Narrow"/>
                <a:cs typeface="Arial Narrow"/>
              </a:rPr>
              <a:t>возникновения</a:t>
            </a:r>
            <a:r>
              <a:rPr sz="2450" spc="320" dirty="0">
                <a:latin typeface="Arial Narrow"/>
                <a:cs typeface="Arial Narrow"/>
              </a:rPr>
              <a:t> </a:t>
            </a:r>
            <a:r>
              <a:rPr sz="2450" spc="-10" dirty="0">
                <a:latin typeface="Arial Narrow"/>
                <a:cs typeface="Arial Narrow"/>
              </a:rPr>
              <a:t>дефекта, </a:t>
            </a:r>
            <a:r>
              <a:rPr sz="2450" dirty="0">
                <a:latin typeface="Arial Narrow"/>
                <a:cs typeface="Arial Narrow"/>
              </a:rPr>
              <a:t>идентификация</a:t>
            </a:r>
            <a:r>
              <a:rPr sz="2450" spc="245" dirty="0">
                <a:latin typeface="Arial Narrow"/>
                <a:cs typeface="Arial Narrow"/>
              </a:rPr>
              <a:t> </a:t>
            </a:r>
            <a:r>
              <a:rPr sz="2450" dirty="0">
                <a:latin typeface="Arial Narrow"/>
                <a:cs typeface="Arial Narrow"/>
              </a:rPr>
              <a:t>его</a:t>
            </a:r>
            <a:r>
              <a:rPr sz="2450" spc="70" dirty="0">
                <a:latin typeface="Arial Narrow"/>
                <a:cs typeface="Arial Narrow"/>
              </a:rPr>
              <a:t> </a:t>
            </a:r>
            <a:r>
              <a:rPr sz="2450" dirty="0">
                <a:latin typeface="Arial Narrow"/>
                <a:cs typeface="Arial Narrow"/>
              </a:rPr>
              <a:t>вида</a:t>
            </a:r>
            <a:r>
              <a:rPr sz="2450" spc="145" dirty="0">
                <a:latin typeface="Arial Narrow"/>
                <a:cs typeface="Arial Narrow"/>
              </a:rPr>
              <a:t> </a:t>
            </a:r>
            <a:r>
              <a:rPr sz="2450" dirty="0">
                <a:latin typeface="Arial Narrow"/>
                <a:cs typeface="Arial Narrow"/>
              </a:rPr>
              <a:t>и</a:t>
            </a:r>
            <a:r>
              <a:rPr sz="2450" spc="65" dirty="0">
                <a:latin typeface="Arial Narrow"/>
                <a:cs typeface="Arial Narrow"/>
              </a:rPr>
              <a:t> </a:t>
            </a:r>
            <a:r>
              <a:rPr sz="2450" spc="-10" dirty="0">
                <a:latin typeface="Arial Narrow"/>
                <a:cs typeface="Arial Narrow"/>
              </a:rPr>
              <a:t>оценка </a:t>
            </a:r>
            <a:r>
              <a:rPr sz="2450" dirty="0">
                <a:latin typeface="Arial Narrow"/>
                <a:cs typeface="Arial Narrow"/>
              </a:rPr>
              <a:t>степени</a:t>
            </a:r>
            <a:r>
              <a:rPr sz="2450" spc="85" dirty="0">
                <a:latin typeface="Arial Narrow"/>
                <a:cs typeface="Arial Narrow"/>
              </a:rPr>
              <a:t> </a:t>
            </a:r>
            <a:r>
              <a:rPr sz="2450" dirty="0">
                <a:latin typeface="Arial Narrow"/>
                <a:cs typeface="Arial Narrow"/>
              </a:rPr>
              <a:t>его</a:t>
            </a:r>
            <a:r>
              <a:rPr sz="2450" spc="90" dirty="0">
                <a:latin typeface="Arial Narrow"/>
                <a:cs typeface="Arial Narrow"/>
              </a:rPr>
              <a:t> </a:t>
            </a:r>
            <a:r>
              <a:rPr sz="2450" spc="-10" dirty="0">
                <a:latin typeface="Arial Narrow"/>
                <a:cs typeface="Arial Narrow"/>
              </a:rPr>
              <a:t>развития</a:t>
            </a:r>
            <a:endParaRPr sz="2450">
              <a:latin typeface="Arial Narrow"/>
              <a:cs typeface="Arial Narrow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629400" y="1771650"/>
            <a:ext cx="5019675" cy="1419225"/>
          </a:xfrm>
          <a:prstGeom prst="rect">
            <a:avLst/>
          </a:prstGeom>
          <a:solidFill>
            <a:srgbClr val="DA5587"/>
          </a:solidFill>
        </p:spPr>
        <p:txBody>
          <a:bodyPr vert="horz" wrap="square" lIns="0" tIns="45720" rIns="0" bIns="0" rtlCol="0">
            <a:spAutoFit/>
          </a:bodyPr>
          <a:lstStyle/>
          <a:p>
            <a:pPr marL="93345" marR="433070">
              <a:lnSpc>
                <a:spcPts val="2700"/>
              </a:lnSpc>
              <a:spcBef>
                <a:spcPts val="360"/>
              </a:spcBef>
            </a:pPr>
            <a:r>
              <a:rPr sz="2450" b="1" u="sng" dirty="0"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Прогноз</a:t>
            </a:r>
            <a:r>
              <a:rPr sz="2450" b="1" spc="95" dirty="0">
                <a:latin typeface="Arial Narrow"/>
                <a:cs typeface="Arial Narrow"/>
              </a:rPr>
              <a:t> </a:t>
            </a:r>
            <a:r>
              <a:rPr sz="2450" dirty="0">
                <a:latin typeface="Arial Narrow"/>
                <a:cs typeface="Arial Narrow"/>
              </a:rPr>
              <a:t>–</a:t>
            </a:r>
            <a:r>
              <a:rPr sz="2450" spc="114" dirty="0">
                <a:latin typeface="Arial Narrow"/>
                <a:cs typeface="Arial Narrow"/>
              </a:rPr>
              <a:t> </a:t>
            </a:r>
            <a:r>
              <a:rPr sz="2450" dirty="0">
                <a:latin typeface="Arial Narrow"/>
                <a:cs typeface="Arial Narrow"/>
              </a:rPr>
              <a:t>определение</a:t>
            </a:r>
            <a:r>
              <a:rPr sz="2450" spc="204" dirty="0">
                <a:latin typeface="Arial Narrow"/>
                <a:cs typeface="Arial Narrow"/>
              </a:rPr>
              <a:t> </a:t>
            </a:r>
            <a:r>
              <a:rPr sz="2450" spc="-10" dirty="0">
                <a:latin typeface="Arial Narrow"/>
                <a:cs typeface="Arial Narrow"/>
              </a:rPr>
              <a:t>остаточного </a:t>
            </a:r>
            <a:r>
              <a:rPr sz="2450" dirty="0">
                <a:latin typeface="Arial Narrow"/>
                <a:cs typeface="Arial Narrow"/>
              </a:rPr>
              <a:t>ресурса</a:t>
            </a:r>
            <a:r>
              <a:rPr sz="2450" spc="20" dirty="0">
                <a:latin typeface="Arial Narrow"/>
                <a:cs typeface="Arial Narrow"/>
              </a:rPr>
              <a:t> </a:t>
            </a:r>
            <a:r>
              <a:rPr sz="2450" dirty="0">
                <a:latin typeface="Arial Narrow"/>
                <a:cs typeface="Arial Narrow"/>
              </a:rPr>
              <a:t>и</a:t>
            </a:r>
            <a:r>
              <a:rPr sz="2450" spc="100" dirty="0">
                <a:latin typeface="Arial Narrow"/>
                <a:cs typeface="Arial Narrow"/>
              </a:rPr>
              <a:t> </a:t>
            </a:r>
            <a:r>
              <a:rPr sz="2450" dirty="0">
                <a:latin typeface="Arial Narrow"/>
                <a:cs typeface="Arial Narrow"/>
              </a:rPr>
              <a:t>периода</a:t>
            </a:r>
            <a:r>
              <a:rPr sz="2450" spc="190" dirty="0">
                <a:latin typeface="Arial Narrow"/>
                <a:cs typeface="Arial Narrow"/>
              </a:rPr>
              <a:t> </a:t>
            </a:r>
            <a:r>
              <a:rPr sz="2450" spc="-10" dirty="0">
                <a:latin typeface="Arial Narrow"/>
                <a:cs typeface="Arial Narrow"/>
              </a:rPr>
              <a:t>безаварийной работы</a:t>
            </a:r>
            <a:endParaRPr sz="245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81950" y="2305050"/>
            <a:ext cx="3362325" cy="374332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619878" y="743838"/>
            <a:ext cx="5645785" cy="5181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-100" dirty="0"/>
              <a:t>Вибромониторинг:</a:t>
            </a:r>
            <a:r>
              <a:rPr spc="-390" dirty="0"/>
              <a:t> </a:t>
            </a:r>
            <a:r>
              <a:rPr spc="-80" dirty="0"/>
              <a:t>Виброметр</a:t>
            </a:r>
            <a:r>
              <a:rPr spc="-270" dirty="0"/>
              <a:t> </a:t>
            </a:r>
            <a:r>
              <a:rPr spc="-114" dirty="0"/>
              <a:t>СМ-</a:t>
            </a:r>
            <a:r>
              <a:rPr spc="-25" dirty="0"/>
              <a:t>21Х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14</a:t>
            </a:fld>
            <a:endParaRPr spc="-25" dirty="0"/>
          </a:p>
        </p:txBody>
      </p:sp>
      <p:sp>
        <p:nvSpPr>
          <p:cNvPr id="4" name="object 4"/>
          <p:cNvSpPr txBox="1"/>
          <p:nvPr/>
        </p:nvSpPr>
        <p:spPr>
          <a:xfrm>
            <a:off x="1221105" y="2366327"/>
            <a:ext cx="5575300" cy="3877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indent="-286385">
              <a:lnSpc>
                <a:spcPct val="100000"/>
              </a:lnSpc>
              <a:spcBef>
                <a:spcPts val="100"/>
              </a:spcBef>
              <a:buChar char="-"/>
              <a:tabLst>
                <a:tab pos="298450" algn="l"/>
                <a:tab pos="299085" algn="l"/>
              </a:tabLst>
            </a:pPr>
            <a:r>
              <a:rPr sz="1800" spc="-10" dirty="0">
                <a:latin typeface="Arial Narrow"/>
                <a:cs typeface="Arial Narrow"/>
              </a:rPr>
              <a:t>Интуитивно-</a:t>
            </a:r>
            <a:r>
              <a:rPr sz="1800" dirty="0">
                <a:latin typeface="Arial Narrow"/>
                <a:cs typeface="Arial Narrow"/>
              </a:rPr>
              <a:t>понятный</a:t>
            </a:r>
            <a:r>
              <a:rPr sz="1800" spc="50" dirty="0">
                <a:latin typeface="Arial Narrow"/>
                <a:cs typeface="Arial Narrow"/>
              </a:rPr>
              <a:t> </a:t>
            </a:r>
            <a:r>
              <a:rPr sz="1800" spc="-10" dirty="0">
                <a:latin typeface="Arial Narrow"/>
                <a:cs typeface="Arial Narrow"/>
              </a:rPr>
              <a:t>интерфейс</a:t>
            </a:r>
            <a:endParaRPr sz="1800">
              <a:latin typeface="Arial Narrow"/>
              <a:cs typeface="Arial Narrow"/>
            </a:endParaRPr>
          </a:p>
          <a:p>
            <a:pPr marL="298450" indent="-286385">
              <a:lnSpc>
                <a:spcPct val="100000"/>
              </a:lnSpc>
              <a:spcBef>
                <a:spcPts val="20"/>
              </a:spcBef>
              <a:buChar char="-"/>
              <a:tabLst>
                <a:tab pos="298450" algn="l"/>
                <a:tab pos="299085" algn="l"/>
              </a:tabLst>
            </a:pPr>
            <a:r>
              <a:rPr sz="1800" dirty="0">
                <a:latin typeface="Arial Narrow"/>
                <a:cs typeface="Arial Narrow"/>
              </a:rPr>
              <a:t>Расширенный</a:t>
            </a:r>
            <a:r>
              <a:rPr sz="1800" spc="-3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частотный</a:t>
            </a:r>
            <a:r>
              <a:rPr sz="1800" spc="-30" dirty="0">
                <a:latin typeface="Arial Narrow"/>
                <a:cs typeface="Arial Narrow"/>
              </a:rPr>
              <a:t> </a:t>
            </a:r>
            <a:r>
              <a:rPr sz="1800" spc="-10" dirty="0">
                <a:latin typeface="Arial Narrow"/>
                <a:cs typeface="Arial Narrow"/>
              </a:rPr>
              <a:t>диапазон</a:t>
            </a:r>
            <a:endParaRPr sz="1800">
              <a:latin typeface="Arial Narrow"/>
              <a:cs typeface="Arial Narrow"/>
            </a:endParaRPr>
          </a:p>
          <a:p>
            <a:pPr marL="298450" marR="5080" indent="-286385">
              <a:lnSpc>
                <a:spcPct val="100800"/>
              </a:lnSpc>
              <a:buChar char="-"/>
              <a:tabLst>
                <a:tab pos="298450" algn="l"/>
                <a:tab pos="299085" algn="l"/>
              </a:tabLst>
            </a:pPr>
            <a:r>
              <a:rPr sz="1800" dirty="0">
                <a:latin typeface="Arial Narrow"/>
                <a:cs typeface="Arial Narrow"/>
              </a:rPr>
              <a:t>Сохранение</a:t>
            </a:r>
            <a:r>
              <a:rPr sz="1800" spc="-9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результатов</a:t>
            </a:r>
            <a:r>
              <a:rPr sz="1800" spc="7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измерений</a:t>
            </a:r>
            <a:r>
              <a:rPr sz="1800" spc="-9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во</a:t>
            </a:r>
            <a:r>
              <a:rPr sz="1800" spc="-2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внутреннюю</a:t>
            </a:r>
            <a:r>
              <a:rPr sz="1800" spc="-15" dirty="0">
                <a:latin typeface="Arial Narrow"/>
                <a:cs typeface="Arial Narrow"/>
              </a:rPr>
              <a:t> </a:t>
            </a:r>
            <a:r>
              <a:rPr sz="1800" spc="-10" dirty="0">
                <a:latin typeface="Arial Narrow"/>
                <a:cs typeface="Arial Narrow"/>
              </a:rPr>
              <a:t>память прибора</a:t>
            </a:r>
            <a:endParaRPr sz="1800">
              <a:latin typeface="Arial Narrow"/>
              <a:cs typeface="Arial Narrow"/>
            </a:endParaRPr>
          </a:p>
          <a:p>
            <a:pPr marL="298450" indent="-286385">
              <a:lnSpc>
                <a:spcPts val="2130"/>
              </a:lnSpc>
              <a:spcBef>
                <a:spcPts val="20"/>
              </a:spcBef>
              <a:buChar char="-"/>
              <a:tabLst>
                <a:tab pos="298450" algn="l"/>
                <a:tab pos="299085" algn="l"/>
              </a:tabLst>
            </a:pPr>
            <a:r>
              <a:rPr sz="1800" dirty="0">
                <a:latin typeface="Arial Narrow"/>
                <a:cs typeface="Arial Narrow"/>
              </a:rPr>
              <a:t>Измерения</a:t>
            </a:r>
            <a:r>
              <a:rPr sz="1800" spc="-5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температуры</a:t>
            </a:r>
            <a:r>
              <a:rPr sz="1800" spc="-3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и</a:t>
            </a:r>
            <a:r>
              <a:rPr sz="1800" spc="-6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частоты</a:t>
            </a:r>
            <a:r>
              <a:rPr sz="1800" spc="40" dirty="0">
                <a:latin typeface="Arial Narrow"/>
                <a:cs typeface="Arial Narrow"/>
              </a:rPr>
              <a:t> </a:t>
            </a:r>
            <a:r>
              <a:rPr sz="1800" spc="-10" dirty="0">
                <a:latin typeface="Arial Narrow"/>
                <a:cs typeface="Arial Narrow"/>
              </a:rPr>
              <a:t>вращения</a:t>
            </a:r>
            <a:endParaRPr sz="1800">
              <a:latin typeface="Arial Narrow"/>
              <a:cs typeface="Arial Narrow"/>
            </a:endParaRPr>
          </a:p>
          <a:p>
            <a:pPr marL="298450" indent="-286385">
              <a:lnSpc>
                <a:spcPts val="2130"/>
              </a:lnSpc>
              <a:buChar char="-"/>
              <a:tabLst>
                <a:tab pos="298450" algn="l"/>
                <a:tab pos="299085" algn="l"/>
              </a:tabLst>
            </a:pPr>
            <a:r>
              <a:rPr sz="1800" dirty="0">
                <a:latin typeface="Arial Narrow"/>
                <a:cs typeface="Arial Narrow"/>
              </a:rPr>
              <a:t>Наличие</a:t>
            </a:r>
            <a:r>
              <a:rPr sz="1800" spc="-1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режима</a:t>
            </a:r>
            <a:r>
              <a:rPr sz="1800" spc="2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измерений</a:t>
            </a:r>
            <a:r>
              <a:rPr sz="1800" spc="-11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по</a:t>
            </a:r>
            <a:r>
              <a:rPr sz="1800" spc="2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маршрутным</a:t>
            </a:r>
            <a:r>
              <a:rPr sz="1800" spc="-95" dirty="0">
                <a:latin typeface="Arial Narrow"/>
                <a:cs typeface="Arial Narrow"/>
              </a:rPr>
              <a:t> </a:t>
            </a:r>
            <a:r>
              <a:rPr sz="1800" spc="-10" dirty="0">
                <a:latin typeface="Arial Narrow"/>
                <a:cs typeface="Arial Narrow"/>
              </a:rPr>
              <a:t>картам</a:t>
            </a:r>
            <a:endParaRPr sz="1800">
              <a:latin typeface="Arial Narrow"/>
              <a:cs typeface="Arial Narrow"/>
            </a:endParaRPr>
          </a:p>
          <a:p>
            <a:pPr marL="298450" marR="195580" indent="-286385">
              <a:lnSpc>
                <a:spcPct val="100800"/>
              </a:lnSpc>
              <a:buChar char="-"/>
              <a:tabLst>
                <a:tab pos="298450" algn="l"/>
                <a:tab pos="299085" algn="l"/>
              </a:tabLst>
            </a:pPr>
            <a:r>
              <a:rPr sz="1800" dirty="0">
                <a:latin typeface="Arial Narrow"/>
                <a:cs typeface="Arial Narrow"/>
              </a:rPr>
              <a:t>Возможность</a:t>
            </a:r>
            <a:r>
              <a:rPr sz="1800" spc="-10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добавления</a:t>
            </a:r>
            <a:r>
              <a:rPr sz="1800" spc="-1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пользовательских</a:t>
            </a:r>
            <a:r>
              <a:rPr sz="1800" spc="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фильтров</a:t>
            </a:r>
            <a:r>
              <a:rPr sz="1800" spc="-20" dirty="0">
                <a:latin typeface="Arial Narrow"/>
                <a:cs typeface="Arial Narrow"/>
              </a:rPr>
              <a:t> </a:t>
            </a:r>
            <a:r>
              <a:rPr sz="1800" spc="-25" dirty="0">
                <a:latin typeface="Arial Narrow"/>
                <a:cs typeface="Arial Narrow"/>
              </a:rPr>
              <a:t>по </a:t>
            </a:r>
            <a:r>
              <a:rPr sz="1800" dirty="0">
                <a:latin typeface="Arial Narrow"/>
                <a:cs typeface="Arial Narrow"/>
              </a:rPr>
              <a:t>желанию</a:t>
            </a:r>
            <a:r>
              <a:rPr sz="1800" spc="-10" dirty="0">
                <a:latin typeface="Arial Narrow"/>
                <a:cs typeface="Arial Narrow"/>
              </a:rPr>
              <a:t> заказчика</a:t>
            </a:r>
            <a:endParaRPr sz="1800">
              <a:latin typeface="Arial Narrow"/>
              <a:cs typeface="Arial Narrow"/>
            </a:endParaRPr>
          </a:p>
          <a:p>
            <a:pPr marL="298450" indent="-286385">
              <a:lnSpc>
                <a:spcPct val="100000"/>
              </a:lnSpc>
              <a:spcBef>
                <a:spcPts val="20"/>
              </a:spcBef>
              <a:buChar char="-"/>
              <a:tabLst>
                <a:tab pos="298450" algn="l"/>
                <a:tab pos="299085" algn="l"/>
              </a:tabLst>
            </a:pPr>
            <a:r>
              <a:rPr sz="1800" dirty="0">
                <a:latin typeface="Arial Narrow"/>
                <a:cs typeface="Arial Narrow"/>
              </a:rPr>
              <a:t>Высокая</a:t>
            </a:r>
            <a:r>
              <a:rPr sz="1800" spc="-60" dirty="0">
                <a:latin typeface="Arial Narrow"/>
                <a:cs typeface="Arial Narrow"/>
              </a:rPr>
              <a:t> </a:t>
            </a:r>
            <a:r>
              <a:rPr sz="1800" spc="-10" dirty="0">
                <a:latin typeface="Arial Narrow"/>
                <a:cs typeface="Arial Narrow"/>
              </a:rPr>
              <a:t>надежность</a:t>
            </a:r>
            <a:endParaRPr sz="1800">
              <a:latin typeface="Arial Narrow"/>
              <a:cs typeface="Arial Narrow"/>
            </a:endParaRPr>
          </a:p>
          <a:p>
            <a:pPr marL="298450" indent="-286385">
              <a:lnSpc>
                <a:spcPts val="2130"/>
              </a:lnSpc>
              <a:spcBef>
                <a:spcPts val="15"/>
              </a:spcBef>
              <a:buChar char="-"/>
              <a:tabLst>
                <a:tab pos="298450" algn="l"/>
                <a:tab pos="299085" algn="l"/>
              </a:tabLst>
            </a:pPr>
            <a:r>
              <a:rPr sz="1800" dirty="0">
                <a:latin typeface="Arial Narrow"/>
                <a:cs typeface="Arial Narrow"/>
              </a:rPr>
              <a:t>Техническая</a:t>
            </a:r>
            <a:r>
              <a:rPr sz="1800" spc="-4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поддержка</a:t>
            </a:r>
            <a:r>
              <a:rPr sz="1800" spc="15" dirty="0">
                <a:latin typeface="Arial Narrow"/>
                <a:cs typeface="Arial Narrow"/>
              </a:rPr>
              <a:t> </a:t>
            </a:r>
            <a:r>
              <a:rPr sz="1800" spc="-10" dirty="0">
                <a:latin typeface="Arial Narrow"/>
                <a:cs typeface="Arial Narrow"/>
              </a:rPr>
              <a:t>пользователей</a:t>
            </a:r>
            <a:endParaRPr sz="1800">
              <a:latin typeface="Arial Narrow"/>
              <a:cs typeface="Arial Narrow"/>
            </a:endParaRPr>
          </a:p>
          <a:p>
            <a:pPr marL="298450" indent="-286385">
              <a:lnSpc>
                <a:spcPts val="2130"/>
              </a:lnSpc>
              <a:buChar char="-"/>
              <a:tabLst>
                <a:tab pos="298450" algn="l"/>
                <a:tab pos="299085" algn="l"/>
              </a:tabLst>
            </a:pPr>
            <a:r>
              <a:rPr sz="1800" dirty="0">
                <a:latin typeface="Arial Narrow"/>
                <a:cs typeface="Arial Narrow"/>
              </a:rPr>
              <a:t>Признание</a:t>
            </a:r>
            <a:r>
              <a:rPr sz="1800" spc="-60" dirty="0">
                <a:latin typeface="Arial Narrow"/>
                <a:cs typeface="Arial Narrow"/>
              </a:rPr>
              <a:t> </a:t>
            </a:r>
            <a:r>
              <a:rPr sz="1800" spc="-10" dirty="0">
                <a:latin typeface="Arial Narrow"/>
                <a:cs typeface="Arial Narrow"/>
              </a:rPr>
              <a:t>специалистов</a:t>
            </a:r>
            <a:endParaRPr sz="1800">
              <a:latin typeface="Arial Narrow"/>
              <a:cs typeface="Arial Narrow"/>
            </a:endParaRPr>
          </a:p>
          <a:p>
            <a:pPr marL="298450" indent="-286385">
              <a:lnSpc>
                <a:spcPct val="100000"/>
              </a:lnSpc>
              <a:spcBef>
                <a:spcPts val="20"/>
              </a:spcBef>
              <a:buChar char="-"/>
              <a:tabLst>
                <a:tab pos="298450" algn="l"/>
                <a:tab pos="299085" algn="l"/>
              </a:tabLst>
            </a:pPr>
            <a:r>
              <a:rPr sz="1800" dirty="0">
                <a:latin typeface="Arial Narrow"/>
                <a:cs typeface="Arial Narrow"/>
              </a:rPr>
              <a:t>Компактность,</a:t>
            </a:r>
            <a:r>
              <a:rPr sz="1800" spc="-10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легкий</a:t>
            </a:r>
            <a:r>
              <a:rPr sz="1800" spc="40" dirty="0">
                <a:latin typeface="Arial Narrow"/>
                <a:cs typeface="Arial Narrow"/>
              </a:rPr>
              <a:t> </a:t>
            </a:r>
            <a:r>
              <a:rPr sz="1800" spc="-25" dirty="0">
                <a:latin typeface="Arial Narrow"/>
                <a:cs typeface="Arial Narrow"/>
              </a:rPr>
              <a:t>вес</a:t>
            </a:r>
            <a:endParaRPr sz="1800">
              <a:latin typeface="Arial Narrow"/>
              <a:cs typeface="Arial Narrow"/>
            </a:endParaRPr>
          </a:p>
          <a:p>
            <a:pPr marL="298450" marR="1129665" indent="-286385">
              <a:lnSpc>
                <a:spcPts val="2180"/>
              </a:lnSpc>
              <a:spcBef>
                <a:spcPts val="70"/>
              </a:spcBef>
              <a:buChar char="-"/>
              <a:tabLst>
                <a:tab pos="298450" algn="l"/>
                <a:tab pos="299085" algn="l"/>
              </a:tabLst>
            </a:pPr>
            <a:r>
              <a:rPr sz="1800" dirty="0">
                <a:latin typeface="Arial Narrow"/>
                <a:cs typeface="Arial Narrow"/>
              </a:rPr>
              <a:t>2</a:t>
            </a:r>
            <a:r>
              <a:rPr sz="1800" spc="-2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варианта</a:t>
            </a:r>
            <a:r>
              <a:rPr sz="1800" spc="6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исполнения:</a:t>
            </a:r>
            <a:r>
              <a:rPr sz="1800" spc="25" dirty="0">
                <a:latin typeface="Arial Narrow"/>
                <a:cs typeface="Arial Narrow"/>
              </a:rPr>
              <a:t> </a:t>
            </a:r>
            <a:r>
              <a:rPr sz="1800" spc="-10" dirty="0">
                <a:latin typeface="Arial Narrow"/>
                <a:cs typeface="Arial Narrow"/>
              </a:rPr>
              <a:t>общепромышленное</a:t>
            </a:r>
            <a:r>
              <a:rPr sz="1800" spc="-90" dirty="0">
                <a:latin typeface="Arial Narrow"/>
                <a:cs typeface="Arial Narrow"/>
              </a:rPr>
              <a:t> </a:t>
            </a:r>
            <a:r>
              <a:rPr sz="1800" spc="-50" dirty="0">
                <a:latin typeface="Arial Narrow"/>
                <a:cs typeface="Arial Narrow"/>
              </a:rPr>
              <a:t>и </a:t>
            </a:r>
            <a:r>
              <a:rPr sz="1800" spc="-10" dirty="0">
                <a:latin typeface="Arial Narrow"/>
                <a:cs typeface="Arial Narrow"/>
              </a:rPr>
              <a:t>взрывозащищенное</a:t>
            </a:r>
            <a:endParaRPr sz="18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482340">
              <a:lnSpc>
                <a:spcPct val="100000"/>
              </a:lnSpc>
              <a:spcBef>
                <a:spcPts val="130"/>
              </a:spcBef>
            </a:pPr>
            <a:r>
              <a:rPr spc="-100" dirty="0"/>
              <a:t>Вибродиагностика:</a:t>
            </a:r>
            <a:r>
              <a:rPr spc="-295" dirty="0"/>
              <a:t> </a:t>
            </a:r>
            <a:r>
              <a:rPr spc="-100" dirty="0"/>
              <a:t>Виброанализатор</a:t>
            </a:r>
            <a:r>
              <a:rPr spc="-265" dirty="0"/>
              <a:t> </a:t>
            </a:r>
            <a:r>
              <a:rPr spc="-110" dirty="0"/>
              <a:t>СД-</a:t>
            </a:r>
            <a:r>
              <a:rPr spc="-25" dirty="0"/>
              <a:t>23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67325" y="1619250"/>
            <a:ext cx="6391275" cy="416242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221105" y="1701228"/>
            <a:ext cx="3945890" cy="3876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indent="-286385">
              <a:lnSpc>
                <a:spcPct val="100000"/>
              </a:lnSpc>
              <a:spcBef>
                <a:spcPts val="100"/>
              </a:spcBef>
              <a:buChar char="-"/>
              <a:tabLst>
                <a:tab pos="298450" algn="l"/>
                <a:tab pos="299085" algn="l"/>
              </a:tabLst>
            </a:pPr>
            <a:r>
              <a:rPr sz="1800" spc="-10" dirty="0">
                <a:latin typeface="Arial Narrow"/>
                <a:cs typeface="Arial Narrow"/>
              </a:rPr>
              <a:t>Интуитивно-</a:t>
            </a:r>
            <a:r>
              <a:rPr sz="1800" dirty="0">
                <a:latin typeface="Arial Narrow"/>
                <a:cs typeface="Arial Narrow"/>
              </a:rPr>
              <a:t>понятный</a:t>
            </a:r>
            <a:r>
              <a:rPr sz="1800" spc="50" dirty="0">
                <a:latin typeface="Arial Narrow"/>
                <a:cs typeface="Arial Narrow"/>
              </a:rPr>
              <a:t> </a:t>
            </a:r>
            <a:r>
              <a:rPr sz="1800" spc="-10" dirty="0">
                <a:latin typeface="Arial Narrow"/>
                <a:cs typeface="Arial Narrow"/>
              </a:rPr>
              <a:t>интерфейс</a:t>
            </a:r>
            <a:endParaRPr sz="1800">
              <a:latin typeface="Arial Narrow"/>
              <a:cs typeface="Arial Narrow"/>
            </a:endParaRPr>
          </a:p>
          <a:p>
            <a:pPr marL="298450" marR="210185" indent="-286385">
              <a:lnSpc>
                <a:spcPct val="100000"/>
              </a:lnSpc>
              <a:spcBef>
                <a:spcPts val="20"/>
              </a:spcBef>
              <a:buChar char="-"/>
              <a:tabLst>
                <a:tab pos="298450" algn="l"/>
                <a:tab pos="299085" algn="l"/>
              </a:tabLst>
            </a:pPr>
            <a:r>
              <a:rPr sz="1800" dirty="0">
                <a:latin typeface="Arial Narrow"/>
                <a:cs typeface="Arial Narrow"/>
              </a:rPr>
              <a:t>Быстрый</a:t>
            </a:r>
            <a:r>
              <a:rPr sz="1800" spc="-9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2-х</a:t>
            </a:r>
            <a:r>
              <a:rPr sz="1800" spc="-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канальный</a:t>
            </a:r>
            <a:r>
              <a:rPr sz="1800" spc="70" dirty="0">
                <a:latin typeface="Arial Narrow"/>
                <a:cs typeface="Arial Narrow"/>
              </a:rPr>
              <a:t> </a:t>
            </a:r>
            <a:r>
              <a:rPr sz="1800" spc="-10" dirty="0">
                <a:latin typeface="Arial Narrow"/>
                <a:cs typeface="Arial Narrow"/>
              </a:rPr>
              <a:t>современный </a:t>
            </a:r>
            <a:r>
              <a:rPr sz="1800" dirty="0">
                <a:latin typeface="Arial Narrow"/>
                <a:cs typeface="Arial Narrow"/>
              </a:rPr>
              <a:t>виброанализатор</a:t>
            </a:r>
            <a:r>
              <a:rPr sz="1800" spc="5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с</a:t>
            </a:r>
            <a:r>
              <a:rPr sz="1800" spc="-85" dirty="0">
                <a:latin typeface="Arial Narrow"/>
                <a:cs typeface="Arial Narrow"/>
              </a:rPr>
              <a:t> </a:t>
            </a:r>
            <a:r>
              <a:rPr sz="1800" spc="-10" dirty="0">
                <a:latin typeface="Arial Narrow"/>
                <a:cs typeface="Arial Narrow"/>
              </a:rPr>
              <a:t>мощным </a:t>
            </a:r>
            <a:r>
              <a:rPr sz="1800" dirty="0">
                <a:latin typeface="Arial Narrow"/>
                <a:cs typeface="Arial Narrow"/>
              </a:rPr>
              <a:t>процессором,</a:t>
            </a:r>
            <a:r>
              <a:rPr sz="1800" spc="-10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позволяющий</a:t>
            </a:r>
            <a:r>
              <a:rPr sz="1800" spc="15" dirty="0">
                <a:latin typeface="Arial Narrow"/>
                <a:cs typeface="Arial Narrow"/>
              </a:rPr>
              <a:t> </a:t>
            </a:r>
            <a:r>
              <a:rPr sz="1800" spc="-10" dirty="0">
                <a:latin typeface="Arial Narrow"/>
                <a:cs typeface="Arial Narrow"/>
              </a:rPr>
              <a:t>проводить </a:t>
            </a:r>
            <a:r>
              <a:rPr sz="1800" dirty="0">
                <a:latin typeface="Arial Narrow"/>
                <a:cs typeface="Arial Narrow"/>
              </a:rPr>
              <a:t>большой</a:t>
            </a:r>
            <a:r>
              <a:rPr sz="1800" spc="-2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объем</a:t>
            </a:r>
            <a:r>
              <a:rPr sz="1800" spc="2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измерений</a:t>
            </a:r>
            <a:r>
              <a:rPr sz="1800" spc="-75" dirty="0">
                <a:latin typeface="Arial Narrow"/>
                <a:cs typeface="Arial Narrow"/>
              </a:rPr>
              <a:t> </a:t>
            </a:r>
            <a:r>
              <a:rPr sz="1800" spc="-25" dirty="0">
                <a:latin typeface="Arial Narrow"/>
                <a:cs typeface="Arial Narrow"/>
              </a:rPr>
              <a:t>за </a:t>
            </a:r>
            <a:r>
              <a:rPr sz="1800" dirty="0">
                <a:latin typeface="Arial Narrow"/>
                <a:cs typeface="Arial Narrow"/>
              </a:rPr>
              <a:t>минимальное</a:t>
            </a:r>
            <a:r>
              <a:rPr sz="1800" spc="-55" dirty="0">
                <a:latin typeface="Arial Narrow"/>
                <a:cs typeface="Arial Narrow"/>
              </a:rPr>
              <a:t> </a:t>
            </a:r>
            <a:r>
              <a:rPr sz="1800" spc="-10" dirty="0">
                <a:latin typeface="Arial Narrow"/>
                <a:cs typeface="Arial Narrow"/>
              </a:rPr>
              <a:t>время</a:t>
            </a:r>
            <a:endParaRPr sz="1800">
              <a:latin typeface="Arial Narrow"/>
              <a:cs typeface="Arial Narrow"/>
            </a:endParaRPr>
          </a:p>
          <a:p>
            <a:pPr marL="298450" marR="5080" indent="-286385" algn="just">
              <a:lnSpc>
                <a:spcPct val="100800"/>
              </a:lnSpc>
              <a:buChar char="-"/>
              <a:tabLst>
                <a:tab pos="299085" algn="l"/>
              </a:tabLst>
            </a:pPr>
            <a:r>
              <a:rPr sz="1800" dirty="0">
                <a:latin typeface="Arial Narrow"/>
                <a:cs typeface="Arial Narrow"/>
              </a:rPr>
              <a:t>Стоимость</a:t>
            </a:r>
            <a:r>
              <a:rPr sz="1800" spc="-7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прибора</a:t>
            </a:r>
            <a:r>
              <a:rPr sz="1800" spc="2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ниже</a:t>
            </a:r>
            <a:r>
              <a:rPr sz="1800" spc="-4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по</a:t>
            </a:r>
            <a:r>
              <a:rPr sz="1800" spc="-4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сравнению</a:t>
            </a:r>
            <a:r>
              <a:rPr sz="1800" spc="40" dirty="0">
                <a:latin typeface="Arial Narrow"/>
                <a:cs typeface="Arial Narrow"/>
              </a:rPr>
              <a:t> </a:t>
            </a:r>
            <a:r>
              <a:rPr sz="1800" spc="-50" dirty="0">
                <a:latin typeface="Arial Narrow"/>
                <a:cs typeface="Arial Narrow"/>
              </a:rPr>
              <a:t>с </a:t>
            </a:r>
            <a:r>
              <a:rPr sz="1800" dirty="0">
                <a:latin typeface="Arial Narrow"/>
                <a:cs typeface="Arial Narrow"/>
              </a:rPr>
              <a:t>европейскими</a:t>
            </a:r>
            <a:r>
              <a:rPr sz="1800" spc="-6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виброанализаторами</a:t>
            </a:r>
            <a:r>
              <a:rPr sz="1800" spc="15" dirty="0">
                <a:latin typeface="Arial Narrow"/>
                <a:cs typeface="Arial Narrow"/>
              </a:rPr>
              <a:t> </a:t>
            </a:r>
            <a:r>
              <a:rPr sz="1800" spc="-20" dirty="0">
                <a:latin typeface="Arial Narrow"/>
                <a:cs typeface="Arial Narrow"/>
              </a:rPr>
              <a:t>того </a:t>
            </a:r>
            <a:r>
              <a:rPr sz="1800" dirty="0">
                <a:latin typeface="Arial Narrow"/>
                <a:cs typeface="Arial Narrow"/>
              </a:rPr>
              <a:t>же</a:t>
            </a:r>
            <a:r>
              <a:rPr sz="1800" spc="15" dirty="0">
                <a:latin typeface="Arial Narrow"/>
                <a:cs typeface="Arial Narrow"/>
              </a:rPr>
              <a:t> </a:t>
            </a:r>
            <a:r>
              <a:rPr sz="1800" spc="-10" dirty="0">
                <a:latin typeface="Arial Narrow"/>
                <a:cs typeface="Arial Narrow"/>
              </a:rPr>
              <a:t>класса</a:t>
            </a:r>
            <a:endParaRPr sz="1800">
              <a:latin typeface="Arial Narrow"/>
              <a:cs typeface="Arial Narrow"/>
            </a:endParaRPr>
          </a:p>
          <a:p>
            <a:pPr marL="298450" indent="-286385" algn="just">
              <a:lnSpc>
                <a:spcPts val="2130"/>
              </a:lnSpc>
              <a:spcBef>
                <a:spcPts val="20"/>
              </a:spcBef>
              <a:buChar char="-"/>
              <a:tabLst>
                <a:tab pos="299085" algn="l"/>
              </a:tabLst>
            </a:pPr>
            <a:r>
              <a:rPr sz="1800" dirty="0">
                <a:latin typeface="Arial Narrow"/>
                <a:cs typeface="Arial Narrow"/>
              </a:rPr>
              <a:t>Техническая</a:t>
            </a:r>
            <a:r>
              <a:rPr sz="1800" spc="-4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поддержка</a:t>
            </a:r>
            <a:r>
              <a:rPr sz="1800" spc="15" dirty="0">
                <a:latin typeface="Arial Narrow"/>
                <a:cs typeface="Arial Narrow"/>
              </a:rPr>
              <a:t> </a:t>
            </a:r>
            <a:r>
              <a:rPr sz="1800" spc="-10" dirty="0">
                <a:latin typeface="Arial Narrow"/>
                <a:cs typeface="Arial Narrow"/>
              </a:rPr>
              <a:t>пользователей</a:t>
            </a:r>
            <a:endParaRPr sz="1800">
              <a:latin typeface="Arial Narrow"/>
              <a:cs typeface="Arial Narrow"/>
            </a:endParaRPr>
          </a:p>
          <a:p>
            <a:pPr marL="298450" marR="529590" indent="-286385">
              <a:lnSpc>
                <a:spcPts val="2180"/>
              </a:lnSpc>
              <a:spcBef>
                <a:spcPts val="25"/>
              </a:spcBef>
              <a:buChar char="-"/>
              <a:tabLst>
                <a:tab pos="298450" algn="l"/>
                <a:tab pos="299085" algn="l"/>
              </a:tabLst>
            </a:pPr>
            <a:r>
              <a:rPr sz="1800" dirty="0">
                <a:latin typeface="Arial Narrow"/>
                <a:cs typeface="Arial Narrow"/>
              </a:rPr>
              <a:t>Наличие программы</a:t>
            </a:r>
            <a:r>
              <a:rPr sz="1800" spc="-8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Dream32</a:t>
            </a:r>
            <a:r>
              <a:rPr sz="1800" spc="30" dirty="0">
                <a:latin typeface="Arial Narrow"/>
                <a:cs typeface="Arial Narrow"/>
              </a:rPr>
              <a:t> </a:t>
            </a:r>
            <a:r>
              <a:rPr sz="1800" spc="-25" dirty="0">
                <a:latin typeface="Arial Narrow"/>
                <a:cs typeface="Arial Narrow"/>
              </a:rPr>
              <a:t>для </a:t>
            </a:r>
            <a:r>
              <a:rPr sz="1800" dirty="0">
                <a:latin typeface="Arial Narrow"/>
                <a:cs typeface="Arial Narrow"/>
              </a:rPr>
              <a:t>автоматизированного</a:t>
            </a:r>
            <a:r>
              <a:rPr sz="1800" spc="-65" dirty="0">
                <a:latin typeface="Arial Narrow"/>
                <a:cs typeface="Arial Narrow"/>
              </a:rPr>
              <a:t> </a:t>
            </a:r>
            <a:r>
              <a:rPr sz="1800" spc="-10" dirty="0">
                <a:latin typeface="Arial Narrow"/>
                <a:cs typeface="Arial Narrow"/>
              </a:rPr>
              <a:t>определения </a:t>
            </a:r>
            <a:r>
              <a:rPr sz="1800" dirty="0">
                <a:latin typeface="Arial Narrow"/>
                <a:cs typeface="Arial Narrow"/>
              </a:rPr>
              <a:t>дефектов</a:t>
            </a:r>
            <a:r>
              <a:rPr sz="1800" spc="-2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и</a:t>
            </a:r>
            <a:r>
              <a:rPr sz="1800" spc="1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прогноза</a:t>
            </a:r>
            <a:r>
              <a:rPr sz="1800" spc="-50" dirty="0">
                <a:latin typeface="Arial Narrow"/>
                <a:cs typeface="Arial Narrow"/>
              </a:rPr>
              <a:t> </a:t>
            </a:r>
            <a:r>
              <a:rPr sz="1800" spc="-10" dirty="0">
                <a:latin typeface="Arial Narrow"/>
                <a:cs typeface="Arial Narrow"/>
              </a:rPr>
              <a:t>технического состояния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15</a:t>
            </a:fld>
            <a:endParaRPr spc="-2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482340">
              <a:lnSpc>
                <a:spcPct val="100000"/>
              </a:lnSpc>
              <a:spcBef>
                <a:spcPts val="130"/>
              </a:spcBef>
            </a:pPr>
            <a:r>
              <a:rPr spc="-100" dirty="0"/>
              <a:t>Вибродиагностика:</a:t>
            </a:r>
            <a:r>
              <a:rPr spc="-295" dirty="0"/>
              <a:t> </a:t>
            </a:r>
            <a:r>
              <a:rPr spc="-100" dirty="0"/>
              <a:t>Виброанализатор</a:t>
            </a:r>
            <a:r>
              <a:rPr spc="-265" dirty="0"/>
              <a:t> </a:t>
            </a:r>
            <a:r>
              <a:rPr spc="-110" dirty="0"/>
              <a:t>СД-</a:t>
            </a:r>
            <a:r>
              <a:rPr spc="-25" dirty="0"/>
              <a:t>23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84605" y="2798762"/>
            <a:ext cx="2479675" cy="853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indent="-286385">
              <a:lnSpc>
                <a:spcPct val="100000"/>
              </a:lnSpc>
              <a:spcBef>
                <a:spcPts val="100"/>
              </a:spcBef>
              <a:buChar char="-"/>
              <a:tabLst>
                <a:tab pos="298450" algn="l"/>
                <a:tab pos="299085" algn="l"/>
              </a:tabLst>
            </a:pPr>
            <a:r>
              <a:rPr sz="1800" dirty="0">
                <a:latin typeface="Arial Narrow"/>
                <a:cs typeface="Arial Narrow"/>
              </a:rPr>
              <a:t>Цветной</a:t>
            </a:r>
            <a:r>
              <a:rPr sz="1800" spc="-60" dirty="0">
                <a:latin typeface="Arial Narrow"/>
                <a:cs typeface="Arial Narrow"/>
              </a:rPr>
              <a:t> </a:t>
            </a:r>
            <a:r>
              <a:rPr sz="1800" spc="-10" dirty="0">
                <a:latin typeface="Arial Narrow"/>
                <a:cs typeface="Arial Narrow"/>
              </a:rPr>
              <a:t>дисплей</a:t>
            </a:r>
            <a:endParaRPr sz="1800">
              <a:latin typeface="Arial Narrow"/>
              <a:cs typeface="Arial Narrow"/>
            </a:endParaRPr>
          </a:p>
          <a:p>
            <a:pPr marL="298450" indent="-286385">
              <a:lnSpc>
                <a:spcPct val="100000"/>
              </a:lnSpc>
              <a:spcBef>
                <a:spcPts val="20"/>
              </a:spcBef>
              <a:buChar char="-"/>
              <a:tabLst>
                <a:tab pos="298450" algn="l"/>
                <a:tab pos="299085" algn="l"/>
              </a:tabLst>
            </a:pPr>
            <a:r>
              <a:rPr sz="1800" dirty="0">
                <a:latin typeface="Arial Narrow"/>
                <a:cs typeface="Arial Narrow"/>
              </a:rPr>
              <a:t>Высокое</a:t>
            </a:r>
            <a:r>
              <a:rPr sz="1800" spc="-5" dirty="0">
                <a:latin typeface="Arial Narrow"/>
                <a:cs typeface="Arial Narrow"/>
              </a:rPr>
              <a:t> </a:t>
            </a:r>
            <a:r>
              <a:rPr sz="1800" spc="-10" dirty="0">
                <a:latin typeface="Arial Narrow"/>
                <a:cs typeface="Arial Narrow"/>
              </a:rPr>
              <a:t>разрешение</a:t>
            </a:r>
            <a:endParaRPr sz="1800">
              <a:latin typeface="Arial Narrow"/>
              <a:cs typeface="Arial Narrow"/>
            </a:endParaRPr>
          </a:p>
          <a:p>
            <a:pPr marL="298450" indent="-286385">
              <a:lnSpc>
                <a:spcPct val="100000"/>
              </a:lnSpc>
              <a:spcBef>
                <a:spcPts val="15"/>
              </a:spcBef>
              <a:buChar char="-"/>
              <a:tabLst>
                <a:tab pos="298450" algn="l"/>
                <a:tab pos="299085" algn="l"/>
              </a:tabLst>
            </a:pPr>
            <a:r>
              <a:rPr sz="1800" dirty="0">
                <a:latin typeface="Arial Narrow"/>
                <a:cs typeface="Arial Narrow"/>
              </a:rPr>
              <a:t>Графический</a:t>
            </a:r>
            <a:r>
              <a:rPr sz="1800" spc="-40" dirty="0">
                <a:latin typeface="Arial Narrow"/>
                <a:cs typeface="Arial Narrow"/>
              </a:rPr>
              <a:t> </a:t>
            </a:r>
            <a:r>
              <a:rPr sz="1800" spc="-10" dirty="0">
                <a:latin typeface="Arial Narrow"/>
                <a:cs typeface="Arial Narrow"/>
              </a:rPr>
              <a:t>интерфейс</a:t>
            </a:r>
            <a:endParaRPr sz="1800">
              <a:latin typeface="Arial Narrow"/>
              <a:cs typeface="Arial Narrow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19750" y="1962150"/>
            <a:ext cx="5286375" cy="3095625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16</a:t>
            </a:fld>
            <a:endParaRPr spc="-2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482340">
              <a:lnSpc>
                <a:spcPct val="100000"/>
              </a:lnSpc>
              <a:spcBef>
                <a:spcPts val="130"/>
              </a:spcBef>
            </a:pPr>
            <a:r>
              <a:rPr spc="-100" dirty="0"/>
              <a:t>Вибродиагностика:</a:t>
            </a:r>
            <a:r>
              <a:rPr spc="-295" dirty="0"/>
              <a:t> </a:t>
            </a:r>
            <a:r>
              <a:rPr spc="-100" dirty="0"/>
              <a:t>Виброанализатор</a:t>
            </a:r>
            <a:r>
              <a:rPr spc="-265" dirty="0"/>
              <a:t> </a:t>
            </a:r>
            <a:r>
              <a:rPr spc="-110" dirty="0"/>
              <a:t>СД-</a:t>
            </a:r>
            <a:r>
              <a:rPr spc="-25" dirty="0"/>
              <a:t>23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84605" y="1989137"/>
            <a:ext cx="2080895" cy="27806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indent="-286385">
              <a:lnSpc>
                <a:spcPct val="100000"/>
              </a:lnSpc>
              <a:spcBef>
                <a:spcPts val="100"/>
              </a:spcBef>
              <a:buChar char="-"/>
              <a:tabLst>
                <a:tab pos="298450" algn="l"/>
                <a:tab pos="299085" algn="l"/>
              </a:tabLst>
            </a:pPr>
            <a:r>
              <a:rPr sz="1800" spc="-10" dirty="0">
                <a:latin typeface="Arial Narrow"/>
                <a:cs typeface="Arial Narrow"/>
              </a:rPr>
              <a:t>Автоспектр</a:t>
            </a:r>
            <a:endParaRPr sz="1800">
              <a:latin typeface="Arial Narrow"/>
              <a:cs typeface="Arial Narrow"/>
            </a:endParaRPr>
          </a:p>
          <a:p>
            <a:pPr marL="298450" indent="-286385">
              <a:lnSpc>
                <a:spcPct val="100000"/>
              </a:lnSpc>
              <a:spcBef>
                <a:spcPts val="20"/>
              </a:spcBef>
              <a:buChar char="-"/>
              <a:tabLst>
                <a:tab pos="298450" algn="l"/>
                <a:tab pos="299085" algn="l"/>
              </a:tabLst>
            </a:pPr>
            <a:r>
              <a:rPr sz="1800" dirty="0">
                <a:latin typeface="Arial Narrow"/>
                <a:cs typeface="Arial Narrow"/>
              </a:rPr>
              <a:t>Спектр</a:t>
            </a:r>
            <a:r>
              <a:rPr sz="1800" spc="-20" dirty="0">
                <a:latin typeface="Arial Narrow"/>
                <a:cs typeface="Arial Narrow"/>
              </a:rPr>
              <a:t> </a:t>
            </a:r>
            <a:r>
              <a:rPr sz="1800" spc="-10" dirty="0">
                <a:latin typeface="Arial Narrow"/>
                <a:cs typeface="Arial Narrow"/>
              </a:rPr>
              <a:t>огибающей</a:t>
            </a:r>
            <a:endParaRPr sz="1800">
              <a:latin typeface="Arial Narrow"/>
              <a:cs typeface="Arial Narrow"/>
            </a:endParaRPr>
          </a:p>
          <a:p>
            <a:pPr marL="298450" indent="-286385">
              <a:lnSpc>
                <a:spcPct val="100000"/>
              </a:lnSpc>
              <a:spcBef>
                <a:spcPts val="20"/>
              </a:spcBef>
              <a:buChar char="-"/>
              <a:tabLst>
                <a:tab pos="298450" algn="l"/>
                <a:tab pos="299085" algn="l"/>
              </a:tabLst>
            </a:pPr>
            <a:r>
              <a:rPr sz="1800" dirty="0">
                <a:latin typeface="Arial Narrow"/>
                <a:cs typeface="Arial Narrow"/>
              </a:rPr>
              <a:t>Общий</a:t>
            </a:r>
            <a:r>
              <a:rPr sz="1800" spc="-45" dirty="0">
                <a:latin typeface="Arial Narrow"/>
                <a:cs typeface="Arial Narrow"/>
              </a:rPr>
              <a:t> </a:t>
            </a:r>
            <a:r>
              <a:rPr sz="1800" spc="-10" dirty="0">
                <a:latin typeface="Arial Narrow"/>
                <a:cs typeface="Arial Narrow"/>
              </a:rPr>
              <a:t>уровень</a:t>
            </a:r>
            <a:endParaRPr sz="1800">
              <a:latin typeface="Arial Narrow"/>
              <a:cs typeface="Arial Narrow"/>
            </a:endParaRPr>
          </a:p>
          <a:p>
            <a:pPr marL="298450" indent="-286385">
              <a:lnSpc>
                <a:spcPct val="100000"/>
              </a:lnSpc>
              <a:spcBef>
                <a:spcPts val="15"/>
              </a:spcBef>
              <a:buChar char="-"/>
              <a:tabLst>
                <a:tab pos="298450" algn="l"/>
                <a:tab pos="299085" algn="l"/>
              </a:tabLst>
            </a:pPr>
            <a:r>
              <a:rPr sz="1800" spc="-10" dirty="0">
                <a:latin typeface="Arial Narrow"/>
                <a:cs typeface="Arial Narrow"/>
              </a:rPr>
              <a:t>Амплитуда-</a:t>
            </a:r>
            <a:r>
              <a:rPr sz="1800" spc="-20" dirty="0">
                <a:latin typeface="Arial Narrow"/>
                <a:cs typeface="Arial Narrow"/>
              </a:rPr>
              <a:t>фаза</a:t>
            </a:r>
            <a:endParaRPr sz="1800">
              <a:latin typeface="Arial Narrow"/>
              <a:cs typeface="Arial Narrow"/>
            </a:endParaRPr>
          </a:p>
          <a:p>
            <a:pPr marL="298450" indent="-286385">
              <a:lnSpc>
                <a:spcPts val="2130"/>
              </a:lnSpc>
              <a:spcBef>
                <a:spcPts val="20"/>
              </a:spcBef>
              <a:buChar char="-"/>
              <a:tabLst>
                <a:tab pos="298450" algn="l"/>
                <a:tab pos="299085" algn="l"/>
              </a:tabLst>
            </a:pPr>
            <a:r>
              <a:rPr sz="1800" dirty="0">
                <a:latin typeface="Arial Narrow"/>
                <a:cs typeface="Arial Narrow"/>
              </a:rPr>
              <a:t>Временной</a:t>
            </a:r>
            <a:r>
              <a:rPr sz="1800" spc="-25" dirty="0">
                <a:latin typeface="Arial Narrow"/>
                <a:cs typeface="Arial Narrow"/>
              </a:rPr>
              <a:t> </a:t>
            </a:r>
            <a:r>
              <a:rPr sz="1800" spc="-10" dirty="0">
                <a:latin typeface="Arial Narrow"/>
                <a:cs typeface="Arial Narrow"/>
              </a:rPr>
              <a:t>сигнал</a:t>
            </a:r>
            <a:endParaRPr sz="1800">
              <a:latin typeface="Arial Narrow"/>
              <a:cs typeface="Arial Narrow"/>
            </a:endParaRPr>
          </a:p>
          <a:p>
            <a:pPr marL="298450" indent="-286385">
              <a:lnSpc>
                <a:spcPts val="2130"/>
              </a:lnSpc>
              <a:buChar char="-"/>
              <a:tabLst>
                <a:tab pos="298450" algn="l"/>
                <a:tab pos="299085" algn="l"/>
              </a:tabLst>
            </a:pPr>
            <a:r>
              <a:rPr sz="1800" spc="-10" dirty="0">
                <a:latin typeface="Arial Narrow"/>
                <a:cs typeface="Arial Narrow"/>
              </a:rPr>
              <a:t>Орбиты</a:t>
            </a:r>
            <a:endParaRPr sz="1800">
              <a:latin typeface="Arial Narrow"/>
              <a:cs typeface="Arial Narrow"/>
            </a:endParaRPr>
          </a:p>
          <a:p>
            <a:pPr marL="298450" indent="-286385">
              <a:lnSpc>
                <a:spcPct val="100000"/>
              </a:lnSpc>
              <a:spcBef>
                <a:spcPts val="20"/>
              </a:spcBef>
              <a:buChar char="-"/>
              <a:tabLst>
                <a:tab pos="298450" algn="l"/>
                <a:tab pos="299085" algn="l"/>
              </a:tabLst>
            </a:pPr>
            <a:r>
              <a:rPr sz="1800" dirty="0">
                <a:latin typeface="Arial Narrow"/>
                <a:cs typeface="Arial Narrow"/>
              </a:rPr>
              <a:t>1/n</a:t>
            </a:r>
            <a:r>
              <a:rPr sz="1800" spc="1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октавный</a:t>
            </a:r>
            <a:r>
              <a:rPr sz="1800" spc="-50" dirty="0">
                <a:latin typeface="Arial Narrow"/>
                <a:cs typeface="Arial Narrow"/>
              </a:rPr>
              <a:t> </a:t>
            </a:r>
            <a:r>
              <a:rPr sz="1800" spc="-10" dirty="0">
                <a:latin typeface="Arial Narrow"/>
                <a:cs typeface="Arial Narrow"/>
              </a:rPr>
              <a:t>спектр</a:t>
            </a:r>
            <a:endParaRPr sz="1800">
              <a:latin typeface="Arial Narrow"/>
              <a:cs typeface="Arial Narrow"/>
            </a:endParaRPr>
          </a:p>
          <a:p>
            <a:pPr marL="298450" indent="-286385">
              <a:lnSpc>
                <a:spcPct val="100000"/>
              </a:lnSpc>
              <a:spcBef>
                <a:spcPts val="15"/>
              </a:spcBef>
              <a:buChar char="-"/>
              <a:tabLst>
                <a:tab pos="298450" algn="l"/>
                <a:tab pos="299085" algn="l"/>
              </a:tabLst>
            </a:pPr>
            <a:r>
              <a:rPr sz="1800" dirty="0">
                <a:latin typeface="Arial Narrow"/>
                <a:cs typeface="Arial Narrow"/>
              </a:rPr>
              <a:t>Взаимный</a:t>
            </a:r>
            <a:r>
              <a:rPr sz="1800" spc="-10" dirty="0">
                <a:latin typeface="Arial Narrow"/>
                <a:cs typeface="Arial Narrow"/>
              </a:rPr>
              <a:t> спектр</a:t>
            </a:r>
            <a:endParaRPr sz="1800">
              <a:latin typeface="Arial Narrow"/>
              <a:cs typeface="Arial Narrow"/>
            </a:endParaRPr>
          </a:p>
          <a:p>
            <a:pPr marL="298450" indent="-286385">
              <a:lnSpc>
                <a:spcPct val="100000"/>
              </a:lnSpc>
              <a:spcBef>
                <a:spcPts val="20"/>
              </a:spcBef>
              <a:buChar char="-"/>
              <a:tabLst>
                <a:tab pos="298450" algn="l"/>
                <a:tab pos="299085" algn="l"/>
              </a:tabLst>
            </a:pPr>
            <a:r>
              <a:rPr sz="1800" dirty="0">
                <a:latin typeface="Arial Narrow"/>
                <a:cs typeface="Arial Narrow"/>
              </a:rPr>
              <a:t>Коэф.</a:t>
            </a:r>
            <a:r>
              <a:rPr sz="1800" spc="15" dirty="0">
                <a:latin typeface="Arial Narrow"/>
                <a:cs typeface="Arial Narrow"/>
              </a:rPr>
              <a:t> </a:t>
            </a:r>
            <a:r>
              <a:rPr sz="1800" spc="-10" dirty="0">
                <a:latin typeface="Arial Narrow"/>
                <a:cs typeface="Arial Narrow"/>
              </a:rPr>
              <a:t>эксцесса</a:t>
            </a:r>
            <a:endParaRPr sz="1800">
              <a:latin typeface="Arial Narrow"/>
              <a:cs typeface="Arial Narrow"/>
            </a:endParaRPr>
          </a:p>
          <a:p>
            <a:pPr marL="298450" indent="-286385">
              <a:lnSpc>
                <a:spcPct val="100000"/>
              </a:lnSpc>
              <a:spcBef>
                <a:spcPts val="15"/>
              </a:spcBef>
              <a:buChar char="-"/>
              <a:tabLst>
                <a:tab pos="298450" algn="l"/>
                <a:tab pos="299085" algn="l"/>
              </a:tabLst>
            </a:pPr>
            <a:r>
              <a:rPr sz="1800" dirty="0">
                <a:latin typeface="Arial Narrow"/>
                <a:cs typeface="Arial Narrow"/>
              </a:rPr>
              <a:t>Пик-фактор</a:t>
            </a:r>
            <a:r>
              <a:rPr sz="1800" spc="-2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и</a:t>
            </a:r>
            <a:r>
              <a:rPr sz="1800" spc="-10" dirty="0">
                <a:latin typeface="Arial Narrow"/>
                <a:cs typeface="Arial Narrow"/>
              </a:rPr>
              <a:t> </a:t>
            </a:r>
            <a:r>
              <a:rPr sz="1800" spc="-20" dirty="0">
                <a:latin typeface="Arial Narrow"/>
                <a:cs typeface="Arial Narrow"/>
              </a:rPr>
              <a:t>д.р.</a:t>
            </a:r>
            <a:endParaRPr sz="1800">
              <a:latin typeface="Arial Narrow"/>
              <a:cs typeface="Arial Narrow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34000" y="1962150"/>
            <a:ext cx="5276850" cy="3095625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17</a:t>
            </a:fld>
            <a:endParaRPr spc="-2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482340">
              <a:lnSpc>
                <a:spcPct val="100000"/>
              </a:lnSpc>
              <a:spcBef>
                <a:spcPts val="130"/>
              </a:spcBef>
            </a:pPr>
            <a:r>
              <a:rPr spc="-100" dirty="0"/>
              <a:t>Вибродиагностика:</a:t>
            </a:r>
            <a:r>
              <a:rPr spc="-295" dirty="0"/>
              <a:t> </a:t>
            </a:r>
            <a:r>
              <a:rPr spc="-100" dirty="0"/>
              <a:t>Виброанализатор</a:t>
            </a:r>
            <a:r>
              <a:rPr spc="-265" dirty="0"/>
              <a:t> </a:t>
            </a:r>
            <a:r>
              <a:rPr spc="-110" dirty="0"/>
              <a:t>СД-</a:t>
            </a:r>
            <a:r>
              <a:rPr spc="-25" dirty="0"/>
              <a:t>23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84605" y="1989137"/>
            <a:ext cx="3942715" cy="1950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indent="-286385">
              <a:lnSpc>
                <a:spcPct val="100000"/>
              </a:lnSpc>
              <a:spcBef>
                <a:spcPts val="100"/>
              </a:spcBef>
              <a:buChar char="-"/>
              <a:tabLst>
                <a:tab pos="298450" algn="l"/>
                <a:tab pos="299085" algn="l"/>
              </a:tabLst>
            </a:pPr>
            <a:r>
              <a:rPr sz="1800" dirty="0">
                <a:latin typeface="Arial Narrow"/>
                <a:cs typeface="Arial Narrow"/>
              </a:rPr>
              <a:t>2</a:t>
            </a:r>
            <a:r>
              <a:rPr sz="1800" spc="-3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синхронных</a:t>
            </a:r>
            <a:r>
              <a:rPr sz="1800" spc="-2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канала</a:t>
            </a:r>
            <a:r>
              <a:rPr sz="1800" spc="-30" dirty="0">
                <a:latin typeface="Arial Narrow"/>
                <a:cs typeface="Arial Narrow"/>
              </a:rPr>
              <a:t> </a:t>
            </a:r>
            <a:r>
              <a:rPr sz="1800" spc="-10" dirty="0">
                <a:latin typeface="Arial Narrow"/>
                <a:cs typeface="Arial Narrow"/>
              </a:rPr>
              <a:t>вибрации;</a:t>
            </a:r>
            <a:endParaRPr sz="1800">
              <a:latin typeface="Arial Narrow"/>
              <a:cs typeface="Arial Narrow"/>
            </a:endParaRPr>
          </a:p>
          <a:p>
            <a:pPr marL="298450" indent="-286385">
              <a:lnSpc>
                <a:spcPct val="100000"/>
              </a:lnSpc>
              <a:spcBef>
                <a:spcPts val="20"/>
              </a:spcBef>
              <a:buChar char="-"/>
              <a:tabLst>
                <a:tab pos="298450" algn="l"/>
                <a:tab pos="299085" algn="l"/>
              </a:tabLst>
            </a:pPr>
            <a:r>
              <a:rPr sz="1800" dirty="0">
                <a:latin typeface="Arial Narrow"/>
                <a:cs typeface="Arial Narrow"/>
              </a:rPr>
              <a:t>Частотный</a:t>
            </a:r>
            <a:r>
              <a:rPr sz="1800" spc="-5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диапазон:</a:t>
            </a:r>
            <a:r>
              <a:rPr sz="1800" spc="-2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от</a:t>
            </a:r>
            <a:r>
              <a:rPr sz="1800" spc="-5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0,5</a:t>
            </a:r>
            <a:r>
              <a:rPr sz="1800" spc="2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до</a:t>
            </a:r>
            <a:r>
              <a:rPr sz="1800" spc="2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51</a:t>
            </a:r>
            <a:r>
              <a:rPr sz="1800" spc="2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200</a:t>
            </a:r>
            <a:r>
              <a:rPr sz="1800" spc="-50" dirty="0">
                <a:latin typeface="Arial Narrow"/>
                <a:cs typeface="Arial Narrow"/>
              </a:rPr>
              <a:t> </a:t>
            </a:r>
            <a:r>
              <a:rPr sz="1800" spc="-25" dirty="0">
                <a:latin typeface="Arial Narrow"/>
                <a:cs typeface="Arial Narrow"/>
              </a:rPr>
              <a:t>Гц;</a:t>
            </a:r>
            <a:endParaRPr sz="1800">
              <a:latin typeface="Arial Narrow"/>
              <a:cs typeface="Arial Narrow"/>
            </a:endParaRPr>
          </a:p>
          <a:p>
            <a:pPr marL="298450" indent="-286385">
              <a:lnSpc>
                <a:spcPct val="100000"/>
              </a:lnSpc>
              <a:spcBef>
                <a:spcPts val="20"/>
              </a:spcBef>
              <a:buChar char="-"/>
              <a:tabLst>
                <a:tab pos="298450" algn="l"/>
                <a:tab pos="299085" algn="l"/>
              </a:tabLst>
            </a:pPr>
            <a:r>
              <a:rPr sz="1800" dirty="0">
                <a:latin typeface="Arial Narrow"/>
                <a:cs typeface="Arial Narrow"/>
              </a:rPr>
              <a:t>Частотное</a:t>
            </a:r>
            <a:r>
              <a:rPr sz="1800" spc="-5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разрешение:</a:t>
            </a:r>
            <a:r>
              <a:rPr sz="1800" spc="-1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до</a:t>
            </a:r>
            <a:r>
              <a:rPr sz="1800" spc="2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51</a:t>
            </a:r>
            <a:r>
              <a:rPr sz="1800" spc="-5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000</a:t>
            </a:r>
            <a:r>
              <a:rPr sz="1800" spc="25" dirty="0">
                <a:latin typeface="Arial Narrow"/>
                <a:cs typeface="Arial Narrow"/>
              </a:rPr>
              <a:t> </a:t>
            </a:r>
            <a:r>
              <a:rPr sz="1800" spc="-10" dirty="0">
                <a:latin typeface="Arial Narrow"/>
                <a:cs typeface="Arial Narrow"/>
              </a:rPr>
              <a:t>линий;</a:t>
            </a:r>
            <a:endParaRPr sz="1800">
              <a:latin typeface="Arial Narrow"/>
              <a:cs typeface="Arial Narrow"/>
            </a:endParaRPr>
          </a:p>
          <a:p>
            <a:pPr marL="298450" marR="229235" indent="-286385">
              <a:lnSpc>
                <a:spcPct val="100800"/>
              </a:lnSpc>
              <a:buChar char="-"/>
              <a:tabLst>
                <a:tab pos="298450" algn="l"/>
                <a:tab pos="299085" algn="l"/>
              </a:tabLst>
            </a:pPr>
            <a:r>
              <a:rPr sz="1800" dirty="0">
                <a:latin typeface="Arial Narrow"/>
                <a:cs typeface="Arial Narrow"/>
              </a:rPr>
              <a:t>Динамический</a:t>
            </a:r>
            <a:r>
              <a:rPr sz="1800" spc="-5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диапазон:</a:t>
            </a:r>
            <a:r>
              <a:rPr sz="1800" spc="-1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не</a:t>
            </a:r>
            <a:r>
              <a:rPr sz="1800" spc="-4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менее</a:t>
            </a:r>
            <a:r>
              <a:rPr sz="1800" spc="-35" dirty="0">
                <a:latin typeface="Arial Narrow"/>
                <a:cs typeface="Arial Narrow"/>
              </a:rPr>
              <a:t> </a:t>
            </a:r>
            <a:r>
              <a:rPr sz="1800" spc="-25" dirty="0">
                <a:latin typeface="Arial Narrow"/>
                <a:cs typeface="Arial Narrow"/>
              </a:rPr>
              <a:t>100 дБ;</a:t>
            </a:r>
            <a:endParaRPr sz="1800">
              <a:latin typeface="Arial Narrow"/>
              <a:cs typeface="Arial Narrow"/>
            </a:endParaRPr>
          </a:p>
          <a:p>
            <a:pPr marL="298450" indent="-286385">
              <a:lnSpc>
                <a:spcPts val="2105"/>
              </a:lnSpc>
              <a:buChar char="-"/>
              <a:tabLst>
                <a:tab pos="298450" algn="l"/>
                <a:tab pos="299085" algn="l"/>
              </a:tabLst>
            </a:pPr>
            <a:r>
              <a:rPr sz="1800" dirty="0">
                <a:latin typeface="Arial Narrow"/>
                <a:cs typeface="Arial Narrow"/>
              </a:rPr>
              <a:t>Память:</a:t>
            </a:r>
            <a:r>
              <a:rPr sz="1800" spc="-1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оперативная</a:t>
            </a:r>
            <a:r>
              <a:rPr sz="1800" spc="-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–</a:t>
            </a:r>
            <a:r>
              <a:rPr sz="1800" spc="-45" dirty="0">
                <a:latin typeface="Arial Narrow"/>
                <a:cs typeface="Arial Narrow"/>
              </a:rPr>
              <a:t> </a:t>
            </a:r>
            <a:r>
              <a:rPr sz="1800" spc="-20" dirty="0">
                <a:latin typeface="Arial Narrow"/>
                <a:cs typeface="Arial Narrow"/>
              </a:rPr>
              <a:t>1Гб,</a:t>
            </a:r>
            <a:endParaRPr sz="1800">
              <a:latin typeface="Arial Narrow"/>
              <a:cs typeface="Arial Narrow"/>
            </a:endParaRPr>
          </a:p>
          <a:p>
            <a:pPr marL="1184910" indent="-1172845">
              <a:lnSpc>
                <a:spcPct val="100000"/>
              </a:lnSpc>
              <a:spcBef>
                <a:spcPts val="20"/>
              </a:spcBef>
              <a:buChar char="-"/>
              <a:tabLst>
                <a:tab pos="1184910" algn="l"/>
                <a:tab pos="1185545" algn="l"/>
              </a:tabLst>
            </a:pPr>
            <a:r>
              <a:rPr sz="1800" dirty="0">
                <a:latin typeface="Arial Narrow"/>
                <a:cs typeface="Arial Narrow"/>
              </a:rPr>
              <a:t>постоянная</a:t>
            </a:r>
            <a:r>
              <a:rPr sz="1800" spc="-6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–</a:t>
            </a:r>
            <a:r>
              <a:rPr sz="1800" spc="5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4</a:t>
            </a:r>
            <a:r>
              <a:rPr sz="1800" spc="-20" dirty="0">
                <a:latin typeface="Arial Narrow"/>
                <a:cs typeface="Arial Narrow"/>
              </a:rPr>
              <a:t> </a:t>
            </a:r>
            <a:r>
              <a:rPr sz="1800" spc="-25" dirty="0">
                <a:latin typeface="Arial Narrow"/>
                <a:cs typeface="Arial Narrow"/>
              </a:rPr>
              <a:t>Гб;</a:t>
            </a:r>
            <a:endParaRPr sz="1800">
              <a:latin typeface="Arial Narrow"/>
              <a:cs typeface="Arial Narrow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29275" y="1962150"/>
            <a:ext cx="5276850" cy="3095625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18</a:t>
            </a:fld>
            <a:endParaRPr spc="-2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60340" y="524573"/>
            <a:ext cx="5442585" cy="956310"/>
          </a:xfrm>
          <a:prstGeom prst="rect">
            <a:avLst/>
          </a:prstGeom>
        </p:spPr>
        <p:txBody>
          <a:bodyPr vert="horz" wrap="square" lIns="0" tIns="71755" rIns="0" bIns="0" rtlCol="0">
            <a:spAutoFit/>
          </a:bodyPr>
          <a:lstStyle/>
          <a:p>
            <a:pPr marL="1823085" marR="5080" indent="-1811020">
              <a:lnSpc>
                <a:spcPts val="3450"/>
              </a:lnSpc>
              <a:spcBef>
                <a:spcPts val="565"/>
              </a:spcBef>
            </a:pPr>
            <a:r>
              <a:rPr spc="-65" dirty="0"/>
              <a:t>Система</a:t>
            </a:r>
            <a:r>
              <a:rPr spc="-470" dirty="0"/>
              <a:t> </a:t>
            </a:r>
            <a:r>
              <a:rPr spc="-90" dirty="0"/>
              <a:t>мониторинга</a:t>
            </a:r>
            <a:r>
              <a:rPr spc="-459" dirty="0"/>
              <a:t> </a:t>
            </a:r>
            <a:r>
              <a:rPr dirty="0"/>
              <a:t>и</a:t>
            </a:r>
            <a:r>
              <a:rPr spc="-140" dirty="0"/>
              <a:t> </a:t>
            </a:r>
            <a:r>
              <a:rPr spc="-50" dirty="0"/>
              <a:t>оперативной </a:t>
            </a:r>
            <a:r>
              <a:rPr spc="-10" dirty="0"/>
              <a:t>диагностики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97597" y="1904682"/>
            <a:ext cx="2874645" cy="1860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indent="-286385">
              <a:lnSpc>
                <a:spcPct val="100000"/>
              </a:lnSpc>
              <a:spcBef>
                <a:spcPts val="100"/>
              </a:spcBef>
              <a:buChar char="-"/>
              <a:tabLst>
                <a:tab pos="298450" algn="l"/>
                <a:tab pos="299085" algn="l"/>
              </a:tabLst>
            </a:pPr>
            <a:r>
              <a:rPr sz="2400" spc="-10" dirty="0">
                <a:latin typeface="Arial Narrow"/>
                <a:cs typeface="Arial Narrow"/>
              </a:rPr>
              <a:t>Быстродействие</a:t>
            </a:r>
            <a:endParaRPr sz="2400">
              <a:latin typeface="Arial Narrow"/>
              <a:cs typeface="Arial Narrow"/>
            </a:endParaRPr>
          </a:p>
          <a:p>
            <a:pPr marL="298450" indent="-286385">
              <a:lnSpc>
                <a:spcPts val="2865"/>
              </a:lnSpc>
              <a:spcBef>
                <a:spcPts val="50"/>
              </a:spcBef>
              <a:buChar char="-"/>
              <a:tabLst>
                <a:tab pos="298450" algn="l"/>
                <a:tab pos="299085" algn="l"/>
              </a:tabLst>
            </a:pPr>
            <a:r>
              <a:rPr sz="2400" dirty="0">
                <a:latin typeface="Arial Narrow"/>
                <a:cs typeface="Arial Narrow"/>
              </a:rPr>
              <a:t>Адаптация</a:t>
            </a:r>
            <a:r>
              <a:rPr sz="2400" spc="-60" dirty="0">
                <a:latin typeface="Arial Narrow"/>
                <a:cs typeface="Arial Narrow"/>
              </a:rPr>
              <a:t> </a:t>
            </a:r>
            <a:r>
              <a:rPr sz="2400" spc="-10" dirty="0">
                <a:latin typeface="Arial Narrow"/>
                <a:cs typeface="Arial Narrow"/>
              </a:rPr>
              <a:t>порогов</a:t>
            </a:r>
            <a:endParaRPr sz="2400">
              <a:latin typeface="Arial Narrow"/>
              <a:cs typeface="Arial Narrow"/>
            </a:endParaRPr>
          </a:p>
          <a:p>
            <a:pPr marL="298450" marR="43815" indent="-286385">
              <a:lnSpc>
                <a:spcPts val="2850"/>
              </a:lnSpc>
              <a:spcBef>
                <a:spcPts val="105"/>
              </a:spcBef>
              <a:buChar char="-"/>
              <a:tabLst>
                <a:tab pos="298450" algn="l"/>
                <a:tab pos="299085" algn="l"/>
              </a:tabLst>
            </a:pPr>
            <a:r>
              <a:rPr sz="2400" dirty="0">
                <a:latin typeface="Arial Narrow"/>
                <a:cs typeface="Arial Narrow"/>
              </a:rPr>
              <a:t>Работа</a:t>
            </a:r>
            <a:r>
              <a:rPr sz="2400" spc="-55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на</a:t>
            </a:r>
            <a:r>
              <a:rPr sz="2400" spc="30" dirty="0">
                <a:latin typeface="Arial Narrow"/>
                <a:cs typeface="Arial Narrow"/>
              </a:rPr>
              <a:t> </a:t>
            </a:r>
            <a:r>
              <a:rPr sz="2400" spc="-10" dirty="0">
                <a:latin typeface="Arial Narrow"/>
                <a:cs typeface="Arial Narrow"/>
              </a:rPr>
              <a:t>различных режимах</a:t>
            </a:r>
            <a:endParaRPr sz="2400">
              <a:latin typeface="Arial Narrow"/>
              <a:cs typeface="Arial Narrow"/>
            </a:endParaRPr>
          </a:p>
          <a:p>
            <a:pPr marL="298450" indent="-286385">
              <a:lnSpc>
                <a:spcPts val="2840"/>
              </a:lnSpc>
              <a:buChar char="-"/>
              <a:tabLst>
                <a:tab pos="298450" algn="l"/>
                <a:tab pos="299085" algn="l"/>
              </a:tabLst>
            </a:pPr>
            <a:r>
              <a:rPr sz="2400" dirty="0">
                <a:latin typeface="Arial Narrow"/>
                <a:cs typeface="Arial Narrow"/>
              </a:rPr>
              <a:t>Постоянный</a:t>
            </a:r>
            <a:r>
              <a:rPr sz="2400" spc="-25" dirty="0">
                <a:latin typeface="Arial Narrow"/>
                <a:cs typeface="Arial Narrow"/>
              </a:rPr>
              <a:t> </a:t>
            </a:r>
            <a:r>
              <a:rPr sz="2400" spc="-10" dirty="0">
                <a:latin typeface="Arial Narrow"/>
                <a:cs typeface="Arial Narrow"/>
              </a:rPr>
              <a:t>контроль</a:t>
            </a:r>
            <a:endParaRPr sz="2400">
              <a:latin typeface="Arial Narrow"/>
              <a:cs typeface="Arial Narrow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85180" y="1810328"/>
            <a:ext cx="7121019" cy="379737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19</a:t>
            </a:fld>
            <a:endParaRPr spc="-2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36301" y="0"/>
            <a:ext cx="3955698" cy="685799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66750" y="5399087"/>
            <a:ext cx="4150360" cy="3924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400" dirty="0">
                <a:latin typeface="Arial Narrow"/>
                <a:cs typeface="Arial Narrow"/>
              </a:rPr>
              <a:t>Лепёхин</a:t>
            </a:r>
            <a:r>
              <a:rPr sz="2400" spc="-80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Александр</a:t>
            </a:r>
            <a:r>
              <a:rPr sz="2400" spc="50" dirty="0">
                <a:latin typeface="Arial Narrow"/>
                <a:cs typeface="Arial Narrow"/>
              </a:rPr>
              <a:t> </a:t>
            </a:r>
            <a:r>
              <a:rPr sz="2400" spc="-10" dirty="0">
                <a:latin typeface="Arial Narrow"/>
                <a:cs typeface="Arial Narrow"/>
              </a:rPr>
              <a:t>Владимирович</a:t>
            </a:r>
            <a:endParaRPr sz="2400">
              <a:latin typeface="Arial Narrow"/>
              <a:cs typeface="Arial Narrow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46785" y="642937"/>
            <a:ext cx="6259195" cy="1912620"/>
          </a:xfrm>
          <a:prstGeom prst="rect">
            <a:avLst/>
          </a:prstGeom>
        </p:spPr>
        <p:txBody>
          <a:bodyPr vert="horz" wrap="square" lIns="0" tIns="81915" rIns="0" bIns="0" rtlCol="0">
            <a:spAutoFit/>
          </a:bodyPr>
          <a:lstStyle/>
          <a:p>
            <a:pPr marL="12700" marR="5080">
              <a:lnSpc>
                <a:spcPct val="90300"/>
              </a:lnSpc>
              <a:spcBef>
                <a:spcPts val="645"/>
              </a:spcBef>
            </a:pPr>
            <a:r>
              <a:rPr sz="4400" spc="-10" dirty="0"/>
              <a:t>Вибрационная</a:t>
            </a:r>
            <a:r>
              <a:rPr sz="4400" spc="-250" dirty="0"/>
              <a:t> </a:t>
            </a:r>
            <a:r>
              <a:rPr sz="4400" dirty="0"/>
              <a:t>диагностика</a:t>
            </a:r>
            <a:r>
              <a:rPr sz="4400" spc="-10" dirty="0"/>
              <a:t> </a:t>
            </a:r>
            <a:r>
              <a:rPr sz="4400" spc="-50" dirty="0"/>
              <a:t>– </a:t>
            </a:r>
            <a:r>
              <a:rPr sz="4400" dirty="0"/>
              <a:t>практика</a:t>
            </a:r>
            <a:r>
              <a:rPr sz="4400" spc="-70" dirty="0"/>
              <a:t> </a:t>
            </a:r>
            <a:r>
              <a:rPr sz="4400" spc="-10" dirty="0"/>
              <a:t>использования</a:t>
            </a:r>
            <a:r>
              <a:rPr sz="4400" spc="-215" dirty="0"/>
              <a:t> </a:t>
            </a:r>
            <a:r>
              <a:rPr sz="4400" spc="-50" dirty="0"/>
              <a:t>и </a:t>
            </a:r>
            <a:r>
              <a:rPr sz="4400" spc="-10" dirty="0"/>
              <a:t>результаты</a:t>
            </a:r>
            <a:endParaRPr sz="4400"/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3067050"/>
            <a:ext cx="8181975" cy="214312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59478" y="284480"/>
            <a:ext cx="5412105" cy="873125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431800" marR="5080" indent="-419734">
              <a:lnSpc>
                <a:spcPts val="3150"/>
              </a:lnSpc>
              <a:spcBef>
                <a:spcPts val="509"/>
              </a:spcBef>
            </a:pPr>
            <a:r>
              <a:rPr sz="2900" spc="-75" dirty="0"/>
              <a:t>Применение</a:t>
            </a:r>
            <a:r>
              <a:rPr sz="2900" spc="-385" dirty="0"/>
              <a:t> </a:t>
            </a:r>
            <a:r>
              <a:rPr sz="2900" spc="-40" dirty="0"/>
              <a:t>СМД4</a:t>
            </a:r>
            <a:r>
              <a:rPr sz="2900" spc="-305" dirty="0"/>
              <a:t> </a:t>
            </a:r>
            <a:r>
              <a:rPr sz="2900" spc="-20" dirty="0"/>
              <a:t>на</a:t>
            </a:r>
            <a:r>
              <a:rPr sz="2900" spc="-305" dirty="0"/>
              <a:t> </a:t>
            </a:r>
            <a:r>
              <a:rPr sz="2900" spc="-60" dirty="0"/>
              <a:t>руднике</a:t>
            </a:r>
            <a:r>
              <a:rPr sz="2900" spc="-300" dirty="0"/>
              <a:t> </a:t>
            </a:r>
            <a:r>
              <a:rPr sz="2900" spc="-60" dirty="0"/>
              <a:t>«КУПОЛ» </a:t>
            </a:r>
            <a:r>
              <a:rPr sz="2900" spc="-80" dirty="0"/>
              <a:t>Чукотской</a:t>
            </a:r>
            <a:r>
              <a:rPr sz="2900" spc="-395" dirty="0"/>
              <a:t> </a:t>
            </a:r>
            <a:r>
              <a:rPr sz="2900" spc="-85" dirty="0"/>
              <a:t>Горно-</a:t>
            </a:r>
            <a:r>
              <a:rPr sz="2900" spc="-100" dirty="0"/>
              <a:t>Рудной</a:t>
            </a:r>
            <a:r>
              <a:rPr sz="2900" spc="-295" dirty="0"/>
              <a:t> </a:t>
            </a:r>
            <a:r>
              <a:rPr sz="2900" spc="-10" dirty="0"/>
              <a:t>компании</a:t>
            </a:r>
            <a:endParaRPr sz="2900"/>
          </a:p>
        </p:txBody>
      </p:sp>
      <p:sp>
        <p:nvSpPr>
          <p:cNvPr id="3" name="object 3"/>
          <p:cNvSpPr txBox="1"/>
          <p:nvPr/>
        </p:nvSpPr>
        <p:spPr>
          <a:xfrm>
            <a:off x="1221105" y="1701228"/>
            <a:ext cx="3795395" cy="39973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886460">
              <a:lnSpc>
                <a:spcPct val="100000"/>
              </a:lnSpc>
              <a:spcBef>
                <a:spcPts val="125"/>
              </a:spcBef>
            </a:pPr>
            <a:r>
              <a:rPr sz="2000" b="1" dirty="0">
                <a:latin typeface="Arial Narrow"/>
                <a:cs typeface="Arial Narrow"/>
              </a:rPr>
              <a:t>Мельница</a:t>
            </a:r>
            <a:r>
              <a:rPr sz="2000" b="1" spc="-80" dirty="0">
                <a:latin typeface="Arial Narrow"/>
                <a:cs typeface="Arial Narrow"/>
              </a:rPr>
              <a:t> </a:t>
            </a:r>
            <a:r>
              <a:rPr sz="2000" b="1" dirty="0">
                <a:latin typeface="Arial Narrow"/>
                <a:cs typeface="Arial Narrow"/>
              </a:rPr>
              <a:t>МПСИ</a:t>
            </a:r>
            <a:r>
              <a:rPr sz="2000" b="1" spc="-40" dirty="0">
                <a:latin typeface="Arial Narrow"/>
                <a:cs typeface="Arial Narrow"/>
              </a:rPr>
              <a:t> </a:t>
            </a:r>
            <a:r>
              <a:rPr sz="2000" b="1" spc="-10" dirty="0">
                <a:latin typeface="Arial Narrow"/>
                <a:cs typeface="Arial Narrow"/>
              </a:rPr>
              <a:t>(мельница полусамоизмельчения)</a:t>
            </a:r>
            <a:endParaRPr sz="20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</a:pPr>
            <a:endParaRPr sz="2100">
              <a:latin typeface="Arial Narrow"/>
              <a:cs typeface="Arial Narrow"/>
            </a:endParaRPr>
          </a:p>
          <a:p>
            <a:pPr marL="12700" marR="5080">
              <a:lnSpc>
                <a:spcPct val="100000"/>
              </a:lnSpc>
            </a:pPr>
            <a:r>
              <a:rPr sz="2000" b="1" dirty="0">
                <a:latin typeface="Arial Narrow"/>
                <a:cs typeface="Arial Narrow"/>
              </a:rPr>
              <a:t>Мельница</a:t>
            </a:r>
            <a:r>
              <a:rPr sz="2000" b="1" spc="-90" dirty="0">
                <a:latin typeface="Arial Narrow"/>
                <a:cs typeface="Arial Narrow"/>
              </a:rPr>
              <a:t> </a:t>
            </a:r>
            <a:r>
              <a:rPr sz="2000" b="1" dirty="0">
                <a:latin typeface="Arial Narrow"/>
                <a:cs typeface="Arial Narrow"/>
              </a:rPr>
              <a:t>МШЦ</a:t>
            </a:r>
            <a:r>
              <a:rPr sz="2000" b="1" spc="5" dirty="0">
                <a:latin typeface="Arial Narrow"/>
                <a:cs typeface="Arial Narrow"/>
              </a:rPr>
              <a:t> </a:t>
            </a:r>
            <a:r>
              <a:rPr sz="2000" b="1" dirty="0">
                <a:latin typeface="Arial Narrow"/>
                <a:cs typeface="Arial Narrow"/>
              </a:rPr>
              <a:t>(мельница</a:t>
            </a:r>
            <a:r>
              <a:rPr sz="2000" b="1" spc="-85" dirty="0">
                <a:latin typeface="Arial Narrow"/>
                <a:cs typeface="Arial Narrow"/>
              </a:rPr>
              <a:t> </a:t>
            </a:r>
            <a:r>
              <a:rPr sz="2000" b="1" spc="-10" dirty="0">
                <a:latin typeface="Arial Narrow"/>
                <a:cs typeface="Arial Narrow"/>
              </a:rPr>
              <a:t>шаровая </a:t>
            </a:r>
            <a:r>
              <a:rPr sz="2000" b="1" dirty="0">
                <a:latin typeface="Arial Narrow"/>
                <a:cs typeface="Arial Narrow"/>
              </a:rPr>
              <a:t>с</a:t>
            </a:r>
            <a:r>
              <a:rPr sz="2000" b="1" spc="25" dirty="0">
                <a:latin typeface="Arial Narrow"/>
                <a:cs typeface="Arial Narrow"/>
              </a:rPr>
              <a:t> </a:t>
            </a:r>
            <a:r>
              <a:rPr sz="2000" b="1" dirty="0">
                <a:latin typeface="Arial Narrow"/>
                <a:cs typeface="Arial Narrow"/>
              </a:rPr>
              <a:t>центральной</a:t>
            </a:r>
            <a:r>
              <a:rPr sz="2000" b="1" spc="-75" dirty="0">
                <a:latin typeface="Arial Narrow"/>
                <a:cs typeface="Arial Narrow"/>
              </a:rPr>
              <a:t> </a:t>
            </a:r>
            <a:r>
              <a:rPr sz="2000" b="1" spc="-10" dirty="0">
                <a:latin typeface="Arial Narrow"/>
                <a:cs typeface="Arial Narrow"/>
              </a:rPr>
              <a:t>загрузкой)</a:t>
            </a:r>
            <a:endParaRPr sz="20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</a:pPr>
            <a:endParaRPr sz="2100">
              <a:latin typeface="Arial Narrow"/>
              <a:cs typeface="Arial Narrow"/>
            </a:endParaRPr>
          </a:p>
          <a:p>
            <a:pPr marL="12700" marR="116839">
              <a:lnSpc>
                <a:spcPct val="100000"/>
              </a:lnSpc>
            </a:pPr>
            <a:r>
              <a:rPr sz="2000" dirty="0">
                <a:latin typeface="Arial Narrow"/>
                <a:cs typeface="Arial Narrow"/>
              </a:rPr>
              <a:t>2</a:t>
            </a:r>
            <a:r>
              <a:rPr sz="2000" spc="-60" dirty="0">
                <a:latin typeface="Arial Narrow"/>
                <a:cs typeface="Arial Narrow"/>
              </a:rPr>
              <a:t> </a:t>
            </a:r>
            <a:r>
              <a:rPr sz="2000" dirty="0">
                <a:latin typeface="Arial Narrow"/>
                <a:cs typeface="Arial Narrow"/>
              </a:rPr>
              <a:t>вибропреобразователя</a:t>
            </a:r>
            <a:r>
              <a:rPr sz="2000" spc="-20" dirty="0">
                <a:latin typeface="Arial Narrow"/>
                <a:cs typeface="Arial Narrow"/>
              </a:rPr>
              <a:t> </a:t>
            </a:r>
            <a:r>
              <a:rPr sz="2000" dirty="0">
                <a:latin typeface="Arial Narrow"/>
                <a:cs typeface="Arial Narrow"/>
              </a:rPr>
              <a:t>на</a:t>
            </a:r>
            <a:r>
              <a:rPr sz="2000" spc="-55" dirty="0">
                <a:latin typeface="Arial Narrow"/>
                <a:cs typeface="Arial Narrow"/>
              </a:rPr>
              <a:t> </a:t>
            </a:r>
            <a:r>
              <a:rPr sz="2000" spc="-10" dirty="0">
                <a:latin typeface="Arial Narrow"/>
                <a:cs typeface="Arial Narrow"/>
              </a:rPr>
              <a:t>корпусах </a:t>
            </a:r>
            <a:r>
              <a:rPr sz="2000" dirty="0">
                <a:latin typeface="Arial Narrow"/>
                <a:cs typeface="Arial Narrow"/>
              </a:rPr>
              <a:t>подшипников</a:t>
            </a:r>
            <a:r>
              <a:rPr sz="2000" spc="-75" dirty="0">
                <a:latin typeface="Arial Narrow"/>
                <a:cs typeface="Arial Narrow"/>
              </a:rPr>
              <a:t> </a:t>
            </a:r>
            <a:r>
              <a:rPr sz="2000" spc="-10" dirty="0">
                <a:latin typeface="Arial Narrow"/>
                <a:cs typeface="Arial Narrow"/>
              </a:rPr>
              <a:t>скольжения </a:t>
            </a:r>
            <a:r>
              <a:rPr sz="2000" dirty="0">
                <a:latin typeface="Arial Narrow"/>
                <a:cs typeface="Arial Narrow"/>
              </a:rPr>
              <a:t>электрического</a:t>
            </a:r>
            <a:r>
              <a:rPr sz="2000" spc="-114" dirty="0">
                <a:latin typeface="Arial Narrow"/>
                <a:cs typeface="Arial Narrow"/>
              </a:rPr>
              <a:t> </a:t>
            </a:r>
            <a:r>
              <a:rPr sz="2000" spc="-10" dirty="0">
                <a:latin typeface="Arial Narrow"/>
                <a:cs typeface="Arial Narrow"/>
              </a:rPr>
              <a:t>привода</a:t>
            </a:r>
            <a:endParaRPr sz="2000">
              <a:latin typeface="Arial Narrow"/>
              <a:cs typeface="Arial Narrow"/>
            </a:endParaRPr>
          </a:p>
          <a:p>
            <a:pPr marL="12700" marR="116839" algn="just">
              <a:lnSpc>
                <a:spcPct val="100000"/>
              </a:lnSpc>
              <a:spcBef>
                <a:spcPts val="10"/>
              </a:spcBef>
            </a:pPr>
            <a:r>
              <a:rPr sz="2000" dirty="0">
                <a:latin typeface="Arial Narrow"/>
                <a:cs typeface="Arial Narrow"/>
              </a:rPr>
              <a:t>2</a:t>
            </a:r>
            <a:r>
              <a:rPr sz="2000" spc="-60" dirty="0">
                <a:latin typeface="Arial Narrow"/>
                <a:cs typeface="Arial Narrow"/>
              </a:rPr>
              <a:t> </a:t>
            </a:r>
            <a:r>
              <a:rPr sz="2000" dirty="0">
                <a:latin typeface="Arial Narrow"/>
                <a:cs typeface="Arial Narrow"/>
              </a:rPr>
              <a:t>вибропреобразователя</a:t>
            </a:r>
            <a:r>
              <a:rPr sz="2000" spc="-20" dirty="0">
                <a:latin typeface="Arial Narrow"/>
                <a:cs typeface="Arial Narrow"/>
              </a:rPr>
              <a:t> </a:t>
            </a:r>
            <a:r>
              <a:rPr sz="2000" dirty="0">
                <a:latin typeface="Arial Narrow"/>
                <a:cs typeface="Arial Narrow"/>
              </a:rPr>
              <a:t>на</a:t>
            </a:r>
            <a:r>
              <a:rPr sz="2000" spc="-55" dirty="0">
                <a:latin typeface="Arial Narrow"/>
                <a:cs typeface="Arial Narrow"/>
              </a:rPr>
              <a:t> </a:t>
            </a:r>
            <a:r>
              <a:rPr sz="2000" spc="-10" dirty="0">
                <a:latin typeface="Arial Narrow"/>
                <a:cs typeface="Arial Narrow"/>
              </a:rPr>
              <a:t>корпусах </a:t>
            </a:r>
            <a:r>
              <a:rPr sz="2000" dirty="0">
                <a:latin typeface="Arial Narrow"/>
                <a:cs typeface="Arial Narrow"/>
              </a:rPr>
              <a:t>подшипников</a:t>
            </a:r>
            <a:r>
              <a:rPr sz="2000" spc="-55" dirty="0">
                <a:latin typeface="Arial Narrow"/>
                <a:cs typeface="Arial Narrow"/>
              </a:rPr>
              <a:t> </a:t>
            </a:r>
            <a:r>
              <a:rPr sz="2000" dirty="0">
                <a:latin typeface="Arial Narrow"/>
                <a:cs typeface="Arial Narrow"/>
              </a:rPr>
              <a:t>качения</a:t>
            </a:r>
            <a:r>
              <a:rPr sz="2000" spc="-70" dirty="0">
                <a:latin typeface="Arial Narrow"/>
                <a:cs typeface="Arial Narrow"/>
              </a:rPr>
              <a:t> </a:t>
            </a:r>
            <a:r>
              <a:rPr sz="2000" dirty="0">
                <a:latin typeface="Arial Narrow"/>
                <a:cs typeface="Arial Narrow"/>
              </a:rPr>
              <a:t>вал-</a:t>
            </a:r>
            <a:r>
              <a:rPr sz="2000" spc="-10" dirty="0">
                <a:latin typeface="Arial Narrow"/>
                <a:cs typeface="Arial Narrow"/>
              </a:rPr>
              <a:t>шестерни. </a:t>
            </a:r>
            <a:r>
              <a:rPr sz="2000" dirty="0">
                <a:latin typeface="Arial Narrow"/>
                <a:cs typeface="Arial Narrow"/>
              </a:rPr>
              <a:t>2</a:t>
            </a:r>
            <a:r>
              <a:rPr sz="2000" spc="-60" dirty="0">
                <a:latin typeface="Arial Narrow"/>
                <a:cs typeface="Arial Narrow"/>
              </a:rPr>
              <a:t> </a:t>
            </a:r>
            <a:r>
              <a:rPr sz="2000" dirty="0">
                <a:latin typeface="Arial Narrow"/>
                <a:cs typeface="Arial Narrow"/>
              </a:rPr>
              <a:t>вибропреобразователя</a:t>
            </a:r>
            <a:r>
              <a:rPr sz="2000" spc="-20" dirty="0">
                <a:latin typeface="Arial Narrow"/>
                <a:cs typeface="Arial Narrow"/>
              </a:rPr>
              <a:t> </a:t>
            </a:r>
            <a:r>
              <a:rPr sz="2000" dirty="0">
                <a:latin typeface="Arial Narrow"/>
                <a:cs typeface="Arial Narrow"/>
              </a:rPr>
              <a:t>на</a:t>
            </a:r>
            <a:r>
              <a:rPr sz="2000" spc="-55" dirty="0">
                <a:latin typeface="Arial Narrow"/>
                <a:cs typeface="Arial Narrow"/>
              </a:rPr>
              <a:t> </a:t>
            </a:r>
            <a:r>
              <a:rPr sz="2000" spc="-10" dirty="0">
                <a:latin typeface="Arial Narrow"/>
                <a:cs typeface="Arial Narrow"/>
              </a:rPr>
              <a:t>корпусах </a:t>
            </a:r>
            <a:r>
              <a:rPr sz="2000" dirty="0">
                <a:latin typeface="Arial Narrow"/>
                <a:cs typeface="Arial Narrow"/>
              </a:rPr>
              <a:t>подшипников</a:t>
            </a:r>
            <a:r>
              <a:rPr sz="2000" spc="-50" dirty="0">
                <a:latin typeface="Arial Narrow"/>
                <a:cs typeface="Arial Narrow"/>
              </a:rPr>
              <a:t> </a:t>
            </a:r>
            <a:r>
              <a:rPr sz="2000" dirty="0">
                <a:latin typeface="Arial Narrow"/>
                <a:cs typeface="Arial Narrow"/>
              </a:rPr>
              <a:t>скольжения</a:t>
            </a:r>
            <a:r>
              <a:rPr sz="2000" spc="-145" dirty="0">
                <a:latin typeface="Arial Narrow"/>
                <a:cs typeface="Arial Narrow"/>
              </a:rPr>
              <a:t> </a:t>
            </a:r>
            <a:r>
              <a:rPr sz="2000" spc="-10" dirty="0">
                <a:latin typeface="Arial Narrow"/>
                <a:cs typeface="Arial Narrow"/>
              </a:rPr>
              <a:t>мельницы.</a:t>
            </a:r>
            <a:endParaRPr sz="2000">
              <a:latin typeface="Arial Narrow"/>
              <a:cs typeface="Arial Narrow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91125" y="1533525"/>
            <a:ext cx="6600825" cy="371475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20</a:t>
            </a:fld>
            <a:endParaRPr spc="-25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59478" y="284480"/>
            <a:ext cx="5412105" cy="873125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431800" marR="5080" indent="-419734">
              <a:lnSpc>
                <a:spcPts val="3150"/>
              </a:lnSpc>
              <a:spcBef>
                <a:spcPts val="509"/>
              </a:spcBef>
            </a:pPr>
            <a:r>
              <a:rPr sz="2900" spc="-75" dirty="0"/>
              <a:t>Применение</a:t>
            </a:r>
            <a:r>
              <a:rPr sz="2900" spc="-385" dirty="0"/>
              <a:t> </a:t>
            </a:r>
            <a:r>
              <a:rPr sz="2900" spc="-40" dirty="0"/>
              <a:t>СМД4</a:t>
            </a:r>
            <a:r>
              <a:rPr sz="2900" spc="-305" dirty="0"/>
              <a:t> </a:t>
            </a:r>
            <a:r>
              <a:rPr sz="2900" spc="-20" dirty="0"/>
              <a:t>на</a:t>
            </a:r>
            <a:r>
              <a:rPr sz="2900" spc="-305" dirty="0"/>
              <a:t> </a:t>
            </a:r>
            <a:r>
              <a:rPr sz="2900" spc="-60" dirty="0"/>
              <a:t>руднике</a:t>
            </a:r>
            <a:r>
              <a:rPr sz="2900" spc="-300" dirty="0"/>
              <a:t> </a:t>
            </a:r>
            <a:r>
              <a:rPr sz="2900" spc="-60" dirty="0"/>
              <a:t>«КУПОЛ» </a:t>
            </a:r>
            <a:r>
              <a:rPr sz="2900" spc="-80" dirty="0"/>
              <a:t>Чукотской</a:t>
            </a:r>
            <a:r>
              <a:rPr sz="2900" spc="-395" dirty="0"/>
              <a:t> </a:t>
            </a:r>
            <a:r>
              <a:rPr sz="2900" spc="-85" dirty="0"/>
              <a:t>Горно-</a:t>
            </a:r>
            <a:r>
              <a:rPr sz="2900" spc="-100" dirty="0"/>
              <a:t>Рудной</a:t>
            </a:r>
            <a:r>
              <a:rPr sz="2900" spc="-295" dirty="0"/>
              <a:t> </a:t>
            </a:r>
            <a:r>
              <a:rPr sz="2900" spc="-10" dirty="0"/>
              <a:t>компании</a:t>
            </a:r>
            <a:endParaRPr sz="2900"/>
          </a:p>
        </p:txBody>
      </p:sp>
      <p:sp>
        <p:nvSpPr>
          <p:cNvPr id="3" name="object 3"/>
          <p:cNvSpPr txBox="1"/>
          <p:nvPr/>
        </p:nvSpPr>
        <p:spPr>
          <a:xfrm>
            <a:off x="1221105" y="1701228"/>
            <a:ext cx="3797300" cy="43021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sz="2000" b="1" dirty="0">
                <a:latin typeface="Arial Narrow"/>
                <a:cs typeface="Arial Narrow"/>
              </a:rPr>
              <a:t>Устройство</a:t>
            </a:r>
            <a:r>
              <a:rPr sz="2000" b="1" spc="-114" dirty="0">
                <a:latin typeface="Arial Narrow"/>
                <a:cs typeface="Arial Narrow"/>
              </a:rPr>
              <a:t> </a:t>
            </a:r>
            <a:r>
              <a:rPr sz="2000" b="1" dirty="0">
                <a:latin typeface="Arial Narrow"/>
                <a:cs typeface="Arial Narrow"/>
              </a:rPr>
              <a:t>подачи</a:t>
            </a:r>
            <a:r>
              <a:rPr sz="2000" b="1" spc="-20" dirty="0">
                <a:latin typeface="Arial Narrow"/>
                <a:cs typeface="Arial Narrow"/>
              </a:rPr>
              <a:t> </a:t>
            </a:r>
            <a:r>
              <a:rPr sz="2000" b="1" dirty="0">
                <a:latin typeface="Arial Narrow"/>
                <a:cs typeface="Arial Narrow"/>
              </a:rPr>
              <a:t>сырья</a:t>
            </a:r>
            <a:r>
              <a:rPr sz="2000" b="1" spc="-45" dirty="0">
                <a:latin typeface="Arial Narrow"/>
                <a:cs typeface="Arial Narrow"/>
              </a:rPr>
              <a:t> </a:t>
            </a:r>
            <a:r>
              <a:rPr sz="2000" b="1" spc="-10" dirty="0">
                <a:latin typeface="Arial Narrow"/>
                <a:cs typeface="Arial Narrow"/>
              </a:rPr>
              <a:t>«Грохот» (виброконвейер)</a:t>
            </a:r>
            <a:endParaRPr sz="20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</a:pPr>
            <a:endParaRPr sz="2100">
              <a:latin typeface="Arial Narrow"/>
              <a:cs typeface="Arial Narrow"/>
            </a:endParaRPr>
          </a:p>
          <a:p>
            <a:pPr marL="12700" marR="414020">
              <a:lnSpc>
                <a:spcPct val="100000"/>
              </a:lnSpc>
            </a:pPr>
            <a:r>
              <a:rPr sz="2000" dirty="0">
                <a:latin typeface="Arial Narrow"/>
                <a:cs typeface="Arial Narrow"/>
              </a:rPr>
              <a:t>Привод,</a:t>
            </a:r>
            <a:r>
              <a:rPr sz="2000" spc="-90" dirty="0">
                <a:latin typeface="Arial Narrow"/>
                <a:cs typeface="Arial Narrow"/>
              </a:rPr>
              <a:t> </a:t>
            </a:r>
            <a:r>
              <a:rPr sz="2000" dirty="0">
                <a:latin typeface="Arial Narrow"/>
                <a:cs typeface="Arial Narrow"/>
              </a:rPr>
              <a:t>асинхронный,</a:t>
            </a:r>
            <a:r>
              <a:rPr sz="2000" spc="-30" dirty="0">
                <a:latin typeface="Arial Narrow"/>
                <a:cs typeface="Arial Narrow"/>
              </a:rPr>
              <a:t> </a:t>
            </a:r>
            <a:r>
              <a:rPr sz="2000" spc="-10" dirty="0">
                <a:latin typeface="Arial Narrow"/>
                <a:cs typeface="Arial Narrow"/>
              </a:rPr>
              <a:t>постоянная </a:t>
            </a:r>
            <a:r>
              <a:rPr sz="2000" dirty="0">
                <a:latin typeface="Arial Narrow"/>
                <a:cs typeface="Arial Narrow"/>
              </a:rPr>
              <a:t>частота</a:t>
            </a:r>
            <a:r>
              <a:rPr sz="2000" spc="-65" dirty="0">
                <a:latin typeface="Arial Narrow"/>
                <a:cs typeface="Arial Narrow"/>
              </a:rPr>
              <a:t> </a:t>
            </a:r>
            <a:r>
              <a:rPr sz="2000" dirty="0">
                <a:latin typeface="Arial Narrow"/>
                <a:cs typeface="Arial Narrow"/>
              </a:rPr>
              <a:t>вращения</a:t>
            </a:r>
            <a:r>
              <a:rPr sz="2000" spc="-40" dirty="0">
                <a:latin typeface="Arial Narrow"/>
                <a:cs typeface="Arial Narrow"/>
              </a:rPr>
              <a:t> </a:t>
            </a:r>
            <a:r>
              <a:rPr sz="2000" dirty="0">
                <a:latin typeface="Arial Narrow"/>
                <a:cs typeface="Arial Narrow"/>
              </a:rPr>
              <a:t>1500</a:t>
            </a:r>
            <a:r>
              <a:rPr sz="2000" spc="5" dirty="0">
                <a:latin typeface="Arial Narrow"/>
                <a:cs typeface="Arial Narrow"/>
              </a:rPr>
              <a:t> </a:t>
            </a:r>
            <a:r>
              <a:rPr sz="2000" spc="-10" dirty="0">
                <a:latin typeface="Arial Narrow"/>
                <a:cs typeface="Arial Narrow"/>
              </a:rPr>
              <a:t>об/мин.</a:t>
            </a:r>
            <a:endParaRPr sz="20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2000" dirty="0">
                <a:latin typeface="Arial Narrow"/>
                <a:cs typeface="Arial Narrow"/>
              </a:rPr>
              <a:t>Ременная</a:t>
            </a:r>
            <a:r>
              <a:rPr sz="2000" spc="-60" dirty="0">
                <a:latin typeface="Arial Narrow"/>
                <a:cs typeface="Arial Narrow"/>
              </a:rPr>
              <a:t> </a:t>
            </a:r>
            <a:r>
              <a:rPr sz="2000" spc="-10" dirty="0">
                <a:latin typeface="Arial Narrow"/>
                <a:cs typeface="Arial Narrow"/>
              </a:rPr>
              <a:t>передача.</a:t>
            </a:r>
            <a:endParaRPr sz="20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050">
              <a:latin typeface="Arial Narrow"/>
              <a:cs typeface="Arial Narrow"/>
            </a:endParaRPr>
          </a:p>
          <a:p>
            <a:pPr marL="12700" marR="1001394">
              <a:lnSpc>
                <a:spcPct val="100000"/>
              </a:lnSpc>
            </a:pPr>
            <a:r>
              <a:rPr sz="2000" dirty="0">
                <a:latin typeface="Arial Narrow"/>
                <a:cs typeface="Arial Narrow"/>
              </a:rPr>
              <a:t>Для</a:t>
            </a:r>
            <a:r>
              <a:rPr sz="2000" spc="-95" dirty="0">
                <a:latin typeface="Arial Narrow"/>
                <a:cs typeface="Arial Narrow"/>
              </a:rPr>
              <a:t> </a:t>
            </a:r>
            <a:r>
              <a:rPr sz="2000" dirty="0">
                <a:latin typeface="Arial Narrow"/>
                <a:cs typeface="Arial Narrow"/>
              </a:rPr>
              <a:t>контроля</a:t>
            </a:r>
            <a:r>
              <a:rPr sz="2000" spc="-15" dirty="0">
                <a:latin typeface="Arial Narrow"/>
                <a:cs typeface="Arial Narrow"/>
              </a:rPr>
              <a:t> </a:t>
            </a:r>
            <a:r>
              <a:rPr sz="2000" dirty="0">
                <a:latin typeface="Arial Narrow"/>
                <a:cs typeface="Arial Narrow"/>
              </a:rPr>
              <a:t>установлено</a:t>
            </a:r>
            <a:r>
              <a:rPr sz="2000" spc="-50" dirty="0">
                <a:latin typeface="Arial Narrow"/>
                <a:cs typeface="Arial Narrow"/>
              </a:rPr>
              <a:t> 4 </a:t>
            </a:r>
            <a:r>
              <a:rPr sz="2000" spc="-10" dirty="0">
                <a:latin typeface="Arial Narrow"/>
                <a:cs typeface="Arial Narrow"/>
              </a:rPr>
              <a:t>вибропреобразователя:</a:t>
            </a:r>
            <a:endParaRPr sz="2000">
              <a:latin typeface="Arial Narrow"/>
              <a:cs typeface="Arial Narrow"/>
            </a:endParaRPr>
          </a:p>
          <a:p>
            <a:pPr marL="12700" marR="118110">
              <a:lnSpc>
                <a:spcPct val="100000"/>
              </a:lnSpc>
              <a:spcBef>
                <a:spcPts val="10"/>
              </a:spcBef>
            </a:pPr>
            <a:r>
              <a:rPr sz="2000" dirty="0">
                <a:latin typeface="Arial Narrow"/>
                <a:cs typeface="Arial Narrow"/>
              </a:rPr>
              <a:t>2</a:t>
            </a:r>
            <a:r>
              <a:rPr sz="2000" spc="-60" dirty="0">
                <a:latin typeface="Arial Narrow"/>
                <a:cs typeface="Arial Narrow"/>
              </a:rPr>
              <a:t> </a:t>
            </a:r>
            <a:r>
              <a:rPr sz="2000" dirty="0">
                <a:latin typeface="Arial Narrow"/>
                <a:cs typeface="Arial Narrow"/>
              </a:rPr>
              <a:t>вибропреобразователя</a:t>
            </a:r>
            <a:r>
              <a:rPr sz="2000" spc="-20" dirty="0">
                <a:latin typeface="Arial Narrow"/>
                <a:cs typeface="Arial Narrow"/>
              </a:rPr>
              <a:t> </a:t>
            </a:r>
            <a:r>
              <a:rPr sz="2000" dirty="0">
                <a:latin typeface="Arial Narrow"/>
                <a:cs typeface="Arial Narrow"/>
              </a:rPr>
              <a:t>на</a:t>
            </a:r>
            <a:r>
              <a:rPr sz="2000" spc="-55" dirty="0">
                <a:latin typeface="Arial Narrow"/>
                <a:cs typeface="Arial Narrow"/>
              </a:rPr>
              <a:t> </a:t>
            </a:r>
            <a:r>
              <a:rPr sz="2000" spc="-10" dirty="0">
                <a:latin typeface="Arial Narrow"/>
                <a:cs typeface="Arial Narrow"/>
              </a:rPr>
              <a:t>корпусах </a:t>
            </a:r>
            <a:r>
              <a:rPr sz="2000" dirty="0">
                <a:latin typeface="Arial Narrow"/>
                <a:cs typeface="Arial Narrow"/>
              </a:rPr>
              <a:t>подшипников</a:t>
            </a:r>
            <a:r>
              <a:rPr sz="2000" spc="-70" dirty="0">
                <a:latin typeface="Arial Narrow"/>
                <a:cs typeface="Arial Narrow"/>
              </a:rPr>
              <a:t> </a:t>
            </a:r>
            <a:r>
              <a:rPr sz="2000" dirty="0">
                <a:latin typeface="Arial Narrow"/>
                <a:cs typeface="Arial Narrow"/>
              </a:rPr>
              <a:t>качения</a:t>
            </a:r>
            <a:r>
              <a:rPr sz="2000" spc="-80" dirty="0">
                <a:latin typeface="Arial Narrow"/>
                <a:cs typeface="Arial Narrow"/>
              </a:rPr>
              <a:t> </a:t>
            </a:r>
            <a:r>
              <a:rPr sz="2000" spc="-20" dirty="0">
                <a:latin typeface="Arial Narrow"/>
                <a:cs typeface="Arial Narrow"/>
              </a:rPr>
              <a:t>вала </a:t>
            </a:r>
            <a:r>
              <a:rPr sz="2000" spc="-10" dirty="0">
                <a:latin typeface="Arial Narrow"/>
                <a:cs typeface="Arial Narrow"/>
              </a:rPr>
              <a:t>эксцентриков.</a:t>
            </a:r>
            <a:endParaRPr sz="2000">
              <a:latin typeface="Arial Narrow"/>
              <a:cs typeface="Arial Narrow"/>
            </a:endParaRPr>
          </a:p>
          <a:p>
            <a:pPr marL="12700" marR="496570">
              <a:lnSpc>
                <a:spcPct val="100000"/>
              </a:lnSpc>
              <a:spcBef>
                <a:spcPts val="10"/>
              </a:spcBef>
            </a:pPr>
            <a:r>
              <a:rPr sz="2000" dirty="0">
                <a:latin typeface="Arial Narrow"/>
                <a:cs typeface="Arial Narrow"/>
              </a:rPr>
              <a:t>2</a:t>
            </a:r>
            <a:r>
              <a:rPr sz="2000" spc="-60" dirty="0">
                <a:latin typeface="Arial Narrow"/>
                <a:cs typeface="Arial Narrow"/>
              </a:rPr>
              <a:t> </a:t>
            </a:r>
            <a:r>
              <a:rPr sz="2000" dirty="0">
                <a:latin typeface="Arial Narrow"/>
                <a:cs typeface="Arial Narrow"/>
              </a:rPr>
              <a:t>вибропреобразователя</a:t>
            </a:r>
            <a:r>
              <a:rPr sz="2000" spc="-20" dirty="0">
                <a:latin typeface="Arial Narrow"/>
                <a:cs typeface="Arial Narrow"/>
              </a:rPr>
              <a:t> </a:t>
            </a:r>
            <a:r>
              <a:rPr sz="2000" dirty="0">
                <a:latin typeface="Arial Narrow"/>
                <a:cs typeface="Arial Narrow"/>
              </a:rPr>
              <a:t>на</a:t>
            </a:r>
            <a:r>
              <a:rPr sz="2000" spc="-55" dirty="0">
                <a:latin typeface="Arial Narrow"/>
                <a:cs typeface="Arial Narrow"/>
              </a:rPr>
              <a:t> </a:t>
            </a:r>
            <a:r>
              <a:rPr sz="2000" spc="-20" dirty="0">
                <a:latin typeface="Arial Narrow"/>
                <a:cs typeface="Arial Narrow"/>
              </a:rPr>
              <a:t>раме </a:t>
            </a:r>
            <a:r>
              <a:rPr sz="2000" spc="-10" dirty="0">
                <a:latin typeface="Arial Narrow"/>
                <a:cs typeface="Arial Narrow"/>
              </a:rPr>
              <a:t>грохота.</a:t>
            </a:r>
            <a:endParaRPr sz="2000">
              <a:latin typeface="Arial Narrow"/>
              <a:cs typeface="Arial Narrow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34000" y="1676534"/>
            <a:ext cx="6442806" cy="362889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21</a:t>
            </a:fld>
            <a:endParaRPr spc="-25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600" y="1781175"/>
            <a:ext cx="409575" cy="448627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619878" y="750569"/>
            <a:ext cx="4153535" cy="4953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050" spc="-45" dirty="0"/>
              <a:t>Виброналадкаоборудования</a:t>
            </a:r>
            <a:endParaRPr sz="305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22</a:t>
            </a:fld>
            <a:endParaRPr spc="-25" dirty="0"/>
          </a:p>
        </p:txBody>
      </p:sp>
      <p:sp>
        <p:nvSpPr>
          <p:cNvPr id="4" name="object 4"/>
          <p:cNvSpPr txBox="1"/>
          <p:nvPr/>
        </p:nvSpPr>
        <p:spPr>
          <a:xfrm>
            <a:off x="1108392" y="1761172"/>
            <a:ext cx="5371465" cy="448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750" dirty="0">
                <a:latin typeface="Arial Narrow"/>
                <a:cs typeface="Arial Narrow"/>
              </a:rPr>
              <a:t>Балансировка</a:t>
            </a:r>
            <a:r>
              <a:rPr sz="2750" spc="135" dirty="0">
                <a:latin typeface="Arial Narrow"/>
                <a:cs typeface="Arial Narrow"/>
              </a:rPr>
              <a:t> </a:t>
            </a:r>
            <a:r>
              <a:rPr sz="2750" dirty="0">
                <a:latin typeface="Arial Narrow"/>
                <a:cs typeface="Arial Narrow"/>
              </a:rPr>
              <a:t>рабочих</a:t>
            </a:r>
            <a:r>
              <a:rPr sz="2750" spc="204" dirty="0">
                <a:latin typeface="Arial Narrow"/>
                <a:cs typeface="Arial Narrow"/>
              </a:rPr>
              <a:t> </a:t>
            </a:r>
            <a:r>
              <a:rPr sz="2750" dirty="0">
                <a:latin typeface="Arial Narrow"/>
                <a:cs typeface="Arial Narrow"/>
              </a:rPr>
              <a:t>колес</a:t>
            </a:r>
            <a:r>
              <a:rPr sz="2750" spc="114" dirty="0">
                <a:latin typeface="Arial Narrow"/>
                <a:cs typeface="Arial Narrow"/>
              </a:rPr>
              <a:t> </a:t>
            </a:r>
            <a:r>
              <a:rPr sz="2750" spc="-10" dirty="0">
                <a:latin typeface="Arial Narrow"/>
                <a:cs typeface="Arial Narrow"/>
              </a:rPr>
              <a:t>агрегатов</a:t>
            </a:r>
            <a:endParaRPr sz="2750">
              <a:latin typeface="Arial Narrow"/>
              <a:cs typeface="Arial Narro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16330" y="3268662"/>
            <a:ext cx="8744585" cy="448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750" dirty="0">
                <a:latin typeface="Arial Narrow"/>
                <a:cs typeface="Arial Narrow"/>
              </a:rPr>
              <a:t>Центровка</a:t>
            </a:r>
            <a:r>
              <a:rPr sz="2750" spc="210" dirty="0">
                <a:latin typeface="Arial Narrow"/>
                <a:cs typeface="Arial Narrow"/>
              </a:rPr>
              <a:t> </a:t>
            </a:r>
            <a:r>
              <a:rPr sz="2750" dirty="0">
                <a:latin typeface="Arial Narrow"/>
                <a:cs typeface="Arial Narrow"/>
              </a:rPr>
              <a:t>валов</a:t>
            </a:r>
            <a:r>
              <a:rPr sz="2750" spc="114" dirty="0">
                <a:latin typeface="Arial Narrow"/>
                <a:cs typeface="Arial Narrow"/>
              </a:rPr>
              <a:t> </a:t>
            </a:r>
            <a:r>
              <a:rPr sz="2750" dirty="0">
                <a:latin typeface="Arial Narrow"/>
                <a:cs typeface="Arial Narrow"/>
              </a:rPr>
              <a:t>и</a:t>
            </a:r>
            <a:r>
              <a:rPr sz="2750" spc="40" dirty="0">
                <a:latin typeface="Arial Narrow"/>
                <a:cs typeface="Arial Narrow"/>
              </a:rPr>
              <a:t> </a:t>
            </a:r>
            <a:r>
              <a:rPr sz="2750" dirty="0">
                <a:latin typeface="Arial Narrow"/>
                <a:cs typeface="Arial Narrow"/>
              </a:rPr>
              <a:t>выверка</a:t>
            </a:r>
            <a:r>
              <a:rPr sz="2750" spc="215" dirty="0">
                <a:latin typeface="Arial Narrow"/>
                <a:cs typeface="Arial Narrow"/>
              </a:rPr>
              <a:t> </a:t>
            </a:r>
            <a:r>
              <a:rPr sz="2750" dirty="0">
                <a:latin typeface="Arial Narrow"/>
                <a:cs typeface="Arial Narrow"/>
              </a:rPr>
              <a:t>геометрических</a:t>
            </a:r>
            <a:r>
              <a:rPr sz="2750" spc="190" dirty="0">
                <a:latin typeface="Arial Narrow"/>
                <a:cs typeface="Arial Narrow"/>
              </a:rPr>
              <a:t> </a:t>
            </a:r>
            <a:r>
              <a:rPr sz="2750" dirty="0">
                <a:latin typeface="Arial Narrow"/>
                <a:cs typeface="Arial Narrow"/>
              </a:rPr>
              <a:t>параметров</a:t>
            </a:r>
            <a:r>
              <a:rPr sz="2750" spc="265" dirty="0">
                <a:latin typeface="Arial Narrow"/>
                <a:cs typeface="Arial Narrow"/>
              </a:rPr>
              <a:t> </a:t>
            </a:r>
            <a:r>
              <a:rPr sz="2750" spc="-10" dirty="0">
                <a:latin typeface="Arial Narrow"/>
                <a:cs typeface="Arial Narrow"/>
              </a:rPr>
              <a:t>машин</a:t>
            </a:r>
            <a:endParaRPr sz="2750">
              <a:latin typeface="Arial Narrow"/>
              <a:cs typeface="Arial Narro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16330" y="4775898"/>
            <a:ext cx="8872855" cy="448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3550920" algn="l"/>
              </a:tabLst>
            </a:pPr>
            <a:r>
              <a:rPr sz="2750" dirty="0">
                <a:latin typeface="Arial Narrow"/>
                <a:cs typeface="Arial Narrow"/>
              </a:rPr>
              <a:t>Выявление</a:t>
            </a:r>
            <a:r>
              <a:rPr sz="2750" spc="229" dirty="0">
                <a:latin typeface="Arial Narrow"/>
                <a:cs typeface="Arial Narrow"/>
              </a:rPr>
              <a:t> </a:t>
            </a:r>
            <a:r>
              <a:rPr sz="2750" spc="-10" dirty="0">
                <a:latin typeface="Arial Narrow"/>
                <a:cs typeface="Arial Narrow"/>
              </a:rPr>
              <a:t>собственных</a:t>
            </a:r>
            <a:r>
              <a:rPr sz="2750" dirty="0">
                <a:latin typeface="Arial Narrow"/>
                <a:cs typeface="Arial Narrow"/>
              </a:rPr>
              <a:t>	частот</a:t>
            </a:r>
            <a:r>
              <a:rPr sz="2750" spc="80" dirty="0">
                <a:latin typeface="Arial Narrow"/>
                <a:cs typeface="Arial Narrow"/>
              </a:rPr>
              <a:t> </a:t>
            </a:r>
            <a:r>
              <a:rPr sz="2750" dirty="0">
                <a:latin typeface="Arial Narrow"/>
                <a:cs typeface="Arial Narrow"/>
              </a:rPr>
              <a:t>конструкций</a:t>
            </a:r>
            <a:r>
              <a:rPr sz="2750" spc="165" dirty="0">
                <a:latin typeface="Arial Narrow"/>
                <a:cs typeface="Arial Narrow"/>
              </a:rPr>
              <a:t> </a:t>
            </a:r>
            <a:r>
              <a:rPr sz="2750" dirty="0">
                <a:latin typeface="Arial Narrow"/>
                <a:cs typeface="Arial Narrow"/>
              </a:rPr>
              <a:t>(поиск</a:t>
            </a:r>
            <a:r>
              <a:rPr sz="2750" spc="130" dirty="0">
                <a:latin typeface="Arial Narrow"/>
                <a:cs typeface="Arial Narrow"/>
              </a:rPr>
              <a:t> </a:t>
            </a:r>
            <a:r>
              <a:rPr sz="2750" spc="-10" dirty="0">
                <a:latin typeface="Arial Narrow"/>
                <a:cs typeface="Arial Narrow"/>
              </a:rPr>
              <a:t>резонансов)</a:t>
            </a:r>
            <a:endParaRPr sz="275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16603" y="243205"/>
            <a:ext cx="4318000" cy="956944"/>
          </a:xfrm>
          <a:prstGeom prst="rect">
            <a:avLst/>
          </a:prstGeom>
        </p:spPr>
        <p:txBody>
          <a:bodyPr vert="horz" wrap="square" lIns="0" tIns="72390" rIns="0" bIns="0" rtlCol="0">
            <a:spAutoFit/>
          </a:bodyPr>
          <a:lstStyle/>
          <a:p>
            <a:pPr marL="1346835" marR="5080" indent="-1334770">
              <a:lnSpc>
                <a:spcPts val="3450"/>
              </a:lnSpc>
              <a:spcBef>
                <a:spcPts val="570"/>
              </a:spcBef>
            </a:pPr>
            <a:r>
              <a:rPr spc="-75" dirty="0"/>
              <a:t>Система</a:t>
            </a:r>
            <a:r>
              <a:rPr spc="-415" dirty="0"/>
              <a:t> </a:t>
            </a:r>
            <a:r>
              <a:rPr spc="-75" dirty="0"/>
              <a:t>лазерной</a:t>
            </a:r>
            <a:r>
              <a:rPr spc="-415" dirty="0"/>
              <a:t> </a:t>
            </a:r>
            <a:r>
              <a:rPr spc="-45" dirty="0"/>
              <a:t>центровки </a:t>
            </a:r>
            <a:r>
              <a:rPr spc="-85" dirty="0"/>
              <a:t>Vibro-</a:t>
            </a:r>
            <a:r>
              <a:rPr spc="-20" dirty="0"/>
              <a:t>Laser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21105" y="1701228"/>
            <a:ext cx="4348480" cy="308165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98450" marR="5080" indent="-286385">
              <a:lnSpc>
                <a:spcPct val="100000"/>
              </a:lnSpc>
              <a:spcBef>
                <a:spcPts val="125"/>
              </a:spcBef>
              <a:buChar char="-"/>
              <a:tabLst>
                <a:tab pos="298450" algn="l"/>
                <a:tab pos="299085" algn="l"/>
              </a:tabLst>
            </a:pPr>
            <a:r>
              <a:rPr sz="2000" dirty="0">
                <a:latin typeface="Arial Narrow"/>
                <a:cs typeface="Arial Narrow"/>
              </a:rPr>
              <a:t>Не</a:t>
            </a:r>
            <a:r>
              <a:rPr sz="2000" spc="-30" dirty="0">
                <a:latin typeface="Arial Narrow"/>
                <a:cs typeface="Arial Narrow"/>
              </a:rPr>
              <a:t> </a:t>
            </a:r>
            <a:r>
              <a:rPr sz="2000" dirty="0">
                <a:latin typeface="Arial Narrow"/>
                <a:cs typeface="Arial Narrow"/>
              </a:rPr>
              <a:t>уступает</a:t>
            </a:r>
            <a:r>
              <a:rPr sz="2000" spc="-20" dirty="0">
                <a:latin typeface="Arial Narrow"/>
                <a:cs typeface="Arial Narrow"/>
              </a:rPr>
              <a:t> </a:t>
            </a:r>
            <a:r>
              <a:rPr sz="2000" dirty="0">
                <a:latin typeface="Arial Narrow"/>
                <a:cs typeface="Arial Narrow"/>
              </a:rPr>
              <a:t>по</a:t>
            </a:r>
            <a:r>
              <a:rPr sz="2000" spc="-35" dirty="0">
                <a:latin typeface="Arial Narrow"/>
                <a:cs typeface="Arial Narrow"/>
              </a:rPr>
              <a:t> </a:t>
            </a:r>
            <a:r>
              <a:rPr sz="2000" spc="-10" dirty="0">
                <a:latin typeface="Arial Narrow"/>
                <a:cs typeface="Arial Narrow"/>
              </a:rPr>
              <a:t>техническим характеристикам</a:t>
            </a:r>
            <a:r>
              <a:rPr sz="2000" spc="-30" dirty="0">
                <a:latin typeface="Arial Narrow"/>
                <a:cs typeface="Arial Narrow"/>
              </a:rPr>
              <a:t> </a:t>
            </a:r>
            <a:r>
              <a:rPr sz="2000" dirty="0">
                <a:latin typeface="Arial Narrow"/>
                <a:cs typeface="Arial Narrow"/>
              </a:rPr>
              <a:t>европейским</a:t>
            </a:r>
            <a:r>
              <a:rPr sz="2000" spc="-30" dirty="0">
                <a:latin typeface="Arial Narrow"/>
                <a:cs typeface="Arial Narrow"/>
              </a:rPr>
              <a:t> </a:t>
            </a:r>
            <a:r>
              <a:rPr sz="2000" dirty="0">
                <a:latin typeface="Arial Narrow"/>
                <a:cs typeface="Arial Narrow"/>
              </a:rPr>
              <a:t>лидерам</a:t>
            </a:r>
            <a:r>
              <a:rPr sz="2000" spc="-30" dirty="0">
                <a:latin typeface="Arial Narrow"/>
                <a:cs typeface="Arial Narrow"/>
              </a:rPr>
              <a:t> </a:t>
            </a:r>
            <a:r>
              <a:rPr sz="2000" spc="-50" dirty="0">
                <a:latin typeface="Arial Narrow"/>
                <a:cs typeface="Arial Narrow"/>
              </a:rPr>
              <a:t>в </a:t>
            </a:r>
            <a:r>
              <a:rPr sz="2000" dirty="0">
                <a:latin typeface="Arial Narrow"/>
                <a:cs typeface="Arial Narrow"/>
              </a:rPr>
              <a:t>сфере</a:t>
            </a:r>
            <a:r>
              <a:rPr sz="2000" spc="-95" dirty="0">
                <a:latin typeface="Arial Narrow"/>
                <a:cs typeface="Arial Narrow"/>
              </a:rPr>
              <a:t> </a:t>
            </a:r>
            <a:r>
              <a:rPr sz="2000" dirty="0">
                <a:latin typeface="Arial Narrow"/>
                <a:cs typeface="Arial Narrow"/>
              </a:rPr>
              <a:t>лазерной</a:t>
            </a:r>
            <a:r>
              <a:rPr sz="2000" spc="-25" dirty="0">
                <a:latin typeface="Arial Narrow"/>
                <a:cs typeface="Arial Narrow"/>
              </a:rPr>
              <a:t> </a:t>
            </a:r>
            <a:r>
              <a:rPr sz="2000" spc="-10" dirty="0">
                <a:latin typeface="Arial Narrow"/>
                <a:cs typeface="Arial Narrow"/>
              </a:rPr>
              <a:t>центровки</a:t>
            </a:r>
            <a:endParaRPr sz="2000">
              <a:latin typeface="Arial Narrow"/>
              <a:cs typeface="Arial Narrow"/>
            </a:endParaRPr>
          </a:p>
          <a:p>
            <a:pPr marL="298450" indent="-286385">
              <a:lnSpc>
                <a:spcPct val="100000"/>
              </a:lnSpc>
              <a:spcBef>
                <a:spcPts val="10"/>
              </a:spcBef>
              <a:buChar char="-"/>
              <a:tabLst>
                <a:tab pos="298450" algn="l"/>
                <a:tab pos="299085" algn="l"/>
              </a:tabLst>
            </a:pPr>
            <a:r>
              <a:rPr sz="2000" dirty="0">
                <a:latin typeface="Arial Narrow"/>
                <a:cs typeface="Arial Narrow"/>
              </a:rPr>
              <a:t>Большой</a:t>
            </a:r>
            <a:r>
              <a:rPr sz="2000" spc="-185" dirty="0">
                <a:latin typeface="Arial Narrow"/>
                <a:cs typeface="Arial Narrow"/>
              </a:rPr>
              <a:t> </a:t>
            </a:r>
            <a:r>
              <a:rPr sz="2000" dirty="0">
                <a:latin typeface="Arial Narrow"/>
                <a:cs typeface="Arial Narrow"/>
              </a:rPr>
              <a:t>сенсорный</a:t>
            </a:r>
            <a:r>
              <a:rPr sz="2000" spc="35" dirty="0">
                <a:latin typeface="Arial Narrow"/>
                <a:cs typeface="Arial Narrow"/>
              </a:rPr>
              <a:t> </a:t>
            </a:r>
            <a:r>
              <a:rPr sz="2000" spc="-20" dirty="0">
                <a:latin typeface="Arial Narrow"/>
                <a:cs typeface="Arial Narrow"/>
              </a:rPr>
              <a:t>экран</a:t>
            </a:r>
            <a:endParaRPr sz="2000">
              <a:latin typeface="Arial Narrow"/>
              <a:cs typeface="Arial Narrow"/>
            </a:endParaRPr>
          </a:p>
          <a:p>
            <a:pPr marL="298450" marR="598805" indent="-286385">
              <a:lnSpc>
                <a:spcPct val="100000"/>
              </a:lnSpc>
              <a:spcBef>
                <a:spcPts val="5"/>
              </a:spcBef>
              <a:buChar char="-"/>
              <a:tabLst>
                <a:tab pos="298450" algn="l"/>
                <a:tab pos="299085" algn="l"/>
              </a:tabLst>
            </a:pPr>
            <a:r>
              <a:rPr sz="2000" spc="-10" dirty="0">
                <a:latin typeface="Arial Narrow"/>
                <a:cs typeface="Arial Narrow"/>
              </a:rPr>
              <a:t>Интуитивно-</a:t>
            </a:r>
            <a:r>
              <a:rPr sz="2000" dirty="0">
                <a:latin typeface="Arial Narrow"/>
                <a:cs typeface="Arial Narrow"/>
              </a:rPr>
              <a:t>понятный</a:t>
            </a:r>
            <a:r>
              <a:rPr sz="2000" spc="-65" dirty="0">
                <a:latin typeface="Arial Narrow"/>
                <a:cs typeface="Arial Narrow"/>
              </a:rPr>
              <a:t> </a:t>
            </a:r>
            <a:r>
              <a:rPr sz="2000" spc="-10" dirty="0">
                <a:latin typeface="Arial Narrow"/>
                <a:cs typeface="Arial Narrow"/>
              </a:rPr>
              <a:t>графический интерфейс</a:t>
            </a:r>
            <a:endParaRPr sz="2000">
              <a:latin typeface="Arial Narrow"/>
              <a:cs typeface="Arial Narrow"/>
            </a:endParaRPr>
          </a:p>
          <a:p>
            <a:pPr marL="298450" marR="476250" indent="-286385">
              <a:lnSpc>
                <a:spcPct val="100000"/>
              </a:lnSpc>
              <a:spcBef>
                <a:spcPts val="5"/>
              </a:spcBef>
              <a:buChar char="-"/>
              <a:tabLst>
                <a:tab pos="298450" algn="l"/>
                <a:tab pos="299085" algn="l"/>
              </a:tabLst>
            </a:pPr>
            <a:r>
              <a:rPr sz="2000" dirty="0">
                <a:latin typeface="Arial Narrow"/>
                <a:cs typeface="Arial Narrow"/>
              </a:rPr>
              <a:t>Удобный, </a:t>
            </a:r>
            <a:r>
              <a:rPr sz="2000" spc="-10" dirty="0">
                <a:latin typeface="Arial Narrow"/>
                <a:cs typeface="Arial Narrow"/>
              </a:rPr>
              <a:t>компактный,</a:t>
            </a:r>
            <a:r>
              <a:rPr sz="2000" spc="-75" dirty="0">
                <a:latin typeface="Arial Narrow"/>
                <a:cs typeface="Arial Narrow"/>
              </a:rPr>
              <a:t> </a:t>
            </a:r>
            <a:r>
              <a:rPr sz="2000" spc="-10" dirty="0">
                <a:latin typeface="Arial Narrow"/>
                <a:cs typeface="Arial Narrow"/>
              </a:rPr>
              <a:t>современный прибор</a:t>
            </a:r>
            <a:endParaRPr sz="2000">
              <a:latin typeface="Arial Narrow"/>
              <a:cs typeface="Arial Narrow"/>
            </a:endParaRPr>
          </a:p>
          <a:p>
            <a:pPr marL="298450" indent="-286385">
              <a:lnSpc>
                <a:spcPct val="100000"/>
              </a:lnSpc>
              <a:spcBef>
                <a:spcPts val="10"/>
              </a:spcBef>
              <a:buChar char="-"/>
              <a:tabLst>
                <a:tab pos="298450" algn="l"/>
                <a:tab pos="299085" algn="l"/>
              </a:tabLst>
            </a:pPr>
            <a:r>
              <a:rPr sz="2000" dirty="0">
                <a:latin typeface="Arial Narrow"/>
                <a:cs typeface="Arial Narrow"/>
              </a:rPr>
              <a:t>Высокая</a:t>
            </a:r>
            <a:r>
              <a:rPr sz="2000" spc="-20" dirty="0">
                <a:latin typeface="Arial Narrow"/>
                <a:cs typeface="Arial Narrow"/>
              </a:rPr>
              <a:t> </a:t>
            </a:r>
            <a:r>
              <a:rPr sz="2000" dirty="0">
                <a:latin typeface="Arial Narrow"/>
                <a:cs typeface="Arial Narrow"/>
              </a:rPr>
              <a:t>точность</a:t>
            </a:r>
            <a:r>
              <a:rPr sz="2000" spc="-60" dirty="0">
                <a:latin typeface="Arial Narrow"/>
                <a:cs typeface="Arial Narrow"/>
              </a:rPr>
              <a:t> </a:t>
            </a:r>
            <a:r>
              <a:rPr sz="2000" spc="-10" dirty="0">
                <a:latin typeface="Arial Narrow"/>
                <a:cs typeface="Arial Narrow"/>
              </a:rPr>
              <a:t>измерений</a:t>
            </a:r>
            <a:endParaRPr sz="2000">
              <a:latin typeface="Arial Narrow"/>
              <a:cs typeface="Arial Narrow"/>
            </a:endParaRPr>
          </a:p>
          <a:p>
            <a:pPr marL="298450" indent="-286385">
              <a:lnSpc>
                <a:spcPct val="100000"/>
              </a:lnSpc>
              <a:buChar char="-"/>
              <a:tabLst>
                <a:tab pos="298450" algn="l"/>
                <a:tab pos="299085" algn="l"/>
              </a:tabLst>
            </a:pPr>
            <a:r>
              <a:rPr sz="2000" dirty="0">
                <a:latin typeface="Arial Narrow"/>
                <a:cs typeface="Arial Narrow"/>
              </a:rPr>
              <a:t>Техническая</a:t>
            </a:r>
            <a:r>
              <a:rPr sz="2000" spc="-55" dirty="0">
                <a:latin typeface="Arial Narrow"/>
                <a:cs typeface="Arial Narrow"/>
              </a:rPr>
              <a:t> </a:t>
            </a:r>
            <a:r>
              <a:rPr sz="2000" spc="-10" dirty="0">
                <a:latin typeface="Arial Narrow"/>
                <a:cs typeface="Arial Narrow"/>
              </a:rPr>
              <a:t>поддержка</a:t>
            </a:r>
            <a:endParaRPr sz="2000">
              <a:latin typeface="Arial Narrow"/>
              <a:cs typeface="Arial Narrow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200775" y="314325"/>
            <a:ext cx="5334000" cy="6105525"/>
            <a:chOff x="6200775" y="314325"/>
            <a:chExt cx="5334000" cy="610552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00775" y="2714625"/>
              <a:ext cx="4972050" cy="370522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905875" y="314325"/>
              <a:ext cx="2628900" cy="2466975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23</a:t>
            </a:fld>
            <a:endParaRPr spc="-25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73778" y="85661"/>
            <a:ext cx="3797300" cy="1273175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12700" marR="5080" indent="5715" algn="ctr">
              <a:lnSpc>
                <a:spcPct val="90600"/>
              </a:lnSpc>
              <a:spcBef>
                <a:spcPts val="455"/>
              </a:spcBef>
            </a:pPr>
            <a:r>
              <a:rPr sz="2900" spc="-75" dirty="0"/>
              <a:t>Программа</a:t>
            </a:r>
            <a:r>
              <a:rPr sz="2900" spc="-370" dirty="0"/>
              <a:t> </a:t>
            </a:r>
            <a:r>
              <a:rPr sz="2900" spc="-90" dirty="0"/>
              <a:t>мониторинга</a:t>
            </a:r>
            <a:r>
              <a:rPr sz="2900" spc="-370" dirty="0"/>
              <a:t> </a:t>
            </a:r>
            <a:r>
              <a:rPr sz="2900" spc="-60" dirty="0"/>
              <a:t>и </a:t>
            </a:r>
            <a:r>
              <a:rPr sz="2900" spc="-90" dirty="0"/>
              <a:t>автоматической</a:t>
            </a:r>
            <a:r>
              <a:rPr sz="2900" spc="-220" dirty="0"/>
              <a:t> </a:t>
            </a:r>
            <a:r>
              <a:rPr sz="2900" spc="-85" dirty="0"/>
              <a:t>диагностики </a:t>
            </a:r>
            <a:r>
              <a:rPr sz="2900" spc="-10" dirty="0"/>
              <a:t>“DREAM”</a:t>
            </a:r>
            <a:endParaRPr sz="2900"/>
          </a:p>
        </p:txBody>
      </p:sp>
      <p:grpSp>
        <p:nvGrpSpPr>
          <p:cNvPr id="3" name="object 3"/>
          <p:cNvGrpSpPr/>
          <p:nvPr/>
        </p:nvGrpSpPr>
        <p:grpSpPr>
          <a:xfrm>
            <a:off x="590550" y="1485900"/>
            <a:ext cx="5495925" cy="5053330"/>
            <a:chOff x="590550" y="1485900"/>
            <a:chExt cx="5495925" cy="505333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0550" y="1485900"/>
              <a:ext cx="5495925" cy="360997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4841" y="5114955"/>
              <a:ext cx="5310267" cy="135731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1525" y="5114988"/>
              <a:ext cx="5253101" cy="142392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62000" y="5153025"/>
              <a:ext cx="5200650" cy="124777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76400" y="5153025"/>
              <a:ext cx="2681351" cy="47148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90700" y="5429313"/>
              <a:ext cx="3157601" cy="6191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067175" y="5153025"/>
              <a:ext cx="1004887" cy="47148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28675" y="5419725"/>
              <a:ext cx="395287" cy="395287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04900" y="5391150"/>
              <a:ext cx="4862576" cy="433387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685925" y="5600700"/>
              <a:ext cx="3652901" cy="43338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19175" y="5848350"/>
              <a:ext cx="395287" cy="395287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295400" y="5819775"/>
              <a:ext cx="4443476" cy="433387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33500" y="6057900"/>
              <a:ext cx="395287" cy="395287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609725" y="6029325"/>
              <a:ext cx="3805301" cy="433387"/>
            </a:xfrm>
            <a:prstGeom prst="rect">
              <a:avLst/>
            </a:prstGeom>
          </p:spPr>
        </p:pic>
      </p:grpSp>
      <p:pic>
        <p:nvPicPr>
          <p:cNvPr id="18" name="object 18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6200775" y="1485900"/>
            <a:ext cx="5638800" cy="4381500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930910" y="5222557"/>
            <a:ext cx="4860925" cy="112077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880110">
              <a:lnSpc>
                <a:spcPct val="100000"/>
              </a:lnSpc>
              <a:spcBef>
                <a:spcPts val="125"/>
              </a:spcBef>
            </a:pPr>
            <a:r>
              <a:rPr sz="1550" b="1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egoe UI"/>
                <a:cs typeface="Segoe UI"/>
              </a:rPr>
              <a:t>Основные</a:t>
            </a:r>
            <a:r>
              <a:rPr sz="1550" b="1" u="sng" spc="18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egoe UI"/>
                <a:cs typeface="Segoe UI"/>
              </a:rPr>
              <a:t> </a:t>
            </a:r>
            <a:r>
              <a:rPr sz="1550" b="1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egoe UI"/>
                <a:cs typeface="Segoe UI"/>
              </a:rPr>
              <a:t>особенности</a:t>
            </a:r>
            <a:r>
              <a:rPr sz="1550" b="1" u="sng" spc="17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egoe UI"/>
                <a:cs typeface="Segoe UI"/>
              </a:rPr>
              <a:t> </a:t>
            </a:r>
            <a:r>
              <a:rPr sz="1550" b="1" u="sng" spc="-2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egoe UI"/>
                <a:cs typeface="Segoe UI"/>
              </a:rPr>
              <a:t>DREAM</a:t>
            </a:r>
            <a:endParaRPr sz="1550">
              <a:latin typeface="Segoe UI"/>
              <a:cs typeface="Segoe UI"/>
            </a:endParaRPr>
          </a:p>
          <a:p>
            <a:pPr marL="298450" marR="5080" indent="-298450">
              <a:lnSpc>
                <a:spcPts val="1650"/>
              </a:lnSpc>
              <a:spcBef>
                <a:spcPts val="100"/>
              </a:spcBef>
              <a:buFont typeface="Wingdings"/>
              <a:buChar char=""/>
              <a:tabLst>
                <a:tab pos="298450" algn="l"/>
                <a:tab pos="299085" algn="l"/>
              </a:tabLst>
            </a:pPr>
            <a:r>
              <a:rPr sz="1400" spc="-10" dirty="0">
                <a:solidFill>
                  <a:srgbClr val="FFFFFF"/>
                </a:solidFill>
                <a:latin typeface="Segoe UI"/>
                <a:cs typeface="Segoe UI"/>
              </a:rPr>
              <a:t>Возможность</a:t>
            </a:r>
            <a:r>
              <a:rPr sz="1400" spc="-7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dirty="0">
                <a:solidFill>
                  <a:srgbClr val="FFFFFF"/>
                </a:solidFill>
                <a:latin typeface="Segoe UI"/>
                <a:cs typeface="Segoe UI"/>
              </a:rPr>
              <a:t>использования</a:t>
            </a:r>
            <a:r>
              <a:rPr sz="1400" spc="-8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dirty="0">
                <a:solidFill>
                  <a:srgbClr val="FFFFFF"/>
                </a:solidFill>
                <a:latin typeface="Segoe UI"/>
                <a:cs typeface="Segoe UI"/>
              </a:rPr>
              <a:t>системы</a:t>
            </a:r>
            <a:r>
              <a:rPr sz="1400" spc="-6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dirty="0">
                <a:solidFill>
                  <a:srgbClr val="FFFFFF"/>
                </a:solidFill>
                <a:latin typeface="Segoe UI"/>
                <a:cs typeface="Segoe UI"/>
              </a:rPr>
              <a:t>операторами,</a:t>
            </a:r>
            <a:r>
              <a:rPr sz="1400" spc="-12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Segoe UI"/>
                <a:cs typeface="Segoe UI"/>
              </a:rPr>
              <a:t>не </a:t>
            </a:r>
            <a:r>
              <a:rPr sz="1400" spc="-10" dirty="0">
                <a:solidFill>
                  <a:srgbClr val="FFFFFF"/>
                </a:solidFill>
                <a:latin typeface="Segoe UI"/>
                <a:cs typeface="Segoe UI"/>
              </a:rPr>
              <a:t>имеющими</a:t>
            </a:r>
            <a:r>
              <a:rPr sz="1400" spc="-1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dirty="0">
                <a:solidFill>
                  <a:srgbClr val="FFFFFF"/>
                </a:solidFill>
                <a:latin typeface="Segoe UI"/>
                <a:cs typeface="Segoe UI"/>
              </a:rPr>
              <a:t>диагностической</a:t>
            </a:r>
            <a:r>
              <a:rPr sz="1400" spc="-10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Segoe UI"/>
                <a:cs typeface="Segoe UI"/>
              </a:rPr>
              <a:t>подготовки</a:t>
            </a:r>
            <a:endParaRPr sz="1400">
              <a:latin typeface="Segoe UI"/>
              <a:cs typeface="Segoe UI"/>
            </a:endParaRPr>
          </a:p>
          <a:p>
            <a:pPr marL="488950" lvl="1" indent="-286385">
              <a:lnSpc>
                <a:spcPts val="1664"/>
              </a:lnSpc>
              <a:buFont typeface="Wingdings"/>
              <a:buChar char=""/>
              <a:tabLst>
                <a:tab pos="488950" algn="l"/>
                <a:tab pos="489584" algn="l"/>
              </a:tabLst>
            </a:pPr>
            <a:r>
              <a:rPr sz="1400" dirty="0">
                <a:solidFill>
                  <a:srgbClr val="FFFFFF"/>
                </a:solidFill>
                <a:latin typeface="Segoe UI"/>
                <a:cs typeface="Segoe UI"/>
              </a:rPr>
              <a:t>Возможность</a:t>
            </a:r>
            <a:r>
              <a:rPr sz="1400" spc="-11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dirty="0">
                <a:solidFill>
                  <a:srgbClr val="FFFFFF"/>
                </a:solidFill>
                <a:latin typeface="Segoe UI"/>
                <a:cs typeface="Segoe UI"/>
              </a:rPr>
              <a:t>работы</a:t>
            </a:r>
            <a:r>
              <a:rPr sz="1400" spc="-10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dirty="0">
                <a:solidFill>
                  <a:srgbClr val="FFFFFF"/>
                </a:solidFill>
                <a:latin typeface="Segoe UI"/>
                <a:cs typeface="Segoe UI"/>
              </a:rPr>
              <a:t>системы</a:t>
            </a:r>
            <a:r>
              <a:rPr sz="1400" spc="-10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dirty="0">
                <a:solidFill>
                  <a:srgbClr val="FFFFFF"/>
                </a:solidFill>
                <a:latin typeface="Segoe UI"/>
                <a:cs typeface="Segoe UI"/>
              </a:rPr>
              <a:t>в</a:t>
            </a:r>
            <a:r>
              <a:rPr sz="1400" spc="2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dirty="0">
                <a:solidFill>
                  <a:srgbClr val="FFFFFF"/>
                </a:solidFill>
                <a:latin typeface="Segoe UI"/>
                <a:cs typeface="Segoe UI"/>
              </a:rPr>
              <a:t>режиме</a:t>
            </a:r>
            <a:r>
              <a:rPr sz="1400" spc="2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Segoe UI"/>
                <a:cs typeface="Segoe UI"/>
              </a:rPr>
              <a:t>обучения</a:t>
            </a:r>
            <a:endParaRPr sz="1400">
              <a:latin typeface="Segoe UI"/>
              <a:cs typeface="Segoe UI"/>
            </a:endParaRPr>
          </a:p>
          <a:p>
            <a:pPr marL="803910" lvl="2" indent="-286385">
              <a:lnSpc>
                <a:spcPts val="1664"/>
              </a:lnSpc>
              <a:buFont typeface="Wingdings"/>
              <a:buChar char=""/>
              <a:tabLst>
                <a:tab pos="803275" algn="l"/>
                <a:tab pos="803910" algn="l"/>
              </a:tabLst>
            </a:pPr>
            <a:r>
              <a:rPr sz="1400" spc="-10" dirty="0">
                <a:solidFill>
                  <a:srgbClr val="FFFFFF"/>
                </a:solidFill>
                <a:latin typeface="Segoe UI"/>
                <a:cs typeface="Segoe UI"/>
              </a:rPr>
              <a:t>Поддержка</a:t>
            </a:r>
            <a:r>
              <a:rPr sz="1400" spc="-2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dirty="0">
                <a:solidFill>
                  <a:srgbClr val="FFFFFF"/>
                </a:solidFill>
                <a:latin typeface="Segoe UI"/>
                <a:cs typeface="Segoe UI"/>
              </a:rPr>
              <a:t>пользователей</a:t>
            </a:r>
            <a:r>
              <a:rPr sz="1400" spc="-13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dirty="0">
                <a:solidFill>
                  <a:srgbClr val="FFFFFF"/>
                </a:solidFill>
                <a:latin typeface="Segoe UI"/>
                <a:cs typeface="Segoe UI"/>
              </a:rPr>
              <a:t>по</a:t>
            </a:r>
            <a:r>
              <a:rPr sz="1400" spc="-5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dirty="0">
                <a:solidFill>
                  <a:srgbClr val="FFFFFF"/>
                </a:solidFill>
                <a:latin typeface="Segoe UI"/>
                <a:cs typeface="Segoe UI"/>
              </a:rPr>
              <a:t>сети</a:t>
            </a:r>
            <a:r>
              <a:rPr sz="1400" spc="4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Segoe UI"/>
                <a:cs typeface="Segoe UI"/>
              </a:rPr>
              <a:t>Internet</a:t>
            </a:r>
            <a:endParaRPr sz="1400">
              <a:latin typeface="Segoe UI"/>
              <a:cs typeface="Segoe UI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24</a:t>
            </a:fld>
            <a:endParaRPr spc="-25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600" y="1771650"/>
            <a:ext cx="409575" cy="448627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91250" y="1781175"/>
            <a:ext cx="409575" cy="40005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612004" y="422274"/>
            <a:ext cx="5658485" cy="956944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12700" marR="5080">
              <a:lnSpc>
                <a:spcPts val="3460"/>
              </a:lnSpc>
              <a:spcBef>
                <a:spcPts val="560"/>
              </a:spcBef>
            </a:pPr>
            <a:r>
              <a:rPr spc="-80" dirty="0"/>
              <a:t>Эффект</a:t>
            </a:r>
            <a:r>
              <a:rPr spc="-320" dirty="0"/>
              <a:t> </a:t>
            </a:r>
            <a:r>
              <a:rPr spc="-25" dirty="0"/>
              <a:t>от</a:t>
            </a:r>
            <a:r>
              <a:rPr spc="-215" dirty="0"/>
              <a:t> </a:t>
            </a:r>
            <a:r>
              <a:rPr spc="-100" dirty="0"/>
              <a:t>периодического</a:t>
            </a:r>
            <a:r>
              <a:rPr spc="-350" dirty="0"/>
              <a:t> </a:t>
            </a:r>
            <a:r>
              <a:rPr spc="-10" dirty="0"/>
              <a:t>контроля </a:t>
            </a:r>
            <a:r>
              <a:rPr spc="-90" dirty="0"/>
              <a:t>технического</a:t>
            </a:r>
            <a:r>
              <a:rPr spc="-415" dirty="0"/>
              <a:t> </a:t>
            </a:r>
            <a:r>
              <a:rPr spc="-75" dirty="0"/>
              <a:t>состояния</a:t>
            </a:r>
            <a:r>
              <a:rPr spc="-365" dirty="0"/>
              <a:t> </a:t>
            </a:r>
            <a:r>
              <a:rPr spc="-50" dirty="0"/>
              <a:t>оборудования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186794" y="6462077"/>
            <a:ext cx="20764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C00000"/>
                </a:solidFill>
                <a:latin typeface="Arial Narrow"/>
                <a:cs typeface="Arial Narrow"/>
              </a:rPr>
              <a:t>25*</a:t>
            </a:r>
            <a:endParaRPr sz="1200">
              <a:latin typeface="Arial Narrow"/>
              <a:cs typeface="Arial Narro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24585" y="1767903"/>
            <a:ext cx="4088129" cy="725170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2700" marR="5080">
              <a:lnSpc>
                <a:spcPts val="2630"/>
              </a:lnSpc>
              <a:spcBef>
                <a:spcPts val="395"/>
              </a:spcBef>
            </a:pPr>
            <a:r>
              <a:rPr sz="2400" dirty="0">
                <a:latin typeface="Arial Narrow"/>
                <a:cs typeface="Arial Narrow"/>
              </a:rPr>
              <a:t>Сокращение программы</a:t>
            </a:r>
            <a:r>
              <a:rPr sz="2400" spc="-70" dirty="0">
                <a:latin typeface="Arial Narrow"/>
                <a:cs typeface="Arial Narrow"/>
              </a:rPr>
              <a:t> </a:t>
            </a:r>
            <a:r>
              <a:rPr sz="2400" spc="-10" dirty="0">
                <a:latin typeface="Arial Narrow"/>
                <a:cs typeface="Arial Narrow"/>
              </a:rPr>
              <a:t>плановых ремонтов</a:t>
            </a:r>
            <a:endParaRPr sz="2400">
              <a:latin typeface="Arial Narrow"/>
              <a:cs typeface="Arial Narrow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11885" y="3262312"/>
            <a:ext cx="4385310" cy="2232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755"/>
              </a:lnSpc>
              <a:spcBef>
                <a:spcPts val="100"/>
              </a:spcBef>
            </a:pPr>
            <a:r>
              <a:rPr sz="2400" dirty="0">
                <a:latin typeface="Arial Narrow"/>
                <a:cs typeface="Arial Narrow"/>
              </a:rPr>
              <a:t>Снижение</a:t>
            </a:r>
            <a:r>
              <a:rPr sz="2400" spc="-35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нормативов</a:t>
            </a:r>
            <a:r>
              <a:rPr sz="2400" spc="45" dirty="0">
                <a:latin typeface="Arial Narrow"/>
                <a:cs typeface="Arial Narrow"/>
              </a:rPr>
              <a:t> </a:t>
            </a:r>
            <a:r>
              <a:rPr sz="2400" spc="-10" dirty="0">
                <a:latin typeface="Arial Narrow"/>
                <a:cs typeface="Arial Narrow"/>
              </a:rPr>
              <a:t>хранения</a:t>
            </a:r>
            <a:endParaRPr sz="2400">
              <a:latin typeface="Arial Narrow"/>
              <a:cs typeface="Arial Narrow"/>
            </a:endParaRPr>
          </a:p>
          <a:p>
            <a:pPr marL="12700">
              <a:lnSpc>
                <a:spcPts val="2755"/>
              </a:lnSpc>
            </a:pPr>
            <a:r>
              <a:rPr sz="2400" dirty="0">
                <a:latin typeface="Arial Narrow"/>
                <a:cs typeface="Arial Narrow"/>
              </a:rPr>
              <a:t>запасных</a:t>
            </a:r>
            <a:r>
              <a:rPr sz="2400" spc="-30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частей</a:t>
            </a:r>
            <a:r>
              <a:rPr sz="2400" spc="-65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на</a:t>
            </a:r>
            <a:r>
              <a:rPr sz="2400" spc="90" dirty="0">
                <a:latin typeface="Arial Narrow"/>
                <a:cs typeface="Arial Narrow"/>
              </a:rPr>
              <a:t> </a:t>
            </a:r>
            <a:r>
              <a:rPr sz="2400" spc="-10" dirty="0">
                <a:latin typeface="Arial Narrow"/>
                <a:cs typeface="Arial Narrow"/>
              </a:rPr>
              <a:t>складе</a:t>
            </a:r>
            <a:endParaRPr sz="24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</a:pPr>
            <a:endParaRPr sz="27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800">
              <a:latin typeface="Arial Narrow"/>
              <a:cs typeface="Arial Narrow"/>
            </a:endParaRPr>
          </a:p>
          <a:p>
            <a:pPr marL="12700">
              <a:lnSpc>
                <a:spcPts val="2755"/>
              </a:lnSpc>
              <a:spcBef>
                <a:spcPts val="5"/>
              </a:spcBef>
            </a:pPr>
            <a:r>
              <a:rPr sz="2400" dirty="0">
                <a:latin typeface="Arial Narrow"/>
                <a:cs typeface="Arial Narrow"/>
              </a:rPr>
              <a:t>Сокращение</a:t>
            </a:r>
            <a:r>
              <a:rPr sz="2400" spc="-45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количества</a:t>
            </a:r>
            <a:r>
              <a:rPr sz="2400" spc="60" dirty="0">
                <a:latin typeface="Arial Narrow"/>
                <a:cs typeface="Arial Narrow"/>
              </a:rPr>
              <a:t> </a:t>
            </a:r>
            <a:r>
              <a:rPr sz="2400" spc="-10" dirty="0">
                <a:latin typeface="Arial Narrow"/>
                <a:cs typeface="Arial Narrow"/>
              </a:rPr>
              <a:t>неплановых</a:t>
            </a:r>
            <a:endParaRPr sz="2400">
              <a:latin typeface="Arial Narrow"/>
              <a:cs typeface="Arial Narrow"/>
            </a:endParaRPr>
          </a:p>
          <a:p>
            <a:pPr marL="12700">
              <a:lnSpc>
                <a:spcPts val="2755"/>
              </a:lnSpc>
            </a:pPr>
            <a:r>
              <a:rPr sz="2400" spc="-10" dirty="0">
                <a:latin typeface="Arial Narrow"/>
                <a:cs typeface="Arial Narrow"/>
              </a:rPr>
              <a:t>ремонтов</a:t>
            </a:r>
            <a:endParaRPr sz="2400">
              <a:latin typeface="Arial Narrow"/>
              <a:cs typeface="Arial Narrow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710680" y="1755076"/>
            <a:ext cx="4064000" cy="725805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2700" marR="5080">
              <a:lnSpc>
                <a:spcPts val="2630"/>
              </a:lnSpc>
              <a:spcBef>
                <a:spcPts val="395"/>
              </a:spcBef>
            </a:pPr>
            <a:r>
              <a:rPr sz="2400" dirty="0">
                <a:latin typeface="Arial Narrow"/>
                <a:cs typeface="Arial Narrow"/>
              </a:rPr>
              <a:t>Исключение</a:t>
            </a:r>
            <a:r>
              <a:rPr sz="2400" spc="40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аварийных</a:t>
            </a:r>
            <a:r>
              <a:rPr sz="2400" spc="-70" dirty="0">
                <a:latin typeface="Arial Narrow"/>
                <a:cs typeface="Arial Narrow"/>
              </a:rPr>
              <a:t> </a:t>
            </a:r>
            <a:r>
              <a:rPr sz="2400" spc="-10" dirty="0">
                <a:latin typeface="Arial Narrow"/>
                <a:cs typeface="Arial Narrow"/>
              </a:rPr>
              <a:t>остановок оборудования</a:t>
            </a:r>
            <a:endParaRPr sz="24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600" y="1771650"/>
            <a:ext cx="409575" cy="448627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91250" y="1781175"/>
            <a:ext cx="409575" cy="4486275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214370" y="607313"/>
            <a:ext cx="3745865" cy="924560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1003935" marR="5080" indent="-991869">
              <a:lnSpc>
                <a:spcPts val="3379"/>
              </a:lnSpc>
              <a:spcBef>
                <a:spcPts val="475"/>
              </a:spcBef>
            </a:pPr>
            <a:r>
              <a:rPr sz="3050" spc="-60" dirty="0">
                <a:solidFill>
                  <a:srgbClr val="FF0000"/>
                </a:solidFill>
              </a:rPr>
              <a:t>Практика</a:t>
            </a:r>
            <a:r>
              <a:rPr sz="3050" spc="-260" dirty="0">
                <a:solidFill>
                  <a:srgbClr val="FF0000"/>
                </a:solidFill>
              </a:rPr>
              <a:t> </a:t>
            </a:r>
            <a:r>
              <a:rPr sz="3050" spc="-75" dirty="0">
                <a:solidFill>
                  <a:srgbClr val="FF0000"/>
                </a:solidFill>
              </a:rPr>
              <a:t>использования</a:t>
            </a:r>
            <a:r>
              <a:rPr sz="3050" spc="-380" dirty="0">
                <a:solidFill>
                  <a:srgbClr val="FF0000"/>
                </a:solidFill>
              </a:rPr>
              <a:t> </a:t>
            </a:r>
            <a:r>
              <a:rPr sz="3050" spc="-50" dirty="0">
                <a:solidFill>
                  <a:srgbClr val="FF0000"/>
                </a:solidFill>
              </a:rPr>
              <a:t>и </a:t>
            </a:r>
            <a:r>
              <a:rPr sz="3050" spc="-10" dirty="0">
                <a:solidFill>
                  <a:srgbClr val="FF0000"/>
                </a:solidFill>
              </a:rPr>
              <a:t>результаты.</a:t>
            </a:r>
            <a:endParaRPr sz="3050"/>
          </a:p>
        </p:txBody>
      </p:sp>
      <p:sp>
        <p:nvSpPr>
          <p:cNvPr id="5" name="object 5"/>
          <p:cNvSpPr txBox="1"/>
          <p:nvPr/>
        </p:nvSpPr>
        <p:spPr>
          <a:xfrm>
            <a:off x="1111885" y="1755076"/>
            <a:ext cx="4742815" cy="3863975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2700" marR="5080">
              <a:lnSpc>
                <a:spcPts val="2630"/>
              </a:lnSpc>
              <a:spcBef>
                <a:spcPts val="395"/>
              </a:spcBef>
            </a:pPr>
            <a:r>
              <a:rPr sz="2400" dirty="0">
                <a:latin typeface="Arial Narrow"/>
                <a:cs typeface="Arial Narrow"/>
              </a:rPr>
              <a:t>ЗАО</a:t>
            </a:r>
            <a:r>
              <a:rPr sz="2400" spc="40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«Содружество»:</a:t>
            </a:r>
            <a:r>
              <a:rPr sz="2400" spc="-35" dirty="0">
                <a:latin typeface="Arial Narrow"/>
                <a:cs typeface="Arial Narrow"/>
              </a:rPr>
              <a:t> </a:t>
            </a:r>
            <a:r>
              <a:rPr sz="2400" spc="-10" dirty="0">
                <a:latin typeface="Arial Narrow"/>
                <a:cs typeface="Arial Narrow"/>
              </a:rPr>
              <a:t>крупнейший </a:t>
            </a:r>
            <a:r>
              <a:rPr sz="2400" dirty="0">
                <a:latin typeface="Arial Narrow"/>
                <a:cs typeface="Arial Narrow"/>
              </a:rPr>
              <a:t>переработчик</a:t>
            </a:r>
            <a:r>
              <a:rPr sz="2400" spc="-175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семян</a:t>
            </a:r>
            <a:r>
              <a:rPr sz="2400" spc="90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масличных</a:t>
            </a:r>
            <a:r>
              <a:rPr sz="2400" spc="40" dirty="0">
                <a:latin typeface="Arial Narrow"/>
                <a:cs typeface="Arial Narrow"/>
              </a:rPr>
              <a:t> </a:t>
            </a:r>
            <a:r>
              <a:rPr sz="2400" spc="-10" dirty="0">
                <a:latin typeface="Arial Narrow"/>
                <a:cs typeface="Arial Narrow"/>
              </a:rPr>
              <a:t>культур </a:t>
            </a:r>
            <a:r>
              <a:rPr sz="2400" dirty="0">
                <a:latin typeface="Arial Narrow"/>
                <a:cs typeface="Arial Narrow"/>
              </a:rPr>
              <a:t>в</a:t>
            </a:r>
            <a:r>
              <a:rPr sz="2400" spc="-15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СНГ</a:t>
            </a:r>
            <a:r>
              <a:rPr sz="2400" spc="50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и</a:t>
            </a:r>
            <a:r>
              <a:rPr sz="2400" spc="5" dirty="0">
                <a:latin typeface="Arial Narrow"/>
                <a:cs typeface="Arial Narrow"/>
              </a:rPr>
              <a:t> </a:t>
            </a:r>
            <a:r>
              <a:rPr sz="2400" spc="-10" dirty="0">
                <a:latin typeface="Arial Narrow"/>
                <a:cs typeface="Arial Narrow"/>
              </a:rPr>
              <a:t>Европе.</a:t>
            </a:r>
            <a:endParaRPr sz="24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400">
              <a:latin typeface="Arial Narrow"/>
              <a:cs typeface="Arial Narrow"/>
            </a:endParaRPr>
          </a:p>
          <a:p>
            <a:pPr marL="12700" marR="347980">
              <a:lnSpc>
                <a:spcPct val="91300"/>
              </a:lnSpc>
              <a:spcBef>
                <a:spcPts val="5"/>
              </a:spcBef>
            </a:pPr>
            <a:r>
              <a:rPr sz="2400" dirty="0">
                <a:latin typeface="Arial Narrow"/>
                <a:cs typeface="Arial Narrow"/>
              </a:rPr>
              <a:t>Агрегаты:</a:t>
            </a:r>
            <a:r>
              <a:rPr sz="2400" spc="-85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редукторы,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10" dirty="0">
                <a:latin typeface="Arial Narrow"/>
                <a:cs typeface="Arial Narrow"/>
              </a:rPr>
              <a:t>вентиляторы, </a:t>
            </a:r>
            <a:r>
              <a:rPr sz="2400" dirty="0">
                <a:latin typeface="Arial Narrow"/>
                <a:cs typeface="Arial Narrow"/>
              </a:rPr>
              <a:t>насосы,</a:t>
            </a:r>
            <a:r>
              <a:rPr sz="2400" spc="-5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конвейеры,</a:t>
            </a:r>
            <a:r>
              <a:rPr sz="2400" spc="10" dirty="0">
                <a:latin typeface="Arial Narrow"/>
                <a:cs typeface="Arial Narrow"/>
              </a:rPr>
              <a:t> </a:t>
            </a:r>
            <a:r>
              <a:rPr sz="2400" spc="-10" dirty="0">
                <a:latin typeface="Arial Narrow"/>
                <a:cs typeface="Arial Narrow"/>
              </a:rPr>
              <a:t>технологическое оборудование.</a:t>
            </a:r>
            <a:endParaRPr sz="24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600">
              <a:latin typeface="Arial Narrow"/>
              <a:cs typeface="Arial Narrow"/>
            </a:endParaRPr>
          </a:p>
          <a:p>
            <a:pPr marL="12700" marR="1164590">
              <a:lnSpc>
                <a:spcPct val="125200"/>
              </a:lnSpc>
            </a:pPr>
            <a:r>
              <a:rPr sz="2400" dirty="0">
                <a:latin typeface="Arial Narrow"/>
                <a:cs typeface="Arial Narrow"/>
              </a:rPr>
              <a:t>Отдел</a:t>
            </a:r>
            <a:r>
              <a:rPr sz="2400" spc="15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надежности:</a:t>
            </a:r>
            <a:r>
              <a:rPr sz="2400" spc="-55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5</a:t>
            </a:r>
            <a:r>
              <a:rPr sz="2400" spc="-20" dirty="0">
                <a:latin typeface="Arial Narrow"/>
                <a:cs typeface="Arial Narrow"/>
              </a:rPr>
              <a:t> </a:t>
            </a:r>
            <a:r>
              <a:rPr sz="2400" spc="-10" dirty="0">
                <a:latin typeface="Arial Narrow"/>
                <a:cs typeface="Arial Narrow"/>
              </a:rPr>
              <a:t>человек. </a:t>
            </a:r>
            <a:r>
              <a:rPr sz="2400" dirty="0">
                <a:latin typeface="Arial Narrow"/>
                <a:cs typeface="Arial Narrow"/>
              </a:rPr>
              <a:t>(Сформирован</a:t>
            </a:r>
            <a:r>
              <a:rPr sz="2400" spc="-140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в</a:t>
            </a:r>
            <a:r>
              <a:rPr sz="2400" spc="75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2016</a:t>
            </a:r>
            <a:r>
              <a:rPr sz="2400" spc="25" dirty="0">
                <a:latin typeface="Arial Narrow"/>
                <a:cs typeface="Arial Narrow"/>
              </a:rPr>
              <a:t> </a:t>
            </a:r>
            <a:r>
              <a:rPr sz="2400" spc="-25" dirty="0">
                <a:latin typeface="Arial Narrow"/>
                <a:cs typeface="Arial Narrow"/>
              </a:rPr>
              <a:t>г.)</a:t>
            </a:r>
            <a:endParaRPr sz="2400">
              <a:latin typeface="Arial Narrow"/>
              <a:cs typeface="Arial Narrow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2700" marR="527050">
              <a:lnSpc>
                <a:spcPts val="2630"/>
              </a:lnSpc>
              <a:spcBef>
                <a:spcPts val="395"/>
              </a:spcBef>
            </a:pPr>
            <a:r>
              <a:rPr dirty="0"/>
              <a:t>Оборудование:</a:t>
            </a:r>
            <a:r>
              <a:rPr spc="65" dirty="0"/>
              <a:t> </a:t>
            </a:r>
            <a:r>
              <a:rPr dirty="0"/>
              <a:t>виброметры</a:t>
            </a:r>
            <a:r>
              <a:rPr spc="-45" dirty="0"/>
              <a:t> </a:t>
            </a:r>
            <a:r>
              <a:rPr dirty="0"/>
              <a:t>СМ-</a:t>
            </a:r>
            <a:r>
              <a:rPr spc="-25" dirty="0"/>
              <a:t>21, </a:t>
            </a:r>
            <a:r>
              <a:rPr dirty="0"/>
              <a:t>виброанализаторы</a:t>
            </a:r>
            <a:r>
              <a:rPr spc="15" dirty="0"/>
              <a:t> </a:t>
            </a:r>
            <a:r>
              <a:rPr dirty="0"/>
              <a:t>СД-21В,</a:t>
            </a:r>
            <a:r>
              <a:rPr spc="55" dirty="0"/>
              <a:t> </a:t>
            </a:r>
            <a:r>
              <a:rPr dirty="0"/>
              <a:t>СД-</a:t>
            </a:r>
            <a:r>
              <a:rPr spc="-25" dirty="0"/>
              <a:t>23,</a:t>
            </a:r>
          </a:p>
          <a:p>
            <a:pPr marL="12700" marR="5080">
              <a:lnSpc>
                <a:spcPts val="2560"/>
              </a:lnSpc>
              <a:spcBef>
                <a:spcPts val="55"/>
              </a:spcBef>
            </a:pPr>
            <a:r>
              <a:rPr dirty="0"/>
              <a:t>система</a:t>
            </a:r>
            <a:r>
              <a:rPr spc="15" dirty="0"/>
              <a:t> </a:t>
            </a:r>
            <a:r>
              <a:rPr dirty="0"/>
              <a:t>лазерной</a:t>
            </a:r>
            <a:r>
              <a:rPr spc="-15" dirty="0"/>
              <a:t> </a:t>
            </a:r>
            <a:r>
              <a:rPr dirty="0"/>
              <a:t>центровки,</a:t>
            </a:r>
            <a:r>
              <a:rPr spc="-30" dirty="0"/>
              <a:t> </a:t>
            </a:r>
            <a:r>
              <a:rPr spc="-10" dirty="0"/>
              <a:t>пирометр, тепловизор.</a:t>
            </a:r>
          </a:p>
          <a:p>
            <a:pPr marL="12700" marR="956944">
              <a:lnSpc>
                <a:spcPct val="91300"/>
              </a:lnSpc>
              <a:spcBef>
                <a:spcPts val="1390"/>
              </a:spcBef>
            </a:pPr>
            <a:r>
              <a:rPr dirty="0"/>
              <a:t>Выполняемые</a:t>
            </a:r>
            <a:r>
              <a:rPr spc="-35" dirty="0"/>
              <a:t> </a:t>
            </a:r>
            <a:r>
              <a:rPr dirty="0"/>
              <a:t>работы</a:t>
            </a:r>
            <a:r>
              <a:rPr spc="-15" dirty="0"/>
              <a:t> </a:t>
            </a:r>
            <a:r>
              <a:rPr spc="-10" dirty="0"/>
              <a:t>отдела </a:t>
            </a:r>
            <a:r>
              <a:rPr dirty="0"/>
              <a:t>надежности:</a:t>
            </a:r>
            <a:r>
              <a:rPr spc="-10" dirty="0"/>
              <a:t> </a:t>
            </a:r>
            <a:r>
              <a:rPr dirty="0"/>
              <a:t>вибромониторинг</a:t>
            </a:r>
            <a:r>
              <a:rPr spc="-105" dirty="0"/>
              <a:t> </a:t>
            </a:r>
            <a:r>
              <a:rPr spc="-50" dirty="0"/>
              <a:t>и </a:t>
            </a:r>
            <a:r>
              <a:rPr dirty="0"/>
              <a:t>вибродиагностика</a:t>
            </a:r>
            <a:r>
              <a:rPr spc="-10" dirty="0"/>
              <a:t> агрегатов,</a:t>
            </a:r>
          </a:p>
          <a:p>
            <a:pPr marL="12700">
              <a:lnSpc>
                <a:spcPts val="2555"/>
              </a:lnSpc>
            </a:pPr>
            <a:r>
              <a:rPr dirty="0"/>
              <a:t>балансировка</a:t>
            </a:r>
            <a:r>
              <a:rPr spc="5" dirty="0"/>
              <a:t> </a:t>
            </a:r>
            <a:r>
              <a:rPr dirty="0"/>
              <a:t>и </a:t>
            </a:r>
            <a:r>
              <a:rPr spc="-10" dirty="0"/>
              <a:t>центровка.</a:t>
            </a:r>
          </a:p>
          <a:p>
            <a:pPr marL="12700">
              <a:lnSpc>
                <a:spcPts val="2755"/>
              </a:lnSpc>
              <a:spcBef>
                <a:spcPts val="1175"/>
              </a:spcBef>
            </a:pPr>
            <a:r>
              <a:rPr dirty="0"/>
              <a:t>Работы</a:t>
            </a:r>
            <a:r>
              <a:rPr spc="-65" dirty="0"/>
              <a:t> </a:t>
            </a:r>
            <a:r>
              <a:rPr dirty="0"/>
              <a:t>выполняются</a:t>
            </a:r>
            <a:r>
              <a:rPr spc="-40" dirty="0"/>
              <a:t> </a:t>
            </a:r>
            <a:r>
              <a:rPr dirty="0"/>
              <a:t>в</a:t>
            </a:r>
            <a:r>
              <a:rPr spc="60" dirty="0"/>
              <a:t> </a:t>
            </a:r>
            <a:r>
              <a:rPr dirty="0"/>
              <a:t>том</a:t>
            </a:r>
            <a:r>
              <a:rPr spc="-25" dirty="0"/>
              <a:t> </a:t>
            </a:r>
            <a:r>
              <a:rPr dirty="0"/>
              <a:t>числе</a:t>
            </a:r>
            <a:r>
              <a:rPr spc="-65" dirty="0"/>
              <a:t> </a:t>
            </a:r>
            <a:r>
              <a:rPr spc="-25" dirty="0"/>
              <a:t>во</a:t>
            </a:r>
          </a:p>
          <a:p>
            <a:pPr marL="12700">
              <a:lnSpc>
                <a:spcPts val="2755"/>
              </a:lnSpc>
            </a:pPr>
            <a:r>
              <a:rPr dirty="0"/>
              <a:t>взрывоопасных</a:t>
            </a:r>
            <a:r>
              <a:rPr spc="-20" dirty="0"/>
              <a:t> </a:t>
            </a:r>
            <a:r>
              <a:rPr spc="-10" dirty="0"/>
              <a:t>зонах.</a:t>
            </a: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537486" y="345967"/>
            <a:ext cx="2346501" cy="1282807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26</a:t>
            </a:fld>
            <a:endParaRPr spc="-25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600" y="1771650"/>
            <a:ext cx="409575" cy="448627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91250" y="1781175"/>
            <a:ext cx="409575" cy="40005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654171" y="485203"/>
            <a:ext cx="3949065" cy="923925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12700" marR="5080" indent="28575">
              <a:lnSpc>
                <a:spcPts val="3379"/>
              </a:lnSpc>
              <a:spcBef>
                <a:spcPts val="470"/>
              </a:spcBef>
            </a:pPr>
            <a:r>
              <a:rPr sz="3050" spc="-80" dirty="0">
                <a:solidFill>
                  <a:srgbClr val="FF0000"/>
                </a:solidFill>
              </a:rPr>
              <a:t>Результаты</a:t>
            </a:r>
            <a:r>
              <a:rPr sz="3050" spc="-225" dirty="0">
                <a:solidFill>
                  <a:srgbClr val="FF0000"/>
                </a:solidFill>
              </a:rPr>
              <a:t> </a:t>
            </a:r>
            <a:r>
              <a:rPr sz="3050" spc="-35" dirty="0">
                <a:solidFill>
                  <a:srgbClr val="FF0000"/>
                </a:solidFill>
              </a:rPr>
              <a:t>использования </a:t>
            </a:r>
            <a:r>
              <a:rPr sz="3050" spc="-75" dirty="0">
                <a:solidFill>
                  <a:srgbClr val="FF0000"/>
                </a:solidFill>
              </a:rPr>
              <a:t>периодической</a:t>
            </a:r>
            <a:r>
              <a:rPr sz="3050" spc="-330" dirty="0">
                <a:solidFill>
                  <a:srgbClr val="FF0000"/>
                </a:solidFill>
              </a:rPr>
              <a:t> </a:t>
            </a:r>
            <a:r>
              <a:rPr sz="3050" spc="-40" dirty="0">
                <a:solidFill>
                  <a:srgbClr val="FF0000"/>
                </a:solidFill>
              </a:rPr>
              <a:t>диагностики</a:t>
            </a:r>
            <a:endParaRPr sz="3050"/>
          </a:p>
        </p:txBody>
      </p:sp>
      <p:sp>
        <p:nvSpPr>
          <p:cNvPr id="5" name="object 5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2700" marR="106045">
              <a:lnSpc>
                <a:spcPts val="2630"/>
              </a:lnSpc>
              <a:spcBef>
                <a:spcPts val="395"/>
              </a:spcBef>
            </a:pPr>
            <a:r>
              <a:rPr dirty="0"/>
              <a:t>Точность</a:t>
            </a:r>
            <a:r>
              <a:rPr spc="5" dirty="0"/>
              <a:t> </a:t>
            </a:r>
            <a:r>
              <a:rPr dirty="0"/>
              <a:t>в определении</a:t>
            </a:r>
            <a:r>
              <a:rPr spc="-65" dirty="0"/>
              <a:t> </a:t>
            </a:r>
            <a:r>
              <a:rPr dirty="0"/>
              <a:t>вида</a:t>
            </a:r>
            <a:r>
              <a:rPr spc="25" dirty="0"/>
              <a:t> </a:t>
            </a:r>
            <a:r>
              <a:rPr spc="-10" dirty="0"/>
              <a:t>дефекта </a:t>
            </a:r>
            <a:r>
              <a:rPr dirty="0"/>
              <a:t>при</a:t>
            </a:r>
            <a:r>
              <a:rPr spc="20" dirty="0"/>
              <a:t> </a:t>
            </a:r>
            <a:r>
              <a:rPr dirty="0"/>
              <a:t>диагностике:</a:t>
            </a:r>
            <a:r>
              <a:rPr spc="-20" dirty="0"/>
              <a:t> </a:t>
            </a:r>
            <a:r>
              <a:rPr spc="-25" dirty="0"/>
              <a:t>84%</a:t>
            </a:r>
          </a:p>
          <a:p>
            <a:pPr>
              <a:lnSpc>
                <a:spcPct val="100000"/>
              </a:lnSpc>
            </a:pPr>
            <a:endParaRPr sz="2700"/>
          </a:p>
          <a:p>
            <a:pPr>
              <a:lnSpc>
                <a:spcPct val="100000"/>
              </a:lnSpc>
            </a:pPr>
            <a:endParaRPr sz="2800"/>
          </a:p>
          <a:p>
            <a:pPr marL="12700">
              <a:lnSpc>
                <a:spcPts val="2755"/>
              </a:lnSpc>
              <a:spcBef>
                <a:spcPts val="5"/>
              </a:spcBef>
            </a:pPr>
            <a:r>
              <a:rPr dirty="0"/>
              <a:t>Снижение</a:t>
            </a:r>
            <a:r>
              <a:rPr spc="-70" dirty="0"/>
              <a:t> </a:t>
            </a:r>
            <a:r>
              <a:rPr dirty="0"/>
              <a:t>количества</a:t>
            </a:r>
            <a:r>
              <a:rPr spc="30" dirty="0"/>
              <a:t> </a:t>
            </a:r>
            <a:r>
              <a:rPr dirty="0"/>
              <a:t>запасных</a:t>
            </a:r>
            <a:r>
              <a:rPr spc="-15" dirty="0"/>
              <a:t> </a:t>
            </a:r>
            <a:r>
              <a:rPr spc="-10" dirty="0"/>
              <a:t>частей:</a:t>
            </a:r>
          </a:p>
          <a:p>
            <a:pPr marL="12700">
              <a:lnSpc>
                <a:spcPts val="2755"/>
              </a:lnSpc>
            </a:pPr>
            <a:r>
              <a:rPr dirty="0"/>
              <a:t>на</a:t>
            </a:r>
            <a:r>
              <a:rPr spc="-35" dirty="0"/>
              <a:t> </a:t>
            </a:r>
            <a:r>
              <a:rPr spc="-25" dirty="0"/>
              <a:t>20%</a:t>
            </a:r>
          </a:p>
          <a:p>
            <a:pPr>
              <a:lnSpc>
                <a:spcPct val="100000"/>
              </a:lnSpc>
            </a:pPr>
            <a:endParaRPr sz="2700"/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800"/>
          </a:p>
          <a:p>
            <a:pPr marL="12700">
              <a:lnSpc>
                <a:spcPts val="2755"/>
              </a:lnSpc>
            </a:pPr>
            <a:r>
              <a:rPr dirty="0"/>
              <a:t>Снижение</a:t>
            </a:r>
            <a:r>
              <a:rPr spc="-70" dirty="0"/>
              <a:t> </a:t>
            </a:r>
            <a:r>
              <a:rPr dirty="0"/>
              <a:t>количества</a:t>
            </a:r>
            <a:r>
              <a:rPr spc="30" dirty="0"/>
              <a:t> </a:t>
            </a:r>
            <a:r>
              <a:rPr spc="-10" dirty="0"/>
              <a:t>внеплановых</a:t>
            </a:r>
          </a:p>
          <a:p>
            <a:pPr marL="12700">
              <a:lnSpc>
                <a:spcPts val="2755"/>
              </a:lnSpc>
            </a:pPr>
            <a:r>
              <a:rPr dirty="0"/>
              <a:t>ремонтов:</a:t>
            </a:r>
            <a:r>
              <a:rPr spc="-30" dirty="0"/>
              <a:t> </a:t>
            </a:r>
            <a:r>
              <a:rPr dirty="0"/>
              <a:t>на</a:t>
            </a:r>
            <a:r>
              <a:rPr spc="25" dirty="0"/>
              <a:t> </a:t>
            </a:r>
            <a:r>
              <a:rPr spc="-25" dirty="0"/>
              <a:t>50%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710680" y="1755076"/>
            <a:ext cx="3806825" cy="725805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2700" marR="5080">
              <a:lnSpc>
                <a:spcPts val="2630"/>
              </a:lnSpc>
              <a:spcBef>
                <a:spcPts val="395"/>
              </a:spcBef>
            </a:pPr>
            <a:r>
              <a:rPr sz="2400" dirty="0">
                <a:latin typeface="Arial Narrow"/>
                <a:cs typeface="Arial Narrow"/>
              </a:rPr>
              <a:t>Снижение</a:t>
            </a:r>
            <a:r>
              <a:rPr sz="2400" spc="-20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аварийных</a:t>
            </a:r>
            <a:r>
              <a:rPr sz="2400" spc="-45" dirty="0">
                <a:latin typeface="Arial Narrow"/>
                <a:cs typeface="Arial Narrow"/>
              </a:rPr>
              <a:t> </a:t>
            </a:r>
            <a:r>
              <a:rPr sz="2400" spc="-10" dirty="0">
                <a:latin typeface="Arial Narrow"/>
                <a:cs typeface="Arial Narrow"/>
              </a:rPr>
              <a:t>остановок </a:t>
            </a:r>
            <a:r>
              <a:rPr sz="2400" dirty="0">
                <a:latin typeface="Arial Narrow"/>
                <a:cs typeface="Arial Narrow"/>
              </a:rPr>
              <a:t>оборудования:</a:t>
            </a:r>
            <a:r>
              <a:rPr sz="2400" spc="-45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на</a:t>
            </a:r>
            <a:r>
              <a:rPr sz="2400" spc="10" dirty="0">
                <a:latin typeface="Arial Narrow"/>
                <a:cs typeface="Arial Narrow"/>
              </a:rPr>
              <a:t> </a:t>
            </a:r>
            <a:r>
              <a:rPr sz="2400" spc="-25" dirty="0">
                <a:latin typeface="Arial Narrow"/>
                <a:cs typeface="Arial Narrow"/>
              </a:rPr>
              <a:t>95%</a:t>
            </a:r>
            <a:endParaRPr sz="2400">
              <a:latin typeface="Arial Narrow"/>
              <a:cs typeface="Arial Narrow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537486" y="384067"/>
            <a:ext cx="2346501" cy="1282807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27</a:t>
            </a:fld>
            <a:endParaRPr spc="-25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71009" y="446024"/>
            <a:ext cx="4065904" cy="956944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136525" marR="5080" indent="-123825">
              <a:lnSpc>
                <a:spcPts val="3460"/>
              </a:lnSpc>
              <a:spcBef>
                <a:spcPts val="560"/>
              </a:spcBef>
            </a:pPr>
            <a:r>
              <a:rPr spc="-95" dirty="0"/>
              <a:t>Достоверность</a:t>
            </a:r>
            <a:r>
              <a:rPr spc="-375" dirty="0"/>
              <a:t> </a:t>
            </a:r>
            <a:r>
              <a:rPr spc="-60" dirty="0"/>
              <a:t>диагностики </a:t>
            </a:r>
            <a:r>
              <a:rPr spc="-65" dirty="0"/>
              <a:t>на</a:t>
            </a:r>
            <a:r>
              <a:rPr spc="-200" dirty="0"/>
              <a:t> </a:t>
            </a:r>
            <a:r>
              <a:rPr spc="-75" dirty="0"/>
              <a:t>примере</a:t>
            </a:r>
            <a:r>
              <a:rPr spc="-360" dirty="0"/>
              <a:t> </a:t>
            </a:r>
            <a:r>
              <a:rPr spc="-80" dirty="0"/>
              <a:t>ВАСТ-</a:t>
            </a:r>
            <a:r>
              <a:rPr spc="-10" dirty="0"/>
              <a:t>Сервис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28</a:t>
            </a:fld>
            <a:endParaRPr spc="-25"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098039" y="1776307"/>
          <a:ext cx="7772399" cy="46158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406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4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650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24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8625">
                <a:tc gridSpan="4">
                  <a:txBody>
                    <a:bodyPr/>
                    <a:lstStyle/>
                    <a:p>
                      <a:pPr marL="4685665">
                        <a:lnSpc>
                          <a:spcPts val="2045"/>
                        </a:lnSpc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Достоверность</a:t>
                      </a:r>
                      <a:r>
                        <a:rPr sz="1800" spc="-6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10" dirty="0">
                          <a:latin typeface="Arial Narrow"/>
                          <a:cs typeface="Arial Narrow"/>
                        </a:rPr>
                        <a:t>диагноза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93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marR="69215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Период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6350" marB="0"/>
                </a:tc>
                <a:tc>
                  <a:txBody>
                    <a:bodyPr/>
                    <a:lstStyle/>
                    <a:p>
                      <a:pPr marL="743585" marR="248285" indent="200025">
                        <a:lnSpc>
                          <a:spcPct val="100800"/>
                        </a:lnSpc>
                        <a:spcBef>
                          <a:spcPts val="117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Якорных подшипников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49225" marB="0"/>
                </a:tc>
                <a:tc>
                  <a:txBody>
                    <a:bodyPr/>
                    <a:lstStyle/>
                    <a:p>
                      <a:pPr marL="255904" marR="626745" indent="171450">
                        <a:lnSpc>
                          <a:spcPct val="100800"/>
                        </a:lnSpc>
                        <a:spcBef>
                          <a:spcPts val="117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Буксовых подшипников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492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marL="121920" algn="ctr">
                        <a:lnSpc>
                          <a:spcPct val="100000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Общая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381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3055">
                <a:tc>
                  <a:txBody>
                    <a:bodyPr/>
                    <a:lstStyle/>
                    <a:p>
                      <a:pPr marR="700405" algn="ctr">
                        <a:lnSpc>
                          <a:spcPts val="2130"/>
                        </a:lnSpc>
                        <a:spcBef>
                          <a:spcPts val="235"/>
                        </a:spcBef>
                        <a:tabLst>
                          <a:tab pos="696595" algn="l"/>
                        </a:tabLst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С</a:t>
                      </a:r>
                      <a:r>
                        <a:rPr sz="1800" spc="2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dirty="0">
                          <a:latin typeface="Arial Narrow"/>
                          <a:cs typeface="Arial Narrow"/>
                        </a:rPr>
                        <a:t>Ж</a:t>
                      </a:r>
                      <a:r>
                        <a:rPr sz="1800" spc="-50" dirty="0">
                          <a:latin typeface="Arial Narrow"/>
                          <a:cs typeface="Arial Narrow"/>
                        </a:rPr>
                        <a:t> Д</a:t>
                      </a:r>
                      <a:r>
                        <a:rPr sz="1800" dirty="0">
                          <a:latin typeface="Arial Narrow"/>
                          <a:cs typeface="Arial Narrow"/>
                        </a:rPr>
                        <a:t>	2005</a:t>
                      </a:r>
                      <a:r>
                        <a:rPr sz="1800" spc="4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25" dirty="0">
                          <a:latin typeface="Arial Narrow"/>
                          <a:cs typeface="Arial Narrow"/>
                        </a:rPr>
                        <a:t>год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29845" marB="0"/>
                </a:tc>
                <a:tc>
                  <a:txBody>
                    <a:bodyPr/>
                    <a:lstStyle/>
                    <a:p>
                      <a:pPr marR="579755" algn="r">
                        <a:lnSpc>
                          <a:spcPts val="2130"/>
                        </a:lnSpc>
                        <a:spcBef>
                          <a:spcPts val="23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41,7%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29845" marB="0"/>
                </a:tc>
                <a:tc>
                  <a:txBody>
                    <a:bodyPr/>
                    <a:lstStyle/>
                    <a:p>
                      <a:pPr marL="618490">
                        <a:lnSpc>
                          <a:spcPts val="2130"/>
                        </a:lnSpc>
                        <a:spcBef>
                          <a:spcPts val="235"/>
                        </a:spcBef>
                      </a:pPr>
                      <a:r>
                        <a:rPr sz="1800" spc="-20" dirty="0">
                          <a:latin typeface="Arial Narrow"/>
                          <a:cs typeface="Arial Narrow"/>
                        </a:rPr>
                        <a:t>8,5%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29845" marB="0"/>
                </a:tc>
                <a:tc>
                  <a:txBody>
                    <a:bodyPr/>
                    <a:lstStyle/>
                    <a:p>
                      <a:pPr marL="120650" algn="ctr">
                        <a:lnSpc>
                          <a:spcPts val="2130"/>
                        </a:lnSpc>
                        <a:spcBef>
                          <a:spcPts val="23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24,5%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29845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R="700405" algn="ctr">
                        <a:lnSpc>
                          <a:spcPts val="2065"/>
                        </a:lnSpc>
                        <a:tabLst>
                          <a:tab pos="696595" algn="l"/>
                        </a:tabLst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С</a:t>
                      </a:r>
                      <a:r>
                        <a:rPr sz="1800" spc="2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dirty="0">
                          <a:latin typeface="Arial Narrow"/>
                          <a:cs typeface="Arial Narrow"/>
                        </a:rPr>
                        <a:t>Ж</a:t>
                      </a:r>
                      <a:r>
                        <a:rPr sz="1800" spc="-50" dirty="0">
                          <a:latin typeface="Arial Narrow"/>
                          <a:cs typeface="Arial Narrow"/>
                        </a:rPr>
                        <a:t> Д</a:t>
                      </a:r>
                      <a:r>
                        <a:rPr sz="1800" dirty="0">
                          <a:latin typeface="Arial Narrow"/>
                          <a:cs typeface="Arial Narrow"/>
                        </a:rPr>
                        <a:t>	2006</a:t>
                      </a:r>
                      <a:r>
                        <a:rPr sz="1800" spc="4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25" dirty="0">
                          <a:latin typeface="Arial Narrow"/>
                          <a:cs typeface="Arial Narrow"/>
                        </a:rPr>
                        <a:t>год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79755" algn="r">
                        <a:lnSpc>
                          <a:spcPts val="206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37,1%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89915">
                        <a:lnSpc>
                          <a:spcPts val="2065"/>
                        </a:lnSpc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-</a:t>
                      </a:r>
                      <a:r>
                        <a:rPr sz="1800" spc="-20" dirty="0">
                          <a:latin typeface="Arial Narrow"/>
                          <a:cs typeface="Arial Narrow"/>
                        </a:rPr>
                        <a:t>8,2%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1125" algn="ctr">
                        <a:lnSpc>
                          <a:spcPts val="2065"/>
                        </a:lnSpc>
                      </a:pPr>
                      <a:r>
                        <a:rPr sz="1800" spc="-20" dirty="0">
                          <a:latin typeface="Arial Narrow"/>
                          <a:cs typeface="Arial Narrow"/>
                        </a:rPr>
                        <a:t>1,7%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7655">
                <a:tc>
                  <a:txBody>
                    <a:bodyPr/>
                    <a:lstStyle/>
                    <a:p>
                      <a:pPr marR="700405" algn="ctr">
                        <a:lnSpc>
                          <a:spcPts val="2095"/>
                        </a:lnSpc>
                        <a:tabLst>
                          <a:tab pos="696595" algn="l"/>
                        </a:tabLst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С</a:t>
                      </a:r>
                      <a:r>
                        <a:rPr sz="1800" spc="2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dirty="0">
                          <a:latin typeface="Arial Narrow"/>
                          <a:cs typeface="Arial Narrow"/>
                        </a:rPr>
                        <a:t>Ж</a:t>
                      </a:r>
                      <a:r>
                        <a:rPr sz="1800" spc="-50" dirty="0">
                          <a:latin typeface="Arial Narrow"/>
                          <a:cs typeface="Arial Narrow"/>
                        </a:rPr>
                        <a:t> Д</a:t>
                      </a:r>
                      <a:r>
                        <a:rPr sz="1800" dirty="0">
                          <a:latin typeface="Arial Narrow"/>
                          <a:cs typeface="Arial Narrow"/>
                        </a:rPr>
                        <a:t>	2007</a:t>
                      </a:r>
                      <a:r>
                        <a:rPr sz="1800" spc="4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25" dirty="0">
                          <a:latin typeface="Arial Narrow"/>
                          <a:cs typeface="Arial Narrow"/>
                        </a:rPr>
                        <a:t>год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89280" algn="r">
                        <a:lnSpc>
                          <a:spcPts val="209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11,8%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89915">
                        <a:lnSpc>
                          <a:spcPts val="2095"/>
                        </a:lnSpc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-</a:t>
                      </a:r>
                      <a:r>
                        <a:rPr sz="1800" spc="-20" dirty="0">
                          <a:latin typeface="Arial Narrow"/>
                          <a:cs typeface="Arial Narrow"/>
                        </a:rPr>
                        <a:t>2,7%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1125" algn="ctr">
                        <a:lnSpc>
                          <a:spcPts val="2095"/>
                        </a:lnSpc>
                      </a:pPr>
                      <a:r>
                        <a:rPr sz="1800" spc="-20" dirty="0">
                          <a:latin typeface="Arial Narrow"/>
                          <a:cs typeface="Arial Narrow"/>
                        </a:rPr>
                        <a:t>5,7%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3055">
                <a:tc>
                  <a:txBody>
                    <a:bodyPr/>
                    <a:lstStyle/>
                    <a:p>
                      <a:pPr marR="704215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ВАСТ-</a:t>
                      </a:r>
                      <a:r>
                        <a:rPr sz="1800" dirty="0">
                          <a:latin typeface="Arial Narrow"/>
                          <a:cs typeface="Arial Narrow"/>
                        </a:rPr>
                        <a:t>сервис</a:t>
                      </a:r>
                      <a:r>
                        <a:rPr sz="1800" spc="2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dirty="0">
                          <a:latin typeface="Arial Narrow"/>
                          <a:cs typeface="Arial Narrow"/>
                        </a:rPr>
                        <a:t>2008</a:t>
                      </a:r>
                      <a:r>
                        <a:rPr sz="1800" spc="-4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25" dirty="0">
                          <a:latin typeface="Arial Narrow"/>
                          <a:cs typeface="Arial Narrow"/>
                        </a:rPr>
                        <a:t>год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4445" marB="0"/>
                </a:tc>
                <a:tc>
                  <a:txBody>
                    <a:bodyPr/>
                    <a:lstStyle/>
                    <a:p>
                      <a:pPr marR="579755" algn="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79,7%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4445" marB="0"/>
                </a:tc>
                <a:tc>
                  <a:txBody>
                    <a:bodyPr/>
                    <a:lstStyle/>
                    <a:p>
                      <a:pPr marL="57086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71,7%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4445" marB="0"/>
                </a:tc>
                <a:tc>
                  <a:txBody>
                    <a:bodyPr/>
                    <a:lstStyle/>
                    <a:p>
                      <a:pPr marL="120650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78,8%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4445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755">
                <a:tc>
                  <a:txBody>
                    <a:bodyPr/>
                    <a:lstStyle/>
                    <a:p>
                      <a:pPr marR="704215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ВАСТ-</a:t>
                      </a:r>
                      <a:r>
                        <a:rPr sz="1800" dirty="0">
                          <a:latin typeface="Arial Narrow"/>
                          <a:cs typeface="Arial Narrow"/>
                        </a:rPr>
                        <a:t>сервис</a:t>
                      </a:r>
                      <a:r>
                        <a:rPr sz="1800" spc="2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dirty="0">
                          <a:latin typeface="Arial Narrow"/>
                          <a:cs typeface="Arial Narrow"/>
                        </a:rPr>
                        <a:t>2009</a:t>
                      </a:r>
                      <a:r>
                        <a:rPr sz="1800" spc="-4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25" dirty="0">
                          <a:latin typeface="Arial Narrow"/>
                          <a:cs typeface="Arial Narrow"/>
                        </a:rPr>
                        <a:t>год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7145" marB="0"/>
                </a:tc>
                <a:tc>
                  <a:txBody>
                    <a:bodyPr/>
                    <a:lstStyle/>
                    <a:p>
                      <a:pPr marR="579755" algn="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88,9%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7145" marB="0"/>
                </a:tc>
                <a:tc>
                  <a:txBody>
                    <a:bodyPr/>
                    <a:lstStyle/>
                    <a:p>
                      <a:pPr marL="57086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86,2%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7145" marB="0"/>
                </a:tc>
                <a:tc>
                  <a:txBody>
                    <a:bodyPr/>
                    <a:lstStyle/>
                    <a:p>
                      <a:pPr marL="120650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88,0%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7145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6390">
                <a:tc>
                  <a:txBody>
                    <a:bodyPr/>
                    <a:lstStyle/>
                    <a:p>
                      <a:pPr marR="704215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ВАСТ-</a:t>
                      </a:r>
                      <a:r>
                        <a:rPr sz="1800" dirty="0">
                          <a:latin typeface="Arial Narrow"/>
                          <a:cs typeface="Arial Narrow"/>
                        </a:rPr>
                        <a:t>сервис</a:t>
                      </a:r>
                      <a:r>
                        <a:rPr sz="1800" spc="2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dirty="0">
                          <a:latin typeface="Arial Narrow"/>
                          <a:cs typeface="Arial Narrow"/>
                        </a:rPr>
                        <a:t>2010</a:t>
                      </a:r>
                      <a:r>
                        <a:rPr sz="1800" spc="-4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25" dirty="0">
                          <a:latin typeface="Arial Narrow"/>
                          <a:cs typeface="Arial Narrow"/>
                        </a:rPr>
                        <a:t>год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7145" marB="0"/>
                </a:tc>
                <a:tc>
                  <a:txBody>
                    <a:bodyPr/>
                    <a:lstStyle/>
                    <a:p>
                      <a:pPr marR="579755" algn="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89,8%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7145" marB="0"/>
                </a:tc>
                <a:tc>
                  <a:txBody>
                    <a:bodyPr/>
                    <a:lstStyle/>
                    <a:p>
                      <a:pPr marL="57086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89,9%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7145" marB="0"/>
                </a:tc>
                <a:tc>
                  <a:txBody>
                    <a:bodyPr/>
                    <a:lstStyle/>
                    <a:p>
                      <a:pPr marL="120650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89,9%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7145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5755">
                <a:tc>
                  <a:txBody>
                    <a:bodyPr/>
                    <a:lstStyle/>
                    <a:p>
                      <a:pPr marR="694690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ВАСТ-</a:t>
                      </a:r>
                      <a:r>
                        <a:rPr sz="1800" dirty="0">
                          <a:latin typeface="Arial Narrow"/>
                          <a:cs typeface="Arial Narrow"/>
                        </a:rPr>
                        <a:t>сервис</a:t>
                      </a:r>
                      <a:r>
                        <a:rPr sz="1800" spc="1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10" dirty="0">
                          <a:latin typeface="Arial Narrow"/>
                          <a:cs typeface="Arial Narrow"/>
                        </a:rPr>
                        <a:t>2011</a:t>
                      </a:r>
                      <a:r>
                        <a:rPr sz="1800" spc="-6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25" dirty="0">
                          <a:latin typeface="Arial Narrow"/>
                          <a:cs typeface="Arial Narrow"/>
                        </a:rPr>
                        <a:t>год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7145" marB="0"/>
                </a:tc>
                <a:tc>
                  <a:txBody>
                    <a:bodyPr/>
                    <a:lstStyle/>
                    <a:p>
                      <a:pPr marR="579755" algn="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93,8%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7145" marB="0"/>
                </a:tc>
                <a:tc>
                  <a:txBody>
                    <a:bodyPr/>
                    <a:lstStyle/>
                    <a:p>
                      <a:pPr marL="57086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92,0%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7145" marB="0"/>
                </a:tc>
                <a:tc>
                  <a:txBody>
                    <a:bodyPr/>
                    <a:lstStyle/>
                    <a:p>
                      <a:pPr marL="120650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93,1%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7145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5755">
                <a:tc>
                  <a:txBody>
                    <a:bodyPr/>
                    <a:lstStyle/>
                    <a:p>
                      <a:pPr marR="704215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ВАСТ-</a:t>
                      </a:r>
                      <a:r>
                        <a:rPr sz="1800" dirty="0">
                          <a:latin typeface="Arial Narrow"/>
                          <a:cs typeface="Arial Narrow"/>
                        </a:rPr>
                        <a:t>сервис</a:t>
                      </a:r>
                      <a:r>
                        <a:rPr sz="1800" spc="2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dirty="0">
                          <a:latin typeface="Arial Narrow"/>
                          <a:cs typeface="Arial Narrow"/>
                        </a:rPr>
                        <a:t>2012</a:t>
                      </a:r>
                      <a:r>
                        <a:rPr sz="1800" spc="-4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25" dirty="0">
                          <a:latin typeface="Arial Narrow"/>
                          <a:cs typeface="Arial Narrow"/>
                        </a:rPr>
                        <a:t>год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7145" marB="0"/>
                </a:tc>
                <a:tc>
                  <a:txBody>
                    <a:bodyPr/>
                    <a:lstStyle/>
                    <a:p>
                      <a:pPr marR="579755" algn="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92,5%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7145" marB="0"/>
                </a:tc>
                <a:tc>
                  <a:txBody>
                    <a:bodyPr/>
                    <a:lstStyle/>
                    <a:p>
                      <a:pPr marL="57086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92,5%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7145" marB="0"/>
                </a:tc>
                <a:tc>
                  <a:txBody>
                    <a:bodyPr/>
                    <a:lstStyle/>
                    <a:p>
                      <a:pPr marL="120650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92,6%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7145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6390">
                <a:tc>
                  <a:txBody>
                    <a:bodyPr/>
                    <a:lstStyle/>
                    <a:p>
                      <a:pPr marR="704215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ВАСТ-</a:t>
                      </a:r>
                      <a:r>
                        <a:rPr sz="1800" dirty="0">
                          <a:latin typeface="Arial Narrow"/>
                          <a:cs typeface="Arial Narrow"/>
                        </a:rPr>
                        <a:t>сервис</a:t>
                      </a:r>
                      <a:r>
                        <a:rPr sz="1800" spc="2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dirty="0">
                          <a:latin typeface="Arial Narrow"/>
                          <a:cs typeface="Arial Narrow"/>
                        </a:rPr>
                        <a:t>2013</a:t>
                      </a:r>
                      <a:r>
                        <a:rPr sz="1800" spc="-4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25" dirty="0">
                          <a:latin typeface="Arial Narrow"/>
                          <a:cs typeface="Arial Narrow"/>
                        </a:rPr>
                        <a:t>год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7145" marB="0"/>
                </a:tc>
                <a:tc>
                  <a:txBody>
                    <a:bodyPr/>
                    <a:lstStyle/>
                    <a:p>
                      <a:pPr marR="579755" algn="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94,6%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7145" marB="0"/>
                </a:tc>
                <a:tc>
                  <a:txBody>
                    <a:bodyPr/>
                    <a:lstStyle/>
                    <a:p>
                      <a:pPr marL="57086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90,1%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7145" marB="0"/>
                </a:tc>
                <a:tc>
                  <a:txBody>
                    <a:bodyPr/>
                    <a:lstStyle/>
                    <a:p>
                      <a:pPr marL="120650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93,2%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7145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5755">
                <a:tc>
                  <a:txBody>
                    <a:bodyPr/>
                    <a:lstStyle/>
                    <a:p>
                      <a:pPr marR="704215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ВАСТ-</a:t>
                      </a:r>
                      <a:r>
                        <a:rPr sz="1800" dirty="0">
                          <a:latin typeface="Arial Narrow"/>
                          <a:cs typeface="Arial Narrow"/>
                        </a:rPr>
                        <a:t>сервис</a:t>
                      </a:r>
                      <a:r>
                        <a:rPr sz="1800" spc="2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dirty="0">
                          <a:latin typeface="Arial Narrow"/>
                          <a:cs typeface="Arial Narrow"/>
                        </a:rPr>
                        <a:t>2014</a:t>
                      </a:r>
                      <a:r>
                        <a:rPr sz="1800" spc="-4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25" dirty="0">
                          <a:latin typeface="Arial Narrow"/>
                          <a:cs typeface="Arial Narrow"/>
                        </a:rPr>
                        <a:t>год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7145" marB="0"/>
                </a:tc>
                <a:tc>
                  <a:txBody>
                    <a:bodyPr/>
                    <a:lstStyle/>
                    <a:p>
                      <a:pPr marR="579755" algn="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96,3%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7145" marB="0"/>
                </a:tc>
                <a:tc>
                  <a:txBody>
                    <a:bodyPr/>
                    <a:lstStyle/>
                    <a:p>
                      <a:pPr marL="57086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93,4%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7145" marB="0"/>
                </a:tc>
                <a:tc>
                  <a:txBody>
                    <a:bodyPr/>
                    <a:lstStyle/>
                    <a:p>
                      <a:pPr marL="120650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95,3%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7145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4005">
                <a:tc>
                  <a:txBody>
                    <a:bodyPr/>
                    <a:lstStyle/>
                    <a:p>
                      <a:pPr marR="704215" algn="ctr">
                        <a:lnSpc>
                          <a:spcPts val="2080"/>
                        </a:lnSpc>
                        <a:spcBef>
                          <a:spcPts val="13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ВАСТ-</a:t>
                      </a:r>
                      <a:r>
                        <a:rPr sz="1800" dirty="0">
                          <a:latin typeface="Arial Narrow"/>
                          <a:cs typeface="Arial Narrow"/>
                        </a:rPr>
                        <a:t>сервис</a:t>
                      </a:r>
                      <a:r>
                        <a:rPr sz="1800" spc="2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dirty="0">
                          <a:latin typeface="Arial Narrow"/>
                          <a:cs typeface="Arial Narrow"/>
                        </a:rPr>
                        <a:t>2015</a:t>
                      </a:r>
                      <a:r>
                        <a:rPr sz="1800" spc="-4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25" dirty="0">
                          <a:latin typeface="Arial Narrow"/>
                          <a:cs typeface="Arial Narrow"/>
                        </a:rPr>
                        <a:t>год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7145" marB="0"/>
                </a:tc>
                <a:tc>
                  <a:txBody>
                    <a:bodyPr/>
                    <a:lstStyle/>
                    <a:p>
                      <a:pPr marR="579755" algn="r">
                        <a:lnSpc>
                          <a:spcPts val="2080"/>
                        </a:lnSpc>
                        <a:spcBef>
                          <a:spcPts val="13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96,9%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7145" marB="0"/>
                </a:tc>
                <a:tc>
                  <a:txBody>
                    <a:bodyPr/>
                    <a:lstStyle/>
                    <a:p>
                      <a:pPr marL="570865">
                        <a:lnSpc>
                          <a:spcPts val="2080"/>
                        </a:lnSpc>
                        <a:spcBef>
                          <a:spcPts val="13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94,6%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7145" marB="0"/>
                </a:tc>
                <a:tc>
                  <a:txBody>
                    <a:bodyPr/>
                    <a:lstStyle/>
                    <a:p>
                      <a:pPr marL="120650" algn="ctr">
                        <a:lnSpc>
                          <a:spcPts val="2080"/>
                        </a:lnSpc>
                        <a:spcBef>
                          <a:spcPts val="13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95,9%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7145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30059" y="3278695"/>
            <a:ext cx="4149725" cy="1399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5200"/>
              </a:lnSpc>
              <a:spcBef>
                <a:spcPts val="100"/>
              </a:spcBef>
            </a:pPr>
            <a:r>
              <a:rPr sz="2400" dirty="0">
                <a:latin typeface="Arial Narrow"/>
                <a:cs typeface="Arial Narrow"/>
              </a:rPr>
              <a:t>Лепёхин</a:t>
            </a:r>
            <a:r>
              <a:rPr sz="2400" spc="-75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Александр</a:t>
            </a:r>
            <a:r>
              <a:rPr sz="2400" spc="60" dirty="0">
                <a:latin typeface="Arial Narrow"/>
                <a:cs typeface="Arial Narrow"/>
              </a:rPr>
              <a:t> </a:t>
            </a:r>
            <a:r>
              <a:rPr sz="2400" spc="-10" dirty="0">
                <a:latin typeface="Arial Narrow"/>
                <a:cs typeface="Arial Narrow"/>
              </a:rPr>
              <a:t>Владимирович </a:t>
            </a:r>
            <a:r>
              <a:rPr sz="2400" dirty="0">
                <a:latin typeface="Arial Narrow"/>
                <a:cs typeface="Arial Narrow"/>
              </a:rPr>
              <a:t>Инженер</a:t>
            </a:r>
            <a:r>
              <a:rPr sz="2400" spc="-5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по </a:t>
            </a:r>
            <a:r>
              <a:rPr sz="2400" spc="-10" dirty="0">
                <a:latin typeface="Arial Narrow"/>
                <a:cs typeface="Arial Narrow"/>
              </a:rPr>
              <a:t>внедрению</a:t>
            </a:r>
            <a:endParaRPr sz="24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2400" dirty="0">
                <a:latin typeface="Arial Narrow"/>
                <a:cs typeface="Arial Narrow"/>
              </a:rPr>
              <a:t>ООО</a:t>
            </a:r>
            <a:r>
              <a:rPr sz="2400" spc="114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«Ассоциация</a:t>
            </a:r>
            <a:r>
              <a:rPr sz="2400" spc="-165" dirty="0">
                <a:latin typeface="Arial Narrow"/>
                <a:cs typeface="Arial Narrow"/>
              </a:rPr>
              <a:t> </a:t>
            </a:r>
            <a:r>
              <a:rPr sz="2400" spc="-10" dirty="0">
                <a:latin typeface="Arial Narrow"/>
                <a:cs typeface="Arial Narrow"/>
              </a:rPr>
              <a:t>ВАСТ»</a:t>
            </a:r>
            <a:endParaRPr sz="2400">
              <a:latin typeface="Arial Narrow"/>
              <a:cs typeface="Arial Narrow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1500" y="2219325"/>
            <a:ext cx="5524500" cy="41052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19878" y="750569"/>
            <a:ext cx="3847465" cy="4953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050" spc="-70" dirty="0"/>
              <a:t>История</a:t>
            </a:r>
            <a:r>
              <a:rPr sz="3050" spc="-175" dirty="0"/>
              <a:t> </a:t>
            </a:r>
            <a:r>
              <a:rPr sz="3050" spc="-75" dirty="0"/>
              <a:t>Ассоциации</a:t>
            </a:r>
            <a:r>
              <a:rPr sz="3050" spc="-315" dirty="0"/>
              <a:t> </a:t>
            </a:r>
            <a:r>
              <a:rPr sz="3050" spc="-20" dirty="0"/>
              <a:t>ВАСТ</a:t>
            </a:r>
            <a:endParaRPr sz="3050"/>
          </a:p>
        </p:txBody>
      </p:sp>
      <p:sp>
        <p:nvSpPr>
          <p:cNvPr id="3" name="object 3"/>
          <p:cNvSpPr txBox="1"/>
          <p:nvPr/>
        </p:nvSpPr>
        <p:spPr>
          <a:xfrm>
            <a:off x="6103365" y="1773872"/>
            <a:ext cx="5122545" cy="3529965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12700" marR="327660">
              <a:lnSpc>
                <a:spcPts val="3000"/>
              </a:lnSpc>
              <a:spcBef>
                <a:spcPts val="475"/>
              </a:spcBef>
            </a:pPr>
            <a:r>
              <a:rPr sz="2750" dirty="0">
                <a:latin typeface="Arial Narrow"/>
                <a:cs typeface="Arial Narrow"/>
              </a:rPr>
              <a:t>ВАСТ</a:t>
            </a:r>
            <a:r>
              <a:rPr sz="2750" spc="120" dirty="0">
                <a:latin typeface="Arial Narrow"/>
                <a:cs typeface="Arial Narrow"/>
              </a:rPr>
              <a:t> </a:t>
            </a:r>
            <a:r>
              <a:rPr sz="2750" dirty="0">
                <a:latin typeface="Arial Narrow"/>
                <a:cs typeface="Arial Narrow"/>
              </a:rPr>
              <a:t>относится</a:t>
            </a:r>
            <a:r>
              <a:rPr sz="2750" spc="130" dirty="0">
                <a:latin typeface="Arial Narrow"/>
                <a:cs typeface="Arial Narrow"/>
              </a:rPr>
              <a:t> </a:t>
            </a:r>
            <a:r>
              <a:rPr sz="2750" dirty="0">
                <a:latin typeface="Arial Narrow"/>
                <a:cs typeface="Arial Narrow"/>
              </a:rPr>
              <a:t>к</a:t>
            </a:r>
            <a:r>
              <a:rPr sz="2750" spc="60" dirty="0">
                <a:latin typeface="Arial Narrow"/>
                <a:cs typeface="Arial Narrow"/>
              </a:rPr>
              <a:t> </a:t>
            </a:r>
            <a:r>
              <a:rPr sz="2750" spc="-10" dirty="0">
                <a:latin typeface="Arial Narrow"/>
                <a:cs typeface="Arial Narrow"/>
              </a:rPr>
              <a:t>диагностической </a:t>
            </a:r>
            <a:r>
              <a:rPr sz="2750" dirty="0">
                <a:latin typeface="Arial Narrow"/>
                <a:cs typeface="Arial Narrow"/>
              </a:rPr>
              <a:t>школе</a:t>
            </a:r>
            <a:r>
              <a:rPr sz="2750" spc="75" dirty="0">
                <a:latin typeface="Arial Narrow"/>
                <a:cs typeface="Arial Narrow"/>
              </a:rPr>
              <a:t> </a:t>
            </a:r>
            <a:r>
              <a:rPr sz="2750" spc="-10" dirty="0">
                <a:latin typeface="Arial Narrow"/>
                <a:cs typeface="Arial Narrow"/>
              </a:rPr>
              <a:t>Министерства</a:t>
            </a:r>
            <a:endParaRPr sz="2750">
              <a:latin typeface="Arial Narrow"/>
              <a:cs typeface="Arial Narrow"/>
            </a:endParaRPr>
          </a:p>
          <a:p>
            <a:pPr marL="12700" marR="5080">
              <a:lnSpc>
                <a:spcPct val="91000"/>
              </a:lnSpc>
              <a:spcBef>
                <a:spcPts val="30"/>
              </a:spcBef>
            </a:pPr>
            <a:r>
              <a:rPr sz="2750" dirty="0">
                <a:latin typeface="Arial Narrow"/>
                <a:cs typeface="Arial Narrow"/>
              </a:rPr>
              <a:t>Судостроительной</a:t>
            </a:r>
            <a:r>
              <a:rPr sz="2750" spc="265" dirty="0">
                <a:latin typeface="Arial Narrow"/>
                <a:cs typeface="Arial Narrow"/>
              </a:rPr>
              <a:t> </a:t>
            </a:r>
            <a:r>
              <a:rPr sz="2750" spc="-10" dirty="0">
                <a:latin typeface="Arial Narrow"/>
                <a:cs typeface="Arial Narrow"/>
              </a:rPr>
              <a:t>промышленности, </a:t>
            </a:r>
            <a:r>
              <a:rPr sz="2750" dirty="0">
                <a:latin typeface="Arial Narrow"/>
                <a:cs typeface="Arial Narrow"/>
              </a:rPr>
              <a:t>сформировавшейся</a:t>
            </a:r>
            <a:r>
              <a:rPr sz="2750" spc="229" dirty="0">
                <a:latin typeface="Arial Narrow"/>
                <a:cs typeface="Arial Narrow"/>
              </a:rPr>
              <a:t> </a:t>
            </a:r>
            <a:r>
              <a:rPr sz="2750" dirty="0">
                <a:latin typeface="Arial Narrow"/>
                <a:cs typeface="Arial Narrow"/>
              </a:rPr>
              <a:t>в</a:t>
            </a:r>
            <a:r>
              <a:rPr sz="2750" spc="100" dirty="0">
                <a:latin typeface="Arial Narrow"/>
                <a:cs typeface="Arial Narrow"/>
              </a:rPr>
              <a:t> </a:t>
            </a:r>
            <a:r>
              <a:rPr sz="2750" dirty="0">
                <a:latin typeface="Arial Narrow"/>
                <a:cs typeface="Arial Narrow"/>
              </a:rPr>
              <a:t>1960</a:t>
            </a:r>
            <a:r>
              <a:rPr sz="2750" spc="175" dirty="0">
                <a:latin typeface="Arial Narrow"/>
                <a:cs typeface="Arial Narrow"/>
              </a:rPr>
              <a:t> </a:t>
            </a:r>
            <a:r>
              <a:rPr sz="2750" dirty="0">
                <a:latin typeface="Arial Narrow"/>
                <a:cs typeface="Arial Narrow"/>
              </a:rPr>
              <a:t>–</a:t>
            </a:r>
            <a:r>
              <a:rPr sz="2750" spc="40" dirty="0">
                <a:latin typeface="Arial Narrow"/>
                <a:cs typeface="Arial Narrow"/>
              </a:rPr>
              <a:t> </a:t>
            </a:r>
            <a:r>
              <a:rPr sz="2750" spc="-20" dirty="0">
                <a:latin typeface="Arial Narrow"/>
                <a:cs typeface="Arial Narrow"/>
              </a:rPr>
              <a:t>1980 </a:t>
            </a:r>
            <a:r>
              <a:rPr sz="2750" dirty="0">
                <a:latin typeface="Arial Narrow"/>
                <a:cs typeface="Arial Narrow"/>
              </a:rPr>
              <a:t>годах</a:t>
            </a:r>
            <a:r>
              <a:rPr sz="2750" spc="55" dirty="0">
                <a:latin typeface="Arial Narrow"/>
                <a:cs typeface="Arial Narrow"/>
              </a:rPr>
              <a:t> </a:t>
            </a:r>
            <a:r>
              <a:rPr sz="2750" dirty="0">
                <a:latin typeface="Arial Narrow"/>
                <a:cs typeface="Arial Narrow"/>
              </a:rPr>
              <a:t>20</a:t>
            </a:r>
            <a:r>
              <a:rPr sz="2750" spc="5" dirty="0">
                <a:latin typeface="Arial Narrow"/>
                <a:cs typeface="Arial Narrow"/>
              </a:rPr>
              <a:t> </a:t>
            </a:r>
            <a:r>
              <a:rPr sz="2750" dirty="0">
                <a:latin typeface="Arial Narrow"/>
                <a:cs typeface="Arial Narrow"/>
              </a:rPr>
              <a:t>века</a:t>
            </a:r>
            <a:r>
              <a:rPr sz="2750" spc="70" dirty="0">
                <a:latin typeface="Arial Narrow"/>
                <a:cs typeface="Arial Narrow"/>
              </a:rPr>
              <a:t> </a:t>
            </a:r>
            <a:r>
              <a:rPr sz="2750" dirty="0">
                <a:latin typeface="Arial Narrow"/>
                <a:cs typeface="Arial Narrow"/>
              </a:rPr>
              <a:t>по</a:t>
            </a:r>
            <a:r>
              <a:rPr sz="2750" spc="155" dirty="0">
                <a:latin typeface="Arial Narrow"/>
                <a:cs typeface="Arial Narrow"/>
              </a:rPr>
              <a:t> </a:t>
            </a:r>
            <a:r>
              <a:rPr sz="2750" dirty="0">
                <a:latin typeface="Arial Narrow"/>
                <a:cs typeface="Arial Narrow"/>
              </a:rPr>
              <a:t>эгидой</a:t>
            </a:r>
            <a:r>
              <a:rPr sz="2750" spc="80" dirty="0">
                <a:latin typeface="Arial Narrow"/>
                <a:cs typeface="Arial Narrow"/>
              </a:rPr>
              <a:t> </a:t>
            </a:r>
            <a:r>
              <a:rPr sz="2750" dirty="0">
                <a:latin typeface="Arial Narrow"/>
                <a:cs typeface="Arial Narrow"/>
              </a:rPr>
              <a:t>ЦНИИ</a:t>
            </a:r>
            <a:r>
              <a:rPr sz="2750" spc="80" dirty="0">
                <a:latin typeface="Arial Narrow"/>
                <a:cs typeface="Arial Narrow"/>
              </a:rPr>
              <a:t> </a:t>
            </a:r>
            <a:r>
              <a:rPr sz="2750" spc="-25" dirty="0">
                <a:latin typeface="Arial Narrow"/>
                <a:cs typeface="Arial Narrow"/>
              </a:rPr>
              <a:t>им.</a:t>
            </a:r>
            <a:endParaRPr sz="2750">
              <a:latin typeface="Arial Narrow"/>
              <a:cs typeface="Arial Narrow"/>
            </a:endParaRPr>
          </a:p>
          <a:p>
            <a:pPr marL="12700" marR="80010">
              <a:lnSpc>
                <a:spcPct val="91800"/>
              </a:lnSpc>
              <a:spcBef>
                <a:spcPts val="50"/>
              </a:spcBef>
            </a:pPr>
            <a:r>
              <a:rPr sz="2750" dirty="0">
                <a:latin typeface="Arial Narrow"/>
                <a:cs typeface="Arial Narrow"/>
              </a:rPr>
              <a:t>Академика</a:t>
            </a:r>
            <a:r>
              <a:rPr sz="2750" spc="225" dirty="0">
                <a:latin typeface="Arial Narrow"/>
                <a:cs typeface="Arial Narrow"/>
              </a:rPr>
              <a:t> </a:t>
            </a:r>
            <a:r>
              <a:rPr sz="2750" dirty="0">
                <a:latin typeface="Arial Narrow"/>
                <a:cs typeface="Arial Narrow"/>
              </a:rPr>
              <a:t>Крылова</a:t>
            </a:r>
            <a:r>
              <a:rPr sz="2750" spc="60" dirty="0">
                <a:latin typeface="Arial Narrow"/>
                <a:cs typeface="Arial Narrow"/>
              </a:rPr>
              <a:t> </a:t>
            </a:r>
            <a:r>
              <a:rPr sz="2750" dirty="0">
                <a:latin typeface="Arial Narrow"/>
                <a:cs typeface="Arial Narrow"/>
              </a:rPr>
              <a:t>для</a:t>
            </a:r>
            <a:r>
              <a:rPr sz="2750" spc="95" dirty="0">
                <a:latin typeface="Arial Narrow"/>
                <a:cs typeface="Arial Narrow"/>
              </a:rPr>
              <a:t> </a:t>
            </a:r>
            <a:r>
              <a:rPr sz="2750" spc="-10" dirty="0">
                <a:latin typeface="Arial Narrow"/>
                <a:cs typeface="Arial Narrow"/>
              </a:rPr>
              <a:t>решения </a:t>
            </a:r>
            <a:r>
              <a:rPr sz="2750" dirty="0">
                <a:latin typeface="Arial Narrow"/>
                <a:cs typeface="Arial Narrow"/>
              </a:rPr>
              <a:t>задач</a:t>
            </a:r>
            <a:r>
              <a:rPr sz="2750" spc="15" dirty="0">
                <a:latin typeface="Arial Narrow"/>
                <a:cs typeface="Arial Narrow"/>
              </a:rPr>
              <a:t> </a:t>
            </a:r>
            <a:r>
              <a:rPr sz="2750" dirty="0">
                <a:latin typeface="Arial Narrow"/>
                <a:cs typeface="Arial Narrow"/>
              </a:rPr>
              <a:t>снижения</a:t>
            </a:r>
            <a:r>
              <a:rPr sz="2750" spc="135" dirty="0">
                <a:latin typeface="Arial Narrow"/>
                <a:cs typeface="Arial Narrow"/>
              </a:rPr>
              <a:t> </a:t>
            </a:r>
            <a:r>
              <a:rPr sz="2750" dirty="0">
                <a:latin typeface="Arial Narrow"/>
                <a:cs typeface="Arial Narrow"/>
              </a:rPr>
              <a:t>шума</a:t>
            </a:r>
            <a:r>
              <a:rPr sz="2750" spc="170" dirty="0">
                <a:latin typeface="Arial Narrow"/>
                <a:cs typeface="Arial Narrow"/>
              </a:rPr>
              <a:t> </a:t>
            </a:r>
            <a:r>
              <a:rPr sz="2750" dirty="0">
                <a:latin typeface="Arial Narrow"/>
                <a:cs typeface="Arial Narrow"/>
              </a:rPr>
              <a:t>и</a:t>
            </a:r>
            <a:r>
              <a:rPr sz="2750" spc="10" dirty="0">
                <a:latin typeface="Arial Narrow"/>
                <a:cs typeface="Arial Narrow"/>
              </a:rPr>
              <a:t> </a:t>
            </a:r>
            <a:r>
              <a:rPr sz="2750" dirty="0">
                <a:latin typeface="Arial Narrow"/>
                <a:cs typeface="Arial Narrow"/>
              </a:rPr>
              <a:t>вибрации</a:t>
            </a:r>
            <a:r>
              <a:rPr sz="2750" spc="250" dirty="0">
                <a:latin typeface="Arial Narrow"/>
                <a:cs typeface="Arial Narrow"/>
              </a:rPr>
              <a:t> </a:t>
            </a:r>
            <a:r>
              <a:rPr sz="2750" spc="-25" dirty="0">
                <a:latin typeface="Arial Narrow"/>
                <a:cs typeface="Arial Narrow"/>
              </a:rPr>
              <a:t>на </a:t>
            </a:r>
            <a:r>
              <a:rPr sz="2750" dirty="0">
                <a:latin typeface="Arial Narrow"/>
                <a:cs typeface="Arial Narrow"/>
              </a:rPr>
              <a:t>надводных</a:t>
            </a:r>
            <a:r>
              <a:rPr sz="2750" spc="15" dirty="0">
                <a:latin typeface="Arial Narrow"/>
                <a:cs typeface="Arial Narrow"/>
              </a:rPr>
              <a:t> </a:t>
            </a:r>
            <a:r>
              <a:rPr sz="2750" dirty="0">
                <a:latin typeface="Arial Narrow"/>
                <a:cs typeface="Arial Narrow"/>
              </a:rPr>
              <a:t>кораблях</a:t>
            </a:r>
            <a:r>
              <a:rPr sz="2750" spc="185" dirty="0">
                <a:latin typeface="Arial Narrow"/>
                <a:cs typeface="Arial Narrow"/>
              </a:rPr>
              <a:t> </a:t>
            </a:r>
            <a:r>
              <a:rPr sz="2750" dirty="0">
                <a:latin typeface="Arial Narrow"/>
                <a:cs typeface="Arial Narrow"/>
              </a:rPr>
              <a:t>и</a:t>
            </a:r>
            <a:r>
              <a:rPr sz="2750" spc="114" dirty="0">
                <a:latin typeface="Arial Narrow"/>
                <a:cs typeface="Arial Narrow"/>
              </a:rPr>
              <a:t> </a:t>
            </a:r>
            <a:r>
              <a:rPr sz="2750" spc="-10" dirty="0">
                <a:latin typeface="Arial Narrow"/>
                <a:cs typeface="Arial Narrow"/>
              </a:rPr>
              <a:t>подводных </a:t>
            </a:r>
            <a:r>
              <a:rPr sz="2750" dirty="0">
                <a:latin typeface="Arial Narrow"/>
                <a:cs typeface="Arial Narrow"/>
              </a:rPr>
              <a:t>лодках</a:t>
            </a:r>
            <a:r>
              <a:rPr sz="2750" spc="70" dirty="0">
                <a:latin typeface="Arial Narrow"/>
                <a:cs typeface="Arial Narrow"/>
              </a:rPr>
              <a:t> </a:t>
            </a:r>
            <a:r>
              <a:rPr sz="2750" dirty="0">
                <a:latin typeface="Arial Narrow"/>
                <a:cs typeface="Arial Narrow"/>
              </a:rPr>
              <a:t>ВМФ</a:t>
            </a:r>
            <a:r>
              <a:rPr sz="2750" spc="150" dirty="0">
                <a:latin typeface="Arial Narrow"/>
                <a:cs typeface="Arial Narrow"/>
              </a:rPr>
              <a:t> </a:t>
            </a:r>
            <a:r>
              <a:rPr sz="2750" spc="-20" dirty="0">
                <a:latin typeface="Arial Narrow"/>
                <a:cs typeface="Arial Narrow"/>
              </a:rPr>
              <a:t>СССР</a:t>
            </a:r>
            <a:endParaRPr sz="2750">
              <a:latin typeface="Arial Narrow"/>
              <a:cs typeface="Arial Narrow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599" y="1781360"/>
            <a:ext cx="5276842" cy="4314639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3</a:t>
            </a:fld>
            <a:endParaRPr spc="-2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19878" y="750569"/>
            <a:ext cx="3847465" cy="4953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050" spc="-70" dirty="0"/>
              <a:t>История</a:t>
            </a:r>
            <a:r>
              <a:rPr sz="3050" spc="-175" dirty="0"/>
              <a:t> </a:t>
            </a:r>
            <a:r>
              <a:rPr sz="3050" spc="-75" dirty="0"/>
              <a:t>Ассоциации</a:t>
            </a:r>
            <a:r>
              <a:rPr sz="3050" spc="-315" dirty="0"/>
              <a:t> </a:t>
            </a:r>
            <a:r>
              <a:rPr sz="3050" spc="-20" dirty="0"/>
              <a:t>ВАСТ</a:t>
            </a:r>
            <a:endParaRPr sz="3050"/>
          </a:p>
        </p:txBody>
      </p:sp>
      <p:sp>
        <p:nvSpPr>
          <p:cNvPr id="3" name="object 3"/>
          <p:cNvSpPr txBox="1"/>
          <p:nvPr/>
        </p:nvSpPr>
        <p:spPr>
          <a:xfrm>
            <a:off x="691197" y="1773872"/>
            <a:ext cx="5403215" cy="3272154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12700" marR="5080">
              <a:lnSpc>
                <a:spcPct val="91600"/>
              </a:lnSpc>
              <a:spcBef>
                <a:spcPts val="405"/>
              </a:spcBef>
            </a:pPr>
            <a:r>
              <a:rPr sz="2750" dirty="0">
                <a:latin typeface="Arial Narrow"/>
                <a:cs typeface="Arial Narrow"/>
              </a:rPr>
              <a:t>1990</a:t>
            </a:r>
            <a:r>
              <a:rPr sz="2750" spc="20" dirty="0">
                <a:latin typeface="Arial Narrow"/>
                <a:cs typeface="Arial Narrow"/>
              </a:rPr>
              <a:t> </a:t>
            </a:r>
            <a:r>
              <a:rPr sz="2750" dirty="0">
                <a:latin typeface="Arial Narrow"/>
                <a:cs typeface="Arial Narrow"/>
              </a:rPr>
              <a:t>год</a:t>
            </a:r>
            <a:r>
              <a:rPr sz="2750" spc="130" dirty="0">
                <a:latin typeface="Arial Narrow"/>
                <a:cs typeface="Arial Narrow"/>
              </a:rPr>
              <a:t> </a:t>
            </a:r>
            <a:r>
              <a:rPr sz="2750" dirty="0">
                <a:latin typeface="Arial Narrow"/>
                <a:cs typeface="Arial Narrow"/>
              </a:rPr>
              <a:t>-</a:t>
            </a:r>
            <a:r>
              <a:rPr sz="2750" spc="90" dirty="0">
                <a:latin typeface="Arial Narrow"/>
                <a:cs typeface="Arial Narrow"/>
              </a:rPr>
              <a:t> </a:t>
            </a:r>
            <a:r>
              <a:rPr sz="2750" dirty="0">
                <a:latin typeface="Arial Narrow"/>
                <a:cs typeface="Arial Narrow"/>
              </a:rPr>
              <a:t>Первые</a:t>
            </a:r>
            <a:r>
              <a:rPr sz="2750" spc="15" dirty="0">
                <a:latin typeface="Arial Narrow"/>
                <a:cs typeface="Arial Narrow"/>
              </a:rPr>
              <a:t> </a:t>
            </a:r>
            <a:r>
              <a:rPr sz="2750" dirty="0">
                <a:latin typeface="Arial Narrow"/>
                <a:cs typeface="Arial Narrow"/>
              </a:rPr>
              <a:t>в</a:t>
            </a:r>
            <a:r>
              <a:rPr sz="2750" spc="85" dirty="0">
                <a:latin typeface="Arial Narrow"/>
                <a:cs typeface="Arial Narrow"/>
              </a:rPr>
              <a:t> </a:t>
            </a:r>
            <a:r>
              <a:rPr sz="2750" dirty="0">
                <a:latin typeface="Arial Narrow"/>
                <a:cs typeface="Arial Narrow"/>
              </a:rPr>
              <a:t>мире</a:t>
            </a:r>
            <a:r>
              <a:rPr sz="2750" spc="95" dirty="0">
                <a:latin typeface="Arial Narrow"/>
                <a:cs typeface="Arial Narrow"/>
              </a:rPr>
              <a:t> </a:t>
            </a:r>
            <a:r>
              <a:rPr sz="2750" spc="-10" dirty="0">
                <a:latin typeface="Arial Narrow"/>
                <a:cs typeface="Arial Narrow"/>
              </a:rPr>
              <a:t>предложили </a:t>
            </a:r>
            <a:r>
              <a:rPr sz="2750" dirty="0">
                <a:latin typeface="Arial Narrow"/>
                <a:cs typeface="Arial Narrow"/>
              </a:rPr>
              <a:t>на</a:t>
            </a:r>
            <a:r>
              <a:rPr sz="2750" spc="95" dirty="0">
                <a:latin typeface="Arial Narrow"/>
                <a:cs typeface="Arial Narrow"/>
              </a:rPr>
              <a:t> </a:t>
            </a:r>
            <a:r>
              <a:rPr sz="2750" dirty="0">
                <a:latin typeface="Arial Narrow"/>
                <a:cs typeface="Arial Narrow"/>
              </a:rPr>
              <a:t>рынке</a:t>
            </a:r>
            <a:r>
              <a:rPr sz="2750" spc="185" dirty="0">
                <a:latin typeface="Arial Narrow"/>
                <a:cs typeface="Arial Narrow"/>
              </a:rPr>
              <a:t> </a:t>
            </a:r>
            <a:r>
              <a:rPr sz="2750" dirty="0">
                <a:latin typeface="Arial Narrow"/>
                <a:cs typeface="Arial Narrow"/>
              </a:rPr>
              <a:t>автоматизированную</a:t>
            </a:r>
            <a:r>
              <a:rPr sz="2750" spc="195" dirty="0">
                <a:latin typeface="Arial Narrow"/>
                <a:cs typeface="Arial Narrow"/>
              </a:rPr>
              <a:t> </a:t>
            </a:r>
            <a:r>
              <a:rPr sz="2750" spc="-10" dirty="0">
                <a:latin typeface="Arial Narrow"/>
                <a:cs typeface="Arial Narrow"/>
              </a:rPr>
              <a:t>систему </a:t>
            </a:r>
            <a:r>
              <a:rPr sz="2750" dirty="0">
                <a:latin typeface="Arial Narrow"/>
                <a:cs typeface="Arial Narrow"/>
              </a:rPr>
              <a:t>диагностики</a:t>
            </a:r>
            <a:r>
              <a:rPr sz="2750" spc="114" dirty="0">
                <a:latin typeface="Arial Narrow"/>
                <a:cs typeface="Arial Narrow"/>
              </a:rPr>
              <a:t> </a:t>
            </a:r>
            <a:r>
              <a:rPr sz="2750" dirty="0">
                <a:latin typeface="Arial Narrow"/>
                <a:cs typeface="Arial Narrow"/>
              </a:rPr>
              <a:t>и</a:t>
            </a:r>
            <a:r>
              <a:rPr sz="2750" spc="120" dirty="0">
                <a:latin typeface="Arial Narrow"/>
                <a:cs typeface="Arial Narrow"/>
              </a:rPr>
              <a:t> </a:t>
            </a:r>
            <a:r>
              <a:rPr sz="2750" dirty="0">
                <a:latin typeface="Arial Narrow"/>
                <a:cs typeface="Arial Narrow"/>
              </a:rPr>
              <a:t>прогноза</a:t>
            </a:r>
            <a:r>
              <a:rPr sz="2750" spc="120" dirty="0">
                <a:latin typeface="Arial Narrow"/>
                <a:cs typeface="Arial Narrow"/>
              </a:rPr>
              <a:t> </a:t>
            </a:r>
            <a:r>
              <a:rPr sz="2750" spc="-10" dirty="0">
                <a:latin typeface="Arial Narrow"/>
                <a:cs typeface="Arial Narrow"/>
              </a:rPr>
              <a:t>состояния </a:t>
            </a:r>
            <a:r>
              <a:rPr sz="2750" dirty="0">
                <a:latin typeface="Arial Narrow"/>
                <a:cs typeface="Arial Narrow"/>
              </a:rPr>
              <a:t>подшипников</a:t>
            </a:r>
            <a:r>
              <a:rPr sz="2750" spc="245" dirty="0">
                <a:latin typeface="Arial Narrow"/>
                <a:cs typeface="Arial Narrow"/>
              </a:rPr>
              <a:t> </a:t>
            </a:r>
            <a:r>
              <a:rPr sz="2750" dirty="0">
                <a:latin typeface="Arial Narrow"/>
                <a:cs typeface="Arial Narrow"/>
              </a:rPr>
              <a:t>качения</a:t>
            </a:r>
            <a:r>
              <a:rPr sz="2750" spc="60" dirty="0">
                <a:latin typeface="Arial Narrow"/>
                <a:cs typeface="Arial Narrow"/>
              </a:rPr>
              <a:t> </a:t>
            </a:r>
            <a:r>
              <a:rPr sz="2750" dirty="0">
                <a:latin typeface="Arial Narrow"/>
                <a:cs typeface="Arial Narrow"/>
              </a:rPr>
              <a:t>по</a:t>
            </a:r>
            <a:r>
              <a:rPr sz="2750" spc="180" dirty="0">
                <a:latin typeface="Arial Narrow"/>
                <a:cs typeface="Arial Narrow"/>
              </a:rPr>
              <a:t> </a:t>
            </a:r>
            <a:r>
              <a:rPr sz="2750" spc="-10" dirty="0">
                <a:latin typeface="Arial Narrow"/>
                <a:cs typeface="Arial Narrow"/>
              </a:rPr>
              <a:t>однократному </a:t>
            </a:r>
            <a:r>
              <a:rPr sz="2750" dirty="0">
                <a:latin typeface="Arial Narrow"/>
                <a:cs typeface="Arial Narrow"/>
              </a:rPr>
              <a:t>измерению</a:t>
            </a:r>
            <a:r>
              <a:rPr sz="2750" spc="204" dirty="0">
                <a:latin typeface="Arial Narrow"/>
                <a:cs typeface="Arial Narrow"/>
              </a:rPr>
              <a:t> </a:t>
            </a:r>
            <a:r>
              <a:rPr sz="2750" spc="-10" dirty="0">
                <a:latin typeface="Arial Narrow"/>
                <a:cs typeface="Arial Narrow"/>
              </a:rPr>
              <a:t>вибрации.</a:t>
            </a:r>
            <a:endParaRPr sz="2750">
              <a:latin typeface="Arial Narrow"/>
              <a:cs typeface="Arial Narrow"/>
            </a:endParaRPr>
          </a:p>
          <a:p>
            <a:pPr marL="12700" marR="15240">
              <a:lnSpc>
                <a:spcPct val="92200"/>
              </a:lnSpc>
              <a:spcBef>
                <a:spcPts val="1015"/>
              </a:spcBef>
            </a:pPr>
            <a:r>
              <a:rPr sz="2750" dirty="0">
                <a:latin typeface="Arial Narrow"/>
                <a:cs typeface="Arial Narrow"/>
              </a:rPr>
              <a:t>2001</a:t>
            </a:r>
            <a:r>
              <a:rPr sz="2750" spc="10" dirty="0">
                <a:latin typeface="Arial Narrow"/>
                <a:cs typeface="Arial Narrow"/>
              </a:rPr>
              <a:t> </a:t>
            </a:r>
            <a:r>
              <a:rPr sz="2750" dirty="0">
                <a:latin typeface="Arial Narrow"/>
                <a:cs typeface="Arial Narrow"/>
              </a:rPr>
              <a:t>год</a:t>
            </a:r>
            <a:r>
              <a:rPr sz="2750" spc="114" dirty="0">
                <a:latin typeface="Arial Narrow"/>
                <a:cs typeface="Arial Narrow"/>
              </a:rPr>
              <a:t> </a:t>
            </a:r>
            <a:r>
              <a:rPr sz="2750" dirty="0">
                <a:latin typeface="Arial Narrow"/>
                <a:cs typeface="Arial Narrow"/>
              </a:rPr>
              <a:t>–</a:t>
            </a:r>
            <a:r>
              <a:rPr sz="2750" spc="15" dirty="0">
                <a:latin typeface="Arial Narrow"/>
                <a:cs typeface="Arial Narrow"/>
              </a:rPr>
              <a:t> </a:t>
            </a:r>
            <a:r>
              <a:rPr sz="2750" dirty="0">
                <a:latin typeface="Arial Narrow"/>
                <a:cs typeface="Arial Narrow"/>
              </a:rPr>
              <a:t>Впервые</a:t>
            </a:r>
            <a:r>
              <a:rPr sz="2750" spc="185" dirty="0">
                <a:latin typeface="Arial Narrow"/>
                <a:cs typeface="Arial Narrow"/>
              </a:rPr>
              <a:t> </a:t>
            </a:r>
            <a:r>
              <a:rPr sz="2750" dirty="0">
                <a:latin typeface="Arial Narrow"/>
                <a:cs typeface="Arial Narrow"/>
              </a:rPr>
              <a:t>в</a:t>
            </a:r>
            <a:r>
              <a:rPr sz="2750" spc="70" dirty="0">
                <a:latin typeface="Arial Narrow"/>
                <a:cs typeface="Arial Narrow"/>
              </a:rPr>
              <a:t> </a:t>
            </a:r>
            <a:r>
              <a:rPr sz="2750" spc="-10" dirty="0">
                <a:latin typeface="Arial Narrow"/>
                <a:cs typeface="Arial Narrow"/>
              </a:rPr>
              <a:t>России </a:t>
            </a:r>
            <a:r>
              <a:rPr sz="2750" dirty="0">
                <a:latin typeface="Arial Narrow"/>
                <a:cs typeface="Arial Narrow"/>
              </a:rPr>
              <a:t>выпустили</a:t>
            </a:r>
            <a:r>
              <a:rPr sz="2750" spc="195" dirty="0">
                <a:latin typeface="Arial Narrow"/>
                <a:cs typeface="Arial Narrow"/>
              </a:rPr>
              <a:t> </a:t>
            </a:r>
            <a:r>
              <a:rPr sz="2750" dirty="0">
                <a:latin typeface="Arial Narrow"/>
                <a:cs typeface="Arial Narrow"/>
              </a:rPr>
              <a:t>цифровой</a:t>
            </a:r>
            <a:r>
              <a:rPr sz="2750" spc="204" dirty="0">
                <a:latin typeface="Arial Narrow"/>
                <a:cs typeface="Arial Narrow"/>
              </a:rPr>
              <a:t> </a:t>
            </a:r>
            <a:r>
              <a:rPr sz="2750" spc="-10" dirty="0">
                <a:latin typeface="Arial Narrow"/>
                <a:cs typeface="Arial Narrow"/>
              </a:rPr>
              <a:t>виброанализатор </a:t>
            </a:r>
            <a:r>
              <a:rPr sz="2750" dirty="0">
                <a:latin typeface="Arial Narrow"/>
                <a:cs typeface="Arial Narrow"/>
              </a:rPr>
              <a:t>СД-</a:t>
            </a:r>
            <a:r>
              <a:rPr sz="2750" spc="-25" dirty="0">
                <a:latin typeface="Arial Narrow"/>
                <a:cs typeface="Arial Narrow"/>
              </a:rPr>
              <a:t>11.</a:t>
            </a:r>
            <a:endParaRPr sz="2750">
              <a:latin typeface="Arial Narrow"/>
              <a:cs typeface="Arial Narrow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81750" y="1781175"/>
            <a:ext cx="5276850" cy="4314825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4</a:t>
            </a:fld>
            <a:endParaRPr spc="-2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600" y="1781175"/>
            <a:ext cx="409575" cy="448627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619878" y="750569"/>
            <a:ext cx="6712584" cy="4953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050" spc="-60" dirty="0"/>
              <a:t>Основная</a:t>
            </a:r>
            <a:r>
              <a:rPr sz="3050" spc="-400" dirty="0"/>
              <a:t> </a:t>
            </a:r>
            <a:r>
              <a:rPr sz="3050" spc="-65" dirty="0"/>
              <a:t>продукция</a:t>
            </a:r>
            <a:r>
              <a:rPr sz="3050" spc="-305" dirty="0"/>
              <a:t> </a:t>
            </a:r>
            <a:r>
              <a:rPr sz="3050" spc="-60" dirty="0"/>
              <a:t>ООО</a:t>
            </a:r>
            <a:r>
              <a:rPr sz="3050" spc="-140" dirty="0"/>
              <a:t> </a:t>
            </a:r>
            <a:r>
              <a:rPr sz="3050" spc="-65" dirty="0"/>
              <a:t>«Ассоциация</a:t>
            </a:r>
            <a:r>
              <a:rPr sz="3050" spc="-385" dirty="0"/>
              <a:t> </a:t>
            </a:r>
            <a:r>
              <a:rPr sz="3050" spc="-10" dirty="0"/>
              <a:t>ВАСТ»</a:t>
            </a:r>
            <a:endParaRPr sz="305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5</a:t>
            </a:fld>
            <a:endParaRPr spc="-25" dirty="0"/>
          </a:p>
        </p:txBody>
      </p:sp>
      <p:sp>
        <p:nvSpPr>
          <p:cNvPr id="4" name="object 4"/>
          <p:cNvSpPr txBox="1"/>
          <p:nvPr/>
        </p:nvSpPr>
        <p:spPr>
          <a:xfrm>
            <a:off x="1108392" y="1761172"/>
            <a:ext cx="10237470" cy="1956435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12700" marR="5080">
              <a:lnSpc>
                <a:spcPts val="3000"/>
              </a:lnSpc>
              <a:spcBef>
                <a:spcPts val="475"/>
              </a:spcBef>
              <a:tabLst>
                <a:tab pos="3073400" algn="l"/>
                <a:tab pos="5412105" algn="l"/>
              </a:tabLst>
            </a:pPr>
            <a:r>
              <a:rPr sz="2750" dirty="0">
                <a:latin typeface="Arial Narrow"/>
                <a:cs typeface="Arial Narrow"/>
              </a:rPr>
              <a:t>переносные</a:t>
            </a:r>
            <a:r>
              <a:rPr sz="2750" spc="190" dirty="0">
                <a:latin typeface="Arial Narrow"/>
                <a:cs typeface="Arial Narrow"/>
              </a:rPr>
              <a:t> </a:t>
            </a:r>
            <a:r>
              <a:rPr sz="2750" spc="-10" dirty="0">
                <a:latin typeface="Arial Narrow"/>
                <a:cs typeface="Arial Narrow"/>
              </a:rPr>
              <a:t>системы</a:t>
            </a:r>
            <a:r>
              <a:rPr sz="2750" dirty="0">
                <a:latin typeface="Arial Narrow"/>
                <a:cs typeface="Arial Narrow"/>
              </a:rPr>
              <a:t>	</a:t>
            </a:r>
            <a:r>
              <a:rPr sz="2750" spc="-10" dirty="0">
                <a:latin typeface="Arial Narrow"/>
                <a:cs typeface="Arial Narrow"/>
              </a:rPr>
              <a:t>автоматической</a:t>
            </a:r>
            <a:r>
              <a:rPr sz="2750" dirty="0">
                <a:latin typeface="Arial Narrow"/>
                <a:cs typeface="Arial Narrow"/>
              </a:rPr>
              <a:t>	диагностики</a:t>
            </a:r>
            <a:r>
              <a:rPr sz="2750" spc="140" dirty="0">
                <a:latin typeface="Arial Narrow"/>
                <a:cs typeface="Arial Narrow"/>
              </a:rPr>
              <a:t> </a:t>
            </a:r>
            <a:r>
              <a:rPr sz="2750" dirty="0">
                <a:latin typeface="Arial Narrow"/>
                <a:cs typeface="Arial Narrow"/>
              </a:rPr>
              <a:t>серийно</a:t>
            </a:r>
            <a:r>
              <a:rPr sz="2750" spc="150" dirty="0">
                <a:latin typeface="Arial Narrow"/>
                <a:cs typeface="Arial Narrow"/>
              </a:rPr>
              <a:t> </a:t>
            </a:r>
            <a:r>
              <a:rPr sz="2750" spc="-10" dirty="0">
                <a:latin typeface="Arial Narrow"/>
                <a:cs typeface="Arial Narrow"/>
              </a:rPr>
              <a:t>выпускаемого </a:t>
            </a:r>
            <a:r>
              <a:rPr sz="2750" dirty="0">
                <a:latin typeface="Arial Narrow"/>
                <a:cs typeface="Arial Narrow"/>
              </a:rPr>
              <a:t>оборудования</a:t>
            </a:r>
            <a:r>
              <a:rPr sz="2750" spc="155" dirty="0">
                <a:latin typeface="Arial Narrow"/>
                <a:cs typeface="Arial Narrow"/>
              </a:rPr>
              <a:t> </a:t>
            </a:r>
            <a:r>
              <a:rPr sz="2750" dirty="0">
                <a:latin typeface="Arial Narrow"/>
                <a:cs typeface="Arial Narrow"/>
              </a:rPr>
              <a:t>с</a:t>
            </a:r>
            <a:r>
              <a:rPr sz="2750" spc="95" dirty="0">
                <a:latin typeface="Arial Narrow"/>
                <a:cs typeface="Arial Narrow"/>
              </a:rPr>
              <a:t> </a:t>
            </a:r>
            <a:r>
              <a:rPr sz="2750" dirty="0">
                <a:latin typeface="Arial Narrow"/>
                <a:cs typeface="Arial Narrow"/>
              </a:rPr>
              <a:t>узлами</a:t>
            </a:r>
            <a:r>
              <a:rPr sz="2750" spc="110" dirty="0">
                <a:latin typeface="Arial Narrow"/>
                <a:cs typeface="Arial Narrow"/>
              </a:rPr>
              <a:t> </a:t>
            </a:r>
            <a:r>
              <a:rPr sz="2750" spc="-10" dirty="0">
                <a:latin typeface="Arial Narrow"/>
                <a:cs typeface="Arial Narrow"/>
              </a:rPr>
              <a:t>вращения</a:t>
            </a:r>
            <a:endParaRPr sz="275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</a:pPr>
            <a:endParaRPr sz="3200">
              <a:latin typeface="Arial Narrow"/>
              <a:cs typeface="Arial Narrow"/>
            </a:endParaRPr>
          </a:p>
          <a:p>
            <a:pPr marL="20320">
              <a:lnSpc>
                <a:spcPct val="100000"/>
              </a:lnSpc>
              <a:spcBef>
                <a:spcPts val="1850"/>
              </a:spcBef>
              <a:tabLst>
                <a:tab pos="7050405" algn="l"/>
              </a:tabLst>
            </a:pPr>
            <a:r>
              <a:rPr sz="2750" dirty="0">
                <a:latin typeface="Arial Narrow"/>
                <a:cs typeface="Arial Narrow"/>
              </a:rPr>
              <a:t>стационарные</a:t>
            </a:r>
            <a:r>
              <a:rPr sz="2750" spc="150" dirty="0">
                <a:latin typeface="Arial Narrow"/>
                <a:cs typeface="Arial Narrow"/>
              </a:rPr>
              <a:t> </a:t>
            </a:r>
            <a:r>
              <a:rPr sz="2750" dirty="0">
                <a:latin typeface="Arial Narrow"/>
                <a:cs typeface="Arial Narrow"/>
              </a:rPr>
              <a:t>системы</a:t>
            </a:r>
            <a:r>
              <a:rPr sz="2750" spc="175" dirty="0">
                <a:latin typeface="Arial Narrow"/>
                <a:cs typeface="Arial Narrow"/>
              </a:rPr>
              <a:t> </a:t>
            </a:r>
            <a:r>
              <a:rPr sz="2750" dirty="0">
                <a:latin typeface="Arial Narrow"/>
                <a:cs typeface="Arial Narrow"/>
              </a:rPr>
              <a:t>для</a:t>
            </a:r>
            <a:r>
              <a:rPr sz="2750" spc="105" dirty="0">
                <a:latin typeface="Arial Narrow"/>
                <a:cs typeface="Arial Narrow"/>
              </a:rPr>
              <a:t> </a:t>
            </a:r>
            <a:r>
              <a:rPr sz="2750" dirty="0">
                <a:latin typeface="Arial Narrow"/>
                <a:cs typeface="Arial Narrow"/>
              </a:rPr>
              <a:t>агрегатов,</a:t>
            </a:r>
            <a:r>
              <a:rPr sz="2750" spc="190" dirty="0">
                <a:latin typeface="Arial Narrow"/>
                <a:cs typeface="Arial Narrow"/>
              </a:rPr>
              <a:t> </a:t>
            </a:r>
            <a:r>
              <a:rPr sz="2750" spc="-10" dirty="0">
                <a:latin typeface="Arial Narrow"/>
                <a:cs typeface="Arial Narrow"/>
              </a:rPr>
              <a:t>требующих</a:t>
            </a:r>
            <a:r>
              <a:rPr sz="2750" dirty="0">
                <a:latin typeface="Arial Narrow"/>
                <a:cs typeface="Arial Narrow"/>
              </a:rPr>
              <a:t>	глубокой</a:t>
            </a:r>
            <a:r>
              <a:rPr sz="2750" spc="160" dirty="0">
                <a:latin typeface="Arial Narrow"/>
                <a:cs typeface="Arial Narrow"/>
              </a:rPr>
              <a:t> </a:t>
            </a:r>
            <a:r>
              <a:rPr sz="2750" spc="-10" dirty="0">
                <a:latin typeface="Arial Narrow"/>
                <a:cs typeface="Arial Narrow"/>
              </a:rPr>
              <a:t>диагностики</a:t>
            </a:r>
            <a:endParaRPr sz="2750">
              <a:latin typeface="Arial Narrow"/>
              <a:cs typeface="Arial Narro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16330" y="4775898"/>
            <a:ext cx="5645150" cy="448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750" dirty="0">
                <a:latin typeface="Arial Narrow"/>
                <a:cs typeface="Arial Narrow"/>
              </a:rPr>
              <a:t>средства</a:t>
            </a:r>
            <a:r>
              <a:rPr sz="2750" spc="215" dirty="0">
                <a:latin typeface="Arial Narrow"/>
                <a:cs typeface="Arial Narrow"/>
              </a:rPr>
              <a:t> </a:t>
            </a:r>
            <a:r>
              <a:rPr sz="2750" dirty="0">
                <a:latin typeface="Arial Narrow"/>
                <a:cs typeface="Arial Narrow"/>
              </a:rPr>
              <a:t>виброналадки</a:t>
            </a:r>
            <a:r>
              <a:rPr sz="2750" spc="275" dirty="0">
                <a:latin typeface="Arial Narrow"/>
                <a:cs typeface="Arial Narrow"/>
              </a:rPr>
              <a:t> </a:t>
            </a:r>
            <a:r>
              <a:rPr sz="2750" dirty="0">
                <a:latin typeface="Arial Narrow"/>
                <a:cs typeface="Arial Narrow"/>
              </a:rPr>
              <a:t>роторных</a:t>
            </a:r>
            <a:r>
              <a:rPr sz="2750" spc="80" dirty="0">
                <a:latin typeface="Arial Narrow"/>
                <a:cs typeface="Arial Narrow"/>
              </a:rPr>
              <a:t> </a:t>
            </a:r>
            <a:r>
              <a:rPr sz="2750" spc="-10" dirty="0">
                <a:latin typeface="Arial Narrow"/>
                <a:cs typeface="Arial Narrow"/>
              </a:rPr>
              <a:t>машин</a:t>
            </a:r>
            <a:endParaRPr sz="275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19878" y="750569"/>
            <a:ext cx="4598670" cy="4953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050" spc="-65" dirty="0"/>
              <a:t>Методы</a:t>
            </a:r>
            <a:r>
              <a:rPr sz="3050" spc="-270" dirty="0"/>
              <a:t> </a:t>
            </a:r>
            <a:r>
              <a:rPr sz="3050" spc="-70" dirty="0"/>
              <a:t>технического</a:t>
            </a:r>
            <a:r>
              <a:rPr sz="3050" spc="-315" dirty="0"/>
              <a:t> </a:t>
            </a:r>
            <a:r>
              <a:rPr sz="3050" spc="-10" dirty="0"/>
              <a:t>состояния</a:t>
            </a:r>
            <a:endParaRPr sz="3050"/>
          </a:p>
        </p:txBody>
      </p:sp>
      <p:grpSp>
        <p:nvGrpSpPr>
          <p:cNvPr id="3" name="object 3"/>
          <p:cNvGrpSpPr/>
          <p:nvPr/>
        </p:nvGrpSpPr>
        <p:grpSpPr>
          <a:xfrm>
            <a:off x="6839013" y="1723825"/>
            <a:ext cx="719455" cy="1805305"/>
            <a:chOff x="6839013" y="1723825"/>
            <a:chExt cx="719455" cy="180530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48296" y="1723825"/>
              <a:ext cx="709910" cy="180519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6862826" y="1757425"/>
              <a:ext cx="438150" cy="1685925"/>
            </a:xfrm>
            <a:custGeom>
              <a:avLst/>
              <a:gdLst/>
              <a:ahLst/>
              <a:cxnLst/>
              <a:rect l="l" t="t" r="r" b="b"/>
              <a:pathLst>
                <a:path w="438150" h="1685925">
                  <a:moveTo>
                    <a:pt x="0" y="0"/>
                  </a:moveTo>
                  <a:lnTo>
                    <a:pt x="69210" y="1852"/>
                  </a:lnTo>
                  <a:lnTo>
                    <a:pt x="129344" y="7014"/>
                  </a:lnTo>
                  <a:lnTo>
                    <a:pt x="176780" y="14895"/>
                  </a:lnTo>
                  <a:lnTo>
                    <a:pt x="219075" y="36449"/>
                  </a:lnTo>
                  <a:lnTo>
                    <a:pt x="219075" y="798957"/>
                  </a:lnTo>
                  <a:lnTo>
                    <a:pt x="230239" y="810453"/>
                  </a:lnTo>
                  <a:lnTo>
                    <a:pt x="261332" y="820455"/>
                  </a:lnTo>
                  <a:lnTo>
                    <a:pt x="308750" y="828354"/>
                  </a:lnTo>
                  <a:lnTo>
                    <a:pt x="368890" y="833541"/>
                  </a:lnTo>
                  <a:lnTo>
                    <a:pt x="438150" y="835406"/>
                  </a:lnTo>
                  <a:lnTo>
                    <a:pt x="368890" y="837271"/>
                  </a:lnTo>
                  <a:lnTo>
                    <a:pt x="308750" y="842465"/>
                  </a:lnTo>
                  <a:lnTo>
                    <a:pt x="261332" y="850383"/>
                  </a:lnTo>
                  <a:lnTo>
                    <a:pt x="230239" y="860423"/>
                  </a:lnTo>
                  <a:lnTo>
                    <a:pt x="219075" y="871982"/>
                  </a:lnTo>
                  <a:lnTo>
                    <a:pt x="219075" y="1649349"/>
                  </a:lnTo>
                  <a:lnTo>
                    <a:pt x="207897" y="1660893"/>
                  </a:lnTo>
                  <a:lnTo>
                    <a:pt x="176780" y="1670902"/>
                  </a:lnTo>
                  <a:lnTo>
                    <a:pt x="129344" y="1678783"/>
                  </a:lnTo>
                  <a:lnTo>
                    <a:pt x="69210" y="1683945"/>
                  </a:lnTo>
                  <a:lnTo>
                    <a:pt x="0" y="1685798"/>
                  </a:lnTo>
                </a:path>
              </a:pathLst>
            </a:custGeom>
            <a:ln w="47625">
              <a:solidFill>
                <a:srgbClr val="1568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6915213" y="3933624"/>
            <a:ext cx="719455" cy="929005"/>
            <a:chOff x="6915213" y="3933624"/>
            <a:chExt cx="719455" cy="929005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24496" y="3933624"/>
              <a:ext cx="709910" cy="928962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6939026" y="3967226"/>
              <a:ext cx="438150" cy="809625"/>
            </a:xfrm>
            <a:custGeom>
              <a:avLst/>
              <a:gdLst/>
              <a:ahLst/>
              <a:cxnLst/>
              <a:rect l="l" t="t" r="r" b="b"/>
              <a:pathLst>
                <a:path w="438150" h="809625">
                  <a:moveTo>
                    <a:pt x="0" y="0"/>
                  </a:moveTo>
                  <a:lnTo>
                    <a:pt x="69210" y="1852"/>
                  </a:lnTo>
                  <a:lnTo>
                    <a:pt x="129344" y="7014"/>
                  </a:lnTo>
                  <a:lnTo>
                    <a:pt x="176780" y="14895"/>
                  </a:lnTo>
                  <a:lnTo>
                    <a:pt x="219075" y="36449"/>
                  </a:lnTo>
                  <a:lnTo>
                    <a:pt x="219075" y="364617"/>
                  </a:lnTo>
                  <a:lnTo>
                    <a:pt x="230239" y="376175"/>
                  </a:lnTo>
                  <a:lnTo>
                    <a:pt x="261332" y="386215"/>
                  </a:lnTo>
                  <a:lnTo>
                    <a:pt x="308750" y="394133"/>
                  </a:lnTo>
                  <a:lnTo>
                    <a:pt x="368890" y="399327"/>
                  </a:lnTo>
                  <a:lnTo>
                    <a:pt x="438150" y="401193"/>
                  </a:lnTo>
                  <a:lnTo>
                    <a:pt x="368890" y="403045"/>
                  </a:lnTo>
                  <a:lnTo>
                    <a:pt x="308750" y="408207"/>
                  </a:lnTo>
                  <a:lnTo>
                    <a:pt x="261332" y="416088"/>
                  </a:lnTo>
                  <a:lnTo>
                    <a:pt x="230239" y="426097"/>
                  </a:lnTo>
                  <a:lnTo>
                    <a:pt x="219075" y="437642"/>
                  </a:lnTo>
                  <a:lnTo>
                    <a:pt x="219075" y="773049"/>
                  </a:lnTo>
                  <a:lnTo>
                    <a:pt x="207897" y="784607"/>
                  </a:lnTo>
                  <a:lnTo>
                    <a:pt x="176780" y="794647"/>
                  </a:lnTo>
                  <a:lnTo>
                    <a:pt x="129344" y="802565"/>
                  </a:lnTo>
                  <a:lnTo>
                    <a:pt x="69210" y="807759"/>
                  </a:lnTo>
                  <a:lnTo>
                    <a:pt x="0" y="809625"/>
                  </a:lnTo>
                </a:path>
              </a:pathLst>
            </a:custGeom>
            <a:ln w="47625">
              <a:solidFill>
                <a:srgbClr val="1568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6915213" y="5324337"/>
            <a:ext cx="709930" cy="929005"/>
            <a:chOff x="6915213" y="5324337"/>
            <a:chExt cx="709930" cy="929005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24494" y="5324337"/>
              <a:ext cx="700388" cy="928962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6939026" y="5357876"/>
              <a:ext cx="428625" cy="809625"/>
            </a:xfrm>
            <a:custGeom>
              <a:avLst/>
              <a:gdLst/>
              <a:ahLst/>
              <a:cxnLst/>
              <a:rect l="l" t="t" r="r" b="b"/>
              <a:pathLst>
                <a:path w="428625" h="809625">
                  <a:moveTo>
                    <a:pt x="0" y="0"/>
                  </a:moveTo>
                  <a:lnTo>
                    <a:pt x="67684" y="1809"/>
                  </a:lnTo>
                  <a:lnTo>
                    <a:pt x="126494" y="6855"/>
                  </a:lnTo>
                  <a:lnTo>
                    <a:pt x="172885" y="14566"/>
                  </a:lnTo>
                  <a:lnTo>
                    <a:pt x="214249" y="35687"/>
                  </a:lnTo>
                  <a:lnTo>
                    <a:pt x="214249" y="365442"/>
                  </a:lnTo>
                  <a:lnTo>
                    <a:pt x="225181" y="376730"/>
                  </a:lnTo>
                  <a:lnTo>
                    <a:pt x="255620" y="386533"/>
                  </a:lnTo>
                  <a:lnTo>
                    <a:pt x="302031" y="394264"/>
                  </a:lnTo>
                  <a:lnTo>
                    <a:pt x="360878" y="399334"/>
                  </a:lnTo>
                  <a:lnTo>
                    <a:pt x="428625" y="401154"/>
                  </a:lnTo>
                  <a:lnTo>
                    <a:pt x="360878" y="402975"/>
                  </a:lnTo>
                  <a:lnTo>
                    <a:pt x="302031" y="408045"/>
                  </a:lnTo>
                  <a:lnTo>
                    <a:pt x="255620" y="415776"/>
                  </a:lnTo>
                  <a:lnTo>
                    <a:pt x="225181" y="425579"/>
                  </a:lnTo>
                  <a:lnTo>
                    <a:pt x="214249" y="436867"/>
                  </a:lnTo>
                  <a:lnTo>
                    <a:pt x="214249" y="773849"/>
                  </a:lnTo>
                  <a:lnTo>
                    <a:pt x="203317" y="785136"/>
                  </a:lnTo>
                  <a:lnTo>
                    <a:pt x="172885" y="794940"/>
                  </a:lnTo>
                  <a:lnTo>
                    <a:pt x="126494" y="802670"/>
                  </a:lnTo>
                  <a:lnTo>
                    <a:pt x="67684" y="807740"/>
                  </a:lnTo>
                  <a:lnTo>
                    <a:pt x="0" y="809561"/>
                  </a:lnTo>
                </a:path>
              </a:pathLst>
            </a:custGeom>
            <a:ln w="47625">
              <a:solidFill>
                <a:srgbClr val="1568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7598156" y="2444114"/>
            <a:ext cx="2841625" cy="3352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000" b="1" dirty="0">
                <a:solidFill>
                  <a:srgbClr val="1E4252"/>
                </a:solidFill>
                <a:latin typeface="Arial"/>
                <a:cs typeface="Arial"/>
              </a:rPr>
              <a:t>а)</a:t>
            </a:r>
            <a:r>
              <a:rPr sz="2000" b="1" spc="-20" dirty="0">
                <a:solidFill>
                  <a:srgbClr val="1E4252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1E4252"/>
                </a:solidFill>
                <a:latin typeface="Arial"/>
                <a:cs typeface="Arial"/>
              </a:rPr>
              <a:t>До</a:t>
            </a:r>
            <a:r>
              <a:rPr sz="2000" b="1" spc="20" dirty="0">
                <a:solidFill>
                  <a:srgbClr val="1E4252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1E4252"/>
                </a:solidFill>
                <a:latin typeface="Arial"/>
                <a:cs typeface="Arial"/>
              </a:rPr>
              <a:t>выхода</a:t>
            </a:r>
            <a:r>
              <a:rPr sz="2000" b="1" spc="-170" dirty="0">
                <a:solidFill>
                  <a:srgbClr val="1E4252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1E4252"/>
                </a:solidFill>
                <a:latin typeface="Arial"/>
                <a:cs typeface="Arial"/>
              </a:rPr>
              <a:t>из</a:t>
            </a:r>
            <a:r>
              <a:rPr sz="2000" b="1" spc="-45" dirty="0">
                <a:solidFill>
                  <a:srgbClr val="1E4252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1E4252"/>
                </a:solidFill>
                <a:latin typeface="Arial"/>
                <a:cs typeface="Arial"/>
              </a:rPr>
              <a:t>строя</a:t>
            </a:r>
            <a:endParaRPr sz="20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603743" y="4189031"/>
            <a:ext cx="2206625" cy="3346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0" b="1" dirty="0">
                <a:solidFill>
                  <a:srgbClr val="1E4252"/>
                </a:solidFill>
                <a:latin typeface="Arial"/>
                <a:cs typeface="Arial"/>
              </a:rPr>
              <a:t>б)</a:t>
            </a:r>
            <a:r>
              <a:rPr sz="2000" b="1" spc="-20" dirty="0">
                <a:solidFill>
                  <a:srgbClr val="1E4252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1E4252"/>
                </a:solidFill>
                <a:latin typeface="Arial"/>
                <a:cs typeface="Arial"/>
              </a:rPr>
              <a:t>По</a:t>
            </a:r>
            <a:r>
              <a:rPr sz="2000" b="1" spc="-60" dirty="0">
                <a:solidFill>
                  <a:srgbClr val="1E4252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1E4252"/>
                </a:solidFill>
                <a:latin typeface="Arial"/>
                <a:cs typeface="Arial"/>
              </a:rPr>
              <a:t>регламенту</a:t>
            </a:r>
            <a:endParaRPr sz="20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605394" y="5511165"/>
            <a:ext cx="2571750" cy="64008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sz="2000" b="1" dirty="0">
                <a:solidFill>
                  <a:srgbClr val="1E4252"/>
                </a:solidFill>
                <a:latin typeface="Arial"/>
                <a:cs typeface="Arial"/>
              </a:rPr>
              <a:t>в)</a:t>
            </a:r>
            <a:r>
              <a:rPr sz="2000" b="1" spc="-95" dirty="0">
                <a:solidFill>
                  <a:srgbClr val="1E4252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1E4252"/>
                </a:solidFill>
                <a:latin typeface="Arial"/>
                <a:cs typeface="Arial"/>
              </a:rPr>
              <a:t>По</a:t>
            </a:r>
            <a:r>
              <a:rPr sz="2000" b="1" spc="30" dirty="0">
                <a:solidFill>
                  <a:srgbClr val="1E4252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1E4252"/>
                </a:solidFill>
                <a:latin typeface="Arial"/>
                <a:cs typeface="Arial"/>
              </a:rPr>
              <a:t>фактическому состоянию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809029" y="1924074"/>
            <a:ext cx="4601845" cy="709930"/>
            <a:chOff x="1809029" y="1924074"/>
            <a:chExt cx="4601845" cy="709930"/>
          </a:xfrm>
        </p:grpSpPr>
        <p:sp>
          <p:nvSpPr>
            <p:cNvPr id="16" name="object 16"/>
            <p:cNvSpPr/>
            <p:nvPr/>
          </p:nvSpPr>
          <p:spPr>
            <a:xfrm>
              <a:off x="1827123" y="2189352"/>
              <a:ext cx="4584065" cy="147955"/>
            </a:xfrm>
            <a:custGeom>
              <a:avLst/>
              <a:gdLst/>
              <a:ahLst/>
              <a:cxnLst/>
              <a:rect l="l" t="t" r="r" b="b"/>
              <a:pathLst>
                <a:path w="4584065" h="147955">
                  <a:moveTo>
                    <a:pt x="2546375" y="59575"/>
                  </a:moveTo>
                  <a:lnTo>
                    <a:pt x="0" y="59575"/>
                  </a:lnTo>
                  <a:lnTo>
                    <a:pt x="0" y="73698"/>
                  </a:lnTo>
                  <a:lnTo>
                    <a:pt x="0" y="87807"/>
                  </a:lnTo>
                  <a:lnTo>
                    <a:pt x="1273187" y="87807"/>
                  </a:lnTo>
                  <a:lnTo>
                    <a:pt x="1273187" y="73698"/>
                  </a:lnTo>
                  <a:lnTo>
                    <a:pt x="2546375" y="73698"/>
                  </a:lnTo>
                  <a:lnTo>
                    <a:pt x="2546375" y="59575"/>
                  </a:lnTo>
                  <a:close/>
                </a:path>
                <a:path w="4584065" h="147955">
                  <a:moveTo>
                    <a:pt x="4583531" y="73698"/>
                  </a:moveTo>
                  <a:lnTo>
                    <a:pt x="4414672" y="0"/>
                  </a:lnTo>
                  <a:lnTo>
                    <a:pt x="4414672" y="59575"/>
                  </a:lnTo>
                  <a:lnTo>
                    <a:pt x="4328769" y="59575"/>
                  </a:lnTo>
                  <a:lnTo>
                    <a:pt x="4328769" y="73698"/>
                  </a:lnTo>
                  <a:lnTo>
                    <a:pt x="2546375" y="73698"/>
                  </a:lnTo>
                  <a:lnTo>
                    <a:pt x="2546375" y="87807"/>
                  </a:lnTo>
                  <a:lnTo>
                    <a:pt x="4414672" y="87807"/>
                  </a:lnTo>
                  <a:lnTo>
                    <a:pt x="4414672" y="147396"/>
                  </a:lnTo>
                  <a:lnTo>
                    <a:pt x="4583531" y="73698"/>
                  </a:lnTo>
                  <a:close/>
                </a:path>
              </a:pathLst>
            </a:custGeom>
            <a:solidFill>
              <a:srgbClr val="1F1A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827134" y="2060759"/>
              <a:ext cx="1273810" cy="202565"/>
            </a:xfrm>
            <a:custGeom>
              <a:avLst/>
              <a:gdLst/>
              <a:ahLst/>
              <a:cxnLst/>
              <a:rect l="l" t="t" r="r" b="b"/>
              <a:pathLst>
                <a:path w="1273810" h="202564">
                  <a:moveTo>
                    <a:pt x="1273183" y="0"/>
                  </a:moveTo>
                  <a:lnTo>
                    <a:pt x="0" y="0"/>
                  </a:lnTo>
                  <a:lnTo>
                    <a:pt x="0" y="202281"/>
                  </a:lnTo>
                  <a:lnTo>
                    <a:pt x="1273183" y="202281"/>
                  </a:lnTo>
                  <a:lnTo>
                    <a:pt x="1273183" y="0"/>
                  </a:lnTo>
                  <a:close/>
                </a:path>
              </a:pathLst>
            </a:custGeom>
            <a:solidFill>
              <a:srgbClr val="89D2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809026" y="2046642"/>
              <a:ext cx="1309370" cy="230504"/>
            </a:xfrm>
            <a:custGeom>
              <a:avLst/>
              <a:gdLst/>
              <a:ahLst/>
              <a:cxnLst/>
              <a:rect l="l" t="t" r="r" b="b"/>
              <a:pathLst>
                <a:path w="1309370" h="230505">
                  <a:moveTo>
                    <a:pt x="1309065" y="12"/>
                  </a:moveTo>
                  <a:lnTo>
                    <a:pt x="1291285" y="12"/>
                  </a:lnTo>
                  <a:lnTo>
                    <a:pt x="1273517" y="0"/>
                  </a:lnTo>
                  <a:lnTo>
                    <a:pt x="1273517" y="216763"/>
                  </a:lnTo>
                  <a:lnTo>
                    <a:pt x="35877" y="216763"/>
                  </a:lnTo>
                  <a:lnTo>
                    <a:pt x="35877" y="216408"/>
                  </a:lnTo>
                  <a:lnTo>
                    <a:pt x="1273517" y="216408"/>
                  </a:lnTo>
                  <a:lnTo>
                    <a:pt x="1273517" y="202298"/>
                  </a:lnTo>
                  <a:lnTo>
                    <a:pt x="35877" y="202298"/>
                  </a:lnTo>
                  <a:lnTo>
                    <a:pt x="35877" y="202158"/>
                  </a:lnTo>
                  <a:lnTo>
                    <a:pt x="35877" y="28232"/>
                  </a:lnTo>
                  <a:lnTo>
                    <a:pt x="1273517" y="28232"/>
                  </a:lnTo>
                  <a:lnTo>
                    <a:pt x="1273517" y="0"/>
                  </a:lnTo>
                  <a:lnTo>
                    <a:pt x="18097" y="0"/>
                  </a:lnTo>
                  <a:lnTo>
                    <a:pt x="0" y="0"/>
                  </a:lnTo>
                  <a:lnTo>
                    <a:pt x="0" y="28079"/>
                  </a:lnTo>
                  <a:lnTo>
                    <a:pt x="0" y="202158"/>
                  </a:lnTo>
                  <a:lnTo>
                    <a:pt x="0" y="230238"/>
                  </a:lnTo>
                  <a:lnTo>
                    <a:pt x="18097" y="230238"/>
                  </a:lnTo>
                  <a:lnTo>
                    <a:pt x="1291285" y="230238"/>
                  </a:lnTo>
                  <a:lnTo>
                    <a:pt x="1291285" y="216763"/>
                  </a:lnTo>
                  <a:lnTo>
                    <a:pt x="1291285" y="216408"/>
                  </a:lnTo>
                  <a:lnTo>
                    <a:pt x="1309065" y="216408"/>
                  </a:lnTo>
                  <a:lnTo>
                    <a:pt x="1309065" y="202298"/>
                  </a:lnTo>
                  <a:lnTo>
                    <a:pt x="1291285" y="202298"/>
                  </a:lnTo>
                  <a:lnTo>
                    <a:pt x="1291285" y="202158"/>
                  </a:lnTo>
                  <a:lnTo>
                    <a:pt x="1309065" y="202158"/>
                  </a:lnTo>
                  <a:lnTo>
                    <a:pt x="1309065" y="28232"/>
                  </a:lnTo>
                  <a:lnTo>
                    <a:pt x="1309065" y="28079"/>
                  </a:lnTo>
                  <a:lnTo>
                    <a:pt x="1309065" y="12"/>
                  </a:lnTo>
                  <a:close/>
                </a:path>
              </a:pathLst>
            </a:custGeom>
            <a:solidFill>
              <a:srgbClr val="1F1A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100318" y="2263041"/>
              <a:ext cx="1273810" cy="202565"/>
            </a:xfrm>
            <a:custGeom>
              <a:avLst/>
              <a:gdLst/>
              <a:ahLst/>
              <a:cxnLst/>
              <a:rect l="l" t="t" r="r" b="b"/>
              <a:pathLst>
                <a:path w="1273810" h="202564">
                  <a:moveTo>
                    <a:pt x="1273183" y="0"/>
                  </a:moveTo>
                  <a:lnTo>
                    <a:pt x="0" y="0"/>
                  </a:lnTo>
                  <a:lnTo>
                    <a:pt x="0" y="202281"/>
                  </a:lnTo>
                  <a:lnTo>
                    <a:pt x="1273183" y="202281"/>
                  </a:lnTo>
                  <a:lnTo>
                    <a:pt x="1273183" y="0"/>
                  </a:lnTo>
                  <a:close/>
                </a:path>
              </a:pathLst>
            </a:custGeom>
            <a:solidFill>
              <a:srgbClr val="0099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082544" y="2248801"/>
              <a:ext cx="1308735" cy="231140"/>
            </a:xfrm>
            <a:custGeom>
              <a:avLst/>
              <a:gdLst/>
              <a:ahLst/>
              <a:cxnLst/>
              <a:rect l="l" t="t" r="r" b="b"/>
              <a:pathLst>
                <a:path w="1308735" h="231139">
                  <a:moveTo>
                    <a:pt x="1308722" y="14249"/>
                  </a:moveTo>
                  <a:lnTo>
                    <a:pt x="1290955" y="14249"/>
                  </a:lnTo>
                  <a:lnTo>
                    <a:pt x="1290955" y="0"/>
                  </a:lnTo>
                  <a:lnTo>
                    <a:pt x="1273175" y="0"/>
                  </a:lnTo>
                  <a:lnTo>
                    <a:pt x="1273175" y="28359"/>
                  </a:lnTo>
                  <a:lnTo>
                    <a:pt x="1273175" y="202158"/>
                  </a:lnTo>
                  <a:lnTo>
                    <a:pt x="1273175" y="216522"/>
                  </a:lnTo>
                  <a:lnTo>
                    <a:pt x="1273175" y="216763"/>
                  </a:lnTo>
                  <a:lnTo>
                    <a:pt x="35547" y="216763"/>
                  </a:lnTo>
                  <a:lnTo>
                    <a:pt x="35547" y="216522"/>
                  </a:lnTo>
                  <a:lnTo>
                    <a:pt x="1273175" y="216522"/>
                  </a:lnTo>
                  <a:lnTo>
                    <a:pt x="1273175" y="202158"/>
                  </a:lnTo>
                  <a:lnTo>
                    <a:pt x="35547" y="202158"/>
                  </a:lnTo>
                  <a:lnTo>
                    <a:pt x="35547" y="28359"/>
                  </a:lnTo>
                  <a:lnTo>
                    <a:pt x="1273175" y="28359"/>
                  </a:lnTo>
                  <a:lnTo>
                    <a:pt x="1273175" y="0"/>
                  </a:lnTo>
                  <a:lnTo>
                    <a:pt x="17767" y="0"/>
                  </a:lnTo>
                  <a:lnTo>
                    <a:pt x="0" y="0"/>
                  </a:lnTo>
                  <a:lnTo>
                    <a:pt x="0" y="28079"/>
                  </a:lnTo>
                  <a:lnTo>
                    <a:pt x="0" y="202158"/>
                  </a:lnTo>
                  <a:lnTo>
                    <a:pt x="0" y="230238"/>
                  </a:lnTo>
                  <a:lnTo>
                    <a:pt x="17767" y="230238"/>
                  </a:lnTo>
                  <a:lnTo>
                    <a:pt x="1290955" y="230238"/>
                  </a:lnTo>
                  <a:lnTo>
                    <a:pt x="1290955" y="230644"/>
                  </a:lnTo>
                  <a:lnTo>
                    <a:pt x="1308722" y="230644"/>
                  </a:lnTo>
                  <a:lnTo>
                    <a:pt x="1308722" y="202158"/>
                  </a:lnTo>
                  <a:lnTo>
                    <a:pt x="1308722" y="28359"/>
                  </a:lnTo>
                  <a:lnTo>
                    <a:pt x="1308722" y="28079"/>
                  </a:lnTo>
                  <a:lnTo>
                    <a:pt x="1308722" y="14249"/>
                  </a:lnTo>
                  <a:close/>
                </a:path>
              </a:pathLst>
            </a:custGeom>
            <a:solidFill>
              <a:srgbClr val="1F1A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373502" y="2060759"/>
              <a:ext cx="1782445" cy="202565"/>
            </a:xfrm>
            <a:custGeom>
              <a:avLst/>
              <a:gdLst/>
              <a:ahLst/>
              <a:cxnLst/>
              <a:rect l="l" t="t" r="r" b="b"/>
              <a:pathLst>
                <a:path w="1782445" h="202564">
                  <a:moveTo>
                    <a:pt x="1782392" y="0"/>
                  </a:moveTo>
                  <a:lnTo>
                    <a:pt x="0" y="0"/>
                  </a:lnTo>
                  <a:lnTo>
                    <a:pt x="0" y="202281"/>
                  </a:lnTo>
                  <a:lnTo>
                    <a:pt x="1782392" y="202281"/>
                  </a:lnTo>
                  <a:lnTo>
                    <a:pt x="1782392" y="0"/>
                  </a:lnTo>
                  <a:close/>
                </a:path>
              </a:pathLst>
            </a:custGeom>
            <a:solidFill>
              <a:srgbClr val="89D2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355719" y="2046642"/>
              <a:ext cx="1818005" cy="231140"/>
            </a:xfrm>
            <a:custGeom>
              <a:avLst/>
              <a:gdLst/>
              <a:ahLst/>
              <a:cxnLst/>
              <a:rect l="l" t="t" r="r" b="b"/>
              <a:pathLst>
                <a:path w="1818004" h="231139">
                  <a:moveTo>
                    <a:pt x="1817941" y="12"/>
                  </a:moveTo>
                  <a:lnTo>
                    <a:pt x="1800174" y="12"/>
                  </a:lnTo>
                  <a:lnTo>
                    <a:pt x="1782394" y="0"/>
                  </a:lnTo>
                  <a:lnTo>
                    <a:pt x="1782394" y="216763"/>
                  </a:lnTo>
                  <a:lnTo>
                    <a:pt x="35547" y="216763"/>
                  </a:lnTo>
                  <a:lnTo>
                    <a:pt x="35547" y="216408"/>
                  </a:lnTo>
                  <a:lnTo>
                    <a:pt x="1782394" y="216408"/>
                  </a:lnTo>
                  <a:lnTo>
                    <a:pt x="1782394" y="202298"/>
                  </a:lnTo>
                  <a:lnTo>
                    <a:pt x="35547" y="202298"/>
                  </a:lnTo>
                  <a:lnTo>
                    <a:pt x="35547" y="202158"/>
                  </a:lnTo>
                  <a:lnTo>
                    <a:pt x="35547" y="28232"/>
                  </a:lnTo>
                  <a:lnTo>
                    <a:pt x="1782394" y="28232"/>
                  </a:lnTo>
                  <a:lnTo>
                    <a:pt x="1782394" y="0"/>
                  </a:lnTo>
                  <a:lnTo>
                    <a:pt x="17780" y="0"/>
                  </a:lnTo>
                  <a:lnTo>
                    <a:pt x="0" y="0"/>
                  </a:lnTo>
                  <a:lnTo>
                    <a:pt x="0" y="28079"/>
                  </a:lnTo>
                  <a:lnTo>
                    <a:pt x="0" y="202158"/>
                  </a:lnTo>
                  <a:lnTo>
                    <a:pt x="0" y="230238"/>
                  </a:lnTo>
                  <a:lnTo>
                    <a:pt x="17780" y="230238"/>
                  </a:lnTo>
                  <a:lnTo>
                    <a:pt x="1800174" y="230238"/>
                  </a:lnTo>
                  <a:lnTo>
                    <a:pt x="1800174" y="230517"/>
                  </a:lnTo>
                  <a:lnTo>
                    <a:pt x="1817941" y="230517"/>
                  </a:lnTo>
                  <a:lnTo>
                    <a:pt x="1817941" y="202298"/>
                  </a:lnTo>
                  <a:lnTo>
                    <a:pt x="1800174" y="202298"/>
                  </a:lnTo>
                  <a:lnTo>
                    <a:pt x="1800174" y="202158"/>
                  </a:lnTo>
                  <a:lnTo>
                    <a:pt x="1817941" y="202158"/>
                  </a:lnTo>
                  <a:lnTo>
                    <a:pt x="1817941" y="28232"/>
                  </a:lnTo>
                  <a:lnTo>
                    <a:pt x="1817941" y="28079"/>
                  </a:lnTo>
                  <a:lnTo>
                    <a:pt x="1817941" y="12"/>
                  </a:lnTo>
                  <a:close/>
                </a:path>
              </a:pathLst>
            </a:custGeom>
            <a:solidFill>
              <a:srgbClr val="1F1A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311968" y="2514979"/>
              <a:ext cx="840010" cy="118653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038107" y="1924074"/>
              <a:ext cx="945012" cy="389146"/>
            </a:xfrm>
            <a:prstGeom prst="rect">
              <a:avLst/>
            </a:prstGeom>
          </p:spPr>
        </p:pic>
      </p:grpSp>
      <p:grpSp>
        <p:nvGrpSpPr>
          <p:cNvPr id="25" name="object 25"/>
          <p:cNvGrpSpPr/>
          <p:nvPr/>
        </p:nvGrpSpPr>
        <p:grpSpPr>
          <a:xfrm>
            <a:off x="1544387" y="2899682"/>
            <a:ext cx="4866640" cy="825500"/>
            <a:chOff x="1544387" y="2899682"/>
            <a:chExt cx="4866640" cy="825500"/>
          </a:xfrm>
        </p:grpSpPr>
        <p:sp>
          <p:nvSpPr>
            <p:cNvPr id="26" name="object 26"/>
            <p:cNvSpPr/>
            <p:nvPr/>
          </p:nvSpPr>
          <p:spPr>
            <a:xfrm>
              <a:off x="1827123" y="3224809"/>
              <a:ext cx="250825" cy="28575"/>
            </a:xfrm>
            <a:custGeom>
              <a:avLst/>
              <a:gdLst/>
              <a:ahLst/>
              <a:cxnLst/>
              <a:rect l="l" t="t" r="r" b="b"/>
              <a:pathLst>
                <a:path w="250825" h="28575">
                  <a:moveTo>
                    <a:pt x="250494" y="0"/>
                  </a:moveTo>
                  <a:lnTo>
                    <a:pt x="0" y="0"/>
                  </a:lnTo>
                  <a:lnTo>
                    <a:pt x="0" y="13843"/>
                  </a:lnTo>
                  <a:lnTo>
                    <a:pt x="0" y="27952"/>
                  </a:lnTo>
                  <a:lnTo>
                    <a:pt x="250494" y="27952"/>
                  </a:lnTo>
                  <a:lnTo>
                    <a:pt x="250494" y="13843"/>
                  </a:lnTo>
                  <a:lnTo>
                    <a:pt x="250494" y="0"/>
                  </a:lnTo>
                  <a:close/>
                </a:path>
              </a:pathLst>
            </a:custGeom>
            <a:solidFill>
              <a:srgbClr val="1F1A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827135" y="3186902"/>
              <a:ext cx="250825" cy="52069"/>
            </a:xfrm>
            <a:custGeom>
              <a:avLst/>
              <a:gdLst/>
              <a:ahLst/>
              <a:cxnLst/>
              <a:rect l="l" t="t" r="r" b="b"/>
              <a:pathLst>
                <a:path w="250825" h="52069">
                  <a:moveTo>
                    <a:pt x="0" y="51746"/>
                  </a:moveTo>
                  <a:lnTo>
                    <a:pt x="250488" y="51746"/>
                  </a:lnTo>
                  <a:lnTo>
                    <a:pt x="250488" y="0"/>
                  </a:lnTo>
                  <a:lnTo>
                    <a:pt x="0" y="0"/>
                  </a:lnTo>
                  <a:lnTo>
                    <a:pt x="0" y="51746"/>
                  </a:lnTo>
                  <a:close/>
                </a:path>
              </a:pathLst>
            </a:custGeom>
            <a:solidFill>
              <a:srgbClr val="89D2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126996" y="3224809"/>
              <a:ext cx="209550" cy="28575"/>
            </a:xfrm>
            <a:custGeom>
              <a:avLst/>
              <a:gdLst/>
              <a:ahLst/>
              <a:cxnLst/>
              <a:rect l="l" t="t" r="r" b="b"/>
              <a:pathLst>
                <a:path w="209550" h="28575">
                  <a:moveTo>
                    <a:pt x="209334" y="0"/>
                  </a:moveTo>
                  <a:lnTo>
                    <a:pt x="0" y="0"/>
                  </a:lnTo>
                  <a:lnTo>
                    <a:pt x="0" y="13843"/>
                  </a:lnTo>
                  <a:lnTo>
                    <a:pt x="0" y="27952"/>
                  </a:lnTo>
                  <a:lnTo>
                    <a:pt x="209334" y="27952"/>
                  </a:lnTo>
                  <a:lnTo>
                    <a:pt x="209334" y="13843"/>
                  </a:lnTo>
                  <a:lnTo>
                    <a:pt x="209334" y="0"/>
                  </a:lnTo>
                  <a:close/>
                </a:path>
              </a:pathLst>
            </a:custGeom>
            <a:solidFill>
              <a:srgbClr val="1F1A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126996" y="3186902"/>
              <a:ext cx="209550" cy="52069"/>
            </a:xfrm>
            <a:custGeom>
              <a:avLst/>
              <a:gdLst/>
              <a:ahLst/>
              <a:cxnLst/>
              <a:rect l="l" t="t" r="r" b="b"/>
              <a:pathLst>
                <a:path w="209550" h="52069">
                  <a:moveTo>
                    <a:pt x="0" y="51746"/>
                  </a:moveTo>
                  <a:lnTo>
                    <a:pt x="209344" y="51746"/>
                  </a:lnTo>
                  <a:lnTo>
                    <a:pt x="209344" y="0"/>
                  </a:lnTo>
                  <a:lnTo>
                    <a:pt x="0" y="0"/>
                  </a:lnTo>
                  <a:lnTo>
                    <a:pt x="0" y="51746"/>
                  </a:lnTo>
                  <a:close/>
                </a:path>
              </a:pathLst>
            </a:custGeom>
            <a:solidFill>
              <a:srgbClr val="89D2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385707" y="3224809"/>
              <a:ext cx="209550" cy="28575"/>
            </a:xfrm>
            <a:custGeom>
              <a:avLst/>
              <a:gdLst/>
              <a:ahLst/>
              <a:cxnLst/>
              <a:rect l="l" t="t" r="r" b="b"/>
              <a:pathLst>
                <a:path w="209550" h="28575">
                  <a:moveTo>
                    <a:pt x="209346" y="0"/>
                  </a:moveTo>
                  <a:lnTo>
                    <a:pt x="0" y="0"/>
                  </a:lnTo>
                  <a:lnTo>
                    <a:pt x="0" y="13843"/>
                  </a:lnTo>
                  <a:lnTo>
                    <a:pt x="0" y="27952"/>
                  </a:lnTo>
                  <a:lnTo>
                    <a:pt x="209346" y="27952"/>
                  </a:lnTo>
                  <a:lnTo>
                    <a:pt x="209346" y="13843"/>
                  </a:lnTo>
                  <a:lnTo>
                    <a:pt x="209346" y="0"/>
                  </a:lnTo>
                  <a:close/>
                </a:path>
              </a:pathLst>
            </a:custGeom>
            <a:solidFill>
              <a:srgbClr val="1F1A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385714" y="3186902"/>
              <a:ext cx="209550" cy="52069"/>
            </a:xfrm>
            <a:custGeom>
              <a:avLst/>
              <a:gdLst/>
              <a:ahLst/>
              <a:cxnLst/>
              <a:rect l="l" t="t" r="r" b="b"/>
              <a:pathLst>
                <a:path w="209550" h="52069">
                  <a:moveTo>
                    <a:pt x="0" y="51746"/>
                  </a:moveTo>
                  <a:lnTo>
                    <a:pt x="209347" y="51746"/>
                  </a:lnTo>
                  <a:lnTo>
                    <a:pt x="209347" y="0"/>
                  </a:lnTo>
                  <a:lnTo>
                    <a:pt x="0" y="0"/>
                  </a:lnTo>
                  <a:lnTo>
                    <a:pt x="0" y="51746"/>
                  </a:lnTo>
                  <a:close/>
                </a:path>
              </a:pathLst>
            </a:custGeom>
            <a:solidFill>
              <a:srgbClr val="89D2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644432" y="3224809"/>
              <a:ext cx="209550" cy="28575"/>
            </a:xfrm>
            <a:custGeom>
              <a:avLst/>
              <a:gdLst/>
              <a:ahLst/>
              <a:cxnLst/>
              <a:rect l="l" t="t" r="r" b="b"/>
              <a:pathLst>
                <a:path w="209550" h="28575">
                  <a:moveTo>
                    <a:pt x="209346" y="0"/>
                  </a:moveTo>
                  <a:lnTo>
                    <a:pt x="0" y="0"/>
                  </a:lnTo>
                  <a:lnTo>
                    <a:pt x="0" y="13843"/>
                  </a:lnTo>
                  <a:lnTo>
                    <a:pt x="0" y="27952"/>
                  </a:lnTo>
                  <a:lnTo>
                    <a:pt x="209346" y="27952"/>
                  </a:lnTo>
                  <a:lnTo>
                    <a:pt x="209346" y="13843"/>
                  </a:lnTo>
                  <a:lnTo>
                    <a:pt x="209346" y="0"/>
                  </a:lnTo>
                  <a:close/>
                </a:path>
              </a:pathLst>
            </a:custGeom>
            <a:solidFill>
              <a:srgbClr val="1F1A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644435" y="3186902"/>
              <a:ext cx="209550" cy="52069"/>
            </a:xfrm>
            <a:custGeom>
              <a:avLst/>
              <a:gdLst/>
              <a:ahLst/>
              <a:cxnLst/>
              <a:rect l="l" t="t" r="r" b="b"/>
              <a:pathLst>
                <a:path w="209550" h="52069">
                  <a:moveTo>
                    <a:pt x="0" y="51746"/>
                  </a:moveTo>
                  <a:lnTo>
                    <a:pt x="209344" y="51746"/>
                  </a:lnTo>
                  <a:lnTo>
                    <a:pt x="209344" y="0"/>
                  </a:lnTo>
                  <a:lnTo>
                    <a:pt x="0" y="0"/>
                  </a:lnTo>
                  <a:lnTo>
                    <a:pt x="0" y="51746"/>
                  </a:lnTo>
                  <a:close/>
                </a:path>
              </a:pathLst>
            </a:custGeom>
            <a:solidFill>
              <a:srgbClr val="89D2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903144" y="3224809"/>
              <a:ext cx="985519" cy="28575"/>
            </a:xfrm>
            <a:custGeom>
              <a:avLst/>
              <a:gdLst/>
              <a:ahLst/>
              <a:cxnLst/>
              <a:rect l="l" t="t" r="r" b="b"/>
              <a:pathLst>
                <a:path w="985520" h="28575">
                  <a:moveTo>
                    <a:pt x="706374" y="0"/>
                  </a:moveTo>
                  <a:lnTo>
                    <a:pt x="0" y="0"/>
                  </a:lnTo>
                  <a:lnTo>
                    <a:pt x="0" y="13843"/>
                  </a:lnTo>
                  <a:lnTo>
                    <a:pt x="0" y="27952"/>
                  </a:lnTo>
                  <a:lnTo>
                    <a:pt x="197167" y="27952"/>
                  </a:lnTo>
                  <a:lnTo>
                    <a:pt x="197167" y="13843"/>
                  </a:lnTo>
                  <a:lnTo>
                    <a:pt x="706374" y="13843"/>
                  </a:lnTo>
                  <a:lnTo>
                    <a:pt x="706374" y="0"/>
                  </a:lnTo>
                  <a:close/>
                </a:path>
                <a:path w="985520" h="28575">
                  <a:moveTo>
                    <a:pt x="985507" y="13843"/>
                  </a:moveTo>
                  <a:lnTo>
                    <a:pt x="706374" y="13843"/>
                  </a:lnTo>
                  <a:lnTo>
                    <a:pt x="706374" y="27952"/>
                  </a:lnTo>
                  <a:lnTo>
                    <a:pt x="985507" y="27952"/>
                  </a:lnTo>
                  <a:lnTo>
                    <a:pt x="985507" y="13843"/>
                  </a:lnTo>
                  <a:close/>
                </a:path>
              </a:pathLst>
            </a:custGeom>
            <a:solidFill>
              <a:srgbClr val="1F1A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827123" y="3036633"/>
              <a:ext cx="1273810" cy="202565"/>
            </a:xfrm>
            <a:custGeom>
              <a:avLst/>
              <a:gdLst/>
              <a:ahLst/>
              <a:cxnLst/>
              <a:rect l="l" t="t" r="r" b="b"/>
              <a:pathLst>
                <a:path w="1273810" h="202564">
                  <a:moveTo>
                    <a:pt x="1273187" y="0"/>
                  </a:moveTo>
                  <a:lnTo>
                    <a:pt x="0" y="0"/>
                  </a:lnTo>
                  <a:lnTo>
                    <a:pt x="0" y="150279"/>
                  </a:lnTo>
                  <a:lnTo>
                    <a:pt x="1076020" y="150279"/>
                  </a:lnTo>
                  <a:lnTo>
                    <a:pt x="1076020" y="202018"/>
                  </a:lnTo>
                  <a:lnTo>
                    <a:pt x="1273187" y="202018"/>
                  </a:lnTo>
                  <a:lnTo>
                    <a:pt x="1273187" y="150279"/>
                  </a:lnTo>
                  <a:lnTo>
                    <a:pt x="1273187" y="0"/>
                  </a:lnTo>
                  <a:close/>
                </a:path>
              </a:pathLst>
            </a:custGeom>
            <a:solidFill>
              <a:srgbClr val="89D2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809026" y="3022523"/>
              <a:ext cx="1309370" cy="230504"/>
            </a:xfrm>
            <a:custGeom>
              <a:avLst/>
              <a:gdLst/>
              <a:ahLst/>
              <a:cxnLst/>
              <a:rect l="l" t="t" r="r" b="b"/>
              <a:pathLst>
                <a:path w="1309370" h="230504">
                  <a:moveTo>
                    <a:pt x="527304" y="202018"/>
                  </a:moveTo>
                  <a:lnTo>
                    <a:pt x="317969" y="202018"/>
                  </a:lnTo>
                  <a:lnTo>
                    <a:pt x="317969" y="215734"/>
                  </a:lnTo>
                  <a:lnTo>
                    <a:pt x="317969" y="216128"/>
                  </a:lnTo>
                  <a:lnTo>
                    <a:pt x="317969" y="230327"/>
                  </a:lnTo>
                  <a:lnTo>
                    <a:pt x="527304" y="230327"/>
                  </a:lnTo>
                  <a:lnTo>
                    <a:pt x="527304" y="216128"/>
                  </a:lnTo>
                  <a:lnTo>
                    <a:pt x="527304" y="215734"/>
                  </a:lnTo>
                  <a:lnTo>
                    <a:pt x="527304" y="202018"/>
                  </a:lnTo>
                  <a:close/>
                </a:path>
                <a:path w="1309370" h="230504">
                  <a:moveTo>
                    <a:pt x="786028" y="202018"/>
                  </a:moveTo>
                  <a:lnTo>
                    <a:pt x="576681" y="202018"/>
                  </a:lnTo>
                  <a:lnTo>
                    <a:pt x="576681" y="215734"/>
                  </a:lnTo>
                  <a:lnTo>
                    <a:pt x="576681" y="216128"/>
                  </a:lnTo>
                  <a:lnTo>
                    <a:pt x="576681" y="230327"/>
                  </a:lnTo>
                  <a:lnTo>
                    <a:pt x="786028" y="230327"/>
                  </a:lnTo>
                  <a:lnTo>
                    <a:pt x="786028" y="216128"/>
                  </a:lnTo>
                  <a:lnTo>
                    <a:pt x="786028" y="215734"/>
                  </a:lnTo>
                  <a:lnTo>
                    <a:pt x="786028" y="202018"/>
                  </a:lnTo>
                  <a:close/>
                </a:path>
                <a:path w="1309370" h="230504">
                  <a:moveTo>
                    <a:pt x="1044752" y="202018"/>
                  </a:moveTo>
                  <a:lnTo>
                    <a:pt x="835406" y="202018"/>
                  </a:lnTo>
                  <a:lnTo>
                    <a:pt x="835406" y="215734"/>
                  </a:lnTo>
                  <a:lnTo>
                    <a:pt x="835406" y="216128"/>
                  </a:lnTo>
                  <a:lnTo>
                    <a:pt x="835406" y="230327"/>
                  </a:lnTo>
                  <a:lnTo>
                    <a:pt x="1044752" y="230327"/>
                  </a:lnTo>
                  <a:lnTo>
                    <a:pt x="1044752" y="216128"/>
                  </a:lnTo>
                  <a:lnTo>
                    <a:pt x="1044752" y="215734"/>
                  </a:lnTo>
                  <a:lnTo>
                    <a:pt x="1044752" y="202018"/>
                  </a:lnTo>
                  <a:close/>
                </a:path>
                <a:path w="1309370" h="230504">
                  <a:moveTo>
                    <a:pt x="1309065" y="0"/>
                  </a:moveTo>
                  <a:lnTo>
                    <a:pt x="1291285" y="0"/>
                  </a:lnTo>
                  <a:lnTo>
                    <a:pt x="1273517" y="88"/>
                  </a:lnTo>
                  <a:lnTo>
                    <a:pt x="1273517" y="13576"/>
                  </a:lnTo>
                  <a:lnTo>
                    <a:pt x="1273517" y="14109"/>
                  </a:lnTo>
                  <a:lnTo>
                    <a:pt x="35877" y="14109"/>
                  </a:lnTo>
                  <a:lnTo>
                    <a:pt x="35877" y="13576"/>
                  </a:lnTo>
                  <a:lnTo>
                    <a:pt x="1273517" y="13576"/>
                  </a:lnTo>
                  <a:lnTo>
                    <a:pt x="1273517" y="88"/>
                  </a:lnTo>
                  <a:lnTo>
                    <a:pt x="18097" y="88"/>
                  </a:lnTo>
                  <a:lnTo>
                    <a:pt x="0" y="88"/>
                  </a:lnTo>
                  <a:lnTo>
                    <a:pt x="0" y="28168"/>
                  </a:lnTo>
                  <a:lnTo>
                    <a:pt x="0" y="202247"/>
                  </a:lnTo>
                  <a:lnTo>
                    <a:pt x="0" y="230327"/>
                  </a:lnTo>
                  <a:lnTo>
                    <a:pt x="18097" y="230327"/>
                  </a:lnTo>
                  <a:lnTo>
                    <a:pt x="268592" y="230327"/>
                  </a:lnTo>
                  <a:lnTo>
                    <a:pt x="268592" y="216128"/>
                  </a:lnTo>
                  <a:lnTo>
                    <a:pt x="268592" y="215734"/>
                  </a:lnTo>
                  <a:lnTo>
                    <a:pt x="268592" y="202018"/>
                  </a:lnTo>
                  <a:lnTo>
                    <a:pt x="35877" y="202018"/>
                  </a:lnTo>
                  <a:lnTo>
                    <a:pt x="35877" y="28219"/>
                  </a:lnTo>
                  <a:lnTo>
                    <a:pt x="1273517" y="28219"/>
                  </a:lnTo>
                  <a:lnTo>
                    <a:pt x="1273517" y="202018"/>
                  </a:lnTo>
                  <a:lnTo>
                    <a:pt x="1094117" y="202018"/>
                  </a:lnTo>
                  <a:lnTo>
                    <a:pt x="1094117" y="215734"/>
                  </a:lnTo>
                  <a:lnTo>
                    <a:pt x="1094117" y="216128"/>
                  </a:lnTo>
                  <a:lnTo>
                    <a:pt x="1094117" y="230327"/>
                  </a:lnTo>
                  <a:lnTo>
                    <a:pt x="1291285" y="230327"/>
                  </a:lnTo>
                  <a:lnTo>
                    <a:pt x="1291285" y="216128"/>
                  </a:lnTo>
                  <a:lnTo>
                    <a:pt x="1309065" y="216128"/>
                  </a:lnTo>
                  <a:lnTo>
                    <a:pt x="1309065" y="202247"/>
                  </a:lnTo>
                  <a:lnTo>
                    <a:pt x="1309065" y="202018"/>
                  </a:lnTo>
                  <a:lnTo>
                    <a:pt x="1309065" y="28219"/>
                  </a:lnTo>
                  <a:lnTo>
                    <a:pt x="1309065" y="0"/>
                  </a:lnTo>
                  <a:close/>
                </a:path>
              </a:pathLst>
            </a:custGeom>
            <a:solidFill>
              <a:srgbClr val="1F1A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100318" y="3238649"/>
              <a:ext cx="509270" cy="202565"/>
            </a:xfrm>
            <a:custGeom>
              <a:avLst/>
              <a:gdLst/>
              <a:ahLst/>
              <a:cxnLst/>
              <a:rect l="l" t="t" r="r" b="b"/>
              <a:pathLst>
                <a:path w="509270" h="202564">
                  <a:moveTo>
                    <a:pt x="509209" y="0"/>
                  </a:moveTo>
                  <a:lnTo>
                    <a:pt x="0" y="0"/>
                  </a:lnTo>
                  <a:lnTo>
                    <a:pt x="0" y="202281"/>
                  </a:lnTo>
                  <a:lnTo>
                    <a:pt x="509209" y="202281"/>
                  </a:lnTo>
                  <a:lnTo>
                    <a:pt x="509209" y="0"/>
                  </a:lnTo>
                  <a:close/>
                </a:path>
              </a:pathLst>
            </a:custGeom>
            <a:solidFill>
              <a:srgbClr val="0099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082544" y="3224771"/>
              <a:ext cx="544830" cy="230504"/>
            </a:xfrm>
            <a:custGeom>
              <a:avLst/>
              <a:gdLst/>
              <a:ahLst/>
              <a:cxnLst/>
              <a:rect l="l" t="t" r="r" b="b"/>
              <a:pathLst>
                <a:path w="544829" h="230504">
                  <a:moveTo>
                    <a:pt x="544753" y="13881"/>
                  </a:moveTo>
                  <a:lnTo>
                    <a:pt x="526973" y="13881"/>
                  </a:lnTo>
                  <a:lnTo>
                    <a:pt x="526973" y="13487"/>
                  </a:lnTo>
                  <a:lnTo>
                    <a:pt x="526973" y="0"/>
                  </a:lnTo>
                  <a:lnTo>
                    <a:pt x="509206" y="0"/>
                  </a:lnTo>
                  <a:lnTo>
                    <a:pt x="509206" y="13487"/>
                  </a:lnTo>
                  <a:lnTo>
                    <a:pt x="509206" y="13881"/>
                  </a:lnTo>
                  <a:lnTo>
                    <a:pt x="509206" y="28257"/>
                  </a:lnTo>
                  <a:lnTo>
                    <a:pt x="509206" y="202057"/>
                  </a:lnTo>
                  <a:lnTo>
                    <a:pt x="35547" y="202057"/>
                  </a:lnTo>
                  <a:lnTo>
                    <a:pt x="35547" y="28257"/>
                  </a:lnTo>
                  <a:lnTo>
                    <a:pt x="509206" y="28257"/>
                  </a:lnTo>
                  <a:lnTo>
                    <a:pt x="509206" y="13881"/>
                  </a:lnTo>
                  <a:lnTo>
                    <a:pt x="35547" y="13881"/>
                  </a:lnTo>
                  <a:lnTo>
                    <a:pt x="35547" y="13487"/>
                  </a:lnTo>
                  <a:lnTo>
                    <a:pt x="509206" y="13487"/>
                  </a:lnTo>
                  <a:lnTo>
                    <a:pt x="509206" y="0"/>
                  </a:lnTo>
                  <a:lnTo>
                    <a:pt x="17767" y="0"/>
                  </a:lnTo>
                  <a:lnTo>
                    <a:pt x="0" y="0"/>
                  </a:lnTo>
                  <a:lnTo>
                    <a:pt x="0" y="28079"/>
                  </a:lnTo>
                  <a:lnTo>
                    <a:pt x="0" y="202158"/>
                  </a:lnTo>
                  <a:lnTo>
                    <a:pt x="0" y="230238"/>
                  </a:lnTo>
                  <a:lnTo>
                    <a:pt x="17767" y="230238"/>
                  </a:lnTo>
                  <a:lnTo>
                    <a:pt x="526973" y="230238"/>
                  </a:lnTo>
                  <a:lnTo>
                    <a:pt x="544753" y="230276"/>
                  </a:lnTo>
                  <a:lnTo>
                    <a:pt x="544753" y="202158"/>
                  </a:lnTo>
                  <a:lnTo>
                    <a:pt x="544753" y="28257"/>
                  </a:lnTo>
                  <a:lnTo>
                    <a:pt x="544753" y="28079"/>
                  </a:lnTo>
                  <a:lnTo>
                    <a:pt x="544753" y="13881"/>
                  </a:lnTo>
                  <a:close/>
                </a:path>
              </a:pathLst>
            </a:custGeom>
            <a:solidFill>
              <a:srgbClr val="1F1A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609527" y="3186902"/>
              <a:ext cx="279400" cy="52069"/>
            </a:xfrm>
            <a:custGeom>
              <a:avLst/>
              <a:gdLst/>
              <a:ahLst/>
              <a:cxnLst/>
              <a:rect l="l" t="t" r="r" b="b"/>
              <a:pathLst>
                <a:path w="279400" h="52069">
                  <a:moveTo>
                    <a:pt x="0" y="51746"/>
                  </a:moveTo>
                  <a:lnTo>
                    <a:pt x="279125" y="51746"/>
                  </a:lnTo>
                  <a:lnTo>
                    <a:pt x="279125" y="0"/>
                  </a:lnTo>
                  <a:lnTo>
                    <a:pt x="0" y="0"/>
                  </a:lnTo>
                  <a:lnTo>
                    <a:pt x="0" y="51746"/>
                  </a:lnTo>
                  <a:close/>
                </a:path>
              </a:pathLst>
            </a:custGeom>
            <a:solidFill>
              <a:srgbClr val="89D2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6007773" y="3164954"/>
              <a:ext cx="403225" cy="147955"/>
            </a:xfrm>
            <a:custGeom>
              <a:avLst/>
              <a:gdLst/>
              <a:ahLst/>
              <a:cxnLst/>
              <a:rect l="l" t="t" r="r" b="b"/>
              <a:pathLst>
                <a:path w="403225" h="147954">
                  <a:moveTo>
                    <a:pt x="402882" y="73698"/>
                  </a:moveTo>
                  <a:lnTo>
                    <a:pt x="234022" y="0"/>
                  </a:lnTo>
                  <a:lnTo>
                    <a:pt x="234022" y="59855"/>
                  </a:lnTo>
                  <a:lnTo>
                    <a:pt x="148120" y="59855"/>
                  </a:lnTo>
                  <a:lnTo>
                    <a:pt x="148120" y="73698"/>
                  </a:lnTo>
                  <a:lnTo>
                    <a:pt x="0" y="73698"/>
                  </a:lnTo>
                  <a:lnTo>
                    <a:pt x="0" y="87807"/>
                  </a:lnTo>
                  <a:lnTo>
                    <a:pt x="234022" y="87807"/>
                  </a:lnTo>
                  <a:lnTo>
                    <a:pt x="234022" y="147396"/>
                  </a:lnTo>
                  <a:lnTo>
                    <a:pt x="402882" y="73698"/>
                  </a:lnTo>
                  <a:close/>
                </a:path>
              </a:pathLst>
            </a:custGeom>
            <a:solidFill>
              <a:srgbClr val="1F1A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6007774" y="3186902"/>
              <a:ext cx="148590" cy="52069"/>
            </a:xfrm>
            <a:custGeom>
              <a:avLst/>
              <a:gdLst/>
              <a:ahLst/>
              <a:cxnLst/>
              <a:rect l="l" t="t" r="r" b="b"/>
              <a:pathLst>
                <a:path w="148589" h="52069">
                  <a:moveTo>
                    <a:pt x="0" y="51746"/>
                  </a:moveTo>
                  <a:lnTo>
                    <a:pt x="148120" y="51746"/>
                  </a:lnTo>
                  <a:lnTo>
                    <a:pt x="148120" y="0"/>
                  </a:lnTo>
                  <a:lnTo>
                    <a:pt x="0" y="0"/>
                  </a:lnTo>
                  <a:lnTo>
                    <a:pt x="0" y="51746"/>
                  </a:lnTo>
                  <a:close/>
                </a:path>
              </a:pathLst>
            </a:custGeom>
            <a:solidFill>
              <a:srgbClr val="89D2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3938027" y="3238649"/>
              <a:ext cx="209550" cy="14604"/>
            </a:xfrm>
            <a:custGeom>
              <a:avLst/>
              <a:gdLst/>
              <a:ahLst/>
              <a:cxnLst/>
              <a:rect l="l" t="t" r="r" b="b"/>
              <a:pathLst>
                <a:path w="209550" h="14604">
                  <a:moveTo>
                    <a:pt x="0" y="14111"/>
                  </a:moveTo>
                  <a:lnTo>
                    <a:pt x="209344" y="14111"/>
                  </a:lnTo>
                  <a:lnTo>
                    <a:pt x="209344" y="0"/>
                  </a:lnTo>
                  <a:lnTo>
                    <a:pt x="0" y="0"/>
                  </a:lnTo>
                  <a:lnTo>
                    <a:pt x="0" y="14111"/>
                  </a:lnTo>
                  <a:close/>
                </a:path>
              </a:pathLst>
            </a:custGeom>
            <a:solidFill>
              <a:srgbClr val="1F1A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3938027" y="3186902"/>
              <a:ext cx="209550" cy="52069"/>
            </a:xfrm>
            <a:custGeom>
              <a:avLst/>
              <a:gdLst/>
              <a:ahLst/>
              <a:cxnLst/>
              <a:rect l="l" t="t" r="r" b="b"/>
              <a:pathLst>
                <a:path w="209550" h="52069">
                  <a:moveTo>
                    <a:pt x="0" y="51746"/>
                  </a:moveTo>
                  <a:lnTo>
                    <a:pt x="209344" y="51746"/>
                  </a:lnTo>
                  <a:lnTo>
                    <a:pt x="209344" y="0"/>
                  </a:lnTo>
                  <a:lnTo>
                    <a:pt x="0" y="0"/>
                  </a:lnTo>
                  <a:lnTo>
                    <a:pt x="0" y="51746"/>
                  </a:lnTo>
                  <a:close/>
                </a:path>
              </a:pathLst>
            </a:custGeom>
            <a:solidFill>
              <a:srgbClr val="89D2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4196744" y="3238649"/>
              <a:ext cx="209550" cy="14604"/>
            </a:xfrm>
            <a:custGeom>
              <a:avLst/>
              <a:gdLst/>
              <a:ahLst/>
              <a:cxnLst/>
              <a:rect l="l" t="t" r="r" b="b"/>
              <a:pathLst>
                <a:path w="209550" h="14604">
                  <a:moveTo>
                    <a:pt x="0" y="14111"/>
                  </a:moveTo>
                  <a:lnTo>
                    <a:pt x="209344" y="14111"/>
                  </a:lnTo>
                  <a:lnTo>
                    <a:pt x="209344" y="0"/>
                  </a:lnTo>
                  <a:lnTo>
                    <a:pt x="0" y="0"/>
                  </a:lnTo>
                  <a:lnTo>
                    <a:pt x="0" y="14111"/>
                  </a:lnTo>
                  <a:close/>
                </a:path>
              </a:pathLst>
            </a:custGeom>
            <a:solidFill>
              <a:srgbClr val="1F1A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4196744" y="3186902"/>
              <a:ext cx="209550" cy="52069"/>
            </a:xfrm>
            <a:custGeom>
              <a:avLst/>
              <a:gdLst/>
              <a:ahLst/>
              <a:cxnLst/>
              <a:rect l="l" t="t" r="r" b="b"/>
              <a:pathLst>
                <a:path w="209550" h="52069">
                  <a:moveTo>
                    <a:pt x="0" y="51746"/>
                  </a:moveTo>
                  <a:lnTo>
                    <a:pt x="209344" y="51746"/>
                  </a:lnTo>
                  <a:lnTo>
                    <a:pt x="209344" y="0"/>
                  </a:lnTo>
                  <a:lnTo>
                    <a:pt x="0" y="0"/>
                  </a:lnTo>
                  <a:lnTo>
                    <a:pt x="0" y="51746"/>
                  </a:lnTo>
                  <a:close/>
                </a:path>
              </a:pathLst>
            </a:custGeom>
            <a:solidFill>
              <a:srgbClr val="89D2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4455462" y="3238649"/>
              <a:ext cx="209550" cy="14604"/>
            </a:xfrm>
            <a:custGeom>
              <a:avLst/>
              <a:gdLst/>
              <a:ahLst/>
              <a:cxnLst/>
              <a:rect l="l" t="t" r="r" b="b"/>
              <a:pathLst>
                <a:path w="209550" h="14604">
                  <a:moveTo>
                    <a:pt x="0" y="14111"/>
                  </a:moveTo>
                  <a:lnTo>
                    <a:pt x="209344" y="14111"/>
                  </a:lnTo>
                  <a:lnTo>
                    <a:pt x="209344" y="0"/>
                  </a:lnTo>
                  <a:lnTo>
                    <a:pt x="0" y="0"/>
                  </a:lnTo>
                  <a:lnTo>
                    <a:pt x="0" y="14111"/>
                  </a:lnTo>
                  <a:close/>
                </a:path>
              </a:pathLst>
            </a:custGeom>
            <a:solidFill>
              <a:srgbClr val="1F1A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4455462" y="3186902"/>
              <a:ext cx="209550" cy="52069"/>
            </a:xfrm>
            <a:custGeom>
              <a:avLst/>
              <a:gdLst/>
              <a:ahLst/>
              <a:cxnLst/>
              <a:rect l="l" t="t" r="r" b="b"/>
              <a:pathLst>
                <a:path w="209550" h="52069">
                  <a:moveTo>
                    <a:pt x="0" y="51746"/>
                  </a:moveTo>
                  <a:lnTo>
                    <a:pt x="209344" y="51746"/>
                  </a:lnTo>
                  <a:lnTo>
                    <a:pt x="209344" y="0"/>
                  </a:lnTo>
                  <a:lnTo>
                    <a:pt x="0" y="0"/>
                  </a:lnTo>
                  <a:lnTo>
                    <a:pt x="0" y="51746"/>
                  </a:lnTo>
                  <a:close/>
                </a:path>
              </a:pathLst>
            </a:custGeom>
            <a:solidFill>
              <a:srgbClr val="89D2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4714180" y="3238649"/>
              <a:ext cx="209550" cy="14604"/>
            </a:xfrm>
            <a:custGeom>
              <a:avLst/>
              <a:gdLst/>
              <a:ahLst/>
              <a:cxnLst/>
              <a:rect l="l" t="t" r="r" b="b"/>
              <a:pathLst>
                <a:path w="209550" h="14604">
                  <a:moveTo>
                    <a:pt x="0" y="14111"/>
                  </a:moveTo>
                  <a:lnTo>
                    <a:pt x="209347" y="14111"/>
                  </a:lnTo>
                  <a:lnTo>
                    <a:pt x="209347" y="0"/>
                  </a:lnTo>
                  <a:lnTo>
                    <a:pt x="0" y="0"/>
                  </a:lnTo>
                  <a:lnTo>
                    <a:pt x="0" y="14111"/>
                  </a:lnTo>
                  <a:close/>
                </a:path>
              </a:pathLst>
            </a:custGeom>
            <a:solidFill>
              <a:srgbClr val="1F1A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4714180" y="3186902"/>
              <a:ext cx="209550" cy="52069"/>
            </a:xfrm>
            <a:custGeom>
              <a:avLst/>
              <a:gdLst/>
              <a:ahLst/>
              <a:cxnLst/>
              <a:rect l="l" t="t" r="r" b="b"/>
              <a:pathLst>
                <a:path w="209550" h="52069">
                  <a:moveTo>
                    <a:pt x="0" y="51746"/>
                  </a:moveTo>
                  <a:lnTo>
                    <a:pt x="209347" y="51746"/>
                  </a:lnTo>
                  <a:lnTo>
                    <a:pt x="209347" y="0"/>
                  </a:lnTo>
                  <a:lnTo>
                    <a:pt x="0" y="0"/>
                  </a:lnTo>
                  <a:lnTo>
                    <a:pt x="0" y="51746"/>
                  </a:lnTo>
                  <a:close/>
                </a:path>
              </a:pathLst>
            </a:custGeom>
            <a:solidFill>
              <a:srgbClr val="89D2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4972900" y="3238649"/>
              <a:ext cx="209550" cy="14604"/>
            </a:xfrm>
            <a:custGeom>
              <a:avLst/>
              <a:gdLst/>
              <a:ahLst/>
              <a:cxnLst/>
              <a:rect l="l" t="t" r="r" b="b"/>
              <a:pathLst>
                <a:path w="209550" h="14604">
                  <a:moveTo>
                    <a:pt x="0" y="14111"/>
                  </a:moveTo>
                  <a:lnTo>
                    <a:pt x="209344" y="14111"/>
                  </a:lnTo>
                  <a:lnTo>
                    <a:pt x="209344" y="0"/>
                  </a:lnTo>
                  <a:lnTo>
                    <a:pt x="0" y="0"/>
                  </a:lnTo>
                  <a:lnTo>
                    <a:pt x="0" y="14111"/>
                  </a:lnTo>
                  <a:close/>
                </a:path>
              </a:pathLst>
            </a:custGeom>
            <a:solidFill>
              <a:srgbClr val="1F1A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4972900" y="3186902"/>
              <a:ext cx="209550" cy="52069"/>
            </a:xfrm>
            <a:custGeom>
              <a:avLst/>
              <a:gdLst/>
              <a:ahLst/>
              <a:cxnLst/>
              <a:rect l="l" t="t" r="r" b="b"/>
              <a:pathLst>
                <a:path w="209550" h="52069">
                  <a:moveTo>
                    <a:pt x="0" y="51746"/>
                  </a:moveTo>
                  <a:lnTo>
                    <a:pt x="209344" y="51746"/>
                  </a:lnTo>
                  <a:lnTo>
                    <a:pt x="209344" y="0"/>
                  </a:lnTo>
                  <a:lnTo>
                    <a:pt x="0" y="0"/>
                  </a:lnTo>
                  <a:lnTo>
                    <a:pt x="0" y="51746"/>
                  </a:lnTo>
                  <a:close/>
                </a:path>
              </a:pathLst>
            </a:custGeom>
            <a:solidFill>
              <a:srgbClr val="89D2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5231618" y="3238649"/>
              <a:ext cx="209550" cy="14604"/>
            </a:xfrm>
            <a:custGeom>
              <a:avLst/>
              <a:gdLst/>
              <a:ahLst/>
              <a:cxnLst/>
              <a:rect l="l" t="t" r="r" b="b"/>
              <a:pathLst>
                <a:path w="209550" h="14604">
                  <a:moveTo>
                    <a:pt x="0" y="14111"/>
                  </a:moveTo>
                  <a:lnTo>
                    <a:pt x="209344" y="14111"/>
                  </a:lnTo>
                  <a:lnTo>
                    <a:pt x="209344" y="0"/>
                  </a:lnTo>
                  <a:lnTo>
                    <a:pt x="0" y="0"/>
                  </a:lnTo>
                  <a:lnTo>
                    <a:pt x="0" y="14111"/>
                  </a:lnTo>
                  <a:close/>
                </a:path>
              </a:pathLst>
            </a:custGeom>
            <a:solidFill>
              <a:srgbClr val="1F1A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5231618" y="3186902"/>
              <a:ext cx="209550" cy="52069"/>
            </a:xfrm>
            <a:custGeom>
              <a:avLst/>
              <a:gdLst/>
              <a:ahLst/>
              <a:cxnLst/>
              <a:rect l="l" t="t" r="r" b="b"/>
              <a:pathLst>
                <a:path w="209550" h="52069">
                  <a:moveTo>
                    <a:pt x="0" y="51746"/>
                  </a:moveTo>
                  <a:lnTo>
                    <a:pt x="209344" y="51746"/>
                  </a:lnTo>
                  <a:lnTo>
                    <a:pt x="209344" y="0"/>
                  </a:lnTo>
                  <a:lnTo>
                    <a:pt x="0" y="0"/>
                  </a:lnTo>
                  <a:lnTo>
                    <a:pt x="0" y="51746"/>
                  </a:lnTo>
                  <a:close/>
                </a:path>
              </a:pathLst>
            </a:custGeom>
            <a:solidFill>
              <a:srgbClr val="89D2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5490336" y="3238649"/>
              <a:ext cx="209550" cy="14604"/>
            </a:xfrm>
            <a:custGeom>
              <a:avLst/>
              <a:gdLst/>
              <a:ahLst/>
              <a:cxnLst/>
              <a:rect l="l" t="t" r="r" b="b"/>
              <a:pathLst>
                <a:path w="209550" h="14604">
                  <a:moveTo>
                    <a:pt x="0" y="14111"/>
                  </a:moveTo>
                  <a:lnTo>
                    <a:pt x="209344" y="14111"/>
                  </a:lnTo>
                  <a:lnTo>
                    <a:pt x="209344" y="0"/>
                  </a:lnTo>
                  <a:lnTo>
                    <a:pt x="0" y="0"/>
                  </a:lnTo>
                  <a:lnTo>
                    <a:pt x="0" y="14111"/>
                  </a:lnTo>
                  <a:close/>
                </a:path>
              </a:pathLst>
            </a:custGeom>
            <a:solidFill>
              <a:srgbClr val="1F1A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5490336" y="3186902"/>
              <a:ext cx="209550" cy="52069"/>
            </a:xfrm>
            <a:custGeom>
              <a:avLst/>
              <a:gdLst/>
              <a:ahLst/>
              <a:cxnLst/>
              <a:rect l="l" t="t" r="r" b="b"/>
              <a:pathLst>
                <a:path w="209550" h="52069">
                  <a:moveTo>
                    <a:pt x="0" y="51746"/>
                  </a:moveTo>
                  <a:lnTo>
                    <a:pt x="209344" y="51746"/>
                  </a:lnTo>
                  <a:lnTo>
                    <a:pt x="209344" y="0"/>
                  </a:lnTo>
                  <a:lnTo>
                    <a:pt x="0" y="0"/>
                  </a:lnTo>
                  <a:lnTo>
                    <a:pt x="0" y="51746"/>
                  </a:lnTo>
                  <a:close/>
                </a:path>
              </a:pathLst>
            </a:custGeom>
            <a:solidFill>
              <a:srgbClr val="89D2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5749054" y="3238649"/>
              <a:ext cx="209550" cy="14604"/>
            </a:xfrm>
            <a:custGeom>
              <a:avLst/>
              <a:gdLst/>
              <a:ahLst/>
              <a:cxnLst/>
              <a:rect l="l" t="t" r="r" b="b"/>
              <a:pathLst>
                <a:path w="209550" h="14604">
                  <a:moveTo>
                    <a:pt x="0" y="14111"/>
                  </a:moveTo>
                  <a:lnTo>
                    <a:pt x="209347" y="14111"/>
                  </a:lnTo>
                  <a:lnTo>
                    <a:pt x="209347" y="0"/>
                  </a:lnTo>
                  <a:lnTo>
                    <a:pt x="0" y="0"/>
                  </a:lnTo>
                  <a:lnTo>
                    <a:pt x="0" y="14111"/>
                  </a:lnTo>
                  <a:close/>
                </a:path>
              </a:pathLst>
            </a:custGeom>
            <a:solidFill>
              <a:srgbClr val="1F1A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3609518" y="3036633"/>
              <a:ext cx="2546985" cy="202565"/>
            </a:xfrm>
            <a:custGeom>
              <a:avLst/>
              <a:gdLst/>
              <a:ahLst/>
              <a:cxnLst/>
              <a:rect l="l" t="t" r="r" b="b"/>
              <a:pathLst>
                <a:path w="2546985" h="202564">
                  <a:moveTo>
                    <a:pt x="2546375" y="0"/>
                  </a:moveTo>
                  <a:lnTo>
                    <a:pt x="0" y="0"/>
                  </a:lnTo>
                  <a:lnTo>
                    <a:pt x="0" y="150279"/>
                  </a:lnTo>
                  <a:lnTo>
                    <a:pt x="2139531" y="150279"/>
                  </a:lnTo>
                  <a:lnTo>
                    <a:pt x="2139531" y="202018"/>
                  </a:lnTo>
                  <a:lnTo>
                    <a:pt x="2348877" y="202018"/>
                  </a:lnTo>
                  <a:lnTo>
                    <a:pt x="2348877" y="150279"/>
                  </a:lnTo>
                  <a:lnTo>
                    <a:pt x="2546375" y="150279"/>
                  </a:lnTo>
                  <a:lnTo>
                    <a:pt x="2546375" y="0"/>
                  </a:lnTo>
                  <a:close/>
                </a:path>
              </a:pathLst>
            </a:custGeom>
            <a:solidFill>
              <a:srgbClr val="89D2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2064778" y="3022523"/>
              <a:ext cx="4109085" cy="276225"/>
            </a:xfrm>
            <a:custGeom>
              <a:avLst/>
              <a:gdLst/>
              <a:ahLst/>
              <a:cxnLst/>
              <a:rect l="l" t="t" r="r" b="b"/>
              <a:pathLst>
                <a:path w="4109085" h="276225">
                  <a:moveTo>
                    <a:pt x="75044" y="154457"/>
                  </a:moveTo>
                  <a:lnTo>
                    <a:pt x="62217" y="154457"/>
                  </a:lnTo>
                  <a:lnTo>
                    <a:pt x="62217" y="153962"/>
                  </a:lnTo>
                  <a:lnTo>
                    <a:pt x="49707" y="153962"/>
                  </a:lnTo>
                  <a:lnTo>
                    <a:pt x="49707" y="255600"/>
                  </a:lnTo>
                  <a:lnTo>
                    <a:pt x="25349" y="255600"/>
                  </a:lnTo>
                  <a:lnTo>
                    <a:pt x="25349" y="255041"/>
                  </a:lnTo>
                  <a:lnTo>
                    <a:pt x="25349" y="174574"/>
                  </a:lnTo>
                  <a:lnTo>
                    <a:pt x="49707" y="174574"/>
                  </a:lnTo>
                  <a:lnTo>
                    <a:pt x="49707" y="164388"/>
                  </a:lnTo>
                  <a:lnTo>
                    <a:pt x="25349" y="164388"/>
                  </a:lnTo>
                  <a:lnTo>
                    <a:pt x="25349" y="164071"/>
                  </a:lnTo>
                  <a:lnTo>
                    <a:pt x="49707" y="164071"/>
                  </a:lnTo>
                  <a:lnTo>
                    <a:pt x="49707" y="153962"/>
                  </a:lnTo>
                  <a:lnTo>
                    <a:pt x="12839" y="153962"/>
                  </a:lnTo>
                  <a:lnTo>
                    <a:pt x="0" y="153962"/>
                  </a:lnTo>
                  <a:lnTo>
                    <a:pt x="0" y="174180"/>
                  </a:lnTo>
                  <a:lnTo>
                    <a:pt x="0" y="255041"/>
                  </a:lnTo>
                  <a:lnTo>
                    <a:pt x="0" y="275259"/>
                  </a:lnTo>
                  <a:lnTo>
                    <a:pt x="12839" y="275259"/>
                  </a:lnTo>
                  <a:lnTo>
                    <a:pt x="62217" y="275259"/>
                  </a:lnTo>
                  <a:lnTo>
                    <a:pt x="62217" y="275717"/>
                  </a:lnTo>
                  <a:lnTo>
                    <a:pt x="75044" y="275717"/>
                  </a:lnTo>
                  <a:lnTo>
                    <a:pt x="75044" y="255600"/>
                  </a:lnTo>
                  <a:lnTo>
                    <a:pt x="62217" y="255600"/>
                  </a:lnTo>
                  <a:lnTo>
                    <a:pt x="62217" y="255041"/>
                  </a:lnTo>
                  <a:lnTo>
                    <a:pt x="75044" y="255041"/>
                  </a:lnTo>
                  <a:lnTo>
                    <a:pt x="75044" y="174574"/>
                  </a:lnTo>
                  <a:lnTo>
                    <a:pt x="75044" y="174180"/>
                  </a:lnTo>
                  <a:lnTo>
                    <a:pt x="75044" y="154457"/>
                  </a:lnTo>
                  <a:close/>
                </a:path>
                <a:path w="4109085" h="276225">
                  <a:moveTo>
                    <a:pt x="333768" y="154457"/>
                  </a:moveTo>
                  <a:lnTo>
                    <a:pt x="320929" y="154457"/>
                  </a:lnTo>
                  <a:lnTo>
                    <a:pt x="320929" y="153962"/>
                  </a:lnTo>
                  <a:lnTo>
                    <a:pt x="271551" y="153962"/>
                  </a:lnTo>
                  <a:lnTo>
                    <a:pt x="258724" y="153962"/>
                  </a:lnTo>
                  <a:lnTo>
                    <a:pt x="258724" y="174180"/>
                  </a:lnTo>
                  <a:lnTo>
                    <a:pt x="258724" y="255041"/>
                  </a:lnTo>
                  <a:lnTo>
                    <a:pt x="258724" y="275259"/>
                  </a:lnTo>
                  <a:lnTo>
                    <a:pt x="271551" y="275259"/>
                  </a:lnTo>
                  <a:lnTo>
                    <a:pt x="320929" y="275259"/>
                  </a:lnTo>
                  <a:lnTo>
                    <a:pt x="320929" y="275717"/>
                  </a:lnTo>
                  <a:lnTo>
                    <a:pt x="333768" y="275717"/>
                  </a:lnTo>
                  <a:lnTo>
                    <a:pt x="333768" y="255600"/>
                  </a:lnTo>
                  <a:lnTo>
                    <a:pt x="320929" y="255600"/>
                  </a:lnTo>
                  <a:lnTo>
                    <a:pt x="320929" y="265150"/>
                  </a:lnTo>
                  <a:lnTo>
                    <a:pt x="284060" y="265150"/>
                  </a:lnTo>
                  <a:lnTo>
                    <a:pt x="284060" y="255041"/>
                  </a:lnTo>
                  <a:lnTo>
                    <a:pt x="284060" y="174180"/>
                  </a:lnTo>
                  <a:lnTo>
                    <a:pt x="271551" y="174180"/>
                  </a:lnTo>
                  <a:lnTo>
                    <a:pt x="271551" y="164388"/>
                  </a:lnTo>
                  <a:lnTo>
                    <a:pt x="284060" y="164388"/>
                  </a:lnTo>
                  <a:lnTo>
                    <a:pt x="284060" y="164071"/>
                  </a:lnTo>
                  <a:lnTo>
                    <a:pt x="308419" y="164071"/>
                  </a:lnTo>
                  <a:lnTo>
                    <a:pt x="308419" y="164388"/>
                  </a:lnTo>
                  <a:lnTo>
                    <a:pt x="320929" y="164388"/>
                  </a:lnTo>
                  <a:lnTo>
                    <a:pt x="320929" y="174180"/>
                  </a:lnTo>
                  <a:lnTo>
                    <a:pt x="320929" y="174574"/>
                  </a:lnTo>
                  <a:lnTo>
                    <a:pt x="320929" y="255041"/>
                  </a:lnTo>
                  <a:lnTo>
                    <a:pt x="333768" y="255041"/>
                  </a:lnTo>
                  <a:lnTo>
                    <a:pt x="333768" y="174574"/>
                  </a:lnTo>
                  <a:lnTo>
                    <a:pt x="333768" y="174180"/>
                  </a:lnTo>
                  <a:lnTo>
                    <a:pt x="333768" y="154457"/>
                  </a:lnTo>
                  <a:close/>
                </a:path>
                <a:path w="4109085" h="276225">
                  <a:moveTo>
                    <a:pt x="2082584" y="202018"/>
                  </a:moveTo>
                  <a:lnTo>
                    <a:pt x="1873237" y="202018"/>
                  </a:lnTo>
                  <a:lnTo>
                    <a:pt x="1873237" y="215734"/>
                  </a:lnTo>
                  <a:lnTo>
                    <a:pt x="1873237" y="216128"/>
                  </a:lnTo>
                  <a:lnTo>
                    <a:pt x="1873237" y="230327"/>
                  </a:lnTo>
                  <a:lnTo>
                    <a:pt x="2082584" y="230327"/>
                  </a:lnTo>
                  <a:lnTo>
                    <a:pt x="2082584" y="216128"/>
                  </a:lnTo>
                  <a:lnTo>
                    <a:pt x="2082584" y="215734"/>
                  </a:lnTo>
                  <a:lnTo>
                    <a:pt x="2082584" y="202018"/>
                  </a:lnTo>
                  <a:close/>
                </a:path>
                <a:path w="4109085" h="276225">
                  <a:moveTo>
                    <a:pt x="2341308" y="202018"/>
                  </a:moveTo>
                  <a:lnTo>
                    <a:pt x="2131961" y="202018"/>
                  </a:lnTo>
                  <a:lnTo>
                    <a:pt x="2131961" y="215734"/>
                  </a:lnTo>
                  <a:lnTo>
                    <a:pt x="2131961" y="216128"/>
                  </a:lnTo>
                  <a:lnTo>
                    <a:pt x="2131961" y="230327"/>
                  </a:lnTo>
                  <a:lnTo>
                    <a:pt x="2341308" y="230327"/>
                  </a:lnTo>
                  <a:lnTo>
                    <a:pt x="2341308" y="216128"/>
                  </a:lnTo>
                  <a:lnTo>
                    <a:pt x="2341308" y="215734"/>
                  </a:lnTo>
                  <a:lnTo>
                    <a:pt x="2341308" y="202018"/>
                  </a:lnTo>
                  <a:close/>
                </a:path>
                <a:path w="4109085" h="276225">
                  <a:moveTo>
                    <a:pt x="2600020" y="202018"/>
                  </a:moveTo>
                  <a:lnTo>
                    <a:pt x="2390673" y="202018"/>
                  </a:lnTo>
                  <a:lnTo>
                    <a:pt x="2390673" y="215734"/>
                  </a:lnTo>
                  <a:lnTo>
                    <a:pt x="2390673" y="216128"/>
                  </a:lnTo>
                  <a:lnTo>
                    <a:pt x="2390673" y="230327"/>
                  </a:lnTo>
                  <a:lnTo>
                    <a:pt x="2600020" y="230327"/>
                  </a:lnTo>
                  <a:lnTo>
                    <a:pt x="2600020" y="216128"/>
                  </a:lnTo>
                  <a:lnTo>
                    <a:pt x="2600020" y="215734"/>
                  </a:lnTo>
                  <a:lnTo>
                    <a:pt x="2600020" y="202018"/>
                  </a:lnTo>
                  <a:close/>
                </a:path>
                <a:path w="4109085" h="276225">
                  <a:moveTo>
                    <a:pt x="2858744" y="202018"/>
                  </a:moveTo>
                  <a:lnTo>
                    <a:pt x="2649397" y="202018"/>
                  </a:lnTo>
                  <a:lnTo>
                    <a:pt x="2649397" y="215734"/>
                  </a:lnTo>
                  <a:lnTo>
                    <a:pt x="2649397" y="216128"/>
                  </a:lnTo>
                  <a:lnTo>
                    <a:pt x="2649397" y="230327"/>
                  </a:lnTo>
                  <a:lnTo>
                    <a:pt x="2858744" y="230327"/>
                  </a:lnTo>
                  <a:lnTo>
                    <a:pt x="2858744" y="216128"/>
                  </a:lnTo>
                  <a:lnTo>
                    <a:pt x="2858744" y="215734"/>
                  </a:lnTo>
                  <a:lnTo>
                    <a:pt x="2858744" y="202018"/>
                  </a:lnTo>
                  <a:close/>
                </a:path>
                <a:path w="4109085" h="276225">
                  <a:moveTo>
                    <a:pt x="3117456" y="202018"/>
                  </a:moveTo>
                  <a:lnTo>
                    <a:pt x="2908122" y="202018"/>
                  </a:lnTo>
                  <a:lnTo>
                    <a:pt x="2908122" y="215734"/>
                  </a:lnTo>
                  <a:lnTo>
                    <a:pt x="2908122" y="216128"/>
                  </a:lnTo>
                  <a:lnTo>
                    <a:pt x="2908122" y="230327"/>
                  </a:lnTo>
                  <a:lnTo>
                    <a:pt x="3117456" y="230327"/>
                  </a:lnTo>
                  <a:lnTo>
                    <a:pt x="3117456" y="216128"/>
                  </a:lnTo>
                  <a:lnTo>
                    <a:pt x="3117456" y="215734"/>
                  </a:lnTo>
                  <a:lnTo>
                    <a:pt x="3117456" y="202018"/>
                  </a:lnTo>
                  <a:close/>
                </a:path>
                <a:path w="4109085" h="276225">
                  <a:moveTo>
                    <a:pt x="3376180" y="202018"/>
                  </a:moveTo>
                  <a:lnTo>
                    <a:pt x="3166834" y="202018"/>
                  </a:lnTo>
                  <a:lnTo>
                    <a:pt x="3166834" y="215734"/>
                  </a:lnTo>
                  <a:lnTo>
                    <a:pt x="3166834" y="216128"/>
                  </a:lnTo>
                  <a:lnTo>
                    <a:pt x="3166834" y="230327"/>
                  </a:lnTo>
                  <a:lnTo>
                    <a:pt x="3376180" y="230327"/>
                  </a:lnTo>
                  <a:lnTo>
                    <a:pt x="3376180" y="216128"/>
                  </a:lnTo>
                  <a:lnTo>
                    <a:pt x="3376180" y="215734"/>
                  </a:lnTo>
                  <a:lnTo>
                    <a:pt x="3376180" y="202018"/>
                  </a:lnTo>
                  <a:close/>
                </a:path>
                <a:path w="4109085" h="276225">
                  <a:moveTo>
                    <a:pt x="3634892" y="202018"/>
                  </a:moveTo>
                  <a:lnTo>
                    <a:pt x="3425545" y="202018"/>
                  </a:lnTo>
                  <a:lnTo>
                    <a:pt x="3425545" y="215734"/>
                  </a:lnTo>
                  <a:lnTo>
                    <a:pt x="3425545" y="216128"/>
                  </a:lnTo>
                  <a:lnTo>
                    <a:pt x="3425545" y="230327"/>
                  </a:lnTo>
                  <a:lnTo>
                    <a:pt x="3634892" y="230327"/>
                  </a:lnTo>
                  <a:lnTo>
                    <a:pt x="3634892" y="216128"/>
                  </a:lnTo>
                  <a:lnTo>
                    <a:pt x="3634892" y="215734"/>
                  </a:lnTo>
                  <a:lnTo>
                    <a:pt x="3634892" y="202018"/>
                  </a:lnTo>
                  <a:close/>
                </a:path>
                <a:path w="4109085" h="276225">
                  <a:moveTo>
                    <a:pt x="3893616" y="202018"/>
                  </a:moveTo>
                  <a:lnTo>
                    <a:pt x="3684270" y="202018"/>
                  </a:lnTo>
                  <a:lnTo>
                    <a:pt x="3684270" y="215734"/>
                  </a:lnTo>
                  <a:lnTo>
                    <a:pt x="3684270" y="216128"/>
                  </a:lnTo>
                  <a:lnTo>
                    <a:pt x="3684270" y="230327"/>
                  </a:lnTo>
                  <a:lnTo>
                    <a:pt x="3893616" y="230327"/>
                  </a:lnTo>
                  <a:lnTo>
                    <a:pt x="3893616" y="216128"/>
                  </a:lnTo>
                  <a:lnTo>
                    <a:pt x="3893616" y="215734"/>
                  </a:lnTo>
                  <a:lnTo>
                    <a:pt x="3893616" y="202018"/>
                  </a:lnTo>
                  <a:close/>
                </a:path>
                <a:path w="4109085" h="276225">
                  <a:moveTo>
                    <a:pt x="4108881" y="0"/>
                  </a:moveTo>
                  <a:lnTo>
                    <a:pt x="4091114" y="0"/>
                  </a:lnTo>
                  <a:lnTo>
                    <a:pt x="4073334" y="88"/>
                  </a:lnTo>
                  <a:lnTo>
                    <a:pt x="4073334" y="13576"/>
                  </a:lnTo>
                  <a:lnTo>
                    <a:pt x="4073334" y="14109"/>
                  </a:lnTo>
                  <a:lnTo>
                    <a:pt x="1562519" y="14109"/>
                  </a:lnTo>
                  <a:lnTo>
                    <a:pt x="1562519" y="13576"/>
                  </a:lnTo>
                  <a:lnTo>
                    <a:pt x="4073334" y="13576"/>
                  </a:lnTo>
                  <a:lnTo>
                    <a:pt x="4073334" y="88"/>
                  </a:lnTo>
                  <a:lnTo>
                    <a:pt x="1544739" y="88"/>
                  </a:lnTo>
                  <a:lnTo>
                    <a:pt x="1526971" y="88"/>
                  </a:lnTo>
                  <a:lnTo>
                    <a:pt x="1526971" y="28168"/>
                  </a:lnTo>
                  <a:lnTo>
                    <a:pt x="1526971" y="202247"/>
                  </a:lnTo>
                  <a:lnTo>
                    <a:pt x="1526971" y="230327"/>
                  </a:lnTo>
                  <a:lnTo>
                    <a:pt x="1544739" y="230327"/>
                  </a:lnTo>
                  <a:lnTo>
                    <a:pt x="1823872" y="230327"/>
                  </a:lnTo>
                  <a:lnTo>
                    <a:pt x="1823872" y="216128"/>
                  </a:lnTo>
                  <a:lnTo>
                    <a:pt x="1823872" y="215734"/>
                  </a:lnTo>
                  <a:lnTo>
                    <a:pt x="1823872" y="202018"/>
                  </a:lnTo>
                  <a:lnTo>
                    <a:pt x="1562519" y="202018"/>
                  </a:lnTo>
                  <a:lnTo>
                    <a:pt x="1562519" y="28219"/>
                  </a:lnTo>
                  <a:lnTo>
                    <a:pt x="4073334" y="28219"/>
                  </a:lnTo>
                  <a:lnTo>
                    <a:pt x="4073334" y="202018"/>
                  </a:lnTo>
                  <a:lnTo>
                    <a:pt x="3942994" y="202018"/>
                  </a:lnTo>
                  <a:lnTo>
                    <a:pt x="3942994" y="215734"/>
                  </a:lnTo>
                  <a:lnTo>
                    <a:pt x="3942994" y="216128"/>
                  </a:lnTo>
                  <a:lnTo>
                    <a:pt x="3942994" y="230327"/>
                  </a:lnTo>
                  <a:lnTo>
                    <a:pt x="4091114" y="230327"/>
                  </a:lnTo>
                  <a:lnTo>
                    <a:pt x="4091114" y="230505"/>
                  </a:lnTo>
                  <a:lnTo>
                    <a:pt x="4108881" y="230505"/>
                  </a:lnTo>
                  <a:lnTo>
                    <a:pt x="4108881" y="202247"/>
                  </a:lnTo>
                  <a:lnTo>
                    <a:pt x="4108881" y="202018"/>
                  </a:lnTo>
                  <a:lnTo>
                    <a:pt x="4108881" y="28219"/>
                  </a:lnTo>
                  <a:lnTo>
                    <a:pt x="4108881" y="0"/>
                  </a:lnTo>
                  <a:close/>
                </a:path>
              </a:pathLst>
            </a:custGeom>
            <a:solidFill>
              <a:srgbClr val="1F1A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2336330" y="3176485"/>
              <a:ext cx="1614805" cy="121920"/>
            </a:xfrm>
            <a:custGeom>
              <a:avLst/>
              <a:gdLst/>
              <a:ahLst/>
              <a:cxnLst/>
              <a:rect l="l" t="t" r="r" b="b"/>
              <a:pathLst>
                <a:path w="1614804" h="121920">
                  <a:moveTo>
                    <a:pt x="62217" y="495"/>
                  </a:moveTo>
                  <a:lnTo>
                    <a:pt x="49377" y="495"/>
                  </a:lnTo>
                  <a:lnTo>
                    <a:pt x="49377" y="0"/>
                  </a:lnTo>
                  <a:lnTo>
                    <a:pt x="36868" y="0"/>
                  </a:lnTo>
                  <a:lnTo>
                    <a:pt x="36868" y="10109"/>
                  </a:lnTo>
                  <a:lnTo>
                    <a:pt x="36868" y="10426"/>
                  </a:lnTo>
                  <a:lnTo>
                    <a:pt x="12509" y="10426"/>
                  </a:lnTo>
                  <a:lnTo>
                    <a:pt x="12509" y="10109"/>
                  </a:lnTo>
                  <a:lnTo>
                    <a:pt x="36868" y="10109"/>
                  </a:lnTo>
                  <a:lnTo>
                    <a:pt x="36868" y="0"/>
                  </a:lnTo>
                  <a:lnTo>
                    <a:pt x="0" y="0"/>
                  </a:lnTo>
                  <a:lnTo>
                    <a:pt x="0" y="10109"/>
                  </a:lnTo>
                  <a:lnTo>
                    <a:pt x="0" y="20218"/>
                  </a:lnTo>
                  <a:lnTo>
                    <a:pt x="12509" y="20218"/>
                  </a:lnTo>
                  <a:lnTo>
                    <a:pt x="12509" y="20612"/>
                  </a:lnTo>
                  <a:lnTo>
                    <a:pt x="36868" y="20612"/>
                  </a:lnTo>
                  <a:lnTo>
                    <a:pt x="36868" y="101079"/>
                  </a:lnTo>
                  <a:lnTo>
                    <a:pt x="36868" y="101638"/>
                  </a:lnTo>
                  <a:lnTo>
                    <a:pt x="12509" y="101638"/>
                  </a:lnTo>
                  <a:lnTo>
                    <a:pt x="12509" y="101079"/>
                  </a:lnTo>
                  <a:lnTo>
                    <a:pt x="0" y="101079"/>
                  </a:lnTo>
                  <a:lnTo>
                    <a:pt x="0" y="111188"/>
                  </a:lnTo>
                  <a:lnTo>
                    <a:pt x="12509" y="111188"/>
                  </a:lnTo>
                  <a:lnTo>
                    <a:pt x="12509" y="111569"/>
                  </a:lnTo>
                  <a:lnTo>
                    <a:pt x="36868" y="111569"/>
                  </a:lnTo>
                  <a:lnTo>
                    <a:pt x="36868" y="111188"/>
                  </a:lnTo>
                  <a:lnTo>
                    <a:pt x="49377" y="111188"/>
                  </a:lnTo>
                  <a:lnTo>
                    <a:pt x="49377" y="121754"/>
                  </a:lnTo>
                  <a:lnTo>
                    <a:pt x="62217" y="121754"/>
                  </a:lnTo>
                  <a:lnTo>
                    <a:pt x="62217" y="101638"/>
                  </a:lnTo>
                  <a:lnTo>
                    <a:pt x="49377" y="101638"/>
                  </a:lnTo>
                  <a:lnTo>
                    <a:pt x="49377" y="101079"/>
                  </a:lnTo>
                  <a:lnTo>
                    <a:pt x="62217" y="101079"/>
                  </a:lnTo>
                  <a:lnTo>
                    <a:pt x="62217" y="20612"/>
                  </a:lnTo>
                  <a:lnTo>
                    <a:pt x="62217" y="20218"/>
                  </a:lnTo>
                  <a:lnTo>
                    <a:pt x="62217" y="495"/>
                  </a:lnTo>
                  <a:close/>
                </a:path>
                <a:path w="1614804" h="121920">
                  <a:moveTo>
                    <a:pt x="320941" y="495"/>
                  </a:moveTo>
                  <a:lnTo>
                    <a:pt x="308102" y="495"/>
                  </a:lnTo>
                  <a:lnTo>
                    <a:pt x="308102" y="0"/>
                  </a:lnTo>
                  <a:lnTo>
                    <a:pt x="295592" y="0"/>
                  </a:lnTo>
                  <a:lnTo>
                    <a:pt x="295592" y="101638"/>
                  </a:lnTo>
                  <a:lnTo>
                    <a:pt x="271564" y="101638"/>
                  </a:lnTo>
                  <a:lnTo>
                    <a:pt x="271564" y="101079"/>
                  </a:lnTo>
                  <a:lnTo>
                    <a:pt x="271564" y="20612"/>
                  </a:lnTo>
                  <a:lnTo>
                    <a:pt x="295592" y="20612"/>
                  </a:lnTo>
                  <a:lnTo>
                    <a:pt x="295592" y="10426"/>
                  </a:lnTo>
                  <a:lnTo>
                    <a:pt x="271564" y="10426"/>
                  </a:lnTo>
                  <a:lnTo>
                    <a:pt x="271564" y="10109"/>
                  </a:lnTo>
                  <a:lnTo>
                    <a:pt x="295592" y="10109"/>
                  </a:lnTo>
                  <a:lnTo>
                    <a:pt x="295592" y="0"/>
                  </a:lnTo>
                  <a:lnTo>
                    <a:pt x="258724" y="0"/>
                  </a:lnTo>
                  <a:lnTo>
                    <a:pt x="245884" y="0"/>
                  </a:lnTo>
                  <a:lnTo>
                    <a:pt x="245884" y="20218"/>
                  </a:lnTo>
                  <a:lnTo>
                    <a:pt x="245884" y="101079"/>
                  </a:lnTo>
                  <a:lnTo>
                    <a:pt x="245884" y="121297"/>
                  </a:lnTo>
                  <a:lnTo>
                    <a:pt x="258724" y="121297"/>
                  </a:lnTo>
                  <a:lnTo>
                    <a:pt x="308102" y="121297"/>
                  </a:lnTo>
                  <a:lnTo>
                    <a:pt x="308102" y="121754"/>
                  </a:lnTo>
                  <a:lnTo>
                    <a:pt x="320941" y="121754"/>
                  </a:lnTo>
                  <a:lnTo>
                    <a:pt x="320941" y="101638"/>
                  </a:lnTo>
                  <a:lnTo>
                    <a:pt x="308102" y="101638"/>
                  </a:lnTo>
                  <a:lnTo>
                    <a:pt x="308102" y="101079"/>
                  </a:lnTo>
                  <a:lnTo>
                    <a:pt x="320941" y="101079"/>
                  </a:lnTo>
                  <a:lnTo>
                    <a:pt x="320941" y="20612"/>
                  </a:lnTo>
                  <a:lnTo>
                    <a:pt x="320941" y="20218"/>
                  </a:lnTo>
                  <a:lnTo>
                    <a:pt x="320941" y="495"/>
                  </a:lnTo>
                  <a:close/>
                </a:path>
                <a:path w="1614804" h="121920">
                  <a:moveTo>
                    <a:pt x="579653" y="495"/>
                  </a:moveTo>
                  <a:lnTo>
                    <a:pt x="566813" y="495"/>
                  </a:lnTo>
                  <a:lnTo>
                    <a:pt x="566813" y="0"/>
                  </a:lnTo>
                  <a:lnTo>
                    <a:pt x="554304" y="0"/>
                  </a:lnTo>
                  <a:lnTo>
                    <a:pt x="554304" y="101638"/>
                  </a:lnTo>
                  <a:lnTo>
                    <a:pt x="530275" y="101638"/>
                  </a:lnTo>
                  <a:lnTo>
                    <a:pt x="530275" y="101079"/>
                  </a:lnTo>
                  <a:lnTo>
                    <a:pt x="530275" y="20612"/>
                  </a:lnTo>
                  <a:lnTo>
                    <a:pt x="554304" y="20612"/>
                  </a:lnTo>
                  <a:lnTo>
                    <a:pt x="554304" y="10426"/>
                  </a:lnTo>
                  <a:lnTo>
                    <a:pt x="530275" y="10426"/>
                  </a:lnTo>
                  <a:lnTo>
                    <a:pt x="530275" y="10109"/>
                  </a:lnTo>
                  <a:lnTo>
                    <a:pt x="554304" y="10109"/>
                  </a:lnTo>
                  <a:lnTo>
                    <a:pt x="554304" y="0"/>
                  </a:lnTo>
                  <a:lnTo>
                    <a:pt x="517448" y="0"/>
                  </a:lnTo>
                  <a:lnTo>
                    <a:pt x="504609" y="0"/>
                  </a:lnTo>
                  <a:lnTo>
                    <a:pt x="504609" y="20218"/>
                  </a:lnTo>
                  <a:lnTo>
                    <a:pt x="504609" y="101079"/>
                  </a:lnTo>
                  <a:lnTo>
                    <a:pt x="504609" y="121297"/>
                  </a:lnTo>
                  <a:lnTo>
                    <a:pt x="517448" y="121297"/>
                  </a:lnTo>
                  <a:lnTo>
                    <a:pt x="566813" y="121297"/>
                  </a:lnTo>
                  <a:lnTo>
                    <a:pt x="566813" y="121754"/>
                  </a:lnTo>
                  <a:lnTo>
                    <a:pt x="579653" y="121754"/>
                  </a:lnTo>
                  <a:lnTo>
                    <a:pt x="579653" y="101638"/>
                  </a:lnTo>
                  <a:lnTo>
                    <a:pt x="566813" y="101638"/>
                  </a:lnTo>
                  <a:lnTo>
                    <a:pt x="566813" y="101079"/>
                  </a:lnTo>
                  <a:lnTo>
                    <a:pt x="579653" y="101079"/>
                  </a:lnTo>
                  <a:lnTo>
                    <a:pt x="579653" y="20612"/>
                  </a:lnTo>
                  <a:lnTo>
                    <a:pt x="579653" y="20218"/>
                  </a:lnTo>
                  <a:lnTo>
                    <a:pt x="579653" y="495"/>
                  </a:lnTo>
                  <a:close/>
                </a:path>
                <a:path w="1614804" h="121920">
                  <a:moveTo>
                    <a:pt x="1614525" y="495"/>
                  </a:moveTo>
                  <a:lnTo>
                    <a:pt x="1601685" y="495"/>
                  </a:lnTo>
                  <a:lnTo>
                    <a:pt x="1601685" y="0"/>
                  </a:lnTo>
                  <a:lnTo>
                    <a:pt x="1552321" y="0"/>
                  </a:lnTo>
                  <a:lnTo>
                    <a:pt x="1539481" y="0"/>
                  </a:lnTo>
                  <a:lnTo>
                    <a:pt x="1539481" y="20218"/>
                  </a:lnTo>
                  <a:lnTo>
                    <a:pt x="1539481" y="101079"/>
                  </a:lnTo>
                  <a:lnTo>
                    <a:pt x="1539481" y="121297"/>
                  </a:lnTo>
                  <a:lnTo>
                    <a:pt x="1552321" y="121297"/>
                  </a:lnTo>
                  <a:lnTo>
                    <a:pt x="1601685" y="121297"/>
                  </a:lnTo>
                  <a:lnTo>
                    <a:pt x="1601685" y="121754"/>
                  </a:lnTo>
                  <a:lnTo>
                    <a:pt x="1614525" y="121754"/>
                  </a:lnTo>
                  <a:lnTo>
                    <a:pt x="1614525" y="101638"/>
                  </a:lnTo>
                  <a:lnTo>
                    <a:pt x="1601685" y="101638"/>
                  </a:lnTo>
                  <a:lnTo>
                    <a:pt x="1601685" y="111569"/>
                  </a:lnTo>
                  <a:lnTo>
                    <a:pt x="1552321" y="111569"/>
                  </a:lnTo>
                  <a:lnTo>
                    <a:pt x="1552321" y="101079"/>
                  </a:lnTo>
                  <a:lnTo>
                    <a:pt x="1565160" y="101079"/>
                  </a:lnTo>
                  <a:lnTo>
                    <a:pt x="1565160" y="20218"/>
                  </a:lnTo>
                  <a:lnTo>
                    <a:pt x="1552321" y="20218"/>
                  </a:lnTo>
                  <a:lnTo>
                    <a:pt x="1552321" y="10426"/>
                  </a:lnTo>
                  <a:lnTo>
                    <a:pt x="1565160" y="10426"/>
                  </a:lnTo>
                  <a:lnTo>
                    <a:pt x="1565160" y="10109"/>
                  </a:lnTo>
                  <a:lnTo>
                    <a:pt x="1589176" y="10109"/>
                  </a:lnTo>
                  <a:lnTo>
                    <a:pt x="1589176" y="10426"/>
                  </a:lnTo>
                  <a:lnTo>
                    <a:pt x="1601685" y="10426"/>
                  </a:lnTo>
                  <a:lnTo>
                    <a:pt x="1601685" y="20218"/>
                  </a:lnTo>
                  <a:lnTo>
                    <a:pt x="1601685" y="20612"/>
                  </a:lnTo>
                  <a:lnTo>
                    <a:pt x="1601685" y="101079"/>
                  </a:lnTo>
                  <a:lnTo>
                    <a:pt x="1614525" y="101079"/>
                  </a:lnTo>
                  <a:lnTo>
                    <a:pt x="1614525" y="20612"/>
                  </a:lnTo>
                  <a:lnTo>
                    <a:pt x="1614525" y="20218"/>
                  </a:lnTo>
                  <a:lnTo>
                    <a:pt x="1614525" y="495"/>
                  </a:lnTo>
                  <a:close/>
                </a:path>
              </a:pathLst>
            </a:custGeom>
            <a:solidFill>
              <a:srgbClr val="1F1A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3875811" y="3176485"/>
              <a:ext cx="851535" cy="121920"/>
            </a:xfrm>
            <a:custGeom>
              <a:avLst/>
              <a:gdLst/>
              <a:ahLst/>
              <a:cxnLst/>
              <a:rect l="l" t="t" r="r" b="b"/>
              <a:pathLst>
                <a:path w="851535" h="121920">
                  <a:moveTo>
                    <a:pt x="75044" y="495"/>
                  </a:moveTo>
                  <a:lnTo>
                    <a:pt x="62204" y="495"/>
                  </a:lnTo>
                  <a:lnTo>
                    <a:pt x="62204" y="0"/>
                  </a:lnTo>
                  <a:lnTo>
                    <a:pt x="49695" y="0"/>
                  </a:lnTo>
                  <a:lnTo>
                    <a:pt x="49695" y="10109"/>
                  </a:lnTo>
                  <a:lnTo>
                    <a:pt x="49695" y="10426"/>
                  </a:lnTo>
                  <a:lnTo>
                    <a:pt x="25679" y="10426"/>
                  </a:lnTo>
                  <a:lnTo>
                    <a:pt x="25679" y="10109"/>
                  </a:lnTo>
                  <a:lnTo>
                    <a:pt x="49695" y="10109"/>
                  </a:lnTo>
                  <a:lnTo>
                    <a:pt x="49695" y="0"/>
                  </a:lnTo>
                  <a:lnTo>
                    <a:pt x="12839" y="0"/>
                  </a:lnTo>
                  <a:lnTo>
                    <a:pt x="0" y="0"/>
                  </a:lnTo>
                  <a:lnTo>
                    <a:pt x="0" y="20218"/>
                  </a:lnTo>
                  <a:lnTo>
                    <a:pt x="12839" y="20218"/>
                  </a:lnTo>
                  <a:lnTo>
                    <a:pt x="25679" y="20218"/>
                  </a:lnTo>
                  <a:lnTo>
                    <a:pt x="25679" y="20612"/>
                  </a:lnTo>
                  <a:lnTo>
                    <a:pt x="49695" y="20612"/>
                  </a:lnTo>
                  <a:lnTo>
                    <a:pt x="49695" y="101079"/>
                  </a:lnTo>
                  <a:lnTo>
                    <a:pt x="49695" y="101638"/>
                  </a:lnTo>
                  <a:lnTo>
                    <a:pt x="25679" y="101638"/>
                  </a:lnTo>
                  <a:lnTo>
                    <a:pt x="25679" y="101079"/>
                  </a:lnTo>
                  <a:lnTo>
                    <a:pt x="12839" y="101079"/>
                  </a:lnTo>
                  <a:lnTo>
                    <a:pt x="12839" y="111188"/>
                  </a:lnTo>
                  <a:lnTo>
                    <a:pt x="12839" y="121297"/>
                  </a:lnTo>
                  <a:lnTo>
                    <a:pt x="62204" y="121297"/>
                  </a:lnTo>
                  <a:lnTo>
                    <a:pt x="62204" y="121754"/>
                  </a:lnTo>
                  <a:lnTo>
                    <a:pt x="75044" y="121754"/>
                  </a:lnTo>
                  <a:lnTo>
                    <a:pt x="75044" y="101638"/>
                  </a:lnTo>
                  <a:lnTo>
                    <a:pt x="62204" y="101638"/>
                  </a:lnTo>
                  <a:lnTo>
                    <a:pt x="62204" y="101079"/>
                  </a:lnTo>
                  <a:lnTo>
                    <a:pt x="75044" y="101079"/>
                  </a:lnTo>
                  <a:lnTo>
                    <a:pt x="75044" y="20612"/>
                  </a:lnTo>
                  <a:lnTo>
                    <a:pt x="75044" y="20218"/>
                  </a:lnTo>
                  <a:lnTo>
                    <a:pt x="75044" y="495"/>
                  </a:lnTo>
                  <a:close/>
                </a:path>
                <a:path w="851535" h="121920">
                  <a:moveTo>
                    <a:pt x="333768" y="495"/>
                  </a:moveTo>
                  <a:lnTo>
                    <a:pt x="320929" y="495"/>
                  </a:lnTo>
                  <a:lnTo>
                    <a:pt x="320929" y="0"/>
                  </a:lnTo>
                  <a:lnTo>
                    <a:pt x="308419" y="0"/>
                  </a:lnTo>
                  <a:lnTo>
                    <a:pt x="308419" y="101638"/>
                  </a:lnTo>
                  <a:lnTo>
                    <a:pt x="284391" y="101638"/>
                  </a:lnTo>
                  <a:lnTo>
                    <a:pt x="284391" y="101079"/>
                  </a:lnTo>
                  <a:lnTo>
                    <a:pt x="284391" y="20612"/>
                  </a:lnTo>
                  <a:lnTo>
                    <a:pt x="308419" y="20612"/>
                  </a:lnTo>
                  <a:lnTo>
                    <a:pt x="308419" y="10426"/>
                  </a:lnTo>
                  <a:lnTo>
                    <a:pt x="284391" y="10426"/>
                  </a:lnTo>
                  <a:lnTo>
                    <a:pt x="284391" y="10109"/>
                  </a:lnTo>
                  <a:lnTo>
                    <a:pt x="308419" y="10109"/>
                  </a:lnTo>
                  <a:lnTo>
                    <a:pt x="308419" y="0"/>
                  </a:lnTo>
                  <a:lnTo>
                    <a:pt x="271551" y="0"/>
                  </a:lnTo>
                  <a:lnTo>
                    <a:pt x="258711" y="0"/>
                  </a:lnTo>
                  <a:lnTo>
                    <a:pt x="258711" y="20218"/>
                  </a:lnTo>
                  <a:lnTo>
                    <a:pt x="258711" y="101079"/>
                  </a:lnTo>
                  <a:lnTo>
                    <a:pt x="258711" y="121297"/>
                  </a:lnTo>
                  <a:lnTo>
                    <a:pt x="271551" y="121297"/>
                  </a:lnTo>
                  <a:lnTo>
                    <a:pt x="320929" y="121297"/>
                  </a:lnTo>
                  <a:lnTo>
                    <a:pt x="320929" y="121754"/>
                  </a:lnTo>
                  <a:lnTo>
                    <a:pt x="333768" y="121754"/>
                  </a:lnTo>
                  <a:lnTo>
                    <a:pt x="333768" y="101638"/>
                  </a:lnTo>
                  <a:lnTo>
                    <a:pt x="320929" y="101638"/>
                  </a:lnTo>
                  <a:lnTo>
                    <a:pt x="320929" y="101079"/>
                  </a:lnTo>
                  <a:lnTo>
                    <a:pt x="333768" y="101079"/>
                  </a:lnTo>
                  <a:lnTo>
                    <a:pt x="333768" y="20612"/>
                  </a:lnTo>
                  <a:lnTo>
                    <a:pt x="333768" y="20218"/>
                  </a:lnTo>
                  <a:lnTo>
                    <a:pt x="333768" y="495"/>
                  </a:lnTo>
                  <a:close/>
                </a:path>
                <a:path w="851535" h="121920">
                  <a:moveTo>
                    <a:pt x="592480" y="495"/>
                  </a:moveTo>
                  <a:lnTo>
                    <a:pt x="579640" y="495"/>
                  </a:lnTo>
                  <a:lnTo>
                    <a:pt x="579640" y="0"/>
                  </a:lnTo>
                  <a:lnTo>
                    <a:pt x="567143" y="0"/>
                  </a:lnTo>
                  <a:lnTo>
                    <a:pt x="567143" y="101638"/>
                  </a:lnTo>
                  <a:lnTo>
                    <a:pt x="543102" y="101638"/>
                  </a:lnTo>
                  <a:lnTo>
                    <a:pt x="543102" y="101079"/>
                  </a:lnTo>
                  <a:lnTo>
                    <a:pt x="543102" y="20612"/>
                  </a:lnTo>
                  <a:lnTo>
                    <a:pt x="567143" y="20612"/>
                  </a:lnTo>
                  <a:lnTo>
                    <a:pt x="567143" y="10426"/>
                  </a:lnTo>
                  <a:lnTo>
                    <a:pt x="543102" y="10426"/>
                  </a:lnTo>
                  <a:lnTo>
                    <a:pt x="543102" y="10109"/>
                  </a:lnTo>
                  <a:lnTo>
                    <a:pt x="567143" y="10109"/>
                  </a:lnTo>
                  <a:lnTo>
                    <a:pt x="567143" y="0"/>
                  </a:lnTo>
                  <a:lnTo>
                    <a:pt x="530275" y="0"/>
                  </a:lnTo>
                  <a:lnTo>
                    <a:pt x="517436" y="0"/>
                  </a:lnTo>
                  <a:lnTo>
                    <a:pt x="517436" y="20218"/>
                  </a:lnTo>
                  <a:lnTo>
                    <a:pt x="517436" y="101079"/>
                  </a:lnTo>
                  <a:lnTo>
                    <a:pt x="517436" y="121297"/>
                  </a:lnTo>
                  <a:lnTo>
                    <a:pt x="530275" y="121297"/>
                  </a:lnTo>
                  <a:lnTo>
                    <a:pt x="579640" y="121297"/>
                  </a:lnTo>
                  <a:lnTo>
                    <a:pt x="579640" y="121754"/>
                  </a:lnTo>
                  <a:lnTo>
                    <a:pt x="592480" y="121754"/>
                  </a:lnTo>
                  <a:lnTo>
                    <a:pt x="592480" y="101638"/>
                  </a:lnTo>
                  <a:lnTo>
                    <a:pt x="579640" y="101638"/>
                  </a:lnTo>
                  <a:lnTo>
                    <a:pt x="579640" y="101079"/>
                  </a:lnTo>
                  <a:lnTo>
                    <a:pt x="592480" y="101079"/>
                  </a:lnTo>
                  <a:lnTo>
                    <a:pt x="592480" y="20612"/>
                  </a:lnTo>
                  <a:lnTo>
                    <a:pt x="592480" y="20218"/>
                  </a:lnTo>
                  <a:lnTo>
                    <a:pt x="592480" y="495"/>
                  </a:lnTo>
                  <a:close/>
                </a:path>
                <a:path w="851535" h="121920">
                  <a:moveTo>
                    <a:pt x="851204" y="495"/>
                  </a:moveTo>
                  <a:lnTo>
                    <a:pt x="838365" y="495"/>
                  </a:lnTo>
                  <a:lnTo>
                    <a:pt x="838365" y="0"/>
                  </a:lnTo>
                  <a:lnTo>
                    <a:pt x="788987" y="0"/>
                  </a:lnTo>
                  <a:lnTo>
                    <a:pt x="776160" y="0"/>
                  </a:lnTo>
                  <a:lnTo>
                    <a:pt x="776160" y="20218"/>
                  </a:lnTo>
                  <a:lnTo>
                    <a:pt x="776160" y="101079"/>
                  </a:lnTo>
                  <a:lnTo>
                    <a:pt x="776160" y="121297"/>
                  </a:lnTo>
                  <a:lnTo>
                    <a:pt x="788987" y="121297"/>
                  </a:lnTo>
                  <a:lnTo>
                    <a:pt x="838365" y="121297"/>
                  </a:lnTo>
                  <a:lnTo>
                    <a:pt x="838365" y="121754"/>
                  </a:lnTo>
                  <a:lnTo>
                    <a:pt x="851204" y="121754"/>
                  </a:lnTo>
                  <a:lnTo>
                    <a:pt x="851204" y="101638"/>
                  </a:lnTo>
                  <a:lnTo>
                    <a:pt x="838365" y="101638"/>
                  </a:lnTo>
                  <a:lnTo>
                    <a:pt x="838365" y="111569"/>
                  </a:lnTo>
                  <a:lnTo>
                    <a:pt x="788987" y="111569"/>
                  </a:lnTo>
                  <a:lnTo>
                    <a:pt x="788987" y="101079"/>
                  </a:lnTo>
                  <a:lnTo>
                    <a:pt x="788987" y="20218"/>
                  </a:lnTo>
                  <a:lnTo>
                    <a:pt x="788987" y="10426"/>
                  </a:lnTo>
                  <a:lnTo>
                    <a:pt x="801827" y="10426"/>
                  </a:lnTo>
                  <a:lnTo>
                    <a:pt x="801827" y="10109"/>
                  </a:lnTo>
                  <a:lnTo>
                    <a:pt x="825855" y="10109"/>
                  </a:lnTo>
                  <a:lnTo>
                    <a:pt x="825855" y="10426"/>
                  </a:lnTo>
                  <a:lnTo>
                    <a:pt x="838365" y="10426"/>
                  </a:lnTo>
                  <a:lnTo>
                    <a:pt x="838365" y="20218"/>
                  </a:lnTo>
                  <a:lnTo>
                    <a:pt x="838365" y="20612"/>
                  </a:lnTo>
                  <a:lnTo>
                    <a:pt x="838365" y="101079"/>
                  </a:lnTo>
                  <a:lnTo>
                    <a:pt x="851204" y="101079"/>
                  </a:lnTo>
                  <a:lnTo>
                    <a:pt x="851204" y="20612"/>
                  </a:lnTo>
                  <a:lnTo>
                    <a:pt x="851204" y="20218"/>
                  </a:lnTo>
                  <a:lnTo>
                    <a:pt x="851204" y="495"/>
                  </a:lnTo>
                  <a:close/>
                </a:path>
              </a:pathLst>
            </a:custGeom>
            <a:solidFill>
              <a:srgbClr val="1F1A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4651972" y="3176485"/>
              <a:ext cx="851535" cy="121920"/>
            </a:xfrm>
            <a:custGeom>
              <a:avLst/>
              <a:gdLst/>
              <a:ahLst/>
              <a:cxnLst/>
              <a:rect l="l" t="t" r="r" b="b"/>
              <a:pathLst>
                <a:path w="851535" h="121920">
                  <a:moveTo>
                    <a:pt x="75044" y="495"/>
                  </a:moveTo>
                  <a:lnTo>
                    <a:pt x="62204" y="495"/>
                  </a:lnTo>
                  <a:lnTo>
                    <a:pt x="62204" y="0"/>
                  </a:lnTo>
                  <a:lnTo>
                    <a:pt x="49695" y="0"/>
                  </a:lnTo>
                  <a:lnTo>
                    <a:pt x="49695" y="101638"/>
                  </a:lnTo>
                  <a:lnTo>
                    <a:pt x="25666" y="101638"/>
                  </a:lnTo>
                  <a:lnTo>
                    <a:pt x="25666" y="101079"/>
                  </a:lnTo>
                  <a:lnTo>
                    <a:pt x="25666" y="20612"/>
                  </a:lnTo>
                  <a:lnTo>
                    <a:pt x="49695" y="20612"/>
                  </a:lnTo>
                  <a:lnTo>
                    <a:pt x="49695" y="10426"/>
                  </a:lnTo>
                  <a:lnTo>
                    <a:pt x="25666" y="10426"/>
                  </a:lnTo>
                  <a:lnTo>
                    <a:pt x="25666" y="10109"/>
                  </a:lnTo>
                  <a:lnTo>
                    <a:pt x="49695" y="10109"/>
                  </a:lnTo>
                  <a:lnTo>
                    <a:pt x="49695" y="0"/>
                  </a:lnTo>
                  <a:lnTo>
                    <a:pt x="12827" y="0"/>
                  </a:lnTo>
                  <a:lnTo>
                    <a:pt x="0" y="0"/>
                  </a:lnTo>
                  <a:lnTo>
                    <a:pt x="0" y="20218"/>
                  </a:lnTo>
                  <a:lnTo>
                    <a:pt x="0" y="101079"/>
                  </a:lnTo>
                  <a:lnTo>
                    <a:pt x="0" y="121297"/>
                  </a:lnTo>
                  <a:lnTo>
                    <a:pt x="12827" y="121297"/>
                  </a:lnTo>
                  <a:lnTo>
                    <a:pt x="62204" y="121297"/>
                  </a:lnTo>
                  <a:lnTo>
                    <a:pt x="62204" y="121754"/>
                  </a:lnTo>
                  <a:lnTo>
                    <a:pt x="75044" y="121754"/>
                  </a:lnTo>
                  <a:lnTo>
                    <a:pt x="75044" y="101638"/>
                  </a:lnTo>
                  <a:lnTo>
                    <a:pt x="62204" y="101638"/>
                  </a:lnTo>
                  <a:lnTo>
                    <a:pt x="62204" y="101079"/>
                  </a:lnTo>
                  <a:lnTo>
                    <a:pt x="75044" y="101079"/>
                  </a:lnTo>
                  <a:lnTo>
                    <a:pt x="75044" y="20612"/>
                  </a:lnTo>
                  <a:lnTo>
                    <a:pt x="75044" y="20218"/>
                  </a:lnTo>
                  <a:lnTo>
                    <a:pt x="75044" y="495"/>
                  </a:lnTo>
                  <a:close/>
                </a:path>
                <a:path w="851535" h="121920">
                  <a:moveTo>
                    <a:pt x="333756" y="495"/>
                  </a:moveTo>
                  <a:lnTo>
                    <a:pt x="320929" y="495"/>
                  </a:lnTo>
                  <a:lnTo>
                    <a:pt x="320929" y="0"/>
                  </a:lnTo>
                  <a:lnTo>
                    <a:pt x="308406" y="0"/>
                  </a:lnTo>
                  <a:lnTo>
                    <a:pt x="308406" y="101638"/>
                  </a:lnTo>
                  <a:lnTo>
                    <a:pt x="284391" y="101638"/>
                  </a:lnTo>
                  <a:lnTo>
                    <a:pt x="284391" y="101079"/>
                  </a:lnTo>
                  <a:lnTo>
                    <a:pt x="284391" y="20612"/>
                  </a:lnTo>
                  <a:lnTo>
                    <a:pt x="308406" y="20612"/>
                  </a:lnTo>
                  <a:lnTo>
                    <a:pt x="308406" y="10426"/>
                  </a:lnTo>
                  <a:lnTo>
                    <a:pt x="284391" y="10426"/>
                  </a:lnTo>
                  <a:lnTo>
                    <a:pt x="284391" y="10109"/>
                  </a:lnTo>
                  <a:lnTo>
                    <a:pt x="308406" y="10109"/>
                  </a:lnTo>
                  <a:lnTo>
                    <a:pt x="308406" y="0"/>
                  </a:lnTo>
                  <a:lnTo>
                    <a:pt x="271551" y="0"/>
                  </a:lnTo>
                  <a:lnTo>
                    <a:pt x="258711" y="0"/>
                  </a:lnTo>
                  <a:lnTo>
                    <a:pt x="258711" y="20218"/>
                  </a:lnTo>
                  <a:lnTo>
                    <a:pt x="258711" y="101079"/>
                  </a:lnTo>
                  <a:lnTo>
                    <a:pt x="258711" y="121297"/>
                  </a:lnTo>
                  <a:lnTo>
                    <a:pt x="271551" y="121297"/>
                  </a:lnTo>
                  <a:lnTo>
                    <a:pt x="320929" y="121297"/>
                  </a:lnTo>
                  <a:lnTo>
                    <a:pt x="320929" y="121754"/>
                  </a:lnTo>
                  <a:lnTo>
                    <a:pt x="333756" y="121754"/>
                  </a:lnTo>
                  <a:lnTo>
                    <a:pt x="333756" y="101638"/>
                  </a:lnTo>
                  <a:lnTo>
                    <a:pt x="320929" y="101638"/>
                  </a:lnTo>
                  <a:lnTo>
                    <a:pt x="320929" y="101079"/>
                  </a:lnTo>
                  <a:lnTo>
                    <a:pt x="333756" y="101079"/>
                  </a:lnTo>
                  <a:lnTo>
                    <a:pt x="333756" y="20612"/>
                  </a:lnTo>
                  <a:lnTo>
                    <a:pt x="333756" y="20218"/>
                  </a:lnTo>
                  <a:lnTo>
                    <a:pt x="333756" y="495"/>
                  </a:lnTo>
                  <a:close/>
                </a:path>
                <a:path w="851535" h="121920">
                  <a:moveTo>
                    <a:pt x="592480" y="495"/>
                  </a:moveTo>
                  <a:lnTo>
                    <a:pt x="579640" y="495"/>
                  </a:lnTo>
                  <a:lnTo>
                    <a:pt x="579640" y="0"/>
                  </a:lnTo>
                  <a:lnTo>
                    <a:pt x="567131" y="0"/>
                  </a:lnTo>
                  <a:lnTo>
                    <a:pt x="567131" y="101638"/>
                  </a:lnTo>
                  <a:lnTo>
                    <a:pt x="543102" y="101638"/>
                  </a:lnTo>
                  <a:lnTo>
                    <a:pt x="543102" y="101079"/>
                  </a:lnTo>
                  <a:lnTo>
                    <a:pt x="543102" y="20612"/>
                  </a:lnTo>
                  <a:lnTo>
                    <a:pt x="567131" y="20612"/>
                  </a:lnTo>
                  <a:lnTo>
                    <a:pt x="567131" y="10426"/>
                  </a:lnTo>
                  <a:lnTo>
                    <a:pt x="543102" y="10426"/>
                  </a:lnTo>
                  <a:lnTo>
                    <a:pt x="543102" y="10109"/>
                  </a:lnTo>
                  <a:lnTo>
                    <a:pt x="567131" y="10109"/>
                  </a:lnTo>
                  <a:lnTo>
                    <a:pt x="567131" y="0"/>
                  </a:lnTo>
                  <a:lnTo>
                    <a:pt x="530263" y="0"/>
                  </a:lnTo>
                  <a:lnTo>
                    <a:pt x="517423" y="0"/>
                  </a:lnTo>
                  <a:lnTo>
                    <a:pt x="517423" y="20218"/>
                  </a:lnTo>
                  <a:lnTo>
                    <a:pt x="517423" y="101079"/>
                  </a:lnTo>
                  <a:lnTo>
                    <a:pt x="517423" y="121297"/>
                  </a:lnTo>
                  <a:lnTo>
                    <a:pt x="530263" y="121297"/>
                  </a:lnTo>
                  <a:lnTo>
                    <a:pt x="579640" y="121297"/>
                  </a:lnTo>
                  <a:lnTo>
                    <a:pt x="579640" y="121754"/>
                  </a:lnTo>
                  <a:lnTo>
                    <a:pt x="592480" y="121754"/>
                  </a:lnTo>
                  <a:lnTo>
                    <a:pt x="592480" y="101638"/>
                  </a:lnTo>
                  <a:lnTo>
                    <a:pt x="579640" y="101638"/>
                  </a:lnTo>
                  <a:lnTo>
                    <a:pt x="579640" y="101079"/>
                  </a:lnTo>
                  <a:lnTo>
                    <a:pt x="592480" y="101079"/>
                  </a:lnTo>
                  <a:lnTo>
                    <a:pt x="592480" y="20612"/>
                  </a:lnTo>
                  <a:lnTo>
                    <a:pt x="592480" y="20218"/>
                  </a:lnTo>
                  <a:lnTo>
                    <a:pt x="592480" y="495"/>
                  </a:lnTo>
                  <a:close/>
                </a:path>
                <a:path w="851535" h="121920">
                  <a:moveTo>
                    <a:pt x="851192" y="101638"/>
                  </a:moveTo>
                  <a:lnTo>
                    <a:pt x="838352" y="101638"/>
                  </a:lnTo>
                  <a:lnTo>
                    <a:pt x="838352" y="111569"/>
                  </a:lnTo>
                  <a:lnTo>
                    <a:pt x="788987" y="111569"/>
                  </a:lnTo>
                  <a:lnTo>
                    <a:pt x="788987" y="101079"/>
                  </a:lnTo>
                  <a:lnTo>
                    <a:pt x="788987" y="20218"/>
                  </a:lnTo>
                  <a:lnTo>
                    <a:pt x="788987" y="10426"/>
                  </a:lnTo>
                  <a:lnTo>
                    <a:pt x="801827" y="10426"/>
                  </a:lnTo>
                  <a:lnTo>
                    <a:pt x="801827" y="10109"/>
                  </a:lnTo>
                  <a:lnTo>
                    <a:pt x="825855" y="10109"/>
                  </a:lnTo>
                  <a:lnTo>
                    <a:pt x="825855" y="10426"/>
                  </a:lnTo>
                  <a:lnTo>
                    <a:pt x="838352" y="10426"/>
                  </a:lnTo>
                  <a:lnTo>
                    <a:pt x="838352" y="10109"/>
                  </a:lnTo>
                  <a:lnTo>
                    <a:pt x="838352" y="0"/>
                  </a:lnTo>
                  <a:lnTo>
                    <a:pt x="788987" y="0"/>
                  </a:lnTo>
                  <a:lnTo>
                    <a:pt x="776147" y="0"/>
                  </a:lnTo>
                  <a:lnTo>
                    <a:pt x="776147" y="20218"/>
                  </a:lnTo>
                  <a:lnTo>
                    <a:pt x="776147" y="101079"/>
                  </a:lnTo>
                  <a:lnTo>
                    <a:pt x="776147" y="121297"/>
                  </a:lnTo>
                  <a:lnTo>
                    <a:pt x="788987" y="121297"/>
                  </a:lnTo>
                  <a:lnTo>
                    <a:pt x="838352" y="121297"/>
                  </a:lnTo>
                  <a:lnTo>
                    <a:pt x="838352" y="121754"/>
                  </a:lnTo>
                  <a:lnTo>
                    <a:pt x="851192" y="121754"/>
                  </a:lnTo>
                  <a:lnTo>
                    <a:pt x="851192" y="101638"/>
                  </a:lnTo>
                  <a:close/>
                </a:path>
                <a:path w="851535" h="121920">
                  <a:moveTo>
                    <a:pt x="851192" y="20218"/>
                  </a:moveTo>
                  <a:lnTo>
                    <a:pt x="838352" y="20218"/>
                  </a:lnTo>
                  <a:lnTo>
                    <a:pt x="838352" y="101079"/>
                  </a:lnTo>
                  <a:lnTo>
                    <a:pt x="851192" y="101079"/>
                  </a:lnTo>
                  <a:lnTo>
                    <a:pt x="851192" y="20218"/>
                  </a:lnTo>
                  <a:close/>
                </a:path>
              </a:pathLst>
            </a:custGeom>
            <a:solidFill>
              <a:srgbClr val="1F1A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5428120" y="3176485"/>
              <a:ext cx="593090" cy="121920"/>
            </a:xfrm>
            <a:custGeom>
              <a:avLst/>
              <a:gdLst/>
              <a:ahLst/>
              <a:cxnLst/>
              <a:rect l="l" t="t" r="r" b="b"/>
              <a:pathLst>
                <a:path w="593089" h="121920">
                  <a:moveTo>
                    <a:pt x="75044" y="495"/>
                  </a:moveTo>
                  <a:lnTo>
                    <a:pt x="62204" y="495"/>
                  </a:lnTo>
                  <a:lnTo>
                    <a:pt x="62204" y="0"/>
                  </a:lnTo>
                  <a:lnTo>
                    <a:pt x="49707" y="0"/>
                  </a:lnTo>
                  <a:lnTo>
                    <a:pt x="49707" y="101638"/>
                  </a:lnTo>
                  <a:lnTo>
                    <a:pt x="25679" y="101638"/>
                  </a:lnTo>
                  <a:lnTo>
                    <a:pt x="25679" y="101079"/>
                  </a:lnTo>
                  <a:lnTo>
                    <a:pt x="25679" y="20612"/>
                  </a:lnTo>
                  <a:lnTo>
                    <a:pt x="49707" y="20612"/>
                  </a:lnTo>
                  <a:lnTo>
                    <a:pt x="49707" y="10426"/>
                  </a:lnTo>
                  <a:lnTo>
                    <a:pt x="25679" y="10426"/>
                  </a:lnTo>
                  <a:lnTo>
                    <a:pt x="25679" y="10109"/>
                  </a:lnTo>
                  <a:lnTo>
                    <a:pt x="49707" y="10109"/>
                  </a:lnTo>
                  <a:lnTo>
                    <a:pt x="49707" y="0"/>
                  </a:lnTo>
                  <a:lnTo>
                    <a:pt x="12839" y="0"/>
                  </a:lnTo>
                  <a:lnTo>
                    <a:pt x="0" y="0"/>
                  </a:lnTo>
                  <a:lnTo>
                    <a:pt x="0" y="20218"/>
                  </a:lnTo>
                  <a:lnTo>
                    <a:pt x="0" y="101079"/>
                  </a:lnTo>
                  <a:lnTo>
                    <a:pt x="0" y="121297"/>
                  </a:lnTo>
                  <a:lnTo>
                    <a:pt x="12839" y="121297"/>
                  </a:lnTo>
                  <a:lnTo>
                    <a:pt x="62204" y="121297"/>
                  </a:lnTo>
                  <a:lnTo>
                    <a:pt x="62204" y="121754"/>
                  </a:lnTo>
                  <a:lnTo>
                    <a:pt x="75044" y="121754"/>
                  </a:lnTo>
                  <a:lnTo>
                    <a:pt x="75044" y="101638"/>
                  </a:lnTo>
                  <a:lnTo>
                    <a:pt x="62204" y="101638"/>
                  </a:lnTo>
                  <a:lnTo>
                    <a:pt x="62204" y="101079"/>
                  </a:lnTo>
                  <a:lnTo>
                    <a:pt x="75044" y="101079"/>
                  </a:lnTo>
                  <a:lnTo>
                    <a:pt x="75044" y="20612"/>
                  </a:lnTo>
                  <a:lnTo>
                    <a:pt x="75044" y="20218"/>
                  </a:lnTo>
                  <a:lnTo>
                    <a:pt x="75044" y="495"/>
                  </a:lnTo>
                  <a:close/>
                </a:path>
                <a:path w="593089" h="121920">
                  <a:moveTo>
                    <a:pt x="333768" y="495"/>
                  </a:moveTo>
                  <a:lnTo>
                    <a:pt x="320929" y="495"/>
                  </a:lnTo>
                  <a:lnTo>
                    <a:pt x="320929" y="0"/>
                  </a:lnTo>
                  <a:lnTo>
                    <a:pt x="308419" y="0"/>
                  </a:lnTo>
                  <a:lnTo>
                    <a:pt x="308419" y="101638"/>
                  </a:lnTo>
                  <a:lnTo>
                    <a:pt x="284391" y="101638"/>
                  </a:lnTo>
                  <a:lnTo>
                    <a:pt x="284391" y="101079"/>
                  </a:lnTo>
                  <a:lnTo>
                    <a:pt x="284391" y="20612"/>
                  </a:lnTo>
                  <a:lnTo>
                    <a:pt x="308419" y="20612"/>
                  </a:lnTo>
                  <a:lnTo>
                    <a:pt x="308419" y="10426"/>
                  </a:lnTo>
                  <a:lnTo>
                    <a:pt x="284391" y="10426"/>
                  </a:lnTo>
                  <a:lnTo>
                    <a:pt x="284391" y="10109"/>
                  </a:lnTo>
                  <a:lnTo>
                    <a:pt x="308419" y="10109"/>
                  </a:lnTo>
                  <a:lnTo>
                    <a:pt x="308419" y="0"/>
                  </a:lnTo>
                  <a:lnTo>
                    <a:pt x="271551" y="0"/>
                  </a:lnTo>
                  <a:lnTo>
                    <a:pt x="258724" y="0"/>
                  </a:lnTo>
                  <a:lnTo>
                    <a:pt x="258724" y="20218"/>
                  </a:lnTo>
                  <a:lnTo>
                    <a:pt x="258724" y="101079"/>
                  </a:lnTo>
                  <a:lnTo>
                    <a:pt x="258724" y="121297"/>
                  </a:lnTo>
                  <a:lnTo>
                    <a:pt x="271551" y="121297"/>
                  </a:lnTo>
                  <a:lnTo>
                    <a:pt x="320929" y="121297"/>
                  </a:lnTo>
                  <a:lnTo>
                    <a:pt x="320929" y="121754"/>
                  </a:lnTo>
                  <a:lnTo>
                    <a:pt x="333768" y="121754"/>
                  </a:lnTo>
                  <a:lnTo>
                    <a:pt x="333768" y="101638"/>
                  </a:lnTo>
                  <a:lnTo>
                    <a:pt x="320929" y="101638"/>
                  </a:lnTo>
                  <a:lnTo>
                    <a:pt x="320929" y="101079"/>
                  </a:lnTo>
                  <a:lnTo>
                    <a:pt x="333768" y="101079"/>
                  </a:lnTo>
                  <a:lnTo>
                    <a:pt x="333768" y="20612"/>
                  </a:lnTo>
                  <a:lnTo>
                    <a:pt x="333768" y="20218"/>
                  </a:lnTo>
                  <a:lnTo>
                    <a:pt x="333768" y="495"/>
                  </a:lnTo>
                  <a:close/>
                </a:path>
                <a:path w="593089" h="121920">
                  <a:moveTo>
                    <a:pt x="592493" y="495"/>
                  </a:moveTo>
                  <a:lnTo>
                    <a:pt x="579653" y="495"/>
                  </a:lnTo>
                  <a:lnTo>
                    <a:pt x="579653" y="0"/>
                  </a:lnTo>
                  <a:lnTo>
                    <a:pt x="567143" y="0"/>
                  </a:lnTo>
                  <a:lnTo>
                    <a:pt x="567143" y="101638"/>
                  </a:lnTo>
                  <a:lnTo>
                    <a:pt x="543115" y="101638"/>
                  </a:lnTo>
                  <a:lnTo>
                    <a:pt x="543115" y="101079"/>
                  </a:lnTo>
                  <a:lnTo>
                    <a:pt x="543115" y="20612"/>
                  </a:lnTo>
                  <a:lnTo>
                    <a:pt x="567143" y="20612"/>
                  </a:lnTo>
                  <a:lnTo>
                    <a:pt x="567143" y="10426"/>
                  </a:lnTo>
                  <a:lnTo>
                    <a:pt x="543115" y="10426"/>
                  </a:lnTo>
                  <a:lnTo>
                    <a:pt x="543115" y="10109"/>
                  </a:lnTo>
                  <a:lnTo>
                    <a:pt x="567143" y="10109"/>
                  </a:lnTo>
                  <a:lnTo>
                    <a:pt x="567143" y="0"/>
                  </a:lnTo>
                  <a:lnTo>
                    <a:pt x="530275" y="0"/>
                  </a:lnTo>
                  <a:lnTo>
                    <a:pt x="517436" y="0"/>
                  </a:lnTo>
                  <a:lnTo>
                    <a:pt x="517436" y="20218"/>
                  </a:lnTo>
                  <a:lnTo>
                    <a:pt x="517436" y="101079"/>
                  </a:lnTo>
                  <a:lnTo>
                    <a:pt x="517436" y="121297"/>
                  </a:lnTo>
                  <a:lnTo>
                    <a:pt x="530275" y="121297"/>
                  </a:lnTo>
                  <a:lnTo>
                    <a:pt x="579653" y="121297"/>
                  </a:lnTo>
                  <a:lnTo>
                    <a:pt x="579653" y="121754"/>
                  </a:lnTo>
                  <a:lnTo>
                    <a:pt x="592493" y="121754"/>
                  </a:lnTo>
                  <a:lnTo>
                    <a:pt x="592493" y="101638"/>
                  </a:lnTo>
                  <a:lnTo>
                    <a:pt x="579653" y="101638"/>
                  </a:lnTo>
                  <a:lnTo>
                    <a:pt x="579653" y="101079"/>
                  </a:lnTo>
                  <a:lnTo>
                    <a:pt x="592493" y="101079"/>
                  </a:lnTo>
                  <a:lnTo>
                    <a:pt x="592493" y="20612"/>
                  </a:lnTo>
                  <a:lnTo>
                    <a:pt x="592493" y="20218"/>
                  </a:lnTo>
                  <a:lnTo>
                    <a:pt x="592493" y="495"/>
                  </a:lnTo>
                  <a:close/>
                </a:path>
              </a:pathLst>
            </a:custGeom>
            <a:solidFill>
              <a:srgbClr val="1F1A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3" name="object 6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923889" y="3490587"/>
              <a:ext cx="840014" cy="118913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039426" y="2899682"/>
              <a:ext cx="943694" cy="384702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544387" y="3320972"/>
              <a:ext cx="1208998" cy="403780"/>
            </a:xfrm>
            <a:prstGeom prst="rect">
              <a:avLst/>
            </a:prstGeom>
          </p:spPr>
        </p:pic>
      </p:grpSp>
      <p:grpSp>
        <p:nvGrpSpPr>
          <p:cNvPr id="66" name="object 66"/>
          <p:cNvGrpSpPr/>
          <p:nvPr/>
        </p:nvGrpSpPr>
        <p:grpSpPr>
          <a:xfrm>
            <a:off x="1809029" y="3904561"/>
            <a:ext cx="4611370" cy="886460"/>
            <a:chOff x="1809029" y="3904561"/>
            <a:chExt cx="4611370" cy="886460"/>
          </a:xfrm>
        </p:grpSpPr>
        <p:sp>
          <p:nvSpPr>
            <p:cNvPr id="67" name="object 67"/>
            <p:cNvSpPr/>
            <p:nvPr/>
          </p:nvSpPr>
          <p:spPr>
            <a:xfrm>
              <a:off x="1827123" y="4345978"/>
              <a:ext cx="4592955" cy="147955"/>
            </a:xfrm>
            <a:custGeom>
              <a:avLst/>
              <a:gdLst/>
              <a:ahLst/>
              <a:cxnLst/>
              <a:rect l="l" t="t" r="r" b="b"/>
              <a:pathLst>
                <a:path w="4592955" h="147954">
                  <a:moveTo>
                    <a:pt x="4592752" y="73964"/>
                  </a:moveTo>
                  <a:lnTo>
                    <a:pt x="4423232" y="0"/>
                  </a:lnTo>
                  <a:lnTo>
                    <a:pt x="4423232" y="59855"/>
                  </a:lnTo>
                  <a:lnTo>
                    <a:pt x="0" y="59855"/>
                  </a:lnTo>
                  <a:lnTo>
                    <a:pt x="0" y="73964"/>
                  </a:lnTo>
                  <a:lnTo>
                    <a:pt x="0" y="88074"/>
                  </a:lnTo>
                  <a:lnTo>
                    <a:pt x="522046" y="88074"/>
                  </a:lnTo>
                  <a:lnTo>
                    <a:pt x="522046" y="73964"/>
                  </a:lnTo>
                  <a:lnTo>
                    <a:pt x="1025334" y="73964"/>
                  </a:lnTo>
                  <a:lnTo>
                    <a:pt x="1025334" y="88074"/>
                  </a:lnTo>
                  <a:lnTo>
                    <a:pt x="4423232" y="88074"/>
                  </a:lnTo>
                  <a:lnTo>
                    <a:pt x="4423232" y="147929"/>
                  </a:lnTo>
                  <a:lnTo>
                    <a:pt x="4592752" y="73964"/>
                  </a:lnTo>
                  <a:close/>
                </a:path>
              </a:pathLst>
            </a:custGeom>
            <a:solidFill>
              <a:srgbClr val="1F1A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4259283" y="4419936"/>
              <a:ext cx="503555" cy="202565"/>
            </a:xfrm>
            <a:custGeom>
              <a:avLst/>
              <a:gdLst/>
              <a:ahLst/>
              <a:cxnLst/>
              <a:rect l="l" t="t" r="r" b="b"/>
              <a:pathLst>
                <a:path w="503554" h="202564">
                  <a:moveTo>
                    <a:pt x="503282" y="0"/>
                  </a:moveTo>
                  <a:lnTo>
                    <a:pt x="0" y="0"/>
                  </a:lnTo>
                  <a:lnTo>
                    <a:pt x="0" y="202281"/>
                  </a:lnTo>
                  <a:lnTo>
                    <a:pt x="503282" y="202281"/>
                  </a:lnTo>
                  <a:lnTo>
                    <a:pt x="503282" y="0"/>
                  </a:lnTo>
                  <a:close/>
                </a:path>
              </a:pathLst>
            </a:custGeom>
            <a:solidFill>
              <a:srgbClr val="0099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4241507" y="4405833"/>
              <a:ext cx="539115" cy="231140"/>
            </a:xfrm>
            <a:custGeom>
              <a:avLst/>
              <a:gdLst/>
              <a:ahLst/>
              <a:cxnLst/>
              <a:rect l="l" t="t" r="r" b="b"/>
              <a:pathLst>
                <a:path w="539114" h="231139">
                  <a:moveTo>
                    <a:pt x="538835" y="0"/>
                  </a:moveTo>
                  <a:lnTo>
                    <a:pt x="521055" y="0"/>
                  </a:lnTo>
                  <a:lnTo>
                    <a:pt x="521055" y="444"/>
                  </a:lnTo>
                  <a:lnTo>
                    <a:pt x="503275" y="444"/>
                  </a:lnTo>
                  <a:lnTo>
                    <a:pt x="503275" y="202018"/>
                  </a:lnTo>
                  <a:lnTo>
                    <a:pt x="35547" y="202018"/>
                  </a:lnTo>
                  <a:lnTo>
                    <a:pt x="35547" y="201485"/>
                  </a:lnTo>
                  <a:lnTo>
                    <a:pt x="35547" y="28524"/>
                  </a:lnTo>
                  <a:lnTo>
                    <a:pt x="35547" y="28219"/>
                  </a:lnTo>
                  <a:lnTo>
                    <a:pt x="503275" y="28219"/>
                  </a:lnTo>
                  <a:lnTo>
                    <a:pt x="503275" y="14109"/>
                  </a:lnTo>
                  <a:lnTo>
                    <a:pt x="35547" y="14109"/>
                  </a:lnTo>
                  <a:lnTo>
                    <a:pt x="35547" y="13919"/>
                  </a:lnTo>
                  <a:lnTo>
                    <a:pt x="503275" y="13919"/>
                  </a:lnTo>
                  <a:lnTo>
                    <a:pt x="503275" y="444"/>
                  </a:lnTo>
                  <a:lnTo>
                    <a:pt x="17767" y="444"/>
                  </a:lnTo>
                  <a:lnTo>
                    <a:pt x="0" y="444"/>
                  </a:lnTo>
                  <a:lnTo>
                    <a:pt x="0" y="28524"/>
                  </a:lnTo>
                  <a:lnTo>
                    <a:pt x="0" y="201485"/>
                  </a:lnTo>
                  <a:lnTo>
                    <a:pt x="0" y="230682"/>
                  </a:lnTo>
                  <a:lnTo>
                    <a:pt x="17767" y="230682"/>
                  </a:lnTo>
                  <a:lnTo>
                    <a:pt x="521055" y="230682"/>
                  </a:lnTo>
                  <a:lnTo>
                    <a:pt x="521055" y="230505"/>
                  </a:lnTo>
                  <a:lnTo>
                    <a:pt x="538835" y="230505"/>
                  </a:lnTo>
                  <a:lnTo>
                    <a:pt x="538835" y="202018"/>
                  </a:lnTo>
                  <a:lnTo>
                    <a:pt x="521055" y="202018"/>
                  </a:lnTo>
                  <a:lnTo>
                    <a:pt x="521055" y="201485"/>
                  </a:lnTo>
                  <a:lnTo>
                    <a:pt x="538835" y="201485"/>
                  </a:lnTo>
                  <a:lnTo>
                    <a:pt x="538835" y="28524"/>
                  </a:lnTo>
                  <a:lnTo>
                    <a:pt x="521055" y="28524"/>
                  </a:lnTo>
                  <a:lnTo>
                    <a:pt x="521055" y="28219"/>
                  </a:lnTo>
                  <a:lnTo>
                    <a:pt x="538835" y="28219"/>
                  </a:lnTo>
                  <a:lnTo>
                    <a:pt x="538835" y="0"/>
                  </a:lnTo>
                  <a:close/>
                </a:path>
              </a:pathLst>
            </a:custGeom>
            <a:solidFill>
              <a:srgbClr val="1F1A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2349178" y="4419936"/>
              <a:ext cx="503555" cy="202565"/>
            </a:xfrm>
            <a:custGeom>
              <a:avLst/>
              <a:gdLst/>
              <a:ahLst/>
              <a:cxnLst/>
              <a:rect l="l" t="t" r="r" b="b"/>
              <a:pathLst>
                <a:path w="503555" h="202564">
                  <a:moveTo>
                    <a:pt x="503282" y="0"/>
                  </a:moveTo>
                  <a:lnTo>
                    <a:pt x="0" y="0"/>
                  </a:lnTo>
                  <a:lnTo>
                    <a:pt x="0" y="202281"/>
                  </a:lnTo>
                  <a:lnTo>
                    <a:pt x="503282" y="202281"/>
                  </a:lnTo>
                  <a:lnTo>
                    <a:pt x="503282" y="0"/>
                  </a:lnTo>
                  <a:close/>
                </a:path>
              </a:pathLst>
            </a:custGeom>
            <a:solidFill>
              <a:srgbClr val="0099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2331402" y="4405833"/>
              <a:ext cx="539115" cy="231140"/>
            </a:xfrm>
            <a:custGeom>
              <a:avLst/>
              <a:gdLst/>
              <a:ahLst/>
              <a:cxnLst/>
              <a:rect l="l" t="t" r="r" b="b"/>
              <a:pathLst>
                <a:path w="539114" h="231139">
                  <a:moveTo>
                    <a:pt x="538835" y="0"/>
                  </a:moveTo>
                  <a:lnTo>
                    <a:pt x="521055" y="0"/>
                  </a:lnTo>
                  <a:lnTo>
                    <a:pt x="521055" y="444"/>
                  </a:lnTo>
                  <a:lnTo>
                    <a:pt x="502945" y="444"/>
                  </a:lnTo>
                  <a:lnTo>
                    <a:pt x="502945" y="202018"/>
                  </a:lnTo>
                  <a:lnTo>
                    <a:pt x="35547" y="202018"/>
                  </a:lnTo>
                  <a:lnTo>
                    <a:pt x="35547" y="201485"/>
                  </a:lnTo>
                  <a:lnTo>
                    <a:pt x="35547" y="28524"/>
                  </a:lnTo>
                  <a:lnTo>
                    <a:pt x="35547" y="28219"/>
                  </a:lnTo>
                  <a:lnTo>
                    <a:pt x="502945" y="28219"/>
                  </a:lnTo>
                  <a:lnTo>
                    <a:pt x="502945" y="14109"/>
                  </a:lnTo>
                  <a:lnTo>
                    <a:pt x="35547" y="14109"/>
                  </a:lnTo>
                  <a:lnTo>
                    <a:pt x="35547" y="13919"/>
                  </a:lnTo>
                  <a:lnTo>
                    <a:pt x="502945" y="13919"/>
                  </a:lnTo>
                  <a:lnTo>
                    <a:pt x="502945" y="444"/>
                  </a:lnTo>
                  <a:lnTo>
                    <a:pt x="17767" y="444"/>
                  </a:lnTo>
                  <a:lnTo>
                    <a:pt x="0" y="444"/>
                  </a:lnTo>
                  <a:lnTo>
                    <a:pt x="0" y="28524"/>
                  </a:lnTo>
                  <a:lnTo>
                    <a:pt x="0" y="201485"/>
                  </a:lnTo>
                  <a:lnTo>
                    <a:pt x="0" y="230682"/>
                  </a:lnTo>
                  <a:lnTo>
                    <a:pt x="17767" y="230682"/>
                  </a:lnTo>
                  <a:lnTo>
                    <a:pt x="521055" y="230682"/>
                  </a:lnTo>
                  <a:lnTo>
                    <a:pt x="521055" y="230505"/>
                  </a:lnTo>
                  <a:lnTo>
                    <a:pt x="538835" y="230505"/>
                  </a:lnTo>
                  <a:lnTo>
                    <a:pt x="538835" y="202018"/>
                  </a:lnTo>
                  <a:lnTo>
                    <a:pt x="521055" y="202018"/>
                  </a:lnTo>
                  <a:lnTo>
                    <a:pt x="521055" y="201485"/>
                  </a:lnTo>
                  <a:lnTo>
                    <a:pt x="538835" y="201485"/>
                  </a:lnTo>
                  <a:lnTo>
                    <a:pt x="538835" y="28524"/>
                  </a:lnTo>
                  <a:lnTo>
                    <a:pt x="521055" y="28524"/>
                  </a:lnTo>
                  <a:lnTo>
                    <a:pt x="521055" y="28219"/>
                  </a:lnTo>
                  <a:lnTo>
                    <a:pt x="538835" y="28219"/>
                  </a:lnTo>
                  <a:lnTo>
                    <a:pt x="538835" y="0"/>
                  </a:lnTo>
                  <a:close/>
                </a:path>
              </a:pathLst>
            </a:custGeom>
            <a:solidFill>
              <a:srgbClr val="1F1A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1827134" y="4219745"/>
              <a:ext cx="522605" cy="200025"/>
            </a:xfrm>
            <a:custGeom>
              <a:avLst/>
              <a:gdLst/>
              <a:ahLst/>
              <a:cxnLst/>
              <a:rect l="l" t="t" r="r" b="b"/>
              <a:pathLst>
                <a:path w="522605" h="200025">
                  <a:moveTo>
                    <a:pt x="987" y="0"/>
                  </a:moveTo>
                  <a:lnTo>
                    <a:pt x="0" y="199668"/>
                  </a:lnTo>
                  <a:lnTo>
                    <a:pt x="522043" y="199668"/>
                  </a:lnTo>
                  <a:lnTo>
                    <a:pt x="522043" y="29531"/>
                  </a:lnTo>
                  <a:lnTo>
                    <a:pt x="482215" y="29531"/>
                  </a:lnTo>
                  <a:lnTo>
                    <a:pt x="443376" y="29793"/>
                  </a:lnTo>
                  <a:lnTo>
                    <a:pt x="405850" y="30053"/>
                  </a:lnTo>
                  <a:lnTo>
                    <a:pt x="368987" y="30316"/>
                  </a:lnTo>
                  <a:lnTo>
                    <a:pt x="333107" y="30316"/>
                  </a:lnTo>
                  <a:lnTo>
                    <a:pt x="264313" y="29793"/>
                  </a:lnTo>
                  <a:lnTo>
                    <a:pt x="215267" y="28486"/>
                  </a:lnTo>
                  <a:lnTo>
                    <a:pt x="168528" y="25873"/>
                  </a:lnTo>
                  <a:lnTo>
                    <a:pt x="123435" y="22212"/>
                  </a:lnTo>
                  <a:lnTo>
                    <a:pt x="80641" y="16724"/>
                  </a:lnTo>
                  <a:lnTo>
                    <a:pt x="39828" y="9408"/>
                  </a:lnTo>
                  <a:lnTo>
                    <a:pt x="13825" y="3397"/>
                  </a:lnTo>
                  <a:lnTo>
                    <a:pt x="987" y="0"/>
                  </a:lnTo>
                  <a:close/>
                </a:path>
              </a:pathLst>
            </a:custGeom>
            <a:solidFill>
              <a:srgbClr val="89D2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1809029" y="4199620"/>
              <a:ext cx="558165" cy="234315"/>
            </a:xfrm>
            <a:custGeom>
              <a:avLst/>
              <a:gdLst/>
              <a:ahLst/>
              <a:cxnLst/>
              <a:rect l="l" t="t" r="r" b="b"/>
              <a:pathLst>
                <a:path w="558164" h="234314">
                  <a:moveTo>
                    <a:pt x="331" y="219793"/>
                  </a:moveTo>
                  <a:lnTo>
                    <a:pt x="0" y="234168"/>
                  </a:lnTo>
                  <a:lnTo>
                    <a:pt x="18105" y="234168"/>
                  </a:lnTo>
                  <a:lnTo>
                    <a:pt x="18105" y="219923"/>
                  </a:lnTo>
                  <a:lnTo>
                    <a:pt x="331" y="219793"/>
                  </a:lnTo>
                  <a:close/>
                </a:path>
                <a:path w="558164" h="234314">
                  <a:moveTo>
                    <a:pt x="18105" y="219923"/>
                  </a:moveTo>
                  <a:lnTo>
                    <a:pt x="18105" y="234168"/>
                  </a:lnTo>
                  <a:lnTo>
                    <a:pt x="540149" y="234168"/>
                  </a:lnTo>
                  <a:lnTo>
                    <a:pt x="540149" y="220053"/>
                  </a:lnTo>
                  <a:lnTo>
                    <a:pt x="35879" y="220053"/>
                  </a:lnTo>
                  <a:lnTo>
                    <a:pt x="18105" y="219923"/>
                  </a:lnTo>
                  <a:close/>
                </a:path>
                <a:path w="558164" h="234314">
                  <a:moveTo>
                    <a:pt x="557923" y="205682"/>
                  </a:moveTo>
                  <a:lnTo>
                    <a:pt x="540149" y="205682"/>
                  </a:lnTo>
                  <a:lnTo>
                    <a:pt x="540149" y="234168"/>
                  </a:lnTo>
                  <a:lnTo>
                    <a:pt x="557923" y="234168"/>
                  </a:lnTo>
                  <a:lnTo>
                    <a:pt x="557923" y="205682"/>
                  </a:lnTo>
                  <a:close/>
                </a:path>
                <a:path w="558164" h="234314">
                  <a:moveTo>
                    <a:pt x="35950" y="205682"/>
                  </a:moveTo>
                  <a:lnTo>
                    <a:pt x="18105" y="205682"/>
                  </a:lnTo>
                  <a:lnTo>
                    <a:pt x="18105" y="219923"/>
                  </a:lnTo>
                  <a:lnTo>
                    <a:pt x="35879" y="220053"/>
                  </a:lnTo>
                  <a:lnTo>
                    <a:pt x="35950" y="205682"/>
                  </a:lnTo>
                  <a:close/>
                </a:path>
                <a:path w="558164" h="234314">
                  <a:moveTo>
                    <a:pt x="522375" y="205682"/>
                  </a:moveTo>
                  <a:lnTo>
                    <a:pt x="35950" y="205682"/>
                  </a:lnTo>
                  <a:lnTo>
                    <a:pt x="35879" y="220053"/>
                  </a:lnTo>
                  <a:lnTo>
                    <a:pt x="540149" y="220053"/>
                  </a:lnTo>
                  <a:lnTo>
                    <a:pt x="540149" y="219793"/>
                  </a:lnTo>
                  <a:lnTo>
                    <a:pt x="522375" y="219793"/>
                  </a:lnTo>
                  <a:lnTo>
                    <a:pt x="522375" y="205682"/>
                  </a:lnTo>
                  <a:close/>
                </a:path>
                <a:path w="558164" h="234314">
                  <a:moveTo>
                    <a:pt x="1318" y="19862"/>
                  </a:moveTo>
                  <a:lnTo>
                    <a:pt x="331" y="219793"/>
                  </a:lnTo>
                  <a:lnTo>
                    <a:pt x="18105" y="219923"/>
                  </a:lnTo>
                  <a:lnTo>
                    <a:pt x="18105" y="205682"/>
                  </a:lnTo>
                  <a:lnTo>
                    <a:pt x="35950" y="205682"/>
                  </a:lnTo>
                  <a:lnTo>
                    <a:pt x="36770" y="39564"/>
                  </a:lnTo>
                  <a:lnTo>
                    <a:pt x="35220" y="39202"/>
                  </a:lnTo>
                  <a:lnTo>
                    <a:pt x="13165" y="33454"/>
                  </a:lnTo>
                  <a:lnTo>
                    <a:pt x="19091" y="20125"/>
                  </a:lnTo>
                  <a:lnTo>
                    <a:pt x="1318" y="19862"/>
                  </a:lnTo>
                  <a:close/>
                </a:path>
                <a:path w="558164" h="234314">
                  <a:moveTo>
                    <a:pt x="540149" y="49656"/>
                  </a:moveTo>
                  <a:lnTo>
                    <a:pt x="522375" y="49656"/>
                  </a:lnTo>
                  <a:lnTo>
                    <a:pt x="522375" y="219793"/>
                  </a:lnTo>
                  <a:lnTo>
                    <a:pt x="540149" y="219793"/>
                  </a:lnTo>
                  <a:lnTo>
                    <a:pt x="540149" y="205682"/>
                  </a:lnTo>
                  <a:lnTo>
                    <a:pt x="557923" y="205682"/>
                  </a:lnTo>
                  <a:lnTo>
                    <a:pt x="557923" y="63768"/>
                  </a:lnTo>
                  <a:lnTo>
                    <a:pt x="540149" y="63768"/>
                  </a:lnTo>
                  <a:lnTo>
                    <a:pt x="540149" y="49656"/>
                  </a:lnTo>
                  <a:close/>
                </a:path>
                <a:path w="558164" h="234314">
                  <a:moveTo>
                    <a:pt x="25016" y="6795"/>
                  </a:moveTo>
                  <a:lnTo>
                    <a:pt x="19150" y="19994"/>
                  </a:lnTo>
                  <a:lnTo>
                    <a:pt x="36863" y="20125"/>
                  </a:lnTo>
                  <a:lnTo>
                    <a:pt x="36770" y="39564"/>
                  </a:lnTo>
                  <a:lnTo>
                    <a:pt x="92823" y="50441"/>
                  </a:lnTo>
                  <a:lnTo>
                    <a:pt x="129358" y="55144"/>
                  </a:lnTo>
                  <a:lnTo>
                    <a:pt x="141868" y="56712"/>
                  </a:lnTo>
                  <a:lnTo>
                    <a:pt x="180050" y="59850"/>
                  </a:lnTo>
                  <a:lnTo>
                    <a:pt x="233373" y="62723"/>
                  </a:lnTo>
                  <a:lnTo>
                    <a:pt x="347919" y="64553"/>
                  </a:lnTo>
                  <a:lnTo>
                    <a:pt x="378203" y="64553"/>
                  </a:lnTo>
                  <a:lnTo>
                    <a:pt x="440743" y="64030"/>
                  </a:lnTo>
                  <a:lnTo>
                    <a:pt x="440743" y="36327"/>
                  </a:lnTo>
                  <a:lnTo>
                    <a:pt x="320600" y="36327"/>
                  </a:lnTo>
                  <a:lnTo>
                    <a:pt x="264644" y="35282"/>
                  </a:lnTo>
                  <a:lnTo>
                    <a:pt x="211650" y="33454"/>
                  </a:lnTo>
                  <a:lnTo>
                    <a:pt x="160958" y="30056"/>
                  </a:lnTo>
                  <a:lnTo>
                    <a:pt x="101380" y="22998"/>
                  </a:lnTo>
                  <a:lnTo>
                    <a:pt x="46083" y="12284"/>
                  </a:lnTo>
                  <a:lnTo>
                    <a:pt x="35551" y="9408"/>
                  </a:lnTo>
                  <a:lnTo>
                    <a:pt x="25016" y="6795"/>
                  </a:lnTo>
                  <a:close/>
                </a:path>
                <a:path w="558164" h="234314">
                  <a:moveTo>
                    <a:pt x="540149" y="35544"/>
                  </a:moveTo>
                  <a:lnTo>
                    <a:pt x="481231" y="35544"/>
                  </a:lnTo>
                  <a:lnTo>
                    <a:pt x="467733" y="35804"/>
                  </a:lnTo>
                  <a:lnTo>
                    <a:pt x="440743" y="35804"/>
                  </a:lnTo>
                  <a:lnTo>
                    <a:pt x="440743" y="64030"/>
                  </a:lnTo>
                  <a:lnTo>
                    <a:pt x="473329" y="64030"/>
                  </a:lnTo>
                  <a:lnTo>
                    <a:pt x="484852" y="63768"/>
                  </a:lnTo>
                  <a:lnTo>
                    <a:pt x="522375" y="63768"/>
                  </a:lnTo>
                  <a:lnTo>
                    <a:pt x="522375" y="49656"/>
                  </a:lnTo>
                  <a:lnTo>
                    <a:pt x="540149" y="49656"/>
                  </a:lnTo>
                  <a:lnTo>
                    <a:pt x="540149" y="35544"/>
                  </a:lnTo>
                  <a:close/>
                </a:path>
                <a:path w="558164" h="234314">
                  <a:moveTo>
                    <a:pt x="557923" y="35544"/>
                  </a:moveTo>
                  <a:lnTo>
                    <a:pt x="540149" y="35544"/>
                  </a:lnTo>
                  <a:lnTo>
                    <a:pt x="540149" y="63768"/>
                  </a:lnTo>
                  <a:lnTo>
                    <a:pt x="557923" y="63768"/>
                  </a:lnTo>
                  <a:lnTo>
                    <a:pt x="557923" y="35544"/>
                  </a:lnTo>
                  <a:close/>
                </a:path>
                <a:path w="558164" h="234314">
                  <a:moveTo>
                    <a:pt x="19150" y="19994"/>
                  </a:moveTo>
                  <a:lnTo>
                    <a:pt x="13165" y="33454"/>
                  </a:lnTo>
                  <a:lnTo>
                    <a:pt x="35220" y="39202"/>
                  </a:lnTo>
                  <a:lnTo>
                    <a:pt x="36770" y="39564"/>
                  </a:lnTo>
                  <a:lnTo>
                    <a:pt x="36863" y="20125"/>
                  </a:lnTo>
                  <a:lnTo>
                    <a:pt x="19150" y="19994"/>
                  </a:lnTo>
                  <a:close/>
                </a:path>
                <a:path w="558164" h="234314">
                  <a:moveTo>
                    <a:pt x="440743" y="35804"/>
                  </a:moveTo>
                  <a:lnTo>
                    <a:pt x="379191" y="36327"/>
                  </a:lnTo>
                  <a:lnTo>
                    <a:pt x="440743" y="36327"/>
                  </a:lnTo>
                  <a:lnTo>
                    <a:pt x="440743" y="35804"/>
                  </a:lnTo>
                  <a:close/>
                </a:path>
                <a:path w="558164" h="234314">
                  <a:moveTo>
                    <a:pt x="19091" y="20125"/>
                  </a:moveTo>
                  <a:close/>
                </a:path>
                <a:path w="558164" h="234314">
                  <a:moveTo>
                    <a:pt x="1318" y="19862"/>
                  </a:moveTo>
                  <a:lnTo>
                    <a:pt x="19091" y="20125"/>
                  </a:lnTo>
                  <a:lnTo>
                    <a:pt x="19149" y="19994"/>
                  </a:lnTo>
                  <a:lnTo>
                    <a:pt x="1318" y="19862"/>
                  </a:lnTo>
                  <a:close/>
                </a:path>
                <a:path w="558164" h="234314">
                  <a:moveTo>
                    <a:pt x="1646" y="0"/>
                  </a:moveTo>
                  <a:lnTo>
                    <a:pt x="1318" y="19862"/>
                  </a:lnTo>
                  <a:lnTo>
                    <a:pt x="19149" y="19994"/>
                  </a:lnTo>
                  <a:lnTo>
                    <a:pt x="25016" y="6795"/>
                  </a:lnTo>
                  <a:lnTo>
                    <a:pt x="1646" y="0"/>
                  </a:lnTo>
                  <a:close/>
                </a:path>
              </a:pathLst>
            </a:custGeom>
            <a:solidFill>
              <a:srgbClr val="1F1A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2850158" y="3939581"/>
              <a:ext cx="1408430" cy="476884"/>
            </a:xfrm>
            <a:custGeom>
              <a:avLst/>
              <a:gdLst/>
              <a:ahLst/>
              <a:cxnLst/>
              <a:rect l="l" t="t" r="r" b="b"/>
              <a:pathLst>
                <a:path w="1408429" h="476885">
                  <a:moveTo>
                    <a:pt x="659" y="0"/>
                  </a:moveTo>
                  <a:lnTo>
                    <a:pt x="0" y="476697"/>
                  </a:lnTo>
                  <a:lnTo>
                    <a:pt x="1408138" y="476697"/>
                  </a:lnTo>
                  <a:lnTo>
                    <a:pt x="1408138" y="303162"/>
                  </a:lnTo>
                  <a:lnTo>
                    <a:pt x="1311697" y="302377"/>
                  </a:lnTo>
                  <a:lnTo>
                    <a:pt x="1219201" y="299764"/>
                  </a:lnTo>
                  <a:lnTo>
                    <a:pt x="1130987" y="295843"/>
                  </a:lnTo>
                  <a:lnTo>
                    <a:pt x="1046065" y="290095"/>
                  </a:lnTo>
                  <a:lnTo>
                    <a:pt x="965420" y="283299"/>
                  </a:lnTo>
                  <a:lnTo>
                    <a:pt x="888397" y="275198"/>
                  </a:lnTo>
                  <a:lnTo>
                    <a:pt x="814994" y="266049"/>
                  </a:lnTo>
                  <a:lnTo>
                    <a:pt x="745213" y="255858"/>
                  </a:lnTo>
                  <a:lnTo>
                    <a:pt x="679052" y="244619"/>
                  </a:lnTo>
                  <a:lnTo>
                    <a:pt x="616185" y="232860"/>
                  </a:lnTo>
                  <a:lnTo>
                    <a:pt x="556936" y="220316"/>
                  </a:lnTo>
                  <a:lnTo>
                    <a:pt x="501307" y="207247"/>
                  </a:lnTo>
                  <a:lnTo>
                    <a:pt x="448641" y="193657"/>
                  </a:lnTo>
                  <a:lnTo>
                    <a:pt x="399599" y="179806"/>
                  </a:lnTo>
                  <a:lnTo>
                    <a:pt x="353515" y="165694"/>
                  </a:lnTo>
                  <a:lnTo>
                    <a:pt x="310396" y="151582"/>
                  </a:lnTo>
                  <a:lnTo>
                    <a:pt x="270568" y="137468"/>
                  </a:lnTo>
                  <a:lnTo>
                    <a:pt x="233701" y="123356"/>
                  </a:lnTo>
                  <a:lnTo>
                    <a:pt x="168859" y="95915"/>
                  </a:lnTo>
                  <a:lnTo>
                    <a:pt x="115533" y="70301"/>
                  </a:lnTo>
                  <a:lnTo>
                    <a:pt x="72743" y="47303"/>
                  </a:lnTo>
                  <a:lnTo>
                    <a:pt x="27978" y="19862"/>
                  </a:lnTo>
                  <a:lnTo>
                    <a:pt x="4936" y="3397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89D2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2832384" y="3904561"/>
              <a:ext cx="1444625" cy="526415"/>
            </a:xfrm>
            <a:custGeom>
              <a:avLst/>
              <a:gdLst/>
              <a:ahLst/>
              <a:cxnLst/>
              <a:rect l="l" t="t" r="r" b="b"/>
              <a:pathLst>
                <a:path w="1444625" h="526414">
                  <a:moveTo>
                    <a:pt x="659" y="0"/>
                  </a:moveTo>
                  <a:lnTo>
                    <a:pt x="592" y="83108"/>
                  </a:lnTo>
                  <a:lnTo>
                    <a:pt x="19" y="497602"/>
                  </a:lnTo>
                  <a:lnTo>
                    <a:pt x="0" y="525828"/>
                  </a:lnTo>
                  <a:lnTo>
                    <a:pt x="17774" y="525828"/>
                  </a:lnTo>
                  <a:lnTo>
                    <a:pt x="17774" y="497602"/>
                  </a:lnTo>
                  <a:lnTo>
                    <a:pt x="35567" y="497602"/>
                  </a:lnTo>
                  <a:lnTo>
                    <a:pt x="36163" y="66970"/>
                  </a:lnTo>
                  <a:lnTo>
                    <a:pt x="33573" y="65336"/>
                  </a:lnTo>
                  <a:lnTo>
                    <a:pt x="23369" y="58280"/>
                  </a:lnTo>
                  <a:lnTo>
                    <a:pt x="9872" y="48348"/>
                  </a:lnTo>
                  <a:lnTo>
                    <a:pt x="5595" y="44688"/>
                  </a:lnTo>
                  <a:lnTo>
                    <a:pt x="31267" y="25088"/>
                  </a:lnTo>
                  <a:lnTo>
                    <a:pt x="659" y="0"/>
                  </a:lnTo>
                  <a:close/>
                </a:path>
                <a:path w="1444625" h="526414">
                  <a:moveTo>
                    <a:pt x="35567" y="497602"/>
                  </a:moveTo>
                  <a:lnTo>
                    <a:pt x="17774" y="497602"/>
                  </a:lnTo>
                  <a:lnTo>
                    <a:pt x="17774" y="525828"/>
                  </a:lnTo>
                  <a:lnTo>
                    <a:pt x="1425912" y="525828"/>
                  </a:lnTo>
                  <a:lnTo>
                    <a:pt x="1425912" y="511717"/>
                  </a:lnTo>
                  <a:lnTo>
                    <a:pt x="35548" y="511717"/>
                  </a:lnTo>
                  <a:lnTo>
                    <a:pt x="35567" y="497602"/>
                  </a:lnTo>
                  <a:close/>
                </a:path>
                <a:path w="1444625" h="526414">
                  <a:moveTo>
                    <a:pt x="1444017" y="497602"/>
                  </a:moveTo>
                  <a:lnTo>
                    <a:pt x="1425912" y="497602"/>
                  </a:lnTo>
                  <a:lnTo>
                    <a:pt x="1425912" y="525828"/>
                  </a:lnTo>
                  <a:lnTo>
                    <a:pt x="1444017" y="525828"/>
                  </a:lnTo>
                  <a:lnTo>
                    <a:pt x="1444017" y="497602"/>
                  </a:lnTo>
                  <a:close/>
                </a:path>
                <a:path w="1444625" h="526414">
                  <a:moveTo>
                    <a:pt x="1408138" y="497602"/>
                  </a:moveTo>
                  <a:lnTo>
                    <a:pt x="35567" y="497602"/>
                  </a:lnTo>
                  <a:lnTo>
                    <a:pt x="35548" y="511717"/>
                  </a:lnTo>
                  <a:lnTo>
                    <a:pt x="1408138" y="511717"/>
                  </a:lnTo>
                  <a:lnTo>
                    <a:pt x="1408138" y="497602"/>
                  </a:lnTo>
                  <a:close/>
                </a:path>
                <a:path w="1444625" h="526414">
                  <a:moveTo>
                    <a:pt x="1408138" y="352150"/>
                  </a:moveTo>
                  <a:lnTo>
                    <a:pt x="1408138" y="511717"/>
                  </a:lnTo>
                  <a:lnTo>
                    <a:pt x="1425912" y="511717"/>
                  </a:lnTo>
                  <a:lnTo>
                    <a:pt x="1425912" y="497602"/>
                  </a:lnTo>
                  <a:lnTo>
                    <a:pt x="1444017" y="497602"/>
                  </a:lnTo>
                  <a:lnTo>
                    <a:pt x="1444017" y="352293"/>
                  </a:lnTo>
                  <a:lnTo>
                    <a:pt x="1425912" y="352293"/>
                  </a:lnTo>
                  <a:lnTo>
                    <a:pt x="1408138" y="352150"/>
                  </a:lnTo>
                  <a:close/>
                </a:path>
                <a:path w="1444625" h="526414">
                  <a:moveTo>
                    <a:pt x="1425912" y="338181"/>
                  </a:moveTo>
                  <a:lnTo>
                    <a:pt x="1408138" y="338181"/>
                  </a:lnTo>
                  <a:lnTo>
                    <a:pt x="1408138" y="352150"/>
                  </a:lnTo>
                  <a:lnTo>
                    <a:pt x="1425912" y="352293"/>
                  </a:lnTo>
                  <a:lnTo>
                    <a:pt x="1425912" y="338181"/>
                  </a:lnTo>
                  <a:close/>
                </a:path>
                <a:path w="1444625" h="526414">
                  <a:moveTo>
                    <a:pt x="1444017" y="324070"/>
                  </a:moveTo>
                  <a:lnTo>
                    <a:pt x="1425912" y="324070"/>
                  </a:lnTo>
                  <a:lnTo>
                    <a:pt x="1425912" y="352293"/>
                  </a:lnTo>
                  <a:lnTo>
                    <a:pt x="1444017" y="352293"/>
                  </a:lnTo>
                  <a:lnTo>
                    <a:pt x="1444017" y="324070"/>
                  </a:lnTo>
                  <a:close/>
                </a:path>
                <a:path w="1444625" h="526414">
                  <a:moveTo>
                    <a:pt x="31267" y="25088"/>
                  </a:moveTo>
                  <a:lnTo>
                    <a:pt x="18433" y="35019"/>
                  </a:lnTo>
                  <a:lnTo>
                    <a:pt x="36207" y="35019"/>
                  </a:lnTo>
                  <a:lnTo>
                    <a:pt x="36163" y="66970"/>
                  </a:lnTo>
                  <a:lnTo>
                    <a:pt x="78998" y="93299"/>
                  </a:lnTo>
                  <a:lnTo>
                    <a:pt x="122447" y="116560"/>
                  </a:lnTo>
                  <a:lnTo>
                    <a:pt x="176429" y="142433"/>
                  </a:lnTo>
                  <a:lnTo>
                    <a:pt x="241930" y="170134"/>
                  </a:lnTo>
                  <a:lnTo>
                    <a:pt x="279125" y="184509"/>
                  </a:lnTo>
                  <a:lnTo>
                    <a:pt x="319282" y="198883"/>
                  </a:lnTo>
                  <a:lnTo>
                    <a:pt x="362732" y="213257"/>
                  </a:lnTo>
                  <a:lnTo>
                    <a:pt x="409143" y="227632"/>
                  </a:lnTo>
                  <a:lnTo>
                    <a:pt x="458845" y="241484"/>
                  </a:lnTo>
                  <a:lnTo>
                    <a:pt x="511839" y="255336"/>
                  </a:lnTo>
                  <a:lnTo>
                    <a:pt x="568127" y="268402"/>
                  </a:lnTo>
                  <a:lnTo>
                    <a:pt x="628032" y="281209"/>
                  </a:lnTo>
                  <a:lnTo>
                    <a:pt x="691231" y="293230"/>
                  </a:lnTo>
                  <a:lnTo>
                    <a:pt x="758050" y="304467"/>
                  </a:lnTo>
                  <a:lnTo>
                    <a:pt x="828163" y="314661"/>
                  </a:lnTo>
                  <a:lnTo>
                    <a:pt x="902222" y="324070"/>
                  </a:lnTo>
                  <a:lnTo>
                    <a:pt x="979904" y="332171"/>
                  </a:lnTo>
                  <a:lnTo>
                    <a:pt x="1061205" y="339226"/>
                  </a:lnTo>
                  <a:lnTo>
                    <a:pt x="1146458" y="344715"/>
                  </a:lnTo>
                  <a:lnTo>
                    <a:pt x="1235660" y="348895"/>
                  </a:lnTo>
                  <a:lnTo>
                    <a:pt x="1328812" y="351511"/>
                  </a:lnTo>
                  <a:lnTo>
                    <a:pt x="1408138" y="352150"/>
                  </a:lnTo>
                  <a:lnTo>
                    <a:pt x="1408138" y="338181"/>
                  </a:lnTo>
                  <a:lnTo>
                    <a:pt x="1425912" y="338181"/>
                  </a:lnTo>
                  <a:lnTo>
                    <a:pt x="1425912" y="324070"/>
                  </a:lnTo>
                  <a:lnTo>
                    <a:pt x="1330458" y="323284"/>
                  </a:lnTo>
                  <a:lnTo>
                    <a:pt x="1238622" y="320672"/>
                  </a:lnTo>
                  <a:lnTo>
                    <a:pt x="1150735" y="316751"/>
                  </a:lnTo>
                  <a:lnTo>
                    <a:pt x="1066801" y="311263"/>
                  </a:lnTo>
                  <a:lnTo>
                    <a:pt x="986487" y="304467"/>
                  </a:lnTo>
                  <a:lnTo>
                    <a:pt x="910123" y="296626"/>
                  </a:lnTo>
                  <a:lnTo>
                    <a:pt x="837377" y="287480"/>
                  </a:lnTo>
                  <a:lnTo>
                    <a:pt x="768254" y="277548"/>
                  </a:lnTo>
                  <a:lnTo>
                    <a:pt x="702753" y="266572"/>
                  </a:lnTo>
                  <a:lnTo>
                    <a:pt x="640542" y="254810"/>
                  </a:lnTo>
                  <a:lnTo>
                    <a:pt x="581952" y="242529"/>
                  </a:lnTo>
                  <a:lnTo>
                    <a:pt x="526652" y="229722"/>
                  </a:lnTo>
                  <a:lnTo>
                    <a:pt x="474644" y="216393"/>
                  </a:lnTo>
                  <a:lnTo>
                    <a:pt x="425930" y="202804"/>
                  </a:lnTo>
                  <a:lnTo>
                    <a:pt x="380506" y="188952"/>
                  </a:lnTo>
                  <a:lnTo>
                    <a:pt x="338043" y="174840"/>
                  </a:lnTo>
                  <a:lnTo>
                    <a:pt x="298546" y="160988"/>
                  </a:lnTo>
                  <a:lnTo>
                    <a:pt x="262010" y="147136"/>
                  </a:lnTo>
                  <a:lnTo>
                    <a:pt x="197824" y="120218"/>
                  </a:lnTo>
                  <a:lnTo>
                    <a:pt x="145158" y="94867"/>
                  </a:lnTo>
                  <a:lnTo>
                    <a:pt x="102695" y="72131"/>
                  </a:lnTo>
                  <a:lnTo>
                    <a:pt x="58590" y="44950"/>
                  </a:lnTo>
                  <a:lnTo>
                    <a:pt x="35548" y="28746"/>
                  </a:lnTo>
                  <a:lnTo>
                    <a:pt x="31267" y="25088"/>
                  </a:lnTo>
                  <a:close/>
                </a:path>
                <a:path w="1444625" h="526414">
                  <a:moveTo>
                    <a:pt x="31267" y="25088"/>
                  </a:moveTo>
                  <a:lnTo>
                    <a:pt x="5595" y="44688"/>
                  </a:lnTo>
                  <a:lnTo>
                    <a:pt x="9872" y="48348"/>
                  </a:lnTo>
                  <a:lnTo>
                    <a:pt x="23369" y="58280"/>
                  </a:lnTo>
                  <a:lnTo>
                    <a:pt x="33573" y="65336"/>
                  </a:lnTo>
                  <a:lnTo>
                    <a:pt x="36163" y="66970"/>
                  </a:lnTo>
                  <a:lnTo>
                    <a:pt x="36207" y="35019"/>
                  </a:lnTo>
                  <a:lnTo>
                    <a:pt x="18433" y="35019"/>
                  </a:lnTo>
                  <a:lnTo>
                    <a:pt x="31267" y="25088"/>
                  </a:lnTo>
                  <a:close/>
                </a:path>
              </a:pathLst>
            </a:custGeom>
            <a:solidFill>
              <a:srgbClr val="1F1A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4756973" y="3941148"/>
              <a:ext cx="1408430" cy="476884"/>
            </a:xfrm>
            <a:custGeom>
              <a:avLst/>
              <a:gdLst/>
              <a:ahLst/>
              <a:cxnLst/>
              <a:rect l="l" t="t" r="r" b="b"/>
              <a:pathLst>
                <a:path w="1408429" h="476885">
                  <a:moveTo>
                    <a:pt x="656" y="0"/>
                  </a:moveTo>
                  <a:lnTo>
                    <a:pt x="0" y="476697"/>
                  </a:lnTo>
                  <a:lnTo>
                    <a:pt x="1408138" y="476697"/>
                  </a:lnTo>
                  <a:lnTo>
                    <a:pt x="1408138" y="303162"/>
                  </a:lnTo>
                  <a:lnTo>
                    <a:pt x="1311693" y="302379"/>
                  </a:lnTo>
                  <a:lnTo>
                    <a:pt x="1219201" y="299764"/>
                  </a:lnTo>
                  <a:lnTo>
                    <a:pt x="1130987" y="295843"/>
                  </a:lnTo>
                  <a:lnTo>
                    <a:pt x="1046065" y="290095"/>
                  </a:lnTo>
                  <a:lnTo>
                    <a:pt x="965420" y="283299"/>
                  </a:lnTo>
                  <a:lnTo>
                    <a:pt x="888397" y="275198"/>
                  </a:lnTo>
                  <a:lnTo>
                    <a:pt x="814994" y="266052"/>
                  </a:lnTo>
                  <a:lnTo>
                    <a:pt x="745213" y="255858"/>
                  </a:lnTo>
                  <a:lnTo>
                    <a:pt x="679052" y="244882"/>
                  </a:lnTo>
                  <a:lnTo>
                    <a:pt x="616182" y="232860"/>
                  </a:lnTo>
                  <a:lnTo>
                    <a:pt x="556936" y="220316"/>
                  </a:lnTo>
                  <a:lnTo>
                    <a:pt x="501307" y="207247"/>
                  </a:lnTo>
                  <a:lnTo>
                    <a:pt x="448641" y="193657"/>
                  </a:lnTo>
                  <a:lnTo>
                    <a:pt x="399595" y="179806"/>
                  </a:lnTo>
                  <a:lnTo>
                    <a:pt x="353515" y="165694"/>
                  </a:lnTo>
                  <a:lnTo>
                    <a:pt x="310393" y="151582"/>
                  </a:lnTo>
                  <a:lnTo>
                    <a:pt x="270568" y="137468"/>
                  </a:lnTo>
                  <a:lnTo>
                    <a:pt x="233701" y="123356"/>
                  </a:lnTo>
                  <a:lnTo>
                    <a:pt x="168856" y="95915"/>
                  </a:lnTo>
                  <a:lnTo>
                    <a:pt x="115533" y="70301"/>
                  </a:lnTo>
                  <a:lnTo>
                    <a:pt x="72743" y="47303"/>
                  </a:lnTo>
                  <a:lnTo>
                    <a:pt x="27978" y="19862"/>
                  </a:lnTo>
                  <a:lnTo>
                    <a:pt x="4936" y="3397"/>
                  </a:lnTo>
                  <a:lnTo>
                    <a:pt x="656" y="0"/>
                  </a:lnTo>
                  <a:close/>
                </a:path>
              </a:pathLst>
            </a:custGeom>
            <a:solidFill>
              <a:srgbClr val="89D2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4739199" y="3906129"/>
              <a:ext cx="1444625" cy="526415"/>
            </a:xfrm>
            <a:custGeom>
              <a:avLst/>
              <a:gdLst/>
              <a:ahLst/>
              <a:cxnLst/>
              <a:rect l="l" t="t" r="r" b="b"/>
              <a:pathLst>
                <a:path w="1444625" h="526414">
                  <a:moveTo>
                    <a:pt x="656" y="0"/>
                  </a:moveTo>
                  <a:lnTo>
                    <a:pt x="590" y="82845"/>
                  </a:lnTo>
                  <a:lnTo>
                    <a:pt x="19" y="497602"/>
                  </a:lnTo>
                  <a:lnTo>
                    <a:pt x="0" y="525828"/>
                  </a:lnTo>
                  <a:lnTo>
                    <a:pt x="17774" y="525828"/>
                  </a:lnTo>
                  <a:lnTo>
                    <a:pt x="17774" y="497602"/>
                  </a:lnTo>
                  <a:lnTo>
                    <a:pt x="35567" y="497602"/>
                  </a:lnTo>
                  <a:lnTo>
                    <a:pt x="36160" y="66968"/>
                  </a:lnTo>
                  <a:lnTo>
                    <a:pt x="33573" y="65336"/>
                  </a:lnTo>
                  <a:lnTo>
                    <a:pt x="23369" y="58280"/>
                  </a:lnTo>
                  <a:lnTo>
                    <a:pt x="9872" y="48348"/>
                  </a:lnTo>
                  <a:lnTo>
                    <a:pt x="5595" y="44690"/>
                  </a:lnTo>
                  <a:lnTo>
                    <a:pt x="30939" y="25088"/>
                  </a:lnTo>
                  <a:lnTo>
                    <a:pt x="656" y="0"/>
                  </a:lnTo>
                  <a:close/>
                </a:path>
                <a:path w="1444625" h="526414">
                  <a:moveTo>
                    <a:pt x="35567" y="497602"/>
                  </a:moveTo>
                  <a:lnTo>
                    <a:pt x="17774" y="497602"/>
                  </a:lnTo>
                  <a:lnTo>
                    <a:pt x="17774" y="525828"/>
                  </a:lnTo>
                  <a:lnTo>
                    <a:pt x="1425912" y="525828"/>
                  </a:lnTo>
                  <a:lnTo>
                    <a:pt x="1425912" y="511717"/>
                  </a:lnTo>
                  <a:lnTo>
                    <a:pt x="35548" y="511717"/>
                  </a:lnTo>
                  <a:lnTo>
                    <a:pt x="35567" y="497602"/>
                  </a:lnTo>
                  <a:close/>
                </a:path>
                <a:path w="1444625" h="526414">
                  <a:moveTo>
                    <a:pt x="1444014" y="497602"/>
                  </a:moveTo>
                  <a:lnTo>
                    <a:pt x="1425912" y="497602"/>
                  </a:lnTo>
                  <a:lnTo>
                    <a:pt x="1425912" y="525828"/>
                  </a:lnTo>
                  <a:lnTo>
                    <a:pt x="1444014" y="525828"/>
                  </a:lnTo>
                  <a:lnTo>
                    <a:pt x="1444014" y="497602"/>
                  </a:lnTo>
                  <a:close/>
                </a:path>
                <a:path w="1444625" h="526414">
                  <a:moveTo>
                    <a:pt x="1408138" y="497602"/>
                  </a:moveTo>
                  <a:lnTo>
                    <a:pt x="35567" y="497602"/>
                  </a:lnTo>
                  <a:lnTo>
                    <a:pt x="35548" y="511717"/>
                  </a:lnTo>
                  <a:lnTo>
                    <a:pt x="1408138" y="511717"/>
                  </a:lnTo>
                  <a:lnTo>
                    <a:pt x="1408138" y="497602"/>
                  </a:lnTo>
                  <a:close/>
                </a:path>
                <a:path w="1444625" h="526414">
                  <a:moveTo>
                    <a:pt x="1408138" y="352150"/>
                  </a:moveTo>
                  <a:lnTo>
                    <a:pt x="1408138" y="511717"/>
                  </a:lnTo>
                  <a:lnTo>
                    <a:pt x="1425912" y="511717"/>
                  </a:lnTo>
                  <a:lnTo>
                    <a:pt x="1425912" y="497602"/>
                  </a:lnTo>
                  <a:lnTo>
                    <a:pt x="1444014" y="497602"/>
                  </a:lnTo>
                  <a:lnTo>
                    <a:pt x="1444014" y="352293"/>
                  </a:lnTo>
                  <a:lnTo>
                    <a:pt x="1425912" y="352293"/>
                  </a:lnTo>
                  <a:lnTo>
                    <a:pt x="1408138" y="352150"/>
                  </a:lnTo>
                  <a:close/>
                </a:path>
                <a:path w="1444625" h="526414">
                  <a:moveTo>
                    <a:pt x="1425912" y="338181"/>
                  </a:moveTo>
                  <a:lnTo>
                    <a:pt x="1408138" y="338181"/>
                  </a:lnTo>
                  <a:lnTo>
                    <a:pt x="1408138" y="352150"/>
                  </a:lnTo>
                  <a:lnTo>
                    <a:pt x="1425912" y="352293"/>
                  </a:lnTo>
                  <a:lnTo>
                    <a:pt x="1425912" y="338181"/>
                  </a:lnTo>
                  <a:close/>
                </a:path>
                <a:path w="1444625" h="526414">
                  <a:moveTo>
                    <a:pt x="1444014" y="324070"/>
                  </a:moveTo>
                  <a:lnTo>
                    <a:pt x="1425912" y="324070"/>
                  </a:lnTo>
                  <a:lnTo>
                    <a:pt x="1425912" y="352293"/>
                  </a:lnTo>
                  <a:lnTo>
                    <a:pt x="1444014" y="352293"/>
                  </a:lnTo>
                  <a:lnTo>
                    <a:pt x="1444014" y="324070"/>
                  </a:lnTo>
                  <a:close/>
                </a:path>
                <a:path w="1444625" h="526414">
                  <a:moveTo>
                    <a:pt x="30939" y="25088"/>
                  </a:moveTo>
                  <a:lnTo>
                    <a:pt x="18430" y="35019"/>
                  </a:lnTo>
                  <a:lnTo>
                    <a:pt x="36204" y="35019"/>
                  </a:lnTo>
                  <a:lnTo>
                    <a:pt x="36160" y="66968"/>
                  </a:lnTo>
                  <a:lnTo>
                    <a:pt x="78998" y="93299"/>
                  </a:lnTo>
                  <a:lnTo>
                    <a:pt x="122444" y="116560"/>
                  </a:lnTo>
                  <a:lnTo>
                    <a:pt x="176426" y="142433"/>
                  </a:lnTo>
                  <a:lnTo>
                    <a:pt x="241930" y="170397"/>
                  </a:lnTo>
                  <a:lnTo>
                    <a:pt x="279125" y="184509"/>
                  </a:lnTo>
                  <a:lnTo>
                    <a:pt x="319282" y="198883"/>
                  </a:lnTo>
                  <a:lnTo>
                    <a:pt x="362732" y="213257"/>
                  </a:lnTo>
                  <a:lnTo>
                    <a:pt x="409143" y="227632"/>
                  </a:lnTo>
                  <a:lnTo>
                    <a:pt x="458845" y="241484"/>
                  </a:lnTo>
                  <a:lnTo>
                    <a:pt x="511839" y="255336"/>
                  </a:lnTo>
                  <a:lnTo>
                    <a:pt x="568127" y="268662"/>
                  </a:lnTo>
                  <a:lnTo>
                    <a:pt x="628032" y="281209"/>
                  </a:lnTo>
                  <a:lnTo>
                    <a:pt x="691231" y="293230"/>
                  </a:lnTo>
                  <a:lnTo>
                    <a:pt x="757719" y="304467"/>
                  </a:lnTo>
                  <a:lnTo>
                    <a:pt x="828160" y="314661"/>
                  </a:lnTo>
                  <a:lnTo>
                    <a:pt x="902222" y="324070"/>
                  </a:lnTo>
                  <a:lnTo>
                    <a:pt x="979901" y="332171"/>
                  </a:lnTo>
                  <a:lnTo>
                    <a:pt x="1061205" y="339226"/>
                  </a:lnTo>
                  <a:lnTo>
                    <a:pt x="1146455" y="344715"/>
                  </a:lnTo>
                  <a:lnTo>
                    <a:pt x="1235657" y="348898"/>
                  </a:lnTo>
                  <a:lnTo>
                    <a:pt x="1328812" y="351511"/>
                  </a:lnTo>
                  <a:lnTo>
                    <a:pt x="1408138" y="352150"/>
                  </a:lnTo>
                  <a:lnTo>
                    <a:pt x="1408138" y="338181"/>
                  </a:lnTo>
                  <a:lnTo>
                    <a:pt x="1425912" y="338181"/>
                  </a:lnTo>
                  <a:lnTo>
                    <a:pt x="1425912" y="324070"/>
                  </a:lnTo>
                  <a:lnTo>
                    <a:pt x="1330127" y="323284"/>
                  </a:lnTo>
                  <a:lnTo>
                    <a:pt x="1238622" y="320672"/>
                  </a:lnTo>
                  <a:lnTo>
                    <a:pt x="1150735" y="316751"/>
                  </a:lnTo>
                  <a:lnTo>
                    <a:pt x="1066801" y="311263"/>
                  </a:lnTo>
                  <a:lnTo>
                    <a:pt x="986484" y="304467"/>
                  </a:lnTo>
                  <a:lnTo>
                    <a:pt x="910120" y="296628"/>
                  </a:lnTo>
                  <a:lnTo>
                    <a:pt x="837377" y="287480"/>
                  </a:lnTo>
                  <a:lnTo>
                    <a:pt x="768254" y="277548"/>
                  </a:lnTo>
                  <a:lnTo>
                    <a:pt x="702750" y="266572"/>
                  </a:lnTo>
                  <a:lnTo>
                    <a:pt x="640539" y="255073"/>
                  </a:lnTo>
                  <a:lnTo>
                    <a:pt x="581949" y="242529"/>
                  </a:lnTo>
                  <a:lnTo>
                    <a:pt x="526652" y="229722"/>
                  </a:lnTo>
                  <a:lnTo>
                    <a:pt x="474644" y="216395"/>
                  </a:lnTo>
                  <a:lnTo>
                    <a:pt x="425930" y="202804"/>
                  </a:lnTo>
                  <a:lnTo>
                    <a:pt x="380506" y="188952"/>
                  </a:lnTo>
                  <a:lnTo>
                    <a:pt x="338043" y="175100"/>
                  </a:lnTo>
                  <a:lnTo>
                    <a:pt x="298546" y="160988"/>
                  </a:lnTo>
                  <a:lnTo>
                    <a:pt x="262007" y="147136"/>
                  </a:lnTo>
                  <a:lnTo>
                    <a:pt x="197821" y="120218"/>
                  </a:lnTo>
                  <a:lnTo>
                    <a:pt x="145158" y="94867"/>
                  </a:lnTo>
                  <a:lnTo>
                    <a:pt x="102695" y="72391"/>
                  </a:lnTo>
                  <a:lnTo>
                    <a:pt x="58590" y="45213"/>
                  </a:lnTo>
                  <a:lnTo>
                    <a:pt x="35548" y="28746"/>
                  </a:lnTo>
                  <a:lnTo>
                    <a:pt x="30939" y="25088"/>
                  </a:lnTo>
                  <a:close/>
                </a:path>
                <a:path w="1444625" h="526414">
                  <a:moveTo>
                    <a:pt x="30939" y="25088"/>
                  </a:moveTo>
                  <a:lnTo>
                    <a:pt x="5595" y="44690"/>
                  </a:lnTo>
                  <a:lnTo>
                    <a:pt x="9872" y="48348"/>
                  </a:lnTo>
                  <a:lnTo>
                    <a:pt x="23369" y="58280"/>
                  </a:lnTo>
                  <a:lnTo>
                    <a:pt x="33573" y="65336"/>
                  </a:lnTo>
                  <a:lnTo>
                    <a:pt x="36160" y="66968"/>
                  </a:lnTo>
                  <a:lnTo>
                    <a:pt x="36204" y="35019"/>
                  </a:lnTo>
                  <a:lnTo>
                    <a:pt x="18430" y="35019"/>
                  </a:lnTo>
                  <a:lnTo>
                    <a:pt x="30939" y="25088"/>
                  </a:lnTo>
                  <a:close/>
                </a:path>
              </a:pathLst>
            </a:custGeom>
            <a:solidFill>
              <a:srgbClr val="1F1A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8" name="object 7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212577" y="4671874"/>
              <a:ext cx="840014" cy="118650"/>
            </a:xfrm>
            <a:prstGeom prst="rect">
              <a:avLst/>
            </a:prstGeom>
          </p:spPr>
        </p:pic>
        <p:pic>
          <p:nvPicPr>
            <p:cNvPr id="79" name="object 7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088121" y="4671874"/>
              <a:ext cx="840014" cy="118650"/>
            </a:xfrm>
            <a:prstGeom prst="rect">
              <a:avLst/>
            </a:prstGeom>
          </p:spPr>
        </p:pic>
      </p:grpSp>
      <p:grpSp>
        <p:nvGrpSpPr>
          <p:cNvPr id="80" name="object 80"/>
          <p:cNvGrpSpPr/>
          <p:nvPr/>
        </p:nvGrpSpPr>
        <p:grpSpPr>
          <a:xfrm>
            <a:off x="1807714" y="4849853"/>
            <a:ext cx="4603115" cy="1256030"/>
            <a:chOff x="1807714" y="4849853"/>
            <a:chExt cx="4603115" cy="1256030"/>
          </a:xfrm>
        </p:grpSpPr>
        <p:sp>
          <p:nvSpPr>
            <p:cNvPr id="81" name="object 81"/>
            <p:cNvSpPr/>
            <p:nvPr/>
          </p:nvSpPr>
          <p:spPr>
            <a:xfrm>
              <a:off x="1827123" y="5523610"/>
              <a:ext cx="4584065" cy="147955"/>
            </a:xfrm>
            <a:custGeom>
              <a:avLst/>
              <a:gdLst/>
              <a:ahLst/>
              <a:cxnLst/>
              <a:rect l="l" t="t" r="r" b="b"/>
              <a:pathLst>
                <a:path w="4584065" h="147954">
                  <a:moveTo>
                    <a:pt x="4583531" y="73698"/>
                  </a:moveTo>
                  <a:lnTo>
                    <a:pt x="4414672" y="0"/>
                  </a:lnTo>
                  <a:lnTo>
                    <a:pt x="4414672" y="59842"/>
                  </a:lnTo>
                  <a:lnTo>
                    <a:pt x="0" y="59842"/>
                  </a:lnTo>
                  <a:lnTo>
                    <a:pt x="0" y="87807"/>
                  </a:lnTo>
                  <a:lnTo>
                    <a:pt x="4414672" y="87807"/>
                  </a:lnTo>
                  <a:lnTo>
                    <a:pt x="4414672" y="147662"/>
                  </a:lnTo>
                  <a:lnTo>
                    <a:pt x="4583531" y="73698"/>
                  </a:lnTo>
                  <a:close/>
                </a:path>
              </a:pathLst>
            </a:custGeom>
            <a:solidFill>
              <a:srgbClr val="1F1A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2" name="object 8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003181" y="4915449"/>
              <a:ext cx="305788" cy="162818"/>
            </a:xfrm>
            <a:prstGeom prst="rect">
              <a:avLst/>
            </a:prstGeom>
          </p:spPr>
        </p:pic>
        <p:sp>
          <p:nvSpPr>
            <p:cNvPr id="83" name="object 83"/>
            <p:cNvSpPr/>
            <p:nvPr/>
          </p:nvSpPr>
          <p:spPr>
            <a:xfrm>
              <a:off x="1825488" y="5065723"/>
              <a:ext cx="4330700" cy="532130"/>
            </a:xfrm>
            <a:custGeom>
              <a:avLst/>
              <a:gdLst/>
              <a:ahLst/>
              <a:cxnLst/>
              <a:rect l="l" t="t" r="r" b="b"/>
              <a:pathLst>
                <a:path w="4330700" h="532129">
                  <a:moveTo>
                    <a:pt x="3185266" y="0"/>
                  </a:moveTo>
                  <a:lnTo>
                    <a:pt x="3147081" y="13329"/>
                  </a:lnTo>
                  <a:lnTo>
                    <a:pt x="3108571" y="26395"/>
                  </a:lnTo>
                  <a:lnTo>
                    <a:pt x="3069073" y="38940"/>
                  </a:lnTo>
                  <a:lnTo>
                    <a:pt x="3029245" y="51486"/>
                  </a:lnTo>
                  <a:lnTo>
                    <a:pt x="2989088" y="63245"/>
                  </a:lnTo>
                  <a:lnTo>
                    <a:pt x="2948272" y="75007"/>
                  </a:lnTo>
                  <a:lnTo>
                    <a:pt x="2906797" y="86243"/>
                  </a:lnTo>
                  <a:lnTo>
                    <a:pt x="2865321" y="97222"/>
                  </a:lnTo>
                  <a:lnTo>
                    <a:pt x="2823190" y="107674"/>
                  </a:lnTo>
                  <a:lnTo>
                    <a:pt x="2780731" y="117867"/>
                  </a:lnTo>
                  <a:lnTo>
                    <a:pt x="2737609" y="127799"/>
                  </a:lnTo>
                  <a:lnTo>
                    <a:pt x="2694490" y="137468"/>
                  </a:lnTo>
                  <a:lnTo>
                    <a:pt x="2650713" y="146616"/>
                  </a:lnTo>
                  <a:lnTo>
                    <a:pt x="2606604" y="155502"/>
                  </a:lnTo>
                  <a:lnTo>
                    <a:pt x="2562498" y="164126"/>
                  </a:lnTo>
                  <a:lnTo>
                    <a:pt x="2517733" y="172490"/>
                  </a:lnTo>
                  <a:lnTo>
                    <a:pt x="2472968" y="180591"/>
                  </a:lnTo>
                  <a:lnTo>
                    <a:pt x="2427871" y="188432"/>
                  </a:lnTo>
                  <a:lnTo>
                    <a:pt x="2382447" y="195748"/>
                  </a:lnTo>
                  <a:lnTo>
                    <a:pt x="2337023" y="202806"/>
                  </a:lnTo>
                  <a:lnTo>
                    <a:pt x="2291270" y="209862"/>
                  </a:lnTo>
                  <a:lnTo>
                    <a:pt x="2245190" y="216395"/>
                  </a:lnTo>
                  <a:lnTo>
                    <a:pt x="2199106" y="222666"/>
                  </a:lnTo>
                  <a:lnTo>
                    <a:pt x="2153023" y="228680"/>
                  </a:lnTo>
                  <a:lnTo>
                    <a:pt x="2060203" y="240179"/>
                  </a:lnTo>
                  <a:lnTo>
                    <a:pt x="2013791" y="245404"/>
                  </a:lnTo>
                  <a:lnTo>
                    <a:pt x="1967048" y="250370"/>
                  </a:lnTo>
                  <a:lnTo>
                    <a:pt x="1920309" y="255075"/>
                  </a:lnTo>
                  <a:lnTo>
                    <a:pt x="1873897" y="259779"/>
                  </a:lnTo>
                  <a:lnTo>
                    <a:pt x="1780418" y="268142"/>
                  </a:lnTo>
                  <a:lnTo>
                    <a:pt x="1716232" y="273368"/>
                  </a:lnTo>
                  <a:lnTo>
                    <a:pt x="1650072" y="278073"/>
                  </a:lnTo>
                  <a:lnTo>
                    <a:pt x="1581606" y="282517"/>
                  </a:lnTo>
                  <a:lnTo>
                    <a:pt x="1511493" y="286697"/>
                  </a:lnTo>
                  <a:lnTo>
                    <a:pt x="1439737" y="290618"/>
                  </a:lnTo>
                  <a:lnTo>
                    <a:pt x="1366994" y="294016"/>
                  </a:lnTo>
                  <a:lnTo>
                    <a:pt x="1293591" y="297151"/>
                  </a:lnTo>
                  <a:lnTo>
                    <a:pt x="1219201" y="300286"/>
                  </a:lnTo>
                  <a:lnTo>
                    <a:pt x="1144812" y="302902"/>
                  </a:lnTo>
                  <a:lnTo>
                    <a:pt x="1070422" y="305252"/>
                  </a:lnTo>
                  <a:lnTo>
                    <a:pt x="996032" y="307345"/>
                  </a:lnTo>
                  <a:lnTo>
                    <a:pt x="922302" y="309435"/>
                  </a:lnTo>
                  <a:lnTo>
                    <a:pt x="849558" y="311003"/>
                  </a:lnTo>
                  <a:lnTo>
                    <a:pt x="777799" y="312570"/>
                  </a:lnTo>
                  <a:lnTo>
                    <a:pt x="707362" y="313878"/>
                  </a:lnTo>
                  <a:lnTo>
                    <a:pt x="638896" y="315183"/>
                  </a:lnTo>
                  <a:lnTo>
                    <a:pt x="507562" y="316751"/>
                  </a:lnTo>
                  <a:lnTo>
                    <a:pt x="386433" y="318059"/>
                  </a:lnTo>
                  <a:lnTo>
                    <a:pt x="277810" y="318844"/>
                  </a:lnTo>
                  <a:lnTo>
                    <a:pt x="183999" y="319366"/>
                  </a:lnTo>
                  <a:lnTo>
                    <a:pt x="12506" y="319366"/>
                  </a:lnTo>
                  <a:lnTo>
                    <a:pt x="0" y="319104"/>
                  </a:lnTo>
                  <a:lnTo>
                    <a:pt x="1646" y="531579"/>
                  </a:lnTo>
                  <a:lnTo>
                    <a:pt x="4330406" y="531579"/>
                  </a:lnTo>
                  <a:lnTo>
                    <a:pt x="4330406" y="329558"/>
                  </a:lnTo>
                  <a:lnTo>
                    <a:pt x="3184607" y="329558"/>
                  </a:lnTo>
                  <a:lnTo>
                    <a:pt x="3185266" y="0"/>
                  </a:lnTo>
                  <a:close/>
                </a:path>
              </a:pathLst>
            </a:custGeom>
            <a:solidFill>
              <a:srgbClr val="89D2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1807714" y="5043771"/>
              <a:ext cx="4366260" cy="567690"/>
            </a:xfrm>
            <a:custGeom>
              <a:avLst/>
              <a:gdLst/>
              <a:ahLst/>
              <a:cxnLst/>
              <a:rect l="l" t="t" r="r" b="b"/>
              <a:pathLst>
                <a:path w="4366260" h="567689">
                  <a:moveTo>
                    <a:pt x="19420" y="553663"/>
                  </a:moveTo>
                  <a:lnTo>
                    <a:pt x="1646" y="553795"/>
                  </a:lnTo>
                  <a:lnTo>
                    <a:pt x="1646" y="567644"/>
                  </a:lnTo>
                  <a:lnTo>
                    <a:pt x="19420" y="567644"/>
                  </a:lnTo>
                  <a:lnTo>
                    <a:pt x="19420" y="553663"/>
                  </a:lnTo>
                  <a:close/>
                </a:path>
                <a:path w="4366260" h="567689">
                  <a:moveTo>
                    <a:pt x="4330406" y="539680"/>
                  </a:moveTo>
                  <a:lnTo>
                    <a:pt x="37087" y="539680"/>
                  </a:lnTo>
                  <a:lnTo>
                    <a:pt x="37194" y="553532"/>
                  </a:lnTo>
                  <a:lnTo>
                    <a:pt x="19420" y="553663"/>
                  </a:lnTo>
                  <a:lnTo>
                    <a:pt x="19420" y="567644"/>
                  </a:lnTo>
                  <a:lnTo>
                    <a:pt x="4348181" y="567644"/>
                  </a:lnTo>
                  <a:lnTo>
                    <a:pt x="4348181" y="553532"/>
                  </a:lnTo>
                  <a:lnTo>
                    <a:pt x="4330406" y="553532"/>
                  </a:lnTo>
                  <a:lnTo>
                    <a:pt x="4330406" y="539680"/>
                  </a:lnTo>
                  <a:close/>
                </a:path>
                <a:path w="4366260" h="567689">
                  <a:moveTo>
                    <a:pt x="4365955" y="539680"/>
                  </a:moveTo>
                  <a:lnTo>
                    <a:pt x="4348181" y="539680"/>
                  </a:lnTo>
                  <a:lnTo>
                    <a:pt x="4348181" y="567644"/>
                  </a:lnTo>
                  <a:lnTo>
                    <a:pt x="4365955" y="567644"/>
                  </a:lnTo>
                  <a:lnTo>
                    <a:pt x="4365955" y="539680"/>
                  </a:lnTo>
                  <a:close/>
                </a:path>
                <a:path w="4366260" h="567689">
                  <a:moveTo>
                    <a:pt x="17774" y="341188"/>
                  </a:moveTo>
                  <a:lnTo>
                    <a:pt x="0" y="341319"/>
                  </a:lnTo>
                  <a:lnTo>
                    <a:pt x="1646" y="553795"/>
                  </a:lnTo>
                  <a:lnTo>
                    <a:pt x="19420" y="553532"/>
                  </a:lnTo>
                  <a:lnTo>
                    <a:pt x="19420" y="539680"/>
                  </a:lnTo>
                  <a:lnTo>
                    <a:pt x="37087" y="539680"/>
                  </a:lnTo>
                  <a:lnTo>
                    <a:pt x="35659" y="355431"/>
                  </a:lnTo>
                  <a:lnTo>
                    <a:pt x="30939" y="355431"/>
                  </a:lnTo>
                  <a:lnTo>
                    <a:pt x="17774" y="355171"/>
                  </a:lnTo>
                  <a:lnTo>
                    <a:pt x="17774" y="341188"/>
                  </a:lnTo>
                  <a:close/>
                </a:path>
                <a:path w="4366260" h="567689">
                  <a:moveTo>
                    <a:pt x="19420" y="553532"/>
                  </a:moveTo>
                  <a:lnTo>
                    <a:pt x="1646" y="553795"/>
                  </a:lnTo>
                  <a:lnTo>
                    <a:pt x="19420" y="553663"/>
                  </a:lnTo>
                  <a:lnTo>
                    <a:pt x="19420" y="553532"/>
                  </a:lnTo>
                  <a:close/>
                </a:path>
                <a:path w="4366260" h="567689">
                  <a:moveTo>
                    <a:pt x="37087" y="539680"/>
                  </a:moveTo>
                  <a:lnTo>
                    <a:pt x="19420" y="539680"/>
                  </a:lnTo>
                  <a:lnTo>
                    <a:pt x="19420" y="553663"/>
                  </a:lnTo>
                  <a:lnTo>
                    <a:pt x="37194" y="553532"/>
                  </a:lnTo>
                  <a:lnTo>
                    <a:pt x="37087" y="539680"/>
                  </a:lnTo>
                  <a:close/>
                </a:path>
                <a:path w="4366260" h="567689">
                  <a:moveTo>
                    <a:pt x="4348181" y="337399"/>
                  </a:moveTo>
                  <a:lnTo>
                    <a:pt x="3220184" y="337399"/>
                  </a:lnTo>
                  <a:lnTo>
                    <a:pt x="3220155" y="351511"/>
                  </a:lnTo>
                  <a:lnTo>
                    <a:pt x="4330406" y="351511"/>
                  </a:lnTo>
                  <a:lnTo>
                    <a:pt x="4330406" y="553532"/>
                  </a:lnTo>
                  <a:lnTo>
                    <a:pt x="4348181" y="553532"/>
                  </a:lnTo>
                  <a:lnTo>
                    <a:pt x="4348181" y="539680"/>
                  </a:lnTo>
                  <a:lnTo>
                    <a:pt x="4365955" y="539680"/>
                  </a:lnTo>
                  <a:lnTo>
                    <a:pt x="4365955" y="365625"/>
                  </a:lnTo>
                  <a:lnTo>
                    <a:pt x="4348181" y="365625"/>
                  </a:lnTo>
                  <a:lnTo>
                    <a:pt x="4348181" y="337399"/>
                  </a:lnTo>
                  <a:close/>
                </a:path>
                <a:path w="4366260" h="567689">
                  <a:moveTo>
                    <a:pt x="3220815" y="0"/>
                  </a:moveTo>
                  <a:lnTo>
                    <a:pt x="3195798" y="8886"/>
                  </a:lnTo>
                  <a:lnTo>
                    <a:pt x="3210611" y="34759"/>
                  </a:lnTo>
                  <a:lnTo>
                    <a:pt x="3185220" y="43638"/>
                  </a:lnTo>
                  <a:lnTo>
                    <a:pt x="3184731" y="289310"/>
                  </a:lnTo>
                  <a:lnTo>
                    <a:pt x="3184607" y="365625"/>
                  </a:lnTo>
                  <a:lnTo>
                    <a:pt x="3202381" y="365625"/>
                  </a:lnTo>
                  <a:lnTo>
                    <a:pt x="3202381" y="337399"/>
                  </a:lnTo>
                  <a:lnTo>
                    <a:pt x="3220184" y="337399"/>
                  </a:lnTo>
                  <a:lnTo>
                    <a:pt x="3220789" y="34759"/>
                  </a:lnTo>
                  <a:lnTo>
                    <a:pt x="3220815" y="0"/>
                  </a:lnTo>
                  <a:close/>
                </a:path>
                <a:path w="4366260" h="567689">
                  <a:moveTo>
                    <a:pt x="3220184" y="337399"/>
                  </a:moveTo>
                  <a:lnTo>
                    <a:pt x="3202381" y="337399"/>
                  </a:lnTo>
                  <a:lnTo>
                    <a:pt x="3202381" y="365625"/>
                  </a:lnTo>
                  <a:lnTo>
                    <a:pt x="4330406" y="365625"/>
                  </a:lnTo>
                  <a:lnTo>
                    <a:pt x="4330406" y="351511"/>
                  </a:lnTo>
                  <a:lnTo>
                    <a:pt x="3220155" y="351511"/>
                  </a:lnTo>
                  <a:lnTo>
                    <a:pt x="3220184" y="337399"/>
                  </a:lnTo>
                  <a:close/>
                </a:path>
                <a:path w="4366260" h="567689">
                  <a:moveTo>
                    <a:pt x="4365955" y="337399"/>
                  </a:moveTo>
                  <a:lnTo>
                    <a:pt x="4348181" y="337399"/>
                  </a:lnTo>
                  <a:lnTo>
                    <a:pt x="4348181" y="365625"/>
                  </a:lnTo>
                  <a:lnTo>
                    <a:pt x="4365955" y="365625"/>
                  </a:lnTo>
                  <a:lnTo>
                    <a:pt x="4365955" y="337399"/>
                  </a:lnTo>
                  <a:close/>
                </a:path>
                <a:path w="4366260" h="567689">
                  <a:moveTo>
                    <a:pt x="35548" y="341057"/>
                  </a:moveTo>
                  <a:lnTo>
                    <a:pt x="17774" y="341188"/>
                  </a:lnTo>
                  <a:lnTo>
                    <a:pt x="17774" y="355171"/>
                  </a:lnTo>
                  <a:lnTo>
                    <a:pt x="30939" y="355431"/>
                  </a:lnTo>
                  <a:lnTo>
                    <a:pt x="35659" y="355431"/>
                  </a:lnTo>
                  <a:lnTo>
                    <a:pt x="35548" y="341057"/>
                  </a:lnTo>
                  <a:close/>
                </a:path>
                <a:path w="4366260" h="567689">
                  <a:moveTo>
                    <a:pt x="1098144" y="341057"/>
                  </a:moveTo>
                  <a:lnTo>
                    <a:pt x="35548" y="341057"/>
                  </a:lnTo>
                  <a:lnTo>
                    <a:pt x="35659" y="355431"/>
                  </a:lnTo>
                  <a:lnTo>
                    <a:pt x="203089" y="355431"/>
                  </a:lnTo>
                  <a:lnTo>
                    <a:pt x="797220" y="348635"/>
                  </a:lnTo>
                  <a:lnTo>
                    <a:pt x="1098144" y="341057"/>
                  </a:lnTo>
                  <a:close/>
                </a:path>
                <a:path w="4366260" h="567689">
                  <a:moveTo>
                    <a:pt x="0" y="326945"/>
                  </a:moveTo>
                  <a:lnTo>
                    <a:pt x="0" y="341319"/>
                  </a:lnTo>
                  <a:lnTo>
                    <a:pt x="17774" y="341057"/>
                  </a:lnTo>
                  <a:lnTo>
                    <a:pt x="17774" y="327205"/>
                  </a:lnTo>
                  <a:lnTo>
                    <a:pt x="0" y="326945"/>
                  </a:lnTo>
                  <a:close/>
                </a:path>
                <a:path w="4366260" h="567689">
                  <a:moveTo>
                    <a:pt x="1796217" y="275981"/>
                  </a:moveTo>
                  <a:lnTo>
                    <a:pt x="1732360" y="281209"/>
                  </a:lnTo>
                  <a:lnTo>
                    <a:pt x="1665868" y="285912"/>
                  </a:lnTo>
                  <a:lnTo>
                    <a:pt x="1456196" y="298459"/>
                  </a:lnTo>
                  <a:lnTo>
                    <a:pt x="1236316" y="308127"/>
                  </a:lnTo>
                  <a:lnTo>
                    <a:pt x="795905" y="320412"/>
                  </a:lnTo>
                  <a:lnTo>
                    <a:pt x="202761" y="327205"/>
                  </a:lnTo>
                  <a:lnTo>
                    <a:pt x="17774" y="327205"/>
                  </a:lnTo>
                  <a:lnTo>
                    <a:pt x="17774" y="341188"/>
                  </a:lnTo>
                  <a:lnTo>
                    <a:pt x="1098144" y="341057"/>
                  </a:lnTo>
                  <a:lnTo>
                    <a:pt x="1386742" y="330080"/>
                  </a:lnTo>
                  <a:lnTo>
                    <a:pt x="1601026" y="318581"/>
                  </a:lnTo>
                  <a:lnTo>
                    <a:pt x="1800167" y="304207"/>
                  </a:lnTo>
                  <a:lnTo>
                    <a:pt x="1796217" y="275981"/>
                  </a:lnTo>
                  <a:close/>
                </a:path>
                <a:path w="4366260" h="567689">
                  <a:moveTo>
                    <a:pt x="1796545" y="275981"/>
                  </a:moveTo>
                  <a:lnTo>
                    <a:pt x="1796217" y="275981"/>
                  </a:lnTo>
                  <a:lnTo>
                    <a:pt x="1800167" y="304207"/>
                  </a:lnTo>
                  <a:lnTo>
                    <a:pt x="1796545" y="275981"/>
                  </a:lnTo>
                  <a:close/>
                </a:path>
                <a:path w="4366260" h="567689">
                  <a:moveTo>
                    <a:pt x="2004902" y="255858"/>
                  </a:moveTo>
                  <a:lnTo>
                    <a:pt x="1978899" y="258733"/>
                  </a:lnTo>
                  <a:lnTo>
                    <a:pt x="1848553" y="271540"/>
                  </a:lnTo>
                  <a:lnTo>
                    <a:pt x="1796545" y="275981"/>
                  </a:lnTo>
                  <a:lnTo>
                    <a:pt x="1800167" y="304207"/>
                  </a:lnTo>
                  <a:lnTo>
                    <a:pt x="1983507" y="286697"/>
                  </a:lnTo>
                  <a:lnTo>
                    <a:pt x="2009839" y="283822"/>
                  </a:lnTo>
                  <a:lnTo>
                    <a:pt x="2004902" y="255858"/>
                  </a:lnTo>
                  <a:close/>
                </a:path>
                <a:path w="4366260" h="567689">
                  <a:moveTo>
                    <a:pt x="2212272" y="231030"/>
                  </a:moveTo>
                  <a:lnTo>
                    <a:pt x="2186597" y="234428"/>
                  </a:lnTo>
                  <a:lnTo>
                    <a:pt x="2160593" y="237563"/>
                  </a:lnTo>
                  <a:lnTo>
                    <a:pt x="2134589" y="240961"/>
                  </a:lnTo>
                  <a:lnTo>
                    <a:pt x="2004902" y="255858"/>
                  </a:lnTo>
                  <a:lnTo>
                    <a:pt x="2009839" y="283822"/>
                  </a:lnTo>
                  <a:lnTo>
                    <a:pt x="2114513" y="272063"/>
                  </a:lnTo>
                  <a:lnTo>
                    <a:pt x="2140516" y="268665"/>
                  </a:lnTo>
                  <a:lnTo>
                    <a:pt x="2166520" y="265529"/>
                  </a:lnTo>
                  <a:lnTo>
                    <a:pt x="2218196" y="258733"/>
                  </a:lnTo>
                  <a:lnTo>
                    <a:pt x="2212272" y="231030"/>
                  </a:lnTo>
                  <a:close/>
                </a:path>
                <a:path w="4366260" h="567689">
                  <a:moveTo>
                    <a:pt x="3195798" y="8886"/>
                  </a:moveTo>
                  <a:lnTo>
                    <a:pt x="3113179" y="37372"/>
                  </a:lnTo>
                  <a:lnTo>
                    <a:pt x="3056563" y="55404"/>
                  </a:lnTo>
                  <a:lnTo>
                    <a:pt x="2998961" y="72654"/>
                  </a:lnTo>
                  <a:lnTo>
                    <a:pt x="2940370" y="89119"/>
                  </a:lnTo>
                  <a:lnTo>
                    <a:pt x="2880793" y="104801"/>
                  </a:lnTo>
                  <a:lnTo>
                    <a:pt x="2820228" y="119958"/>
                  </a:lnTo>
                  <a:lnTo>
                    <a:pt x="2759004" y="134332"/>
                  </a:lnTo>
                  <a:lnTo>
                    <a:pt x="2665522" y="154717"/>
                  </a:lnTo>
                  <a:lnTo>
                    <a:pt x="2570727" y="173535"/>
                  </a:lnTo>
                  <a:lnTo>
                    <a:pt x="2474283" y="191045"/>
                  </a:lnTo>
                  <a:lnTo>
                    <a:pt x="2344265" y="212212"/>
                  </a:lnTo>
                  <a:lnTo>
                    <a:pt x="2278433" y="221884"/>
                  </a:lnTo>
                  <a:lnTo>
                    <a:pt x="2212272" y="231030"/>
                  </a:lnTo>
                  <a:lnTo>
                    <a:pt x="2218196" y="258733"/>
                  </a:lnTo>
                  <a:lnTo>
                    <a:pt x="2317933" y="244882"/>
                  </a:lnTo>
                  <a:lnTo>
                    <a:pt x="2417008" y="229462"/>
                  </a:lnTo>
                  <a:lnTo>
                    <a:pt x="2547026" y="206987"/>
                  </a:lnTo>
                  <a:lnTo>
                    <a:pt x="2643471" y="188432"/>
                  </a:lnTo>
                  <a:lnTo>
                    <a:pt x="2738268" y="168307"/>
                  </a:lnTo>
                  <a:lnTo>
                    <a:pt x="2800480" y="154195"/>
                  </a:lnTo>
                  <a:lnTo>
                    <a:pt x="2861703" y="139298"/>
                  </a:lnTo>
                  <a:lnTo>
                    <a:pt x="2922268" y="123616"/>
                  </a:lnTo>
                  <a:lnTo>
                    <a:pt x="2982174" y="107414"/>
                  </a:lnTo>
                  <a:lnTo>
                    <a:pt x="3040764" y="90426"/>
                  </a:lnTo>
                  <a:lnTo>
                    <a:pt x="3098367" y="72654"/>
                  </a:lnTo>
                  <a:lnTo>
                    <a:pt x="3185220" y="43638"/>
                  </a:lnTo>
                  <a:lnTo>
                    <a:pt x="3185263" y="21952"/>
                  </a:lnTo>
                  <a:lnTo>
                    <a:pt x="3203040" y="21952"/>
                  </a:lnTo>
                  <a:lnTo>
                    <a:pt x="3195798" y="8886"/>
                  </a:lnTo>
                  <a:close/>
                </a:path>
                <a:path w="4366260" h="567689">
                  <a:moveTo>
                    <a:pt x="3195798" y="8886"/>
                  </a:moveTo>
                  <a:lnTo>
                    <a:pt x="3203040" y="21952"/>
                  </a:lnTo>
                  <a:lnTo>
                    <a:pt x="3185263" y="21952"/>
                  </a:lnTo>
                  <a:lnTo>
                    <a:pt x="3185220" y="43638"/>
                  </a:lnTo>
                  <a:lnTo>
                    <a:pt x="3210611" y="34759"/>
                  </a:lnTo>
                  <a:lnTo>
                    <a:pt x="3195798" y="8886"/>
                  </a:lnTo>
                  <a:close/>
                </a:path>
              </a:pathLst>
            </a:custGeom>
            <a:solidFill>
              <a:srgbClr val="1F1A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5" name="object 8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252026" y="4879644"/>
              <a:ext cx="124091" cy="98527"/>
            </a:xfrm>
            <a:prstGeom prst="rect">
              <a:avLst/>
            </a:prstGeom>
          </p:spPr>
        </p:pic>
        <p:sp>
          <p:nvSpPr>
            <p:cNvPr id="86" name="object 86"/>
            <p:cNvSpPr/>
            <p:nvPr/>
          </p:nvSpPr>
          <p:spPr>
            <a:xfrm>
              <a:off x="2582214" y="5539295"/>
              <a:ext cx="75565" cy="121920"/>
            </a:xfrm>
            <a:custGeom>
              <a:avLst/>
              <a:gdLst/>
              <a:ahLst/>
              <a:cxnLst/>
              <a:rect l="l" t="t" r="r" b="b"/>
              <a:pathLst>
                <a:path w="75564" h="121920">
                  <a:moveTo>
                    <a:pt x="75057" y="0"/>
                  </a:moveTo>
                  <a:lnTo>
                    <a:pt x="62217" y="0"/>
                  </a:lnTo>
                  <a:lnTo>
                    <a:pt x="62217" y="190"/>
                  </a:lnTo>
                  <a:lnTo>
                    <a:pt x="12839" y="190"/>
                  </a:lnTo>
                  <a:lnTo>
                    <a:pt x="0" y="190"/>
                  </a:lnTo>
                  <a:lnTo>
                    <a:pt x="0" y="20408"/>
                  </a:lnTo>
                  <a:lnTo>
                    <a:pt x="0" y="101269"/>
                  </a:lnTo>
                  <a:lnTo>
                    <a:pt x="0" y="121488"/>
                  </a:lnTo>
                  <a:lnTo>
                    <a:pt x="12839" y="121488"/>
                  </a:lnTo>
                  <a:lnTo>
                    <a:pt x="62217" y="121488"/>
                  </a:lnTo>
                  <a:lnTo>
                    <a:pt x="62217" y="121259"/>
                  </a:lnTo>
                  <a:lnTo>
                    <a:pt x="75057" y="121259"/>
                  </a:lnTo>
                  <a:lnTo>
                    <a:pt x="75057" y="101269"/>
                  </a:lnTo>
                  <a:lnTo>
                    <a:pt x="75057" y="101142"/>
                  </a:lnTo>
                  <a:lnTo>
                    <a:pt x="75057" y="20408"/>
                  </a:lnTo>
                  <a:lnTo>
                    <a:pt x="62217" y="20408"/>
                  </a:lnTo>
                  <a:lnTo>
                    <a:pt x="62217" y="101142"/>
                  </a:lnTo>
                  <a:lnTo>
                    <a:pt x="62217" y="101269"/>
                  </a:lnTo>
                  <a:lnTo>
                    <a:pt x="62217" y="111074"/>
                  </a:lnTo>
                  <a:lnTo>
                    <a:pt x="49707" y="111074"/>
                  </a:lnTo>
                  <a:lnTo>
                    <a:pt x="49707" y="111379"/>
                  </a:lnTo>
                  <a:lnTo>
                    <a:pt x="25679" y="111379"/>
                  </a:lnTo>
                  <a:lnTo>
                    <a:pt x="25679" y="111074"/>
                  </a:lnTo>
                  <a:lnTo>
                    <a:pt x="12839" y="111074"/>
                  </a:lnTo>
                  <a:lnTo>
                    <a:pt x="12839" y="101269"/>
                  </a:lnTo>
                  <a:lnTo>
                    <a:pt x="12839" y="20408"/>
                  </a:lnTo>
                  <a:lnTo>
                    <a:pt x="12839" y="9931"/>
                  </a:lnTo>
                  <a:lnTo>
                    <a:pt x="62217" y="9931"/>
                  </a:lnTo>
                  <a:lnTo>
                    <a:pt x="62217" y="20116"/>
                  </a:lnTo>
                  <a:lnTo>
                    <a:pt x="75057" y="20116"/>
                  </a:lnTo>
                  <a:lnTo>
                    <a:pt x="75057" y="0"/>
                  </a:lnTo>
                  <a:close/>
                </a:path>
              </a:pathLst>
            </a:custGeom>
            <a:solidFill>
              <a:srgbClr val="1F1A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3371214" y="5549217"/>
              <a:ext cx="49530" cy="101600"/>
            </a:xfrm>
            <a:custGeom>
              <a:avLst/>
              <a:gdLst/>
              <a:ahLst/>
              <a:cxnLst/>
              <a:rect l="l" t="t" r="r" b="b"/>
              <a:pathLst>
                <a:path w="49529" h="101600">
                  <a:moveTo>
                    <a:pt x="49373" y="0"/>
                  </a:moveTo>
                  <a:lnTo>
                    <a:pt x="0" y="0"/>
                  </a:lnTo>
                  <a:lnTo>
                    <a:pt x="0" y="101140"/>
                  </a:lnTo>
                  <a:lnTo>
                    <a:pt x="49373" y="101140"/>
                  </a:lnTo>
                  <a:lnTo>
                    <a:pt x="4937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3358375" y="5539295"/>
              <a:ext cx="75565" cy="121920"/>
            </a:xfrm>
            <a:custGeom>
              <a:avLst/>
              <a:gdLst/>
              <a:ahLst/>
              <a:cxnLst/>
              <a:rect l="l" t="t" r="r" b="b"/>
              <a:pathLst>
                <a:path w="75564" h="121920">
                  <a:moveTo>
                    <a:pt x="75044" y="0"/>
                  </a:moveTo>
                  <a:lnTo>
                    <a:pt x="62204" y="0"/>
                  </a:lnTo>
                  <a:lnTo>
                    <a:pt x="62204" y="190"/>
                  </a:lnTo>
                  <a:lnTo>
                    <a:pt x="49695" y="190"/>
                  </a:lnTo>
                  <a:lnTo>
                    <a:pt x="49695" y="111379"/>
                  </a:lnTo>
                  <a:lnTo>
                    <a:pt x="25666" y="111379"/>
                  </a:lnTo>
                  <a:lnTo>
                    <a:pt x="25666" y="111074"/>
                  </a:lnTo>
                  <a:lnTo>
                    <a:pt x="49695" y="111074"/>
                  </a:lnTo>
                  <a:lnTo>
                    <a:pt x="49695" y="101142"/>
                  </a:lnTo>
                  <a:lnTo>
                    <a:pt x="25666" y="101142"/>
                  </a:lnTo>
                  <a:lnTo>
                    <a:pt x="25666" y="20408"/>
                  </a:lnTo>
                  <a:lnTo>
                    <a:pt x="25666" y="20116"/>
                  </a:lnTo>
                  <a:lnTo>
                    <a:pt x="49695" y="20116"/>
                  </a:lnTo>
                  <a:lnTo>
                    <a:pt x="49695" y="190"/>
                  </a:lnTo>
                  <a:lnTo>
                    <a:pt x="12827" y="190"/>
                  </a:lnTo>
                  <a:lnTo>
                    <a:pt x="0" y="190"/>
                  </a:lnTo>
                  <a:lnTo>
                    <a:pt x="0" y="20408"/>
                  </a:lnTo>
                  <a:lnTo>
                    <a:pt x="0" y="101269"/>
                  </a:lnTo>
                  <a:lnTo>
                    <a:pt x="0" y="121488"/>
                  </a:lnTo>
                  <a:lnTo>
                    <a:pt x="12827" y="121488"/>
                  </a:lnTo>
                  <a:lnTo>
                    <a:pt x="62204" y="121488"/>
                  </a:lnTo>
                  <a:lnTo>
                    <a:pt x="62204" y="121259"/>
                  </a:lnTo>
                  <a:lnTo>
                    <a:pt x="75044" y="121259"/>
                  </a:lnTo>
                  <a:lnTo>
                    <a:pt x="75044" y="101269"/>
                  </a:lnTo>
                  <a:lnTo>
                    <a:pt x="75044" y="101142"/>
                  </a:lnTo>
                  <a:lnTo>
                    <a:pt x="75044" y="20408"/>
                  </a:lnTo>
                  <a:lnTo>
                    <a:pt x="62204" y="20408"/>
                  </a:lnTo>
                  <a:lnTo>
                    <a:pt x="62204" y="20116"/>
                  </a:lnTo>
                  <a:lnTo>
                    <a:pt x="75044" y="20116"/>
                  </a:lnTo>
                  <a:lnTo>
                    <a:pt x="75044" y="0"/>
                  </a:lnTo>
                  <a:close/>
                </a:path>
              </a:pathLst>
            </a:custGeom>
            <a:solidFill>
              <a:srgbClr val="1F1A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4018012" y="5549217"/>
              <a:ext cx="49530" cy="101600"/>
            </a:xfrm>
            <a:custGeom>
              <a:avLst/>
              <a:gdLst/>
              <a:ahLst/>
              <a:cxnLst/>
              <a:rect l="l" t="t" r="r" b="b"/>
              <a:pathLst>
                <a:path w="49529" h="101600">
                  <a:moveTo>
                    <a:pt x="49373" y="0"/>
                  </a:moveTo>
                  <a:lnTo>
                    <a:pt x="0" y="0"/>
                  </a:lnTo>
                  <a:lnTo>
                    <a:pt x="0" y="101140"/>
                  </a:lnTo>
                  <a:lnTo>
                    <a:pt x="49373" y="101140"/>
                  </a:lnTo>
                  <a:lnTo>
                    <a:pt x="4937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4005173" y="5539295"/>
              <a:ext cx="75565" cy="121920"/>
            </a:xfrm>
            <a:custGeom>
              <a:avLst/>
              <a:gdLst/>
              <a:ahLst/>
              <a:cxnLst/>
              <a:rect l="l" t="t" r="r" b="b"/>
              <a:pathLst>
                <a:path w="75564" h="121920">
                  <a:moveTo>
                    <a:pt x="75044" y="0"/>
                  </a:moveTo>
                  <a:lnTo>
                    <a:pt x="62204" y="0"/>
                  </a:lnTo>
                  <a:lnTo>
                    <a:pt x="62204" y="190"/>
                  </a:lnTo>
                  <a:lnTo>
                    <a:pt x="49695" y="190"/>
                  </a:lnTo>
                  <a:lnTo>
                    <a:pt x="49695" y="111379"/>
                  </a:lnTo>
                  <a:lnTo>
                    <a:pt x="25666" y="111379"/>
                  </a:lnTo>
                  <a:lnTo>
                    <a:pt x="25666" y="111074"/>
                  </a:lnTo>
                  <a:lnTo>
                    <a:pt x="49695" y="111074"/>
                  </a:lnTo>
                  <a:lnTo>
                    <a:pt x="49695" y="101142"/>
                  </a:lnTo>
                  <a:lnTo>
                    <a:pt x="25666" y="101142"/>
                  </a:lnTo>
                  <a:lnTo>
                    <a:pt x="25666" y="20408"/>
                  </a:lnTo>
                  <a:lnTo>
                    <a:pt x="25666" y="20116"/>
                  </a:lnTo>
                  <a:lnTo>
                    <a:pt x="49695" y="20116"/>
                  </a:lnTo>
                  <a:lnTo>
                    <a:pt x="49695" y="190"/>
                  </a:lnTo>
                  <a:lnTo>
                    <a:pt x="12827" y="190"/>
                  </a:lnTo>
                  <a:lnTo>
                    <a:pt x="0" y="190"/>
                  </a:lnTo>
                  <a:lnTo>
                    <a:pt x="0" y="20408"/>
                  </a:lnTo>
                  <a:lnTo>
                    <a:pt x="0" y="101269"/>
                  </a:lnTo>
                  <a:lnTo>
                    <a:pt x="0" y="121488"/>
                  </a:lnTo>
                  <a:lnTo>
                    <a:pt x="12827" y="121488"/>
                  </a:lnTo>
                  <a:lnTo>
                    <a:pt x="62204" y="121488"/>
                  </a:lnTo>
                  <a:lnTo>
                    <a:pt x="62204" y="121259"/>
                  </a:lnTo>
                  <a:lnTo>
                    <a:pt x="75044" y="121259"/>
                  </a:lnTo>
                  <a:lnTo>
                    <a:pt x="75044" y="101269"/>
                  </a:lnTo>
                  <a:lnTo>
                    <a:pt x="75044" y="101142"/>
                  </a:lnTo>
                  <a:lnTo>
                    <a:pt x="75044" y="20408"/>
                  </a:lnTo>
                  <a:lnTo>
                    <a:pt x="62204" y="20408"/>
                  </a:lnTo>
                  <a:lnTo>
                    <a:pt x="62204" y="20116"/>
                  </a:lnTo>
                  <a:lnTo>
                    <a:pt x="75044" y="20116"/>
                  </a:lnTo>
                  <a:lnTo>
                    <a:pt x="75044" y="0"/>
                  </a:lnTo>
                  <a:close/>
                </a:path>
              </a:pathLst>
            </a:custGeom>
            <a:solidFill>
              <a:srgbClr val="1F1A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4406089" y="5549217"/>
              <a:ext cx="49530" cy="101600"/>
            </a:xfrm>
            <a:custGeom>
              <a:avLst/>
              <a:gdLst/>
              <a:ahLst/>
              <a:cxnLst/>
              <a:rect l="l" t="t" r="r" b="b"/>
              <a:pathLst>
                <a:path w="49529" h="101600">
                  <a:moveTo>
                    <a:pt x="49373" y="0"/>
                  </a:moveTo>
                  <a:lnTo>
                    <a:pt x="0" y="0"/>
                  </a:lnTo>
                  <a:lnTo>
                    <a:pt x="0" y="101140"/>
                  </a:lnTo>
                  <a:lnTo>
                    <a:pt x="49373" y="101140"/>
                  </a:lnTo>
                  <a:lnTo>
                    <a:pt x="4937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4393247" y="5539295"/>
              <a:ext cx="75565" cy="121920"/>
            </a:xfrm>
            <a:custGeom>
              <a:avLst/>
              <a:gdLst/>
              <a:ahLst/>
              <a:cxnLst/>
              <a:rect l="l" t="t" r="r" b="b"/>
              <a:pathLst>
                <a:path w="75564" h="121920">
                  <a:moveTo>
                    <a:pt x="75044" y="0"/>
                  </a:moveTo>
                  <a:lnTo>
                    <a:pt x="62204" y="0"/>
                  </a:lnTo>
                  <a:lnTo>
                    <a:pt x="62204" y="190"/>
                  </a:lnTo>
                  <a:lnTo>
                    <a:pt x="49707" y="190"/>
                  </a:lnTo>
                  <a:lnTo>
                    <a:pt x="49707" y="111379"/>
                  </a:lnTo>
                  <a:lnTo>
                    <a:pt x="25666" y="111379"/>
                  </a:lnTo>
                  <a:lnTo>
                    <a:pt x="25666" y="111074"/>
                  </a:lnTo>
                  <a:lnTo>
                    <a:pt x="49707" y="111074"/>
                  </a:lnTo>
                  <a:lnTo>
                    <a:pt x="49707" y="101142"/>
                  </a:lnTo>
                  <a:lnTo>
                    <a:pt x="25666" y="101142"/>
                  </a:lnTo>
                  <a:lnTo>
                    <a:pt x="25666" y="20408"/>
                  </a:lnTo>
                  <a:lnTo>
                    <a:pt x="25666" y="20116"/>
                  </a:lnTo>
                  <a:lnTo>
                    <a:pt x="49707" y="20116"/>
                  </a:lnTo>
                  <a:lnTo>
                    <a:pt x="49707" y="190"/>
                  </a:lnTo>
                  <a:lnTo>
                    <a:pt x="12839" y="190"/>
                  </a:lnTo>
                  <a:lnTo>
                    <a:pt x="0" y="190"/>
                  </a:lnTo>
                  <a:lnTo>
                    <a:pt x="0" y="20408"/>
                  </a:lnTo>
                  <a:lnTo>
                    <a:pt x="0" y="101269"/>
                  </a:lnTo>
                  <a:lnTo>
                    <a:pt x="0" y="121488"/>
                  </a:lnTo>
                  <a:lnTo>
                    <a:pt x="12839" y="121488"/>
                  </a:lnTo>
                  <a:lnTo>
                    <a:pt x="62204" y="121488"/>
                  </a:lnTo>
                  <a:lnTo>
                    <a:pt x="62204" y="121259"/>
                  </a:lnTo>
                  <a:lnTo>
                    <a:pt x="75044" y="121259"/>
                  </a:lnTo>
                  <a:lnTo>
                    <a:pt x="75044" y="101269"/>
                  </a:lnTo>
                  <a:lnTo>
                    <a:pt x="75044" y="101142"/>
                  </a:lnTo>
                  <a:lnTo>
                    <a:pt x="75044" y="20408"/>
                  </a:lnTo>
                  <a:lnTo>
                    <a:pt x="62204" y="20408"/>
                  </a:lnTo>
                  <a:lnTo>
                    <a:pt x="62204" y="20116"/>
                  </a:lnTo>
                  <a:lnTo>
                    <a:pt x="75044" y="20116"/>
                  </a:lnTo>
                  <a:lnTo>
                    <a:pt x="75044" y="0"/>
                  </a:lnTo>
                  <a:close/>
                </a:path>
              </a:pathLst>
            </a:custGeom>
            <a:solidFill>
              <a:srgbClr val="1F1A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4664806" y="5549217"/>
              <a:ext cx="49530" cy="101600"/>
            </a:xfrm>
            <a:custGeom>
              <a:avLst/>
              <a:gdLst/>
              <a:ahLst/>
              <a:cxnLst/>
              <a:rect l="l" t="t" r="r" b="b"/>
              <a:pathLst>
                <a:path w="49529" h="101600">
                  <a:moveTo>
                    <a:pt x="49373" y="0"/>
                  </a:moveTo>
                  <a:lnTo>
                    <a:pt x="0" y="0"/>
                  </a:lnTo>
                  <a:lnTo>
                    <a:pt x="0" y="101140"/>
                  </a:lnTo>
                  <a:lnTo>
                    <a:pt x="49373" y="101140"/>
                  </a:lnTo>
                  <a:lnTo>
                    <a:pt x="4937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4651972" y="5539295"/>
              <a:ext cx="75565" cy="121920"/>
            </a:xfrm>
            <a:custGeom>
              <a:avLst/>
              <a:gdLst/>
              <a:ahLst/>
              <a:cxnLst/>
              <a:rect l="l" t="t" r="r" b="b"/>
              <a:pathLst>
                <a:path w="75564" h="121920">
                  <a:moveTo>
                    <a:pt x="75044" y="0"/>
                  </a:moveTo>
                  <a:lnTo>
                    <a:pt x="62204" y="0"/>
                  </a:lnTo>
                  <a:lnTo>
                    <a:pt x="62204" y="190"/>
                  </a:lnTo>
                  <a:lnTo>
                    <a:pt x="49695" y="190"/>
                  </a:lnTo>
                  <a:lnTo>
                    <a:pt x="49695" y="111379"/>
                  </a:lnTo>
                  <a:lnTo>
                    <a:pt x="25666" y="111379"/>
                  </a:lnTo>
                  <a:lnTo>
                    <a:pt x="25666" y="111074"/>
                  </a:lnTo>
                  <a:lnTo>
                    <a:pt x="49695" y="111074"/>
                  </a:lnTo>
                  <a:lnTo>
                    <a:pt x="49695" y="101142"/>
                  </a:lnTo>
                  <a:lnTo>
                    <a:pt x="25666" y="101142"/>
                  </a:lnTo>
                  <a:lnTo>
                    <a:pt x="25666" y="20408"/>
                  </a:lnTo>
                  <a:lnTo>
                    <a:pt x="25666" y="20116"/>
                  </a:lnTo>
                  <a:lnTo>
                    <a:pt x="49695" y="20116"/>
                  </a:lnTo>
                  <a:lnTo>
                    <a:pt x="49695" y="190"/>
                  </a:lnTo>
                  <a:lnTo>
                    <a:pt x="12827" y="190"/>
                  </a:lnTo>
                  <a:lnTo>
                    <a:pt x="0" y="190"/>
                  </a:lnTo>
                  <a:lnTo>
                    <a:pt x="0" y="20408"/>
                  </a:lnTo>
                  <a:lnTo>
                    <a:pt x="0" y="101269"/>
                  </a:lnTo>
                  <a:lnTo>
                    <a:pt x="0" y="121488"/>
                  </a:lnTo>
                  <a:lnTo>
                    <a:pt x="12827" y="121488"/>
                  </a:lnTo>
                  <a:lnTo>
                    <a:pt x="62204" y="121488"/>
                  </a:lnTo>
                  <a:lnTo>
                    <a:pt x="62204" y="121259"/>
                  </a:lnTo>
                  <a:lnTo>
                    <a:pt x="75044" y="121259"/>
                  </a:lnTo>
                  <a:lnTo>
                    <a:pt x="75044" y="101269"/>
                  </a:lnTo>
                  <a:lnTo>
                    <a:pt x="75044" y="101142"/>
                  </a:lnTo>
                  <a:lnTo>
                    <a:pt x="75044" y="20408"/>
                  </a:lnTo>
                  <a:lnTo>
                    <a:pt x="62204" y="20408"/>
                  </a:lnTo>
                  <a:lnTo>
                    <a:pt x="62204" y="20116"/>
                  </a:lnTo>
                  <a:lnTo>
                    <a:pt x="75044" y="20116"/>
                  </a:lnTo>
                  <a:lnTo>
                    <a:pt x="75044" y="0"/>
                  </a:lnTo>
                  <a:close/>
                </a:path>
              </a:pathLst>
            </a:custGeom>
            <a:solidFill>
              <a:srgbClr val="1F1A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4858682" y="5549217"/>
              <a:ext cx="50165" cy="101600"/>
            </a:xfrm>
            <a:custGeom>
              <a:avLst/>
              <a:gdLst/>
              <a:ahLst/>
              <a:cxnLst/>
              <a:rect l="l" t="t" r="r" b="b"/>
              <a:pathLst>
                <a:path w="50164" h="101600">
                  <a:moveTo>
                    <a:pt x="49701" y="0"/>
                  </a:moveTo>
                  <a:lnTo>
                    <a:pt x="0" y="0"/>
                  </a:lnTo>
                  <a:lnTo>
                    <a:pt x="0" y="101140"/>
                  </a:lnTo>
                  <a:lnTo>
                    <a:pt x="49701" y="101140"/>
                  </a:lnTo>
                  <a:lnTo>
                    <a:pt x="4970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4846167" y="5539295"/>
              <a:ext cx="75565" cy="121920"/>
            </a:xfrm>
            <a:custGeom>
              <a:avLst/>
              <a:gdLst/>
              <a:ahLst/>
              <a:cxnLst/>
              <a:rect l="l" t="t" r="r" b="b"/>
              <a:pathLst>
                <a:path w="75564" h="121920">
                  <a:moveTo>
                    <a:pt x="75044" y="0"/>
                  </a:moveTo>
                  <a:lnTo>
                    <a:pt x="62204" y="0"/>
                  </a:lnTo>
                  <a:lnTo>
                    <a:pt x="62204" y="190"/>
                  </a:lnTo>
                  <a:lnTo>
                    <a:pt x="49377" y="190"/>
                  </a:lnTo>
                  <a:lnTo>
                    <a:pt x="49377" y="111379"/>
                  </a:lnTo>
                  <a:lnTo>
                    <a:pt x="25349" y="111379"/>
                  </a:lnTo>
                  <a:lnTo>
                    <a:pt x="25349" y="111074"/>
                  </a:lnTo>
                  <a:lnTo>
                    <a:pt x="49377" y="111074"/>
                  </a:lnTo>
                  <a:lnTo>
                    <a:pt x="49377" y="101142"/>
                  </a:lnTo>
                  <a:lnTo>
                    <a:pt x="25349" y="101142"/>
                  </a:lnTo>
                  <a:lnTo>
                    <a:pt x="25349" y="20408"/>
                  </a:lnTo>
                  <a:lnTo>
                    <a:pt x="25349" y="20116"/>
                  </a:lnTo>
                  <a:lnTo>
                    <a:pt x="49377" y="20116"/>
                  </a:lnTo>
                  <a:lnTo>
                    <a:pt x="49377" y="190"/>
                  </a:lnTo>
                  <a:lnTo>
                    <a:pt x="12509" y="190"/>
                  </a:lnTo>
                  <a:lnTo>
                    <a:pt x="0" y="190"/>
                  </a:lnTo>
                  <a:lnTo>
                    <a:pt x="0" y="20408"/>
                  </a:lnTo>
                  <a:lnTo>
                    <a:pt x="0" y="101269"/>
                  </a:lnTo>
                  <a:lnTo>
                    <a:pt x="0" y="121488"/>
                  </a:lnTo>
                  <a:lnTo>
                    <a:pt x="12509" y="121488"/>
                  </a:lnTo>
                  <a:lnTo>
                    <a:pt x="62204" y="121488"/>
                  </a:lnTo>
                  <a:lnTo>
                    <a:pt x="62204" y="121259"/>
                  </a:lnTo>
                  <a:lnTo>
                    <a:pt x="75044" y="121259"/>
                  </a:lnTo>
                  <a:lnTo>
                    <a:pt x="75044" y="101269"/>
                  </a:lnTo>
                  <a:lnTo>
                    <a:pt x="75044" y="101142"/>
                  </a:lnTo>
                  <a:lnTo>
                    <a:pt x="75044" y="20408"/>
                  </a:lnTo>
                  <a:lnTo>
                    <a:pt x="62204" y="20408"/>
                  </a:lnTo>
                  <a:lnTo>
                    <a:pt x="62204" y="20116"/>
                  </a:lnTo>
                  <a:lnTo>
                    <a:pt x="75044" y="20116"/>
                  </a:lnTo>
                  <a:lnTo>
                    <a:pt x="75044" y="0"/>
                  </a:lnTo>
                  <a:close/>
                </a:path>
              </a:pathLst>
            </a:custGeom>
            <a:solidFill>
              <a:srgbClr val="1F1A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2595054" y="5107812"/>
              <a:ext cx="2301240" cy="542925"/>
            </a:xfrm>
            <a:custGeom>
              <a:avLst/>
              <a:gdLst/>
              <a:ahLst/>
              <a:cxnLst/>
              <a:rect l="l" t="t" r="r" b="b"/>
              <a:pathLst>
                <a:path w="2301240" h="542925">
                  <a:moveTo>
                    <a:pt x="37528" y="396455"/>
                  </a:moveTo>
                  <a:lnTo>
                    <a:pt x="11849" y="396455"/>
                  </a:lnTo>
                  <a:lnTo>
                    <a:pt x="11849" y="436702"/>
                  </a:lnTo>
                  <a:lnTo>
                    <a:pt x="37528" y="436702"/>
                  </a:lnTo>
                  <a:lnTo>
                    <a:pt x="37528" y="396455"/>
                  </a:lnTo>
                  <a:close/>
                </a:path>
                <a:path w="2301240" h="542925">
                  <a:moveTo>
                    <a:pt x="37528" y="335826"/>
                  </a:moveTo>
                  <a:lnTo>
                    <a:pt x="11849" y="335826"/>
                  </a:lnTo>
                  <a:lnTo>
                    <a:pt x="11849" y="376072"/>
                  </a:lnTo>
                  <a:lnTo>
                    <a:pt x="37528" y="376072"/>
                  </a:lnTo>
                  <a:lnTo>
                    <a:pt x="37528" y="335826"/>
                  </a:lnTo>
                  <a:close/>
                </a:path>
                <a:path w="2301240" h="542925">
                  <a:moveTo>
                    <a:pt x="37528" y="275196"/>
                  </a:moveTo>
                  <a:lnTo>
                    <a:pt x="11849" y="275196"/>
                  </a:lnTo>
                  <a:lnTo>
                    <a:pt x="11849" y="315442"/>
                  </a:lnTo>
                  <a:lnTo>
                    <a:pt x="37528" y="315442"/>
                  </a:lnTo>
                  <a:lnTo>
                    <a:pt x="37528" y="275196"/>
                  </a:lnTo>
                  <a:close/>
                </a:path>
                <a:path w="2301240" h="542925">
                  <a:moveTo>
                    <a:pt x="49377" y="441413"/>
                  </a:moveTo>
                  <a:lnTo>
                    <a:pt x="0" y="441413"/>
                  </a:lnTo>
                  <a:lnTo>
                    <a:pt x="0" y="542556"/>
                  </a:lnTo>
                  <a:lnTo>
                    <a:pt x="49377" y="542556"/>
                  </a:lnTo>
                  <a:lnTo>
                    <a:pt x="49377" y="441413"/>
                  </a:lnTo>
                  <a:close/>
                </a:path>
                <a:path w="2301240" h="542925">
                  <a:moveTo>
                    <a:pt x="813676" y="424154"/>
                  </a:moveTo>
                  <a:lnTo>
                    <a:pt x="788009" y="424154"/>
                  </a:lnTo>
                  <a:lnTo>
                    <a:pt x="788009" y="441413"/>
                  </a:lnTo>
                  <a:lnTo>
                    <a:pt x="813676" y="441413"/>
                  </a:lnTo>
                  <a:lnTo>
                    <a:pt x="813676" y="424154"/>
                  </a:lnTo>
                  <a:close/>
                </a:path>
                <a:path w="2301240" h="542925">
                  <a:moveTo>
                    <a:pt x="813676" y="363524"/>
                  </a:moveTo>
                  <a:lnTo>
                    <a:pt x="788009" y="363524"/>
                  </a:lnTo>
                  <a:lnTo>
                    <a:pt x="788009" y="404037"/>
                  </a:lnTo>
                  <a:lnTo>
                    <a:pt x="813676" y="404037"/>
                  </a:lnTo>
                  <a:lnTo>
                    <a:pt x="813676" y="363524"/>
                  </a:lnTo>
                  <a:close/>
                </a:path>
                <a:path w="2301240" h="542925">
                  <a:moveTo>
                    <a:pt x="813676" y="302895"/>
                  </a:moveTo>
                  <a:lnTo>
                    <a:pt x="788009" y="302895"/>
                  </a:lnTo>
                  <a:lnTo>
                    <a:pt x="788009" y="343141"/>
                  </a:lnTo>
                  <a:lnTo>
                    <a:pt x="813676" y="343141"/>
                  </a:lnTo>
                  <a:lnTo>
                    <a:pt x="813676" y="302895"/>
                  </a:lnTo>
                  <a:close/>
                </a:path>
                <a:path w="2301240" h="542925">
                  <a:moveTo>
                    <a:pt x="813676" y="242265"/>
                  </a:moveTo>
                  <a:lnTo>
                    <a:pt x="788009" y="242265"/>
                  </a:lnTo>
                  <a:lnTo>
                    <a:pt x="788009" y="282511"/>
                  </a:lnTo>
                  <a:lnTo>
                    <a:pt x="813676" y="282511"/>
                  </a:lnTo>
                  <a:lnTo>
                    <a:pt x="813676" y="242265"/>
                  </a:lnTo>
                  <a:close/>
                </a:path>
                <a:path w="2301240" h="542925">
                  <a:moveTo>
                    <a:pt x="1460474" y="420763"/>
                  </a:moveTo>
                  <a:lnTo>
                    <a:pt x="1434807" y="420763"/>
                  </a:lnTo>
                  <a:lnTo>
                    <a:pt x="1434807" y="441413"/>
                  </a:lnTo>
                  <a:lnTo>
                    <a:pt x="1460474" y="441413"/>
                  </a:lnTo>
                  <a:lnTo>
                    <a:pt x="1460474" y="420763"/>
                  </a:lnTo>
                  <a:close/>
                </a:path>
                <a:path w="2301240" h="542925">
                  <a:moveTo>
                    <a:pt x="1460474" y="360133"/>
                  </a:moveTo>
                  <a:lnTo>
                    <a:pt x="1434807" y="360133"/>
                  </a:lnTo>
                  <a:lnTo>
                    <a:pt x="1434807" y="400634"/>
                  </a:lnTo>
                  <a:lnTo>
                    <a:pt x="1460474" y="400634"/>
                  </a:lnTo>
                  <a:lnTo>
                    <a:pt x="1460474" y="360133"/>
                  </a:lnTo>
                  <a:close/>
                </a:path>
                <a:path w="2301240" h="542925">
                  <a:moveTo>
                    <a:pt x="1460474" y="299504"/>
                  </a:moveTo>
                  <a:lnTo>
                    <a:pt x="1434807" y="299504"/>
                  </a:lnTo>
                  <a:lnTo>
                    <a:pt x="1434807" y="340004"/>
                  </a:lnTo>
                  <a:lnTo>
                    <a:pt x="1460474" y="340004"/>
                  </a:lnTo>
                  <a:lnTo>
                    <a:pt x="1460474" y="299504"/>
                  </a:lnTo>
                  <a:close/>
                </a:path>
                <a:path w="2301240" h="542925">
                  <a:moveTo>
                    <a:pt x="1460474" y="238861"/>
                  </a:moveTo>
                  <a:lnTo>
                    <a:pt x="1434807" y="238861"/>
                  </a:lnTo>
                  <a:lnTo>
                    <a:pt x="1434807" y="279374"/>
                  </a:lnTo>
                  <a:lnTo>
                    <a:pt x="1460474" y="279374"/>
                  </a:lnTo>
                  <a:lnTo>
                    <a:pt x="1460474" y="238861"/>
                  </a:lnTo>
                  <a:close/>
                </a:path>
                <a:path w="2301240" h="542925">
                  <a:moveTo>
                    <a:pt x="1460474" y="178231"/>
                  </a:moveTo>
                  <a:lnTo>
                    <a:pt x="1434807" y="178231"/>
                  </a:lnTo>
                  <a:lnTo>
                    <a:pt x="1434807" y="218478"/>
                  </a:lnTo>
                  <a:lnTo>
                    <a:pt x="1460474" y="218478"/>
                  </a:lnTo>
                  <a:lnTo>
                    <a:pt x="1460474" y="178231"/>
                  </a:lnTo>
                  <a:close/>
                </a:path>
                <a:path w="2301240" h="542925">
                  <a:moveTo>
                    <a:pt x="1848548" y="417360"/>
                  </a:moveTo>
                  <a:lnTo>
                    <a:pt x="1822881" y="417360"/>
                  </a:lnTo>
                  <a:lnTo>
                    <a:pt x="1822881" y="441413"/>
                  </a:lnTo>
                  <a:lnTo>
                    <a:pt x="1848548" y="441413"/>
                  </a:lnTo>
                  <a:lnTo>
                    <a:pt x="1848548" y="417360"/>
                  </a:lnTo>
                  <a:close/>
                </a:path>
                <a:path w="2301240" h="542925">
                  <a:moveTo>
                    <a:pt x="1848548" y="356730"/>
                  </a:moveTo>
                  <a:lnTo>
                    <a:pt x="1822881" y="356730"/>
                  </a:lnTo>
                  <a:lnTo>
                    <a:pt x="1822881" y="397243"/>
                  </a:lnTo>
                  <a:lnTo>
                    <a:pt x="1848548" y="397243"/>
                  </a:lnTo>
                  <a:lnTo>
                    <a:pt x="1848548" y="356730"/>
                  </a:lnTo>
                  <a:close/>
                </a:path>
                <a:path w="2301240" h="542925">
                  <a:moveTo>
                    <a:pt x="1848548" y="296100"/>
                  </a:moveTo>
                  <a:lnTo>
                    <a:pt x="1822881" y="296100"/>
                  </a:lnTo>
                  <a:lnTo>
                    <a:pt x="1822881" y="336613"/>
                  </a:lnTo>
                  <a:lnTo>
                    <a:pt x="1848548" y="336613"/>
                  </a:lnTo>
                  <a:lnTo>
                    <a:pt x="1848548" y="296100"/>
                  </a:lnTo>
                  <a:close/>
                </a:path>
                <a:path w="2301240" h="542925">
                  <a:moveTo>
                    <a:pt x="1848548" y="235470"/>
                  </a:moveTo>
                  <a:lnTo>
                    <a:pt x="1822881" y="235470"/>
                  </a:lnTo>
                  <a:lnTo>
                    <a:pt x="1822881" y="275971"/>
                  </a:lnTo>
                  <a:lnTo>
                    <a:pt x="1848548" y="275971"/>
                  </a:lnTo>
                  <a:lnTo>
                    <a:pt x="1848548" y="235470"/>
                  </a:lnTo>
                  <a:close/>
                </a:path>
                <a:path w="2301240" h="542925">
                  <a:moveTo>
                    <a:pt x="1848548" y="174840"/>
                  </a:moveTo>
                  <a:lnTo>
                    <a:pt x="1822881" y="174840"/>
                  </a:lnTo>
                  <a:lnTo>
                    <a:pt x="1822881" y="215341"/>
                  </a:lnTo>
                  <a:lnTo>
                    <a:pt x="1848548" y="215341"/>
                  </a:lnTo>
                  <a:lnTo>
                    <a:pt x="1848548" y="174840"/>
                  </a:lnTo>
                  <a:close/>
                </a:path>
                <a:path w="2301240" h="542925">
                  <a:moveTo>
                    <a:pt x="1848548" y="114198"/>
                  </a:moveTo>
                  <a:lnTo>
                    <a:pt x="1822881" y="114198"/>
                  </a:lnTo>
                  <a:lnTo>
                    <a:pt x="1822881" y="154711"/>
                  </a:lnTo>
                  <a:lnTo>
                    <a:pt x="1848548" y="154711"/>
                  </a:lnTo>
                  <a:lnTo>
                    <a:pt x="1848548" y="114198"/>
                  </a:lnTo>
                  <a:close/>
                </a:path>
                <a:path w="2301240" h="542925">
                  <a:moveTo>
                    <a:pt x="2107273" y="419455"/>
                  </a:moveTo>
                  <a:lnTo>
                    <a:pt x="2081593" y="419455"/>
                  </a:lnTo>
                  <a:lnTo>
                    <a:pt x="2081593" y="441413"/>
                  </a:lnTo>
                  <a:lnTo>
                    <a:pt x="2107273" y="441413"/>
                  </a:lnTo>
                  <a:lnTo>
                    <a:pt x="2107273" y="419455"/>
                  </a:lnTo>
                  <a:close/>
                </a:path>
                <a:path w="2301240" h="542925">
                  <a:moveTo>
                    <a:pt x="2107273" y="358825"/>
                  </a:moveTo>
                  <a:lnTo>
                    <a:pt x="2081593" y="358825"/>
                  </a:lnTo>
                  <a:lnTo>
                    <a:pt x="2081593" y="399072"/>
                  </a:lnTo>
                  <a:lnTo>
                    <a:pt x="2107273" y="399072"/>
                  </a:lnTo>
                  <a:lnTo>
                    <a:pt x="2107273" y="358825"/>
                  </a:lnTo>
                  <a:close/>
                </a:path>
                <a:path w="2301240" h="542925">
                  <a:moveTo>
                    <a:pt x="2107273" y="298196"/>
                  </a:moveTo>
                  <a:lnTo>
                    <a:pt x="2081593" y="298196"/>
                  </a:lnTo>
                  <a:lnTo>
                    <a:pt x="2081593" y="338442"/>
                  </a:lnTo>
                  <a:lnTo>
                    <a:pt x="2107273" y="338442"/>
                  </a:lnTo>
                  <a:lnTo>
                    <a:pt x="2107273" y="298196"/>
                  </a:lnTo>
                  <a:close/>
                </a:path>
                <a:path w="2301240" h="542925">
                  <a:moveTo>
                    <a:pt x="2107273" y="237553"/>
                  </a:moveTo>
                  <a:lnTo>
                    <a:pt x="2081593" y="237553"/>
                  </a:lnTo>
                  <a:lnTo>
                    <a:pt x="2081593" y="277812"/>
                  </a:lnTo>
                  <a:lnTo>
                    <a:pt x="2107273" y="277812"/>
                  </a:lnTo>
                  <a:lnTo>
                    <a:pt x="2107273" y="237553"/>
                  </a:lnTo>
                  <a:close/>
                </a:path>
                <a:path w="2301240" h="542925">
                  <a:moveTo>
                    <a:pt x="2107273" y="176669"/>
                  </a:moveTo>
                  <a:lnTo>
                    <a:pt x="2081593" y="176669"/>
                  </a:lnTo>
                  <a:lnTo>
                    <a:pt x="2081593" y="217170"/>
                  </a:lnTo>
                  <a:lnTo>
                    <a:pt x="2107273" y="217170"/>
                  </a:lnTo>
                  <a:lnTo>
                    <a:pt x="2107273" y="176669"/>
                  </a:lnTo>
                  <a:close/>
                </a:path>
                <a:path w="2301240" h="542925">
                  <a:moveTo>
                    <a:pt x="2107273" y="116027"/>
                  </a:moveTo>
                  <a:lnTo>
                    <a:pt x="2081593" y="116027"/>
                  </a:lnTo>
                  <a:lnTo>
                    <a:pt x="2081593" y="156540"/>
                  </a:lnTo>
                  <a:lnTo>
                    <a:pt x="2107273" y="156540"/>
                  </a:lnTo>
                  <a:lnTo>
                    <a:pt x="2107273" y="116027"/>
                  </a:lnTo>
                  <a:close/>
                </a:path>
                <a:path w="2301240" h="542925">
                  <a:moveTo>
                    <a:pt x="2107273" y="55397"/>
                  </a:moveTo>
                  <a:lnTo>
                    <a:pt x="2081593" y="55397"/>
                  </a:lnTo>
                  <a:lnTo>
                    <a:pt x="2081593" y="95910"/>
                  </a:lnTo>
                  <a:lnTo>
                    <a:pt x="2107273" y="95910"/>
                  </a:lnTo>
                  <a:lnTo>
                    <a:pt x="2107273" y="55397"/>
                  </a:lnTo>
                  <a:close/>
                </a:path>
                <a:path w="2301240" h="542925">
                  <a:moveTo>
                    <a:pt x="2301151" y="424421"/>
                  </a:moveTo>
                  <a:lnTo>
                    <a:pt x="2275802" y="424421"/>
                  </a:lnTo>
                  <a:lnTo>
                    <a:pt x="2275802" y="441413"/>
                  </a:lnTo>
                  <a:lnTo>
                    <a:pt x="2301151" y="441413"/>
                  </a:lnTo>
                  <a:lnTo>
                    <a:pt x="2301151" y="424421"/>
                  </a:lnTo>
                  <a:close/>
                </a:path>
                <a:path w="2301240" h="542925">
                  <a:moveTo>
                    <a:pt x="2301151" y="363791"/>
                  </a:moveTo>
                  <a:lnTo>
                    <a:pt x="2275802" y="363791"/>
                  </a:lnTo>
                  <a:lnTo>
                    <a:pt x="2275802" y="404304"/>
                  </a:lnTo>
                  <a:lnTo>
                    <a:pt x="2301151" y="404304"/>
                  </a:lnTo>
                  <a:lnTo>
                    <a:pt x="2301151" y="363791"/>
                  </a:lnTo>
                  <a:close/>
                </a:path>
                <a:path w="2301240" h="542925">
                  <a:moveTo>
                    <a:pt x="2301151" y="303161"/>
                  </a:moveTo>
                  <a:lnTo>
                    <a:pt x="2275802" y="303161"/>
                  </a:lnTo>
                  <a:lnTo>
                    <a:pt x="2275802" y="343662"/>
                  </a:lnTo>
                  <a:lnTo>
                    <a:pt x="2301151" y="343662"/>
                  </a:lnTo>
                  <a:lnTo>
                    <a:pt x="2301151" y="303161"/>
                  </a:lnTo>
                  <a:close/>
                </a:path>
                <a:path w="2301240" h="542925">
                  <a:moveTo>
                    <a:pt x="2301151" y="242519"/>
                  </a:moveTo>
                  <a:lnTo>
                    <a:pt x="2275802" y="242519"/>
                  </a:lnTo>
                  <a:lnTo>
                    <a:pt x="2275802" y="283032"/>
                  </a:lnTo>
                  <a:lnTo>
                    <a:pt x="2301151" y="283032"/>
                  </a:lnTo>
                  <a:lnTo>
                    <a:pt x="2301151" y="242519"/>
                  </a:lnTo>
                  <a:close/>
                </a:path>
                <a:path w="2301240" h="542925">
                  <a:moveTo>
                    <a:pt x="2301151" y="181889"/>
                  </a:moveTo>
                  <a:lnTo>
                    <a:pt x="2275802" y="181889"/>
                  </a:lnTo>
                  <a:lnTo>
                    <a:pt x="2275802" y="222402"/>
                  </a:lnTo>
                  <a:lnTo>
                    <a:pt x="2301151" y="222402"/>
                  </a:lnTo>
                  <a:lnTo>
                    <a:pt x="2301151" y="181889"/>
                  </a:lnTo>
                  <a:close/>
                </a:path>
                <a:path w="2301240" h="542925">
                  <a:moveTo>
                    <a:pt x="2301151" y="121259"/>
                  </a:moveTo>
                  <a:lnTo>
                    <a:pt x="2275802" y="121259"/>
                  </a:lnTo>
                  <a:lnTo>
                    <a:pt x="2275802" y="161772"/>
                  </a:lnTo>
                  <a:lnTo>
                    <a:pt x="2301151" y="161772"/>
                  </a:lnTo>
                  <a:lnTo>
                    <a:pt x="2301151" y="121259"/>
                  </a:lnTo>
                  <a:close/>
                </a:path>
                <a:path w="2301240" h="542925">
                  <a:moveTo>
                    <a:pt x="2301151" y="60629"/>
                  </a:moveTo>
                  <a:lnTo>
                    <a:pt x="2275802" y="60629"/>
                  </a:lnTo>
                  <a:lnTo>
                    <a:pt x="2275802" y="101130"/>
                  </a:lnTo>
                  <a:lnTo>
                    <a:pt x="2301151" y="101130"/>
                  </a:lnTo>
                  <a:lnTo>
                    <a:pt x="2301151" y="60629"/>
                  </a:lnTo>
                  <a:close/>
                </a:path>
                <a:path w="2301240" h="542925">
                  <a:moveTo>
                    <a:pt x="2301151" y="0"/>
                  </a:moveTo>
                  <a:lnTo>
                    <a:pt x="2275802" y="0"/>
                  </a:lnTo>
                  <a:lnTo>
                    <a:pt x="2275802" y="40500"/>
                  </a:lnTo>
                  <a:lnTo>
                    <a:pt x="2301151" y="40500"/>
                  </a:lnTo>
                  <a:lnTo>
                    <a:pt x="230115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2582214" y="5539295"/>
              <a:ext cx="3244850" cy="121920"/>
            </a:xfrm>
            <a:custGeom>
              <a:avLst/>
              <a:gdLst/>
              <a:ahLst/>
              <a:cxnLst/>
              <a:rect l="l" t="t" r="r" b="b"/>
              <a:pathLst>
                <a:path w="3244850" h="121920">
                  <a:moveTo>
                    <a:pt x="75057" y="0"/>
                  </a:moveTo>
                  <a:lnTo>
                    <a:pt x="62217" y="0"/>
                  </a:lnTo>
                  <a:lnTo>
                    <a:pt x="62217" y="190"/>
                  </a:lnTo>
                  <a:lnTo>
                    <a:pt x="49707" y="190"/>
                  </a:lnTo>
                  <a:lnTo>
                    <a:pt x="49707" y="111379"/>
                  </a:lnTo>
                  <a:lnTo>
                    <a:pt x="25679" y="111379"/>
                  </a:lnTo>
                  <a:lnTo>
                    <a:pt x="25679" y="111074"/>
                  </a:lnTo>
                  <a:lnTo>
                    <a:pt x="49707" y="111074"/>
                  </a:lnTo>
                  <a:lnTo>
                    <a:pt x="49707" y="101142"/>
                  </a:lnTo>
                  <a:lnTo>
                    <a:pt x="25679" y="101142"/>
                  </a:lnTo>
                  <a:lnTo>
                    <a:pt x="25679" y="20408"/>
                  </a:lnTo>
                  <a:lnTo>
                    <a:pt x="25679" y="20116"/>
                  </a:lnTo>
                  <a:lnTo>
                    <a:pt x="49707" y="20116"/>
                  </a:lnTo>
                  <a:lnTo>
                    <a:pt x="49707" y="190"/>
                  </a:lnTo>
                  <a:lnTo>
                    <a:pt x="12839" y="190"/>
                  </a:lnTo>
                  <a:lnTo>
                    <a:pt x="0" y="190"/>
                  </a:lnTo>
                  <a:lnTo>
                    <a:pt x="0" y="20408"/>
                  </a:lnTo>
                  <a:lnTo>
                    <a:pt x="0" y="101269"/>
                  </a:lnTo>
                  <a:lnTo>
                    <a:pt x="0" y="121488"/>
                  </a:lnTo>
                  <a:lnTo>
                    <a:pt x="12839" y="121488"/>
                  </a:lnTo>
                  <a:lnTo>
                    <a:pt x="62217" y="121488"/>
                  </a:lnTo>
                  <a:lnTo>
                    <a:pt x="62217" y="121259"/>
                  </a:lnTo>
                  <a:lnTo>
                    <a:pt x="75057" y="121259"/>
                  </a:lnTo>
                  <a:lnTo>
                    <a:pt x="75057" y="101269"/>
                  </a:lnTo>
                  <a:lnTo>
                    <a:pt x="75057" y="101142"/>
                  </a:lnTo>
                  <a:lnTo>
                    <a:pt x="75057" y="20408"/>
                  </a:lnTo>
                  <a:lnTo>
                    <a:pt x="62217" y="20408"/>
                  </a:lnTo>
                  <a:lnTo>
                    <a:pt x="62217" y="20116"/>
                  </a:lnTo>
                  <a:lnTo>
                    <a:pt x="75057" y="20116"/>
                  </a:lnTo>
                  <a:lnTo>
                    <a:pt x="75057" y="0"/>
                  </a:lnTo>
                  <a:close/>
                </a:path>
                <a:path w="3244850" h="121920">
                  <a:moveTo>
                    <a:pt x="3244519" y="0"/>
                  </a:moveTo>
                  <a:lnTo>
                    <a:pt x="3231680" y="0"/>
                  </a:lnTo>
                  <a:lnTo>
                    <a:pt x="3231680" y="190"/>
                  </a:lnTo>
                  <a:lnTo>
                    <a:pt x="3181972" y="190"/>
                  </a:lnTo>
                  <a:lnTo>
                    <a:pt x="3169462" y="190"/>
                  </a:lnTo>
                  <a:lnTo>
                    <a:pt x="3169462" y="20408"/>
                  </a:lnTo>
                  <a:lnTo>
                    <a:pt x="3169462" y="101269"/>
                  </a:lnTo>
                  <a:lnTo>
                    <a:pt x="3169462" y="121488"/>
                  </a:lnTo>
                  <a:lnTo>
                    <a:pt x="3181972" y="121488"/>
                  </a:lnTo>
                  <a:lnTo>
                    <a:pt x="3231680" y="121488"/>
                  </a:lnTo>
                  <a:lnTo>
                    <a:pt x="3231680" y="121259"/>
                  </a:lnTo>
                  <a:lnTo>
                    <a:pt x="3244519" y="121259"/>
                  </a:lnTo>
                  <a:lnTo>
                    <a:pt x="3244519" y="101269"/>
                  </a:lnTo>
                  <a:lnTo>
                    <a:pt x="3244519" y="101142"/>
                  </a:lnTo>
                  <a:lnTo>
                    <a:pt x="3244519" y="20408"/>
                  </a:lnTo>
                  <a:lnTo>
                    <a:pt x="3231680" y="20408"/>
                  </a:lnTo>
                  <a:lnTo>
                    <a:pt x="3231680" y="101142"/>
                  </a:lnTo>
                  <a:lnTo>
                    <a:pt x="3231680" y="101269"/>
                  </a:lnTo>
                  <a:lnTo>
                    <a:pt x="3231680" y="111074"/>
                  </a:lnTo>
                  <a:lnTo>
                    <a:pt x="3218840" y="111074"/>
                  </a:lnTo>
                  <a:lnTo>
                    <a:pt x="3218840" y="111379"/>
                  </a:lnTo>
                  <a:lnTo>
                    <a:pt x="3194812" y="111379"/>
                  </a:lnTo>
                  <a:lnTo>
                    <a:pt x="3194812" y="111074"/>
                  </a:lnTo>
                  <a:lnTo>
                    <a:pt x="3181972" y="111074"/>
                  </a:lnTo>
                  <a:lnTo>
                    <a:pt x="3181972" y="101269"/>
                  </a:lnTo>
                  <a:lnTo>
                    <a:pt x="3181972" y="20408"/>
                  </a:lnTo>
                  <a:lnTo>
                    <a:pt x="3181972" y="9931"/>
                  </a:lnTo>
                  <a:lnTo>
                    <a:pt x="3231680" y="9931"/>
                  </a:lnTo>
                  <a:lnTo>
                    <a:pt x="3231680" y="20116"/>
                  </a:lnTo>
                  <a:lnTo>
                    <a:pt x="3244519" y="20116"/>
                  </a:lnTo>
                  <a:lnTo>
                    <a:pt x="3244519" y="0"/>
                  </a:lnTo>
                  <a:close/>
                </a:path>
              </a:pathLst>
            </a:custGeom>
            <a:solidFill>
              <a:srgbClr val="1F1A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5764187" y="5383009"/>
              <a:ext cx="50165" cy="267970"/>
            </a:xfrm>
            <a:custGeom>
              <a:avLst/>
              <a:gdLst/>
              <a:ahLst/>
              <a:cxnLst/>
              <a:rect l="l" t="t" r="r" b="b"/>
              <a:pathLst>
                <a:path w="50164" h="267970">
                  <a:moveTo>
                    <a:pt x="37528" y="121259"/>
                  </a:moveTo>
                  <a:lnTo>
                    <a:pt x="12179" y="121259"/>
                  </a:lnTo>
                  <a:lnTo>
                    <a:pt x="12179" y="161505"/>
                  </a:lnTo>
                  <a:lnTo>
                    <a:pt x="37528" y="161505"/>
                  </a:lnTo>
                  <a:lnTo>
                    <a:pt x="37528" y="121259"/>
                  </a:lnTo>
                  <a:close/>
                </a:path>
                <a:path w="50164" h="267970">
                  <a:moveTo>
                    <a:pt x="37528" y="60629"/>
                  </a:moveTo>
                  <a:lnTo>
                    <a:pt x="12179" y="60629"/>
                  </a:lnTo>
                  <a:lnTo>
                    <a:pt x="12179" y="100876"/>
                  </a:lnTo>
                  <a:lnTo>
                    <a:pt x="37528" y="100876"/>
                  </a:lnTo>
                  <a:lnTo>
                    <a:pt x="37528" y="60629"/>
                  </a:lnTo>
                  <a:close/>
                </a:path>
                <a:path w="50164" h="267970">
                  <a:moveTo>
                    <a:pt x="37528" y="0"/>
                  </a:moveTo>
                  <a:lnTo>
                    <a:pt x="12179" y="0"/>
                  </a:lnTo>
                  <a:lnTo>
                    <a:pt x="12179" y="40246"/>
                  </a:lnTo>
                  <a:lnTo>
                    <a:pt x="37528" y="40246"/>
                  </a:lnTo>
                  <a:lnTo>
                    <a:pt x="37528" y="0"/>
                  </a:lnTo>
                  <a:close/>
                </a:path>
                <a:path w="50164" h="267970">
                  <a:moveTo>
                    <a:pt x="49707" y="166217"/>
                  </a:moveTo>
                  <a:lnTo>
                    <a:pt x="0" y="166217"/>
                  </a:lnTo>
                  <a:lnTo>
                    <a:pt x="0" y="267360"/>
                  </a:lnTo>
                  <a:lnTo>
                    <a:pt x="49707" y="267360"/>
                  </a:lnTo>
                  <a:lnTo>
                    <a:pt x="49707" y="16621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3407410" y="5539295"/>
              <a:ext cx="2419350" cy="351155"/>
            </a:xfrm>
            <a:custGeom>
              <a:avLst/>
              <a:gdLst/>
              <a:ahLst/>
              <a:cxnLst/>
              <a:rect l="l" t="t" r="r" b="b"/>
              <a:pathLst>
                <a:path w="2419350" h="351154">
                  <a:moveTo>
                    <a:pt x="1604987" y="341058"/>
                  </a:moveTo>
                  <a:lnTo>
                    <a:pt x="1107287" y="175374"/>
                  </a:lnTo>
                  <a:lnTo>
                    <a:pt x="1119809" y="151574"/>
                  </a:lnTo>
                  <a:lnTo>
                    <a:pt x="1032903" y="156286"/>
                  </a:lnTo>
                  <a:lnTo>
                    <a:pt x="1089850" y="208546"/>
                  </a:lnTo>
                  <a:lnTo>
                    <a:pt x="1102347" y="184785"/>
                  </a:lnTo>
                  <a:lnTo>
                    <a:pt x="1525739" y="325513"/>
                  </a:lnTo>
                  <a:lnTo>
                    <a:pt x="737184" y="171462"/>
                  </a:lnTo>
                  <a:lnTo>
                    <a:pt x="744893" y="146354"/>
                  </a:lnTo>
                  <a:lnTo>
                    <a:pt x="659968" y="161772"/>
                  </a:lnTo>
                  <a:lnTo>
                    <a:pt x="726465" y="206463"/>
                  </a:lnTo>
                  <a:lnTo>
                    <a:pt x="734148" y="181381"/>
                  </a:lnTo>
                  <a:lnTo>
                    <a:pt x="1447939" y="320611"/>
                  </a:lnTo>
                  <a:lnTo>
                    <a:pt x="60439" y="140754"/>
                  </a:lnTo>
                  <a:lnTo>
                    <a:pt x="64846" y="119697"/>
                  </a:lnTo>
                  <a:lnTo>
                    <a:pt x="0" y="137985"/>
                  </a:lnTo>
                  <a:lnTo>
                    <a:pt x="53987" y="171704"/>
                  </a:lnTo>
                  <a:lnTo>
                    <a:pt x="58369" y="150672"/>
                  </a:lnTo>
                  <a:lnTo>
                    <a:pt x="1601698" y="350723"/>
                  </a:lnTo>
                  <a:lnTo>
                    <a:pt x="1602816" y="345084"/>
                  </a:lnTo>
                  <a:lnTo>
                    <a:pt x="1604987" y="341058"/>
                  </a:lnTo>
                  <a:close/>
                </a:path>
                <a:path w="2419350" h="351154">
                  <a:moveTo>
                    <a:pt x="2419324" y="0"/>
                  </a:moveTo>
                  <a:lnTo>
                    <a:pt x="2406485" y="0"/>
                  </a:lnTo>
                  <a:lnTo>
                    <a:pt x="2406485" y="190"/>
                  </a:lnTo>
                  <a:lnTo>
                    <a:pt x="2393645" y="190"/>
                  </a:lnTo>
                  <a:lnTo>
                    <a:pt x="2393645" y="111379"/>
                  </a:lnTo>
                  <a:lnTo>
                    <a:pt x="2369616" y="111379"/>
                  </a:lnTo>
                  <a:lnTo>
                    <a:pt x="2369616" y="111074"/>
                  </a:lnTo>
                  <a:lnTo>
                    <a:pt x="2393645" y="111074"/>
                  </a:lnTo>
                  <a:lnTo>
                    <a:pt x="2393645" y="101142"/>
                  </a:lnTo>
                  <a:lnTo>
                    <a:pt x="2369616" y="101142"/>
                  </a:lnTo>
                  <a:lnTo>
                    <a:pt x="2369616" y="20408"/>
                  </a:lnTo>
                  <a:lnTo>
                    <a:pt x="2369616" y="20116"/>
                  </a:lnTo>
                  <a:lnTo>
                    <a:pt x="2393645" y="20116"/>
                  </a:lnTo>
                  <a:lnTo>
                    <a:pt x="2393645" y="190"/>
                  </a:lnTo>
                  <a:lnTo>
                    <a:pt x="2356777" y="190"/>
                  </a:lnTo>
                  <a:lnTo>
                    <a:pt x="2344267" y="190"/>
                  </a:lnTo>
                  <a:lnTo>
                    <a:pt x="2344267" y="20408"/>
                  </a:lnTo>
                  <a:lnTo>
                    <a:pt x="2344267" y="101269"/>
                  </a:lnTo>
                  <a:lnTo>
                    <a:pt x="2344267" y="121488"/>
                  </a:lnTo>
                  <a:lnTo>
                    <a:pt x="2356777" y="121488"/>
                  </a:lnTo>
                  <a:lnTo>
                    <a:pt x="2406485" y="121488"/>
                  </a:lnTo>
                  <a:lnTo>
                    <a:pt x="2406485" y="121259"/>
                  </a:lnTo>
                  <a:lnTo>
                    <a:pt x="2419324" y="121259"/>
                  </a:lnTo>
                  <a:lnTo>
                    <a:pt x="2419324" y="101269"/>
                  </a:lnTo>
                  <a:lnTo>
                    <a:pt x="2419324" y="101142"/>
                  </a:lnTo>
                  <a:lnTo>
                    <a:pt x="2419324" y="20408"/>
                  </a:lnTo>
                  <a:lnTo>
                    <a:pt x="2406485" y="20408"/>
                  </a:lnTo>
                  <a:lnTo>
                    <a:pt x="2406485" y="20116"/>
                  </a:lnTo>
                  <a:lnTo>
                    <a:pt x="2419324" y="20116"/>
                  </a:lnTo>
                  <a:lnTo>
                    <a:pt x="2419324" y="0"/>
                  </a:lnTo>
                  <a:close/>
                </a:path>
              </a:pathLst>
            </a:custGeom>
            <a:solidFill>
              <a:srgbClr val="1F1A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1" name="object 10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708256" y="5682764"/>
              <a:ext cx="307435" cy="206202"/>
            </a:xfrm>
            <a:prstGeom prst="rect">
              <a:avLst/>
            </a:prstGeom>
          </p:spPr>
        </p:pic>
        <p:sp>
          <p:nvSpPr>
            <p:cNvPr id="102" name="object 102"/>
            <p:cNvSpPr/>
            <p:nvPr/>
          </p:nvSpPr>
          <p:spPr>
            <a:xfrm>
              <a:off x="2644762" y="5688787"/>
              <a:ext cx="2366010" cy="201295"/>
            </a:xfrm>
            <a:custGeom>
              <a:avLst/>
              <a:gdLst/>
              <a:ahLst/>
              <a:cxnLst/>
              <a:rect l="l" t="t" r="r" b="b"/>
              <a:pathLst>
                <a:path w="2366010" h="201295">
                  <a:moveTo>
                    <a:pt x="2365984" y="191046"/>
                  </a:moveTo>
                  <a:lnTo>
                    <a:pt x="77914" y="25654"/>
                  </a:lnTo>
                  <a:lnTo>
                    <a:pt x="80962" y="0"/>
                  </a:lnTo>
                  <a:lnTo>
                    <a:pt x="0" y="25082"/>
                  </a:lnTo>
                  <a:lnTo>
                    <a:pt x="73723" y="61150"/>
                  </a:lnTo>
                  <a:lnTo>
                    <a:pt x="76746" y="35572"/>
                  </a:lnTo>
                  <a:lnTo>
                    <a:pt x="2364663" y="201231"/>
                  </a:lnTo>
                  <a:lnTo>
                    <a:pt x="2365984" y="191046"/>
                  </a:lnTo>
                  <a:close/>
                </a:path>
              </a:pathLst>
            </a:custGeom>
            <a:solidFill>
              <a:srgbClr val="1F1A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3" name="object 10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403768" y="4849853"/>
              <a:ext cx="784385" cy="121785"/>
            </a:xfrm>
            <a:prstGeom prst="rect">
              <a:avLst/>
            </a:prstGeom>
          </p:spPr>
        </p:pic>
        <p:pic>
          <p:nvPicPr>
            <p:cNvPr id="104" name="object 10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073953" y="5749146"/>
              <a:ext cx="1199449" cy="356476"/>
            </a:xfrm>
            <a:prstGeom prst="rect">
              <a:avLst/>
            </a:prstGeom>
          </p:spPr>
        </p:pic>
      </p:grpSp>
      <p:sp>
        <p:nvSpPr>
          <p:cNvPr id="105" name="object 10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6</a:t>
            </a:fld>
            <a:endParaRPr spc="-2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9087" y="1719326"/>
            <a:ext cx="5363210" cy="2543175"/>
          </a:xfrm>
          <a:custGeom>
            <a:avLst/>
            <a:gdLst/>
            <a:ahLst/>
            <a:cxnLst/>
            <a:rect l="l" t="t" r="r" b="b"/>
            <a:pathLst>
              <a:path w="5363210" h="2543175">
                <a:moveTo>
                  <a:pt x="423875" y="0"/>
                </a:moveTo>
                <a:lnTo>
                  <a:pt x="5362638" y="0"/>
                </a:lnTo>
                <a:lnTo>
                  <a:pt x="5362638" y="2119249"/>
                </a:lnTo>
                <a:lnTo>
                  <a:pt x="5359785" y="2168673"/>
                </a:lnTo>
                <a:lnTo>
                  <a:pt x="5351438" y="2216423"/>
                </a:lnTo>
                <a:lnTo>
                  <a:pt x="5337916" y="2262180"/>
                </a:lnTo>
                <a:lnTo>
                  <a:pt x="5319538" y="2305626"/>
                </a:lnTo>
                <a:lnTo>
                  <a:pt x="5296621" y="2346444"/>
                </a:lnTo>
                <a:lnTo>
                  <a:pt x="5269485" y="2384315"/>
                </a:lnTo>
                <a:lnTo>
                  <a:pt x="5238448" y="2418921"/>
                </a:lnTo>
                <a:lnTo>
                  <a:pt x="5203828" y="2449945"/>
                </a:lnTo>
                <a:lnTo>
                  <a:pt x="5165944" y="2477068"/>
                </a:lnTo>
                <a:lnTo>
                  <a:pt x="5125115" y="2499973"/>
                </a:lnTo>
                <a:lnTo>
                  <a:pt x="5081658" y="2518341"/>
                </a:lnTo>
                <a:lnTo>
                  <a:pt x="5035893" y="2531855"/>
                </a:lnTo>
                <a:lnTo>
                  <a:pt x="4988138" y="2540196"/>
                </a:lnTo>
                <a:lnTo>
                  <a:pt x="4938712" y="2543048"/>
                </a:lnTo>
                <a:lnTo>
                  <a:pt x="0" y="2543048"/>
                </a:lnTo>
                <a:lnTo>
                  <a:pt x="0" y="423799"/>
                </a:lnTo>
                <a:lnTo>
                  <a:pt x="2851" y="374374"/>
                </a:lnTo>
                <a:lnTo>
                  <a:pt x="11194" y="326624"/>
                </a:lnTo>
                <a:lnTo>
                  <a:pt x="24711" y="280867"/>
                </a:lnTo>
                <a:lnTo>
                  <a:pt x="43083" y="237421"/>
                </a:lnTo>
                <a:lnTo>
                  <a:pt x="65992" y="196603"/>
                </a:lnTo>
                <a:lnTo>
                  <a:pt x="93120" y="158732"/>
                </a:lnTo>
                <a:lnTo>
                  <a:pt x="124150" y="124126"/>
                </a:lnTo>
                <a:lnTo>
                  <a:pt x="158763" y="93102"/>
                </a:lnTo>
                <a:lnTo>
                  <a:pt x="196641" y="65979"/>
                </a:lnTo>
                <a:lnTo>
                  <a:pt x="237465" y="43074"/>
                </a:lnTo>
                <a:lnTo>
                  <a:pt x="280919" y="24706"/>
                </a:lnTo>
                <a:lnTo>
                  <a:pt x="326684" y="11192"/>
                </a:lnTo>
                <a:lnTo>
                  <a:pt x="374442" y="2851"/>
                </a:lnTo>
                <a:lnTo>
                  <a:pt x="423875" y="0"/>
                </a:lnTo>
                <a:close/>
              </a:path>
            </a:pathLst>
          </a:custGeom>
          <a:ln w="9534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18794" y="1890013"/>
            <a:ext cx="4313555" cy="14890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400" b="1" dirty="0">
                <a:solidFill>
                  <a:srgbClr val="1E4252"/>
                </a:solidFill>
                <a:latin typeface="Calibri"/>
                <a:cs typeface="Calibri"/>
              </a:rPr>
              <a:t>Не</a:t>
            </a:r>
            <a:r>
              <a:rPr sz="2400" b="1" spc="-55" dirty="0">
                <a:solidFill>
                  <a:srgbClr val="1E4252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1E4252"/>
                </a:solidFill>
                <a:latin typeface="Calibri"/>
                <a:cs typeface="Calibri"/>
              </a:rPr>
              <a:t>менее</a:t>
            </a:r>
            <a:r>
              <a:rPr sz="2400" b="1" spc="15" dirty="0">
                <a:solidFill>
                  <a:srgbClr val="1E4252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1E4252"/>
                </a:solidFill>
                <a:latin typeface="Calibri"/>
                <a:cs typeface="Calibri"/>
              </a:rPr>
              <a:t>50%</a:t>
            </a:r>
            <a:r>
              <a:rPr sz="2400" b="1" spc="-5" dirty="0">
                <a:solidFill>
                  <a:srgbClr val="1E4252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1E4252"/>
                </a:solidFill>
                <a:latin typeface="Calibri"/>
                <a:cs typeface="Calibri"/>
              </a:rPr>
              <a:t>из</a:t>
            </a:r>
            <a:r>
              <a:rPr sz="2400" b="1" spc="-25" dirty="0">
                <a:solidFill>
                  <a:srgbClr val="1E4252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1E4252"/>
                </a:solidFill>
                <a:latin typeface="Calibri"/>
                <a:cs typeface="Calibri"/>
              </a:rPr>
              <a:t>числа</a:t>
            </a:r>
            <a:r>
              <a:rPr sz="2400" b="1" spc="-30" dirty="0">
                <a:solidFill>
                  <a:srgbClr val="1E4252"/>
                </a:solidFill>
                <a:latin typeface="Calibri"/>
                <a:cs typeface="Calibri"/>
              </a:rPr>
              <a:t> </a:t>
            </a:r>
            <a:r>
              <a:rPr sz="2400" b="1" spc="-20" dirty="0">
                <a:solidFill>
                  <a:srgbClr val="1E4252"/>
                </a:solidFill>
                <a:latin typeface="Calibri"/>
                <a:cs typeface="Calibri"/>
              </a:rPr>
              <a:t>всех </a:t>
            </a:r>
            <a:r>
              <a:rPr sz="2400" b="1" dirty="0">
                <a:solidFill>
                  <a:srgbClr val="1E4252"/>
                </a:solidFill>
                <a:latin typeface="Calibri"/>
                <a:cs typeface="Calibri"/>
              </a:rPr>
              <a:t>технических</a:t>
            </a:r>
            <a:r>
              <a:rPr sz="2400" b="1" spc="-75" dirty="0">
                <a:solidFill>
                  <a:srgbClr val="1E4252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1E4252"/>
                </a:solidFill>
                <a:latin typeface="Calibri"/>
                <a:cs typeface="Calibri"/>
              </a:rPr>
              <a:t>обслуживаний</a:t>
            </a:r>
            <a:r>
              <a:rPr sz="2400" b="1" spc="-65" dirty="0">
                <a:solidFill>
                  <a:srgbClr val="1E4252"/>
                </a:solidFill>
                <a:latin typeface="Calibri"/>
                <a:cs typeface="Calibri"/>
              </a:rPr>
              <a:t> </a:t>
            </a:r>
            <a:r>
              <a:rPr sz="2400" b="1" spc="-25" dirty="0">
                <a:solidFill>
                  <a:srgbClr val="1E4252"/>
                </a:solidFill>
                <a:latin typeface="Calibri"/>
                <a:cs typeface="Calibri"/>
              </a:rPr>
              <a:t>по </a:t>
            </a:r>
            <a:r>
              <a:rPr sz="2400" b="1" spc="-10" dirty="0">
                <a:solidFill>
                  <a:srgbClr val="1E4252"/>
                </a:solidFill>
                <a:latin typeface="Calibri"/>
                <a:cs typeface="Calibri"/>
              </a:rPr>
              <a:t>регламенту</a:t>
            </a:r>
            <a:r>
              <a:rPr sz="2400" b="1" spc="-105" dirty="0">
                <a:solidFill>
                  <a:srgbClr val="1E4252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1E4252"/>
                </a:solidFill>
                <a:latin typeface="Calibri"/>
                <a:cs typeface="Calibri"/>
              </a:rPr>
              <a:t>выполняются</a:t>
            </a:r>
            <a:r>
              <a:rPr sz="2400" b="1" spc="-35" dirty="0">
                <a:solidFill>
                  <a:srgbClr val="1E4252"/>
                </a:solidFill>
                <a:latin typeface="Calibri"/>
                <a:cs typeface="Calibri"/>
              </a:rPr>
              <a:t> </a:t>
            </a:r>
            <a:r>
              <a:rPr sz="2400" b="1" spc="-25" dirty="0">
                <a:solidFill>
                  <a:srgbClr val="1E4252"/>
                </a:solidFill>
                <a:latin typeface="Calibri"/>
                <a:cs typeface="Calibri"/>
              </a:rPr>
              <a:t>без </a:t>
            </a:r>
            <a:r>
              <a:rPr sz="2400" b="1" dirty="0">
                <a:solidFill>
                  <a:srgbClr val="1E4252"/>
                </a:solidFill>
                <a:latin typeface="Calibri"/>
                <a:cs typeface="Calibri"/>
              </a:rPr>
              <a:t>фактической</a:t>
            </a:r>
            <a:r>
              <a:rPr sz="2400" b="1" spc="-65" dirty="0">
                <a:solidFill>
                  <a:srgbClr val="1E4252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1E4252"/>
                </a:solidFill>
                <a:latin typeface="Calibri"/>
                <a:cs typeface="Calibri"/>
              </a:rPr>
              <a:t>их</a:t>
            </a:r>
            <a:r>
              <a:rPr sz="2400" b="1" spc="-45" dirty="0">
                <a:solidFill>
                  <a:srgbClr val="1E4252"/>
                </a:solidFill>
                <a:latin typeface="Calibri"/>
                <a:cs typeface="Calibri"/>
              </a:rPr>
              <a:t> </a:t>
            </a:r>
            <a:r>
              <a:rPr sz="2400" b="1" spc="-30" dirty="0">
                <a:solidFill>
                  <a:srgbClr val="1E4252"/>
                </a:solidFill>
                <a:latin typeface="Calibri"/>
                <a:cs typeface="Calibri"/>
              </a:rPr>
              <a:t>необходимости.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04887" y="3721671"/>
            <a:ext cx="4473575" cy="3346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0" i="1" dirty="0">
                <a:solidFill>
                  <a:srgbClr val="1E4252"/>
                </a:solidFill>
                <a:latin typeface="Calibri"/>
                <a:cs typeface="Calibri"/>
              </a:rPr>
              <a:t>Источник:</a:t>
            </a:r>
            <a:r>
              <a:rPr sz="2000" i="1" spc="-85" dirty="0">
                <a:solidFill>
                  <a:srgbClr val="1E4252"/>
                </a:solidFill>
                <a:latin typeface="Calibri"/>
                <a:cs typeface="Calibri"/>
              </a:rPr>
              <a:t> </a:t>
            </a:r>
            <a:r>
              <a:rPr sz="2000" i="1" spc="-10" dirty="0">
                <a:solidFill>
                  <a:srgbClr val="1E4252"/>
                </a:solidFill>
                <a:latin typeface="Calibri"/>
                <a:cs typeface="Calibri"/>
              </a:rPr>
              <a:t>P/PM</a:t>
            </a:r>
            <a:r>
              <a:rPr sz="2000" i="1" spc="25" dirty="0">
                <a:solidFill>
                  <a:srgbClr val="1E4252"/>
                </a:solidFill>
                <a:latin typeface="Calibri"/>
                <a:cs typeface="Calibri"/>
              </a:rPr>
              <a:t> </a:t>
            </a:r>
            <a:r>
              <a:rPr sz="2000" i="1" spc="-10" dirty="0">
                <a:solidFill>
                  <a:srgbClr val="1E4252"/>
                </a:solidFill>
                <a:latin typeface="Calibri"/>
                <a:cs typeface="Calibri"/>
              </a:rPr>
              <a:t>Technology</a:t>
            </a:r>
            <a:r>
              <a:rPr sz="2000" i="1" spc="-150" dirty="0">
                <a:solidFill>
                  <a:srgbClr val="1E4252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1E4252"/>
                </a:solidFill>
                <a:latin typeface="Calibri"/>
                <a:cs typeface="Calibri"/>
              </a:rPr>
              <a:t>magazine,</a:t>
            </a:r>
            <a:r>
              <a:rPr sz="2000" i="1" spc="-125" dirty="0">
                <a:solidFill>
                  <a:srgbClr val="1E4252"/>
                </a:solidFill>
                <a:latin typeface="Calibri"/>
                <a:cs typeface="Calibri"/>
              </a:rPr>
              <a:t> </a:t>
            </a:r>
            <a:r>
              <a:rPr sz="2000" i="1" spc="-25" dirty="0">
                <a:solidFill>
                  <a:srgbClr val="1E4252"/>
                </a:solidFill>
                <a:latin typeface="Calibri"/>
                <a:cs typeface="Calibri"/>
              </a:rPr>
              <a:t>98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224651" y="2909951"/>
            <a:ext cx="5162550" cy="2867025"/>
          </a:xfrm>
          <a:custGeom>
            <a:avLst/>
            <a:gdLst/>
            <a:ahLst/>
            <a:cxnLst/>
            <a:rect l="l" t="t" r="r" b="b"/>
            <a:pathLst>
              <a:path w="5162550" h="2867025">
                <a:moveTo>
                  <a:pt x="477774" y="0"/>
                </a:moveTo>
                <a:lnTo>
                  <a:pt x="5162550" y="0"/>
                </a:lnTo>
                <a:lnTo>
                  <a:pt x="5162550" y="2389124"/>
                </a:lnTo>
                <a:lnTo>
                  <a:pt x="5160082" y="2437980"/>
                </a:lnTo>
                <a:lnTo>
                  <a:pt x="5152839" y="2485425"/>
                </a:lnTo>
                <a:lnTo>
                  <a:pt x="5141061" y="2531219"/>
                </a:lnTo>
                <a:lnTo>
                  <a:pt x="5124989" y="2575121"/>
                </a:lnTo>
                <a:lnTo>
                  <a:pt x="5104863" y="2616891"/>
                </a:lnTo>
                <a:lnTo>
                  <a:pt x="5080923" y="2656289"/>
                </a:lnTo>
                <a:lnTo>
                  <a:pt x="5053410" y="2693074"/>
                </a:lnTo>
                <a:lnTo>
                  <a:pt x="5022564" y="2727007"/>
                </a:lnTo>
                <a:lnTo>
                  <a:pt x="4988625" y="2757847"/>
                </a:lnTo>
                <a:lnTo>
                  <a:pt x="4951834" y="2785355"/>
                </a:lnTo>
                <a:lnTo>
                  <a:pt x="4912431" y="2809289"/>
                </a:lnTo>
                <a:lnTo>
                  <a:pt x="4870656" y="2829411"/>
                </a:lnTo>
                <a:lnTo>
                  <a:pt x="4826750" y="2845479"/>
                </a:lnTo>
                <a:lnTo>
                  <a:pt x="4780953" y="2857253"/>
                </a:lnTo>
                <a:lnTo>
                  <a:pt x="4733506" y="2864494"/>
                </a:lnTo>
                <a:lnTo>
                  <a:pt x="4684649" y="2866961"/>
                </a:lnTo>
                <a:lnTo>
                  <a:pt x="0" y="2866961"/>
                </a:lnTo>
                <a:lnTo>
                  <a:pt x="0" y="477774"/>
                </a:lnTo>
                <a:lnTo>
                  <a:pt x="2466" y="428918"/>
                </a:lnTo>
                <a:lnTo>
                  <a:pt x="9705" y="381474"/>
                </a:lnTo>
                <a:lnTo>
                  <a:pt x="21476" y="335684"/>
                </a:lnTo>
                <a:lnTo>
                  <a:pt x="37540" y="291786"/>
                </a:lnTo>
                <a:lnTo>
                  <a:pt x="57656" y="250021"/>
                </a:lnTo>
                <a:lnTo>
                  <a:pt x="81586" y="210629"/>
                </a:lnTo>
                <a:lnTo>
                  <a:pt x="109087" y="173849"/>
                </a:lnTo>
                <a:lnTo>
                  <a:pt x="139922" y="139922"/>
                </a:lnTo>
                <a:lnTo>
                  <a:pt x="173849" y="109087"/>
                </a:lnTo>
                <a:lnTo>
                  <a:pt x="210629" y="81586"/>
                </a:lnTo>
                <a:lnTo>
                  <a:pt x="250021" y="57656"/>
                </a:lnTo>
                <a:lnTo>
                  <a:pt x="291786" y="37540"/>
                </a:lnTo>
                <a:lnTo>
                  <a:pt x="335684" y="21476"/>
                </a:lnTo>
                <a:lnTo>
                  <a:pt x="381474" y="9705"/>
                </a:lnTo>
                <a:lnTo>
                  <a:pt x="428918" y="2466"/>
                </a:lnTo>
                <a:lnTo>
                  <a:pt x="477774" y="0"/>
                </a:lnTo>
                <a:close/>
              </a:path>
            </a:pathLst>
          </a:custGeom>
          <a:ln w="9534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443345" y="3242627"/>
            <a:ext cx="4734560" cy="21659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457834">
              <a:lnSpc>
                <a:spcPct val="99900"/>
              </a:lnSpc>
              <a:spcBef>
                <a:spcPts val="105"/>
              </a:spcBef>
            </a:pPr>
            <a:r>
              <a:rPr sz="2400" b="1" dirty="0">
                <a:solidFill>
                  <a:srgbClr val="1E4252"/>
                </a:solidFill>
                <a:latin typeface="Calibri"/>
                <a:cs typeface="Calibri"/>
              </a:rPr>
              <a:t>Исследования</a:t>
            </a:r>
            <a:r>
              <a:rPr sz="2400" b="1" spc="-40" dirty="0">
                <a:solidFill>
                  <a:srgbClr val="1E4252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1E4252"/>
                </a:solidFill>
                <a:latin typeface="Calibri"/>
                <a:cs typeface="Calibri"/>
              </a:rPr>
              <a:t>показали,</a:t>
            </a:r>
            <a:r>
              <a:rPr sz="2400" b="1" spc="-135" dirty="0">
                <a:solidFill>
                  <a:srgbClr val="1E4252"/>
                </a:solidFill>
                <a:latin typeface="Calibri"/>
                <a:cs typeface="Calibri"/>
              </a:rPr>
              <a:t> </a:t>
            </a:r>
            <a:r>
              <a:rPr sz="2400" b="1" spc="-25" dirty="0">
                <a:solidFill>
                  <a:srgbClr val="1E4252"/>
                </a:solidFill>
                <a:latin typeface="Calibri"/>
                <a:cs typeface="Calibri"/>
              </a:rPr>
              <a:t>что </a:t>
            </a:r>
            <a:r>
              <a:rPr sz="2400" b="1" dirty="0">
                <a:solidFill>
                  <a:srgbClr val="1E4252"/>
                </a:solidFill>
                <a:latin typeface="Calibri"/>
                <a:cs typeface="Calibri"/>
              </a:rPr>
              <a:t>порядка</a:t>
            </a:r>
            <a:r>
              <a:rPr sz="2400" b="1" spc="-65" dirty="0">
                <a:solidFill>
                  <a:srgbClr val="1E4252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1E4252"/>
                </a:solidFill>
                <a:latin typeface="Calibri"/>
                <a:cs typeface="Calibri"/>
              </a:rPr>
              <a:t>70%</a:t>
            </a:r>
            <a:r>
              <a:rPr sz="2400" b="1" spc="-85" dirty="0">
                <a:solidFill>
                  <a:srgbClr val="1E4252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1E4252"/>
                </a:solidFill>
                <a:latin typeface="Calibri"/>
                <a:cs typeface="Calibri"/>
              </a:rPr>
              <a:t>дефектов</a:t>
            </a:r>
            <a:r>
              <a:rPr sz="2400" b="1" spc="-55" dirty="0">
                <a:solidFill>
                  <a:srgbClr val="1E4252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1E4252"/>
                </a:solidFill>
                <a:latin typeface="Calibri"/>
                <a:cs typeface="Calibri"/>
              </a:rPr>
              <a:t>вызвано </a:t>
            </a:r>
            <a:r>
              <a:rPr sz="2400" b="1" dirty="0">
                <a:solidFill>
                  <a:srgbClr val="1E4252"/>
                </a:solidFill>
                <a:latin typeface="Calibri"/>
                <a:cs typeface="Calibri"/>
              </a:rPr>
              <a:t>обслуживанием</a:t>
            </a:r>
            <a:r>
              <a:rPr sz="2400" b="1" spc="-50" dirty="0">
                <a:solidFill>
                  <a:srgbClr val="1E4252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1E4252"/>
                </a:solidFill>
                <a:latin typeface="Calibri"/>
                <a:cs typeface="Calibri"/>
              </a:rPr>
              <a:t>машин</a:t>
            </a:r>
            <a:r>
              <a:rPr sz="2400" b="1" spc="-85" dirty="0">
                <a:solidFill>
                  <a:srgbClr val="1E4252"/>
                </a:solidFill>
                <a:latin typeface="Calibri"/>
                <a:cs typeface="Calibri"/>
              </a:rPr>
              <a:t> </a:t>
            </a:r>
            <a:r>
              <a:rPr sz="2400" b="1" spc="-50" dirty="0">
                <a:solidFill>
                  <a:srgbClr val="1E4252"/>
                </a:solidFill>
                <a:latin typeface="Calibri"/>
                <a:cs typeface="Calibri"/>
              </a:rPr>
              <a:t>и </a:t>
            </a:r>
            <a:r>
              <a:rPr sz="2400" b="1" spc="-10" dirty="0">
                <a:solidFill>
                  <a:srgbClr val="1E4252"/>
                </a:solidFill>
                <a:latin typeface="Calibri"/>
                <a:cs typeface="Calibri"/>
              </a:rPr>
              <a:t>оборудования.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350">
              <a:latin typeface="Calibri"/>
              <a:cs typeface="Calibri"/>
            </a:endParaRPr>
          </a:p>
          <a:p>
            <a:pPr marL="269875">
              <a:lnSpc>
                <a:spcPct val="100000"/>
              </a:lnSpc>
            </a:pPr>
            <a:r>
              <a:rPr sz="2000" i="1" dirty="0">
                <a:solidFill>
                  <a:srgbClr val="1E4252"/>
                </a:solidFill>
                <a:latin typeface="Calibri"/>
                <a:cs typeface="Calibri"/>
              </a:rPr>
              <a:t>Источник:</a:t>
            </a:r>
            <a:r>
              <a:rPr sz="2000" i="1" spc="-80" dirty="0">
                <a:solidFill>
                  <a:srgbClr val="1E4252"/>
                </a:solidFill>
                <a:latin typeface="Calibri"/>
                <a:cs typeface="Calibri"/>
              </a:rPr>
              <a:t> </a:t>
            </a:r>
            <a:r>
              <a:rPr sz="2000" i="1" spc="-20" dirty="0">
                <a:solidFill>
                  <a:srgbClr val="1E4252"/>
                </a:solidFill>
                <a:latin typeface="Calibri"/>
                <a:cs typeface="Calibri"/>
              </a:rPr>
              <a:t>P/PM</a:t>
            </a:r>
            <a:r>
              <a:rPr sz="2000" i="1" spc="-15" dirty="0">
                <a:solidFill>
                  <a:srgbClr val="1E4252"/>
                </a:solidFill>
                <a:latin typeface="Calibri"/>
                <a:cs typeface="Calibri"/>
              </a:rPr>
              <a:t> </a:t>
            </a:r>
            <a:r>
              <a:rPr sz="2000" i="1" spc="-10" dirty="0">
                <a:solidFill>
                  <a:srgbClr val="1E4252"/>
                </a:solidFill>
                <a:latin typeface="Calibri"/>
                <a:cs typeface="Calibri"/>
              </a:rPr>
              <a:t>Technology</a:t>
            </a:r>
            <a:r>
              <a:rPr sz="2000" i="1" spc="-155" dirty="0">
                <a:solidFill>
                  <a:srgbClr val="1E4252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1E4252"/>
                </a:solidFill>
                <a:latin typeface="Calibri"/>
                <a:cs typeface="Calibri"/>
              </a:rPr>
              <a:t>magazine,</a:t>
            </a:r>
            <a:r>
              <a:rPr sz="2000" i="1" spc="-80" dirty="0">
                <a:solidFill>
                  <a:srgbClr val="1E4252"/>
                </a:solidFill>
                <a:latin typeface="Calibri"/>
                <a:cs typeface="Calibri"/>
              </a:rPr>
              <a:t> </a:t>
            </a:r>
            <a:r>
              <a:rPr sz="2000" i="1" spc="-25" dirty="0">
                <a:solidFill>
                  <a:srgbClr val="1E4252"/>
                </a:solidFill>
                <a:latin typeface="Calibri"/>
                <a:cs typeface="Calibri"/>
              </a:rPr>
              <a:t>98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91250" y="504825"/>
            <a:ext cx="3343275" cy="960624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7</a:t>
            </a:fld>
            <a:endParaRPr spc="-2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19779" y="625474"/>
            <a:ext cx="8221980" cy="4953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050" spc="-65" dirty="0"/>
              <a:t>Основные</a:t>
            </a:r>
            <a:r>
              <a:rPr sz="3050" spc="-320" dirty="0"/>
              <a:t> </a:t>
            </a:r>
            <a:r>
              <a:rPr sz="3050" spc="-60" dirty="0"/>
              <a:t>причины</a:t>
            </a:r>
            <a:r>
              <a:rPr sz="3050" spc="-340" dirty="0"/>
              <a:t> </a:t>
            </a:r>
            <a:r>
              <a:rPr sz="3050" spc="-70" dirty="0"/>
              <a:t>отказов</a:t>
            </a:r>
            <a:r>
              <a:rPr sz="3050" spc="-150" dirty="0"/>
              <a:t> </a:t>
            </a:r>
            <a:r>
              <a:rPr sz="3050" spc="-80" dirty="0"/>
              <a:t>вращающегося</a:t>
            </a:r>
            <a:r>
              <a:rPr sz="3050" spc="-265" dirty="0"/>
              <a:t> </a:t>
            </a:r>
            <a:r>
              <a:rPr sz="3050" spc="-10" dirty="0"/>
              <a:t>оборудования</a:t>
            </a:r>
            <a:endParaRPr sz="305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55719" y="2055999"/>
            <a:ext cx="150905" cy="188828"/>
          </a:xfrm>
          <a:prstGeom prst="rect">
            <a:avLst/>
          </a:prstGeom>
        </p:spPr>
      </p:pic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943163" y="1724088"/>
          <a:ext cx="8001000" cy="41046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5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29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86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191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marL="8382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1.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90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marL="9017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Дефекты</a:t>
                      </a:r>
                      <a:r>
                        <a:rPr sz="1800" spc="-3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10" dirty="0">
                          <a:latin typeface="Arial Narrow"/>
                          <a:cs typeface="Arial Narrow"/>
                        </a:rPr>
                        <a:t>изготовления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marR="952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10</a:t>
                      </a:r>
                      <a:r>
                        <a:rPr sz="1800" spc="-50" dirty="0">
                          <a:latin typeface="Arial Narrow"/>
                          <a:cs typeface="Arial Narrow"/>
                        </a:rPr>
                        <a:t> %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91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marL="8382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2.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44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marL="9017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Естественный</a:t>
                      </a:r>
                      <a:r>
                        <a:rPr sz="1800" spc="-3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10" dirty="0">
                          <a:latin typeface="Arial Narrow"/>
                          <a:cs typeface="Arial Narrow"/>
                        </a:rPr>
                        <a:t>износ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marR="952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25</a:t>
                      </a:r>
                      <a:r>
                        <a:rPr sz="1800" spc="-50" dirty="0">
                          <a:latin typeface="Arial Narrow"/>
                          <a:cs typeface="Arial Narrow"/>
                        </a:rPr>
                        <a:t> %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91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83820">
                        <a:lnSpc>
                          <a:spcPct val="100000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3.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27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90170">
                        <a:lnSpc>
                          <a:spcPct val="100000"/>
                        </a:lnSpc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Дефекты</a:t>
                      </a:r>
                      <a:r>
                        <a:rPr sz="1800" spc="-3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10" dirty="0">
                          <a:latin typeface="Arial Narrow"/>
                          <a:cs typeface="Arial Narrow"/>
                        </a:rPr>
                        <a:t>монтажа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R="9525" algn="ctr">
                        <a:lnSpc>
                          <a:spcPct val="100000"/>
                        </a:lnSpc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60</a:t>
                      </a:r>
                      <a:r>
                        <a:rPr sz="1800" spc="-3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60" dirty="0">
                          <a:latin typeface="Arial Narrow"/>
                          <a:cs typeface="Arial Narrow"/>
                        </a:rPr>
                        <a:t>%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86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83820">
                        <a:lnSpc>
                          <a:spcPct val="100000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4.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90170">
                        <a:lnSpc>
                          <a:spcPct val="100000"/>
                        </a:lnSpc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Ошибки</a:t>
                      </a:r>
                      <a:r>
                        <a:rPr sz="1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dirty="0">
                          <a:latin typeface="Arial Narrow"/>
                          <a:cs typeface="Arial Narrow"/>
                        </a:rPr>
                        <a:t>при</a:t>
                      </a:r>
                      <a:r>
                        <a:rPr sz="1800" spc="-7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dirty="0">
                          <a:latin typeface="Arial Narrow"/>
                          <a:cs typeface="Arial Narrow"/>
                        </a:rPr>
                        <a:t>текущем</a:t>
                      </a:r>
                      <a:r>
                        <a:rPr sz="1800" spc="-4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dirty="0">
                          <a:latin typeface="Arial Narrow"/>
                          <a:cs typeface="Arial Narrow"/>
                        </a:rPr>
                        <a:t>обслуживании</a:t>
                      </a:r>
                      <a:r>
                        <a:rPr sz="1800" spc="13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dirty="0">
                          <a:latin typeface="Arial Narrow"/>
                          <a:cs typeface="Arial Narrow"/>
                        </a:rPr>
                        <a:t>и</a:t>
                      </a:r>
                      <a:r>
                        <a:rPr sz="1800" spc="-7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10" dirty="0">
                          <a:latin typeface="Arial Narrow"/>
                          <a:cs typeface="Arial Narrow"/>
                        </a:rPr>
                        <a:t>ремонте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R="9525" algn="ctr">
                        <a:lnSpc>
                          <a:spcPct val="100000"/>
                        </a:lnSpc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60</a:t>
                      </a:r>
                      <a:r>
                        <a:rPr sz="1800" spc="-3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60" dirty="0">
                          <a:latin typeface="Arial Narrow"/>
                          <a:cs typeface="Arial Narrow"/>
                        </a:rPr>
                        <a:t>%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85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marL="8382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5.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635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marL="9017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Эксплуатация с</a:t>
                      </a:r>
                      <a:r>
                        <a:rPr sz="1800" spc="-6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dirty="0">
                          <a:latin typeface="Arial Narrow"/>
                          <a:cs typeface="Arial Narrow"/>
                        </a:rPr>
                        <a:t>нарушением</a:t>
                      </a:r>
                      <a:r>
                        <a:rPr sz="1800" spc="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dirty="0">
                          <a:latin typeface="Arial Narrow"/>
                          <a:cs typeface="Arial Narrow"/>
                        </a:rPr>
                        <a:t>требований</a:t>
                      </a:r>
                      <a:r>
                        <a:rPr sz="1800" spc="-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25" dirty="0">
                          <a:latin typeface="Arial Narrow"/>
                          <a:cs typeface="Arial Narrow"/>
                        </a:rPr>
                        <a:t>ПТЭ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marR="952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70</a:t>
                      </a:r>
                      <a:r>
                        <a:rPr sz="1800" spc="-50" dirty="0">
                          <a:latin typeface="Arial Narrow"/>
                          <a:cs typeface="Arial Narrow"/>
                        </a:rPr>
                        <a:t> %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8</a:t>
            </a:fld>
            <a:endParaRPr spc="-25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600" y="1771650"/>
            <a:ext cx="409575" cy="448627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91250" y="1781175"/>
            <a:ext cx="409575" cy="40005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619878" y="524573"/>
            <a:ext cx="6129655" cy="956310"/>
          </a:xfrm>
          <a:prstGeom prst="rect">
            <a:avLst/>
          </a:prstGeom>
        </p:spPr>
        <p:txBody>
          <a:bodyPr vert="horz" wrap="square" lIns="0" tIns="71755" rIns="0" bIns="0" rtlCol="0">
            <a:spAutoFit/>
          </a:bodyPr>
          <a:lstStyle/>
          <a:p>
            <a:pPr marL="12700" marR="5080">
              <a:lnSpc>
                <a:spcPts val="3450"/>
              </a:lnSpc>
              <a:spcBef>
                <a:spcPts val="565"/>
              </a:spcBef>
            </a:pPr>
            <a:r>
              <a:rPr spc="-80" dirty="0"/>
              <a:t>Внедрение</a:t>
            </a:r>
            <a:r>
              <a:rPr spc="-409" dirty="0"/>
              <a:t> </a:t>
            </a:r>
            <a:r>
              <a:rPr spc="-75" dirty="0"/>
              <a:t>средств</a:t>
            </a:r>
            <a:r>
              <a:rPr spc="-325" dirty="0"/>
              <a:t> </a:t>
            </a:r>
            <a:r>
              <a:rPr spc="-90" dirty="0"/>
              <a:t>диагностики</a:t>
            </a:r>
            <a:r>
              <a:rPr spc="-325" dirty="0"/>
              <a:t> </a:t>
            </a:r>
            <a:r>
              <a:rPr spc="-25" dirty="0"/>
              <a:t>поэтапно </a:t>
            </a:r>
            <a:r>
              <a:rPr spc="-70" dirty="0"/>
              <a:t>решает</a:t>
            </a:r>
            <a:r>
              <a:rPr spc="-405" dirty="0"/>
              <a:t> </a:t>
            </a:r>
            <a:r>
              <a:rPr spc="-85" dirty="0"/>
              <a:t>следующие</a:t>
            </a:r>
            <a:r>
              <a:rPr spc="-340" dirty="0"/>
              <a:t> </a:t>
            </a:r>
            <a:r>
              <a:rPr spc="-10" dirty="0"/>
              <a:t>задачи: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9</a:t>
            </a:fld>
            <a:endParaRPr spc="-25" dirty="0"/>
          </a:p>
        </p:txBody>
      </p:sp>
      <p:sp>
        <p:nvSpPr>
          <p:cNvPr id="5" name="object 5"/>
          <p:cNvSpPr txBox="1"/>
          <p:nvPr/>
        </p:nvSpPr>
        <p:spPr>
          <a:xfrm>
            <a:off x="1111885" y="1767903"/>
            <a:ext cx="4538980" cy="3832225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25400" marR="5080">
              <a:lnSpc>
                <a:spcPts val="3000"/>
              </a:lnSpc>
              <a:spcBef>
                <a:spcPts val="475"/>
              </a:spcBef>
              <a:buAutoNum type="arabicPlain"/>
              <a:tabLst>
                <a:tab pos="263525" algn="l"/>
                <a:tab pos="3004185" algn="l"/>
              </a:tabLst>
            </a:pPr>
            <a:r>
              <a:rPr sz="2750" dirty="0">
                <a:latin typeface="Arial Narrow"/>
                <a:cs typeface="Arial Narrow"/>
              </a:rPr>
              <a:t>этап</a:t>
            </a:r>
            <a:r>
              <a:rPr sz="2750" spc="110" dirty="0">
                <a:latin typeface="Arial Narrow"/>
                <a:cs typeface="Arial Narrow"/>
              </a:rPr>
              <a:t> </a:t>
            </a:r>
            <a:r>
              <a:rPr sz="2750" dirty="0">
                <a:latin typeface="Arial Narrow"/>
                <a:cs typeface="Arial Narrow"/>
              </a:rPr>
              <a:t>-</a:t>
            </a:r>
            <a:r>
              <a:rPr sz="2750" spc="45" dirty="0">
                <a:latin typeface="Arial Narrow"/>
                <a:cs typeface="Arial Narrow"/>
              </a:rPr>
              <a:t> </a:t>
            </a:r>
            <a:r>
              <a:rPr sz="2750" spc="-10" dirty="0">
                <a:latin typeface="Arial Narrow"/>
                <a:cs typeface="Arial Narrow"/>
              </a:rPr>
              <a:t>Сокращение</a:t>
            </a:r>
            <a:r>
              <a:rPr sz="2750" dirty="0">
                <a:latin typeface="Arial Narrow"/>
                <a:cs typeface="Arial Narrow"/>
              </a:rPr>
              <a:t>	</a:t>
            </a:r>
            <a:r>
              <a:rPr sz="2750" spc="-10" dirty="0">
                <a:latin typeface="Arial Narrow"/>
                <a:cs typeface="Arial Narrow"/>
              </a:rPr>
              <a:t>количества </a:t>
            </a:r>
            <a:r>
              <a:rPr sz="2750" dirty="0">
                <a:latin typeface="Arial Narrow"/>
                <a:cs typeface="Arial Narrow"/>
              </a:rPr>
              <a:t>внеплановых</a:t>
            </a:r>
            <a:r>
              <a:rPr sz="2750" spc="190" dirty="0">
                <a:latin typeface="Arial Narrow"/>
                <a:cs typeface="Arial Narrow"/>
              </a:rPr>
              <a:t> </a:t>
            </a:r>
            <a:r>
              <a:rPr sz="2750" spc="-10" dirty="0">
                <a:latin typeface="Arial Narrow"/>
                <a:cs typeface="Arial Narrow"/>
              </a:rPr>
              <a:t>ремонтов</a:t>
            </a:r>
            <a:endParaRPr sz="275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buFont typeface="Arial Narrow"/>
              <a:buAutoNum type="arabicPlain"/>
            </a:pPr>
            <a:endParaRPr sz="3200">
              <a:latin typeface="Arial Narrow"/>
              <a:cs typeface="Arial Narrow"/>
            </a:endParaRPr>
          </a:p>
          <a:p>
            <a:pPr marL="12700" marR="62230">
              <a:lnSpc>
                <a:spcPts val="3010"/>
              </a:lnSpc>
              <a:spcBef>
                <a:spcPts val="2090"/>
              </a:spcBef>
              <a:buAutoNum type="arabicPlain"/>
              <a:tabLst>
                <a:tab pos="251460" algn="l"/>
              </a:tabLst>
            </a:pPr>
            <a:r>
              <a:rPr sz="2750" dirty="0">
                <a:latin typeface="Arial Narrow"/>
                <a:cs typeface="Arial Narrow"/>
              </a:rPr>
              <a:t>этап</a:t>
            </a:r>
            <a:r>
              <a:rPr sz="2750" spc="160" dirty="0">
                <a:latin typeface="Arial Narrow"/>
                <a:cs typeface="Arial Narrow"/>
              </a:rPr>
              <a:t> </a:t>
            </a:r>
            <a:r>
              <a:rPr sz="2750" dirty="0">
                <a:latin typeface="Arial Narrow"/>
                <a:cs typeface="Arial Narrow"/>
              </a:rPr>
              <a:t>-</a:t>
            </a:r>
            <a:r>
              <a:rPr sz="2750" spc="110" dirty="0">
                <a:latin typeface="Arial Narrow"/>
                <a:cs typeface="Arial Narrow"/>
              </a:rPr>
              <a:t> </a:t>
            </a:r>
            <a:r>
              <a:rPr sz="2750" dirty="0">
                <a:latin typeface="Arial Narrow"/>
                <a:cs typeface="Arial Narrow"/>
              </a:rPr>
              <a:t>Продление</a:t>
            </a:r>
            <a:r>
              <a:rPr sz="2750" spc="45" dirty="0">
                <a:latin typeface="Arial Narrow"/>
                <a:cs typeface="Arial Narrow"/>
              </a:rPr>
              <a:t> </a:t>
            </a:r>
            <a:r>
              <a:rPr sz="2750" spc="-10" dirty="0">
                <a:latin typeface="Arial Narrow"/>
                <a:cs typeface="Arial Narrow"/>
              </a:rPr>
              <a:t>ресурса </a:t>
            </a:r>
            <a:r>
              <a:rPr sz="2750" dirty="0">
                <a:latin typeface="Arial Narrow"/>
                <a:cs typeface="Arial Narrow"/>
              </a:rPr>
              <a:t>эксплуатируемого</a:t>
            </a:r>
            <a:r>
              <a:rPr sz="2750" spc="295" dirty="0">
                <a:latin typeface="Arial Narrow"/>
                <a:cs typeface="Arial Narrow"/>
              </a:rPr>
              <a:t> </a:t>
            </a:r>
            <a:r>
              <a:rPr sz="2750" spc="-10" dirty="0">
                <a:latin typeface="Arial Narrow"/>
                <a:cs typeface="Arial Narrow"/>
              </a:rPr>
              <a:t>оборудования</a:t>
            </a:r>
            <a:endParaRPr sz="275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buFont typeface="Arial Narrow"/>
              <a:buAutoNum type="arabicPlain"/>
            </a:pPr>
            <a:endParaRPr sz="3200">
              <a:latin typeface="Arial Narrow"/>
              <a:cs typeface="Arial Narrow"/>
            </a:endParaRPr>
          </a:p>
          <a:p>
            <a:pPr marL="12700" marR="437515">
              <a:lnSpc>
                <a:spcPts val="3000"/>
              </a:lnSpc>
              <a:spcBef>
                <a:spcPts val="2180"/>
              </a:spcBef>
              <a:buAutoNum type="arabicPlain"/>
              <a:tabLst>
                <a:tab pos="251460" algn="l"/>
              </a:tabLst>
            </a:pPr>
            <a:r>
              <a:rPr sz="2750" dirty="0">
                <a:latin typeface="Arial Narrow"/>
                <a:cs typeface="Arial Narrow"/>
              </a:rPr>
              <a:t>этап</a:t>
            </a:r>
            <a:r>
              <a:rPr sz="2750" spc="150" dirty="0">
                <a:latin typeface="Arial Narrow"/>
                <a:cs typeface="Arial Narrow"/>
              </a:rPr>
              <a:t> </a:t>
            </a:r>
            <a:r>
              <a:rPr sz="2750" dirty="0">
                <a:latin typeface="Arial Narrow"/>
                <a:cs typeface="Arial Narrow"/>
              </a:rPr>
              <a:t>-</a:t>
            </a:r>
            <a:r>
              <a:rPr sz="2750" spc="90" dirty="0">
                <a:latin typeface="Arial Narrow"/>
                <a:cs typeface="Arial Narrow"/>
              </a:rPr>
              <a:t> </a:t>
            </a:r>
            <a:r>
              <a:rPr sz="2750" dirty="0">
                <a:latin typeface="Arial Narrow"/>
                <a:cs typeface="Arial Narrow"/>
              </a:rPr>
              <a:t>Сокращения</a:t>
            </a:r>
            <a:r>
              <a:rPr sz="2750" spc="155" dirty="0">
                <a:latin typeface="Arial Narrow"/>
                <a:cs typeface="Arial Narrow"/>
              </a:rPr>
              <a:t> </a:t>
            </a:r>
            <a:r>
              <a:rPr sz="2750" spc="-10" dirty="0">
                <a:latin typeface="Arial Narrow"/>
                <a:cs typeface="Arial Narrow"/>
              </a:rPr>
              <a:t>объемов </a:t>
            </a:r>
            <a:r>
              <a:rPr sz="2750" dirty="0">
                <a:latin typeface="Arial Narrow"/>
                <a:cs typeface="Arial Narrow"/>
              </a:rPr>
              <a:t>планового</a:t>
            </a:r>
            <a:r>
              <a:rPr sz="2750" spc="155" dirty="0">
                <a:latin typeface="Arial Narrow"/>
                <a:cs typeface="Arial Narrow"/>
              </a:rPr>
              <a:t> </a:t>
            </a:r>
            <a:r>
              <a:rPr sz="2750" spc="-10" dirty="0">
                <a:latin typeface="Arial Narrow"/>
                <a:cs typeface="Arial Narrow"/>
              </a:rPr>
              <a:t>обслуживания</a:t>
            </a:r>
            <a:endParaRPr sz="2750">
              <a:latin typeface="Arial Narrow"/>
              <a:cs typeface="Arial Narro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710680" y="1754886"/>
            <a:ext cx="4718050" cy="83058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5080">
              <a:lnSpc>
                <a:spcPts val="3000"/>
              </a:lnSpc>
              <a:spcBef>
                <a:spcPts val="480"/>
              </a:spcBef>
            </a:pPr>
            <a:r>
              <a:rPr sz="2750" dirty="0">
                <a:latin typeface="Arial Narrow"/>
                <a:cs typeface="Arial Narrow"/>
              </a:rPr>
              <a:t>4 этап</a:t>
            </a:r>
            <a:r>
              <a:rPr sz="2750" spc="125" dirty="0">
                <a:latin typeface="Arial Narrow"/>
                <a:cs typeface="Arial Narrow"/>
              </a:rPr>
              <a:t> </a:t>
            </a:r>
            <a:r>
              <a:rPr sz="2750" dirty="0">
                <a:latin typeface="Arial Narrow"/>
                <a:cs typeface="Arial Narrow"/>
              </a:rPr>
              <a:t>-</a:t>
            </a:r>
            <a:r>
              <a:rPr sz="2750" spc="70" dirty="0">
                <a:latin typeface="Arial Narrow"/>
                <a:cs typeface="Arial Narrow"/>
              </a:rPr>
              <a:t> </a:t>
            </a:r>
            <a:r>
              <a:rPr sz="2750" dirty="0">
                <a:latin typeface="Arial Narrow"/>
                <a:cs typeface="Arial Narrow"/>
              </a:rPr>
              <a:t>Переход</a:t>
            </a:r>
            <a:r>
              <a:rPr sz="2750" spc="100" dirty="0">
                <a:latin typeface="Arial Narrow"/>
                <a:cs typeface="Arial Narrow"/>
              </a:rPr>
              <a:t> </a:t>
            </a:r>
            <a:r>
              <a:rPr sz="2750" dirty="0">
                <a:latin typeface="Arial Narrow"/>
                <a:cs typeface="Arial Narrow"/>
              </a:rPr>
              <a:t>на </a:t>
            </a:r>
            <a:r>
              <a:rPr sz="2750" spc="-10" dirty="0">
                <a:latin typeface="Arial Narrow"/>
                <a:cs typeface="Arial Narrow"/>
              </a:rPr>
              <a:t>обслуживание </a:t>
            </a:r>
            <a:r>
              <a:rPr sz="2750" dirty="0">
                <a:latin typeface="Arial Narrow"/>
                <a:cs typeface="Arial Narrow"/>
              </a:rPr>
              <a:t>и</a:t>
            </a:r>
            <a:r>
              <a:rPr sz="2750" spc="70" dirty="0">
                <a:latin typeface="Arial Narrow"/>
                <a:cs typeface="Arial Narrow"/>
              </a:rPr>
              <a:t> </a:t>
            </a:r>
            <a:r>
              <a:rPr sz="2750" dirty="0">
                <a:latin typeface="Arial Narrow"/>
                <a:cs typeface="Arial Narrow"/>
              </a:rPr>
              <a:t>ремонт</a:t>
            </a:r>
            <a:r>
              <a:rPr sz="2750" spc="5" dirty="0">
                <a:latin typeface="Arial Narrow"/>
                <a:cs typeface="Arial Narrow"/>
              </a:rPr>
              <a:t> </a:t>
            </a:r>
            <a:r>
              <a:rPr sz="2750" dirty="0">
                <a:latin typeface="Arial Narrow"/>
                <a:cs typeface="Arial Narrow"/>
              </a:rPr>
              <a:t>по</a:t>
            </a:r>
            <a:r>
              <a:rPr sz="2750" spc="85" dirty="0">
                <a:latin typeface="Arial Narrow"/>
                <a:cs typeface="Arial Narrow"/>
              </a:rPr>
              <a:t> </a:t>
            </a:r>
            <a:r>
              <a:rPr sz="2750" spc="-10" dirty="0">
                <a:latin typeface="Arial Narrow"/>
                <a:cs typeface="Arial Narrow"/>
              </a:rPr>
              <a:t>состоянию</a:t>
            </a:r>
            <a:endParaRPr sz="275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D0BF795F15542141824369FE9D58DC3E" ma:contentTypeVersion="8" ma:contentTypeDescription="Создание документа." ma:contentTypeScope="" ma:versionID="42534653f70ee84694e2983aa3f9eb05">
  <xsd:schema xmlns:xsd="http://www.w3.org/2001/XMLSchema" xmlns:xs="http://www.w3.org/2001/XMLSchema" xmlns:p="http://schemas.microsoft.com/office/2006/metadata/properties" xmlns:ns2="3a7d023b-a394-4eef-ab08-ab4b9ef0abbe" xmlns:ns3="14380480-35ea-44a1-a859-8044ff5bc3ee" targetNamespace="http://schemas.microsoft.com/office/2006/metadata/properties" ma:root="true" ma:fieldsID="a4428ff4d4b7bfe4f29014636454aa7a" ns2:_="" ns3:_="">
    <xsd:import namespace="3a7d023b-a394-4eef-ab08-ab4b9ef0abbe"/>
    <xsd:import namespace="14380480-35ea-44a1-a859-8044ff5bc3e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7d023b-a394-4eef-ab08-ab4b9ef0abb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Теги изображений" ma:readOnly="false" ma:fieldId="{5cf76f15-5ced-4ddc-b409-7134ff3c332f}" ma:taxonomyMulti="true" ma:sspId="03d16395-1252-47c5-9090-e7a8c613a04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380480-35ea-44a1-a859-8044ff5bc3ee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2369804c-d934-4c2a-987d-ea63484fc25c}" ma:internalName="TaxCatchAll" ma:showField="CatchAllData" ma:web="14380480-35ea-44a1-a859-8044ff5bc3e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a7d023b-a394-4eef-ab08-ab4b9ef0abbe">
      <Terms xmlns="http://schemas.microsoft.com/office/infopath/2007/PartnerControls"/>
    </lcf76f155ced4ddcb4097134ff3c332f>
    <TaxCatchAll xmlns="14380480-35ea-44a1-a859-8044ff5bc3ee" xsi:nil="true"/>
  </documentManagement>
</p:properties>
</file>

<file path=customXml/itemProps1.xml><?xml version="1.0" encoding="utf-8"?>
<ds:datastoreItem xmlns:ds="http://schemas.openxmlformats.org/officeDocument/2006/customXml" ds:itemID="{24D362E9-2CBB-431B-98FD-A2B186587389}"/>
</file>

<file path=customXml/itemProps2.xml><?xml version="1.0" encoding="utf-8"?>
<ds:datastoreItem xmlns:ds="http://schemas.openxmlformats.org/officeDocument/2006/customXml" ds:itemID="{911ADD17-4CC5-4472-8AC8-228B8D2201CF}"/>
</file>

<file path=customXml/itemProps3.xml><?xml version="1.0" encoding="utf-8"?>
<ds:datastoreItem xmlns:ds="http://schemas.openxmlformats.org/officeDocument/2006/customXml" ds:itemID="{AE673A50-8870-4B27-BF54-667EEE4200C1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1063</Words>
  <Application>Microsoft Office PowerPoint</Application>
  <PresentationFormat>Широкоэкранный</PresentationFormat>
  <Paragraphs>290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6" baseType="lpstr">
      <vt:lpstr>Arial Narrow</vt:lpstr>
      <vt:lpstr>Arial</vt:lpstr>
      <vt:lpstr>Segoe UI</vt:lpstr>
      <vt:lpstr>Wingdings</vt:lpstr>
      <vt:lpstr>Calibri</vt:lpstr>
      <vt:lpstr>Times New Roman</vt:lpstr>
      <vt:lpstr>Office Theme</vt:lpstr>
      <vt:lpstr>СИСТЕМЫ ВИБРОДИАГНОСТИКИ</vt:lpstr>
      <vt:lpstr>Вибрационная диагностика – практика использования и результаты</vt:lpstr>
      <vt:lpstr>История Ассоциации ВАСТ</vt:lpstr>
      <vt:lpstr>История Ассоциации ВАСТ</vt:lpstr>
      <vt:lpstr>Основная продукция ООО «Ассоциация ВАСТ»</vt:lpstr>
      <vt:lpstr>Методы технического состояния</vt:lpstr>
      <vt:lpstr>Не менее 50% из числа всех технических обслуживаний по регламенту выполняются без фактической их необходимости.</vt:lpstr>
      <vt:lpstr>Основные причины отказов вращающегося оборудования</vt:lpstr>
      <vt:lpstr>Внедрение средств диагностики поэтапно решает следующие задачи:</vt:lpstr>
      <vt:lpstr>Преимущества применения диагностики</vt:lpstr>
      <vt:lpstr>Назначение технической диагностики на современном предприятии</vt:lpstr>
      <vt:lpstr>Основные методы технической диагностики</vt:lpstr>
      <vt:lpstr>Основные этапы технической диагностики:</vt:lpstr>
      <vt:lpstr>Вибромониторинг: Виброметр СМ-21Х</vt:lpstr>
      <vt:lpstr>Вибродиагностика: Виброанализатор СД-23</vt:lpstr>
      <vt:lpstr>Вибродиагностика: Виброанализатор СД-23</vt:lpstr>
      <vt:lpstr>Вибродиагностика: Виброанализатор СД-23</vt:lpstr>
      <vt:lpstr>Вибродиагностика: Виброанализатор СД-23</vt:lpstr>
      <vt:lpstr>Система мониторинга и оперативной диагностики</vt:lpstr>
      <vt:lpstr>Применение СМД4 на руднике «КУПОЛ» Чукотской Горно-Рудной компании</vt:lpstr>
      <vt:lpstr>Применение СМД4 на руднике «КУПОЛ» Чукотской Горно-Рудной компании</vt:lpstr>
      <vt:lpstr>Виброналадкаоборудования</vt:lpstr>
      <vt:lpstr>Система лазерной центровки Vibro-Laser</vt:lpstr>
      <vt:lpstr>Программа мониторинга и автоматической диагностики “DREAM”</vt:lpstr>
      <vt:lpstr>Эффект от периодического контроля технического состояния оборудования</vt:lpstr>
      <vt:lpstr>Практика использования и результаты.</vt:lpstr>
      <vt:lpstr>Результаты использования периодической диагностики</vt:lpstr>
      <vt:lpstr>Достоверность диагностики на примере ВАСТ-Сервис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Хлыстун Игорь Владимирович</dc:creator>
  <cp:lastModifiedBy>Kassym Yelemessov</cp:lastModifiedBy>
  <cp:revision>1</cp:revision>
  <dcterms:created xsi:type="dcterms:W3CDTF">2022-03-23T07:14:28Z</dcterms:created>
  <dcterms:modified xsi:type="dcterms:W3CDTF">2022-03-26T12:31:20Z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0x010100D0BF795F15542141824369FE9D58DC3E</vt:lpwstr>
  </property>
  <property fmtid="{D5CDD505-2E9C-101B-9397-08002B2CF9AE}" pid="3" name="MediaServiceImageTags">
    <vt:lpwstr/>
  </property>
</Properties>
</file>