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69803"/>
            </a:schemeClr>
          </a:solidFill>
          <a:ln w="9525" cap="flat" cmpd="sng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>
                <a:solidFill>
                  <a:srgbClr val="4753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 rot="5400000">
            <a:off x="2385218" y="-175419"/>
            <a:ext cx="43735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 rot="5400000">
            <a:off x="4896852" y="2547152"/>
            <a:ext cx="5788981" cy="148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 rot="5400000">
            <a:off x="647699" y="190500"/>
            <a:ext cx="5791201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88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775" cy="368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C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36" cy="40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>
                <a:solidFill>
                  <a:srgbClr val="6B7C7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blipFill rotWithShape="1">
            <a:blip r:embed="rId1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107504" y="1268760"/>
            <a:ext cx="89289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 i="1" u="sng">
                <a:solidFill>
                  <a:srgbClr val="002060"/>
                </a:solidFill>
              </a:rPr>
              <a:t>ОСНОВНЫЕ ВИДЫ ДЕФЕКТОСКОПИЙ</a:t>
            </a:r>
            <a:endParaRPr sz="2400" b="1" i="1" u="sng">
              <a:solidFill>
                <a:srgbClr val="002060"/>
              </a:solidFill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ctrTitle"/>
          </p:nvPr>
        </p:nvSpPr>
        <p:spPr>
          <a:xfrm>
            <a:off x="395536" y="332656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</a:pPr>
            <a:r>
              <a:rPr lang="ru-RU" b="1" i="1"/>
              <a:t>   </a:t>
            </a:r>
            <a:r>
              <a:rPr lang="ru-RU" b="1" i="1" u="sng"/>
              <a:t>ДЕФЕКТОСКОПИЯ</a:t>
            </a:r>
            <a:r>
              <a:rPr lang="ru-RU" b="1" i="1"/>
              <a:t> </a:t>
            </a:r>
            <a:endParaRPr b="1" i="1"/>
          </a:p>
        </p:txBody>
      </p:sp>
      <p:pic>
        <p:nvPicPr>
          <p:cNvPr id="118" name="Google Shape;118;p13" descr="C:\Users\Admin\Desktop\0630-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874102"/>
            <a:ext cx="44450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 descr="C:\Users\Admin\Desktop\cobr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2181" y="1874102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 descr="C:\Users\Admin\Desktop\gammari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3708" y="4581128"/>
            <a:ext cx="2502245" cy="187337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2941"/>
              </a:srgbClr>
            </a:outerShdw>
          </a:effectLst>
        </p:spPr>
      </p:pic>
      <p:pic>
        <p:nvPicPr>
          <p:cNvPr id="121" name="Google Shape;121;p13" descr="C:\Users\Admin\Desktop\35039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860" y="4969525"/>
            <a:ext cx="3385393" cy="17660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179511" y="274638"/>
            <a:ext cx="8734517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150"/>
              <a:buFont typeface="Book Antiqua"/>
              <a:buNone/>
            </a:pPr>
            <a:r>
              <a:rPr lang="ru-RU" sz="3150" b="1">
                <a:solidFill>
                  <a:srgbClr val="0070C0"/>
                </a:solidFill>
              </a:rPr>
              <a:t>  </a:t>
            </a:r>
            <a:r>
              <a:rPr lang="ru-RU" sz="3150" b="1" i="1">
                <a:solidFill>
                  <a:srgbClr val="0070C0"/>
                </a:solidFill>
              </a:rPr>
              <a:t>УЛЬТРАЗВУКОВАЯ ДЕФЕКТОСКОПИЯ</a:t>
            </a:r>
            <a:endParaRPr sz="3150" b="1" i="1">
              <a:solidFill>
                <a:srgbClr val="0070C0"/>
              </a:solidFill>
            </a:endParaRPr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107504" y="908720"/>
            <a:ext cx="8928992" cy="583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sz="2400" b="1">
                <a:solidFill>
                  <a:srgbClr val="002060"/>
                </a:solidFill>
              </a:rPr>
              <a:t>Нарушения сплошности или однородности среды влияют на распространение упругих волн в изделии или на режим колебаний изделий.</a:t>
            </a:r>
            <a:endParaRPr/>
          </a:p>
          <a:p>
            <a:pPr marL="137160" lvl="0" indent="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ru-RU" sz="1800">
                <a:solidFill>
                  <a:srgbClr val="002060"/>
                </a:solidFill>
              </a:rPr>
              <a:t> </a:t>
            </a:r>
            <a:r>
              <a:rPr lang="ru-RU">
                <a:solidFill>
                  <a:srgbClr val="002060"/>
                </a:solidFill>
              </a:rPr>
              <a:t>       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184" name="Google Shape;184;p22" descr="C:\Users\Admin\Desktop\Рис. 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904" y="2630168"/>
            <a:ext cx="5421947" cy="361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179512" y="6248177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Оборудование для настройки</a:t>
            </a:r>
            <a:endParaRPr sz="20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5652120" y="6355704"/>
            <a:ext cx="33301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Проведение контроля</a:t>
            </a:r>
            <a:endParaRPr sz="20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22" descr="C:\Users\Admin\Desktop\Рис. 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950" y="2143721"/>
            <a:ext cx="5472607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 descr="C:\Users\Admin\Desktop\img_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354784"/>
            <a:ext cx="6804249" cy="551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Практически невозможно производить достоверный ультразвуковой контроль металлов с крупнозернистой структурой, сварной шов (толщиной свыше 60 мм) из-за большого рассеяния и сильного затухания ультразвука.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Book Antiqua"/>
              <a:buNone/>
            </a:pPr>
            <a:r>
              <a:rPr lang="ru-RU" sz="2800" b="1" i="1">
                <a:solidFill>
                  <a:srgbClr val="0070C0"/>
                </a:solidFill>
              </a:rPr>
              <a:t>МЕТОД МАГНИТНОЙ ПАМЯТИ МЕТАЛЛА</a:t>
            </a:r>
            <a:br>
              <a:rPr lang="ru-RU" sz="2800" b="1" i="1">
                <a:solidFill>
                  <a:srgbClr val="0070C0"/>
                </a:solidFill>
              </a:rPr>
            </a:br>
            <a:r>
              <a:rPr lang="ru-RU" sz="2800" b="1" i="1">
                <a:solidFill>
                  <a:srgbClr val="0070C0"/>
                </a:solidFill>
              </a:rPr>
              <a:t>(НОВЫЕ НАПРАВЛЕНИЯ В ДЕФЕКТОСКОПИИ)</a:t>
            </a:r>
            <a:endParaRPr sz="2800" b="1" i="1">
              <a:solidFill>
                <a:srgbClr val="0070C0"/>
              </a:solidFill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Основная задача метода МПМ – определение на объекте контроля наиболее опасных участков и узлов, характеризующихся зонами КН. 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id="200" name="Google Shape;200;p24" descr="C:\Users\Леший\Desktop\metod-magnitnoj-pamjati-metall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79" y="2227404"/>
            <a:ext cx="6552729" cy="4630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5" descr="C:\Users\Леший\Desktop\ge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4573" y="1450067"/>
            <a:ext cx="4270454" cy="54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Контроль методом МПМ решает одновременно две практические задачи:</a:t>
            </a: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Выполняет оценку напряженно-деформированного состояния сварного соединения .</a:t>
            </a: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Сокращает объем контроля традиционными методами УЗД, рентген.</a:t>
            </a:r>
            <a:endParaRPr sz="2000" b="1">
              <a:solidFill>
                <a:srgbClr val="002060"/>
              </a:solidFill>
            </a:endParaRPr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07" name="Google Shape;207;p25" descr="C:\Users\Леший\Desktop\20090421145036133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470" y="2233022"/>
            <a:ext cx="4593556" cy="4593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Book Antiqua"/>
              <a:buNone/>
            </a:pPr>
            <a:r>
              <a:rPr lang="ru-RU" sz="3000" b="1" i="1">
                <a:solidFill>
                  <a:srgbClr val="0070C0"/>
                </a:solidFill>
              </a:rPr>
              <a:t>ЭЛЕКТРОЛИТИЧЕСКАЯ ДЕФЕКТОСКОПИЯ</a:t>
            </a:r>
            <a:endParaRPr sz="3000" b="1" i="1">
              <a:solidFill>
                <a:srgbClr val="0070C0"/>
              </a:solidFill>
            </a:endParaRPr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b="1">
                <a:solidFill>
                  <a:srgbClr val="002060"/>
                </a:solidFill>
              </a:rPr>
              <a:t>Предназначен для контроля пористости, непрокрасов и других нарушений сплошности защитных диэлектрических покрытий металлических изделий. </a:t>
            </a:r>
            <a:endParaRPr b="1">
              <a:solidFill>
                <a:srgbClr val="002060"/>
              </a:solidFill>
            </a:endParaRPr>
          </a:p>
        </p:txBody>
      </p:sp>
      <p:pic>
        <p:nvPicPr>
          <p:cNvPr id="214" name="Google Shape;214;p26" descr="C:\Users\Леший\Desktop\constanta_ed2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864" y="2132856"/>
            <a:ext cx="9157864" cy="459040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6681149" y="5589240"/>
            <a:ext cx="23762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Электролитические дефектоскоп «Константа»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500"/>
              <a:buFont typeface="Book Antiqua"/>
              <a:buNone/>
            </a:pPr>
            <a:r>
              <a:rPr lang="ru-RU" b="1" i="1">
                <a:solidFill>
                  <a:srgbClr val="0070C0"/>
                </a:solidFill>
              </a:rPr>
              <a:t>ПРИМЕНЕНИЕ ДЕФЕКТОСКОПИИ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107504" y="1124744"/>
            <a:ext cx="8928992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600" b="1">
              <a:solidFill>
                <a:srgbClr val="002060"/>
              </a:solidFill>
            </a:endParaRPr>
          </a:p>
          <a:p>
            <a:pPr marL="11430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ru-RU" sz="2600" b="1">
                <a:solidFill>
                  <a:srgbClr val="002060"/>
                </a:solidFill>
              </a:rPr>
              <a:t>Применение Д. в процессе производства и эксплуатации изделий даёт большой эконом. эффект за счёт сокращения времени, затрачиваемого на обработку заготовок с              внутренними дефектами, экономии металла и др.</a:t>
            </a:r>
            <a:endParaRPr/>
          </a:p>
          <a:p>
            <a:pPr marL="11430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ru-RU" sz="2600" b="1">
                <a:solidFill>
                  <a:srgbClr val="002060"/>
                </a:solidFill>
              </a:rPr>
              <a:t>Кроме того, Д. играет  значительную роль в             предотвращении разрушений конструкций, </a:t>
            </a:r>
            <a:endParaRPr/>
          </a:p>
          <a:p>
            <a:pPr marL="11430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ru-RU" sz="2600" b="1">
                <a:solidFill>
                  <a:srgbClr val="002060"/>
                </a:solidFill>
              </a:rPr>
              <a:t>способствуя увеличению их надёжности и </a:t>
            </a:r>
            <a:endParaRPr sz="2600" b="1">
              <a:solidFill>
                <a:srgbClr val="002060"/>
              </a:solidFill>
            </a:endParaRPr>
          </a:p>
          <a:p>
            <a:pPr marL="114300" lvl="0" indent="0" algn="ctr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ru-RU" sz="2600" b="1">
                <a:solidFill>
                  <a:srgbClr val="002060"/>
                </a:solidFill>
              </a:rPr>
              <a:t>долговечности.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395536" y="836712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10"/>
              <a:buFont typeface="Book Antiqua"/>
              <a:buNone/>
            </a:pPr>
            <a:r>
              <a:rPr lang="ru-RU" sz="4410" b="1" i="1">
                <a:solidFill>
                  <a:srgbClr val="0070C0"/>
                </a:solidFill>
              </a:rPr>
              <a:t>ДЕФЕКТОСКОПИЯ</a:t>
            </a:r>
            <a:r>
              <a:rPr lang="ru-RU" sz="3150" b="1" i="1">
                <a:solidFill>
                  <a:srgbClr val="0070C0"/>
                </a:solidFill>
              </a:rPr>
              <a:t/>
            </a:r>
            <a:br>
              <a:rPr lang="ru-RU" sz="3150" b="1" i="1">
                <a:solidFill>
                  <a:srgbClr val="0070C0"/>
                </a:solidFill>
              </a:rPr>
            </a:br>
            <a:endParaRPr sz="3150" b="1">
              <a:solidFill>
                <a:srgbClr val="0070C0"/>
              </a:solidFill>
            </a:endParaRPr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107504" y="1600200"/>
            <a:ext cx="8928992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i="1"/>
              <a:t>                  </a:t>
            </a:r>
            <a:r>
              <a:rPr lang="ru-RU" b="1">
                <a:solidFill>
                  <a:srgbClr val="002060"/>
                </a:solidFill>
              </a:rPr>
              <a:t>Комплекс методов и средств неразрушающего           контроля материалов и изделий с целью обнаружения дефектов.  </a:t>
            </a:r>
            <a:endParaRPr/>
          </a:p>
          <a:p>
            <a:pPr marL="13716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ru-RU" b="1">
                <a:solidFill>
                  <a:srgbClr val="002060"/>
                </a:solidFill>
              </a:rPr>
              <a:t>Включает в себя: </a:t>
            </a:r>
            <a:endParaRPr b="1">
              <a:solidFill>
                <a:srgbClr val="002060"/>
              </a:solidFill>
            </a:endParaRPr>
          </a:p>
          <a:p>
            <a:pPr marL="48006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ru-RU" b="1">
                <a:solidFill>
                  <a:srgbClr val="002060"/>
                </a:solidFill>
              </a:rPr>
              <a:t>разработку методов и аппаратуру                                (дефектоскопы и др.); </a:t>
            </a:r>
            <a:endParaRPr/>
          </a:p>
          <a:p>
            <a:pPr marL="48006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ru-RU" b="1">
                <a:solidFill>
                  <a:srgbClr val="002060"/>
                </a:solidFill>
              </a:rPr>
              <a:t>составление методик контроля; </a:t>
            </a:r>
            <a:endParaRPr b="1">
              <a:solidFill>
                <a:srgbClr val="002060"/>
              </a:solidFill>
            </a:endParaRPr>
          </a:p>
          <a:p>
            <a:pPr marL="48006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ru-RU" b="1">
                <a:solidFill>
                  <a:srgbClr val="002060"/>
                </a:solidFill>
              </a:rPr>
              <a:t>обработку показаний дефектоскопов.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500"/>
              <a:buFont typeface="Book Antiqua"/>
              <a:buNone/>
            </a:pPr>
            <a:r>
              <a:rPr lang="ru-RU" b="1" i="1">
                <a:solidFill>
                  <a:srgbClr val="0070C0"/>
                </a:solidFill>
              </a:rPr>
              <a:t>  ВИЗУАЛЬНЫЙ МЕТОД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107504" y="1052736"/>
            <a:ext cx="8928992" cy="568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Наиболее простым методом Д. является визуальный – невооружённым глазом или с помощью оптических приборов (например, лупы). </a:t>
            </a:r>
            <a:endParaRPr sz="2000" b="1">
              <a:solidFill>
                <a:srgbClr val="002060"/>
              </a:solidFill>
            </a:endParaRPr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Визуальная Д. позволяет обнаруживать только поверхностные дефекты (трещины и др.) 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134" name="Google Shape;134;p15" descr="C:\Users\Admin\Desktop\visualnoe-obsledovanie-zdaniy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5487" y="3284984"/>
            <a:ext cx="4608513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 descr="C:\Users\Admin\Desktop\3706763_large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3" y="2780928"/>
            <a:ext cx="5192920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 descr="C:\Users\Леший\Desktop\0630-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1610432"/>
            <a:ext cx="7020273" cy="523511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</a:pPr>
            <a:r>
              <a:rPr lang="ru-RU"/>
              <a:t> </a:t>
            </a:r>
            <a:r>
              <a:rPr lang="ru-RU" b="1" i="1">
                <a:solidFill>
                  <a:srgbClr val="0070C0"/>
                </a:solidFill>
              </a:rPr>
              <a:t>РЕНТГЕНОДЕФЕКТОСКОПИЯ</a:t>
            </a:r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0" y="692697"/>
            <a:ext cx="9144000" cy="616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2000" b="1">
                <a:solidFill>
                  <a:srgbClr val="002060"/>
                </a:solidFill>
              </a:rPr>
              <a:t>Основана на поглощении рентгеновских лучей, которое зависит </a:t>
            </a:r>
            <a:endParaRPr sz="2000" b="1">
              <a:solidFill>
                <a:srgbClr val="002060"/>
              </a:solidFill>
            </a:endParaRPr>
          </a:p>
          <a:p>
            <a:pPr marL="13716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ru-RU" sz="2000" b="1">
                <a:solidFill>
                  <a:srgbClr val="002060"/>
                </a:solidFill>
              </a:rPr>
              <a:t>от плотности среды и атомного номера элементов, образующих  </a:t>
            </a:r>
            <a:endParaRPr/>
          </a:p>
          <a:p>
            <a:pPr marL="13716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ru-RU" sz="2000" b="1">
                <a:solidFill>
                  <a:srgbClr val="002060"/>
                </a:solidFill>
              </a:rPr>
              <a:t>материал  среды.    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-31707" y="3869462"/>
            <a:ext cx="2483766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Рис. 1.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Схема                       рентгеновского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просвечивания:</a:t>
            </a:r>
            <a:r>
              <a:rPr lang="ru-RU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 descr="C:\Users\Admin\Desktop\xxxxxcube_900_900_9109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8760"/>
            <a:ext cx="9131388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107504" y="260648"/>
            <a:ext cx="8928992" cy="604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Рентгенодефектоскопию применяют для определения раковин,грубых  трещин, в  литых и сварных стальных изделиях  </a:t>
            </a:r>
            <a:endParaRPr sz="2000" b="1">
              <a:solidFill>
                <a:srgbClr val="002060"/>
              </a:solidFill>
            </a:endParaRPr>
          </a:p>
          <a:p>
            <a:pPr marL="11430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ru-RU" sz="2000" b="1">
                <a:solidFill>
                  <a:srgbClr val="002060"/>
                </a:solidFill>
              </a:rPr>
              <a:t>   толщиной до 80 </a:t>
            </a:r>
            <a:r>
              <a:rPr lang="ru-RU" sz="2000" b="1" i="1">
                <a:solidFill>
                  <a:srgbClr val="002060"/>
                </a:solidFill>
              </a:rPr>
              <a:t>мм</a:t>
            </a:r>
            <a:r>
              <a:rPr lang="ru-RU" sz="2000" b="1">
                <a:solidFill>
                  <a:srgbClr val="002060"/>
                </a:solidFill>
              </a:rPr>
              <a:t> и в изделиях  из лёгких сплавов до 250 </a:t>
            </a:r>
            <a:r>
              <a:rPr lang="ru-RU" sz="2000" b="1" i="1">
                <a:solidFill>
                  <a:srgbClr val="002060"/>
                </a:solidFill>
              </a:rPr>
              <a:t>мм</a:t>
            </a:r>
            <a:r>
              <a:rPr lang="ru-RU" sz="2000" b="1">
                <a:solidFill>
                  <a:srgbClr val="002060"/>
                </a:solidFill>
              </a:rPr>
              <a:t>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 descr="C:\Users\Леший\Desktop\гамарид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6675" y="2141466"/>
            <a:ext cx="6030029" cy="458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500"/>
              <a:buFont typeface="Book Antiqua"/>
              <a:buNone/>
            </a:pPr>
            <a:r>
              <a:rPr lang="ru-RU" b="1" i="1">
                <a:solidFill>
                  <a:srgbClr val="0070C0"/>
                </a:solidFill>
              </a:rPr>
              <a:t>ГАММА-ДЕФЕКТОСКОПИЯ </a:t>
            </a:r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Используется излучение гамма -лучей, испускаемых  искусственными  радиоактивными изотопами металлов                 (кобальта, иридия, европия и др.). </a:t>
            </a:r>
            <a:endParaRPr sz="2000" b="1">
              <a:solidFill>
                <a:srgbClr val="002060"/>
              </a:solidFill>
            </a:endParaRPr>
          </a:p>
          <a:p>
            <a:pPr marL="13716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ru-RU" sz="2000" b="1">
                <a:solidFill>
                  <a:srgbClr val="002060"/>
                </a:solidFill>
              </a:rPr>
              <a:t>Источник излучения компактный, что позволяет обследовать            труднодоступные участки.</a:t>
            </a:r>
            <a:endParaRPr sz="2000" b="1">
              <a:solidFill>
                <a:srgbClr val="002060"/>
              </a:solidFill>
            </a:endParaRPr>
          </a:p>
          <a:p>
            <a:pPr marL="137160" lvl="0" indent="0" algn="l" rtl="0"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ru-RU" sz="1500"/>
              <a:t>   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 descr="C:\Users\Admin\Desktop\vnutritrubnyj-defektoskop-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628800"/>
            <a:ext cx="6984776" cy="491211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Кроме того, этим методом можно пользоваться, когда                 применение рентгенодефектоскопии затруднено (например, в полевых условиях). При работе с источниками рентгеновского и гамма-излучений должна быть обеспечена </a:t>
            </a:r>
            <a:endParaRPr/>
          </a:p>
          <a:p>
            <a:pPr marL="11430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ru-RU" sz="2000" b="1">
                <a:solidFill>
                  <a:srgbClr val="002060"/>
                </a:solidFill>
              </a:rPr>
              <a:t>   биологическая защита.</a:t>
            </a:r>
            <a:endParaRPr/>
          </a:p>
          <a:p>
            <a:pPr marL="34290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 descr="C:\Users\Admin\Desktop\02146264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1821981"/>
            <a:ext cx="3324314" cy="5008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500"/>
              <a:buFont typeface="Book Antiqua"/>
              <a:buNone/>
            </a:pPr>
            <a:r>
              <a:rPr lang="ru-RU" b="1" i="1">
                <a:solidFill>
                  <a:srgbClr val="0070C0"/>
                </a:solidFill>
              </a:rPr>
              <a:t>МАГНИТНАЯ ДЕФЕКТОСКОПИЯ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107504" y="836712"/>
            <a:ext cx="8856984" cy="590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При намагничивании изделия порошок оседает в местах           расположения дефектов (метод магнитного порошка). </a:t>
            </a:r>
            <a:endParaRPr sz="2000" b="1">
              <a:solidFill>
                <a:srgbClr val="002060"/>
              </a:solidFill>
            </a:endParaRPr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Методом магнитного порошка можно обнаружить трещины и  др. дефекты на глубине до 2 </a:t>
            </a:r>
            <a:r>
              <a:rPr lang="ru-RU" sz="2000" b="1" i="1">
                <a:solidFill>
                  <a:srgbClr val="002060"/>
                </a:solidFill>
              </a:rPr>
              <a:t>мм</a:t>
            </a:r>
            <a:r>
              <a:rPr lang="ru-RU" sz="2000" b="1">
                <a:solidFill>
                  <a:srgbClr val="002060"/>
                </a:solidFill>
              </a:rPr>
              <a:t> (</a:t>
            </a:r>
            <a:r>
              <a:rPr lang="ru-RU" sz="2000" b="1" i="1">
                <a:solidFill>
                  <a:srgbClr val="002060"/>
                </a:solidFill>
              </a:rPr>
              <a:t>рис. 2</a:t>
            </a:r>
            <a:r>
              <a:rPr lang="ru-RU" sz="2000" b="1">
                <a:solidFill>
                  <a:srgbClr val="002060"/>
                </a:solidFill>
              </a:rPr>
              <a:t>).</a:t>
            </a:r>
            <a:endParaRPr sz="2000" b="1">
              <a:solidFill>
                <a:srgbClr val="002060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827584" y="3602724"/>
            <a:ext cx="46085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Рис. 2. Осадок магнитного порошка   (из суспензии) на невидимых глазом </a:t>
            </a:r>
            <a:endParaRPr sz="1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закалочных трещинах в стальной детали</a:t>
            </a: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500"/>
              <a:buFont typeface="Book Antiqua"/>
              <a:buNone/>
            </a:pPr>
            <a:r>
              <a:rPr lang="ru-RU" b="1" i="1">
                <a:solidFill>
                  <a:srgbClr val="0070C0"/>
                </a:solidFill>
              </a:rPr>
              <a:t>МАГНИТОГРАФИЧЕСКИЙ  МЕТОД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0" y="836712"/>
            <a:ext cx="9144000" cy="593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Эксплуатирует принцип магнитного рассеивания, для которого используют намагничивание дефектов.</a:t>
            </a:r>
            <a:endParaRPr/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ru-RU" sz="2000" b="1">
                <a:solidFill>
                  <a:srgbClr val="002060"/>
                </a:solidFill>
              </a:rPr>
              <a:t>Магнитографическим методом контролируют главным образом </a:t>
            </a:r>
            <a:endParaRPr/>
          </a:p>
          <a:p>
            <a:pPr marL="11430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ru-RU" sz="2000" b="1">
                <a:solidFill>
                  <a:srgbClr val="002060"/>
                </a:solidFill>
              </a:rPr>
              <a:t>сварные швы трубопроводов толщиной до 20 </a:t>
            </a:r>
            <a:r>
              <a:rPr lang="ru-RU" sz="2000" b="1" i="1">
                <a:solidFill>
                  <a:srgbClr val="002060"/>
                </a:solidFill>
              </a:rPr>
              <a:t>мм</a:t>
            </a:r>
            <a:r>
              <a:rPr lang="ru-RU" sz="2000" b="1">
                <a:solidFill>
                  <a:srgbClr val="002060"/>
                </a:solidFill>
              </a:rPr>
              <a:t> и обнаруживают трещины и непровар.</a:t>
            </a:r>
            <a:r>
              <a:rPr lang="ru-RU" sz="2000">
                <a:solidFill>
                  <a:srgbClr val="002060"/>
                </a:solidFill>
              </a:rPr>
              <a:t> </a:t>
            </a:r>
            <a:endParaRPr/>
          </a:p>
          <a:p>
            <a:pPr marL="13716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77" name="Google Shape;177;p21" descr="C:\Users\Admin\Desktop\img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2367117"/>
            <a:ext cx="5832648" cy="440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птека">
  <a:themeElements>
    <a:clrScheme name="Аптека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F795F15542141824369FE9D58DC3E" ma:contentTypeVersion="8" ma:contentTypeDescription="Create a new document." ma:contentTypeScope="" ma:versionID="afb4a458db7017aaad9b319f844c1638">
  <xsd:schema xmlns:xsd="http://www.w3.org/2001/XMLSchema" xmlns:xs="http://www.w3.org/2001/XMLSchema" xmlns:p="http://schemas.microsoft.com/office/2006/metadata/properties" xmlns:ns2="3a7d023b-a394-4eef-ab08-ab4b9ef0abbe" xmlns:ns3="14380480-35ea-44a1-a859-8044ff5bc3ee" targetNamespace="http://schemas.microsoft.com/office/2006/metadata/properties" ma:root="true" ma:fieldsID="5a563cc569076e898cea5fa79810d66c" ns2:_="" ns3:_="">
    <xsd:import namespace="3a7d023b-a394-4eef-ab08-ab4b9ef0abbe"/>
    <xsd:import namespace="14380480-35ea-44a1-a859-8044ff5bc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d023b-a394-4eef-ab08-ab4b9ef0a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3d16395-1252-47c5-9090-e7a8c613a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80480-35ea-44a1-a859-8044ff5bc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369804c-d934-4c2a-987d-ea63484fc25c}" ma:internalName="TaxCatchAll" ma:showField="CatchAllData" ma:web="14380480-35ea-44a1-a859-8044ff5bc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7d023b-a394-4eef-ab08-ab4b9ef0abbe">
      <Terms xmlns="http://schemas.microsoft.com/office/infopath/2007/PartnerControls"/>
    </lcf76f155ced4ddcb4097134ff3c332f>
    <TaxCatchAll xmlns="14380480-35ea-44a1-a859-8044ff5bc3ee" xsi:nil="true"/>
  </documentManagement>
</p:properties>
</file>

<file path=customXml/itemProps1.xml><?xml version="1.0" encoding="utf-8"?>
<ds:datastoreItem xmlns:ds="http://schemas.openxmlformats.org/officeDocument/2006/customXml" ds:itemID="{73DCEAD1-6ABF-4D7C-A7FC-044212171A2F}"/>
</file>

<file path=customXml/itemProps2.xml><?xml version="1.0" encoding="utf-8"?>
<ds:datastoreItem xmlns:ds="http://schemas.openxmlformats.org/officeDocument/2006/customXml" ds:itemID="{70E57C67-2610-44FD-B3F9-ECE46FF89143}"/>
</file>

<file path=customXml/itemProps3.xml><?xml version="1.0" encoding="utf-8"?>
<ds:datastoreItem xmlns:ds="http://schemas.openxmlformats.org/officeDocument/2006/customXml" ds:itemID="{9B0C104A-0611-4CBE-A0A0-946C1B2CC8A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Экран (4:3)</PresentationFormat>
  <Paragraphs>55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 Antiqua</vt:lpstr>
      <vt:lpstr>Century Gothic</vt:lpstr>
      <vt:lpstr>Аптека</vt:lpstr>
      <vt:lpstr>   ДЕФЕКТОСКОПИЯ </vt:lpstr>
      <vt:lpstr>ДЕФЕКТОСКОПИЯ </vt:lpstr>
      <vt:lpstr>  ВИЗУАЛЬНЫЙ МЕТОД</vt:lpstr>
      <vt:lpstr> РЕНТГЕНОДЕФЕКТОСКОПИЯ</vt:lpstr>
      <vt:lpstr>Презентация PowerPoint</vt:lpstr>
      <vt:lpstr>ГАММА-ДЕФЕКТОСКОПИЯ </vt:lpstr>
      <vt:lpstr>Презентация PowerPoint</vt:lpstr>
      <vt:lpstr>МАГНИТНАЯ ДЕФЕКТОСКОПИЯ</vt:lpstr>
      <vt:lpstr>МАГНИТОГРАФИЧЕСКИЙ  МЕТОД</vt:lpstr>
      <vt:lpstr>  УЛЬТРАЗВУКОВАЯ ДЕФЕКТОСКОПИЯ</vt:lpstr>
      <vt:lpstr>Презентация PowerPoint</vt:lpstr>
      <vt:lpstr>МЕТОД МАГНИТНОЙ ПАМЯТИ МЕТАЛЛА (НОВЫЕ НАПРАВЛЕНИЯ В ДЕФЕКТОСКОПИИ)</vt:lpstr>
      <vt:lpstr>Презентация PowerPoint</vt:lpstr>
      <vt:lpstr>ЭЛЕКТРОЛИТИЧЕСКАЯ ДЕФЕКТОСКОПИЯ</vt:lpstr>
      <vt:lpstr>ПРИМЕНЕНИЕ ДЕФЕКТОСКОПИИ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ДЕФЕКТОСКОПИЯ </dc:title>
  <dc:creator>Kassym Yelemessov</dc:creator>
  <cp:lastModifiedBy>Kassym Yelemessov</cp:lastModifiedBy>
  <cp:revision>1</cp:revision>
  <dcterms:modified xsi:type="dcterms:W3CDTF">2022-04-30T11:02:33Z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0x010100D0BF795F15542141824369FE9D58DC3E</vt:lpwstr>
  </property>
  <property fmtid="{D5CDD505-2E9C-101B-9397-08002B2CF9AE}" pid="3" name="MediaServiceImageTags">
    <vt:lpwstr/>
  </property>
</Properties>
</file>