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2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23.xml" ContentType="application/vnd.openxmlformats-officedocument.presentationml.slide+xml"/>
  <Override PartName="/ppt/slides/slide17.xml" ContentType="application/vnd.openxmlformats-officedocument.presentationml.slide+xml"/>
  <Override PartName="/ppt/slides/slide14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61" r:id="rId2"/>
  </p:sldMasterIdLst>
  <p:notesMasterIdLst>
    <p:notesMasterId r:id="rId2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D57E15F-2157-4406-9B0A-D93661BEC071}">
  <a:tblStyle styleId="{7D57E15F-2157-4406-9B0A-D93661BEC07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19100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oto Sans Symbols"/>
              <a:buChar char="□"/>
              <a:defRPr sz="3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937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Noto Sans Symbols"/>
              <a:buChar char="■"/>
              <a:defRPr sz="2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74650" algn="l" rtl="0"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ts val="2300"/>
              <a:buFont typeface="Noto Sans Symbols"/>
              <a:buChar char="□"/>
              <a:defRPr sz="23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566738" y="1752600"/>
            <a:ext cx="39243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□"/>
              <a:defRPr sz="2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□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4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4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4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4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4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2"/>
          </p:nvPr>
        </p:nvSpPr>
        <p:spPr>
          <a:xfrm>
            <a:off x="4643438" y="1752600"/>
            <a:ext cx="39243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□"/>
              <a:defRPr sz="2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□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4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4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4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4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4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Титульный слайд" type="title">
  <p:cSld name="TITLE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ctrTitle"/>
          </p:nvPr>
        </p:nvSpPr>
        <p:spPr>
          <a:xfrm>
            <a:off x="685800" y="990600"/>
            <a:ext cx="7772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Noto Sans Symbols"/>
              <a:buChar char="■"/>
              <a:defRPr sz="2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ts val="2300"/>
              <a:buFont typeface="Noto Sans Symbols"/>
              <a:buChar char="□"/>
              <a:defRPr sz="23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, схема или организационная диаграмма" type="dgm">
  <p:cSld name="DIAGRAM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dgm" idx="2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oto Sans Symbols"/>
              <a:buChar char="□"/>
              <a:defRPr sz="3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Noto Sans Symbols"/>
              <a:buChar char="■"/>
              <a:defRPr sz="2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ts val="2300"/>
              <a:buFont typeface="Noto Sans Symbols"/>
              <a:buChar char="□"/>
              <a:defRPr sz="23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 rot="5400000">
            <a:off x="4717257" y="2161381"/>
            <a:ext cx="5715000" cy="200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 rot="5400000">
            <a:off x="636588" y="234950"/>
            <a:ext cx="5715000" cy="585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19100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oto Sans Symbols"/>
              <a:buChar char="□"/>
              <a:defRPr sz="3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937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Noto Sans Symbols"/>
              <a:buChar char="■"/>
              <a:defRPr sz="2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74650" algn="l" rtl="0"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ts val="2300"/>
              <a:buFont typeface="Noto Sans Symbols"/>
              <a:buChar char="□"/>
              <a:defRPr sz="23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 rot="5400000">
            <a:off x="2433637" y="-114300"/>
            <a:ext cx="4267200" cy="80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19100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oto Sans Symbols"/>
              <a:buChar char="□"/>
              <a:defRPr sz="3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937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Noto Sans Symbols"/>
              <a:buChar char="■"/>
              <a:defRPr sz="2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74650" algn="l" rtl="0"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ts val="2300"/>
              <a:buFont typeface="Noto Sans Symbols"/>
              <a:buChar char="□"/>
              <a:defRPr sz="23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Noto Sans Symbols"/>
              <a:buNone/>
              <a:defRPr sz="3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sz="1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225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225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225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225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225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Noto Sans Symbols"/>
              <a:buChar char="□"/>
              <a:defRPr sz="3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□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sz="1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225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225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225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225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225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None/>
              <a:defRPr sz="24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□"/>
              <a:defRPr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□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302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02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None/>
              <a:defRPr sz="24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□"/>
              <a:defRPr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□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302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02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19100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oto Sans Symbols"/>
              <a:buChar char="□"/>
              <a:defRPr sz="3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937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Noto Sans Symbols"/>
              <a:buChar char="■"/>
              <a:defRPr sz="2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74650" algn="l" rtl="0"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ts val="2300"/>
              <a:buFont typeface="Noto Sans Symbols"/>
              <a:buChar char="□"/>
              <a:defRPr sz="23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" name="Shape 8"/>
          <p:cNvSpPr/>
          <p:nvPr/>
        </p:nvSpPr>
        <p:spPr>
          <a:xfrm>
            <a:off x="609600" y="1566862"/>
            <a:ext cx="7958137" cy="109537"/>
          </a:xfrm>
          <a:custGeom>
            <a:avLst/>
            <a:gdLst/>
            <a:ahLst/>
            <a:cxnLst/>
            <a:rect l="0" t="0" r="0" b="0"/>
            <a:pathLst>
              <a:path w="1000" h="1000" extrusionOk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 extrusionOk="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9" name="Shape 9"/>
          <p:cNvCxnSpPr/>
          <p:nvPr/>
        </p:nvCxnSpPr>
        <p:spPr>
          <a:xfrm>
            <a:off x="609600" y="6172200"/>
            <a:ext cx="7924800" cy="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0" name="Shape 10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>
            <a:off x="685800" y="2393950"/>
            <a:ext cx="7772400" cy="109537"/>
          </a:xfrm>
          <a:custGeom>
            <a:avLst/>
            <a:gdLst/>
            <a:ahLst/>
            <a:cxnLst/>
            <a:rect l="0" t="0" r="0" b="0"/>
            <a:pathLst>
              <a:path w="1000" h="1000" extrusionOk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 extrusionOk="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19100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oto Sans Symbols"/>
              <a:buChar char="□"/>
              <a:defRPr sz="3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937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Noto Sans Symbols"/>
              <a:buChar char="■"/>
              <a:defRPr sz="2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74650" algn="l" rtl="0"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ts val="2300"/>
              <a:buFont typeface="Noto Sans Symbols"/>
              <a:buChar char="□"/>
              <a:defRPr sz="23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228600" y="304800"/>
            <a:ext cx="8763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Arial"/>
              <a:buNone/>
            </a:pPr>
            <a:r>
              <a:rPr lang="en-US"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Вибрации и виброзащита</a:t>
            </a:r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152400" y="6172200"/>
            <a:ext cx="87630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oto Sans Symbols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Калайдо </a:t>
            </a:r>
            <a:r>
              <a:rPr lang="en-US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</a:t>
            </a:r>
            <a:r>
              <a:rPr lang="en-US" sz="3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.В., Жуева А.Г.</a:t>
            </a:r>
            <a:endParaRPr/>
          </a:p>
        </p:txBody>
      </p:sp>
      <p:pic>
        <p:nvPicPr>
          <p:cNvPr id="101" name="Shape 101" descr="G:\stringm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95400" y="1714500"/>
            <a:ext cx="6534150" cy="435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Verdana"/>
              <a:buNone/>
            </a:pPr>
            <a:r>
              <a:rPr lang="en-US" sz="3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Нормирование вибраций</a:t>
            </a:r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152400" y="1752600"/>
            <a:ext cx="88392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□"/>
            </a:pPr>
            <a:r>
              <a:rPr lang="en-US" sz="28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Гигиеническое нормирование</a:t>
            </a:r>
            <a:r>
              <a:rPr lang="en-US" sz="2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регламентируются соответствующие условия по защите людей от действия вибраций. Влияние на организм человека зависит от интенсивности, спектрального состава, продолжительности воздействия и направления действия вибраций 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□"/>
            </a:pPr>
            <a:r>
              <a:rPr lang="en-US" sz="28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Техническое нормирование</a:t>
            </a:r>
            <a:r>
              <a:rPr lang="en-US" sz="2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регламентируются соответствующие условия относительно защиты машин и механизмов от действия вибраций.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533400" y="685800"/>
            <a:ext cx="8001000" cy="68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Font typeface="Verdana"/>
              <a:buNone/>
            </a:pPr>
            <a:r>
              <a:rPr lang="en-US" sz="3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Методы гигиенического анализа</a:t>
            </a:r>
            <a:endParaRPr/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152400" y="1752600"/>
            <a:ext cx="88392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□"/>
            </a:pPr>
            <a:r>
              <a:rPr lang="en-US" sz="28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Частотный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нормируются средние квадратические значения виброскорости и виброускорения.</a:t>
            </a:r>
            <a:b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Интегральной оценки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нормируются коректоване значение виброскорости или виброускорения, измеренное специальными фильтрами или вычисленное по формулам.</a:t>
            </a:r>
            <a:b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Дозы вибраций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в случае переменной вибрации нормируется ее суммарная величина.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533400" y="609600"/>
            <a:ext cx="8001000" cy="68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Font typeface="Verdana"/>
              <a:buNone/>
            </a:pPr>
            <a:r>
              <a:rPr lang="en-US" sz="3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Гигиенические нормы вибрации</a:t>
            </a:r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0" y="1676400"/>
            <a:ext cx="90678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1´ - вертикальная, 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1´´ - горизонтальная, 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– транспортно-технологическая, 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3а – технологическая 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производственных помещениях, 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3б – в служебных помещениях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на судах, 3в – в помещениях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Без вибрирующих машин, 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3г – в помещениях 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для умственного труда, 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 – локальная вибрация</a:t>
            </a:r>
            <a:endParaRPr/>
          </a:p>
          <a:p>
            <a:pPr marL="469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3" name="Shape 173" descr="img06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766887"/>
            <a:ext cx="3994150" cy="438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152400" y="304800"/>
            <a:ext cx="86868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Font typeface="Verdana"/>
              <a:buNone/>
            </a:pPr>
            <a:r>
              <a:rPr lang="en-US" sz="3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Нормирование времени действия вибраций</a:t>
            </a:r>
            <a:endParaRPr/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228600" y="1752600"/>
            <a:ext cx="8763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31800" marR="0" lvl="0" indent="-431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□"/>
            </a:pPr>
            <a:r>
              <a:rPr lang="en-US" sz="28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Гигиенические нормы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воздействия вибрации установлены для длительности 480 мин При превышении предельно допустимого уровня суммарное время действия должно быть меньше .</a:t>
            </a:r>
            <a:endParaRPr/>
          </a:p>
        </p:txBody>
      </p:sp>
      <p:graphicFrame>
        <p:nvGraphicFramePr>
          <p:cNvPr id="180" name="Shape 180"/>
          <p:cNvGraphicFramePr/>
          <p:nvPr/>
        </p:nvGraphicFramePr>
        <p:xfrm>
          <a:off x="457200" y="3657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{7D57E15F-2157-4406-9B0A-D93661BEC071}</a:tableStyleId>
              </a:tblPr>
              <a:tblGrid>
                <a:gridCol w="2144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1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0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1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0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0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16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00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00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16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00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16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314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FFFFF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Превышение предельно допустимого уровня, дБ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FFFFF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FFFFF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FFFFF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FFFFF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4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FFFFF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FFFFF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FFFFF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FFFFF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8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FFFFF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9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FFFFF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10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FFFFF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11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FFFFF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12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7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FFFFF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Допустимое суммарное время действия  вибрации за смену, хв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384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302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240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191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151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120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95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76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60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48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38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Verdana"/>
                        <a:buNone/>
                      </a:pPr>
                      <a:r>
                        <a:rPr lang="en-US" sz="14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30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0E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Verdana"/>
              <a:buNone/>
            </a:pPr>
            <a:r>
              <a:rPr lang="en-US" sz="36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Мероприятия по защите от вибрации</a:t>
            </a:r>
            <a:endParaRPr/>
          </a:p>
        </p:txBody>
      </p:sp>
      <p:pic>
        <p:nvPicPr>
          <p:cNvPr id="186" name="Shape 186"/>
          <p:cNvPicPr preferRelativeResize="0">
            <a:picLocks noGrp="1"/>
          </p:cNvPicPr>
          <p:nvPr>
            <p:ph type="dgm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371600" y="1776412"/>
            <a:ext cx="6167437" cy="4378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</a:pPr>
            <a:r>
              <a:rPr lang="en-US" sz="4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Виброизоляция</a:t>
            </a:r>
            <a:endParaRPr/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110537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□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Принцип действия – ослабляет передачу колебаний от источника возникновения на конструкцию за счет установки упругих элементов.</a:t>
            </a:r>
            <a:b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Виброизоляторы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(упругие элементы) – стальные пружины, прокладки из резины, пружинно-пластмассовые пневморезиновые конструкции</a:t>
            </a:r>
            <a:r>
              <a:rPr lang="en-US" sz="30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Verdana"/>
              <a:buNone/>
            </a:pPr>
            <a:r>
              <a:rPr lang="en-US" sz="3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Виброизоляторы</a:t>
            </a:r>
            <a:endParaRPr/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527050" y="1752600"/>
            <a:ext cx="831215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marR="0" lvl="0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oto Sans Symbols"/>
              <a:buNone/>
            </a:pPr>
            <a:endParaRPr sz="30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279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oto Sans Symbols"/>
              <a:buNone/>
            </a:pPr>
            <a:endParaRPr sz="30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279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oto Sans Symbols"/>
              <a:buNone/>
            </a:pPr>
            <a:endParaRPr sz="30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279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oto Sans Symbols"/>
              <a:buNone/>
            </a:pPr>
            <a:endParaRPr sz="30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279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oto Sans Symbols"/>
              <a:buNone/>
            </a:pPr>
            <a:endParaRPr sz="30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469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None/>
            </a:pPr>
            <a:endParaRPr sz="24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4699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None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а – принципиальная схема виброизолятора, б – расчетная схема, в – черенок виброизолированный </a:t>
            </a:r>
            <a:endParaRPr/>
          </a:p>
          <a:p>
            <a:pPr marL="469900" marR="0" lvl="0" indent="-3175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None/>
            </a:pPr>
            <a:endParaRPr sz="24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317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None/>
            </a:pPr>
            <a:endParaRPr sz="24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279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oto Sans Symbols"/>
              <a:buNone/>
            </a:pPr>
            <a:endParaRPr sz="30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27940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oto Sans Symbols"/>
              <a:buNone/>
            </a:pPr>
            <a:endParaRPr sz="30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279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oto Sans Symbols"/>
              <a:buNone/>
            </a:pPr>
            <a:endParaRPr sz="30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279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oto Sans Symbols"/>
              <a:buNone/>
            </a:pPr>
            <a:endParaRPr sz="30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279400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oto Sans Symbols"/>
              <a:buNone/>
            </a:pPr>
            <a:endParaRPr sz="30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99" name="Shape 19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2051050"/>
            <a:ext cx="8524875" cy="2697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228600" y="304800"/>
            <a:ext cx="86868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Verdana"/>
              <a:buNone/>
            </a:pPr>
            <a:r>
              <a:rPr lang="en-US" sz="3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Типы виброизоляционных амортизаторов </a:t>
            </a:r>
            <a:endParaRPr/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152400" y="1752600"/>
            <a:ext cx="89154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oto Sans Symbols"/>
              <a:buNone/>
            </a:pPr>
            <a:endParaRPr sz="30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oto Sans Symbols"/>
              <a:buNone/>
            </a:pPr>
            <a:endParaRPr sz="30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oto Sans Symbols"/>
              <a:buNone/>
            </a:pPr>
            <a:endParaRPr sz="30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oto Sans Symbols"/>
              <a:buNone/>
            </a:pPr>
            <a:endParaRPr sz="30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oto Sans Symbols"/>
              <a:buNone/>
            </a:pPr>
            <a:endParaRPr sz="30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oto Sans Symbols"/>
              <a:buNone/>
            </a:pPr>
            <a:endParaRPr sz="30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None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а – ребристая резина; б – пружинный амортизатор, запресованный в резиновую массу; в – пружинно-резиновый амортизатор</a:t>
            </a:r>
            <a:endParaRPr/>
          </a:p>
        </p:txBody>
      </p:sp>
      <p:pic>
        <p:nvPicPr>
          <p:cNvPr id="206" name="Shape 20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2057400"/>
            <a:ext cx="8332787" cy="2838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</a:pPr>
            <a:r>
              <a:rPr lang="en-US" sz="4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Вибропоглощение</a:t>
            </a:r>
            <a:endParaRPr/>
          </a:p>
        </p:txBody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228600" y="1752600"/>
            <a:ext cx="85344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□"/>
            </a:pPr>
            <a:r>
              <a:rPr lang="en-US" sz="2800" b="0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Принцип действия </a:t>
            </a:r>
            <a:r>
              <a:rPr lang="en-US" sz="2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– ослабляется передача колебаний от источника возникновения на конструкцию за счет нанесения на вибрирующую поверхность слоя упруго-вязких материалов, за счет чего энергия колебаний переходит в тепло.</a:t>
            </a:r>
            <a:br>
              <a:rPr lang="en-US" sz="2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2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В качестве вибропоглотителей используют резины, мастики и пластики. 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</a:pPr>
            <a:r>
              <a:rPr lang="en-US" sz="4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Виброгашение</a:t>
            </a:r>
            <a:endParaRPr/>
          </a:p>
        </p:txBody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228600" y="1752600"/>
            <a:ext cx="86106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□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Осуществляется путем установки вибрирующего оборудования на жесткие массивные виброгасящие фундаменты или железобетонные плиты. </a:t>
            </a:r>
            <a:b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 их периметру устанавливают акустический шов, заполненный легкими упругими материалами и предназначен для ликвидации передачи колебаний от фундамента к строительным конструкциям .</a:t>
            </a:r>
            <a:endParaRPr/>
          </a:p>
          <a:p>
            <a:pPr marL="469900" marR="0" lvl="0" indent="-29210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533400" y="34925"/>
            <a:ext cx="8001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Arial"/>
              <a:buNone/>
            </a:pPr>
            <a:r>
              <a:rPr lang="en-US"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Общие определения</a:t>
            </a:r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-20637" y="1143000"/>
            <a:ext cx="8991600" cy="44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□"/>
            </a:pPr>
            <a:r>
              <a:rPr lang="en-US" sz="2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Вибрация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гармонические колебания твердого тела, вызванные работой машин и механизмов.</a:t>
            </a:r>
            <a:endParaRPr/>
          </a:p>
          <a:p>
            <a:pPr marL="457200" marR="0" lvl="0" indent="-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□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Вибрации вызывают головную боль, усталость и раздражительность, а также боль в суставах. </a:t>
            </a:r>
            <a:endParaRPr/>
          </a:p>
          <a:p>
            <a:pPr marL="457200" marR="0" lvl="0" indent="-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□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Длительное воздействие вибрации приводит к вибрационной болезни.</a:t>
            </a:r>
            <a:b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Наиболее опасным является резонанс – совпадение частоты вибрации с частотой колебаний внутренних органов (6...9 Гц – большинство органов, председатель – 17...25 Гц). 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8001000" cy="758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Verdana"/>
              <a:buNone/>
            </a:pPr>
            <a:r>
              <a:rPr lang="en-US" sz="3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Динамическое виброгашение</a:t>
            </a:r>
            <a:endParaRPr/>
          </a:p>
        </p:txBody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228600" y="1752600"/>
            <a:ext cx="86868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marR="0" lvl="0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oto Sans Symbols"/>
              <a:buNone/>
            </a:pPr>
            <a:endParaRPr sz="30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279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oto Sans Symbols"/>
              <a:buNone/>
            </a:pPr>
            <a:endParaRPr sz="30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279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oto Sans Symbols"/>
              <a:buNone/>
            </a:pPr>
            <a:endParaRPr sz="30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279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oto Sans Symbols"/>
              <a:buNone/>
            </a:pPr>
            <a:endParaRPr sz="30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279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oto Sans Symbols"/>
              <a:buNone/>
            </a:pPr>
            <a:endParaRPr sz="30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279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oto Sans Symbols"/>
              <a:buNone/>
            </a:pPr>
            <a:endParaRPr sz="30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46990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None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Схема динамического виброгасителя и виброгашения колебаний фундамента металлорежущего станка</a:t>
            </a:r>
            <a:r>
              <a:rPr lang="en-US" sz="30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/>
          </a:p>
        </p:txBody>
      </p:sp>
      <p:pic>
        <p:nvPicPr>
          <p:cNvPr id="225" name="Shape 2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0600" y="1895475"/>
            <a:ext cx="7239000" cy="31003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Verdana"/>
              <a:buNone/>
            </a:pPr>
            <a:r>
              <a:rPr lang="en-US" sz="36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Средства индивидуальной защиты</a:t>
            </a:r>
            <a:endParaRPr/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152400" y="1752600"/>
            <a:ext cx="88392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□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Предназначены для защиты от действия вибраций отдельного работника. Делятся на:</a:t>
            </a:r>
            <a:b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-средства для ног – специальная обувь и наколенники;</a:t>
            </a:r>
            <a:b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-средства для рук – рукавицы, прокладки и налокотники;</a:t>
            </a:r>
            <a:b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-средства для туловища – пояса и специальные костюмы. 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533400" y="457200"/>
            <a:ext cx="8001000" cy="83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Verdana"/>
              <a:buNone/>
            </a:pPr>
            <a:r>
              <a:rPr lang="en-US" sz="3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Измерение вибраций</a:t>
            </a:r>
            <a:endParaRPr/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228600" y="1752600"/>
            <a:ext cx="86868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□"/>
            </a:pPr>
            <a:r>
              <a:rPr lang="en-US" sz="28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Виброметры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измерительные приборы, преобразующие кинетическую энергию вибраций в электрический сигнал. 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□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качестве датчиков в виброметрах используются емкостные, индукционные и пьезоэлектрические преобразователи вибро-перемещений, виброскоростей и виброускорений. 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533400" y="457200"/>
            <a:ext cx="8001000" cy="83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Verdana"/>
              <a:buNone/>
            </a:pPr>
            <a:r>
              <a:rPr lang="en-US" sz="3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Виброметр ВК-5 </a:t>
            </a:r>
            <a:endParaRPr/>
          </a:p>
        </p:txBody>
      </p:sp>
      <p:pic>
        <p:nvPicPr>
          <p:cNvPr id="243" name="Shape 243" descr="G:\43_3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819400" y="1730375"/>
            <a:ext cx="3429000" cy="4397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609600" y="762000"/>
            <a:ext cx="8001000" cy="68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Verdana"/>
              <a:buNone/>
            </a:pPr>
            <a:r>
              <a:rPr lang="en-US" sz="3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Классификация вибраций</a:t>
            </a:r>
            <a:endParaRPr/>
          </a:p>
        </p:txBody>
      </p:sp>
      <p:pic>
        <p:nvPicPr>
          <p:cNvPr id="113" name="Shape 113" descr="C:\Users\HP\Pictures\Безымянный.pn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968375" y="1752600"/>
            <a:ext cx="7197725" cy="426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228600" y="304800"/>
            <a:ext cx="87630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Verdana"/>
              <a:buNone/>
            </a:pPr>
            <a:r>
              <a:rPr lang="en-US" sz="3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Классификация по способу передачи на тело человека</a:t>
            </a:r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228600" y="1752600"/>
            <a:ext cx="8763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marR="0" lvl="0" indent="-469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□"/>
            </a:pPr>
            <a:r>
              <a:rPr lang="en-US" sz="2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Общая вибрация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передается на тело человека через опорные поверхности, на которых он сидит или стоит. </a:t>
            </a:r>
            <a:b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Локальные вибрации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передаются через руки человека при контакте с ручным вибрирующим инструментом.</a:t>
            </a:r>
            <a:b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Также возможно одновременное действие общей и локальной вибрации (работа на дорожно-строительных машинах). </a:t>
            </a:r>
            <a:endParaRPr/>
          </a:p>
          <a:p>
            <a:pPr marL="469900" marR="0" lvl="0" indent="-29210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0" y="15240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Verdana"/>
              <a:buNone/>
            </a:pPr>
            <a:r>
              <a:rPr lang="en-US" sz="36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Классификация вибраций по источнику возникновения</a:t>
            </a:r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152400" y="1752600"/>
            <a:ext cx="88392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□"/>
            </a:pPr>
            <a:r>
              <a:rPr lang="en-US" sz="28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Транспортная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действует на водителей транспортных средств.</a:t>
            </a:r>
            <a:b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Транспортно-технологическая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действует на операторов машин с ограниченной подвижностью и таких, которые двигаются по заранее определенным рабочим поверхностям.</a:t>
            </a:r>
            <a:b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Технологическая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действует на операторов стационарных машин или передается на рабочие места, не имеющие источников вибрации 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Verdana"/>
              <a:buNone/>
            </a:pPr>
            <a:r>
              <a:rPr lang="en-US" sz="36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Классификация вибраций по временным характеристикам</a:t>
            </a:r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0" y="1752600"/>
            <a:ext cx="914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□"/>
            </a:pPr>
            <a:r>
              <a:rPr lang="en-US" sz="28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Постоянные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величины виброускорения и виброскорости за смену изменяются менее, чем на 6 дБ.</a:t>
            </a:r>
            <a:b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Непостоянные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указаные величины за смену изменяются более, чем на 6 дБ.</a:t>
            </a:r>
            <a:b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Колеблющиеся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непрерывно изменяются во времени.</a:t>
            </a:r>
            <a:b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Прерывистые 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контакт с вибрацией пропадает больше, чем на 1 сек.</a:t>
            </a:r>
            <a:b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Импульсные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имеют длительность менее 1 с при частоте менее 5,6 Гц.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4000" cy="106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Verdana"/>
              <a:buNone/>
            </a:pPr>
            <a:r>
              <a:rPr lang="en-US" sz="3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Классификация по координатам</a:t>
            </a:r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152400" y="1752600"/>
            <a:ext cx="8763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□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Особенно опасна вертикальная общая вибрация, когда колебания передаются от ног до головы</a:t>
            </a:r>
            <a:r>
              <a:rPr lang="en-US" sz="3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(рис. а).</a:t>
            </a:r>
            <a:endParaRPr/>
          </a:p>
        </p:txBody>
      </p:sp>
      <p:pic>
        <p:nvPicPr>
          <p:cNvPr id="138" name="Shape 1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3302000"/>
            <a:ext cx="8001000" cy="26939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609600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</a:pPr>
            <a:r>
              <a:rPr lang="en-US" sz="4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Абсолютные характеристики вибраций</a:t>
            </a:r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0" y="1752600"/>
            <a:ext cx="91440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□"/>
            </a:pPr>
            <a:r>
              <a:rPr lang="en-US" sz="24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Амплитуда виброперемещения </a:t>
            </a: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А</a:t>
            </a: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м – максимальное отклонение точки поверхности от состояния равновесия.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□"/>
            </a:pPr>
            <a:r>
              <a:rPr lang="en-US" sz="24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Частота колебаний</a:t>
            </a: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Гц –количество полных колебаний в единицу времени.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□"/>
            </a:pPr>
            <a:r>
              <a:rPr lang="en-US" sz="24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Період</a:t>
            </a: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Т</a:t>
            </a: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с – время одного полного колебания.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None/>
            </a:pPr>
            <a:r>
              <a:rPr lang="en-US" sz="2400" b="0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Т</a:t>
            </a: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= 1/</a:t>
            </a:r>
            <a:r>
              <a:rPr lang="en-US" sz="24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</a:t>
            </a: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□"/>
            </a:pPr>
            <a:r>
              <a:rPr lang="en-US" sz="24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Амплитуда виброскорости</a:t>
            </a: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</a:t>
            </a: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м/с – максимальное значение с корости точек вибрирующей поверхности</a:t>
            </a:r>
            <a:endParaRPr/>
          </a:p>
          <a:p>
            <a:pPr marL="0" marR="0" lvl="0" indent="1524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None/>
            </a:pPr>
            <a:endParaRPr sz="2400" b="1" i="1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□"/>
            </a:pPr>
            <a:r>
              <a:rPr lang="en-US" sz="24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Амплитуда виброускорения </a:t>
            </a:r>
            <a:r>
              <a:rPr lang="en-US" sz="2400" b="0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а</a:t>
            </a: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м/с</a:t>
            </a:r>
            <a:r>
              <a:rPr lang="en-US" sz="2400" b="0" i="0" u="none" baseline="30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endParaRPr sz="24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3175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None/>
            </a:pPr>
            <a:endParaRPr sz="24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5" name="Shape 145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46" name="Shape 1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67200" y="5105400"/>
            <a:ext cx="1211262" cy="406400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Shape 147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48" name="Shape 14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38600" y="5881687"/>
            <a:ext cx="1393825" cy="962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</a:pPr>
            <a:r>
              <a:rPr lang="en-US" sz="4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Относительная характеристика вибраций</a:t>
            </a:r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body" idx="4294967295"/>
          </p:nvPr>
        </p:nvSpPr>
        <p:spPr>
          <a:xfrm>
            <a:off x="438150" y="1725612"/>
            <a:ext cx="8126412" cy="429736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370" t="-1428" b="-45998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marR="0" lvl="0" indent="-469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oto Sans Symbols"/>
              <a:buChar char="□"/>
            </a:pPr>
            <a:r>
              <a:rPr lang="en-US" sz="3000" b="0" i="0" u="none" strike="noStrike" cap="none">
                <a:latin typeface="Verdana"/>
                <a:ea typeface="Verdana"/>
                <a:cs typeface="Verdana"/>
                <a:sym typeface="Verdana"/>
              </a:rPr>
              <a:t> 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0BF795F15542141824369FE9D58DC3E" ma:contentTypeVersion="8" ma:contentTypeDescription="Создание документа." ma:contentTypeScope="" ma:versionID="42534653f70ee84694e2983aa3f9eb05">
  <xsd:schema xmlns:xsd="http://www.w3.org/2001/XMLSchema" xmlns:xs="http://www.w3.org/2001/XMLSchema" xmlns:p="http://schemas.microsoft.com/office/2006/metadata/properties" xmlns:ns2="3a7d023b-a394-4eef-ab08-ab4b9ef0abbe" xmlns:ns3="14380480-35ea-44a1-a859-8044ff5bc3ee" targetNamespace="http://schemas.microsoft.com/office/2006/metadata/properties" ma:root="true" ma:fieldsID="a4428ff4d4b7bfe4f29014636454aa7a" ns2:_="" ns3:_="">
    <xsd:import namespace="3a7d023b-a394-4eef-ab08-ab4b9ef0abbe"/>
    <xsd:import namespace="14380480-35ea-44a1-a859-8044ff5bc3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7d023b-a394-4eef-ab08-ab4b9ef0ab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Теги изображений" ma:readOnly="false" ma:fieldId="{5cf76f15-5ced-4ddc-b409-7134ff3c332f}" ma:taxonomyMulti="true" ma:sspId="03d16395-1252-47c5-9090-e7a8c613a04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380480-35ea-44a1-a859-8044ff5bc3e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369804c-d934-4c2a-987d-ea63484fc25c}" ma:internalName="TaxCatchAll" ma:showField="CatchAllData" ma:web="14380480-35ea-44a1-a859-8044ff5bc3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7d023b-a394-4eef-ab08-ab4b9ef0abbe">
      <Terms xmlns="http://schemas.microsoft.com/office/infopath/2007/PartnerControls"/>
    </lcf76f155ced4ddcb4097134ff3c332f>
    <TaxCatchAll xmlns="14380480-35ea-44a1-a859-8044ff5bc3ee" xsi:nil="true"/>
  </documentManagement>
</p:properties>
</file>

<file path=customXml/itemProps1.xml><?xml version="1.0" encoding="utf-8"?>
<ds:datastoreItem xmlns:ds="http://schemas.openxmlformats.org/officeDocument/2006/customXml" ds:itemID="{65161080-34D1-403D-BE00-83647FF36DD6}"/>
</file>

<file path=customXml/itemProps2.xml><?xml version="1.0" encoding="utf-8"?>
<ds:datastoreItem xmlns:ds="http://schemas.openxmlformats.org/officeDocument/2006/customXml" ds:itemID="{D8F5313A-5EDA-45B9-86F9-4220CE4FC39F}"/>
</file>

<file path=customXml/itemProps3.xml><?xml version="1.0" encoding="utf-8"?>
<ds:datastoreItem xmlns:ds="http://schemas.openxmlformats.org/officeDocument/2006/customXml" ds:itemID="{99090A32-6DBB-4E83-B573-37BA714E5DAB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542</Words>
  <Application>Microsoft Office PowerPoint</Application>
  <PresentationFormat>Экран (4:3)</PresentationFormat>
  <Paragraphs>112</Paragraphs>
  <Slides>23</Slides>
  <Notes>23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Noto Sans Symbols</vt:lpstr>
      <vt:lpstr>Times New Roman</vt:lpstr>
      <vt:lpstr>Verdana</vt:lpstr>
      <vt:lpstr>Профиль</vt:lpstr>
      <vt:lpstr>1_Профиль</vt:lpstr>
      <vt:lpstr>Вибрации и виброзащита</vt:lpstr>
      <vt:lpstr>Общие определения</vt:lpstr>
      <vt:lpstr>Классификация вибраций</vt:lpstr>
      <vt:lpstr>Классификация по способу передачи на тело человека</vt:lpstr>
      <vt:lpstr>Классификация вибраций по источнику возникновения</vt:lpstr>
      <vt:lpstr>Классификация вибраций по временным характеристикам</vt:lpstr>
      <vt:lpstr>Классификация по координатам</vt:lpstr>
      <vt:lpstr>Абсолютные характеристики вибраций</vt:lpstr>
      <vt:lpstr>Относительная характеристика вибраций</vt:lpstr>
      <vt:lpstr>Нормирование вибраций</vt:lpstr>
      <vt:lpstr>Методы гигиенического анализа</vt:lpstr>
      <vt:lpstr>Гигиенические нормы вибрации</vt:lpstr>
      <vt:lpstr>Нормирование времени действия вибраций</vt:lpstr>
      <vt:lpstr>Мероприятия по защите от вибрации</vt:lpstr>
      <vt:lpstr>Виброизоляция</vt:lpstr>
      <vt:lpstr>Виброизоляторы</vt:lpstr>
      <vt:lpstr>Типы виброизоляционных амортизаторов </vt:lpstr>
      <vt:lpstr>Вибропоглощение</vt:lpstr>
      <vt:lpstr>Виброгашение</vt:lpstr>
      <vt:lpstr>Динамическое виброгашение</vt:lpstr>
      <vt:lpstr>Средства индивидуальной защиты</vt:lpstr>
      <vt:lpstr>Измерение вибраций</vt:lpstr>
      <vt:lpstr>Виброметр ВК-5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Вибрации и виброзащита</dc:title>
  <dc:creator>Kassym Yelemessov</dc:creator>
  <cp:lastModifiedBy>Kassym Yelemessov</cp:lastModifiedBy>
  <cp:revision>1</cp:revision>
  <dcterms:modified xsi:type="dcterms:W3CDTF">2022-03-26T09:55:30Z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0x010100D0BF795F15542141824369FE9D58DC3E</vt:lpwstr>
  </property>
  <property fmtid="{D5CDD505-2E9C-101B-9397-08002B2CF9AE}" pid="3" name="MediaServiceImageTags">
    <vt:lpwstr/>
  </property>
</Properties>
</file>