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28" r:id="rId1"/>
  </p:sldMasterIdLst>
  <p:notesMasterIdLst>
    <p:notesMasterId r:id="rId13"/>
  </p:notesMasterIdLst>
  <p:handoutMasterIdLst>
    <p:handoutMasterId r:id="rId14"/>
  </p:handoutMasterIdLst>
  <p:sldIdLst>
    <p:sldId id="408" r:id="rId2"/>
    <p:sldId id="409" r:id="rId3"/>
    <p:sldId id="410" r:id="rId4"/>
    <p:sldId id="411" r:id="rId5"/>
    <p:sldId id="400" r:id="rId6"/>
    <p:sldId id="401" r:id="rId7"/>
    <p:sldId id="403" r:id="rId8"/>
    <p:sldId id="404" r:id="rId9"/>
    <p:sldId id="405" r:id="rId10"/>
    <p:sldId id="406" r:id="rId11"/>
    <p:sldId id="407" r:id="rId12"/>
  </p:sldIdLst>
  <p:sldSz cx="9144000" cy="6858000" type="screen4x3"/>
  <p:notesSz cx="9942513" cy="67611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0">
          <p15:clr>
            <a:srgbClr val="A4A3A4"/>
          </p15:clr>
        </p15:guide>
        <p15:guide id="2" pos="31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546" autoAdjust="0"/>
  </p:normalViewPr>
  <p:slideViewPr>
    <p:cSldViewPr>
      <p:cViewPr varScale="1">
        <p:scale>
          <a:sx n="101" d="100"/>
          <a:sy n="101" d="100"/>
        </p:scale>
        <p:origin x="19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846" y="-72"/>
      </p:cViewPr>
      <p:guideLst>
        <p:guide orient="horz" pos="2130"/>
        <p:guide pos="3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emf"/><Relationship Id="rId4" Type="http://schemas.openxmlformats.org/officeDocument/2006/relationships/image" Target="../media/image3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2450" y="0"/>
            <a:ext cx="430847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70953B4-C64D-440B-A8D9-A8121D56E4A9}" type="datetimeFigureOut">
              <a:rPr lang="ru-RU"/>
              <a:pPr>
                <a:defRPr/>
              </a:pPr>
              <a:t>28.09.2021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21438"/>
            <a:ext cx="4308475" cy="338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2450" y="6421438"/>
            <a:ext cx="4308475" cy="338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AE6F99-E887-46E0-9022-0BB6AE39612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84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2450" y="0"/>
            <a:ext cx="43084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81363" y="508000"/>
            <a:ext cx="3379787" cy="2533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11513"/>
            <a:ext cx="7954963" cy="304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120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21438"/>
            <a:ext cx="43084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0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2450" y="6421438"/>
            <a:ext cx="43084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307EC691-4471-4178-B8D7-8E1D6C07E9F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1" y="3602040"/>
            <a:ext cx="6858001" cy="16557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42" indent="0" algn="ctr">
              <a:buNone/>
              <a:defRPr sz="2000"/>
            </a:lvl2pPr>
            <a:lvl3pPr marL="914284" indent="0" algn="ctr">
              <a:buNone/>
              <a:defRPr sz="1800"/>
            </a:lvl3pPr>
            <a:lvl4pPr marL="1371426" indent="0" algn="ctr">
              <a:buNone/>
              <a:defRPr sz="1600"/>
            </a:lvl4pPr>
            <a:lvl5pPr marL="1828568" indent="0" algn="ctr">
              <a:buNone/>
              <a:defRPr sz="1600"/>
            </a:lvl5pPr>
            <a:lvl6pPr marL="2285710" indent="0" algn="ctr">
              <a:buNone/>
              <a:defRPr sz="1600"/>
            </a:lvl6pPr>
            <a:lvl7pPr marL="2742852" indent="0" algn="ctr">
              <a:buNone/>
              <a:defRPr sz="1600"/>
            </a:lvl7pPr>
            <a:lvl8pPr marL="3199994" indent="0" algn="ctr">
              <a:buNone/>
              <a:defRPr sz="1600"/>
            </a:lvl8pPr>
            <a:lvl9pPr marL="3657135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3019A-6B38-416A-88C5-475ED4EE199D}" type="datetimeFigureOut">
              <a:rPr lang="ru-RU"/>
              <a:pPr>
                <a:defRPr/>
              </a:pPr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94C78-4871-4DB2-86F1-E1CA56492E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329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D104C-5C97-4D48-AF11-BBBA170CFD6E}" type="datetimeFigureOut">
              <a:rPr lang="ru-RU"/>
              <a:pPr>
                <a:defRPr/>
              </a:pPr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FC5C3-648D-46A7-B533-1FF8A4F604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895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6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4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178A1-0071-4404-BC68-93BC353070AC}" type="datetimeFigureOut">
              <a:rPr lang="ru-RU"/>
              <a:pPr>
                <a:defRPr/>
              </a:pPr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4DF9B-9191-4E4E-80EB-B7711F07A7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847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F92AE-DF4F-4891-805F-14323166F38D}" type="datetimeFigureOut">
              <a:rPr lang="ru-RU"/>
              <a:pPr>
                <a:defRPr/>
              </a:pPr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CE298-7277-4AFC-9773-5D554CC711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574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6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4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28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5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8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9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1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3AD58-C06B-446D-B7F9-57B2CFEEF9D0}" type="datetimeFigureOut">
              <a:rPr lang="ru-RU"/>
              <a:pPr>
                <a:defRPr/>
              </a:pPr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A3B1A-2DBF-4CBB-93C6-50876FF98C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003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0B693-09FA-456A-99C5-A247AF70798B}" type="datetimeFigureOut">
              <a:rPr lang="ru-RU"/>
              <a:pPr>
                <a:defRPr/>
              </a:pPr>
              <a:t>28.09.2021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13383-A4D9-465E-9028-78CA13FE77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759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8"/>
            <a:ext cx="7886700" cy="1325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2" indent="0">
              <a:buNone/>
              <a:defRPr sz="2000" b="1"/>
            </a:lvl2pPr>
            <a:lvl3pPr marL="914284" indent="0">
              <a:buNone/>
              <a:defRPr sz="1800" b="1"/>
            </a:lvl3pPr>
            <a:lvl4pPr marL="1371426" indent="0">
              <a:buNone/>
              <a:defRPr sz="1600" b="1"/>
            </a:lvl4pPr>
            <a:lvl5pPr marL="1828568" indent="0">
              <a:buNone/>
              <a:defRPr sz="1600" b="1"/>
            </a:lvl5pPr>
            <a:lvl6pPr marL="2285710" indent="0">
              <a:buNone/>
              <a:defRPr sz="1600" b="1"/>
            </a:lvl6pPr>
            <a:lvl7pPr marL="2742852" indent="0">
              <a:buNone/>
              <a:defRPr sz="1600" b="1"/>
            </a:lvl7pPr>
            <a:lvl8pPr marL="3199994" indent="0">
              <a:buNone/>
              <a:defRPr sz="1600" b="1"/>
            </a:lvl8pPr>
            <a:lvl9pPr marL="3657135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4"/>
            <a:ext cx="3868340" cy="368458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2" indent="0">
              <a:buNone/>
              <a:defRPr sz="2000" b="1"/>
            </a:lvl2pPr>
            <a:lvl3pPr marL="914284" indent="0">
              <a:buNone/>
              <a:defRPr sz="1800" b="1"/>
            </a:lvl3pPr>
            <a:lvl4pPr marL="1371426" indent="0">
              <a:buNone/>
              <a:defRPr sz="1600" b="1"/>
            </a:lvl4pPr>
            <a:lvl5pPr marL="1828568" indent="0">
              <a:buNone/>
              <a:defRPr sz="1600" b="1"/>
            </a:lvl5pPr>
            <a:lvl6pPr marL="2285710" indent="0">
              <a:buNone/>
              <a:defRPr sz="1600" b="1"/>
            </a:lvl6pPr>
            <a:lvl7pPr marL="2742852" indent="0">
              <a:buNone/>
              <a:defRPr sz="1600" b="1"/>
            </a:lvl7pPr>
            <a:lvl8pPr marL="3199994" indent="0">
              <a:buNone/>
              <a:defRPr sz="1600" b="1"/>
            </a:lvl8pPr>
            <a:lvl9pPr marL="3657135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4"/>
            <a:ext cx="3887392" cy="368458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FCB4D-D22E-4B77-B4B4-C714237A2C1B}" type="datetimeFigureOut">
              <a:rPr lang="ru-RU"/>
              <a:pPr>
                <a:defRPr/>
              </a:pPr>
              <a:t>28.09.2021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C761B-1548-4185-B561-869662AD8C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516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96151-0E89-4BB8-845B-24CEE3D154AE}" type="datetimeFigureOut">
              <a:rPr lang="ru-RU"/>
              <a:pPr>
                <a:defRPr/>
              </a:pPr>
              <a:t>28.09.2021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4042F-9008-4738-ABA0-0CABCA06A2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7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8F9B0-3D75-4575-8173-D18F8A1CFCE1}" type="datetimeFigureOut">
              <a:rPr lang="ru-RU"/>
              <a:pPr>
                <a:defRPr/>
              </a:pPr>
              <a:t>28.09.2021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96516-E1BC-41C2-AE37-8E33EE93AC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320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199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3" y="987427"/>
            <a:ext cx="4629149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2"/>
            <a:ext cx="2949178" cy="3811587"/>
          </a:xfrm>
        </p:spPr>
        <p:txBody>
          <a:bodyPr/>
          <a:lstStyle>
            <a:lvl1pPr marL="0" indent="0">
              <a:buNone/>
              <a:defRPr sz="1600"/>
            </a:lvl1pPr>
            <a:lvl2pPr marL="457142" indent="0">
              <a:buNone/>
              <a:defRPr sz="1400"/>
            </a:lvl2pPr>
            <a:lvl3pPr marL="914284" indent="0">
              <a:buNone/>
              <a:defRPr sz="1200"/>
            </a:lvl3pPr>
            <a:lvl4pPr marL="1371426" indent="0">
              <a:buNone/>
              <a:defRPr sz="1000"/>
            </a:lvl4pPr>
            <a:lvl5pPr marL="1828568" indent="0">
              <a:buNone/>
              <a:defRPr sz="1000"/>
            </a:lvl5pPr>
            <a:lvl6pPr marL="2285710" indent="0">
              <a:buNone/>
              <a:defRPr sz="1000"/>
            </a:lvl6pPr>
            <a:lvl7pPr marL="2742852" indent="0">
              <a:buNone/>
              <a:defRPr sz="1000"/>
            </a:lvl7pPr>
            <a:lvl8pPr marL="3199994" indent="0">
              <a:buNone/>
              <a:defRPr sz="1000"/>
            </a:lvl8pPr>
            <a:lvl9pPr marL="3657135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5A614-AFE7-4558-9CB0-B0CB84370320}" type="datetimeFigureOut">
              <a:rPr lang="ru-RU"/>
              <a:pPr>
                <a:defRPr/>
              </a:pPr>
              <a:t>28.09.2021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41A60-A3D7-4D83-8A95-5F039C084A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625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199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3" y="987427"/>
            <a:ext cx="4629149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42" indent="0">
              <a:buNone/>
              <a:defRPr sz="2800"/>
            </a:lvl2pPr>
            <a:lvl3pPr marL="914284" indent="0">
              <a:buNone/>
              <a:defRPr sz="2400"/>
            </a:lvl3pPr>
            <a:lvl4pPr marL="1371426" indent="0">
              <a:buNone/>
              <a:defRPr sz="2000"/>
            </a:lvl4pPr>
            <a:lvl5pPr marL="1828568" indent="0">
              <a:buNone/>
              <a:defRPr sz="2000"/>
            </a:lvl5pPr>
            <a:lvl6pPr marL="2285710" indent="0">
              <a:buNone/>
              <a:defRPr sz="2000"/>
            </a:lvl6pPr>
            <a:lvl7pPr marL="2742852" indent="0">
              <a:buNone/>
              <a:defRPr sz="2000"/>
            </a:lvl7pPr>
            <a:lvl8pPr marL="3199994" indent="0">
              <a:buNone/>
              <a:defRPr sz="2000"/>
            </a:lvl8pPr>
            <a:lvl9pPr marL="3657135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2"/>
            <a:ext cx="2949178" cy="3811587"/>
          </a:xfrm>
        </p:spPr>
        <p:txBody>
          <a:bodyPr/>
          <a:lstStyle>
            <a:lvl1pPr marL="0" indent="0">
              <a:buNone/>
              <a:defRPr sz="1600"/>
            </a:lvl1pPr>
            <a:lvl2pPr marL="457142" indent="0">
              <a:buNone/>
              <a:defRPr sz="1400"/>
            </a:lvl2pPr>
            <a:lvl3pPr marL="914284" indent="0">
              <a:buNone/>
              <a:defRPr sz="1200"/>
            </a:lvl3pPr>
            <a:lvl4pPr marL="1371426" indent="0">
              <a:buNone/>
              <a:defRPr sz="1000"/>
            </a:lvl4pPr>
            <a:lvl5pPr marL="1828568" indent="0">
              <a:buNone/>
              <a:defRPr sz="1000"/>
            </a:lvl5pPr>
            <a:lvl6pPr marL="2285710" indent="0">
              <a:buNone/>
              <a:defRPr sz="1000"/>
            </a:lvl6pPr>
            <a:lvl7pPr marL="2742852" indent="0">
              <a:buNone/>
              <a:defRPr sz="1000"/>
            </a:lvl7pPr>
            <a:lvl8pPr marL="3199994" indent="0">
              <a:buNone/>
              <a:defRPr sz="1000"/>
            </a:lvl8pPr>
            <a:lvl9pPr marL="3657135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45725-7C69-462A-B51B-D7F75E25D3D9}" type="datetimeFigureOut">
              <a:rPr lang="ru-RU"/>
              <a:pPr>
                <a:defRPr/>
              </a:pPr>
              <a:t>28.09.2021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05809-5157-44A6-89C6-E5F39D9AA2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253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7407" y="365325"/>
            <a:ext cx="7889187" cy="1325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7407" y="1826617"/>
            <a:ext cx="7889187" cy="4351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7407" y="6356627"/>
            <a:ext cx="2058596" cy="3653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304BED1-F5C7-49F3-95A4-8CBE108E3F22}" type="datetimeFigureOut">
              <a:rPr lang="ru-RU"/>
              <a:pPr>
                <a:defRPr/>
              </a:pPr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682" y="6356627"/>
            <a:ext cx="3086636" cy="3653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98" y="6356627"/>
            <a:ext cx="2058596" cy="3653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230D0C-CF41-43CB-A2DC-AE4987FD35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189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29" r:id="rId1"/>
    <p:sldLayoutId id="2147484930" r:id="rId2"/>
    <p:sldLayoutId id="2147484931" r:id="rId3"/>
    <p:sldLayoutId id="2147484932" r:id="rId4"/>
    <p:sldLayoutId id="2147484933" r:id="rId5"/>
    <p:sldLayoutId id="2147484934" r:id="rId6"/>
    <p:sldLayoutId id="2147484935" r:id="rId7"/>
    <p:sldLayoutId id="2147484936" r:id="rId8"/>
    <p:sldLayoutId id="2147484937" r:id="rId9"/>
    <p:sldLayoutId id="2147484938" r:id="rId10"/>
    <p:sldLayoutId id="2147484939" r:id="rId11"/>
  </p:sldLayoutIdLst>
  <p:txStyles>
    <p:titleStyle>
      <a:lvl1pPr algn="l" defTabSz="91206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85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1206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85">
          <a:solidFill>
            <a:schemeClr val="tx1"/>
          </a:solidFill>
          <a:latin typeface="Calibri Light" panose="020F0302020204030204" pitchFamily="34" charset="0"/>
        </a:defRPr>
      </a:lvl2pPr>
      <a:lvl3pPr algn="l" defTabSz="91206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85">
          <a:solidFill>
            <a:schemeClr val="tx1"/>
          </a:solidFill>
          <a:latin typeface="Calibri Light" panose="020F0302020204030204" pitchFamily="34" charset="0"/>
        </a:defRPr>
      </a:lvl3pPr>
      <a:lvl4pPr algn="l" defTabSz="91206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85">
          <a:solidFill>
            <a:schemeClr val="tx1"/>
          </a:solidFill>
          <a:latin typeface="Calibri Light" panose="020F0302020204030204" pitchFamily="34" charset="0"/>
        </a:defRPr>
      </a:lvl4pPr>
      <a:lvl5pPr algn="l" defTabSz="91206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85">
          <a:solidFill>
            <a:schemeClr val="tx1"/>
          </a:solidFill>
          <a:latin typeface="Calibri Light" panose="020F0302020204030204" pitchFamily="34" charset="0"/>
        </a:defRPr>
      </a:lvl5pPr>
      <a:lvl6pPr marL="725622" algn="l" defTabSz="912067" rtl="0" fontAlgn="base">
        <a:lnSpc>
          <a:spcPct val="90000"/>
        </a:lnSpc>
        <a:spcBef>
          <a:spcPct val="0"/>
        </a:spcBef>
        <a:spcAft>
          <a:spcPct val="0"/>
        </a:spcAft>
        <a:defRPr sz="4285">
          <a:solidFill>
            <a:schemeClr val="tx1"/>
          </a:solidFill>
          <a:latin typeface="Calibri Light" panose="020F0302020204030204" pitchFamily="34" charset="0"/>
        </a:defRPr>
      </a:lvl6pPr>
      <a:lvl7pPr marL="1451244" algn="l" defTabSz="912067" rtl="0" fontAlgn="base">
        <a:lnSpc>
          <a:spcPct val="90000"/>
        </a:lnSpc>
        <a:spcBef>
          <a:spcPct val="0"/>
        </a:spcBef>
        <a:spcAft>
          <a:spcPct val="0"/>
        </a:spcAft>
        <a:defRPr sz="4285">
          <a:solidFill>
            <a:schemeClr val="tx1"/>
          </a:solidFill>
          <a:latin typeface="Calibri Light" panose="020F0302020204030204" pitchFamily="34" charset="0"/>
        </a:defRPr>
      </a:lvl7pPr>
      <a:lvl8pPr marL="2176866" algn="l" defTabSz="912067" rtl="0" fontAlgn="base">
        <a:lnSpc>
          <a:spcPct val="90000"/>
        </a:lnSpc>
        <a:spcBef>
          <a:spcPct val="0"/>
        </a:spcBef>
        <a:spcAft>
          <a:spcPct val="0"/>
        </a:spcAft>
        <a:defRPr sz="4285">
          <a:solidFill>
            <a:schemeClr val="tx1"/>
          </a:solidFill>
          <a:latin typeface="Calibri Light" panose="020F0302020204030204" pitchFamily="34" charset="0"/>
        </a:defRPr>
      </a:lvl8pPr>
      <a:lvl9pPr marL="2902488" algn="l" defTabSz="912067" rtl="0" fontAlgn="base">
        <a:lnSpc>
          <a:spcPct val="90000"/>
        </a:lnSpc>
        <a:spcBef>
          <a:spcPct val="0"/>
        </a:spcBef>
        <a:spcAft>
          <a:spcPct val="0"/>
        </a:spcAft>
        <a:defRPr sz="4285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6757" indent="-226757" algn="l" defTabSz="912067" rtl="0" eaLnBrk="0" fontAlgn="base" hangingPunct="0">
        <a:lnSpc>
          <a:spcPct val="90000"/>
        </a:lnSpc>
        <a:spcBef>
          <a:spcPts val="992"/>
        </a:spcBef>
        <a:spcAft>
          <a:spcPct val="0"/>
        </a:spcAft>
        <a:buFont typeface="Arial" panose="020B0604020202020204" pitchFamily="34" charset="0"/>
        <a:buChar char="•"/>
        <a:defRPr sz="2698" kern="1200">
          <a:solidFill>
            <a:schemeClr val="tx1"/>
          </a:solidFill>
          <a:latin typeface="+mn-lt"/>
          <a:ea typeface="+mn-ea"/>
          <a:cs typeface="+mn-cs"/>
        </a:defRPr>
      </a:lvl1pPr>
      <a:lvl2pPr marL="685310" indent="-226757" algn="l" defTabSz="912067" rtl="0" eaLnBrk="0" fontAlgn="base" hangingPunct="0">
        <a:lnSpc>
          <a:spcPct val="90000"/>
        </a:lnSpc>
        <a:spcBef>
          <a:spcPts val="497"/>
        </a:spcBef>
        <a:spcAft>
          <a:spcPct val="0"/>
        </a:spcAft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2pPr>
      <a:lvl3pPr marL="1141344" indent="-226757" algn="l" defTabSz="912067" rtl="0" eaLnBrk="0" fontAlgn="base" hangingPunct="0">
        <a:lnSpc>
          <a:spcPct val="90000"/>
        </a:lnSpc>
        <a:spcBef>
          <a:spcPts val="497"/>
        </a:spcBef>
        <a:spcAft>
          <a:spcPct val="0"/>
        </a:spcAft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599897" indent="-226757" algn="l" defTabSz="912067" rtl="0" eaLnBrk="0" fontAlgn="base" hangingPunct="0">
        <a:lnSpc>
          <a:spcPct val="90000"/>
        </a:lnSpc>
        <a:spcBef>
          <a:spcPts val="497"/>
        </a:spcBef>
        <a:spcAft>
          <a:spcPct val="0"/>
        </a:spcAft>
        <a:buFont typeface="Arial" panose="020B0604020202020204" pitchFamily="34" charset="0"/>
        <a:buChar char="•"/>
        <a:defRPr sz="1746" kern="1200">
          <a:solidFill>
            <a:schemeClr val="tx1"/>
          </a:solidFill>
          <a:latin typeface="+mn-lt"/>
          <a:ea typeface="+mn-ea"/>
          <a:cs typeface="+mn-cs"/>
        </a:defRPr>
      </a:lvl4pPr>
      <a:lvl5pPr marL="2055929" indent="-226757" algn="l" defTabSz="912067" rtl="0" eaLnBrk="0" fontAlgn="base" hangingPunct="0">
        <a:lnSpc>
          <a:spcPct val="90000"/>
        </a:lnSpc>
        <a:spcBef>
          <a:spcPts val="497"/>
        </a:spcBef>
        <a:spcAft>
          <a:spcPct val="0"/>
        </a:spcAft>
        <a:buFont typeface="Arial" panose="020B0604020202020204" pitchFamily="34" charset="0"/>
        <a:buChar char="•"/>
        <a:defRPr sz="1746" kern="1200">
          <a:solidFill>
            <a:schemeClr val="tx1"/>
          </a:solidFill>
          <a:latin typeface="+mn-lt"/>
          <a:ea typeface="+mn-ea"/>
          <a:cs typeface="+mn-cs"/>
        </a:defRPr>
      </a:lvl5pPr>
      <a:lvl6pPr marL="2514281" indent="-228571" algn="l" defTabSz="9142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23" indent="-228571" algn="l" defTabSz="9142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65" indent="-228571" algn="l" defTabSz="9142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06" indent="-228571" algn="l" defTabSz="91428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2" algn="l" defTabSz="914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4" algn="l" defTabSz="914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26" algn="l" defTabSz="914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68" algn="l" defTabSz="914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0" algn="l" defTabSz="914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52" algn="l" defTabSz="914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94" algn="l" defTabSz="914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35" algn="l" defTabSz="9142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elena_winters@mail.ru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6.wmf"/><Relationship Id="rId4" Type="http://schemas.openxmlformats.org/officeDocument/2006/relationships/image" Target="../media/image33.emf"/><Relationship Id="rId9" Type="http://schemas.openxmlformats.org/officeDocument/2006/relationships/oleObject" Target="../embeddings/oleObject3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" y="2"/>
            <a:ext cx="914316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1028364" y="1692597"/>
            <a:ext cx="7621400" cy="2308324"/>
          </a:xfrm>
        </p:spPr>
        <p:txBody>
          <a:bodyPr rtlCol="0">
            <a:spAutoFit/>
          </a:bodyPr>
          <a:lstStyle/>
          <a:p>
            <a:pPr defTabSz="914284" eaLnBrk="1" fontAlgn="auto" hangingPunct="1">
              <a:spcAft>
                <a:spcPts val="0"/>
              </a:spcAft>
              <a:defRPr/>
            </a:pPr>
            <a:r>
              <a:rPr lang="ru-RU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Численные методы поиска безусловного экстремума функции в заданных границах:</a:t>
            </a:r>
            <a:br>
              <a:rPr lang="ru-RU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ru-RU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Метод Фибоначчи. </a:t>
            </a:r>
          </a:p>
        </p:txBody>
      </p:sp>
      <p:pic>
        <p:nvPicPr>
          <p:cNvPr id="2052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477" y="468622"/>
            <a:ext cx="4177283" cy="947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41375" y="4232712"/>
            <a:ext cx="6202938" cy="169277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5714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prstClr val="white"/>
                </a:solidFill>
                <a:latin typeface="Calibri" panose="020F0502020204030204"/>
                <a:cs typeface="Times New Roman" panose="02020603050405020304" pitchFamily="18" charset="0"/>
              </a:rPr>
              <a:t>Преподаватель: </a:t>
            </a:r>
            <a:r>
              <a:rPr lang="ru-RU" b="1" dirty="0">
                <a:solidFill>
                  <a:prstClr val="white"/>
                </a:solidFill>
                <a:latin typeface="Calibri" panose="020F0502020204030204"/>
              </a:rPr>
              <a:t>Кулакова Елена Александровна, </a:t>
            </a:r>
            <a:r>
              <a:rPr lang="ru-RU" b="1" dirty="0" err="1">
                <a:solidFill>
                  <a:prstClr val="white"/>
                </a:solidFill>
                <a:latin typeface="Calibri" panose="020F0502020204030204"/>
              </a:rPr>
              <a:t>м.т.н</a:t>
            </a:r>
            <a:r>
              <a:rPr lang="ru-RU" b="1" dirty="0">
                <a:solidFill>
                  <a:prstClr val="white"/>
                </a:solidFill>
                <a:latin typeface="Calibri" panose="020F0502020204030204"/>
              </a:rPr>
              <a:t>., сеньор-лектор кафедры «Автоматизация и управление»</a:t>
            </a:r>
            <a:r>
              <a:rPr lang="ru-RU" b="1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ru-RU" b="1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en-US" b="1" dirty="0">
                <a:solidFill>
                  <a:prstClr val="black"/>
                </a:solidFill>
                <a:latin typeface="Calibri" panose="020F0502020204030204"/>
                <a:hlinkClick r:id="rId4"/>
              </a:rPr>
              <a:t>elena_winters@mail.ru</a:t>
            </a:r>
            <a:endParaRPr lang="en-US" b="1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45714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What’s up +7 777 185 30 69</a:t>
            </a:r>
            <a:endParaRPr lang="ru-RU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76720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8242" y="203200"/>
            <a:ext cx="7499350" cy="77787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800" dirty="0" smtClean="0">
                <a:solidFill>
                  <a:schemeClr val="bg1"/>
                </a:solidFill>
                <a:latin typeface="Arial Narrow" pitchFamily="34" charset="0"/>
              </a:rPr>
              <a:t>Нахождение минимума функции  методом Фибоначчи</a:t>
            </a:r>
            <a:endParaRPr lang="ru-RU" sz="28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>
          <a:xfrm>
            <a:off x="1116013" y="1052513"/>
            <a:ext cx="7818437" cy="5699125"/>
          </a:xfrm>
        </p:spPr>
        <p:txBody>
          <a:bodyPr/>
          <a:lstStyle/>
          <a:p>
            <a:pPr marL="82550" indent="0">
              <a:buFont typeface="Wingdings 2" panose="05020102010507070707" pitchFamily="18" charset="2"/>
              <a:buNone/>
            </a:pPr>
            <a:r>
              <a:rPr lang="ru-RU" altLang="ru-RU" sz="2000" b="1" dirty="0" smtClean="0">
                <a:latin typeface="Arial Narrow" panose="020B0606020202030204" pitchFamily="34" charset="0"/>
              </a:rPr>
              <a:t>Вторая итерация. </a:t>
            </a:r>
          </a:p>
          <a:p>
            <a:pPr marL="82550" indent="0">
              <a:buFont typeface="Wingdings 2" panose="05020102010507070707" pitchFamily="18" charset="2"/>
              <a:buNone/>
            </a:pPr>
            <a:endParaRPr lang="ru-RU" altLang="ru-RU" sz="2000" b="1" dirty="0" smtClean="0">
              <a:latin typeface="Arial Narrow" panose="020B0606020202030204" pitchFamily="34" charset="0"/>
            </a:endParaRPr>
          </a:p>
          <a:p>
            <a:pPr marL="82550" indent="0">
              <a:buFont typeface="Wingdings 2" panose="05020102010507070707" pitchFamily="18" charset="2"/>
              <a:buNone/>
            </a:pPr>
            <a:endParaRPr lang="ru-RU" altLang="ru-RU" sz="2000" b="1" dirty="0" smtClean="0">
              <a:latin typeface="Arial Narrow" panose="020B0606020202030204" pitchFamily="34" charset="0"/>
            </a:endParaRPr>
          </a:p>
          <a:p>
            <a:pPr marL="82550" indent="0">
              <a:buFont typeface="Wingdings 2" panose="05020102010507070707" pitchFamily="18" charset="2"/>
              <a:buNone/>
            </a:pPr>
            <a:endParaRPr lang="ru-RU" altLang="ru-RU" sz="2000" b="1" dirty="0" smtClean="0">
              <a:latin typeface="Arial Narrow" panose="020B0606020202030204" pitchFamily="34" charset="0"/>
            </a:endParaRPr>
          </a:p>
          <a:p>
            <a:pPr marL="82550" indent="0">
              <a:buFont typeface="Wingdings 2" panose="05020102010507070707" pitchFamily="18" charset="2"/>
              <a:buNone/>
            </a:pPr>
            <a:endParaRPr lang="ru-RU" altLang="ru-RU" sz="2000" b="1" dirty="0" smtClean="0">
              <a:latin typeface="Arial Narrow" panose="020B0606020202030204" pitchFamily="34" charset="0"/>
            </a:endParaRPr>
          </a:p>
          <a:p>
            <a:pPr marL="82550" indent="0">
              <a:buFont typeface="Wingdings 2" panose="05020102010507070707" pitchFamily="18" charset="2"/>
              <a:buNone/>
            </a:pPr>
            <a:r>
              <a:rPr lang="ru-RU" altLang="ru-RU" sz="2000" b="1" dirty="0" smtClean="0">
                <a:latin typeface="Arial Narrow" panose="020B0606020202030204" pitchFamily="34" charset="0"/>
              </a:rPr>
              <a:t>Третья итерация. </a:t>
            </a:r>
          </a:p>
          <a:p>
            <a:pPr marL="82550" indent="0">
              <a:buFont typeface="Wingdings 2" panose="05020102010507070707" pitchFamily="18" charset="2"/>
              <a:buNone/>
            </a:pPr>
            <a:endParaRPr lang="ru-RU" altLang="ru-RU" sz="2000" b="1" dirty="0" smtClean="0">
              <a:latin typeface="Arial Narrow" panose="020B0606020202030204" pitchFamily="34" charset="0"/>
            </a:endParaRPr>
          </a:p>
          <a:p>
            <a:pPr marL="82550" indent="0">
              <a:buFont typeface="Wingdings 2" panose="05020102010507070707" pitchFamily="18" charset="2"/>
              <a:buNone/>
            </a:pPr>
            <a:endParaRPr lang="ru-RU" altLang="ru-RU" sz="2000" b="1" dirty="0" smtClean="0">
              <a:latin typeface="Arial Narrow" panose="020B0606020202030204" pitchFamily="34" charset="0"/>
            </a:endParaRPr>
          </a:p>
          <a:p>
            <a:pPr marL="82550" indent="0">
              <a:buFont typeface="Wingdings 2" panose="05020102010507070707" pitchFamily="18" charset="2"/>
              <a:buNone/>
            </a:pPr>
            <a:endParaRPr lang="ru-RU" altLang="ru-RU" sz="2000" b="1" dirty="0" smtClean="0">
              <a:latin typeface="Arial Narrow" panose="020B0606020202030204" pitchFamily="34" charset="0"/>
            </a:endParaRPr>
          </a:p>
          <a:p>
            <a:pPr marL="82550" indent="0">
              <a:buFont typeface="Wingdings 2" panose="05020102010507070707" pitchFamily="18" charset="2"/>
              <a:buNone/>
            </a:pPr>
            <a:endParaRPr lang="ru-RU" altLang="ru-RU" sz="2000" b="1" dirty="0" smtClean="0">
              <a:latin typeface="Arial Narrow" panose="020B0606020202030204" pitchFamily="34" charset="0"/>
            </a:endParaRPr>
          </a:p>
          <a:p>
            <a:pPr marL="82550" indent="0">
              <a:buFont typeface="Wingdings 2" panose="05020102010507070707" pitchFamily="18" charset="2"/>
              <a:buNone/>
            </a:pPr>
            <a:endParaRPr lang="ru-RU" altLang="ru-RU" sz="2000" b="1" dirty="0" smtClean="0">
              <a:latin typeface="Arial Narrow" panose="020B0606020202030204" pitchFamily="34" charset="0"/>
            </a:endParaRPr>
          </a:p>
          <a:p>
            <a:pPr marL="82550" indent="0">
              <a:buFont typeface="Wingdings 2" panose="05020102010507070707" pitchFamily="18" charset="2"/>
              <a:buNone/>
            </a:pPr>
            <a:endParaRPr lang="ru-RU" altLang="ru-RU" sz="2000" b="1" dirty="0" smtClean="0">
              <a:latin typeface="Arial Narrow" panose="020B0606020202030204" pitchFamily="34" charset="0"/>
            </a:endParaRPr>
          </a:p>
          <a:p>
            <a:pPr marL="82550" indent="0">
              <a:buFont typeface="Wingdings 2" panose="05020102010507070707" pitchFamily="18" charset="2"/>
              <a:buNone/>
            </a:pPr>
            <a:r>
              <a:rPr lang="ru-RU" altLang="ru-RU" sz="2000" dirty="0" smtClean="0">
                <a:latin typeface="Arial Narrow" panose="020B0606020202030204" pitchFamily="34" charset="0"/>
              </a:rPr>
              <a:t>Поскольку </a:t>
            </a:r>
            <a:r>
              <a:rPr lang="en-US" altLang="ru-RU" sz="2000" i="1" dirty="0" smtClean="0">
                <a:latin typeface="Arial Narrow" panose="020B0606020202030204" pitchFamily="34" charset="0"/>
              </a:rPr>
              <a:t>j</a:t>
            </a:r>
            <a:r>
              <a:rPr lang="en-US" altLang="ru-RU" sz="2000" dirty="0" smtClean="0">
                <a:latin typeface="Arial Narrow" panose="020B0606020202030204" pitchFamily="34" charset="0"/>
              </a:rPr>
              <a:t> = N -1 = 3</a:t>
            </a:r>
            <a:r>
              <a:rPr lang="ru-RU" altLang="ru-RU" sz="2000" dirty="0" smtClean="0">
                <a:latin typeface="Arial Narrow" panose="020B0606020202030204" pitchFamily="34" charset="0"/>
              </a:rPr>
              <a:t>, то вычисления завершаются.</a:t>
            </a:r>
          </a:p>
          <a:p>
            <a:pPr marL="82550" indent="0">
              <a:buFont typeface="Wingdings 2" panose="05020102010507070707" pitchFamily="18" charset="2"/>
              <a:buNone/>
            </a:pPr>
            <a:endParaRPr lang="ru-RU" altLang="ru-RU" sz="2000" b="1" dirty="0" smtClean="0">
              <a:latin typeface="Arial Narrow" panose="020B0606020202030204" pitchFamily="34" charset="0"/>
            </a:endParaRPr>
          </a:p>
          <a:p>
            <a:pPr marL="82550" indent="0">
              <a:buFont typeface="Wingdings 2" panose="05020102010507070707" pitchFamily="18" charset="2"/>
              <a:buNone/>
            </a:pPr>
            <a:r>
              <a:rPr lang="ru-RU" altLang="ru-RU" sz="2000" b="1" dirty="0" smtClean="0">
                <a:latin typeface="Arial Narrow" panose="020B0606020202030204" pitchFamily="34" charset="0"/>
              </a:rPr>
              <a:t>  </a:t>
            </a:r>
          </a:p>
          <a:p>
            <a:pPr marL="82550" indent="0">
              <a:buFont typeface="Wingdings 2" panose="05020102010507070707" pitchFamily="18" charset="2"/>
              <a:buNone/>
            </a:pPr>
            <a:endParaRPr lang="ru-RU" altLang="ru-RU" sz="2000" b="1" dirty="0" smtClean="0">
              <a:latin typeface="Arial Narrow" panose="020B0606020202030204" pitchFamily="34" charset="0"/>
            </a:endParaRPr>
          </a:p>
          <a:p>
            <a:pPr marL="82550" indent="0">
              <a:buFont typeface="Wingdings 2" panose="05020102010507070707" pitchFamily="18" charset="2"/>
              <a:buNone/>
            </a:pPr>
            <a:endParaRPr lang="ru-RU" altLang="ru-RU" sz="2000" dirty="0" smtClean="0">
              <a:latin typeface="Arial Narrow" panose="020B0606020202030204" pitchFamily="34" charset="0"/>
            </a:endParaRPr>
          </a:p>
          <a:p>
            <a:pPr marL="82550" indent="0">
              <a:buFont typeface="Wingdings 2" panose="05020102010507070707" pitchFamily="18" charset="2"/>
              <a:buNone/>
            </a:pPr>
            <a:endParaRPr lang="ru-RU" altLang="ru-RU" sz="600" dirty="0" smtClean="0">
              <a:latin typeface="Arial Narrow" panose="020B0606020202030204" pitchFamily="34" charset="0"/>
            </a:endParaRPr>
          </a:p>
          <a:p>
            <a:pPr marL="82550" indent="0">
              <a:buFont typeface="Wingdings 2" panose="05020102010507070707" pitchFamily="18" charset="2"/>
              <a:buNone/>
            </a:pPr>
            <a:endParaRPr lang="ru-RU" altLang="ru-RU" sz="600" b="1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82550" indent="0">
              <a:buFont typeface="Wingdings 2" panose="05020102010507070707" pitchFamily="18" charset="2"/>
              <a:buNone/>
            </a:pPr>
            <a:endParaRPr lang="ru-RU" altLang="ru-RU" sz="2400" dirty="0" smtClean="0">
              <a:latin typeface="Arial Narrow" panose="020B0606020202030204" pitchFamily="34" charset="0"/>
            </a:endParaRPr>
          </a:p>
          <a:p>
            <a:pPr marL="82550" indent="0">
              <a:buFont typeface="Wingdings 2" panose="05020102010507070707" pitchFamily="18" charset="2"/>
              <a:buNone/>
            </a:pPr>
            <a:endParaRPr lang="ru-RU" altLang="ru-RU" sz="2000" dirty="0" smtClean="0">
              <a:latin typeface="Arial Narrow" panose="020B0606020202030204" pitchFamily="34" charset="0"/>
            </a:endParaRPr>
          </a:p>
          <a:p>
            <a:pPr marL="82550" indent="0">
              <a:buFont typeface="Wingdings 2" panose="05020102010507070707" pitchFamily="18" charset="2"/>
              <a:buNone/>
            </a:pPr>
            <a:endParaRPr lang="ru-RU" altLang="ru-RU" sz="2000" dirty="0" smtClean="0">
              <a:latin typeface="Arial Narrow" panose="020B0606020202030204" pitchFamily="34" charset="0"/>
            </a:endParaRPr>
          </a:p>
          <a:p>
            <a:pPr marL="82550" indent="0">
              <a:buFont typeface="Wingdings 2" panose="05020102010507070707" pitchFamily="18" charset="2"/>
              <a:buNone/>
            </a:pPr>
            <a:endParaRPr lang="ru-RU" altLang="ru-RU" sz="2000" dirty="0" smtClean="0">
              <a:latin typeface="Arial Narrow" panose="020B0606020202030204" pitchFamily="34" charset="0"/>
            </a:endParaRPr>
          </a:p>
        </p:txBody>
      </p:sp>
      <p:graphicFrame>
        <p:nvGraphicFramePr>
          <p:cNvPr id="14340" name="Объект 3"/>
          <p:cNvGraphicFramePr>
            <a:graphicFrameLocks noChangeAspect="1"/>
          </p:cNvGraphicFramePr>
          <p:nvPr/>
        </p:nvGraphicFramePr>
        <p:xfrm>
          <a:off x="3311525" y="981075"/>
          <a:ext cx="487838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6" name="Формула" r:id="rId3" imgW="2578100" imgH="457200" progId="Equation.3">
                  <p:embed/>
                </p:oleObj>
              </mc:Choice>
              <mc:Fallback>
                <p:oleObj name="Формула" r:id="rId3" imgW="2578100" imgH="45720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1525" y="981075"/>
                        <a:ext cx="4878388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Объект 2"/>
          <p:cNvGraphicFramePr>
            <a:graphicFrameLocks noChangeAspect="1"/>
          </p:cNvGraphicFramePr>
          <p:nvPr/>
        </p:nvGraphicFramePr>
        <p:xfrm>
          <a:off x="2843213" y="1989138"/>
          <a:ext cx="58928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7" name="Формула" r:id="rId5" imgW="3441700" imgH="457200" progId="Equation.3">
                  <p:embed/>
                </p:oleObj>
              </mc:Choice>
              <mc:Fallback>
                <p:oleObj name="Формула" r:id="rId5" imgW="3441700" imgH="457200" progId="Equation.3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1989138"/>
                        <a:ext cx="5892800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Объект 3"/>
          <p:cNvGraphicFramePr>
            <a:graphicFrameLocks noChangeAspect="1"/>
          </p:cNvGraphicFramePr>
          <p:nvPr/>
        </p:nvGraphicFramePr>
        <p:xfrm>
          <a:off x="2719388" y="3429000"/>
          <a:ext cx="5197475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8" name="Формула" r:id="rId7" imgW="2641600" imgH="457200" progId="Equation.3">
                  <p:embed/>
                </p:oleObj>
              </mc:Choice>
              <mc:Fallback>
                <p:oleObj name="Формула" r:id="rId7" imgW="2641600" imgH="45720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9388" y="3429000"/>
                        <a:ext cx="5197475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Объект 4"/>
          <p:cNvGraphicFramePr>
            <a:graphicFrameLocks noChangeAspect="1"/>
          </p:cNvGraphicFramePr>
          <p:nvPr/>
        </p:nvGraphicFramePr>
        <p:xfrm>
          <a:off x="2051050" y="4437063"/>
          <a:ext cx="6302375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9" name="Формула" r:id="rId9" imgW="3683000" imgH="457200" progId="Equation.3">
                  <p:embed/>
                </p:oleObj>
              </mc:Choice>
              <mc:Fallback>
                <p:oleObj name="Формула" r:id="rId9" imgW="3683000" imgH="4572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4437063"/>
                        <a:ext cx="6302375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06437"/>
          </a:xfrm>
        </p:spPr>
        <p:txBody>
          <a:bodyPr/>
          <a:lstStyle/>
          <a:p>
            <a:pPr algn="ctr">
              <a:defRPr/>
            </a:pPr>
            <a:r>
              <a:rPr lang="ru-RU" sz="2800" dirty="0" smtClean="0">
                <a:solidFill>
                  <a:schemeClr val="bg1"/>
                </a:solidFill>
                <a:latin typeface="Arial Narrow" pitchFamily="34" charset="0"/>
              </a:rPr>
              <a:t>Таблица результатов</a:t>
            </a:r>
            <a:endParaRPr lang="ru-RU" sz="28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8063" y="1082675"/>
            <a:ext cx="7499350" cy="5267325"/>
          </a:xfrm>
        </p:spPr>
        <p:txBody>
          <a:bodyPr/>
          <a:lstStyle/>
          <a:p>
            <a:pPr marL="82550" indent="0">
              <a:buFont typeface="Wingdings 2" panose="05020102010507070707" pitchFamily="18" charset="2"/>
              <a:buNone/>
              <a:defRPr/>
            </a:pPr>
            <a:r>
              <a:rPr lang="ru-RU" sz="2000" dirty="0" smtClean="0">
                <a:latin typeface="Arial Narrow" pitchFamily="34" charset="0"/>
              </a:rPr>
              <a:t>Результаты вычислений занесем в таблицу:</a:t>
            </a:r>
            <a:endParaRPr lang="ru-RU" sz="2000" dirty="0">
              <a:latin typeface="Arial Narrow" pitchFamily="34" charset="0"/>
            </a:endParaRPr>
          </a:p>
          <a:p>
            <a:pPr marL="82550" indent="0">
              <a:buFont typeface="Wingdings 2" panose="05020102010507070707" pitchFamily="18" charset="2"/>
              <a:buNone/>
              <a:defRPr/>
            </a:pPr>
            <a:endParaRPr lang="ru-RU" sz="2000" dirty="0" smtClean="0">
              <a:latin typeface="Arial Narrow" pitchFamily="34" charset="0"/>
            </a:endParaRP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  <a:p>
            <a:pPr marL="82550" indent="0">
              <a:buFont typeface="Wingdings 2" panose="05020102010507070707" pitchFamily="18" charset="2"/>
              <a:buNone/>
              <a:defRPr/>
            </a:pPr>
            <a:endParaRPr lang="ru-RU" sz="2400" dirty="0" smtClean="0">
              <a:latin typeface="Arial Narrow" pitchFamily="34" charset="0"/>
            </a:endParaRPr>
          </a:p>
          <a:p>
            <a:pPr marL="82550" indent="0">
              <a:buFont typeface="Wingdings 2" panose="05020102010507070707" pitchFamily="18" charset="2"/>
              <a:buNone/>
              <a:defRPr/>
            </a:pPr>
            <a:r>
              <a:rPr lang="ru-RU" sz="2400" dirty="0">
                <a:latin typeface="Arial Narrow" pitchFamily="34" charset="0"/>
              </a:rPr>
              <a:t> </a:t>
            </a:r>
            <a:r>
              <a:rPr lang="ru-RU" sz="2400" dirty="0" smtClean="0">
                <a:latin typeface="Arial Narrow" pitchFamily="34" charset="0"/>
              </a:rPr>
              <a:t>     </a:t>
            </a:r>
            <a:r>
              <a:rPr lang="ru-RU" sz="2200" dirty="0" smtClean="0">
                <a:latin typeface="Arial Narrow" pitchFamily="34" charset="0"/>
              </a:rPr>
              <a:t>Точка минимума локализована на отрезке </a:t>
            </a:r>
          </a:p>
          <a:p>
            <a:pPr marL="82550" indent="0">
              <a:buFont typeface="Wingdings 2" panose="05020102010507070707" pitchFamily="18" charset="2"/>
              <a:buNone/>
              <a:defRPr/>
            </a:pPr>
            <a:endParaRPr lang="ru-RU" sz="2200" dirty="0">
              <a:latin typeface="Arial Narrow" pitchFamily="34" charset="0"/>
            </a:endParaRPr>
          </a:p>
        </p:txBody>
      </p:sp>
      <p:graphicFrame>
        <p:nvGraphicFramePr>
          <p:cNvPr id="15364" name="Объект 3"/>
          <p:cNvGraphicFramePr>
            <a:graphicFrameLocks noChangeAspect="1"/>
          </p:cNvGraphicFramePr>
          <p:nvPr/>
        </p:nvGraphicFramePr>
        <p:xfrm>
          <a:off x="1624013" y="1562100"/>
          <a:ext cx="6883400" cy="215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0" name="Документ" r:id="rId3" imgW="6529099" imgH="2315300" progId="Word.Document.12">
                  <p:embed/>
                </p:oleObj>
              </mc:Choice>
              <mc:Fallback>
                <p:oleObj name="Документ" r:id="rId3" imgW="6529099" imgH="2315300" progId="Word.Document.12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4013" y="1562100"/>
                        <a:ext cx="6883400" cy="215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Объект 3"/>
          <p:cNvGraphicFramePr>
            <a:graphicFrameLocks noChangeAspect="1"/>
          </p:cNvGraphicFramePr>
          <p:nvPr/>
        </p:nvGraphicFramePr>
        <p:xfrm>
          <a:off x="6588125" y="3933825"/>
          <a:ext cx="164465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1" name="Формула" r:id="rId5" imgW="952087" imgH="215806" progId="Equation.3">
                  <p:embed/>
                </p:oleObj>
              </mc:Choice>
              <mc:Fallback>
                <p:oleObj name="Формула" r:id="rId5" imgW="952087" imgH="215806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3933825"/>
                        <a:ext cx="164465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Объект 4"/>
          <p:cNvGraphicFramePr>
            <a:graphicFrameLocks noChangeAspect="1"/>
          </p:cNvGraphicFramePr>
          <p:nvPr/>
        </p:nvGraphicFramePr>
        <p:xfrm>
          <a:off x="1547813" y="4437063"/>
          <a:ext cx="16668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2" name="Формула" r:id="rId7" imgW="965200" imgH="228600" progId="Equation.3">
                  <p:embed/>
                </p:oleObj>
              </mc:Choice>
              <mc:Fallback>
                <p:oleObj name="Формула" r:id="rId7" imgW="965200" imgH="2286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4437063"/>
                        <a:ext cx="16668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Объект 5"/>
          <p:cNvGraphicFramePr>
            <a:graphicFrameLocks noChangeAspect="1"/>
          </p:cNvGraphicFramePr>
          <p:nvPr/>
        </p:nvGraphicFramePr>
        <p:xfrm>
          <a:off x="3348038" y="4437063"/>
          <a:ext cx="22161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3" name="Формула" r:id="rId9" imgW="1282700" imgH="228600" progId="Equation.3">
                  <p:embed/>
                </p:oleObj>
              </mc:Choice>
              <mc:Fallback>
                <p:oleObj name="Формула" r:id="rId9" imgW="1282700" imgH="2286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4437063"/>
                        <a:ext cx="221615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277" y="319975"/>
            <a:ext cx="7885944" cy="551763"/>
          </a:xfrm>
        </p:spPr>
        <p:txBody>
          <a:bodyPr rtlCol="0">
            <a:noAutofit/>
          </a:bodyPr>
          <a:lstStyle/>
          <a:p>
            <a:pPr defTabSz="914284" eaLnBrk="1" fontAlgn="auto" hangingPunct="1"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5277" y="1526800"/>
            <a:ext cx="8306695" cy="2185214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142" indent="-457142" defTabSz="45714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b="1" dirty="0">
                <a:solidFill>
                  <a:srgbClr val="4472C4">
                    <a:lumMod val="75000"/>
                  </a:srgbClr>
                </a:solidFill>
                <a:latin typeface="Calibri Light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Введение </a:t>
            </a:r>
          </a:p>
          <a:p>
            <a:pPr marL="457142" indent="-457142" defTabSz="45714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b="1" dirty="0">
                <a:solidFill>
                  <a:srgbClr val="4472C4">
                    <a:lumMod val="75000"/>
                  </a:srgbClr>
                </a:solidFill>
                <a:latin typeface="Calibri Light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Алгоритм поиска </a:t>
            </a:r>
            <a:r>
              <a:rPr lang="ru-RU" sz="2000" b="1" dirty="0" smtClean="0">
                <a:solidFill>
                  <a:srgbClr val="4472C4">
                    <a:lumMod val="75000"/>
                  </a:srgbClr>
                </a:solidFill>
                <a:latin typeface="Calibri Light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минимума унимодальной </a:t>
            </a:r>
            <a:r>
              <a:rPr lang="ru-RU" sz="2000" b="1" dirty="0">
                <a:solidFill>
                  <a:srgbClr val="4472C4">
                    <a:lumMod val="75000"/>
                  </a:srgbClr>
                </a:solidFill>
                <a:latin typeface="Calibri Light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функции  методом </a:t>
            </a:r>
            <a:r>
              <a:rPr lang="ru-RU" sz="2000" b="1" dirty="0" smtClean="0">
                <a:solidFill>
                  <a:srgbClr val="4472C4">
                    <a:lumMod val="75000"/>
                  </a:srgbClr>
                </a:solidFill>
                <a:latin typeface="Calibri Light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Фибоначчи</a:t>
            </a:r>
          </a:p>
          <a:p>
            <a:pPr marL="457142" indent="-457142" defTabSz="45714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b="1" dirty="0" smtClean="0">
                <a:solidFill>
                  <a:srgbClr val="4472C4">
                    <a:lumMod val="75000"/>
                  </a:srgbClr>
                </a:solidFill>
                <a:latin typeface="Calibri Light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Пример решения задачи</a:t>
            </a:r>
            <a:endParaRPr lang="ru-RU" sz="2000" b="1" dirty="0">
              <a:solidFill>
                <a:srgbClr val="4472C4">
                  <a:lumMod val="75000"/>
                </a:srgbClr>
              </a:solidFill>
              <a:latin typeface="Calibri Light" panose="020F03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457142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4472C4">
                  <a:lumMod val="75000"/>
                </a:srgbClr>
              </a:solidFill>
              <a:latin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36552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277" y="319975"/>
            <a:ext cx="7885944" cy="551763"/>
          </a:xfrm>
        </p:spPr>
        <p:txBody>
          <a:bodyPr rtlCol="0">
            <a:noAutofit/>
          </a:bodyPr>
          <a:lstStyle/>
          <a:p>
            <a:pPr defTabSz="914284" eaLnBrk="1" fontAlgn="auto" hangingPunct="1"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По завершению урока Вы будете знать: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5277" y="1526801"/>
            <a:ext cx="883872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142" indent="-457142" defTabSz="45714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b="1" dirty="0">
                <a:solidFill>
                  <a:srgbClr val="4472C4">
                    <a:lumMod val="75000"/>
                  </a:srgbClr>
                </a:solidFill>
                <a:latin typeface="Calibri Light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Алгоритм поиска минимума унимодальной функции  методом Фибоначчи</a:t>
            </a:r>
          </a:p>
          <a:p>
            <a:pPr defTabSz="457142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rgbClr val="4472C4">
                  <a:lumMod val="75000"/>
                </a:srgbClr>
              </a:solidFill>
              <a:latin typeface="Calibri Light" panose="020F03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457142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4472C4">
                  <a:lumMod val="75000"/>
                </a:srgbClr>
              </a:solidFill>
              <a:latin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42476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1268760"/>
            <a:ext cx="7889187" cy="7598048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Фибоначчи является одним из наиболее эффективных методов одномерной оптимизации выпуклых или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квазивыпуклых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функций. Метод основан на последовательности чисел Фибоначчи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n,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n=0,1,2,….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определяется следующим образом: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F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n-1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F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n-2,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F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– Последовательность чисел Фибоначчи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отличается тем, что коэффициент сокращения интервала неопределенности меняется от итерации к итерации и число итераций определяется на первом шаге.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-396552" y="-9939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07504" y="-95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414443"/>
              </p:ext>
            </p:extLst>
          </p:nvPr>
        </p:nvGraphicFramePr>
        <p:xfrm>
          <a:off x="611560" y="4149080"/>
          <a:ext cx="6621226" cy="53065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13464">
                  <a:extLst>
                    <a:ext uri="{9D8B030D-6E8A-4147-A177-3AD203B41FA5}">
                      <a16:colId xmlns:a16="http://schemas.microsoft.com/office/drawing/2014/main" val="1797628090"/>
                    </a:ext>
                  </a:extLst>
                </a:gridCol>
                <a:gridCol w="504828">
                  <a:extLst>
                    <a:ext uri="{9D8B030D-6E8A-4147-A177-3AD203B41FA5}">
                      <a16:colId xmlns:a16="http://schemas.microsoft.com/office/drawing/2014/main" val="3524856507"/>
                    </a:ext>
                  </a:extLst>
                </a:gridCol>
                <a:gridCol w="504828">
                  <a:extLst>
                    <a:ext uri="{9D8B030D-6E8A-4147-A177-3AD203B41FA5}">
                      <a16:colId xmlns:a16="http://schemas.microsoft.com/office/drawing/2014/main" val="3755031763"/>
                    </a:ext>
                  </a:extLst>
                </a:gridCol>
                <a:gridCol w="495529">
                  <a:extLst>
                    <a:ext uri="{9D8B030D-6E8A-4147-A177-3AD203B41FA5}">
                      <a16:colId xmlns:a16="http://schemas.microsoft.com/office/drawing/2014/main" val="2577235932"/>
                    </a:ext>
                  </a:extLst>
                </a:gridCol>
                <a:gridCol w="505493">
                  <a:extLst>
                    <a:ext uri="{9D8B030D-6E8A-4147-A177-3AD203B41FA5}">
                      <a16:colId xmlns:a16="http://schemas.microsoft.com/office/drawing/2014/main" val="3560447971"/>
                    </a:ext>
                  </a:extLst>
                </a:gridCol>
                <a:gridCol w="505493">
                  <a:extLst>
                    <a:ext uri="{9D8B030D-6E8A-4147-A177-3AD203B41FA5}">
                      <a16:colId xmlns:a16="http://schemas.microsoft.com/office/drawing/2014/main" val="2360011440"/>
                    </a:ext>
                  </a:extLst>
                </a:gridCol>
                <a:gridCol w="505493">
                  <a:extLst>
                    <a:ext uri="{9D8B030D-6E8A-4147-A177-3AD203B41FA5}">
                      <a16:colId xmlns:a16="http://schemas.microsoft.com/office/drawing/2014/main" val="145302633"/>
                    </a:ext>
                  </a:extLst>
                </a:gridCol>
                <a:gridCol w="505493">
                  <a:extLst>
                    <a:ext uri="{9D8B030D-6E8A-4147-A177-3AD203B41FA5}">
                      <a16:colId xmlns:a16="http://schemas.microsoft.com/office/drawing/2014/main" val="4074244442"/>
                    </a:ext>
                  </a:extLst>
                </a:gridCol>
                <a:gridCol w="516121">
                  <a:extLst>
                    <a:ext uri="{9D8B030D-6E8A-4147-A177-3AD203B41FA5}">
                      <a16:colId xmlns:a16="http://schemas.microsoft.com/office/drawing/2014/main" val="3138271235"/>
                    </a:ext>
                  </a:extLst>
                </a:gridCol>
                <a:gridCol w="516121">
                  <a:extLst>
                    <a:ext uri="{9D8B030D-6E8A-4147-A177-3AD203B41FA5}">
                      <a16:colId xmlns:a16="http://schemas.microsoft.com/office/drawing/2014/main" val="90441677"/>
                    </a:ext>
                  </a:extLst>
                </a:gridCol>
                <a:gridCol w="516121">
                  <a:extLst>
                    <a:ext uri="{9D8B030D-6E8A-4147-A177-3AD203B41FA5}">
                      <a16:colId xmlns:a16="http://schemas.microsoft.com/office/drawing/2014/main" val="109070300"/>
                    </a:ext>
                  </a:extLst>
                </a:gridCol>
                <a:gridCol w="516121">
                  <a:extLst>
                    <a:ext uri="{9D8B030D-6E8A-4147-A177-3AD203B41FA5}">
                      <a16:colId xmlns:a16="http://schemas.microsoft.com/office/drawing/2014/main" val="1095477045"/>
                    </a:ext>
                  </a:extLst>
                </a:gridCol>
                <a:gridCol w="516121">
                  <a:extLst>
                    <a:ext uri="{9D8B030D-6E8A-4147-A177-3AD203B41FA5}">
                      <a16:colId xmlns:a16="http://schemas.microsoft.com/office/drawing/2014/main" val="4202744791"/>
                    </a:ext>
                  </a:extLst>
                </a:gridCol>
              </a:tblGrid>
              <a:tr h="2653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3295176"/>
                  </a:ext>
                </a:extLst>
              </a:tr>
              <a:tr h="2653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</a:t>
                      </a:r>
                      <a:r>
                        <a:rPr lang="en-US" sz="1100" i="1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3282699"/>
                  </a:ext>
                </a:extLst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899592" y="476672"/>
            <a:ext cx="21836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Введение</a:t>
            </a:r>
            <a:endParaRPr lang="ru-RU" sz="2800" cap="all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506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9000" y="77787"/>
            <a:ext cx="7499350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800" dirty="0" smtClean="0">
                <a:solidFill>
                  <a:schemeClr val="bg1"/>
                </a:solidFill>
                <a:latin typeface="Arial Narrow" pitchFamily="34" charset="0"/>
              </a:rPr>
              <a:t>Алгоритм поиска минимума</a:t>
            </a:r>
            <a:br>
              <a:rPr lang="ru-RU" sz="2800" dirty="0" smtClean="0">
                <a:solidFill>
                  <a:schemeClr val="bg1"/>
                </a:solidFill>
                <a:latin typeface="Arial Narrow" pitchFamily="34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Arial Narrow" pitchFamily="34" charset="0"/>
              </a:rPr>
              <a:t>унимодальной функции  методом Фибоначчи</a:t>
            </a:r>
            <a:endParaRPr lang="ru-RU" sz="28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1623715" y="1484313"/>
            <a:ext cx="7499350" cy="4800600"/>
          </a:xfrm>
        </p:spPr>
        <p:txBody>
          <a:bodyPr/>
          <a:lstStyle/>
          <a:p>
            <a:pPr marL="82550" indent="0">
              <a:buFont typeface="Wingdings 2" panose="05020102010507070707" pitchFamily="18" charset="2"/>
              <a:buNone/>
            </a:pPr>
            <a:r>
              <a:rPr lang="ru-RU" altLang="ru-RU" sz="2000" dirty="0" smtClean="0">
                <a:latin typeface="Arial Narrow" panose="020B0606020202030204" pitchFamily="34" charset="0"/>
              </a:rPr>
              <a:t>    1. Задается число вычислений </a:t>
            </a:r>
            <a:r>
              <a:rPr lang="en-US" altLang="ru-RU" sz="2000" i="1" dirty="0" smtClean="0">
                <a:latin typeface="Arial Narrow" panose="020B0606020202030204" pitchFamily="34" charset="0"/>
              </a:rPr>
              <a:t>N</a:t>
            </a:r>
            <a:r>
              <a:rPr lang="ru-RU" altLang="ru-RU" sz="2000" dirty="0" smtClean="0">
                <a:latin typeface="Arial Narrow" panose="020B0606020202030204" pitchFamily="34" charset="0"/>
              </a:rPr>
              <a:t>, определяются числа Фибоначчи        </a:t>
            </a:r>
          </a:p>
          <a:p>
            <a:pPr marL="82550" indent="0">
              <a:buFont typeface="Wingdings 2" panose="05020102010507070707" pitchFamily="18" charset="2"/>
              <a:buNone/>
            </a:pPr>
            <a:r>
              <a:rPr lang="ru-RU" altLang="ru-RU" sz="2000" dirty="0" smtClean="0">
                <a:latin typeface="Arial Narrow" panose="020B0606020202030204" pitchFamily="34" charset="0"/>
              </a:rPr>
              <a:t>                   , выбирается </a:t>
            </a:r>
            <a:r>
              <a:rPr lang="en-US" altLang="ru-RU" sz="2000" dirty="0" smtClean="0">
                <a:latin typeface="Arial Narrow" panose="020B0606020202030204" pitchFamily="34" charset="0"/>
              </a:rPr>
              <a:t> </a:t>
            </a:r>
            <a:r>
              <a:rPr lang="el-GR" alt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alt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из условия</a:t>
            </a:r>
          </a:p>
          <a:p>
            <a:pPr marL="82550" indent="0" algn="ctr">
              <a:buFont typeface="Wingdings 2" panose="05020102010507070707" pitchFamily="18" charset="2"/>
              <a:buNone/>
            </a:pPr>
            <a:endParaRPr lang="ru-RU" altLang="ru-RU" sz="2000" dirty="0" smtClean="0">
              <a:latin typeface="Arial Narrow" panose="020B0606020202030204" pitchFamily="34" charset="0"/>
            </a:endParaRPr>
          </a:p>
          <a:p>
            <a:pPr marL="82550" indent="0" algn="ctr">
              <a:buFont typeface="Wingdings 2" panose="05020102010507070707" pitchFamily="18" charset="2"/>
              <a:buNone/>
            </a:pPr>
            <a:r>
              <a:rPr lang="ru-RU" altLang="ru-RU" sz="2000" dirty="0" smtClean="0">
                <a:latin typeface="Arial Narrow" panose="020B0606020202030204" pitchFamily="34" charset="0"/>
              </a:rPr>
              <a:t>              .</a:t>
            </a:r>
          </a:p>
          <a:p>
            <a:pPr marL="82550" indent="0">
              <a:buFont typeface="Wingdings 2" panose="05020102010507070707" pitchFamily="18" charset="2"/>
              <a:buNone/>
            </a:pPr>
            <a:r>
              <a:rPr lang="ru-RU" altLang="ru-RU" sz="2000" dirty="0" smtClean="0">
                <a:latin typeface="Arial Narrow" panose="020B0606020202030204" pitchFamily="34" charset="0"/>
              </a:rPr>
              <a:t>    2. На </a:t>
            </a:r>
            <a:r>
              <a:rPr lang="en-US" altLang="ru-RU" sz="2000" i="1" dirty="0" smtClean="0">
                <a:latin typeface="Arial Narrow" panose="020B0606020202030204" pitchFamily="34" charset="0"/>
              </a:rPr>
              <a:t>j </a:t>
            </a:r>
            <a:r>
              <a:rPr lang="ru-RU" altLang="ru-RU" sz="2000" dirty="0" smtClean="0">
                <a:latin typeface="Arial Narrow" panose="020B0606020202030204" pitchFamily="34" charset="0"/>
              </a:rPr>
              <a:t>–й итерации вычисляются</a:t>
            </a:r>
          </a:p>
          <a:p>
            <a:pPr marL="82550" indent="0">
              <a:buFont typeface="Wingdings 2" panose="05020102010507070707" pitchFamily="18" charset="2"/>
              <a:buNone/>
            </a:pPr>
            <a:endParaRPr lang="ru-RU" altLang="ru-RU" sz="2000" dirty="0" smtClean="0">
              <a:latin typeface="Arial Narrow" panose="020B0606020202030204" pitchFamily="34" charset="0"/>
            </a:endParaRPr>
          </a:p>
        </p:txBody>
      </p:sp>
      <p:graphicFrame>
        <p:nvGraphicFramePr>
          <p:cNvPr id="9220" name="Объект 3"/>
          <p:cNvGraphicFramePr>
            <a:graphicFrameLocks noChangeAspect="1"/>
          </p:cNvGraphicFramePr>
          <p:nvPr/>
        </p:nvGraphicFramePr>
        <p:xfrm>
          <a:off x="8388350" y="1484313"/>
          <a:ext cx="3603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4" name="Формула" r:id="rId3" imgW="190500" imgH="228600" progId="Equation.3">
                  <p:embed/>
                </p:oleObj>
              </mc:Choice>
              <mc:Fallback>
                <p:oleObj name="Формула" r:id="rId3" imgW="190500" imgH="22860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8350" y="1484313"/>
                        <a:ext cx="36036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Объект 4"/>
          <p:cNvGraphicFramePr>
            <a:graphicFrameLocks noChangeAspect="1"/>
          </p:cNvGraphicFramePr>
          <p:nvPr/>
        </p:nvGraphicFramePr>
        <p:xfrm>
          <a:off x="4427538" y="2133600"/>
          <a:ext cx="1146175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5" name="Формула" r:id="rId5" imgW="571252" imgH="431613" progId="Equation.3">
                  <p:embed/>
                </p:oleObj>
              </mc:Choice>
              <mc:Fallback>
                <p:oleObj name="Формула" r:id="rId5" imgW="571252" imgH="431613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2133600"/>
                        <a:ext cx="1146175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Объект 5"/>
          <p:cNvGraphicFramePr>
            <a:graphicFrameLocks noChangeAspect="1"/>
          </p:cNvGraphicFramePr>
          <p:nvPr/>
        </p:nvGraphicFramePr>
        <p:xfrm>
          <a:off x="2124075" y="3429000"/>
          <a:ext cx="5927725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6" name="Формула" r:id="rId7" imgW="2997200" imgH="469900" progId="Equation.3">
                  <p:embed/>
                </p:oleObj>
              </mc:Choice>
              <mc:Fallback>
                <p:oleObj name="Формула" r:id="rId7" imgW="2997200" imgH="4699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3429000"/>
                        <a:ext cx="5927725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Объект 6"/>
          <p:cNvGraphicFramePr>
            <a:graphicFrameLocks noChangeAspect="1"/>
          </p:cNvGraphicFramePr>
          <p:nvPr/>
        </p:nvGraphicFramePr>
        <p:xfrm>
          <a:off x="2124075" y="4437063"/>
          <a:ext cx="5980113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7" name="Формула" r:id="rId9" imgW="3009900" imgH="469900" progId="Equation.3">
                  <p:embed/>
                </p:oleObj>
              </mc:Choice>
              <mc:Fallback>
                <p:oleObj name="Формула" r:id="rId9" imgW="3009900" imgH="4699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4437063"/>
                        <a:ext cx="5980113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Объект 7"/>
          <p:cNvGraphicFramePr>
            <a:graphicFrameLocks noChangeAspect="1"/>
          </p:cNvGraphicFramePr>
          <p:nvPr/>
        </p:nvGraphicFramePr>
        <p:xfrm>
          <a:off x="2916238" y="5589588"/>
          <a:ext cx="4008437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8" name="Формула" r:id="rId11" imgW="2070100" imgH="228600" progId="Equation.3">
                  <p:embed/>
                </p:oleObj>
              </mc:Choice>
              <mc:Fallback>
                <p:oleObj name="Формула" r:id="rId11" imgW="2070100" imgH="2286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5589588"/>
                        <a:ext cx="4008437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5" name="Объект 8"/>
          <p:cNvGraphicFramePr>
            <a:graphicFrameLocks noChangeAspect="1"/>
          </p:cNvGraphicFramePr>
          <p:nvPr/>
        </p:nvGraphicFramePr>
        <p:xfrm>
          <a:off x="1258888" y="1916113"/>
          <a:ext cx="144145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9" name="Формула" r:id="rId13" imgW="812447" imgH="203112" progId="Equation.3">
                  <p:embed/>
                </p:oleObj>
              </mc:Choice>
              <mc:Fallback>
                <p:oleObj name="Формула" r:id="rId13" imgW="812447" imgH="203112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916113"/>
                        <a:ext cx="1441450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013" y="253505"/>
            <a:ext cx="7499350" cy="92233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chemeClr val="bg1"/>
                </a:solidFill>
                <a:latin typeface="Arial Narrow" pitchFamily="34" charset="0"/>
              </a:rPr>
              <a:t>Алгоритм поиска минимума</a:t>
            </a:r>
            <a:br>
              <a:rPr lang="ru-RU" sz="3200" dirty="0" smtClean="0">
                <a:solidFill>
                  <a:schemeClr val="bg1"/>
                </a:solidFill>
                <a:latin typeface="Arial Narrow" pitchFamily="34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Arial Narrow" pitchFamily="34" charset="0"/>
              </a:rPr>
              <a:t>унимодальной функции  методом Фибоначчи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6013" y="1447800"/>
            <a:ext cx="7818437" cy="4800600"/>
          </a:xfrm>
        </p:spPr>
        <p:txBody>
          <a:bodyPr/>
          <a:lstStyle/>
          <a:p>
            <a:pPr marL="82550" indent="0">
              <a:buFont typeface="Wingdings 2" panose="05020102010507070707" pitchFamily="18" charset="2"/>
              <a:buNone/>
              <a:defRPr/>
            </a:pPr>
            <a:r>
              <a:rPr lang="ru-RU" sz="2200" dirty="0" smtClean="0">
                <a:latin typeface="Arial Narrow" pitchFamily="34" charset="0"/>
              </a:rPr>
              <a:t>   Если                       то </a:t>
            </a:r>
          </a:p>
          <a:p>
            <a:pPr marL="82550" indent="0">
              <a:buFont typeface="Wingdings 2" panose="05020102010507070707" pitchFamily="18" charset="2"/>
              <a:buNone/>
              <a:defRPr/>
            </a:pPr>
            <a:r>
              <a:rPr lang="ru-RU" sz="1000" dirty="0" smtClean="0">
                <a:latin typeface="Arial Narrow" pitchFamily="34" charset="0"/>
              </a:rPr>
              <a:t> </a:t>
            </a:r>
          </a:p>
          <a:p>
            <a:pPr marL="82550" indent="0">
              <a:buFont typeface="Wingdings 2" panose="05020102010507070707" pitchFamily="18" charset="2"/>
              <a:buNone/>
              <a:defRPr/>
            </a:pPr>
            <a:r>
              <a:rPr lang="ru-RU" sz="2200" dirty="0" smtClean="0">
                <a:latin typeface="Arial Narrow" pitchFamily="34" charset="0"/>
              </a:rPr>
              <a:t>   Если                       то </a:t>
            </a:r>
          </a:p>
          <a:p>
            <a:pPr marL="82550" indent="0">
              <a:buFont typeface="Wingdings 2" panose="05020102010507070707" pitchFamily="18" charset="2"/>
              <a:buNone/>
              <a:defRPr/>
            </a:pPr>
            <a:endParaRPr lang="ru-RU" sz="1000" dirty="0">
              <a:latin typeface="Arial Narrow" pitchFamily="34" charset="0"/>
            </a:endParaRPr>
          </a:p>
          <a:p>
            <a:pPr marL="82550" indent="0">
              <a:buFont typeface="Wingdings 2" panose="05020102010507070707" pitchFamily="18" charset="2"/>
              <a:buNone/>
              <a:defRPr/>
            </a:pPr>
            <a:r>
              <a:rPr lang="ru-RU" sz="2200" dirty="0" smtClean="0">
                <a:latin typeface="Arial Narrow" pitchFamily="34" charset="0"/>
              </a:rPr>
              <a:t>    3. Проверяется условие окончания  вычислений</a:t>
            </a:r>
          </a:p>
          <a:p>
            <a:pPr marL="539750" indent="-457200">
              <a:buFont typeface="Wingdings 2" panose="05020102010507070707" pitchFamily="18" charset="2"/>
              <a:buAutoNum type="arabicPeriod" startAt="3"/>
              <a:defRPr/>
            </a:pPr>
            <a:endParaRPr lang="ru-RU" sz="2200" dirty="0">
              <a:latin typeface="Arial Narrow" pitchFamily="34" charset="0"/>
            </a:endParaRPr>
          </a:p>
          <a:p>
            <a:pPr marL="82550" indent="0">
              <a:buFont typeface="Wingdings 2" panose="05020102010507070707" pitchFamily="18" charset="2"/>
              <a:buNone/>
              <a:defRPr/>
            </a:pPr>
            <a:r>
              <a:rPr lang="ru-RU" sz="2200" dirty="0" smtClean="0">
                <a:latin typeface="Arial Narrow" pitchFamily="34" charset="0"/>
              </a:rPr>
              <a:t>  </a:t>
            </a:r>
          </a:p>
          <a:p>
            <a:pPr marL="82550" indent="0">
              <a:buFont typeface="Wingdings 2" panose="05020102010507070707" pitchFamily="18" charset="2"/>
              <a:buNone/>
              <a:defRPr/>
            </a:pPr>
            <a:r>
              <a:rPr lang="ru-RU" sz="2200" dirty="0" smtClean="0">
                <a:latin typeface="Arial Narrow" pitchFamily="34" charset="0"/>
              </a:rPr>
              <a:t>   Если оно выполняется, то определяются  итоговый  интервал локализации, оценки точки минимума           и  величины минимума   </a:t>
            </a:r>
          </a:p>
          <a:p>
            <a:pPr marL="82550" indent="0">
              <a:buFont typeface="Wingdings 2" panose="05020102010507070707" pitchFamily="18" charset="2"/>
              <a:buNone/>
              <a:defRPr/>
            </a:pPr>
            <a:r>
              <a:rPr lang="ru-RU" sz="2200" dirty="0" smtClean="0">
                <a:latin typeface="Arial Narrow" pitchFamily="34" charset="0"/>
              </a:rPr>
              <a:t>                    и  вычисления завершаются.</a:t>
            </a:r>
          </a:p>
          <a:p>
            <a:pPr marL="82550" indent="0">
              <a:buFont typeface="Wingdings 2" panose="05020102010507070707" pitchFamily="18" charset="2"/>
              <a:buNone/>
              <a:defRPr/>
            </a:pPr>
            <a:r>
              <a:rPr lang="ru-RU" sz="2200" dirty="0">
                <a:latin typeface="Arial Narrow" pitchFamily="34" charset="0"/>
              </a:rPr>
              <a:t> </a:t>
            </a:r>
            <a:r>
              <a:rPr lang="ru-RU" sz="2200" dirty="0" smtClean="0">
                <a:latin typeface="Arial Narrow" pitchFamily="34" charset="0"/>
              </a:rPr>
              <a:t>   Если условие не выполняется , то принимается  </a:t>
            </a:r>
            <a:r>
              <a:rPr lang="en-US" sz="2200" i="1" dirty="0" smtClean="0">
                <a:latin typeface="Arial Narrow" pitchFamily="34" charset="0"/>
              </a:rPr>
              <a:t>j</a:t>
            </a:r>
            <a:r>
              <a:rPr lang="en-US" sz="2200" dirty="0" smtClean="0">
                <a:latin typeface="Arial Narrow" pitchFamily="34" charset="0"/>
              </a:rPr>
              <a:t> = </a:t>
            </a:r>
            <a:r>
              <a:rPr lang="en-US" sz="2200" i="1" dirty="0" smtClean="0">
                <a:latin typeface="Arial Narrow" pitchFamily="34" charset="0"/>
              </a:rPr>
              <a:t>j</a:t>
            </a:r>
            <a:r>
              <a:rPr lang="en-US" sz="2200" dirty="0" smtClean="0">
                <a:latin typeface="Arial Narrow" pitchFamily="34" charset="0"/>
              </a:rPr>
              <a:t> +1 </a:t>
            </a:r>
            <a:r>
              <a:rPr lang="ru-RU" sz="2200" dirty="0" smtClean="0">
                <a:latin typeface="Arial Narrow" pitchFamily="34" charset="0"/>
              </a:rPr>
              <a:t>  и осуществляется  переход  к  п. 2.</a:t>
            </a:r>
          </a:p>
          <a:p>
            <a:pPr marL="82550" indent="0">
              <a:buFont typeface="Wingdings 2" panose="05020102010507070707" pitchFamily="18" charset="2"/>
              <a:buNone/>
              <a:defRPr/>
            </a:pPr>
            <a:endParaRPr lang="ru-RU" sz="2200" dirty="0">
              <a:latin typeface="Arial Narrow" pitchFamily="34" charset="0"/>
            </a:endParaRPr>
          </a:p>
        </p:txBody>
      </p:sp>
      <p:graphicFrame>
        <p:nvGraphicFramePr>
          <p:cNvPr id="10244" name="Объект 3"/>
          <p:cNvGraphicFramePr>
            <a:graphicFrameLocks noChangeAspect="1"/>
          </p:cNvGraphicFramePr>
          <p:nvPr/>
        </p:nvGraphicFramePr>
        <p:xfrm>
          <a:off x="2124075" y="1484313"/>
          <a:ext cx="122396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2" name="Формула" r:id="rId3" imgW="723586" imgH="228501" progId="Equation.3">
                  <p:embed/>
                </p:oleObj>
              </mc:Choice>
              <mc:Fallback>
                <p:oleObj name="Формула" r:id="rId3" imgW="723586" imgH="228501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1484313"/>
                        <a:ext cx="1223963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Объект 4"/>
          <p:cNvGraphicFramePr>
            <a:graphicFrameLocks noChangeAspect="1"/>
          </p:cNvGraphicFramePr>
          <p:nvPr/>
        </p:nvGraphicFramePr>
        <p:xfrm>
          <a:off x="3995738" y="1484313"/>
          <a:ext cx="44640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" name="Формула" r:id="rId5" imgW="2362200" imgH="228600" progId="Equation.3">
                  <p:embed/>
                </p:oleObj>
              </mc:Choice>
              <mc:Fallback>
                <p:oleObj name="Формула" r:id="rId5" imgW="2362200" imgH="2286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1484313"/>
                        <a:ext cx="446405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Объект 5"/>
          <p:cNvGraphicFramePr>
            <a:graphicFrameLocks noChangeAspect="1"/>
          </p:cNvGraphicFramePr>
          <p:nvPr/>
        </p:nvGraphicFramePr>
        <p:xfrm>
          <a:off x="2124075" y="2060575"/>
          <a:ext cx="1223963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4" name="Формула" r:id="rId7" imgW="723586" imgH="228501" progId="Equation.3">
                  <p:embed/>
                </p:oleObj>
              </mc:Choice>
              <mc:Fallback>
                <p:oleObj name="Формула" r:id="rId7" imgW="723586" imgH="228501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2060575"/>
                        <a:ext cx="1223963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Объект 6"/>
          <p:cNvGraphicFramePr>
            <a:graphicFrameLocks noChangeAspect="1"/>
          </p:cNvGraphicFramePr>
          <p:nvPr/>
        </p:nvGraphicFramePr>
        <p:xfrm>
          <a:off x="3995738" y="2060575"/>
          <a:ext cx="44640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5" name="Формула" r:id="rId9" imgW="2362200" imgH="228600" progId="Equation.3">
                  <p:embed/>
                </p:oleObj>
              </mc:Choice>
              <mc:Fallback>
                <p:oleObj name="Формула" r:id="rId9" imgW="2362200" imgH="2286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2060575"/>
                        <a:ext cx="446405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Объект 7"/>
          <p:cNvGraphicFramePr>
            <a:graphicFrameLocks noChangeAspect="1"/>
          </p:cNvGraphicFramePr>
          <p:nvPr/>
        </p:nvGraphicFramePr>
        <p:xfrm>
          <a:off x="4260850" y="3327400"/>
          <a:ext cx="1414463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6" name="Формула" r:id="rId11" imgW="622030" imgH="203112" progId="Equation.3">
                  <p:embed/>
                </p:oleObj>
              </mc:Choice>
              <mc:Fallback>
                <p:oleObj name="Формула" r:id="rId11" imgW="622030" imgH="203112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0850" y="3327400"/>
                        <a:ext cx="1414463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Объект 8"/>
          <p:cNvGraphicFramePr>
            <a:graphicFrameLocks noChangeAspect="1"/>
          </p:cNvGraphicFramePr>
          <p:nvPr/>
        </p:nvGraphicFramePr>
        <p:xfrm>
          <a:off x="5580063" y="4292600"/>
          <a:ext cx="35242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7" name="Формула" r:id="rId13" imgW="164957" imgH="203024" progId="Equation.3">
                  <p:embed/>
                </p:oleObj>
              </mc:Choice>
              <mc:Fallback>
                <p:oleObj name="Формула" r:id="rId13" imgW="164957" imgH="203024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4292600"/>
                        <a:ext cx="352425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Объект 9"/>
          <p:cNvGraphicFramePr>
            <a:graphicFrameLocks noChangeAspect="1"/>
          </p:cNvGraphicFramePr>
          <p:nvPr/>
        </p:nvGraphicFramePr>
        <p:xfrm>
          <a:off x="1331913" y="4797425"/>
          <a:ext cx="1157287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8" name="Формула" r:id="rId15" imgW="711200" imgH="228600" progId="Equation.3">
                  <p:embed/>
                </p:oleObj>
              </mc:Choice>
              <mc:Fallback>
                <p:oleObj name="Формула" r:id="rId15" imgW="711200" imgH="228600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797425"/>
                        <a:ext cx="1157287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3312" y="209278"/>
            <a:ext cx="7499350" cy="92233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chemeClr val="bg1"/>
                </a:solidFill>
                <a:latin typeface="Arial Narrow" pitchFamily="34" charset="0"/>
              </a:rPr>
              <a:t>Алгоритм поиска минимума</a:t>
            </a:r>
            <a:br>
              <a:rPr lang="ru-RU" sz="3200" dirty="0" smtClean="0">
                <a:solidFill>
                  <a:schemeClr val="bg1"/>
                </a:solidFill>
                <a:latin typeface="Arial Narrow" pitchFamily="34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Arial Narrow" pitchFamily="34" charset="0"/>
              </a:rPr>
              <a:t>унимодальной функции  методом Фибоначчи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>
          <a:xfrm>
            <a:off x="892969" y="1556792"/>
            <a:ext cx="7920037" cy="4800600"/>
          </a:xfrm>
        </p:spPr>
        <p:txBody>
          <a:bodyPr/>
          <a:lstStyle/>
          <a:p>
            <a:pPr marL="82550" indent="0">
              <a:buFont typeface="Wingdings 2" panose="05020102010507070707" pitchFamily="18" charset="2"/>
              <a:buNone/>
            </a:pPr>
            <a:r>
              <a:rPr lang="ru-RU" altLang="ru-RU" sz="1000" dirty="0" smtClean="0">
                <a:latin typeface="Arial Narrow" panose="020B0606020202030204" pitchFamily="34" charset="0"/>
              </a:rPr>
              <a:t> </a:t>
            </a:r>
          </a:p>
          <a:p>
            <a:pPr marL="82550" indent="0">
              <a:buFont typeface="Wingdings 2" panose="05020102010507070707" pitchFamily="18" charset="2"/>
              <a:buNone/>
            </a:pPr>
            <a:r>
              <a:rPr lang="ru-RU" altLang="ru-RU" sz="2200" dirty="0" smtClean="0">
                <a:latin typeface="Arial Narrow" panose="020B0606020202030204" pitchFamily="34" charset="0"/>
              </a:rPr>
              <a:t>       На </a:t>
            </a:r>
            <a:r>
              <a:rPr lang="en-US" altLang="ru-RU" sz="2200" dirty="0" smtClean="0">
                <a:latin typeface="Arial Narrow" panose="020B0606020202030204" pitchFamily="34" charset="0"/>
              </a:rPr>
              <a:t> </a:t>
            </a:r>
            <a:r>
              <a:rPr lang="en-US" altLang="ru-RU" sz="2200" i="1" dirty="0" smtClean="0">
                <a:latin typeface="Arial Narrow" panose="020B0606020202030204" pitchFamily="34" charset="0"/>
              </a:rPr>
              <a:t>j</a:t>
            </a:r>
            <a:r>
              <a:rPr lang="ru-RU" altLang="ru-RU" sz="2200" dirty="0" smtClean="0">
                <a:latin typeface="Arial Narrow" panose="020B0606020202030204" pitchFamily="34" charset="0"/>
              </a:rPr>
              <a:t> - й, (</a:t>
            </a:r>
            <a:r>
              <a:rPr lang="en-US" altLang="ru-RU" sz="2200" i="1" dirty="0" smtClean="0">
                <a:latin typeface="Arial Narrow" panose="020B0606020202030204" pitchFamily="34" charset="0"/>
              </a:rPr>
              <a:t>j </a:t>
            </a:r>
            <a:r>
              <a:rPr lang="en-US" altLang="ru-RU" sz="2200" dirty="0" smtClean="0">
                <a:latin typeface="Arial Narrow" panose="020B0606020202030204" pitchFamily="34" charset="0"/>
              </a:rPr>
              <a:t>&gt; 1)</a:t>
            </a:r>
            <a:r>
              <a:rPr lang="ru-RU" altLang="ru-RU" sz="2200" dirty="0" smtClean="0">
                <a:latin typeface="Arial Narrow" panose="020B0606020202030204" pitchFamily="34" charset="0"/>
              </a:rPr>
              <a:t> итерации вычисляется только та точка          , </a:t>
            </a:r>
            <a:endParaRPr lang="en-US" altLang="ru-RU" sz="2200" dirty="0" smtClean="0">
              <a:latin typeface="Arial Narrow" panose="020B0606020202030204" pitchFamily="34" charset="0"/>
            </a:endParaRPr>
          </a:p>
          <a:p>
            <a:pPr marL="82550" indent="0">
              <a:buFont typeface="Wingdings 2" panose="05020102010507070707" pitchFamily="18" charset="2"/>
              <a:buNone/>
            </a:pPr>
            <a:r>
              <a:rPr lang="en-US" altLang="ru-RU" sz="2200" dirty="0" smtClean="0">
                <a:latin typeface="Arial Narrow" panose="020B0606020202030204" pitchFamily="34" charset="0"/>
              </a:rPr>
              <a:t>(</a:t>
            </a:r>
            <a:r>
              <a:rPr lang="en-US" altLang="ru-RU" sz="2200" i="1" dirty="0" err="1" smtClean="0">
                <a:latin typeface="Arial Narrow" panose="020B0606020202030204" pitchFamily="34" charset="0"/>
              </a:rPr>
              <a:t>i</a:t>
            </a:r>
            <a:r>
              <a:rPr lang="en-US" altLang="ru-RU" sz="2200" dirty="0" smtClean="0">
                <a:latin typeface="Arial Narrow" panose="020B0606020202030204" pitchFamily="34" charset="0"/>
              </a:rPr>
              <a:t> = 1, 2, 3,…)  </a:t>
            </a:r>
            <a:r>
              <a:rPr lang="ru-RU" altLang="ru-RU" sz="2200" dirty="0" smtClean="0">
                <a:latin typeface="Arial Narrow" panose="020B0606020202030204" pitchFamily="34" charset="0"/>
              </a:rPr>
              <a:t>которая не была определена на предыдущей итерации. </a:t>
            </a:r>
          </a:p>
          <a:p>
            <a:pPr marL="82550" indent="0">
              <a:buFont typeface="Wingdings 2" panose="05020102010507070707" pitchFamily="18" charset="2"/>
              <a:buNone/>
            </a:pPr>
            <a:endParaRPr lang="ru-RU" altLang="ru-RU" sz="1000" dirty="0" smtClean="0">
              <a:latin typeface="Arial Narrow" panose="020B0606020202030204" pitchFamily="34" charset="0"/>
            </a:endParaRPr>
          </a:p>
          <a:p>
            <a:pPr marL="82550" indent="0">
              <a:buFont typeface="Wingdings 2" panose="05020102010507070707" pitchFamily="18" charset="2"/>
              <a:buNone/>
            </a:pPr>
            <a:r>
              <a:rPr lang="ru-RU" altLang="ru-RU" sz="2200" dirty="0" smtClean="0">
                <a:latin typeface="Arial Narrow" panose="020B0606020202030204" pitchFamily="34" charset="0"/>
              </a:rPr>
              <a:t>      Оценкой точки минимума         является  та из точек              ,</a:t>
            </a:r>
          </a:p>
          <a:p>
            <a:pPr marL="82550" indent="0">
              <a:buFont typeface="Wingdings 2" panose="05020102010507070707" pitchFamily="18" charset="2"/>
              <a:buNone/>
            </a:pPr>
            <a:r>
              <a:rPr lang="ru-RU" altLang="ru-RU" sz="2200" dirty="0" smtClean="0">
                <a:latin typeface="Arial Narrow" panose="020B0606020202030204" pitchFamily="34" charset="0"/>
              </a:rPr>
              <a:t>которая осталась внутри итогового интервала локализации.</a:t>
            </a:r>
          </a:p>
          <a:p>
            <a:pPr marL="82550" indent="0">
              <a:buFont typeface="Wingdings 2" panose="05020102010507070707" pitchFamily="18" charset="2"/>
              <a:buNone/>
            </a:pPr>
            <a:endParaRPr lang="ru-RU" altLang="ru-RU" sz="2200" dirty="0" smtClean="0">
              <a:latin typeface="Arial Narrow" panose="020B0606020202030204" pitchFamily="34" charset="0"/>
            </a:endParaRPr>
          </a:p>
        </p:txBody>
      </p:sp>
      <p:graphicFrame>
        <p:nvGraphicFramePr>
          <p:cNvPr id="11268" name="Объект 8"/>
          <p:cNvGraphicFramePr>
            <a:graphicFrameLocks noChangeAspect="1"/>
          </p:cNvGraphicFramePr>
          <p:nvPr/>
        </p:nvGraphicFramePr>
        <p:xfrm>
          <a:off x="4500563" y="2708275"/>
          <a:ext cx="35242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0" name="Формула" r:id="rId3" imgW="164957" imgH="203024" progId="Equation.3">
                  <p:embed/>
                </p:oleObj>
              </mc:Choice>
              <mc:Fallback>
                <p:oleObj name="Формула" r:id="rId3" imgW="164957" imgH="203024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2708275"/>
                        <a:ext cx="352425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Объект 10"/>
          <p:cNvGraphicFramePr>
            <a:graphicFrameLocks noChangeAspect="1"/>
          </p:cNvGraphicFramePr>
          <p:nvPr/>
        </p:nvGraphicFramePr>
        <p:xfrm>
          <a:off x="7596188" y="1628775"/>
          <a:ext cx="557212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1" name="Формула" r:id="rId5" imgW="253890" imgH="241195" progId="Equation.3">
                  <p:embed/>
                </p:oleObj>
              </mc:Choice>
              <mc:Fallback>
                <p:oleObj name="Формула" r:id="rId5" imgW="253890" imgH="241195" progId="Equation.3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1628775"/>
                        <a:ext cx="557212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Объект 11"/>
          <p:cNvGraphicFramePr>
            <a:graphicFrameLocks noChangeAspect="1"/>
          </p:cNvGraphicFramePr>
          <p:nvPr/>
        </p:nvGraphicFramePr>
        <p:xfrm>
          <a:off x="7380288" y="2708275"/>
          <a:ext cx="785812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2" name="Формула" r:id="rId7" imgW="368300" imgH="241300" progId="Equation.3">
                  <p:embed/>
                </p:oleObj>
              </mc:Choice>
              <mc:Fallback>
                <p:oleObj name="Формула" r:id="rId7" imgW="368300" imgH="241300" progId="Equation.3">
                  <p:embed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2708275"/>
                        <a:ext cx="785812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7150" y="174626"/>
            <a:ext cx="7499350" cy="92233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800" dirty="0" smtClean="0">
                <a:solidFill>
                  <a:schemeClr val="bg1"/>
                </a:solidFill>
                <a:latin typeface="Arial Narrow" pitchFamily="34" charset="0"/>
              </a:rPr>
              <a:t>Пример нахождения минимума функции</a:t>
            </a:r>
            <a:br>
              <a:rPr lang="ru-RU" sz="2800" dirty="0" smtClean="0">
                <a:solidFill>
                  <a:schemeClr val="bg1"/>
                </a:solidFill>
                <a:latin typeface="Arial Narrow" pitchFamily="34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Arial Narrow" pitchFamily="34" charset="0"/>
              </a:rPr>
              <a:t>методом Фибоначчи</a:t>
            </a:r>
            <a:endParaRPr lang="ru-RU" sz="28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>
          <a:xfrm>
            <a:off x="1116013" y="1125538"/>
            <a:ext cx="7818437" cy="5122862"/>
          </a:xfrm>
        </p:spPr>
        <p:txBody>
          <a:bodyPr/>
          <a:lstStyle/>
          <a:p>
            <a:pPr marL="82550" indent="0">
              <a:buFont typeface="Wingdings 2" panose="05020102010507070707" pitchFamily="18" charset="2"/>
              <a:buNone/>
            </a:pPr>
            <a:r>
              <a:rPr lang="ru-RU" altLang="ru-RU" sz="2000" b="1" dirty="0" smtClean="0">
                <a:latin typeface="Arial Narrow" panose="020B0606020202030204" pitchFamily="34" charset="0"/>
              </a:rPr>
              <a:t>Задача.   </a:t>
            </a:r>
            <a:r>
              <a:rPr lang="ru-RU" altLang="ru-RU" sz="2000" dirty="0" smtClean="0">
                <a:latin typeface="Arial Narrow" panose="020B0606020202030204" pitchFamily="34" charset="0"/>
              </a:rPr>
              <a:t>Определить методом Фибоначчи минимум функции</a:t>
            </a:r>
          </a:p>
          <a:p>
            <a:pPr marL="82550" indent="0">
              <a:buFont typeface="Wingdings 2" panose="05020102010507070707" pitchFamily="18" charset="2"/>
              <a:buNone/>
            </a:pPr>
            <a:endParaRPr lang="ru-RU" altLang="ru-RU" sz="2000" dirty="0" smtClean="0">
              <a:latin typeface="Arial Narrow" panose="020B0606020202030204" pitchFamily="34" charset="0"/>
            </a:endParaRPr>
          </a:p>
          <a:p>
            <a:pPr marL="82550" indent="0">
              <a:buFont typeface="Wingdings 2" panose="05020102010507070707" pitchFamily="18" charset="2"/>
              <a:buNone/>
            </a:pPr>
            <a:endParaRPr lang="ru-RU" altLang="ru-RU" sz="600" dirty="0" smtClean="0">
              <a:latin typeface="Arial Narrow" panose="020B0606020202030204" pitchFamily="34" charset="0"/>
            </a:endParaRPr>
          </a:p>
          <a:p>
            <a:pPr marL="82550" indent="0">
              <a:buFont typeface="Wingdings 2" panose="05020102010507070707" pitchFamily="18" charset="2"/>
              <a:buNone/>
            </a:pPr>
            <a:r>
              <a:rPr lang="ru-RU" altLang="ru-RU" sz="2000" dirty="0" smtClean="0">
                <a:latin typeface="Arial Narrow" panose="020B0606020202030204" pitchFamily="34" charset="0"/>
              </a:rPr>
              <a:t>заданной на отрезке                    при </a:t>
            </a:r>
            <a:r>
              <a:rPr lang="en-US" altLang="ru-RU" sz="2000" dirty="0" smtClean="0">
                <a:latin typeface="Arial Narrow" panose="020B0606020202030204" pitchFamily="34" charset="0"/>
              </a:rPr>
              <a:t> </a:t>
            </a:r>
            <a:r>
              <a:rPr lang="en-US" altLang="ru-RU" sz="2000" i="1" dirty="0" smtClean="0">
                <a:latin typeface="Arial Narrow" panose="020B0606020202030204" pitchFamily="34" charset="0"/>
              </a:rPr>
              <a:t>N </a:t>
            </a:r>
            <a:r>
              <a:rPr lang="en-US" altLang="ru-RU" sz="2000" dirty="0" smtClean="0">
                <a:latin typeface="Arial Narrow" panose="020B0606020202030204" pitchFamily="34" charset="0"/>
              </a:rPr>
              <a:t>= 4</a:t>
            </a:r>
            <a:r>
              <a:rPr lang="en-US" altLang="ru-RU" sz="20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.</a:t>
            </a:r>
          </a:p>
          <a:p>
            <a:pPr marL="82550" indent="0">
              <a:buFont typeface="Wingdings 2" panose="05020102010507070707" pitchFamily="18" charset="2"/>
              <a:buNone/>
            </a:pPr>
            <a:endParaRPr lang="ru-RU" altLang="ru-RU" sz="600" b="1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82550" indent="0">
              <a:buFont typeface="Wingdings 2" panose="05020102010507070707" pitchFamily="18" charset="2"/>
              <a:buNone/>
            </a:pPr>
            <a:r>
              <a:rPr lang="ru-RU" altLang="ru-RU" sz="20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Решение.</a:t>
            </a:r>
            <a:r>
              <a:rPr lang="ru-RU" altLang="ru-RU" sz="20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  В данном случае будут выполнены  </a:t>
            </a:r>
            <a:r>
              <a:rPr lang="en-US" altLang="ru-RU" sz="2000" i="1" dirty="0" smtClean="0">
                <a:latin typeface="Arial Narrow" panose="020B0606020202030204" pitchFamily="34" charset="0"/>
              </a:rPr>
              <a:t>N - </a:t>
            </a:r>
            <a:r>
              <a:rPr lang="en-US" altLang="ru-RU" sz="2000" dirty="0" smtClean="0">
                <a:latin typeface="Arial Narrow" panose="020B0606020202030204" pitchFamily="34" charset="0"/>
              </a:rPr>
              <a:t>1</a:t>
            </a:r>
            <a:r>
              <a:rPr lang="en-US" altLang="ru-RU" sz="2000" i="1" dirty="0" smtClean="0">
                <a:latin typeface="Arial Narrow" panose="020B0606020202030204" pitchFamily="34" charset="0"/>
              </a:rPr>
              <a:t> </a:t>
            </a:r>
            <a:r>
              <a:rPr lang="en-US" altLang="ru-RU" sz="2000" dirty="0" smtClean="0">
                <a:latin typeface="Arial Narrow" panose="020B0606020202030204" pitchFamily="34" charset="0"/>
              </a:rPr>
              <a:t>= 3</a:t>
            </a:r>
            <a:r>
              <a:rPr lang="ru-RU" altLang="ru-RU" sz="2000" dirty="0" smtClean="0">
                <a:latin typeface="Arial Narrow" panose="020B0606020202030204" pitchFamily="34" charset="0"/>
              </a:rPr>
              <a:t> итерации. </a:t>
            </a:r>
          </a:p>
          <a:p>
            <a:pPr marL="82550" indent="0">
              <a:buFont typeface="Wingdings 2" panose="05020102010507070707" pitchFamily="18" charset="2"/>
              <a:buNone/>
            </a:pPr>
            <a:r>
              <a:rPr lang="ru-RU" altLang="ru-RU" sz="20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1.  Определяем числа Фибоначчи           .</a:t>
            </a:r>
            <a:endParaRPr lang="en-US" altLang="ru-RU" sz="20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82550" indent="0">
              <a:buFont typeface="Wingdings 2" panose="05020102010507070707" pitchFamily="18" charset="2"/>
              <a:buNone/>
            </a:pPr>
            <a:endParaRPr lang="ru-RU" altLang="ru-RU" sz="2400" dirty="0" smtClean="0">
              <a:latin typeface="Arial Narrow" panose="020B0606020202030204" pitchFamily="34" charset="0"/>
            </a:endParaRPr>
          </a:p>
          <a:p>
            <a:pPr marL="82550" indent="0">
              <a:buFont typeface="Wingdings 2" panose="05020102010507070707" pitchFamily="18" charset="2"/>
              <a:buNone/>
            </a:pPr>
            <a:endParaRPr lang="ru-RU" altLang="ru-RU" sz="2000" dirty="0" smtClean="0">
              <a:latin typeface="Arial Narrow" panose="020B0606020202030204" pitchFamily="34" charset="0"/>
            </a:endParaRPr>
          </a:p>
          <a:p>
            <a:pPr marL="82550" indent="0">
              <a:buFont typeface="Wingdings 2" panose="05020102010507070707" pitchFamily="18" charset="2"/>
              <a:buNone/>
            </a:pPr>
            <a:r>
              <a:rPr lang="ru-RU" altLang="ru-RU" sz="2000" dirty="0" smtClean="0">
                <a:latin typeface="Arial Narrow" panose="020B0606020202030204" pitchFamily="34" charset="0"/>
              </a:rPr>
              <a:t>Находим      .</a:t>
            </a:r>
          </a:p>
          <a:p>
            <a:pPr marL="82550" indent="0">
              <a:buFont typeface="Wingdings 2" panose="05020102010507070707" pitchFamily="18" charset="2"/>
              <a:buNone/>
            </a:pPr>
            <a:endParaRPr lang="ru-RU" altLang="ru-RU" sz="2000" dirty="0" smtClean="0">
              <a:latin typeface="Arial Narrow" panose="020B0606020202030204" pitchFamily="34" charset="0"/>
            </a:endParaRPr>
          </a:p>
          <a:p>
            <a:pPr marL="82550" indent="0">
              <a:buFont typeface="Wingdings 2" panose="05020102010507070707" pitchFamily="18" charset="2"/>
              <a:buNone/>
            </a:pPr>
            <a:endParaRPr lang="ru-RU" altLang="ru-RU" sz="2000" dirty="0" smtClean="0">
              <a:latin typeface="Arial Narrow" panose="020B0606020202030204" pitchFamily="34" charset="0"/>
            </a:endParaRPr>
          </a:p>
          <a:p>
            <a:pPr marL="82550" indent="0">
              <a:buFont typeface="Wingdings 2" panose="05020102010507070707" pitchFamily="18" charset="2"/>
              <a:buNone/>
            </a:pPr>
            <a:r>
              <a:rPr lang="ru-RU" altLang="ru-RU" sz="2000" dirty="0" smtClean="0">
                <a:latin typeface="Arial Narrow" panose="020B0606020202030204" pitchFamily="34" charset="0"/>
              </a:rPr>
              <a:t>Выбираем  </a:t>
            </a:r>
            <a:r>
              <a:rPr lang="en-US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 = 0,1.</a:t>
            </a:r>
            <a:endParaRPr lang="ru-RU" altLang="ru-RU" sz="2000" dirty="0" smtClean="0">
              <a:latin typeface="Arial Narrow" panose="020B0606020202030204" pitchFamily="34" charset="0"/>
            </a:endParaRPr>
          </a:p>
          <a:p>
            <a:pPr marL="82550" indent="0">
              <a:buFont typeface="Wingdings 2" panose="05020102010507070707" pitchFamily="18" charset="2"/>
              <a:buNone/>
            </a:pPr>
            <a:endParaRPr lang="ru-RU" altLang="ru-RU" sz="2400" dirty="0" smtClean="0">
              <a:latin typeface="Arial Narrow" panose="020B0606020202030204" pitchFamily="34" charset="0"/>
            </a:endParaRPr>
          </a:p>
        </p:txBody>
      </p:sp>
      <p:graphicFrame>
        <p:nvGraphicFramePr>
          <p:cNvPr id="12292" name="Объект 3"/>
          <p:cNvGraphicFramePr>
            <a:graphicFrameLocks noChangeAspect="1"/>
          </p:cNvGraphicFramePr>
          <p:nvPr/>
        </p:nvGraphicFramePr>
        <p:xfrm>
          <a:off x="3635375" y="1557338"/>
          <a:ext cx="266541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6" name="Формула" r:id="rId3" imgW="1295400" imgH="228600" progId="Equation.3">
                  <p:embed/>
                </p:oleObj>
              </mc:Choice>
              <mc:Fallback>
                <p:oleObj name="Формула" r:id="rId3" imgW="1295400" imgH="22860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1557338"/>
                        <a:ext cx="2665413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Объект 4"/>
          <p:cNvGraphicFramePr>
            <a:graphicFrameLocks noChangeAspect="1"/>
          </p:cNvGraphicFramePr>
          <p:nvPr/>
        </p:nvGraphicFramePr>
        <p:xfrm>
          <a:off x="3348038" y="2133600"/>
          <a:ext cx="1052512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7" name="Формула" r:id="rId5" imgW="609336" imgH="215806" progId="Equation.3">
                  <p:embed/>
                </p:oleObj>
              </mc:Choice>
              <mc:Fallback>
                <p:oleObj name="Формула" r:id="rId5" imgW="609336" imgH="215806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2133600"/>
                        <a:ext cx="1052512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3419475" y="4292600"/>
          <a:ext cx="2900363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8" name="Формула" r:id="rId7" imgW="1447800" imgH="431800" progId="Equation.3">
                  <p:embed/>
                </p:oleObj>
              </mc:Choice>
              <mc:Fallback>
                <p:oleObj name="Формула" r:id="rId7" imgW="1447800" imgH="431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4292600"/>
                        <a:ext cx="2900363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Объект 2"/>
          <p:cNvGraphicFramePr>
            <a:graphicFrameLocks noChangeAspect="1"/>
          </p:cNvGraphicFramePr>
          <p:nvPr/>
        </p:nvGraphicFramePr>
        <p:xfrm>
          <a:off x="2124075" y="3500438"/>
          <a:ext cx="54959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9" name="Формула" r:id="rId9" imgW="2908300" imgH="228600" progId="Equation.3">
                  <p:embed/>
                </p:oleObj>
              </mc:Choice>
              <mc:Fallback>
                <p:oleObj name="Формула" r:id="rId9" imgW="2908300" imgH="228600" progId="Equation.3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3500438"/>
                        <a:ext cx="549592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4643438" y="2924175"/>
          <a:ext cx="433387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0" name="Формула" r:id="rId11" imgW="190500" imgH="228600" progId="Equation.3">
                  <p:embed/>
                </p:oleObj>
              </mc:Choice>
              <mc:Fallback>
                <p:oleObj name="Формула" r:id="rId11" imgW="1905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924175"/>
                        <a:ext cx="433387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9"/>
          <p:cNvGraphicFramePr>
            <a:graphicFrameLocks noChangeAspect="1"/>
          </p:cNvGraphicFramePr>
          <p:nvPr/>
        </p:nvGraphicFramePr>
        <p:xfrm>
          <a:off x="2195513" y="4292600"/>
          <a:ext cx="230187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1" name="Формула" r:id="rId13" imgW="114201" imgH="139579" progId="Equation.3">
                  <p:embed/>
                </p:oleObj>
              </mc:Choice>
              <mc:Fallback>
                <p:oleObj name="Формула" r:id="rId13" imgW="114201" imgH="13957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4292600"/>
                        <a:ext cx="230187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14325"/>
            <a:ext cx="7499350" cy="77787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800" dirty="0" smtClean="0">
                <a:solidFill>
                  <a:schemeClr val="bg1"/>
                </a:solidFill>
                <a:latin typeface="Arial Narrow" pitchFamily="34" charset="0"/>
              </a:rPr>
              <a:t>Нахождение минимума функции  методом Фибоначчи</a:t>
            </a:r>
            <a:endParaRPr lang="ru-RU" sz="28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1043608" y="1141412"/>
            <a:ext cx="7818437" cy="5699125"/>
          </a:xfrm>
        </p:spPr>
        <p:txBody>
          <a:bodyPr/>
          <a:lstStyle/>
          <a:p>
            <a:pPr marL="82550" indent="0">
              <a:buFont typeface="Wingdings 2" panose="05020102010507070707" pitchFamily="18" charset="2"/>
              <a:buNone/>
            </a:pPr>
            <a:r>
              <a:rPr lang="ru-RU" altLang="ru-RU" sz="2000" b="1" smtClean="0">
                <a:latin typeface="Arial Narrow" panose="020B0606020202030204" pitchFamily="34" charset="0"/>
              </a:rPr>
              <a:t>Первая итерация.   </a:t>
            </a:r>
          </a:p>
          <a:p>
            <a:pPr marL="82550" indent="0">
              <a:buFont typeface="Wingdings 2" panose="05020102010507070707" pitchFamily="18" charset="2"/>
              <a:buNone/>
            </a:pPr>
            <a:endParaRPr lang="ru-RU" altLang="ru-RU" sz="2000" b="1" smtClean="0">
              <a:latin typeface="Arial Narrow" panose="020B0606020202030204" pitchFamily="34" charset="0"/>
            </a:endParaRPr>
          </a:p>
          <a:p>
            <a:pPr marL="82550" indent="0">
              <a:buFont typeface="Wingdings 2" panose="05020102010507070707" pitchFamily="18" charset="2"/>
              <a:buNone/>
            </a:pPr>
            <a:endParaRPr lang="ru-RU" altLang="ru-RU" sz="2000" smtClean="0">
              <a:latin typeface="Arial Narrow" panose="020B0606020202030204" pitchFamily="34" charset="0"/>
            </a:endParaRPr>
          </a:p>
          <a:p>
            <a:pPr marL="82550" indent="0">
              <a:buFont typeface="Wingdings 2" panose="05020102010507070707" pitchFamily="18" charset="2"/>
              <a:buNone/>
            </a:pPr>
            <a:endParaRPr lang="ru-RU" altLang="ru-RU" sz="600" smtClean="0">
              <a:latin typeface="Arial Narrow" panose="020B0606020202030204" pitchFamily="34" charset="0"/>
            </a:endParaRPr>
          </a:p>
          <a:p>
            <a:pPr marL="82550" indent="0">
              <a:buFont typeface="Wingdings 2" panose="05020102010507070707" pitchFamily="18" charset="2"/>
              <a:buNone/>
            </a:pPr>
            <a:endParaRPr lang="ru-RU" altLang="ru-RU" sz="600" b="1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82550" indent="0">
              <a:buFont typeface="Wingdings 2" panose="05020102010507070707" pitchFamily="18" charset="2"/>
              <a:buNone/>
            </a:pPr>
            <a:endParaRPr lang="ru-RU" altLang="ru-RU" sz="2400" smtClean="0">
              <a:latin typeface="Arial Narrow" panose="020B0606020202030204" pitchFamily="34" charset="0"/>
            </a:endParaRPr>
          </a:p>
          <a:p>
            <a:pPr marL="82550" indent="0">
              <a:buFont typeface="Wingdings 2" panose="05020102010507070707" pitchFamily="18" charset="2"/>
              <a:buNone/>
            </a:pPr>
            <a:endParaRPr lang="ru-RU" altLang="ru-RU" sz="2000" smtClean="0">
              <a:latin typeface="Arial Narrow" panose="020B0606020202030204" pitchFamily="34" charset="0"/>
            </a:endParaRPr>
          </a:p>
          <a:p>
            <a:pPr marL="82550" indent="0">
              <a:buFont typeface="Wingdings 2" panose="05020102010507070707" pitchFamily="18" charset="2"/>
              <a:buNone/>
            </a:pPr>
            <a:endParaRPr lang="ru-RU" altLang="ru-RU" sz="2000" smtClean="0">
              <a:latin typeface="Arial Narrow" panose="020B0606020202030204" pitchFamily="34" charset="0"/>
            </a:endParaRPr>
          </a:p>
          <a:p>
            <a:pPr marL="82550" indent="0">
              <a:buFont typeface="Wingdings 2" panose="05020102010507070707" pitchFamily="18" charset="2"/>
              <a:buNone/>
            </a:pPr>
            <a:endParaRPr lang="ru-RU" altLang="ru-RU" sz="2000" smtClean="0">
              <a:latin typeface="Arial Narrow" panose="020B0606020202030204" pitchFamily="34" charset="0"/>
            </a:endParaRPr>
          </a:p>
        </p:txBody>
      </p:sp>
      <p:graphicFrame>
        <p:nvGraphicFramePr>
          <p:cNvPr id="13316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506113"/>
              </p:ext>
            </p:extLst>
          </p:nvPr>
        </p:nvGraphicFramePr>
        <p:xfrm>
          <a:off x="3404940" y="980530"/>
          <a:ext cx="478313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2" name="Формула" r:id="rId3" imgW="2527300" imgH="457200" progId="Equation.3">
                  <p:embed/>
                </p:oleObj>
              </mc:Choice>
              <mc:Fallback>
                <p:oleObj name="Формула" r:id="rId3" imgW="2527300" imgH="45720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4940" y="980530"/>
                        <a:ext cx="4783137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Объект 2"/>
          <p:cNvGraphicFramePr>
            <a:graphicFrameLocks noChangeAspect="1"/>
          </p:cNvGraphicFramePr>
          <p:nvPr/>
        </p:nvGraphicFramePr>
        <p:xfrm>
          <a:off x="2916238" y="1989138"/>
          <a:ext cx="5448300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3" name="Формула" r:id="rId5" imgW="3098800" imgH="457200" progId="Equation.3">
                  <p:embed/>
                </p:oleObj>
              </mc:Choice>
              <mc:Fallback>
                <p:oleObj name="Формула" r:id="rId5" imgW="3098800" imgH="457200" progId="Equation.3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1989138"/>
                        <a:ext cx="5448300" cy="801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Объект 3"/>
          <p:cNvGraphicFramePr>
            <a:graphicFrameLocks noChangeAspect="1"/>
          </p:cNvGraphicFramePr>
          <p:nvPr/>
        </p:nvGraphicFramePr>
        <p:xfrm>
          <a:off x="3492500" y="3141663"/>
          <a:ext cx="4679950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4" name="Формула" r:id="rId7" imgW="2514600" imgH="457200" progId="Equation.3">
                  <p:embed/>
                </p:oleObj>
              </mc:Choice>
              <mc:Fallback>
                <p:oleObj name="Формула" r:id="rId7" imgW="2514600" imgH="45720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3141663"/>
                        <a:ext cx="4679950" cy="84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Объект 4"/>
          <p:cNvGraphicFramePr>
            <a:graphicFrameLocks noChangeAspect="1"/>
          </p:cNvGraphicFramePr>
          <p:nvPr/>
        </p:nvGraphicFramePr>
        <p:xfrm>
          <a:off x="2987675" y="4076700"/>
          <a:ext cx="5348288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5" name="Формула" r:id="rId9" imgW="3124200" imgH="457200" progId="Equation.3">
                  <p:embed/>
                </p:oleObj>
              </mc:Choice>
              <mc:Fallback>
                <p:oleObj name="Формула" r:id="rId9" imgW="3124200" imgH="4572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4076700"/>
                        <a:ext cx="5348288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4394</TotalTime>
  <Words>381</Words>
  <Application>Microsoft Office PowerPoint</Application>
  <PresentationFormat>Экран (4:3)</PresentationFormat>
  <Paragraphs>117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21" baseType="lpstr">
      <vt:lpstr>Arial</vt:lpstr>
      <vt:lpstr>Arial Narrow</vt:lpstr>
      <vt:lpstr>Calibri</vt:lpstr>
      <vt:lpstr>Calibri Light</vt:lpstr>
      <vt:lpstr>Garamond</vt:lpstr>
      <vt:lpstr>Times New Roman</vt:lpstr>
      <vt:lpstr>Wingdings 2</vt:lpstr>
      <vt:lpstr>Тема Office</vt:lpstr>
      <vt:lpstr>Формула</vt:lpstr>
      <vt:lpstr>Документ</vt:lpstr>
      <vt:lpstr>Численные методы поиска безусловного экстремума функции в заданных границах: Метод Фибоначчи. </vt:lpstr>
      <vt:lpstr>Содержание</vt:lpstr>
      <vt:lpstr>По завершению урока Вы будете знать:</vt:lpstr>
      <vt:lpstr>Презентация PowerPoint</vt:lpstr>
      <vt:lpstr>Алгоритм поиска минимума унимодальной функции  методом Фибоначчи</vt:lpstr>
      <vt:lpstr>Алгоритм поиска минимума унимодальной функции  методом Фибоначчи</vt:lpstr>
      <vt:lpstr>Алгоритм поиска минимума унимодальной функции  методом Фибоначчи</vt:lpstr>
      <vt:lpstr>Пример нахождения минимума функции методом Фибоначчи</vt:lpstr>
      <vt:lpstr>Нахождение минимума функции  методом Фибоначчи</vt:lpstr>
      <vt:lpstr>Нахождение минимума функции  методом Фибоначчи</vt:lpstr>
      <vt:lpstr>Таблица результатов</vt:lpstr>
    </vt:vector>
  </TitlesOfParts>
  <Company>ЯГСХА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№1</dc:title>
  <dc:creator>Дед</dc:creator>
  <cp:lastModifiedBy>Yelena Kulakova</cp:lastModifiedBy>
  <cp:revision>329</cp:revision>
  <cp:lastPrinted>2014-11-23T18:00:34Z</cp:lastPrinted>
  <dcterms:created xsi:type="dcterms:W3CDTF">2006-06-27T16:46:25Z</dcterms:created>
  <dcterms:modified xsi:type="dcterms:W3CDTF">2021-09-28T14:23:46Z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