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9" r:id="rId6"/>
    <p:sldId id="271" r:id="rId7"/>
    <p:sldId id="270" r:id="rId8"/>
    <p:sldId id="274" r:id="rId9"/>
    <p:sldId id="276" r:id="rId10"/>
    <p:sldId id="275" r:id="rId11"/>
    <p:sldId id="277" r:id="rId12"/>
    <p:sldId id="273" r:id="rId13"/>
    <p:sldId id="272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871E4-3074-4F95-8002-BD0F58978A2E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8A541E8-BEF7-4CE6-A51C-FCAFE2D23A86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2.1.Талшықты-оптикалық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байланыс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жүйесінің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моделі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D79AD4-6F75-401A-BA43-BBB417A3A732}" type="parTrans" cxnId="{DA2CA471-1951-42B7-9CBE-0BC29B6FEF2B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058AC-6A5D-4FF5-9857-3748C11E13DA}" type="sibTrans" cxnId="{DA2CA471-1951-42B7-9CBE-0BC29B6FEF2B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2C7B3-D8EF-4B1B-B864-5753C19D57B8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2.2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Талшықты-оптикалық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сигнал беру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қолданылатын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толқын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ұзындығының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диапазоны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407A7-6530-4B93-ADF5-DD60961E0C4B}" type="parTrans" cxnId="{ED9BFE33-320D-4D2F-9E71-D7E0BF4BF6A6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8EC1C-A312-4E39-B2A9-4E5A52FEC28B}" type="sibTrans" cxnId="{ED9BFE33-320D-4D2F-9E71-D7E0BF4BF6A6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0B994-F9A2-432C-975D-1493AA03079C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2.3.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Байланыс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желісінің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өткізу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қабілеттілігін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арттыру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28D3C4-98AE-4474-B10B-A282A960466B}" type="parTrans" cxnId="{C644465C-01D0-427F-8E97-F56C315DF733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B2FB3-C03B-49E7-8D06-48F299BB9626}" type="sibTrans" cxnId="{C644465C-01D0-427F-8E97-F56C315DF733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978BC-5605-47B4-B302-60E77DA30605}">
      <dgm:prSet custT="1"/>
      <dgm:spPr/>
      <dgm:t>
        <a:bodyPr/>
        <a:lstStyle/>
        <a:p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2.4.WDM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заманауи</a:t>
          </a:r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технологиялары</a:t>
          </a:r>
          <a:endParaRPr lang="ru-RU" sz="20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568FF-CC4E-414F-AEC8-4C228D5F4E6D}" type="parTrans" cxnId="{2066C6B6-11A0-46AE-B415-CD58A0098B4A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6DD11-82A7-457E-9AA7-938ACFABB93D}" type="sibTrans" cxnId="{2066C6B6-11A0-46AE-B415-CD58A0098B4A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20B0A-BED9-495B-8EB4-44FFE84C2FD8}">
      <dgm:prSet custT="1"/>
      <dgm:spPr/>
      <dgm:t>
        <a:bodyPr/>
        <a:lstStyle/>
        <a:p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2.5.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сұрақтары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66ED5-8214-43E6-A5F1-74E7BE3C437B}" type="parTrans" cxnId="{6AB16FAE-BD52-46F8-8E50-1BCD8AA4EE3A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A2CAD-D718-4EB8-B744-1BEF49670599}" type="sibTrans" cxnId="{6AB16FAE-BD52-46F8-8E50-1BCD8AA4EE3A}">
      <dgm:prSet/>
      <dgm:spPr/>
      <dgm:t>
        <a:bodyPr/>
        <a:lstStyle/>
        <a:p>
          <a:endParaRPr lang="ru-RU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37432-0AAD-4490-A494-5ABCCEB59506}" type="pres">
      <dgm:prSet presAssocID="{32E871E4-3074-4F95-8002-BD0F58978A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807EDB5-A9EE-46ED-A276-6B32BBE1726E}" type="pres">
      <dgm:prSet presAssocID="{32E871E4-3074-4F95-8002-BD0F58978A2E}" presName="Name1" presStyleCnt="0"/>
      <dgm:spPr/>
    </dgm:pt>
    <dgm:pt modelId="{27E4D45C-E14E-47E4-B23D-208117D9D6C8}" type="pres">
      <dgm:prSet presAssocID="{32E871E4-3074-4F95-8002-BD0F58978A2E}" presName="cycle" presStyleCnt="0"/>
      <dgm:spPr/>
    </dgm:pt>
    <dgm:pt modelId="{8E578012-433F-4745-9A72-5B42A70EDD8B}" type="pres">
      <dgm:prSet presAssocID="{32E871E4-3074-4F95-8002-BD0F58978A2E}" presName="srcNode" presStyleLbl="node1" presStyleIdx="0" presStyleCnt="5"/>
      <dgm:spPr/>
    </dgm:pt>
    <dgm:pt modelId="{7F6E4215-72CA-4C32-97AA-1F8A7E1D3D15}" type="pres">
      <dgm:prSet presAssocID="{32E871E4-3074-4F95-8002-BD0F58978A2E}" presName="conn" presStyleLbl="parChTrans1D2" presStyleIdx="0" presStyleCnt="1"/>
      <dgm:spPr/>
      <dgm:t>
        <a:bodyPr/>
        <a:lstStyle/>
        <a:p>
          <a:endParaRPr lang="ru-RU"/>
        </a:p>
      </dgm:t>
    </dgm:pt>
    <dgm:pt modelId="{9C1F1B49-298F-49D3-A18C-F50EB71C19E0}" type="pres">
      <dgm:prSet presAssocID="{32E871E4-3074-4F95-8002-BD0F58978A2E}" presName="extraNode" presStyleLbl="node1" presStyleIdx="0" presStyleCnt="5"/>
      <dgm:spPr/>
    </dgm:pt>
    <dgm:pt modelId="{2E1AB7ED-CA2D-4098-A56C-C0184E48C329}" type="pres">
      <dgm:prSet presAssocID="{32E871E4-3074-4F95-8002-BD0F58978A2E}" presName="dstNode" presStyleLbl="node1" presStyleIdx="0" presStyleCnt="5"/>
      <dgm:spPr/>
    </dgm:pt>
    <dgm:pt modelId="{99C97347-4F4C-41FE-A4CB-EE6A9FF0E424}" type="pres">
      <dgm:prSet presAssocID="{38A541E8-BEF7-4CE6-A51C-FCAFE2D23A8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5F9C1-7248-45CC-8827-70DFE8990AF4}" type="pres">
      <dgm:prSet presAssocID="{38A541E8-BEF7-4CE6-A51C-FCAFE2D23A86}" presName="accent_1" presStyleCnt="0"/>
      <dgm:spPr/>
    </dgm:pt>
    <dgm:pt modelId="{F5AF8267-F9D3-43B7-8F16-20DE312A0F9A}" type="pres">
      <dgm:prSet presAssocID="{38A541E8-BEF7-4CE6-A51C-FCAFE2D23A86}" presName="accentRepeatNode" presStyleLbl="solidFgAcc1" presStyleIdx="0" presStyleCnt="5"/>
      <dgm:spPr/>
    </dgm:pt>
    <dgm:pt modelId="{D0FC2D81-69D6-4E94-959C-9729763E54D1}" type="pres">
      <dgm:prSet presAssocID="{D3F2C7B3-D8EF-4B1B-B864-5753C19D57B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996FB-6CE8-482A-BDE2-C3C9105CE7CC}" type="pres">
      <dgm:prSet presAssocID="{D3F2C7B3-D8EF-4B1B-B864-5753C19D57B8}" presName="accent_2" presStyleCnt="0"/>
      <dgm:spPr/>
    </dgm:pt>
    <dgm:pt modelId="{1011899D-3FE5-41E2-A939-53EB901186B6}" type="pres">
      <dgm:prSet presAssocID="{D3F2C7B3-D8EF-4B1B-B864-5753C19D57B8}" presName="accentRepeatNode" presStyleLbl="solidFgAcc1" presStyleIdx="1" presStyleCnt="5"/>
      <dgm:spPr/>
    </dgm:pt>
    <dgm:pt modelId="{D8B625CD-97BC-41DD-86A9-A263B3B7A0B2}" type="pres">
      <dgm:prSet presAssocID="{08A0B994-F9A2-432C-975D-1493AA03079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3D29F-1C23-47FE-BBAB-2E7655D61ED2}" type="pres">
      <dgm:prSet presAssocID="{08A0B994-F9A2-432C-975D-1493AA03079C}" presName="accent_3" presStyleCnt="0"/>
      <dgm:spPr/>
    </dgm:pt>
    <dgm:pt modelId="{7F77499D-2E03-4F9A-9503-72198688822A}" type="pres">
      <dgm:prSet presAssocID="{08A0B994-F9A2-432C-975D-1493AA03079C}" presName="accentRepeatNode" presStyleLbl="solidFgAcc1" presStyleIdx="2" presStyleCnt="5"/>
      <dgm:spPr/>
    </dgm:pt>
    <dgm:pt modelId="{0948C896-97BA-40A2-971B-11CD591A4AC2}" type="pres">
      <dgm:prSet presAssocID="{B24978BC-5605-47B4-B302-60E77DA3060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0637E-AB6C-4740-B296-5253727B3FED}" type="pres">
      <dgm:prSet presAssocID="{B24978BC-5605-47B4-B302-60E77DA30605}" presName="accent_4" presStyleCnt="0"/>
      <dgm:spPr/>
    </dgm:pt>
    <dgm:pt modelId="{6EF3827F-1C5C-4764-9188-8462A3CF3A18}" type="pres">
      <dgm:prSet presAssocID="{B24978BC-5605-47B4-B302-60E77DA30605}" presName="accentRepeatNode" presStyleLbl="solidFgAcc1" presStyleIdx="3" presStyleCnt="5"/>
      <dgm:spPr/>
    </dgm:pt>
    <dgm:pt modelId="{26231B9E-C9A0-48B9-ACF1-231F8794A913}" type="pres">
      <dgm:prSet presAssocID="{A4620B0A-BED9-495B-8EB4-44FFE84C2FD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93D60-4D80-40C6-8FEF-06A5AEA9BA5B}" type="pres">
      <dgm:prSet presAssocID="{A4620B0A-BED9-495B-8EB4-44FFE84C2FD8}" presName="accent_5" presStyleCnt="0"/>
      <dgm:spPr/>
    </dgm:pt>
    <dgm:pt modelId="{2B7DA847-9447-48DE-8F59-307CDFBA7854}" type="pres">
      <dgm:prSet presAssocID="{A4620B0A-BED9-495B-8EB4-44FFE84C2FD8}" presName="accentRepeatNode" presStyleLbl="solidFgAcc1" presStyleIdx="4" presStyleCnt="5"/>
      <dgm:spPr/>
    </dgm:pt>
  </dgm:ptLst>
  <dgm:cxnLst>
    <dgm:cxn modelId="{EC63A842-D901-4A7D-80E4-1347BCF0A818}" type="presOf" srcId="{08A0B994-F9A2-432C-975D-1493AA03079C}" destId="{D8B625CD-97BC-41DD-86A9-A263B3B7A0B2}" srcOrd="0" destOrd="0" presId="urn:microsoft.com/office/officeart/2008/layout/VerticalCurvedList"/>
    <dgm:cxn modelId="{D0DAC3C6-6CF8-4AB9-8B44-147891BC7756}" type="presOf" srcId="{D3F2C7B3-D8EF-4B1B-B864-5753C19D57B8}" destId="{D0FC2D81-69D6-4E94-959C-9729763E54D1}" srcOrd="0" destOrd="0" presId="urn:microsoft.com/office/officeart/2008/layout/VerticalCurvedList"/>
    <dgm:cxn modelId="{69551A04-D09E-4751-8FC8-4BF856210216}" type="presOf" srcId="{38A541E8-BEF7-4CE6-A51C-FCAFE2D23A86}" destId="{99C97347-4F4C-41FE-A4CB-EE6A9FF0E424}" srcOrd="0" destOrd="0" presId="urn:microsoft.com/office/officeart/2008/layout/VerticalCurvedList"/>
    <dgm:cxn modelId="{C644465C-01D0-427F-8E97-F56C315DF733}" srcId="{32E871E4-3074-4F95-8002-BD0F58978A2E}" destId="{08A0B994-F9A2-432C-975D-1493AA03079C}" srcOrd="2" destOrd="0" parTransId="{9F28D3C4-98AE-4474-B10B-A282A960466B}" sibTransId="{87AB2FB3-C03B-49E7-8D06-48F299BB9626}"/>
    <dgm:cxn modelId="{DCCECFA3-CA1F-4DCC-B0CA-8D71AB025072}" type="presOf" srcId="{A4620B0A-BED9-495B-8EB4-44FFE84C2FD8}" destId="{26231B9E-C9A0-48B9-ACF1-231F8794A913}" srcOrd="0" destOrd="0" presId="urn:microsoft.com/office/officeart/2008/layout/VerticalCurvedList"/>
    <dgm:cxn modelId="{22981EAC-24B1-4619-B882-9CFE15C0956D}" type="presOf" srcId="{B24978BC-5605-47B4-B302-60E77DA30605}" destId="{0948C896-97BA-40A2-971B-11CD591A4AC2}" srcOrd="0" destOrd="0" presId="urn:microsoft.com/office/officeart/2008/layout/VerticalCurvedList"/>
    <dgm:cxn modelId="{DA2CA471-1951-42B7-9CBE-0BC29B6FEF2B}" srcId="{32E871E4-3074-4F95-8002-BD0F58978A2E}" destId="{38A541E8-BEF7-4CE6-A51C-FCAFE2D23A86}" srcOrd="0" destOrd="0" parTransId="{9BD79AD4-6F75-401A-BA43-BBB417A3A732}" sibTransId="{986058AC-6A5D-4FF5-9857-3748C11E13DA}"/>
    <dgm:cxn modelId="{2066C6B6-11A0-46AE-B415-CD58A0098B4A}" srcId="{32E871E4-3074-4F95-8002-BD0F58978A2E}" destId="{B24978BC-5605-47B4-B302-60E77DA30605}" srcOrd="3" destOrd="0" parTransId="{3ED568FF-CC4E-414F-AEC8-4C228D5F4E6D}" sibTransId="{5A26DD11-82A7-457E-9AA7-938ACFABB93D}"/>
    <dgm:cxn modelId="{6AB16FAE-BD52-46F8-8E50-1BCD8AA4EE3A}" srcId="{32E871E4-3074-4F95-8002-BD0F58978A2E}" destId="{A4620B0A-BED9-495B-8EB4-44FFE84C2FD8}" srcOrd="4" destOrd="0" parTransId="{87D66ED5-8214-43E6-A5F1-74E7BE3C437B}" sibTransId="{240A2CAD-D718-4EB8-B744-1BEF49670599}"/>
    <dgm:cxn modelId="{ED9BFE33-320D-4D2F-9E71-D7E0BF4BF6A6}" srcId="{32E871E4-3074-4F95-8002-BD0F58978A2E}" destId="{D3F2C7B3-D8EF-4B1B-B864-5753C19D57B8}" srcOrd="1" destOrd="0" parTransId="{9BE407A7-6530-4B93-ADF5-DD60961E0C4B}" sibTransId="{0BF8EC1C-A312-4E39-B2A9-4E5A52FEC28B}"/>
    <dgm:cxn modelId="{E139A708-CC1B-43DC-A1B3-10371DAED0E2}" type="presOf" srcId="{32E871E4-3074-4F95-8002-BD0F58978A2E}" destId="{10C37432-0AAD-4490-A494-5ABCCEB59506}" srcOrd="0" destOrd="0" presId="urn:microsoft.com/office/officeart/2008/layout/VerticalCurvedList"/>
    <dgm:cxn modelId="{218C0C45-F310-4193-BFC1-EF503D164CB8}" type="presOf" srcId="{986058AC-6A5D-4FF5-9857-3748C11E13DA}" destId="{7F6E4215-72CA-4C32-97AA-1F8A7E1D3D15}" srcOrd="0" destOrd="0" presId="urn:microsoft.com/office/officeart/2008/layout/VerticalCurvedList"/>
    <dgm:cxn modelId="{D66C7C4F-FD57-4453-91AC-A5DCDAB99721}" type="presParOf" srcId="{10C37432-0AAD-4490-A494-5ABCCEB59506}" destId="{F807EDB5-A9EE-46ED-A276-6B32BBE1726E}" srcOrd="0" destOrd="0" presId="urn:microsoft.com/office/officeart/2008/layout/VerticalCurvedList"/>
    <dgm:cxn modelId="{0999510F-86F1-40C8-BED4-AE6AA8F5338A}" type="presParOf" srcId="{F807EDB5-A9EE-46ED-A276-6B32BBE1726E}" destId="{27E4D45C-E14E-47E4-B23D-208117D9D6C8}" srcOrd="0" destOrd="0" presId="urn:microsoft.com/office/officeart/2008/layout/VerticalCurvedList"/>
    <dgm:cxn modelId="{960001D1-1221-4CF6-87E0-290AACAE93B6}" type="presParOf" srcId="{27E4D45C-E14E-47E4-B23D-208117D9D6C8}" destId="{8E578012-433F-4745-9A72-5B42A70EDD8B}" srcOrd="0" destOrd="0" presId="urn:microsoft.com/office/officeart/2008/layout/VerticalCurvedList"/>
    <dgm:cxn modelId="{EC90FA7C-94B8-45C1-A7BF-13A798861149}" type="presParOf" srcId="{27E4D45C-E14E-47E4-B23D-208117D9D6C8}" destId="{7F6E4215-72CA-4C32-97AA-1F8A7E1D3D15}" srcOrd="1" destOrd="0" presId="urn:microsoft.com/office/officeart/2008/layout/VerticalCurvedList"/>
    <dgm:cxn modelId="{5F7081D5-C4B2-4E7A-A042-4F2BC4A0077B}" type="presParOf" srcId="{27E4D45C-E14E-47E4-B23D-208117D9D6C8}" destId="{9C1F1B49-298F-49D3-A18C-F50EB71C19E0}" srcOrd="2" destOrd="0" presId="urn:microsoft.com/office/officeart/2008/layout/VerticalCurvedList"/>
    <dgm:cxn modelId="{00C2ED73-6454-45A6-8E42-C2D933E9ED8C}" type="presParOf" srcId="{27E4D45C-E14E-47E4-B23D-208117D9D6C8}" destId="{2E1AB7ED-CA2D-4098-A56C-C0184E48C329}" srcOrd="3" destOrd="0" presId="urn:microsoft.com/office/officeart/2008/layout/VerticalCurvedList"/>
    <dgm:cxn modelId="{9F8948B4-7442-4BCC-A5C7-11019A5C10DE}" type="presParOf" srcId="{F807EDB5-A9EE-46ED-A276-6B32BBE1726E}" destId="{99C97347-4F4C-41FE-A4CB-EE6A9FF0E424}" srcOrd="1" destOrd="0" presId="urn:microsoft.com/office/officeart/2008/layout/VerticalCurvedList"/>
    <dgm:cxn modelId="{C009B536-5F8C-43F1-827C-A2C623D28CB0}" type="presParOf" srcId="{F807EDB5-A9EE-46ED-A276-6B32BBE1726E}" destId="{C415F9C1-7248-45CC-8827-70DFE8990AF4}" srcOrd="2" destOrd="0" presId="urn:microsoft.com/office/officeart/2008/layout/VerticalCurvedList"/>
    <dgm:cxn modelId="{CC65B917-B593-4203-96EB-12F069322CE8}" type="presParOf" srcId="{C415F9C1-7248-45CC-8827-70DFE8990AF4}" destId="{F5AF8267-F9D3-43B7-8F16-20DE312A0F9A}" srcOrd="0" destOrd="0" presId="urn:microsoft.com/office/officeart/2008/layout/VerticalCurvedList"/>
    <dgm:cxn modelId="{CB266C76-53F4-454F-A8E4-2CF010A0F907}" type="presParOf" srcId="{F807EDB5-A9EE-46ED-A276-6B32BBE1726E}" destId="{D0FC2D81-69D6-4E94-959C-9729763E54D1}" srcOrd="3" destOrd="0" presId="urn:microsoft.com/office/officeart/2008/layout/VerticalCurvedList"/>
    <dgm:cxn modelId="{3BECB01B-286B-4FC6-A61D-CBB332FD3F8C}" type="presParOf" srcId="{F807EDB5-A9EE-46ED-A276-6B32BBE1726E}" destId="{38E996FB-6CE8-482A-BDE2-C3C9105CE7CC}" srcOrd="4" destOrd="0" presId="urn:microsoft.com/office/officeart/2008/layout/VerticalCurvedList"/>
    <dgm:cxn modelId="{CD5C7CFC-6705-4BA7-9B29-C9E0F2784E51}" type="presParOf" srcId="{38E996FB-6CE8-482A-BDE2-C3C9105CE7CC}" destId="{1011899D-3FE5-41E2-A939-53EB901186B6}" srcOrd="0" destOrd="0" presId="urn:microsoft.com/office/officeart/2008/layout/VerticalCurvedList"/>
    <dgm:cxn modelId="{9DD852DA-EAAB-4669-8D4A-861A04AEFD73}" type="presParOf" srcId="{F807EDB5-A9EE-46ED-A276-6B32BBE1726E}" destId="{D8B625CD-97BC-41DD-86A9-A263B3B7A0B2}" srcOrd="5" destOrd="0" presId="urn:microsoft.com/office/officeart/2008/layout/VerticalCurvedList"/>
    <dgm:cxn modelId="{572FDEA1-27D8-4451-A881-226BFD5ECC1D}" type="presParOf" srcId="{F807EDB5-A9EE-46ED-A276-6B32BBE1726E}" destId="{3EB3D29F-1C23-47FE-BBAB-2E7655D61ED2}" srcOrd="6" destOrd="0" presId="urn:microsoft.com/office/officeart/2008/layout/VerticalCurvedList"/>
    <dgm:cxn modelId="{43310413-E10F-49EC-92EB-B3E87E16C726}" type="presParOf" srcId="{3EB3D29F-1C23-47FE-BBAB-2E7655D61ED2}" destId="{7F77499D-2E03-4F9A-9503-72198688822A}" srcOrd="0" destOrd="0" presId="urn:microsoft.com/office/officeart/2008/layout/VerticalCurvedList"/>
    <dgm:cxn modelId="{CB6B862E-EE8F-4C99-B2FB-5E66B51E6EF7}" type="presParOf" srcId="{F807EDB5-A9EE-46ED-A276-6B32BBE1726E}" destId="{0948C896-97BA-40A2-971B-11CD591A4AC2}" srcOrd="7" destOrd="0" presId="urn:microsoft.com/office/officeart/2008/layout/VerticalCurvedList"/>
    <dgm:cxn modelId="{2E653CE8-3DAC-45F7-938D-FEC02B2799AB}" type="presParOf" srcId="{F807EDB5-A9EE-46ED-A276-6B32BBE1726E}" destId="{3940637E-AB6C-4740-B296-5253727B3FED}" srcOrd="8" destOrd="0" presId="urn:microsoft.com/office/officeart/2008/layout/VerticalCurvedList"/>
    <dgm:cxn modelId="{27854243-5ADE-43F6-86B3-C613F6D07B1E}" type="presParOf" srcId="{3940637E-AB6C-4740-B296-5253727B3FED}" destId="{6EF3827F-1C5C-4764-9188-8462A3CF3A18}" srcOrd="0" destOrd="0" presId="urn:microsoft.com/office/officeart/2008/layout/VerticalCurvedList"/>
    <dgm:cxn modelId="{6B9DBB88-E6D9-4C98-AD2A-2FC7FBF7081B}" type="presParOf" srcId="{F807EDB5-A9EE-46ED-A276-6B32BBE1726E}" destId="{26231B9E-C9A0-48B9-ACF1-231F8794A913}" srcOrd="9" destOrd="0" presId="urn:microsoft.com/office/officeart/2008/layout/VerticalCurvedList"/>
    <dgm:cxn modelId="{6F543C8D-3E70-4E51-B605-CD5F623987B9}" type="presParOf" srcId="{F807EDB5-A9EE-46ED-A276-6B32BBE1726E}" destId="{22593D60-4D80-40C6-8FEF-06A5AEA9BA5B}" srcOrd="10" destOrd="0" presId="urn:microsoft.com/office/officeart/2008/layout/VerticalCurvedList"/>
    <dgm:cxn modelId="{A08280EE-4D37-4B7C-B899-C495D0C31FFF}" type="presParOf" srcId="{22593D60-4D80-40C6-8FEF-06A5AEA9BA5B}" destId="{2B7DA847-9447-48DE-8F59-307CDFBA78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E4215-72CA-4C32-97AA-1F8A7E1D3D15}">
      <dsp:nvSpPr>
        <dsp:cNvPr id="0" name=""/>
        <dsp:cNvSpPr/>
      </dsp:nvSpPr>
      <dsp:spPr>
        <a:xfrm>
          <a:off x="-6009636" y="-919571"/>
          <a:ext cx="7154091" cy="7154091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97347-4F4C-41FE-A4CB-EE6A9FF0E424}">
      <dsp:nvSpPr>
        <dsp:cNvPr id="0" name=""/>
        <dsp:cNvSpPr/>
      </dsp:nvSpPr>
      <dsp:spPr>
        <a:xfrm>
          <a:off x="500133" y="332078"/>
          <a:ext cx="11412135" cy="664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1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2.1.Талшықты-оптикалық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байланыс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жүйесінің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моделі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33" y="332078"/>
        <a:ext cx="11412135" cy="664581"/>
      </dsp:txXfrm>
    </dsp:sp>
    <dsp:sp modelId="{F5AF8267-F9D3-43B7-8F16-20DE312A0F9A}">
      <dsp:nvSpPr>
        <dsp:cNvPr id="0" name=""/>
        <dsp:cNvSpPr/>
      </dsp:nvSpPr>
      <dsp:spPr>
        <a:xfrm>
          <a:off x="84770" y="249005"/>
          <a:ext cx="830726" cy="830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C2D81-69D6-4E94-959C-9729763E54D1}">
      <dsp:nvSpPr>
        <dsp:cNvPr id="0" name=""/>
        <dsp:cNvSpPr/>
      </dsp:nvSpPr>
      <dsp:spPr>
        <a:xfrm>
          <a:off x="976352" y="1328630"/>
          <a:ext cx="10935916" cy="664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1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2.2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Талшықты-оптикалық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сигнал беру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қолданылатын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толқын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ұзындығының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диапазоны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6352" y="1328630"/>
        <a:ext cx="10935916" cy="664581"/>
      </dsp:txXfrm>
    </dsp:sp>
    <dsp:sp modelId="{1011899D-3FE5-41E2-A939-53EB901186B6}">
      <dsp:nvSpPr>
        <dsp:cNvPr id="0" name=""/>
        <dsp:cNvSpPr/>
      </dsp:nvSpPr>
      <dsp:spPr>
        <a:xfrm>
          <a:off x="560989" y="1245558"/>
          <a:ext cx="830726" cy="830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625CD-97BC-41DD-86A9-A263B3B7A0B2}">
      <dsp:nvSpPr>
        <dsp:cNvPr id="0" name=""/>
        <dsp:cNvSpPr/>
      </dsp:nvSpPr>
      <dsp:spPr>
        <a:xfrm>
          <a:off x="1122514" y="2325183"/>
          <a:ext cx="10789754" cy="664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1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2.3.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Байланыс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желісінің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өткізу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қабілеттілігін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арттыру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2514" y="2325183"/>
        <a:ext cx="10789754" cy="664581"/>
      </dsp:txXfrm>
    </dsp:sp>
    <dsp:sp modelId="{7F77499D-2E03-4F9A-9503-72198688822A}">
      <dsp:nvSpPr>
        <dsp:cNvPr id="0" name=""/>
        <dsp:cNvSpPr/>
      </dsp:nvSpPr>
      <dsp:spPr>
        <a:xfrm>
          <a:off x="707150" y="2242111"/>
          <a:ext cx="830726" cy="830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8C896-97BA-40A2-971B-11CD591A4AC2}">
      <dsp:nvSpPr>
        <dsp:cNvPr id="0" name=""/>
        <dsp:cNvSpPr/>
      </dsp:nvSpPr>
      <dsp:spPr>
        <a:xfrm>
          <a:off x="976352" y="3321736"/>
          <a:ext cx="10935916" cy="664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1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2.4.WDM </a:t>
          </a:r>
          <a:r>
            <a:rPr lang="en-US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заманауи</a:t>
          </a: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технологиялары</a:t>
          </a:r>
          <a:endParaRPr lang="ru-RU" sz="20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6352" y="3321736"/>
        <a:ext cx="10935916" cy="664581"/>
      </dsp:txXfrm>
    </dsp:sp>
    <dsp:sp modelId="{6EF3827F-1C5C-4764-9188-8462A3CF3A18}">
      <dsp:nvSpPr>
        <dsp:cNvPr id="0" name=""/>
        <dsp:cNvSpPr/>
      </dsp:nvSpPr>
      <dsp:spPr>
        <a:xfrm>
          <a:off x="560989" y="3238664"/>
          <a:ext cx="830726" cy="830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31B9E-C9A0-48B9-ACF1-231F8794A913}">
      <dsp:nvSpPr>
        <dsp:cNvPr id="0" name=""/>
        <dsp:cNvSpPr/>
      </dsp:nvSpPr>
      <dsp:spPr>
        <a:xfrm>
          <a:off x="500133" y="4318289"/>
          <a:ext cx="11412135" cy="664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751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2.5.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сұрақтары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33" y="4318289"/>
        <a:ext cx="11412135" cy="664581"/>
      </dsp:txXfrm>
    </dsp:sp>
    <dsp:sp modelId="{2B7DA847-9447-48DE-8F59-307CDFBA7854}">
      <dsp:nvSpPr>
        <dsp:cNvPr id="0" name=""/>
        <dsp:cNvSpPr/>
      </dsp:nvSpPr>
      <dsp:spPr>
        <a:xfrm>
          <a:off x="84770" y="4235217"/>
          <a:ext cx="830726" cy="830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3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4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4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0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6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7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2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8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9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12586"/>
            <a:ext cx="12192000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бағыттаушы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ТОБЖ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147" y="428593"/>
            <a:ext cx="8772379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Қ.И.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Сәтбаев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0" t="31571" r="32689" b="33953"/>
          <a:stretch/>
        </p:blipFill>
        <p:spPr>
          <a:xfrm>
            <a:off x="0" y="58906"/>
            <a:ext cx="2447779" cy="11394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7999" y="2884286"/>
            <a:ext cx="6096000" cy="7386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60679" y="6087546"/>
            <a:ext cx="1870641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2022 ж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3836" y="3631162"/>
            <a:ext cx="9944325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 БАЙЛАНЫС ЖОЛДАРЫ: НЕГІЗГІ ЕРЕЖЕЛЕР</a:t>
            </a:r>
          </a:p>
        </p:txBody>
      </p:sp>
    </p:spTree>
    <p:extLst>
      <p:ext uri="{BB962C8B-B14F-4D97-AF65-F5344CB8AC3E}">
        <p14:creationId xmlns:p14="http://schemas.microsoft.com/office/powerpoint/2010/main" val="24954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1058526" y="278604"/>
            <a:ext cx="1133474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61950" y="1488129"/>
                <a:ext cx="1129665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Осы </a:t>
                </a:r>
                <a:r>
                  <a:rPr 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технологияларды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толығырақ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қарастырайық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TDM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жоғары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жылдамдықты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байланыс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арнасы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арқылы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одан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әрі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жіберу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үшін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бірнеше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төмен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жылдамдықты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желілер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арқылы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алынған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ақпаратты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біріктіру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технологиясы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Тығыздау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әрбір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жолға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өз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уақыт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аралығын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бөлу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арқылы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жүзеге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асырылады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FDM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мультиплекстеу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технологиясы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онда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әрбір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ақпарат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ағыны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сәйкес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жиілікте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физикалық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арна</a:t>
                </a:r>
                <a:r>
                  <a:rPr lang="kk-KZ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да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қосалқы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тасымалдаушы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арқылы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беріледі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Егер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оптикалық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тасымалдаушы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физикалық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арна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ретінде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әрекет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етсе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онда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ол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интенсивтілігі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бойынша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топтық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ақпараттық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сигнал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арқылы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модуляцияланады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оның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спектрі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ішкі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тасымалдаушы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жиіліктердің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бірқатарынан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тұрады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олардың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саны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құрамдас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ақпарат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ағындарының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санына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ru-RU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геометриялық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оптика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бойынша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егер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көпмодалы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талшықтың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шығыс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ұшында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kk-KZ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kk-KZ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ru-RU" sz="20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кр</a:t>
                </a:r>
                <a:r>
                  <a:rPr lang="ru-RU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бұрышында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оптикалық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сәуле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kk-KZ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түссе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онда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талшыққа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осы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ұшы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арқылы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еніп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ол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үшін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қатаң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белгіленген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траектория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бойынша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осы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талшық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бойымен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тарала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отырып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шығыс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ында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бірдей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kk-KZ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kk-KZ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бұрышында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шығады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талшыққа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енгізілген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сәулелердің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қалған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бөлігіне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де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қатысты</a:t>
                </a:r>
                <a:r>
                  <a:rPr lang="kk-KZ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kk-KZ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ru-RU" sz="2000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kk-KZ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ru-RU" sz="2000" i="1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r>
                      <a:rPr lang="kk-KZ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ru-RU" sz="20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кр</a:t>
                </a:r>
                <a:r>
                  <a:rPr lang="kk-KZ" sz="20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Талшықтың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кірісі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мен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шығысындағы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модалық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селекторларын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пайдалана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отырып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жағдайда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арналар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рөлін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атқаратын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сәйкес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режимдер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бойынша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тәуелсіз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ақпараттық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ағындарды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беруге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болады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1488129"/>
                <a:ext cx="11296650" cy="4708981"/>
              </a:xfrm>
              <a:prstGeom prst="rect">
                <a:avLst/>
              </a:prstGeom>
              <a:blipFill rotWithShape="0">
                <a:blip r:embed="rId2"/>
                <a:stretch>
                  <a:fillRect l="-539" t="-647" r="-539" b="-1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200038" y="397815"/>
            <a:ext cx="7172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8" y="1335163"/>
            <a:ext cx="11587164" cy="50149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1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1058526" y="278604"/>
            <a:ext cx="1133474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0038" y="397815"/>
            <a:ext cx="7172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8" y="2488255"/>
            <a:ext cx="1158716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PDM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сызықтық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поляризациясы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бар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тасымалдаушылардың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көмегімен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ақпараттық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ағындарды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мультиплекстеу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жағдайда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әрбір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тасымалдаушының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поляризация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жазықтығы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бұрышында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орналасуы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керек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Полярлықты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модуляциялау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әдісі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тасымалдаушының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бөлігі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полярлығы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сигналмен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теріс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бөлігі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басқасымен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модуляцияланады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Мұндай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желісіне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енгізілетін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сәулеленуді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модуляциялайды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OTDM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толық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жүйелерді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құру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тұжырымдамасына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жасалған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Жүйеде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толық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элементтер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қолданылады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лазер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модуляторлар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сплиттер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LiNbO3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электрооптикалық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кристалдар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негізінде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жасалған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модуляторлар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күшейткіштер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кідіріс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сызықтары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2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7815"/>
            <a:ext cx="10801349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2.4.	WDM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заманауи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технологиялары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1058526" y="278604"/>
            <a:ext cx="1133474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762" y="1285251"/>
            <a:ext cx="11401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WDM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технологиясы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1958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жылы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жасалған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бірақ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соңғы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жыл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ішінде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белсенді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дамып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келеді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WDM-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тасымалдаушылар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жеке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көздер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лазерлер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жасалады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содан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тасымалдаушылар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сыртқы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ақпараттық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сигналдармен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модуляцияланады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олар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мультиплексормен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талшыққа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берілетін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бірыңғай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жиілікті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сигналға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біріктірілген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Жарық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ағындарын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құрайды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2.4.1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стандартты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жиілік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жоспары</a:t>
            </a:r>
            <a:endParaRPr lang="kk-KZ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Бастапқыда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4.1 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Гц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(192.10 – 196.10 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Гц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стандартталған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диапазонында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арнаны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орналастыруға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мүмкіндік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беретін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(1528.77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нм-ден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1560.61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нм-ге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λ = c/f [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Гц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λ = 0.78..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0.80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қадам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Содан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нақтыланды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қадам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ГГц-ке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азайтылды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арнаны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орналастыруға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мүмкіндік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берді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стандартты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диапазоны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ішкі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диапазонға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бөлінді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S-Short Band-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қысқа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толқындар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L-Long Band 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ұзын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толқындар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немесе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басқа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диапазонды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таңдау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жеткізуге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болатын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АВХ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біркелкі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емес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Мысалы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EDFA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типті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күшейткіш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қосалқы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диапазонына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артықшылық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беріледі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Тасымалдаушылардың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стандартты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қадамын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ГГц-ке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(~0.2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қадамымен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161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тасымалдаушы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тіпті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12.5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ГГц-ке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(~0.1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қадамымен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321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тасымалдаушы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одан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әрі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азайту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ұсынылды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8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7815"/>
            <a:ext cx="10801349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2.4.2.Кеңейтілген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1058526" y="278604"/>
            <a:ext cx="1133474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image1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408" y="1230600"/>
            <a:ext cx="8358186" cy="131284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849" y="3168250"/>
            <a:ext cx="11949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DWDM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жүйелерінің арналарының санын кеңейтуге стандартты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kk-KZ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диапазонын оңға қарай, бастапқы қолданылғаннан 1612,65 нм дейін кеңейтуге негізделген, бұл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kk-KZ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жоғарылатуға мүмкіндік беретін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төртінші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мөлдірлік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терезесін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(~1600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10,2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ТГц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(84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кеңейтілген жолмен қол жеткізуге болады.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Қолданылатын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жиілік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жолағын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әрі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кеңейту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1270 - 1610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(340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қолжетімді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жолақты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бесінші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мөлдірлік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терезесі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аталатын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аймақта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196,1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ТГц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219075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849" y="4732999"/>
            <a:ext cx="11949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2.4.3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WDM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жүйелерінің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классификациясы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Босатылған</a:t>
            </a:r>
            <a:r>
              <a:rPr lang="ru-RU" dirty="0" smtClean="0"/>
              <a:t> </a:t>
            </a:r>
            <a:r>
              <a:rPr lang="en-US" dirty="0"/>
              <a:t>WDM – CWDM – </a:t>
            </a:r>
            <a:r>
              <a:rPr lang="ru-RU" dirty="0" err="1"/>
              <a:t>толқын</a:t>
            </a:r>
            <a:r>
              <a:rPr lang="ru-RU" dirty="0"/>
              <a:t> </a:t>
            </a:r>
            <a:r>
              <a:rPr lang="ru-RU" dirty="0" err="1"/>
              <a:t>ұзындығы</a:t>
            </a:r>
            <a:r>
              <a:rPr lang="ru-RU" dirty="0"/>
              <a:t> </a:t>
            </a:r>
            <a:r>
              <a:rPr lang="ru-RU" dirty="0" err="1"/>
              <a:t>қадамы</a:t>
            </a:r>
            <a:r>
              <a:rPr lang="ru-RU" dirty="0"/>
              <a:t> 20 </a:t>
            </a:r>
            <a:r>
              <a:rPr lang="ru-RU" dirty="0" err="1"/>
              <a:t>нм</a:t>
            </a:r>
            <a:r>
              <a:rPr lang="ru-RU" dirty="0"/>
              <a:t>, 1270 – 1610 </a:t>
            </a:r>
            <a:r>
              <a:rPr lang="ru-RU" dirty="0" err="1"/>
              <a:t>нм</a:t>
            </a:r>
            <a:r>
              <a:rPr lang="ru-RU" dirty="0"/>
              <a:t> </a:t>
            </a:r>
            <a:r>
              <a:rPr lang="ru-RU" dirty="0" err="1"/>
              <a:t>жолағында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істейтін</a:t>
            </a:r>
            <a:r>
              <a:rPr lang="ru-RU" dirty="0"/>
              <a:t> </a:t>
            </a:r>
            <a:r>
              <a:rPr lang="ru-RU" dirty="0" err="1"/>
              <a:t>жүйелер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Кәдімгі</a:t>
            </a:r>
            <a:r>
              <a:rPr lang="ru-RU" dirty="0" smtClean="0"/>
              <a:t> </a:t>
            </a:r>
            <a:r>
              <a:rPr lang="en-US" dirty="0"/>
              <a:t>WDM – 200 </a:t>
            </a:r>
            <a:r>
              <a:rPr lang="ru-RU" dirty="0"/>
              <a:t>ГГц-</a:t>
            </a:r>
            <a:r>
              <a:rPr lang="ru-RU" dirty="0" err="1"/>
              <a:t>ден</a:t>
            </a:r>
            <a:r>
              <a:rPr lang="ru-RU" dirty="0"/>
              <a:t> </a:t>
            </a:r>
            <a:r>
              <a:rPr lang="ru-RU" dirty="0" err="1"/>
              <a:t>астам</a:t>
            </a:r>
            <a:r>
              <a:rPr lang="ru-RU" dirty="0"/>
              <a:t> </a:t>
            </a:r>
            <a:r>
              <a:rPr lang="ru-RU" dirty="0" err="1"/>
              <a:t>тасымалдаушы</a:t>
            </a:r>
            <a:r>
              <a:rPr lang="ru-RU" dirty="0"/>
              <a:t> </a:t>
            </a:r>
            <a:r>
              <a:rPr lang="ru-RU" dirty="0" err="1"/>
              <a:t>жиілік</a:t>
            </a:r>
            <a:r>
              <a:rPr lang="ru-RU" dirty="0"/>
              <a:t> </a:t>
            </a:r>
            <a:r>
              <a:rPr lang="ru-RU" dirty="0" err="1"/>
              <a:t>аралығы</a:t>
            </a:r>
            <a:r>
              <a:rPr lang="ru-RU" dirty="0"/>
              <a:t> бар, 16 </a:t>
            </a:r>
            <a:r>
              <a:rPr lang="ru-RU" dirty="0" err="1"/>
              <a:t>арнадан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мультиплексирлеуге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en-US" dirty="0"/>
              <a:t>WDM </a:t>
            </a:r>
            <a:r>
              <a:rPr lang="ru-RU" dirty="0" err="1"/>
              <a:t>жүйелері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Тығыз</a:t>
            </a:r>
            <a:r>
              <a:rPr lang="ru-RU" dirty="0" smtClean="0"/>
              <a:t> </a:t>
            </a:r>
            <a:r>
              <a:rPr lang="en-US" dirty="0"/>
              <a:t>WDM - DWDM - </a:t>
            </a:r>
            <a:r>
              <a:rPr lang="ru-RU" dirty="0" err="1"/>
              <a:t>тасымалдаушы</a:t>
            </a:r>
            <a:r>
              <a:rPr lang="ru-RU" dirty="0"/>
              <a:t> </a:t>
            </a:r>
            <a:r>
              <a:rPr lang="ru-RU" dirty="0" err="1"/>
              <a:t>жиілік</a:t>
            </a:r>
            <a:r>
              <a:rPr lang="ru-RU" dirty="0"/>
              <a:t> </a:t>
            </a:r>
            <a:r>
              <a:rPr lang="ru-RU" dirty="0" err="1"/>
              <a:t>аралығы</a:t>
            </a:r>
            <a:r>
              <a:rPr lang="ru-RU" dirty="0"/>
              <a:t> 200-ден 50 ГГц-</a:t>
            </a:r>
            <a:r>
              <a:rPr lang="ru-RU" dirty="0" err="1"/>
              <a:t>ке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жүйелер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/>
              <a:t>тығыздықты</a:t>
            </a:r>
            <a:r>
              <a:rPr lang="ru-RU" dirty="0"/>
              <a:t> </a:t>
            </a:r>
            <a:r>
              <a:rPr lang="en-US" dirty="0"/>
              <a:t>WDM - HDWDM - </a:t>
            </a:r>
            <a:r>
              <a:rPr lang="ru-RU" dirty="0" err="1"/>
              <a:t>жиілік</a:t>
            </a:r>
            <a:r>
              <a:rPr lang="ru-RU" dirty="0"/>
              <a:t> </a:t>
            </a:r>
            <a:r>
              <a:rPr lang="ru-RU" dirty="0" err="1"/>
              <a:t>қадамы</a:t>
            </a:r>
            <a:r>
              <a:rPr lang="ru-RU" dirty="0"/>
              <a:t> 50 ГГц-</a:t>
            </a:r>
            <a:r>
              <a:rPr lang="ru-RU" dirty="0" err="1"/>
              <a:t>тен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(25 </a:t>
            </a:r>
            <a:r>
              <a:rPr lang="ru-RU" dirty="0" err="1"/>
              <a:t>және</a:t>
            </a:r>
            <a:r>
              <a:rPr lang="ru-RU" dirty="0"/>
              <a:t> 12,5 ГГц) </a:t>
            </a:r>
            <a:r>
              <a:rPr lang="ru-RU" dirty="0" err="1"/>
              <a:t>жүйелер</a:t>
            </a:r>
            <a:r>
              <a:rPr lang="ru-RU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24264" y="2703015"/>
            <a:ext cx="1124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2.7-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сурет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3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3 (граница и черта) 3"/>
          <p:cNvSpPr/>
          <p:nvPr/>
        </p:nvSpPr>
        <p:spPr>
          <a:xfrm flipV="1">
            <a:off x="1500187" y="1926852"/>
            <a:ext cx="9679781" cy="4300537"/>
          </a:xfrm>
          <a:prstGeom prst="accentBorderCallout3">
            <a:avLst>
              <a:gd name="adj1" fmla="val 17279"/>
              <a:gd name="adj2" fmla="val -2147"/>
              <a:gd name="adj3" fmla="val 17181"/>
              <a:gd name="adj4" fmla="val -8714"/>
              <a:gd name="adj5" fmla="val 117191"/>
              <a:gd name="adj6" fmla="val -8861"/>
              <a:gd name="adj7" fmla="val 116547"/>
              <a:gd name="adj8" fmla="val 27013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87" y="1999628"/>
            <a:ext cx="9558339" cy="41549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ТОТЖ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элементтерді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атаңыз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Арналарды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тығыздаудың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ТОТЖ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диапазонында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"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Ашықтық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1383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диапазонында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талшықтағы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жарықтың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сөнуіне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ТОБЖ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Полярлықты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"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"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Кеңейтілген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	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Бесінші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мөлдірлік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терезесі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 WDM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166" y="397815"/>
            <a:ext cx="326179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lvl="0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kk-KZ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сұрақтары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74" y="3912820"/>
            <a:ext cx="3080140" cy="2843206"/>
          </a:xfrm>
          <a:prstGeom prst="rect">
            <a:avLst/>
          </a:prstGeom>
          <a:effectLst/>
        </p:spPr>
      </p:pic>
      <p:sp>
        <p:nvSpPr>
          <p:cNvPr id="8" name="Нашивка 7"/>
          <p:cNvSpPr/>
          <p:nvPr/>
        </p:nvSpPr>
        <p:spPr>
          <a:xfrm>
            <a:off x="11058526" y="278604"/>
            <a:ext cx="1133474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31010571"/>
              </p:ext>
            </p:extLst>
          </p:nvPr>
        </p:nvGraphicFramePr>
        <p:xfrm>
          <a:off x="0" y="1285875"/>
          <a:ext cx="11987213" cy="531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92759" y="252195"/>
            <a:ext cx="1849161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kk-KZ" sz="3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endParaRPr lang="ru-RU" sz="3200" b="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81569" y="4148389"/>
            <a:ext cx="11828861" cy="22545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97815"/>
            <a:ext cx="1072991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Талшықты-оптикалық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5173" t="41467" r="28167" b="46103"/>
          <a:stretch/>
        </p:blipFill>
        <p:spPr bwMode="auto">
          <a:xfrm>
            <a:off x="69054" y="1454437"/>
            <a:ext cx="12122946" cy="1294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98718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2.1-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сурет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Талшықты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желісінің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үлгісі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сигналдарының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көзі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2 -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кодтаушы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модулятор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сәулелену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көзі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4 -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талшықты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жарық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бағыттағышы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5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фотодетектор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алдын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ала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күшейткіш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7 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төмен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жиілікті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сүзгі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өңдеу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құрылғысы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9886" y="4371587"/>
            <a:ext cx="115922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талшықты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элементтері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таратқыш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қондырғы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электрлік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сигналдар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жүйенің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кірісінде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қабылданған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импульстарға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түрленеді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содан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жарық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бағыттаушы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сызығына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беріледі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талшықты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желі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сигналдарды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қабылдайтын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оларды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декодтау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күшейтуден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жүйесінің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шығысына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келетін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электрлік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импульстарға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түрлендіретін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қабылдағыш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қондырғы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42913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97815"/>
            <a:ext cx="1072991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Талшықты-оптикалық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" y="1394667"/>
            <a:ext cx="11215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көзден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электрлік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сигналдар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жарықдиодты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лазерлік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диодтың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сәулеленуін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модуляциялайды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импульстері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талшықты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енгізіледі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бойымен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қабылдағышқа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енгізіледі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Қабылдағыштағы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фотодетектор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түсетін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сәулесін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сигналдарына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айналдырады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Фотодетектордан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қабылдағыш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блогында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демодулятор мен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күшейткіш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шығуына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жүйеге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сигналға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сигналдары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бағыттағышын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бірарналы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арналы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пайдалануға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арналы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берілетін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қысу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арналы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бағыттағыш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арналарды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мультиплекстеу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құрастырылады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мультиплекстеу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мультиплекстеу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28788" y="3792020"/>
            <a:ext cx="844391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3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97815"/>
            <a:ext cx="1072991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мультиплекстеу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9825" t="32223" r="31373" b="37548"/>
          <a:stretch/>
        </p:blipFill>
        <p:spPr bwMode="auto">
          <a:xfrm>
            <a:off x="233231" y="1869279"/>
            <a:ext cx="5484018" cy="3207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4813" y="5382060"/>
            <a:ext cx="1240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2.2-сурет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7249" y="1686591"/>
            <a:ext cx="60579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кір</a:t>
            </a:r>
            <a:r>
              <a:rPr lang="kk-KZ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кір</a:t>
            </a:r>
            <a:r>
              <a:rPr lang="kk-KZ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кірістерінде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импульстердің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сериясы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(A1, A2, ...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B1, B2, ...)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қабылданады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олар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1-мультиплексор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көмегімен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таратқышқа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ауысудың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берілген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тізбегі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-ге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енгізіледі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2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-ші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таратқыш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блогында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толқын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ұзындығы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λ</a:t>
            </a:r>
            <a:r>
              <a:rPr lang="ru-RU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енгізілген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электрлік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импульстарға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сигнал модулятор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бар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Желі арқылы жіберілетін сәулелену фотодетектор 3 құрамындағы фотодетектор арқылы электрлік сигналдарға түрлендіріледі, олар фотодетектор блогында орналасқан демультиплексор 4 арқылы импульстардың екі сериясына (A1, A2, ... және B1, B2, ...), сәйкесінше, A</a:t>
            </a:r>
            <a:r>
              <a:rPr lang="kk-KZ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шығу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және B</a:t>
            </a:r>
            <a:r>
              <a:rPr lang="kk-KZ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шығу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шығыстарына келеді.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97815"/>
            <a:ext cx="1072991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мультиплекс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1267" t="29088" r="32817" b="43250"/>
          <a:stretch/>
        </p:blipFill>
        <p:spPr bwMode="auto">
          <a:xfrm>
            <a:off x="6095999" y="1883718"/>
            <a:ext cx="5686424" cy="3228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25229" y="5112158"/>
            <a:ext cx="1227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2.3-сурет.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3" y="1395708"/>
            <a:ext cx="57102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1-таратқыш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блогында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арналы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сәулелену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көзі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болуы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керек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(n-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арналы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кезінде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көз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9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кір</a:t>
            </a:r>
            <a:r>
              <a:rPr lang="kk-KZ" sz="19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9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кіру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кірістеріне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келетін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А1, А2,…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В1, В2, …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сигналдары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λ1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λ2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сәулелену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көздерін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қамтитын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таратқыш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блогында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импульстарға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түрленеді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А1, А2, ...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сигналдарын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кодтайтын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импульстер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жарық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бағыттаушы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сызық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бойымен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λ1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ал В1, В2, ... - λ2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беріледі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2-фотодетекторда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сызық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бойымен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жіберілген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жарықты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монохроматикалық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сәулеге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λ1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λ2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бөлетін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демультиплексор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сондай-ақ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біреуі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λ1, ал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екіншісінде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λ2 бар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жарық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сәулелерін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тіркейтін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фотодетектор бар.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Фотодетекторлар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арқылы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сигналдарды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электрлік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сигналдарға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түрлендіруден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кейін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9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шығ</a:t>
            </a:r>
            <a:r>
              <a:rPr lang="kk-KZ" sz="19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шығысына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тек А1, А2, ...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импульстері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ал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9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шығ</a:t>
            </a:r>
            <a:r>
              <a:rPr lang="kk-KZ" sz="19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kk-KZ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шығысына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В1, В2, ...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импульстері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жіберіледі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78603"/>
            <a:ext cx="11058526" cy="892971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058526" y="278604"/>
            <a:ext cx="1028701" cy="892970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40367"/>
            <a:ext cx="10729913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2.1.3. Оптикалық сигналдарды бір оптикалық талшық арқылы екі бағытта әртүрлі тасымалдаушы жиіліктерде берудің дуплексті жүйесі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0305" t="43917" r="31213" b="27281"/>
          <a:stretch/>
        </p:blipFill>
        <p:spPr bwMode="auto">
          <a:xfrm>
            <a:off x="2643188" y="1581104"/>
            <a:ext cx="7060565" cy="2852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489" y="4843373"/>
            <a:ext cx="11172824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2.4-сурет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бұрынғыға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ұқсас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істейді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1, 2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таратқыштар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1а, 2а-фотоқабылдағыштар.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толқын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ұзындығы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λ1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λ2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болатын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сәуле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қолданылады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355" y="1314451"/>
            <a:ext cx="5345908" cy="53603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>
            <a:off x="0" y="278603"/>
            <a:ext cx="11058526" cy="830997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78604"/>
            <a:ext cx="10772774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Талшықты-оптикалық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беру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диапазоны</a:t>
            </a:r>
          </a:p>
        </p:txBody>
      </p:sp>
      <p:sp>
        <p:nvSpPr>
          <p:cNvPr id="12" name="Нашивка 11"/>
          <p:cNvSpPr/>
          <p:nvPr/>
        </p:nvSpPr>
        <p:spPr>
          <a:xfrm>
            <a:off x="11058526" y="278604"/>
            <a:ext cx="1028701" cy="83099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938" y="5730359"/>
            <a:ext cx="4886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2.5-сурет.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жиіліктерінің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диапазоны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7546" r="1426" b="7656"/>
          <a:stretch/>
        </p:blipFill>
        <p:spPr bwMode="auto">
          <a:xfrm>
            <a:off x="192882" y="1471612"/>
            <a:ext cx="5336381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31334" t="26253" r="28379" b="22626"/>
          <a:stretch/>
        </p:blipFill>
        <p:spPr bwMode="auto">
          <a:xfrm>
            <a:off x="5736275" y="1314450"/>
            <a:ext cx="6293490" cy="3328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72149" y="4643433"/>
            <a:ext cx="63150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2.6-суретте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Толқын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ұзындығына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талшықтың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өшулігі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үш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мөлдірлік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терезесі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бөлектелген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1.820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- 900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2.1280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- 1350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3.1528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- 1562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Соңғы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терезені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1620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ұзартуға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аймақ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әдетте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төртінші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мөлдірлік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терезесі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аталады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6275" y="1314448"/>
            <a:ext cx="6293492" cy="536030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6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7815"/>
            <a:ext cx="10801349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525" y="1283640"/>
            <a:ext cx="11425238" cy="53245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Бүгінгі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күні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талшықты-оптикалық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тарату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жүйелерінің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ТОТЖ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өткізу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қабілетін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арттыру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келесі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технологиялар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қолданылады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TDM (Time Division Multiplexing)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уақытша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мультиплекстеу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әдісі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FDM (Frequency Division Multiplexing)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жиілікті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бөлуді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мультиплекстеу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әдісі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MDM (Mode Division Multiplexing)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модальды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тығыздау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PDM (Polarization Division Multiplexing) –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поляризацияны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мультиплекстеу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Полярлық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арналарды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нығыздау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әдісі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WDM (Wavelength Division Multiplexing) –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оптикалық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тасымалдаушылардың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толқын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ұзындығын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мультиплексирлеуі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CWDM (Coarse Wavelength Division Multiplexing) – «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дөрекі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спектрлік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тығыздау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қарапайым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WDM;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DWDM (Tense Wavelength Division Multiplexing)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тығыз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7585" lvl="1" algn="just"/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спектрлік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тығыздау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HDWDM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жоғары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тығыз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толқын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ұзындығын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бөліп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мультиплекстеу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ультра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тығыз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спектрлік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мультиплекс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жүйелері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OTDM (Optical Time Division Multiplexing)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уақытты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мультиплекс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теу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22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249</TotalTime>
  <Words>1102</Words>
  <Application>Microsoft Office PowerPoint</Application>
  <PresentationFormat>Широкоэкранный</PresentationFormat>
  <Paragraphs>114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29</cp:revision>
  <dcterms:created xsi:type="dcterms:W3CDTF">2022-07-25T13:01:11Z</dcterms:created>
  <dcterms:modified xsi:type="dcterms:W3CDTF">2022-07-28T05:43:34Z</dcterms:modified>
</cp:coreProperties>
</file>