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9" r:id="rId6"/>
    <p:sldId id="268" r:id="rId7"/>
    <p:sldId id="270" r:id="rId8"/>
    <p:sldId id="271" r:id="rId9"/>
    <p:sldId id="273" r:id="rId10"/>
    <p:sldId id="272" r:id="rId11"/>
    <p:sldId id="274" r:id="rId12"/>
    <p:sldId id="275" r:id="rId13"/>
    <p:sldId id="25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871E4-3074-4F95-8002-BD0F58978A2E}" type="doc">
      <dgm:prSet loTypeId="urn:microsoft.com/office/officeart/2008/layout/VerticalCurvedList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8A541E8-BEF7-4CE6-A51C-FCAFE2D23A86}">
      <dgm:prSet phldrT="[Текст]"/>
      <dgm:spPr/>
      <dgm:t>
        <a:bodyPr/>
        <a:lstStyle/>
        <a:p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3.1. 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Максвелл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теңдеулері</a:t>
          </a:r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Толқындық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параболалық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теңдеулер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D79AD4-6F75-401A-BA43-BBB417A3A732}" type="parTrans" cxnId="{DA2CA471-1951-42B7-9CBE-0BC29B6FEF2B}">
      <dgm:prSet/>
      <dgm:spPr/>
      <dgm:t>
        <a:bodyPr/>
        <a:lstStyle/>
        <a:p>
          <a:endParaRPr lang="ru-RU"/>
        </a:p>
      </dgm:t>
    </dgm:pt>
    <dgm:pt modelId="{986058AC-6A5D-4FF5-9857-3748C11E13DA}" type="sibTrans" cxnId="{DA2CA471-1951-42B7-9CBE-0BC29B6FEF2B}">
      <dgm:prSet/>
      <dgm:spPr/>
      <dgm:t>
        <a:bodyPr/>
        <a:lstStyle/>
        <a:p>
          <a:endParaRPr lang="ru-RU"/>
        </a:p>
      </dgm:t>
    </dgm:pt>
    <dgm:pt modelId="{D3F2C7B3-D8EF-4B1B-B864-5753C19D57B8}">
      <dgm:prSet phldrT="[Текст]"/>
      <dgm:spPr/>
      <dgm:t>
        <a:bodyPr/>
        <a:lstStyle/>
        <a:p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3.2.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Жазық</a:t>
          </a:r>
          <a:r>
            <a: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толқындар</a:t>
          </a:r>
          <a:endParaRPr lang="ru-RU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407A7-6530-4B93-ADF5-DD60961E0C4B}" type="parTrans" cxnId="{ED9BFE33-320D-4D2F-9E71-D7E0BF4BF6A6}">
      <dgm:prSet/>
      <dgm:spPr/>
      <dgm:t>
        <a:bodyPr/>
        <a:lstStyle/>
        <a:p>
          <a:endParaRPr lang="ru-RU"/>
        </a:p>
      </dgm:t>
    </dgm:pt>
    <dgm:pt modelId="{0BF8EC1C-A312-4E39-B2A9-4E5A52FEC28B}" type="sibTrans" cxnId="{ED9BFE33-320D-4D2F-9E71-D7E0BF4BF6A6}">
      <dgm:prSet/>
      <dgm:spPr/>
      <dgm:t>
        <a:bodyPr/>
        <a:lstStyle/>
        <a:p>
          <a:endParaRPr lang="ru-RU"/>
        </a:p>
      </dgm:t>
    </dgm:pt>
    <dgm:pt modelId="{B24978BC-5605-47B4-B302-60E77DA30605}">
      <dgm:prSet/>
      <dgm:spPr/>
      <dgm:t>
        <a:bodyPr/>
        <a:lstStyle/>
        <a:p>
          <a:r>
            <a:rPr lang="kk-KZ" b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3.3. Бақылау сұрақтары</a:t>
          </a:r>
          <a:endParaRPr lang="ru-RU" dirty="0"/>
        </a:p>
      </dgm:t>
    </dgm:pt>
    <dgm:pt modelId="{3ED568FF-CC4E-414F-AEC8-4C228D5F4E6D}" type="parTrans" cxnId="{2066C6B6-11A0-46AE-B415-CD58A0098B4A}">
      <dgm:prSet/>
      <dgm:spPr/>
      <dgm:t>
        <a:bodyPr/>
        <a:lstStyle/>
        <a:p>
          <a:endParaRPr lang="ru-RU"/>
        </a:p>
      </dgm:t>
    </dgm:pt>
    <dgm:pt modelId="{5A26DD11-82A7-457E-9AA7-938ACFABB93D}" type="sibTrans" cxnId="{2066C6B6-11A0-46AE-B415-CD58A0098B4A}">
      <dgm:prSet/>
      <dgm:spPr/>
      <dgm:t>
        <a:bodyPr/>
        <a:lstStyle/>
        <a:p>
          <a:endParaRPr lang="ru-RU"/>
        </a:p>
      </dgm:t>
    </dgm:pt>
    <dgm:pt modelId="{10C37432-0AAD-4490-A494-5ABCCEB59506}" type="pres">
      <dgm:prSet presAssocID="{32E871E4-3074-4F95-8002-BD0F58978A2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807EDB5-A9EE-46ED-A276-6B32BBE1726E}" type="pres">
      <dgm:prSet presAssocID="{32E871E4-3074-4F95-8002-BD0F58978A2E}" presName="Name1" presStyleCnt="0"/>
      <dgm:spPr/>
    </dgm:pt>
    <dgm:pt modelId="{27E4D45C-E14E-47E4-B23D-208117D9D6C8}" type="pres">
      <dgm:prSet presAssocID="{32E871E4-3074-4F95-8002-BD0F58978A2E}" presName="cycle" presStyleCnt="0"/>
      <dgm:spPr/>
    </dgm:pt>
    <dgm:pt modelId="{8E578012-433F-4745-9A72-5B42A70EDD8B}" type="pres">
      <dgm:prSet presAssocID="{32E871E4-3074-4F95-8002-BD0F58978A2E}" presName="srcNode" presStyleLbl="node1" presStyleIdx="0" presStyleCnt="3"/>
      <dgm:spPr/>
    </dgm:pt>
    <dgm:pt modelId="{7F6E4215-72CA-4C32-97AA-1F8A7E1D3D15}" type="pres">
      <dgm:prSet presAssocID="{32E871E4-3074-4F95-8002-BD0F58978A2E}" presName="conn" presStyleLbl="parChTrans1D2" presStyleIdx="0" presStyleCnt="1"/>
      <dgm:spPr/>
      <dgm:t>
        <a:bodyPr/>
        <a:lstStyle/>
        <a:p>
          <a:endParaRPr lang="ru-RU"/>
        </a:p>
      </dgm:t>
    </dgm:pt>
    <dgm:pt modelId="{9C1F1B49-298F-49D3-A18C-F50EB71C19E0}" type="pres">
      <dgm:prSet presAssocID="{32E871E4-3074-4F95-8002-BD0F58978A2E}" presName="extraNode" presStyleLbl="node1" presStyleIdx="0" presStyleCnt="3"/>
      <dgm:spPr/>
    </dgm:pt>
    <dgm:pt modelId="{2E1AB7ED-CA2D-4098-A56C-C0184E48C329}" type="pres">
      <dgm:prSet presAssocID="{32E871E4-3074-4F95-8002-BD0F58978A2E}" presName="dstNode" presStyleLbl="node1" presStyleIdx="0" presStyleCnt="3"/>
      <dgm:spPr/>
    </dgm:pt>
    <dgm:pt modelId="{99C97347-4F4C-41FE-A4CB-EE6A9FF0E424}" type="pres">
      <dgm:prSet presAssocID="{38A541E8-BEF7-4CE6-A51C-FCAFE2D23A8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5F9C1-7248-45CC-8827-70DFE8990AF4}" type="pres">
      <dgm:prSet presAssocID="{38A541E8-BEF7-4CE6-A51C-FCAFE2D23A86}" presName="accent_1" presStyleCnt="0"/>
      <dgm:spPr/>
    </dgm:pt>
    <dgm:pt modelId="{F5AF8267-F9D3-43B7-8F16-20DE312A0F9A}" type="pres">
      <dgm:prSet presAssocID="{38A541E8-BEF7-4CE6-A51C-FCAFE2D23A86}" presName="accentRepeatNode" presStyleLbl="solidFgAcc1" presStyleIdx="0" presStyleCnt="3"/>
      <dgm:spPr/>
    </dgm:pt>
    <dgm:pt modelId="{D0FC2D81-69D6-4E94-959C-9729763E54D1}" type="pres">
      <dgm:prSet presAssocID="{D3F2C7B3-D8EF-4B1B-B864-5753C19D57B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996FB-6CE8-482A-BDE2-C3C9105CE7CC}" type="pres">
      <dgm:prSet presAssocID="{D3F2C7B3-D8EF-4B1B-B864-5753C19D57B8}" presName="accent_2" presStyleCnt="0"/>
      <dgm:spPr/>
    </dgm:pt>
    <dgm:pt modelId="{1011899D-3FE5-41E2-A939-53EB901186B6}" type="pres">
      <dgm:prSet presAssocID="{D3F2C7B3-D8EF-4B1B-B864-5753C19D57B8}" presName="accentRepeatNode" presStyleLbl="solidFgAcc1" presStyleIdx="1" presStyleCnt="3"/>
      <dgm:spPr/>
    </dgm:pt>
    <dgm:pt modelId="{EA9DE2CC-5B6A-4E00-932C-FEDDAB714353}" type="pres">
      <dgm:prSet presAssocID="{B24978BC-5605-47B4-B302-60E77DA3060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24664-0F19-48A1-96A5-16674ABAE474}" type="pres">
      <dgm:prSet presAssocID="{B24978BC-5605-47B4-B302-60E77DA30605}" presName="accent_3" presStyleCnt="0"/>
      <dgm:spPr/>
    </dgm:pt>
    <dgm:pt modelId="{6EF3827F-1C5C-4764-9188-8462A3CF3A18}" type="pres">
      <dgm:prSet presAssocID="{B24978BC-5605-47B4-B302-60E77DA30605}" presName="accentRepeatNode" presStyleLbl="solidFgAcc1" presStyleIdx="2" presStyleCnt="3"/>
      <dgm:spPr/>
    </dgm:pt>
  </dgm:ptLst>
  <dgm:cxnLst>
    <dgm:cxn modelId="{38A061B1-44C5-4B86-A3A4-8CD42F9DB686}" type="presOf" srcId="{B24978BC-5605-47B4-B302-60E77DA30605}" destId="{EA9DE2CC-5B6A-4E00-932C-FEDDAB714353}" srcOrd="0" destOrd="0" presId="urn:microsoft.com/office/officeart/2008/layout/VerticalCurvedList"/>
    <dgm:cxn modelId="{D0DAC3C6-6CF8-4AB9-8B44-147891BC7756}" type="presOf" srcId="{D3F2C7B3-D8EF-4B1B-B864-5753C19D57B8}" destId="{D0FC2D81-69D6-4E94-959C-9729763E54D1}" srcOrd="0" destOrd="0" presId="urn:microsoft.com/office/officeart/2008/layout/VerticalCurvedList"/>
    <dgm:cxn modelId="{69551A04-D09E-4751-8FC8-4BF856210216}" type="presOf" srcId="{38A541E8-BEF7-4CE6-A51C-FCAFE2D23A86}" destId="{99C97347-4F4C-41FE-A4CB-EE6A9FF0E424}" srcOrd="0" destOrd="0" presId="urn:microsoft.com/office/officeart/2008/layout/VerticalCurvedList"/>
    <dgm:cxn modelId="{DA2CA471-1951-42B7-9CBE-0BC29B6FEF2B}" srcId="{32E871E4-3074-4F95-8002-BD0F58978A2E}" destId="{38A541E8-BEF7-4CE6-A51C-FCAFE2D23A86}" srcOrd="0" destOrd="0" parTransId="{9BD79AD4-6F75-401A-BA43-BBB417A3A732}" sibTransId="{986058AC-6A5D-4FF5-9857-3748C11E13DA}"/>
    <dgm:cxn modelId="{2066C6B6-11A0-46AE-B415-CD58A0098B4A}" srcId="{32E871E4-3074-4F95-8002-BD0F58978A2E}" destId="{B24978BC-5605-47B4-B302-60E77DA30605}" srcOrd="2" destOrd="0" parTransId="{3ED568FF-CC4E-414F-AEC8-4C228D5F4E6D}" sibTransId="{5A26DD11-82A7-457E-9AA7-938ACFABB93D}"/>
    <dgm:cxn modelId="{ED9BFE33-320D-4D2F-9E71-D7E0BF4BF6A6}" srcId="{32E871E4-3074-4F95-8002-BD0F58978A2E}" destId="{D3F2C7B3-D8EF-4B1B-B864-5753C19D57B8}" srcOrd="1" destOrd="0" parTransId="{9BE407A7-6530-4B93-ADF5-DD60961E0C4B}" sibTransId="{0BF8EC1C-A312-4E39-B2A9-4E5A52FEC28B}"/>
    <dgm:cxn modelId="{E139A708-CC1B-43DC-A1B3-10371DAED0E2}" type="presOf" srcId="{32E871E4-3074-4F95-8002-BD0F58978A2E}" destId="{10C37432-0AAD-4490-A494-5ABCCEB59506}" srcOrd="0" destOrd="0" presId="urn:microsoft.com/office/officeart/2008/layout/VerticalCurvedList"/>
    <dgm:cxn modelId="{218C0C45-F310-4193-BFC1-EF503D164CB8}" type="presOf" srcId="{986058AC-6A5D-4FF5-9857-3748C11E13DA}" destId="{7F6E4215-72CA-4C32-97AA-1F8A7E1D3D15}" srcOrd="0" destOrd="0" presId="urn:microsoft.com/office/officeart/2008/layout/VerticalCurvedList"/>
    <dgm:cxn modelId="{D66C7C4F-FD57-4453-91AC-A5DCDAB99721}" type="presParOf" srcId="{10C37432-0AAD-4490-A494-5ABCCEB59506}" destId="{F807EDB5-A9EE-46ED-A276-6B32BBE1726E}" srcOrd="0" destOrd="0" presId="urn:microsoft.com/office/officeart/2008/layout/VerticalCurvedList"/>
    <dgm:cxn modelId="{0999510F-86F1-40C8-BED4-AE6AA8F5338A}" type="presParOf" srcId="{F807EDB5-A9EE-46ED-A276-6B32BBE1726E}" destId="{27E4D45C-E14E-47E4-B23D-208117D9D6C8}" srcOrd="0" destOrd="0" presId="urn:microsoft.com/office/officeart/2008/layout/VerticalCurvedList"/>
    <dgm:cxn modelId="{960001D1-1221-4CF6-87E0-290AACAE93B6}" type="presParOf" srcId="{27E4D45C-E14E-47E4-B23D-208117D9D6C8}" destId="{8E578012-433F-4745-9A72-5B42A70EDD8B}" srcOrd="0" destOrd="0" presId="urn:microsoft.com/office/officeart/2008/layout/VerticalCurvedList"/>
    <dgm:cxn modelId="{EC90FA7C-94B8-45C1-A7BF-13A798861149}" type="presParOf" srcId="{27E4D45C-E14E-47E4-B23D-208117D9D6C8}" destId="{7F6E4215-72CA-4C32-97AA-1F8A7E1D3D15}" srcOrd="1" destOrd="0" presId="urn:microsoft.com/office/officeart/2008/layout/VerticalCurvedList"/>
    <dgm:cxn modelId="{5F7081D5-C4B2-4E7A-A042-4F2BC4A0077B}" type="presParOf" srcId="{27E4D45C-E14E-47E4-B23D-208117D9D6C8}" destId="{9C1F1B49-298F-49D3-A18C-F50EB71C19E0}" srcOrd="2" destOrd="0" presId="urn:microsoft.com/office/officeart/2008/layout/VerticalCurvedList"/>
    <dgm:cxn modelId="{00C2ED73-6454-45A6-8E42-C2D933E9ED8C}" type="presParOf" srcId="{27E4D45C-E14E-47E4-B23D-208117D9D6C8}" destId="{2E1AB7ED-CA2D-4098-A56C-C0184E48C329}" srcOrd="3" destOrd="0" presId="urn:microsoft.com/office/officeart/2008/layout/VerticalCurvedList"/>
    <dgm:cxn modelId="{9F8948B4-7442-4BCC-A5C7-11019A5C10DE}" type="presParOf" srcId="{F807EDB5-A9EE-46ED-A276-6B32BBE1726E}" destId="{99C97347-4F4C-41FE-A4CB-EE6A9FF0E424}" srcOrd="1" destOrd="0" presId="urn:microsoft.com/office/officeart/2008/layout/VerticalCurvedList"/>
    <dgm:cxn modelId="{C009B536-5F8C-43F1-827C-A2C623D28CB0}" type="presParOf" srcId="{F807EDB5-A9EE-46ED-A276-6B32BBE1726E}" destId="{C415F9C1-7248-45CC-8827-70DFE8990AF4}" srcOrd="2" destOrd="0" presId="urn:microsoft.com/office/officeart/2008/layout/VerticalCurvedList"/>
    <dgm:cxn modelId="{CC65B917-B593-4203-96EB-12F069322CE8}" type="presParOf" srcId="{C415F9C1-7248-45CC-8827-70DFE8990AF4}" destId="{F5AF8267-F9D3-43B7-8F16-20DE312A0F9A}" srcOrd="0" destOrd="0" presId="urn:microsoft.com/office/officeart/2008/layout/VerticalCurvedList"/>
    <dgm:cxn modelId="{CB266C76-53F4-454F-A8E4-2CF010A0F907}" type="presParOf" srcId="{F807EDB5-A9EE-46ED-A276-6B32BBE1726E}" destId="{D0FC2D81-69D6-4E94-959C-9729763E54D1}" srcOrd="3" destOrd="0" presId="urn:microsoft.com/office/officeart/2008/layout/VerticalCurvedList"/>
    <dgm:cxn modelId="{3BECB01B-286B-4FC6-A61D-CBB332FD3F8C}" type="presParOf" srcId="{F807EDB5-A9EE-46ED-A276-6B32BBE1726E}" destId="{38E996FB-6CE8-482A-BDE2-C3C9105CE7CC}" srcOrd="4" destOrd="0" presId="urn:microsoft.com/office/officeart/2008/layout/VerticalCurvedList"/>
    <dgm:cxn modelId="{CD5C7CFC-6705-4BA7-9B29-C9E0F2784E51}" type="presParOf" srcId="{38E996FB-6CE8-482A-BDE2-C3C9105CE7CC}" destId="{1011899D-3FE5-41E2-A939-53EB901186B6}" srcOrd="0" destOrd="0" presId="urn:microsoft.com/office/officeart/2008/layout/VerticalCurvedList"/>
    <dgm:cxn modelId="{ABC6EB53-21FC-409B-9533-B4B42144923F}" type="presParOf" srcId="{F807EDB5-A9EE-46ED-A276-6B32BBE1726E}" destId="{EA9DE2CC-5B6A-4E00-932C-FEDDAB714353}" srcOrd="5" destOrd="0" presId="urn:microsoft.com/office/officeart/2008/layout/VerticalCurvedList"/>
    <dgm:cxn modelId="{D15A94AE-FD74-436F-89DA-FE352DAD4F48}" type="presParOf" srcId="{F807EDB5-A9EE-46ED-A276-6B32BBE1726E}" destId="{7B224664-0F19-48A1-96A5-16674ABAE474}" srcOrd="6" destOrd="0" presId="urn:microsoft.com/office/officeart/2008/layout/VerticalCurvedList"/>
    <dgm:cxn modelId="{28EA007E-FECA-4626-B127-5FAAF0CD4496}" type="presParOf" srcId="{7B224664-0F19-48A1-96A5-16674ABAE474}" destId="{6EF3827F-1C5C-4764-9188-8462A3CF3A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E4215-72CA-4C32-97AA-1F8A7E1D3D15}">
      <dsp:nvSpPr>
        <dsp:cNvPr id="0" name=""/>
        <dsp:cNvSpPr/>
      </dsp:nvSpPr>
      <dsp:spPr>
        <a:xfrm>
          <a:off x="-5459410" y="-836017"/>
          <a:ext cx="6501209" cy="6501209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C97347-4F4C-41FE-A4CB-EE6A9FF0E424}">
      <dsp:nvSpPr>
        <dsp:cNvPr id="0" name=""/>
        <dsp:cNvSpPr/>
      </dsp:nvSpPr>
      <dsp:spPr>
        <a:xfrm>
          <a:off x="670289" y="482917"/>
          <a:ext cx="11250281" cy="9658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663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3.1. </a:t>
          </a:r>
          <a:r>
            <a:rPr lang="ru-RU" sz="3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Максвелл </a:t>
          </a:r>
          <a:r>
            <a:rPr lang="ru-RU" sz="3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теңдеулері</a:t>
          </a:r>
          <a:r>
            <a:rPr lang="en-US" sz="3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3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Толқындық</a:t>
          </a:r>
          <a:r>
            <a:rPr lang="ru-RU" sz="3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3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параболалық</a:t>
          </a:r>
          <a:r>
            <a:rPr lang="ru-RU" sz="3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теңдеулер</a:t>
          </a:r>
          <a:endParaRPr lang="ru-RU" sz="3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0289" y="482917"/>
        <a:ext cx="11250281" cy="965834"/>
      </dsp:txXfrm>
    </dsp:sp>
    <dsp:sp modelId="{F5AF8267-F9D3-43B7-8F16-20DE312A0F9A}">
      <dsp:nvSpPr>
        <dsp:cNvPr id="0" name=""/>
        <dsp:cNvSpPr/>
      </dsp:nvSpPr>
      <dsp:spPr>
        <a:xfrm>
          <a:off x="66642" y="362188"/>
          <a:ext cx="1207293" cy="1207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C2D81-69D6-4E94-959C-9729763E54D1}">
      <dsp:nvSpPr>
        <dsp:cNvPr id="0" name=""/>
        <dsp:cNvSpPr/>
      </dsp:nvSpPr>
      <dsp:spPr>
        <a:xfrm>
          <a:off x="1021370" y="1931669"/>
          <a:ext cx="10899200" cy="9658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663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3.2. </a:t>
          </a:r>
          <a:r>
            <a:rPr lang="ru-RU" sz="3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Жазық</a:t>
          </a:r>
          <a:r>
            <a:rPr lang="ru-RU" sz="3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толқындар</a:t>
          </a:r>
          <a:endParaRPr lang="ru-RU" sz="3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1370" y="1931669"/>
        <a:ext cx="10899200" cy="965834"/>
      </dsp:txXfrm>
    </dsp:sp>
    <dsp:sp modelId="{1011899D-3FE5-41E2-A939-53EB901186B6}">
      <dsp:nvSpPr>
        <dsp:cNvPr id="0" name=""/>
        <dsp:cNvSpPr/>
      </dsp:nvSpPr>
      <dsp:spPr>
        <a:xfrm>
          <a:off x="417723" y="1810940"/>
          <a:ext cx="1207293" cy="1207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DE2CC-5B6A-4E00-932C-FEDDAB714353}">
      <dsp:nvSpPr>
        <dsp:cNvPr id="0" name=""/>
        <dsp:cNvSpPr/>
      </dsp:nvSpPr>
      <dsp:spPr>
        <a:xfrm>
          <a:off x="670289" y="3380421"/>
          <a:ext cx="11250281" cy="9658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6631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000" b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3.3. Бақылау сұрақтары</a:t>
          </a:r>
          <a:endParaRPr lang="ru-RU" sz="3000" kern="1200" dirty="0"/>
        </a:p>
      </dsp:txBody>
      <dsp:txXfrm>
        <a:off x="670289" y="3380421"/>
        <a:ext cx="11250281" cy="965834"/>
      </dsp:txXfrm>
    </dsp:sp>
    <dsp:sp modelId="{6EF3827F-1C5C-4764-9188-8462A3CF3A18}">
      <dsp:nvSpPr>
        <dsp:cNvPr id="0" name=""/>
        <dsp:cNvSpPr/>
      </dsp:nvSpPr>
      <dsp:spPr>
        <a:xfrm>
          <a:off x="66642" y="3259692"/>
          <a:ext cx="1207293" cy="1207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32C7-17B7-48EF-A8A8-DC0561D2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C3A5-ED9E-45EB-8969-8269F1D19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33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32C7-17B7-48EF-A8A8-DC0561D2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C3A5-ED9E-45EB-8969-8269F1D19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44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32C7-17B7-48EF-A8A8-DC0561D2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C3A5-ED9E-45EB-8969-8269F1D19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6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32C7-17B7-48EF-A8A8-DC0561D2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C3A5-ED9E-45EB-8969-8269F1D19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44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32C7-17B7-48EF-A8A8-DC0561D2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C3A5-ED9E-45EB-8969-8269F1D19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00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32C7-17B7-48EF-A8A8-DC0561D2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C3A5-ED9E-45EB-8969-8269F1D19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6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32C7-17B7-48EF-A8A8-DC0561D2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C3A5-ED9E-45EB-8969-8269F1D19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7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32C7-17B7-48EF-A8A8-DC0561D2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C3A5-ED9E-45EB-8969-8269F1D19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6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32C7-17B7-48EF-A8A8-DC0561D2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C3A5-ED9E-45EB-8969-8269F1D19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21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32C7-17B7-48EF-A8A8-DC0561D2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C3A5-ED9E-45EB-8969-8269F1D19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1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32C7-17B7-48EF-A8A8-DC0561D2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C3A5-ED9E-45EB-8969-8269F1D19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8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32C7-17B7-48EF-A8A8-DC0561D25864}" type="datetimeFigureOut">
              <a:rPr lang="ru-RU" smtClean="0"/>
              <a:t>28.07.2022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8C3A5-ED9E-45EB-8969-8269F1D19D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59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78604"/>
            <a:ext cx="11058526" cy="70008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1058526" y="278604"/>
            <a:ext cx="1028701" cy="700088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1712586"/>
            <a:ext cx="12192000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Оптикалық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бағыттаушы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орталар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ТОБЖ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пассивті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компоненттері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147" y="428593"/>
            <a:ext cx="8772379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Қ.И.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Сәтбаев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0" t="31571" r="32689" b="33953"/>
          <a:stretch/>
        </p:blipFill>
        <p:spPr>
          <a:xfrm>
            <a:off x="0" y="58906"/>
            <a:ext cx="2447779" cy="113948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047999" y="2884286"/>
            <a:ext cx="6096000" cy="7386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60679" y="6087546"/>
            <a:ext cx="1870641" cy="40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2022 ж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42718" y="3623185"/>
            <a:ext cx="7106561" cy="9541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ОПТИКАЛЫҚ БАЙЛАНЫС ЖЕЛІЛЕРІНІҢ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ЭЛЕКТРОДИНАМИКА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НЕГІЗДЕРІ</a:t>
            </a:r>
          </a:p>
        </p:txBody>
      </p:sp>
    </p:spTree>
    <p:extLst>
      <p:ext uri="{BB962C8B-B14F-4D97-AF65-F5344CB8AC3E}">
        <p14:creationId xmlns:p14="http://schemas.microsoft.com/office/powerpoint/2010/main" val="24954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0" y="278604"/>
            <a:ext cx="11058526" cy="70008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1058526" y="278604"/>
            <a:ext cx="1133474" cy="700088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8" y="457420"/>
            <a:ext cx="1080135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Максвелл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Толқындық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параболалық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28588" y="1157507"/>
                <a:ext cx="3914775" cy="5277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err="1" smtClean="0"/>
                  <a:t>Бұл</a:t>
                </a:r>
                <a:r>
                  <a:rPr lang="ru-RU" dirty="0" smtClean="0"/>
                  <a:t> </a:t>
                </a:r>
                <a:r>
                  <a:rPr lang="ru-RU" dirty="0" err="1"/>
                  <a:t>қисық</a:t>
                </a:r>
                <a:r>
                  <a:rPr lang="ru-RU" dirty="0"/>
                  <a:t> </a:t>
                </a:r>
                <a:r>
                  <a:rPr lang="ru-RU" dirty="0" err="1"/>
                  <a:t>нүктелермен</a:t>
                </a:r>
                <a:r>
                  <a:rPr lang="ru-RU" dirty="0"/>
                  <a:t> </a:t>
                </a:r>
                <a:r>
                  <a:rPr lang="ru-RU" dirty="0" err="1"/>
                  <a:t>анықталады</a:t>
                </a:r>
                <a:r>
                  <a:rPr lang="ru-RU" dirty="0"/>
                  <a:t>, </a:t>
                </a:r>
                <a:r>
                  <a:rPr lang="ru-RU" dirty="0" err="1"/>
                  <a:t>олардың</a:t>
                </a:r>
                <a:r>
                  <a:rPr lang="ru-RU" dirty="0"/>
                  <a:t> </a:t>
                </a:r>
                <a:r>
                  <a:rPr lang="ru-RU" dirty="0" err="1"/>
                  <a:t>координаталары</a:t>
                </a:r>
                <a:r>
                  <a:rPr lang="ru-RU" dirty="0" smtClean="0"/>
                  <a:t>:</a:t>
                </a:r>
              </a:p>
              <a:p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acos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𝑘𝑧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dirty="0"/>
                  <a:t>  </a:t>
                </a:r>
                <a:endParaRPr lang="ru-RU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acos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𝑘𝑧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           (</a:t>
                </a:r>
                <a:r>
                  <a:rPr lang="ru-RU" dirty="0"/>
                  <a:t>3.33)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ru-RU" dirty="0"/>
              </a:p>
              <a:p>
                <a:r>
                  <a:rPr lang="ru-RU" dirty="0"/>
                  <a:t> </a:t>
                </a:r>
              </a:p>
              <a:p>
                <a:r>
                  <a:rPr lang="ru-RU" dirty="0" err="1"/>
                  <a:t>Мұнда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ru-RU" dirty="0"/>
                  <a:t>; α, β – </a:t>
                </a:r>
                <a:r>
                  <a:rPr lang="ru-RU" dirty="0" err="1"/>
                  <a:t>бастапқы</a:t>
                </a:r>
                <a:r>
                  <a:rPr lang="ru-RU" dirty="0"/>
                  <a:t> </a:t>
                </a:r>
                <a:r>
                  <a:rPr lang="ru-RU" dirty="0" err="1"/>
                  <a:t>фазалар</a:t>
                </a:r>
                <a:r>
                  <a:rPr lang="ru-RU" dirty="0"/>
                  <a:t>. (3.33) </a:t>
                </a:r>
                <a:r>
                  <a:rPr lang="ru-RU" dirty="0" err="1"/>
                  <a:t>теңдеуден</a:t>
                </a:r>
                <a:r>
                  <a:rPr lang="ru-RU" dirty="0"/>
                  <a:t> </a:t>
                </a:r>
                <a:r>
                  <a:rPr lang="ru-RU" dirty="0" err="1"/>
                  <a:t>шығады</a:t>
                </a:r>
                <a:endParaRPr lang="ru-RU" dirty="0"/>
              </a:p>
              <a:p>
                <a:r>
                  <a:rPr lang="ru-RU" dirty="0"/>
                  <a:t> </a:t>
                </a:r>
              </a:p>
              <a:p>
                <a:pPr algn="r"/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−2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𝑥𝑦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𝑎𝑏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д−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д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        (</a:t>
                </a:r>
                <a:r>
                  <a:rPr lang="ru-RU" dirty="0"/>
                  <a:t>3.34) </a:t>
                </a:r>
              </a:p>
              <a:p>
                <a:r>
                  <a:rPr lang="ru-RU" dirty="0"/>
                  <a:t> </a:t>
                </a:r>
              </a:p>
              <a:p>
                <a:r>
                  <a:rPr lang="ru-RU" dirty="0" err="1"/>
                  <a:t>мұндағы</a:t>
                </a:r>
                <a:r>
                  <a:rPr lang="ru-RU" dirty="0"/>
                  <a:t> δ = β– α. (3.34) </a:t>
                </a:r>
                <a:r>
                  <a:rPr lang="ru-RU" dirty="0" err="1"/>
                  <a:t>қатынасы</a:t>
                </a:r>
                <a:r>
                  <a:rPr lang="ru-RU" dirty="0"/>
                  <a:t> </a:t>
                </a:r>
                <a:r>
                  <a:rPr lang="ru-RU" dirty="0" err="1"/>
                  <a:t>іштей</a:t>
                </a:r>
                <a:r>
                  <a:rPr lang="ru-RU" dirty="0"/>
                  <a:t> </a:t>
                </a:r>
                <a:r>
                  <a:rPr lang="ru-RU" dirty="0" err="1"/>
                  <a:t>сызылған</a:t>
                </a:r>
                <a:r>
                  <a:rPr lang="ru-RU" dirty="0"/>
                  <a:t> </a:t>
                </a:r>
                <a:r>
                  <a:rPr lang="ru-RU" dirty="0" err="1"/>
                  <a:t>эллипстің</a:t>
                </a:r>
                <a:r>
                  <a:rPr lang="ru-RU" dirty="0"/>
                  <a:t> </a:t>
                </a:r>
                <a:r>
                  <a:rPr lang="ru-RU" dirty="0" err="1"/>
                  <a:t>теңдеуі</a:t>
                </a:r>
                <a:r>
                  <a:rPr lang="ru-RU" dirty="0"/>
                  <a:t> </a:t>
                </a:r>
                <a:r>
                  <a:rPr lang="ru-RU" dirty="0" err="1"/>
                  <a:t>қабырғалары</a:t>
                </a:r>
                <a:r>
                  <a:rPr lang="ru-RU" dirty="0"/>
                  <a:t> </a:t>
                </a:r>
                <a:r>
                  <a:rPr lang="ru-RU" dirty="0" err="1"/>
                  <a:t>ox</a:t>
                </a:r>
                <a:r>
                  <a:rPr lang="ru-RU" dirty="0"/>
                  <a:t>, </a:t>
                </a:r>
                <a:r>
                  <a:rPr lang="ru-RU" dirty="0" err="1"/>
                  <a:t>oy</a:t>
                </a:r>
                <a:r>
                  <a:rPr lang="ru-RU" dirty="0"/>
                  <a:t> </a:t>
                </a:r>
                <a:r>
                  <a:rPr lang="ru-RU" dirty="0" err="1"/>
                  <a:t>осьтеріне</a:t>
                </a:r>
                <a:r>
                  <a:rPr lang="ru-RU" dirty="0"/>
                  <a:t> параллель </a:t>
                </a:r>
                <a:r>
                  <a:rPr lang="ru-RU" dirty="0" err="1"/>
                  <a:t>және</a:t>
                </a:r>
                <a:r>
                  <a:rPr lang="ru-RU" dirty="0"/>
                  <a:t> 2a, 2b-ге </a:t>
                </a:r>
                <a:r>
                  <a:rPr lang="ru-RU" dirty="0" err="1"/>
                  <a:t>тең</a:t>
                </a:r>
                <a:r>
                  <a:rPr lang="ru-RU" dirty="0"/>
                  <a:t> </a:t>
                </a:r>
                <a:r>
                  <a:rPr lang="ru-RU" dirty="0" err="1"/>
                  <a:t>тіктөртбұрыш</a:t>
                </a:r>
                <a:r>
                  <a:rPr lang="ru-RU" dirty="0" smtClean="0"/>
                  <a:t>..</a:t>
                </a: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8" y="1157507"/>
                <a:ext cx="3914775" cy="5277022"/>
              </a:xfrm>
              <a:prstGeom prst="rect">
                <a:avLst/>
              </a:prstGeom>
              <a:blipFill rotWithShape="0">
                <a:blip r:embed="rId2"/>
                <a:stretch>
                  <a:fillRect l="-1246" t="-693" r="-2492" b="-8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4121944" y="1157507"/>
                <a:ext cx="3914775" cy="5477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Эллипс </a:t>
                </a:r>
                <a:r>
                  <a:rPr lang="ru-RU" dirty="0" err="1"/>
                  <a:t>тіктөртбұрыштың</a:t>
                </a:r>
                <a:r>
                  <a:rPr lang="ru-RU" dirty="0"/>
                  <a:t> </a:t>
                </a:r>
                <a:r>
                  <a:rPr lang="ru-RU" dirty="0" err="1"/>
                  <a:t>қабырғаларына</a:t>
                </a:r>
                <a:r>
                  <a:rPr lang="ru-RU" dirty="0"/>
                  <a:t> </a:t>
                </a:r>
                <a:r>
                  <a:rPr lang="ru-RU" dirty="0" err="1"/>
                  <a:t>жанасатын</a:t>
                </a:r>
                <a:r>
                  <a:rPr lang="ru-RU" dirty="0"/>
                  <a:t> </a:t>
                </a:r>
                <a:r>
                  <a:rPr lang="ru-RU" dirty="0" err="1"/>
                  <a:t>нүктелердің</a:t>
                </a:r>
                <a:r>
                  <a:rPr lang="ru-RU" dirty="0"/>
                  <a:t> </a:t>
                </a:r>
                <a:r>
                  <a:rPr lang="ru-RU" dirty="0" err="1"/>
                  <a:t>координаталары</a:t>
                </a:r>
                <a:r>
                  <a:rPr lang="ru-RU" dirty="0"/>
                  <a:t> (±a, ±b </a:t>
                </a:r>
                <a:r>
                  <a:rPr lang="ru-RU" dirty="0" err="1"/>
                  <a:t>cosδ</a:t>
                </a:r>
                <a:r>
                  <a:rPr lang="ru-RU" dirty="0"/>
                  <a:t>) </a:t>
                </a:r>
                <a:r>
                  <a:rPr lang="ru-RU" dirty="0" err="1"/>
                  <a:t>және</a:t>
                </a:r>
                <a:r>
                  <a:rPr lang="ru-RU" dirty="0"/>
                  <a:t> (±a </a:t>
                </a:r>
                <a:r>
                  <a:rPr lang="ru-RU" dirty="0" err="1"/>
                  <a:t>cosδ</a:t>
                </a:r>
                <a:r>
                  <a:rPr lang="ru-RU" dirty="0"/>
                  <a:t>, ±b). </a:t>
                </a:r>
                <a:r>
                  <a:rPr lang="ru-RU" dirty="0" err="1"/>
                  <a:t>Эллипстің</a:t>
                </a:r>
                <a:r>
                  <a:rPr lang="ru-RU" dirty="0"/>
                  <a:t> </a:t>
                </a:r>
                <a:r>
                  <a:rPr lang="ru-RU" dirty="0" err="1"/>
                  <a:t>негізгі</a:t>
                </a:r>
                <a:r>
                  <a:rPr lang="ru-RU" dirty="0"/>
                  <a:t> </a:t>
                </a:r>
                <a:r>
                  <a:rPr lang="ru-RU" dirty="0" err="1"/>
                  <a:t>осьтері</a:t>
                </a:r>
                <a:r>
                  <a:rPr lang="ru-RU" dirty="0"/>
                  <a:t> </a:t>
                </a:r>
                <a:r>
                  <a:rPr lang="ru-RU" dirty="0" err="1"/>
                  <a:t>ox</a:t>
                </a:r>
                <a:r>
                  <a:rPr lang="ru-RU" dirty="0"/>
                  <a:t>, </a:t>
                </a:r>
                <a:r>
                  <a:rPr lang="ru-RU" dirty="0" err="1"/>
                  <a:t>oy</a:t>
                </a:r>
                <a:r>
                  <a:rPr lang="ru-RU" dirty="0"/>
                  <a:t> </a:t>
                </a:r>
                <a:r>
                  <a:rPr lang="ru-RU" dirty="0" err="1"/>
                  <a:t>осьтеріне</a:t>
                </a:r>
                <a:r>
                  <a:rPr lang="ru-RU" dirty="0"/>
                  <a:t> </a:t>
                </a:r>
                <a:r>
                  <a:rPr lang="ru-RU" dirty="0" err="1"/>
                  <a:t>қатысты</a:t>
                </a:r>
                <a:r>
                  <a:rPr lang="ru-RU" dirty="0"/>
                  <a:t> θ </a:t>
                </a:r>
                <a:r>
                  <a:rPr lang="ru-RU" dirty="0" err="1"/>
                  <a:t>бұрышына</a:t>
                </a:r>
                <a:r>
                  <a:rPr lang="ru-RU" dirty="0"/>
                  <a:t> </a:t>
                </a:r>
                <a:r>
                  <a:rPr lang="ru-RU" dirty="0" err="1"/>
                  <a:t>бұрылады</a:t>
                </a:r>
                <a:r>
                  <a:rPr lang="ru-RU" dirty="0"/>
                  <a:t>, </a:t>
                </a:r>
                <a:r>
                  <a:rPr lang="ru-RU" dirty="0" err="1"/>
                  <a:t>мына</a:t>
                </a:r>
                <a:r>
                  <a:rPr lang="ru-RU" dirty="0"/>
                  <a:t> </a:t>
                </a:r>
                <a:r>
                  <a:rPr lang="ru-RU" dirty="0" err="1"/>
                  <a:t>теңдеу</a:t>
                </a:r>
                <a:r>
                  <a:rPr lang="ru-RU" dirty="0"/>
                  <a:t> </a:t>
                </a:r>
                <a:r>
                  <a:rPr lang="ru-RU" dirty="0" err="1"/>
                  <a:t>арқылы</a:t>
                </a:r>
                <a:r>
                  <a:rPr lang="ru-RU" dirty="0"/>
                  <a:t> </a:t>
                </a:r>
                <a:r>
                  <a:rPr lang="ru-RU" dirty="0" err="1"/>
                  <a:t>анықталады</a:t>
                </a:r>
                <a:r>
                  <a:rPr lang="ru-RU" dirty="0" smtClean="0"/>
                  <a:t>:</a:t>
                </a:r>
              </a:p>
              <a:p>
                <a:endParaRPr lang="ru-RU" dirty="0"/>
              </a:p>
              <a:p>
                <a:pPr algn="r"/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𝑡𝑔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2и=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𝑎𝑏</m:t>
                        </m:r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д.</m:t>
                    </m:r>
                  </m:oMath>
                </a14:m>
                <a:r>
                  <a:rPr lang="ru-RU" dirty="0" smtClean="0"/>
                  <a:t>         (</a:t>
                </a:r>
                <a:r>
                  <a:rPr lang="ru-RU" dirty="0"/>
                  <a:t>3.35)</a:t>
                </a:r>
              </a:p>
              <a:p>
                <a:r>
                  <a:rPr lang="ru-RU" dirty="0"/>
                  <a:t> </a:t>
                </a:r>
              </a:p>
              <a:p>
                <a:r>
                  <a:rPr lang="ru-RU" dirty="0"/>
                  <a:t> </a:t>
                </a:r>
                <a:r>
                  <a:rPr lang="ru-RU" dirty="0" err="1"/>
                  <a:t>Осылайша</a:t>
                </a:r>
                <a:r>
                  <a:rPr lang="ru-RU" dirty="0"/>
                  <a:t>, </a:t>
                </a:r>
                <a:r>
                  <a:rPr lang="ru-RU" dirty="0" err="1"/>
                  <a:t>жалпы</a:t>
                </a:r>
                <a:r>
                  <a:rPr lang="ru-RU" dirty="0"/>
                  <a:t> </a:t>
                </a:r>
                <a:r>
                  <a:rPr lang="ru-RU" dirty="0" err="1"/>
                  <a:t>жағдайда</a:t>
                </a:r>
                <a:r>
                  <a:rPr lang="ru-RU" dirty="0"/>
                  <a:t> </a:t>
                </a:r>
                <a:r>
                  <a:rPr lang="ru-RU" dirty="0" err="1"/>
                  <a:t>толқындар</a:t>
                </a:r>
                <a:r>
                  <a:rPr lang="ru-RU" dirty="0"/>
                  <a:t> </a:t>
                </a:r>
                <a:r>
                  <a:rPr lang="ru-RU" dirty="0" err="1"/>
                  <a:t>эллиптикалық</a:t>
                </a:r>
                <a:r>
                  <a:rPr lang="ru-RU" dirty="0"/>
                  <a:t> </a:t>
                </a:r>
                <a:r>
                  <a:rPr lang="ru-RU" dirty="0" err="1"/>
                  <a:t>поляризацияға</a:t>
                </a:r>
                <a:r>
                  <a:rPr lang="ru-RU" dirty="0"/>
                  <a:t> </a:t>
                </a:r>
                <a:r>
                  <a:rPr lang="ru-RU" dirty="0" err="1"/>
                  <a:t>ие</a:t>
                </a:r>
                <a:r>
                  <a:rPr lang="ru-RU" dirty="0"/>
                  <a:t>. a = b </a:t>
                </a:r>
                <a:r>
                  <a:rPr lang="ru-RU" dirty="0" err="1"/>
                  <a:t>және</a:t>
                </a:r>
                <a:r>
                  <a:rPr lang="ru-RU" dirty="0"/>
                  <a:t> δ = mπ/2, m = ±1, ±3, </a:t>
                </a:r>
                <a:r>
                  <a:rPr lang="ru-RU" dirty="0" err="1"/>
                  <a:t>үшін</a:t>
                </a:r>
                <a:r>
                  <a:rPr lang="ru-RU" dirty="0"/>
                  <a:t> эллипс </a:t>
                </a:r>
                <a:r>
                  <a:rPr lang="ru-RU" dirty="0" err="1"/>
                  <a:t>шеңберге</a:t>
                </a:r>
                <a:r>
                  <a:rPr lang="ru-RU" dirty="0"/>
                  <a:t> </a:t>
                </a:r>
                <a:r>
                  <a:rPr lang="ru-RU" dirty="0" err="1"/>
                  <a:t>айналады</a:t>
                </a:r>
                <a:r>
                  <a:rPr lang="ru-RU" dirty="0"/>
                  <a:t>. </a:t>
                </a:r>
                <a:r>
                  <a:rPr lang="ru-RU" dirty="0" err="1"/>
                  <a:t>Бірақ</a:t>
                </a:r>
                <a:r>
                  <a:rPr lang="ru-RU" dirty="0"/>
                  <a:t>, </a:t>
                </a:r>
                <a:r>
                  <a:rPr lang="ru-RU" dirty="0" err="1"/>
                  <a:t>әдетте</a:t>
                </a:r>
                <a:r>
                  <a:rPr lang="ru-RU" dirty="0"/>
                  <a:t>, </a:t>
                </a:r>
                <a:r>
                  <a:rPr lang="ru-RU" dirty="0" err="1"/>
                  <a:t>олар</a:t>
                </a:r>
                <a:r>
                  <a:rPr lang="ru-RU" dirty="0"/>
                  <a:t> </a:t>
                </a:r>
                <a:r>
                  <a:rPr lang="ru-RU" dirty="0" err="1"/>
                  <a:t>жарық</a:t>
                </a:r>
                <a:r>
                  <a:rPr lang="ru-RU" dirty="0"/>
                  <a:t> </a:t>
                </a:r>
                <a:r>
                  <a:rPr lang="ru-RU" dirty="0" err="1"/>
                  <a:t>поляризациясы</a:t>
                </a:r>
                <a:r>
                  <a:rPr lang="ru-RU" dirty="0"/>
                  <a:t> </a:t>
                </a:r>
                <a:r>
                  <a:rPr lang="ru-RU" dirty="0" err="1"/>
                  <a:t>деп</a:t>
                </a:r>
                <a:r>
                  <a:rPr lang="ru-RU" dirty="0"/>
                  <a:t> </a:t>
                </a:r>
                <a:r>
                  <a:rPr lang="ru-RU" dirty="0" err="1"/>
                  <a:t>айтқанда</a:t>
                </a:r>
                <a:r>
                  <a:rPr lang="ru-RU" dirty="0"/>
                  <a:t>, </a:t>
                </a:r>
                <a:r>
                  <a:rPr lang="ru-RU" dirty="0" err="1"/>
                  <a:t>олар</a:t>
                </a:r>
                <a:r>
                  <a:rPr lang="ru-RU" dirty="0"/>
                  <a:t> </a:t>
                </a:r>
                <a:r>
                  <a:rPr lang="ru-RU" dirty="0" err="1"/>
                  <a:t>сызықтық</a:t>
                </a:r>
                <a:r>
                  <a:rPr lang="ru-RU" dirty="0"/>
                  <a:t> </a:t>
                </a:r>
                <a:r>
                  <a:rPr lang="ru-RU" dirty="0" err="1"/>
                  <a:t>поляризацияны</a:t>
                </a:r>
                <a:r>
                  <a:rPr lang="ru-RU" dirty="0"/>
                  <a:t> </a:t>
                </a:r>
                <a:r>
                  <a:rPr lang="ru-RU" dirty="0" err="1"/>
                  <a:t>білдіреді</a:t>
                </a:r>
                <a:r>
                  <a:rPr lang="ru-RU" dirty="0"/>
                  <a:t>. </a:t>
                </a:r>
                <a:r>
                  <a:rPr lang="ru-RU" dirty="0" err="1"/>
                  <a:t>Ол</a:t>
                </a:r>
                <a:r>
                  <a:rPr lang="ru-RU" dirty="0"/>
                  <a:t> δ = ±mπ </a:t>
                </a:r>
                <a:r>
                  <a:rPr lang="ru-RU" dirty="0" err="1"/>
                  <a:t>үшін</a:t>
                </a:r>
                <a:r>
                  <a:rPr lang="ru-RU" dirty="0"/>
                  <a:t> </a:t>
                </a:r>
                <a:r>
                  <a:rPr lang="ru-RU" dirty="0" err="1"/>
                  <a:t>орын</a:t>
                </a:r>
                <a:r>
                  <a:rPr lang="ru-RU" dirty="0"/>
                  <a:t> </a:t>
                </a:r>
                <a:r>
                  <a:rPr lang="ru-RU" dirty="0" err="1" smtClean="0"/>
                  <a:t>алады</a:t>
                </a:r>
                <a:r>
                  <a:rPr lang="kk-KZ" dirty="0" smtClean="0"/>
                  <a:t>. 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944" y="1157507"/>
                <a:ext cx="3914775" cy="5477269"/>
              </a:xfrm>
              <a:prstGeom prst="rect">
                <a:avLst/>
              </a:prstGeom>
              <a:blipFill rotWithShape="0">
                <a:blip r:embed="rId3"/>
                <a:stretch>
                  <a:fillRect l="-1246" t="-668" r="-1402" b="-8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8115300" y="1157507"/>
                <a:ext cx="3771901" cy="56412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мұндағы</a:t>
                </a:r>
                <a:r>
                  <a:rPr lang="ru-RU" dirty="0"/>
                  <a:t> m – </a:t>
                </a:r>
                <a:r>
                  <a:rPr lang="ru-RU" dirty="0" err="1"/>
                  <a:t>кез</a:t>
                </a:r>
                <a:r>
                  <a:rPr lang="ru-RU" dirty="0"/>
                  <a:t> </a:t>
                </a:r>
                <a:r>
                  <a:rPr lang="ru-RU" dirty="0" err="1"/>
                  <a:t>келген</a:t>
                </a:r>
                <a:r>
                  <a:rPr lang="ru-RU" dirty="0"/>
                  <a:t> </a:t>
                </a:r>
                <a:r>
                  <a:rPr lang="ru-RU" dirty="0" err="1"/>
                  <a:t>бүтін</a:t>
                </a:r>
                <a:r>
                  <a:rPr lang="ru-RU" dirty="0"/>
                  <a:t> сан.</a:t>
                </a:r>
              </a:p>
              <a:p>
                <a:r>
                  <a:rPr lang="ru-RU" dirty="0"/>
                  <a:t> </a:t>
                </a:r>
                <a:r>
                  <a:rPr lang="ru-RU" dirty="0" err="1"/>
                  <a:t>Электромагниттік</a:t>
                </a:r>
                <a:r>
                  <a:rPr lang="ru-RU" dirty="0"/>
                  <a:t> </a:t>
                </a:r>
                <a:r>
                  <a:rPr lang="ru-RU" dirty="0" err="1"/>
                  <a:t>толқындардың</a:t>
                </a:r>
                <a:r>
                  <a:rPr lang="ru-RU" dirty="0"/>
                  <a:t> </a:t>
                </a:r>
                <a:r>
                  <a:rPr lang="ru-RU" dirty="0" err="1"/>
                  <a:t>шағылысу</a:t>
                </a:r>
                <a:r>
                  <a:rPr lang="ru-RU" dirty="0"/>
                  <a:t> мен </a:t>
                </a:r>
                <a:r>
                  <a:rPr lang="ru-RU" dirty="0" err="1"/>
                  <a:t>сынуының</a:t>
                </a:r>
                <a:r>
                  <a:rPr lang="ru-RU" dirty="0"/>
                  <a:t> </a:t>
                </a:r>
                <a:r>
                  <a:rPr lang="ru-RU" dirty="0" err="1"/>
                  <a:t>негізгі</a:t>
                </a:r>
                <a:r>
                  <a:rPr lang="ru-RU" dirty="0"/>
                  <a:t> </a:t>
                </a:r>
                <a:r>
                  <a:rPr lang="ru-RU" dirty="0" err="1"/>
                  <a:t>заңдылықтарын</a:t>
                </a:r>
                <a:r>
                  <a:rPr lang="ru-RU" dirty="0"/>
                  <a:t> </a:t>
                </a:r>
                <a:r>
                  <a:rPr lang="ru-RU" dirty="0" err="1"/>
                  <a:t>орталар</a:t>
                </a:r>
                <a:r>
                  <a:rPr lang="ru-RU" dirty="0"/>
                  <a:t> </a:t>
                </a:r>
                <a:r>
                  <a:rPr lang="ru-RU" dirty="0" err="1"/>
                  <a:t>арасындағы</a:t>
                </a:r>
                <a:r>
                  <a:rPr lang="ru-RU" dirty="0"/>
                  <a:t> </a:t>
                </a:r>
                <a:r>
                  <a:rPr lang="ru-RU" dirty="0" err="1"/>
                  <a:t>интерфейске</a:t>
                </a:r>
                <a:r>
                  <a:rPr lang="ru-RU" dirty="0"/>
                  <a:t> </a:t>
                </a:r>
                <a:r>
                  <a:rPr lang="ru-RU" dirty="0" err="1"/>
                  <a:t>жазайық</a:t>
                </a:r>
                <a:r>
                  <a:rPr lang="ru-RU" dirty="0"/>
                  <a:t>. </a:t>
                </a:r>
                <a:r>
                  <a:rPr lang="ru-RU" dirty="0" err="1"/>
                  <a:t>Түскен</a:t>
                </a:r>
                <a:r>
                  <a:rPr lang="ru-RU" dirty="0"/>
                  <a:t> </a:t>
                </a:r>
                <a:r>
                  <a:rPr lang="ru-RU" dirty="0" err="1"/>
                  <a:t>жазық</a:t>
                </a:r>
                <a:r>
                  <a:rPr lang="ru-RU" dirty="0"/>
                  <a:t> </a:t>
                </a:r>
                <a:r>
                  <a:rPr lang="ru-RU" dirty="0" err="1"/>
                  <a:t>толқынды</a:t>
                </a:r>
                <a:r>
                  <a:rPr lang="ru-RU" dirty="0"/>
                  <a:t> </a:t>
                </a:r>
                <a:r>
                  <a:rPr lang="ru-RU" dirty="0" err="1"/>
                  <a:t>сипаттайтын</a:t>
                </a:r>
                <a:r>
                  <a:rPr lang="ru-RU" dirty="0"/>
                  <a:t> </a:t>
                </a:r>
                <a:r>
                  <a:rPr lang="ru-RU" dirty="0" err="1"/>
                  <a:t>барлық</a:t>
                </a:r>
                <a:r>
                  <a:rPr lang="ru-RU" dirty="0"/>
                  <a:t> </a:t>
                </a:r>
                <a:r>
                  <a:rPr lang="ru-RU" dirty="0" err="1"/>
                  <a:t>шамалар</a:t>
                </a:r>
                <a:r>
                  <a:rPr lang="ru-RU" dirty="0"/>
                  <a:t> i </a:t>
                </a:r>
                <a:r>
                  <a:rPr lang="ru-RU" dirty="0" err="1"/>
                  <a:t>индексімен</a:t>
                </a:r>
                <a:r>
                  <a:rPr lang="ru-RU" dirty="0"/>
                  <a:t>, </a:t>
                </a:r>
                <a:r>
                  <a:rPr lang="ru-RU" dirty="0" err="1"/>
                  <a:t>шағылған</a:t>
                </a:r>
                <a:r>
                  <a:rPr lang="ru-RU" dirty="0"/>
                  <a:t> </a:t>
                </a:r>
                <a:r>
                  <a:rPr lang="ru-RU" dirty="0" err="1"/>
                  <a:t>толқын</a:t>
                </a:r>
                <a:r>
                  <a:rPr lang="ru-RU" dirty="0"/>
                  <a:t> r </a:t>
                </a:r>
                <a:r>
                  <a:rPr lang="ru-RU" dirty="0" err="1"/>
                  <a:t>индексімен</a:t>
                </a:r>
                <a:r>
                  <a:rPr lang="ru-RU" dirty="0"/>
                  <a:t>, </a:t>
                </a:r>
                <a:r>
                  <a:rPr lang="ru-RU" dirty="0" err="1"/>
                  <a:t>сынған</a:t>
                </a:r>
                <a:r>
                  <a:rPr lang="ru-RU" dirty="0"/>
                  <a:t> </a:t>
                </a:r>
                <a:r>
                  <a:rPr lang="ru-RU" dirty="0" err="1"/>
                  <a:t>толқын</a:t>
                </a:r>
                <a:r>
                  <a:rPr lang="ru-RU" dirty="0"/>
                  <a:t> t </a:t>
                </a:r>
                <a:r>
                  <a:rPr lang="ru-RU" dirty="0" err="1"/>
                  <a:t>индексімен</a:t>
                </a:r>
                <a:r>
                  <a:rPr lang="ru-RU" dirty="0"/>
                  <a:t> </a:t>
                </a:r>
                <a:r>
                  <a:rPr lang="ru-RU" dirty="0" err="1"/>
                  <a:t>жазылады</a:t>
                </a:r>
                <a:r>
                  <a:rPr lang="ru-RU" dirty="0"/>
                  <a:t>. </a:t>
                </a:r>
                <a:r>
                  <a:rPr lang="ru-RU" dirty="0" err="1"/>
                  <a:t>Бөлу</a:t>
                </a:r>
                <a:r>
                  <a:rPr lang="ru-RU" dirty="0"/>
                  <a:t> </a:t>
                </a:r>
                <a:r>
                  <a:rPr lang="ru-RU" dirty="0" err="1"/>
                  <a:t>жазықтығы</a:t>
                </a:r>
                <a:r>
                  <a:rPr lang="ru-RU" dirty="0"/>
                  <a:t> z=0 </a:t>
                </a:r>
                <a:r>
                  <a:rPr lang="ru-RU" dirty="0" err="1"/>
                  <a:t>жазықтығымен</a:t>
                </a:r>
                <a:r>
                  <a:rPr lang="ru-RU" dirty="0"/>
                  <a:t> </a:t>
                </a:r>
                <a:r>
                  <a:rPr lang="ru-RU" dirty="0" err="1"/>
                  <a:t>сәйкес</a:t>
                </a:r>
                <a:r>
                  <a:rPr lang="ru-RU" dirty="0"/>
                  <a:t> </a:t>
                </a:r>
                <a:r>
                  <a:rPr lang="ru-RU" dirty="0" err="1"/>
                  <a:t>келсін</a:t>
                </a:r>
                <a:r>
                  <a:rPr lang="ru-RU" dirty="0"/>
                  <a:t>.</a:t>
                </a:r>
              </a:p>
              <a:p>
                <a:r>
                  <a:rPr lang="ru-RU" dirty="0" err="1"/>
                  <a:t>Тасымалдаушы</a:t>
                </a:r>
                <a:r>
                  <a:rPr lang="ru-RU" dirty="0"/>
                  <a:t> </a:t>
                </a:r>
                <a:r>
                  <a:rPr lang="ru-RU" dirty="0" err="1"/>
                  <a:t>интерфейстің</a:t>
                </a:r>
                <a:r>
                  <a:rPr lang="ru-RU" dirty="0"/>
                  <a:t> </a:t>
                </a:r>
                <a:r>
                  <a:rPr lang="ru-RU" dirty="0" err="1"/>
                  <a:t>барлық</a:t>
                </a:r>
                <a:r>
                  <a:rPr lang="ru-RU" dirty="0"/>
                  <a:t> </a:t>
                </a:r>
                <a:r>
                  <a:rPr lang="ru-RU" dirty="0" err="1"/>
                  <a:t>нүктелерінде</a:t>
                </a:r>
                <a:r>
                  <a:rPr lang="ru-RU" dirty="0"/>
                  <a:t> </a:t>
                </a:r>
                <a:r>
                  <a:rPr lang="ru-RU" dirty="0" err="1"/>
                  <a:t>және</a:t>
                </a:r>
                <a:r>
                  <a:rPr lang="ru-RU" dirty="0"/>
                  <a:t> </a:t>
                </a:r>
                <a:r>
                  <a:rPr lang="ru-RU" dirty="0" err="1"/>
                  <a:t>кез</a:t>
                </a:r>
                <a:r>
                  <a:rPr lang="ru-RU" dirty="0"/>
                  <a:t> </a:t>
                </a:r>
                <a:r>
                  <a:rPr lang="ru-RU" dirty="0" err="1"/>
                  <a:t>келген</a:t>
                </a:r>
                <a:r>
                  <a:rPr lang="ru-RU" dirty="0"/>
                  <a:t> </a:t>
                </a:r>
                <a:r>
                  <a:rPr lang="ru-RU" dirty="0" err="1"/>
                  <a:t>уақытта</a:t>
                </a:r>
                <a:r>
                  <a:rPr lang="ru-RU" dirty="0"/>
                  <a:t> (3.32) </a:t>
                </a:r>
                <a:r>
                  <a:rPr lang="ru-RU" dirty="0" err="1"/>
                  <a:t>ескере</a:t>
                </a:r>
                <a:r>
                  <a:rPr lang="ru-RU" dirty="0"/>
                  <a:t> </a:t>
                </a:r>
                <a:r>
                  <a:rPr lang="ru-RU" dirty="0" err="1"/>
                  <a:t>отырып</a:t>
                </a:r>
                <a:r>
                  <a:rPr lang="ru-RU" dirty="0"/>
                  <a:t> </a:t>
                </a:r>
                <a:r>
                  <a:rPr lang="ru-RU" dirty="0" err="1"/>
                  <a:t>орындалатын</a:t>
                </a:r>
                <a:r>
                  <a:rPr lang="ru-RU" dirty="0"/>
                  <a:t> </a:t>
                </a:r>
                <a:r>
                  <a:rPr lang="ru-RU" dirty="0" err="1"/>
                  <a:t>шекаралық</a:t>
                </a:r>
                <a:r>
                  <a:rPr lang="ru-RU" dirty="0"/>
                  <a:t> </a:t>
                </a:r>
                <a:r>
                  <a:rPr lang="ru-RU" dirty="0" err="1"/>
                  <a:t>шарттардан</a:t>
                </a:r>
                <a:r>
                  <a:rPr lang="ru-RU" dirty="0"/>
                  <a:t> (3.10) - (3.13) </a:t>
                </a:r>
                <a:r>
                  <a:rPr lang="ru-RU" dirty="0" err="1"/>
                  <a:t>аламыз</a:t>
                </a:r>
                <a:r>
                  <a:rPr lang="ru-RU" dirty="0" smtClean="0"/>
                  <a:t>.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kk-KZ" b="0" i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ru-RU" dirty="0" smtClean="0"/>
                  <a:t>(</a:t>
                </a:r>
                <a:r>
                  <a:rPr lang="ru-RU" dirty="0"/>
                  <a:t>3.36</a:t>
                </a:r>
                <a:r>
                  <a:rPr lang="ru-RU" dirty="0" smtClean="0"/>
                  <a:t>)</a:t>
                </a:r>
                <a:endParaRPr lang="ru-RU" dirty="0"/>
              </a:p>
              <a:p>
                <a:r>
                  <a:rPr lang="ru-RU" dirty="0"/>
                  <a:t> </a:t>
                </a: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300" y="1157507"/>
                <a:ext cx="3771901" cy="5641224"/>
              </a:xfrm>
              <a:prstGeom prst="rect">
                <a:avLst/>
              </a:prstGeom>
              <a:blipFill rotWithShape="0">
                <a:blip r:embed="rId4"/>
                <a:stretch>
                  <a:fillRect l="-1292" t="-649" r="-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6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0" y="278604"/>
            <a:ext cx="11058526" cy="70008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1058526" y="278604"/>
            <a:ext cx="1133474" cy="700088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8" y="457420"/>
            <a:ext cx="1080135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толқындар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128588" y="1097901"/>
                <a:ext cx="3786187" cy="5456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           (3.37</a:t>
                </a:r>
                <a:r>
                  <a:rPr lang="ru-RU" dirty="0"/>
                  <a:t>)</a:t>
                </a:r>
                <a:endParaRPr lang="ru-RU" dirty="0"/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ru-RU" dirty="0" smtClean="0"/>
                  <a:t> ,           (3.38)</a:t>
                </a:r>
                <a:endParaRPr lang="ru-RU" dirty="0"/>
              </a:p>
              <a:p>
                <a:r>
                  <a:rPr lang="ru-RU" dirty="0"/>
                  <a:t> </a:t>
                </a:r>
              </a:p>
              <a:p>
                <a:pPr algn="just"/>
                <a:r>
                  <a:rPr lang="ru-RU" dirty="0" err="1"/>
                  <a:t>Біз</a:t>
                </a:r>
                <a:r>
                  <a:rPr lang="ru-RU" dirty="0"/>
                  <a:t> (</a:t>
                </a:r>
                <a:r>
                  <a:rPr lang="ru-RU" dirty="0" err="1"/>
                  <a:t>xz</a:t>
                </a:r>
                <a:r>
                  <a:rPr lang="ru-RU" dirty="0"/>
                  <a:t>) </a:t>
                </a:r>
                <a:r>
                  <a:rPr lang="ru-RU" dirty="0" err="1"/>
                  <a:t>жазықтықты</a:t>
                </a:r>
                <a:r>
                  <a:rPr lang="ru-RU" dirty="0"/>
                  <a:t> </a:t>
                </a:r>
                <a:r>
                  <a:rPr lang="ru-RU" dirty="0" err="1"/>
                  <a:t>құлау</a:t>
                </a:r>
                <a:r>
                  <a:rPr lang="ru-RU" dirty="0"/>
                  <a:t> </a:t>
                </a:r>
                <a:r>
                  <a:rPr lang="ru-RU" dirty="0" err="1"/>
                  <a:t>жазықтығы</a:t>
                </a:r>
                <a:r>
                  <a:rPr lang="ru-RU" dirty="0"/>
                  <a:t> </a:t>
                </a:r>
                <a:r>
                  <a:rPr lang="ru-RU" dirty="0" err="1"/>
                  <a:t>ретінде</a:t>
                </a:r>
                <a:r>
                  <a:rPr lang="ru-RU" dirty="0"/>
                  <a:t> </a:t>
                </a:r>
                <a:r>
                  <a:rPr lang="ru-RU" dirty="0" err="1"/>
                  <a:t>таңдаймыз</a:t>
                </a:r>
                <a:r>
                  <a:rPr lang="ru-RU" dirty="0"/>
                  <a:t>. Сонда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dirty="0"/>
                  <a:t>. (3.37) </a:t>
                </a:r>
                <a:r>
                  <a:rPr lang="ru-RU" dirty="0" err="1"/>
                  <a:t>шағылысу</a:t>
                </a:r>
                <a:r>
                  <a:rPr lang="ru-RU" dirty="0"/>
                  <a:t> мен </a:t>
                </a:r>
                <a:r>
                  <a:rPr lang="ru-RU" dirty="0" err="1"/>
                  <a:t>сынудың</a:t>
                </a:r>
                <a:r>
                  <a:rPr lang="ru-RU" dirty="0"/>
                  <a:t> </a:t>
                </a:r>
                <a:r>
                  <a:rPr lang="ru-RU" dirty="0" err="1"/>
                  <a:t>белгілі</a:t>
                </a:r>
                <a:r>
                  <a:rPr lang="ru-RU" dirty="0"/>
                  <a:t> </a:t>
                </a:r>
                <a:r>
                  <a:rPr lang="ru-RU" dirty="0" err="1"/>
                  <a:t>заңдылықтарын</a:t>
                </a:r>
                <a:r>
                  <a:rPr lang="ru-RU" dirty="0"/>
                  <a:t> </a:t>
                </a:r>
                <a:r>
                  <a:rPr lang="ru-RU" dirty="0" err="1"/>
                  <a:t>табамыз</a:t>
                </a:r>
                <a:r>
                  <a:rPr lang="ru-RU" dirty="0"/>
                  <a:t>:</a:t>
                </a:r>
              </a:p>
              <a:p>
                <a:r>
                  <a:rPr lang="ru-RU" dirty="0"/>
                  <a:t> 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func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.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(</a:t>
                </a:r>
                <a:r>
                  <a:rPr lang="ru-RU" dirty="0"/>
                  <a:t>3.39)</a:t>
                </a:r>
              </a:p>
              <a:p>
                <a:r>
                  <a:rPr lang="ru-RU" dirty="0"/>
                  <a:t> </a:t>
                </a:r>
              </a:p>
              <a:p>
                <a:pPr algn="just"/>
                <a:r>
                  <a:rPr lang="ru-RU" dirty="0" err="1"/>
                  <a:t>мұндағы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/>
                  <a:t> – </a:t>
                </a:r>
                <a:r>
                  <a:rPr lang="ru-RU" dirty="0" err="1"/>
                  <a:t>түсу</a:t>
                </a:r>
                <a:r>
                  <a:rPr lang="ru-RU" dirty="0"/>
                  <a:t> </a:t>
                </a:r>
                <a:r>
                  <a:rPr lang="ru-RU" dirty="0" err="1"/>
                  <a:t>бұрышы</a:t>
                </a:r>
                <a:r>
                  <a:rPr lang="ru-RU" dirty="0"/>
                  <a:t>; </a:t>
                </a:r>
                <a:r>
                  <a:rPr lang="en-US" dirty="0"/>
                  <a:t>r</a:t>
                </a:r>
                <a:r>
                  <a:rPr lang="ru-RU" dirty="0"/>
                  <a:t> – </a:t>
                </a:r>
                <a:r>
                  <a:rPr lang="ru-RU" dirty="0" err="1"/>
                  <a:t>шағылу</a:t>
                </a:r>
                <a:r>
                  <a:rPr lang="ru-RU" dirty="0"/>
                  <a:t> </a:t>
                </a:r>
                <a:r>
                  <a:rPr lang="ru-RU" dirty="0" err="1"/>
                  <a:t>бұрышы</a:t>
                </a:r>
                <a:r>
                  <a:rPr lang="ru-RU" dirty="0"/>
                  <a:t>; </a:t>
                </a:r>
                <a:r>
                  <a:rPr lang="en-US" dirty="0"/>
                  <a:t>t</a:t>
                </a:r>
                <a:r>
                  <a:rPr lang="ru-RU" dirty="0"/>
                  <a:t> – сыну </a:t>
                </a:r>
                <a:r>
                  <a:rPr lang="ru-RU" dirty="0" err="1"/>
                  <a:t>бұрышы</a:t>
                </a:r>
                <a:r>
                  <a:rPr lang="ru-RU" dirty="0"/>
                  <a:t>. </a:t>
                </a:r>
                <a:r>
                  <a:rPr lang="ru-RU" dirty="0" err="1"/>
                  <a:t>Егер</a:t>
                </a:r>
                <a:r>
                  <a:rPr lang="ru-RU" dirty="0"/>
                  <a:t> орта </a:t>
                </a:r>
                <a:r>
                  <a:rPr lang="ru-RU" dirty="0" err="1"/>
                  <a:t>изотропты</a:t>
                </a:r>
                <a:r>
                  <a:rPr lang="ru-RU" dirty="0"/>
                  <a:t> </a:t>
                </a:r>
                <a:r>
                  <a:rPr lang="ru-RU" dirty="0" err="1"/>
                  <a:t>және</a:t>
                </a:r>
                <a:r>
                  <a:rPr lang="ru-RU" dirty="0"/>
                  <a:t> </a:t>
                </a:r>
                <a:r>
                  <a:rPr lang="ru-RU" dirty="0" err="1"/>
                  <a:t>біртекті</a:t>
                </a:r>
                <a:r>
                  <a:rPr lang="ru-RU" dirty="0"/>
                  <a:t> </a:t>
                </a:r>
                <a:r>
                  <a:rPr lang="ru-RU" dirty="0" err="1"/>
                  <a:t>болса</a:t>
                </a:r>
                <a:r>
                  <a:rPr lang="ru-RU" dirty="0"/>
                  <a:t>, </a:t>
                </a:r>
                <a:r>
                  <a:rPr lang="ru-RU" dirty="0" err="1"/>
                  <a:t>онда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ru-RU" dirty="0" err="1"/>
                  <a:t>және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/>
                  <a:t>, ал </a:t>
                </a:r>
                <a:r>
                  <a:rPr lang="ru-RU" dirty="0" err="1"/>
                  <a:t>түсу</a:t>
                </a:r>
                <a:r>
                  <a:rPr lang="ru-RU" dirty="0"/>
                  <a:t> </a:t>
                </a:r>
                <a:r>
                  <a:rPr lang="ru-RU" dirty="0" err="1"/>
                  <a:t>және</a:t>
                </a:r>
                <a:r>
                  <a:rPr lang="ru-RU" dirty="0"/>
                  <a:t> сыну </a:t>
                </a:r>
                <a:r>
                  <a:rPr lang="ru-RU" dirty="0" err="1"/>
                  <a:t>бұрыштары</a:t>
                </a:r>
                <a:r>
                  <a:rPr lang="ru-RU" dirty="0"/>
                  <a:t> </a:t>
                </a:r>
                <a:r>
                  <a:rPr lang="ru-RU" dirty="0" err="1"/>
                  <a:t>Снелл</a:t>
                </a:r>
                <a:r>
                  <a:rPr lang="ru-RU" dirty="0"/>
                  <a:t> </a:t>
                </a:r>
                <a:r>
                  <a:rPr lang="ru-RU" dirty="0" err="1"/>
                  <a:t>қатынасына</a:t>
                </a:r>
                <a:r>
                  <a:rPr lang="ru-RU" dirty="0"/>
                  <a:t> </a:t>
                </a:r>
                <a:r>
                  <a:rPr lang="ru-RU" dirty="0" err="1"/>
                  <a:t>бағынады</a:t>
                </a:r>
                <a:endParaRPr lang="ru-RU" dirty="0"/>
              </a:p>
              <a:p>
                <a:pPr algn="r"/>
                <a:r>
                  <a:rPr lang="ru-RU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func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     (</a:t>
                </a:r>
                <a:r>
                  <a:rPr lang="ru-RU" dirty="0"/>
                  <a:t>3.40) </a:t>
                </a:r>
              </a:p>
              <a:p>
                <a:r>
                  <a:rPr lang="ru-RU" dirty="0" err="1"/>
                  <a:t>мұндағы</a:t>
                </a:r>
                <a:r>
                  <a:rPr lang="ru-RU" dirty="0"/>
                  <a:t> </a:t>
                </a:r>
                <a:r>
                  <a:rPr lang="en-US" dirty="0"/>
                  <a:t>n</a:t>
                </a:r>
                <a:r>
                  <a:rPr lang="ru-RU" dirty="0"/>
                  <a:t> – </a:t>
                </a:r>
                <a:r>
                  <a:rPr lang="ru-RU" dirty="0" err="1"/>
                  <a:t>ортаның</a:t>
                </a:r>
                <a:r>
                  <a:rPr lang="ru-RU" dirty="0"/>
                  <a:t> </a:t>
                </a:r>
                <a:r>
                  <a:rPr lang="en-US" dirty="0"/>
                  <a:t>z</a:t>
                </a:r>
                <a:r>
                  <a:rPr lang="ru-RU" dirty="0"/>
                  <a:t>&gt; 0 </a:t>
                </a:r>
                <a:r>
                  <a:rPr lang="ru-RU" dirty="0" err="1" smtClean="0"/>
                  <a:t>кезіндегі</a:t>
                </a:r>
                <a:endParaRPr lang="ru-RU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8" y="1097901"/>
                <a:ext cx="3786187" cy="5456430"/>
              </a:xfrm>
              <a:prstGeom prst="rect">
                <a:avLst/>
              </a:prstGeom>
              <a:blipFill rotWithShape="0">
                <a:blip r:embed="rId2"/>
                <a:stretch>
                  <a:fillRect l="-1288" t="-335" r="-2576" b="-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3914775" y="1097901"/>
                <a:ext cx="3771900" cy="5399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сыну </a:t>
                </a:r>
                <a:r>
                  <a:rPr lang="ru-RU" dirty="0" err="1"/>
                  <a:t>көрсеткіші</a:t>
                </a:r>
                <a:r>
                  <a:rPr lang="ru-RU" dirty="0"/>
                  <a:t>, ал </a:t>
                </a:r>
                <a:r>
                  <a:rPr lang="en-US" dirty="0"/>
                  <a:t>n</a:t>
                </a:r>
                <a:r>
                  <a:rPr lang="ru-RU" dirty="0"/>
                  <a:t>′ – </a:t>
                </a:r>
                <a:r>
                  <a:rPr lang="en-US" dirty="0"/>
                  <a:t>z</a:t>
                </a:r>
                <a:r>
                  <a:rPr lang="ru-RU" dirty="0"/>
                  <a:t> &lt; 0 </a:t>
                </a:r>
                <a:r>
                  <a:rPr lang="ru-RU" dirty="0" err="1"/>
                  <a:t>кезінде</a:t>
                </a:r>
                <a:r>
                  <a:rPr lang="ru-RU" dirty="0"/>
                  <a:t>.</a:t>
                </a:r>
              </a:p>
              <a:p>
                <a:pPr algn="just"/>
                <a:r>
                  <a:rPr lang="ru-RU" dirty="0" err="1"/>
                  <a:t>Шағылысқан</a:t>
                </a:r>
                <a:r>
                  <a:rPr lang="ru-RU" dirty="0"/>
                  <a:t> </a:t>
                </a:r>
                <a:r>
                  <a:rPr lang="ru-RU" dirty="0" err="1"/>
                  <a:t>және</a:t>
                </a:r>
                <a:r>
                  <a:rPr lang="ru-RU" dirty="0"/>
                  <a:t> </a:t>
                </a:r>
                <a:r>
                  <a:rPr lang="ru-RU" dirty="0" err="1"/>
                  <a:t>сынған</a:t>
                </a:r>
                <a:r>
                  <a:rPr lang="ru-RU" dirty="0"/>
                  <a:t> </a:t>
                </a:r>
                <a:r>
                  <a:rPr lang="ru-RU" dirty="0" err="1"/>
                  <a:t>толқындардың</a:t>
                </a:r>
                <a:r>
                  <a:rPr lang="ru-RU" dirty="0"/>
                  <a:t> поляризация </a:t>
                </a:r>
                <a:r>
                  <a:rPr lang="ru-RU" dirty="0" err="1"/>
                  <a:t>және</a:t>
                </a:r>
                <a:r>
                  <a:rPr lang="ru-RU" dirty="0"/>
                  <a:t> </a:t>
                </a:r>
                <a:r>
                  <a:rPr lang="ru-RU" dirty="0" err="1"/>
                  <a:t>энергетикалық</a:t>
                </a:r>
                <a:r>
                  <a:rPr lang="ru-RU" dirty="0"/>
                  <a:t> </a:t>
                </a:r>
                <a:r>
                  <a:rPr lang="ru-RU" dirty="0" err="1"/>
                  <a:t>сипаттамаларын</a:t>
                </a:r>
                <a:r>
                  <a:rPr lang="ru-RU" dirty="0"/>
                  <a:t> </a:t>
                </a:r>
                <a:r>
                  <a:rPr lang="ru-RU" dirty="0" err="1"/>
                  <a:t>анықтайтын</a:t>
                </a:r>
                <a:r>
                  <a:rPr lang="ru-RU" dirty="0"/>
                  <a:t> Френель </a:t>
                </a:r>
                <a:r>
                  <a:rPr lang="ru-RU" dirty="0" err="1"/>
                  <a:t>формулаларын</a:t>
                </a:r>
                <a:r>
                  <a:rPr lang="ru-RU" dirty="0"/>
                  <a:t> </a:t>
                </a:r>
                <a:r>
                  <a:rPr lang="ru-RU" dirty="0" err="1"/>
                  <a:t>келесідей</a:t>
                </a:r>
                <a:r>
                  <a:rPr lang="ru-RU" dirty="0"/>
                  <a:t> </a:t>
                </a:r>
                <a:r>
                  <a:rPr lang="ru-RU" dirty="0" err="1"/>
                  <a:t>алуға</a:t>
                </a:r>
                <a:r>
                  <a:rPr lang="ru-RU" dirty="0"/>
                  <a:t> </a:t>
                </a:r>
                <a:r>
                  <a:rPr lang="ru-RU" dirty="0" err="1"/>
                  <a:t>болады</a:t>
                </a:r>
                <a:r>
                  <a:rPr lang="ru-RU" dirty="0"/>
                  <a:t>. (3.10) – (3.14) </a:t>
                </a:r>
                <a:r>
                  <a:rPr lang="ru-RU" dirty="0" err="1"/>
                  <a:t>негізінде</a:t>
                </a:r>
                <a:r>
                  <a:rPr lang="ru-RU" dirty="0"/>
                  <a:t> </a:t>
                </a:r>
                <a:r>
                  <a:rPr lang="en-US" dirty="0"/>
                  <a:t>E</a:t>
                </a:r>
                <a:r>
                  <a:rPr lang="ru-RU" dirty="0"/>
                  <a:t> </a:t>
                </a:r>
                <a:r>
                  <a:rPr lang="ru-RU" dirty="0" err="1"/>
                  <a:t>және</a:t>
                </a:r>
                <a:r>
                  <a:rPr lang="ru-RU" dirty="0"/>
                  <a:t> </a:t>
                </a:r>
                <a:r>
                  <a:rPr lang="en-US" dirty="0"/>
                  <a:t>H</a:t>
                </a:r>
                <a:r>
                  <a:rPr lang="ru-RU" dirty="0"/>
                  <a:t> </a:t>
                </a:r>
                <a:r>
                  <a:rPr lang="ru-RU" dirty="0" err="1"/>
                  <a:t>векторлары</a:t>
                </a:r>
                <a:r>
                  <a:rPr lang="ru-RU" dirty="0"/>
                  <a:t> </a:t>
                </a:r>
                <a:r>
                  <a:rPr lang="ru-RU" dirty="0" err="1"/>
                  <a:t>үшін</a:t>
                </a:r>
                <a:r>
                  <a:rPr lang="ru-RU" dirty="0"/>
                  <a:t> </a:t>
                </a:r>
                <a:r>
                  <a:rPr lang="ru-RU" dirty="0" err="1"/>
                  <a:t>шекаралық</a:t>
                </a:r>
                <a:r>
                  <a:rPr lang="ru-RU" dirty="0"/>
                  <a:t> </a:t>
                </a:r>
                <a:r>
                  <a:rPr lang="ru-RU" dirty="0" err="1"/>
                  <a:t>шарттар</a:t>
                </a:r>
                <a:r>
                  <a:rPr lang="ru-RU" dirty="0"/>
                  <a:t> </a:t>
                </a:r>
                <a:r>
                  <a:rPr lang="ru-RU" dirty="0" err="1"/>
                  <a:t>түрінде</a:t>
                </a:r>
                <a:r>
                  <a:rPr lang="ru-RU" dirty="0"/>
                  <a:t> </a:t>
                </a:r>
                <a:r>
                  <a:rPr lang="ru-RU" dirty="0" err="1"/>
                  <a:t>жазылады</a:t>
                </a:r>
                <a:endParaRPr lang="ru-RU" dirty="0"/>
              </a:p>
              <a:p>
                <a:pPr algn="r"/>
                <a:r>
                  <a:rPr lang="ru-RU" dirty="0"/>
                  <a:t> 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            (</a:t>
                </a:r>
                <a:r>
                  <a:rPr lang="ru-RU" dirty="0"/>
                  <a:t>3.41)</a:t>
                </a:r>
              </a:p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                 (</a:t>
                </a:r>
                <a:r>
                  <a:rPr lang="ru-RU" dirty="0"/>
                  <a:t>3.42)</a:t>
                </a:r>
              </a:p>
              <a:p>
                <a:r>
                  <a:rPr lang="ru-RU" dirty="0"/>
                  <a:t> </a:t>
                </a:r>
              </a:p>
              <a:p>
                <a:pPr algn="just"/>
                <a:r>
                  <a:rPr lang="ru-RU" dirty="0" err="1"/>
                  <a:t>Мұнда</a:t>
                </a:r>
                <a:r>
                  <a:rPr lang="ru-RU" dirty="0"/>
                  <a:t> </a:t>
                </a:r>
                <a:r>
                  <a:rPr lang="en-US" dirty="0"/>
                  <a:t>q</a:t>
                </a:r>
                <a:r>
                  <a:rPr lang="ru-RU" dirty="0"/>
                  <a:t> мультимедиа </a:t>
                </a:r>
                <a:r>
                  <a:rPr lang="ru-RU" dirty="0" err="1"/>
                  <a:t>интерфейсінің</a:t>
                </a:r>
                <a:r>
                  <a:rPr lang="ru-RU" dirty="0"/>
                  <a:t> </a:t>
                </a:r>
                <a:r>
                  <a:rPr lang="ru-RU" dirty="0" err="1"/>
                  <a:t>қалыпты</a:t>
                </a:r>
                <a:r>
                  <a:rPr lang="ru-RU" dirty="0"/>
                  <a:t> </a:t>
                </a:r>
                <a:r>
                  <a:rPr lang="ru-RU" dirty="0" err="1"/>
                  <a:t>мәні</a:t>
                </a:r>
                <a:r>
                  <a:rPr lang="ru-RU" dirty="0"/>
                  <a:t>, ал </a:t>
                </a:r>
                <a:r>
                  <a:rPr lang="ru-RU" dirty="0" err="1"/>
                  <a:t>түзу</a:t>
                </a:r>
                <a:r>
                  <a:rPr lang="ru-RU" dirty="0"/>
                  <a:t> </a:t>
                </a:r>
                <a:r>
                  <a:rPr lang="ru-RU" dirty="0" err="1"/>
                  <a:t>жақшалар</a:t>
                </a:r>
                <a:r>
                  <a:rPr lang="ru-RU" dirty="0"/>
                  <a:t> </a:t>
                </a:r>
                <a:r>
                  <a:rPr lang="ru-RU" dirty="0" err="1"/>
                  <a:t>векторлық</a:t>
                </a:r>
                <a:r>
                  <a:rPr lang="ru-RU" dirty="0"/>
                  <a:t> </a:t>
                </a:r>
                <a:r>
                  <a:rPr lang="ru-RU" dirty="0" err="1"/>
                  <a:t>туындыны</a:t>
                </a:r>
                <a:r>
                  <a:rPr lang="ru-RU" dirty="0"/>
                  <a:t> </a:t>
                </a:r>
                <a:r>
                  <a:rPr lang="ru-RU" dirty="0" err="1"/>
                  <a:t>білдіреді</a:t>
                </a:r>
                <a:r>
                  <a:rPr lang="ru-RU" dirty="0"/>
                  <a:t>. (3.26) </a:t>
                </a:r>
                <a:r>
                  <a:rPr lang="ru-RU" dirty="0" err="1"/>
                  <a:t>теңдеулерін</a:t>
                </a:r>
                <a:r>
                  <a:rPr lang="ru-RU" dirty="0"/>
                  <a:t> </a:t>
                </a:r>
                <a:r>
                  <a:rPr lang="ru-RU" dirty="0" err="1"/>
                  <a:t>мына</a:t>
                </a:r>
                <a:r>
                  <a:rPr lang="ru-RU" dirty="0"/>
                  <a:t> </a:t>
                </a:r>
                <a:r>
                  <a:rPr lang="ru-RU" dirty="0" err="1"/>
                  <a:t>түрде</a:t>
                </a:r>
                <a:r>
                  <a:rPr lang="ru-RU" dirty="0"/>
                  <a:t> </a:t>
                </a:r>
                <a:r>
                  <a:rPr lang="ru-RU" dirty="0" err="1"/>
                  <a:t>қайта</a:t>
                </a:r>
                <a:r>
                  <a:rPr lang="ru-RU" dirty="0"/>
                  <a:t> </a:t>
                </a:r>
                <a:r>
                  <a:rPr lang="ru-RU" dirty="0" err="1"/>
                  <a:t>жазуға</a:t>
                </a:r>
                <a:r>
                  <a:rPr lang="ru-RU" dirty="0"/>
                  <a:t> </a:t>
                </a:r>
                <a:r>
                  <a:rPr lang="ru-RU" dirty="0" err="1"/>
                  <a:t>болады</a:t>
                </a:r>
                <a:endParaRPr lang="ru-RU" dirty="0"/>
              </a:p>
              <a:p>
                <a:r>
                  <a:rPr lang="ru-RU" dirty="0"/>
                  <a:t> </a:t>
                </a: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775" y="1097901"/>
                <a:ext cx="3771900" cy="5399876"/>
              </a:xfrm>
              <a:prstGeom prst="rect">
                <a:avLst/>
              </a:prstGeom>
              <a:blipFill rotWithShape="0">
                <a:blip r:embed="rId3"/>
                <a:stretch>
                  <a:fillRect l="-1292" t="-564" r="-1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7815263" y="919085"/>
                <a:ext cx="4052887" cy="4998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ru-RU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skw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м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е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𝑛𝐻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                           (</a:t>
                </a:r>
                <a:r>
                  <a:rPr lang="ru-RU" dirty="0"/>
                  <a:t>3.43)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skw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м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е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𝑛𝐻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smtClean="0"/>
                  <a:t>                              (3.44</a:t>
                </a:r>
                <a:r>
                  <a:rPr lang="ru-RU" dirty="0"/>
                  <a:t>)</a:t>
                </a:r>
              </a:p>
              <a:p>
                <a:r>
                  <a:rPr lang="ru-RU" dirty="0"/>
                  <a:t> </a:t>
                </a:r>
              </a:p>
              <a:p>
                <a:r>
                  <a:rPr lang="ru-RU" dirty="0" err="1"/>
                  <a:t>Векторлық</a:t>
                </a:r>
                <a:r>
                  <a:rPr lang="ru-RU" dirty="0"/>
                  <a:t> (3.41), (3.42) </a:t>
                </a:r>
                <a:r>
                  <a:rPr lang="en-US" dirty="0"/>
                  <a:t>q</a:t>
                </a:r>
                <a:r>
                  <a:rPr lang="ru-RU" dirty="0"/>
                  <a:t>-</a:t>
                </a:r>
                <a:r>
                  <a:rPr lang="ru-RU" dirty="0" err="1"/>
                  <a:t>ға</a:t>
                </a:r>
                <a:r>
                  <a:rPr lang="ru-RU" dirty="0"/>
                  <a:t> </a:t>
                </a:r>
                <a:r>
                  <a:rPr lang="ru-RU" dirty="0" err="1"/>
                  <a:t>көбейтіп</a:t>
                </a:r>
                <a:r>
                  <a:rPr lang="ru-RU" dirty="0"/>
                  <a:t>, (3.44) </a:t>
                </a:r>
                <a:r>
                  <a:rPr lang="ru-RU" dirty="0" err="1"/>
                  <a:t>пайдалана</a:t>
                </a:r>
                <a:r>
                  <a:rPr lang="ru-RU" dirty="0"/>
                  <a:t> </a:t>
                </a:r>
                <a:r>
                  <a:rPr lang="ru-RU" dirty="0" err="1"/>
                  <a:t>отырып</a:t>
                </a:r>
                <a:r>
                  <a:rPr lang="ru-RU" dirty="0"/>
                  <a:t>, </a:t>
                </a:r>
                <a:r>
                  <a:rPr lang="ru-RU" dirty="0" err="1"/>
                  <a:t>аламыз</a:t>
                </a:r>
                <a:endParaRPr lang="ru-RU" dirty="0"/>
              </a:p>
              <a:p>
                <a:r>
                  <a:rPr lang="ru-RU" dirty="0"/>
                  <a:t> 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𝑞𝐸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ru-RU" dirty="0"/>
                  <a:t>                            </a:t>
                </a:r>
                <a:r>
                  <a:rPr lang="ru-RU" dirty="0" smtClean="0"/>
                  <a:t>                        </a:t>
                </a:r>
                <a:r>
                  <a:rPr lang="ru-RU" dirty="0"/>
                  <a:t>(3.45</a:t>
                </a:r>
                <a:r>
                  <a:rPr lang="ru-RU" dirty="0" smtClean="0"/>
                  <a:t>)</a:t>
                </a:r>
              </a:p>
              <a:p>
                <a:endParaRPr lang="ru-RU" dirty="0"/>
              </a:p>
              <a:p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dirty="0"/>
                  <a:t> (3.46)</a:t>
                </a:r>
              </a:p>
              <a:p>
                <a:r>
                  <a:rPr lang="ru-RU" dirty="0"/>
                  <a:t> </a:t>
                </a:r>
              </a:p>
              <a:p>
                <a:r>
                  <a:rPr lang="ru-RU" dirty="0" err="1"/>
                  <a:t>мұндағы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ru-RU" dirty="0"/>
                  <a:t> </a:t>
                </a:r>
                <a:r>
                  <a:rPr lang="ru-RU" dirty="0" err="1"/>
                  <a:t>сәйкесінше</a:t>
                </a:r>
                <a:r>
                  <a:rPr lang="ru-RU" dirty="0"/>
                  <a:t> </a:t>
                </a:r>
                <a:r>
                  <a:rPr lang="ru-RU" dirty="0" err="1"/>
                  <a:t>түскен</a:t>
                </a:r>
                <a:r>
                  <a:rPr lang="ru-RU" dirty="0"/>
                  <a:t>, </a:t>
                </a:r>
                <a:r>
                  <a:rPr lang="ru-RU" dirty="0" err="1"/>
                  <a:t>шағылған</a:t>
                </a:r>
                <a:r>
                  <a:rPr lang="ru-RU" dirty="0"/>
                  <a:t> </a:t>
                </a:r>
                <a:r>
                  <a:rPr lang="ru-RU" dirty="0" err="1"/>
                  <a:t>және</a:t>
                </a:r>
                <a:r>
                  <a:rPr lang="ru-RU" dirty="0"/>
                  <a:t> </a:t>
                </a:r>
                <a:r>
                  <a:rPr lang="ru-RU" dirty="0" err="1"/>
                  <a:t>сынған</a:t>
                </a:r>
                <a:r>
                  <a:rPr lang="ru-RU" dirty="0"/>
                  <a:t> </a:t>
                </a:r>
                <a:r>
                  <a:rPr lang="ru-RU" dirty="0" err="1"/>
                  <a:t>толқындардың</a:t>
                </a:r>
                <a:r>
                  <a:rPr lang="ru-RU" dirty="0"/>
                  <a:t> </a:t>
                </a:r>
                <a:r>
                  <a:rPr lang="ru-RU" dirty="0" err="1"/>
                  <a:t>толқындық</a:t>
                </a:r>
                <a:r>
                  <a:rPr lang="ru-RU" dirty="0"/>
                  <a:t> </a:t>
                </a:r>
                <a:r>
                  <a:rPr lang="ru-RU" dirty="0" err="1"/>
                  <a:t>нормасы</a:t>
                </a:r>
                <a:r>
                  <a:rPr lang="ru-RU" dirty="0"/>
                  <a:t>.</a:t>
                </a:r>
              </a:p>
              <a:p>
                <a:r>
                  <a:rPr lang="ru-RU" dirty="0"/>
                  <a:t> </a:t>
                </a: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263" y="919085"/>
                <a:ext cx="4052887" cy="4998356"/>
              </a:xfrm>
              <a:prstGeom prst="rect">
                <a:avLst/>
              </a:prstGeom>
              <a:blipFill rotWithShape="0">
                <a:blip r:embed="rId4"/>
                <a:stretch>
                  <a:fillRect l="-1203" t="-20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1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0" y="278604"/>
            <a:ext cx="11058526" cy="70008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1058527" y="278604"/>
            <a:ext cx="1133474" cy="700088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8" y="457420"/>
            <a:ext cx="1080135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толқындар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8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6" y="1157508"/>
            <a:ext cx="5489734" cy="24286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6096000" y="1157508"/>
                <a:ext cx="5876925" cy="5134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Осы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теңдеулерден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біз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ақырында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табамыз</a:t>
                </a:r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r"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u-RU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𝑖</m:t>
                                </m:r>
                              </m:e>
                            </m:func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𝑐𝑜𝑠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</m:den>
                    </m:f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p>
                    </m:sSup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(3.48)</a:t>
                </a:r>
              </a:p>
              <a:p>
                <a:pPr algn="r"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𝑐𝑜𝑠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𝑐𝑜𝑠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</m:den>
                    </m:f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p>
                    </m:sSup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(3.49)</a:t>
                </a:r>
              </a:p>
              <a:p>
                <a:pPr algn="r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Егер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Е векторы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түсу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жазықтығына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параллель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болса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онда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Н векторы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оған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перпендикуляр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болады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Бұл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жағдайда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векторына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қатысты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шекаралық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шарттарды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жазып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есепті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жоғарыда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сипатталған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әдіспен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шешкен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ыңғайлы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Нәтижесінде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біз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аламыз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     </a:t>
                </a:r>
              </a:p>
              <a:p>
                <a:pPr algn="r"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u-RU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𝑖</m:t>
                                </m:r>
                              </m:e>
                            </m:func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′2</m:t>
                            </m:r>
                          </m:sup>
                        </m:sSup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𝑐𝑜𝑠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</m:den>
                    </m:f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p>
                    </m:sSup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(3.50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′2</m:t>
                            </m:r>
                          </m:sup>
                        </m:sSup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𝑐𝑜𝑠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′2</m:t>
                            </m:r>
                          </m:sup>
                        </m:sSup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𝑐𝑜𝑠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rad>
                      </m:den>
                    </m:f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p>
                    </m:sSup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(3.51)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(3.48) - (3.51)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қатынастары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Френель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формулалары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деп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аталады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57508"/>
                <a:ext cx="5876925" cy="5134739"/>
              </a:xfrm>
              <a:prstGeom prst="rect">
                <a:avLst/>
              </a:prstGeom>
              <a:blipFill rotWithShape="0">
                <a:blip r:embed="rId3"/>
                <a:stretch>
                  <a:fillRect l="-830" t="-713" r="-830" b="-9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28588" y="3874364"/>
                <a:ext cx="5929312" cy="3166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3.1-сурет.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Түсу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бұрышына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байланысты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толқындардың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екі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түрінің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қарқындылық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шағылысу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коэффициенттері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 (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1,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′ = 1,5)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Егер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векторы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түсу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жазықтығына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перпендикуляр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болса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онда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=0.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Изотропты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ортада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бұл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=0,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=0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теңдіктерін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білдіреді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Бұл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жағдайда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(3.45), (3.46) -дан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аламыз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r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=0,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ru-RU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𝑖</m:t>
                                </m:r>
                              </m:e>
                            </m:func>
                          </m:e>
                          <m:sub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𝑛𝑐𝑜𝑠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func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=0.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(3.47)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8" y="3874364"/>
                <a:ext cx="5929312" cy="3166060"/>
              </a:xfrm>
              <a:prstGeom prst="rect">
                <a:avLst/>
              </a:prstGeom>
              <a:blipFill rotWithShape="0">
                <a:blip r:embed="rId4"/>
                <a:stretch>
                  <a:fillRect l="-822" t="-1156" r="-8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7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0" y="278604"/>
            <a:ext cx="11058526" cy="70008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3 (граница и черта) 3"/>
          <p:cNvSpPr/>
          <p:nvPr/>
        </p:nvSpPr>
        <p:spPr>
          <a:xfrm flipV="1">
            <a:off x="1500187" y="1926852"/>
            <a:ext cx="9679781" cy="4300537"/>
          </a:xfrm>
          <a:prstGeom prst="accentBorderCallout3">
            <a:avLst>
              <a:gd name="adj1" fmla="val 17279"/>
              <a:gd name="adj2" fmla="val -2147"/>
              <a:gd name="adj3" fmla="val 17181"/>
              <a:gd name="adj4" fmla="val -8714"/>
              <a:gd name="adj5" fmla="val 117191"/>
              <a:gd name="adj6" fmla="val -8861"/>
              <a:gd name="adj7" fmla="val 116547"/>
              <a:gd name="adj8" fmla="val 27013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71638" y="2072405"/>
            <a:ext cx="9508329" cy="41549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2400" dirty="0" smtClean="0"/>
              <a:t>1. </a:t>
            </a:r>
            <a:r>
              <a:rPr lang="ru-RU" sz="2400" dirty="0" err="1" smtClean="0"/>
              <a:t>Классикалық</a:t>
            </a:r>
            <a:r>
              <a:rPr lang="ru-RU" sz="2400" dirty="0" smtClean="0"/>
              <a:t> </a:t>
            </a:r>
            <a:r>
              <a:rPr lang="ru-RU" sz="2400" dirty="0" err="1"/>
              <a:t>электродинамикадағы</a:t>
            </a:r>
            <a:r>
              <a:rPr lang="ru-RU" sz="2400" dirty="0"/>
              <a:t> </a:t>
            </a:r>
            <a:r>
              <a:rPr lang="ru-RU" sz="2400" dirty="0" err="1"/>
              <a:t>электромагниттік</a:t>
            </a:r>
            <a:r>
              <a:rPr lang="ru-RU" sz="2400" dirty="0"/>
              <a:t> </a:t>
            </a:r>
            <a:r>
              <a:rPr lang="ru-RU" sz="2400" dirty="0" err="1"/>
              <a:t>өрісті</a:t>
            </a:r>
            <a:r>
              <a:rPr lang="ru-RU" sz="2400" dirty="0"/>
              <a:t> не </a:t>
            </a:r>
            <a:r>
              <a:rPr lang="ru-RU" sz="2400" dirty="0" err="1"/>
              <a:t>анықтайды</a:t>
            </a:r>
            <a:r>
              <a:rPr lang="ru-RU" sz="2400" dirty="0"/>
              <a:t>?</a:t>
            </a:r>
          </a:p>
          <a:p>
            <a:r>
              <a:rPr lang="ru-RU" sz="2400" dirty="0" smtClean="0"/>
              <a:t>2. Максвелл </a:t>
            </a:r>
            <a:r>
              <a:rPr lang="ru-RU" sz="2400" dirty="0" err="1"/>
              <a:t>теңдеулері</a:t>
            </a:r>
            <a:r>
              <a:rPr lang="ru-RU" sz="2400" dirty="0"/>
              <a:t> </a:t>
            </a:r>
            <a:r>
              <a:rPr lang="ru-RU" sz="2400" dirty="0" err="1"/>
              <a:t>нені</a:t>
            </a:r>
            <a:r>
              <a:rPr lang="ru-RU" sz="2400" dirty="0"/>
              <a:t> </a:t>
            </a:r>
            <a:r>
              <a:rPr lang="ru-RU" sz="2400" dirty="0" err="1"/>
              <a:t>сипаттайды</a:t>
            </a:r>
            <a:r>
              <a:rPr lang="ru-RU" sz="2400" dirty="0"/>
              <a:t>? </a:t>
            </a:r>
          </a:p>
          <a:p>
            <a:r>
              <a:rPr lang="ru-RU" sz="2400" dirty="0" smtClean="0"/>
              <a:t>3. </a:t>
            </a:r>
            <a:r>
              <a:rPr lang="ru-RU" sz="2400" dirty="0" err="1" smtClean="0"/>
              <a:t>Қандай</a:t>
            </a:r>
            <a:r>
              <a:rPr lang="ru-RU" sz="2400" dirty="0" smtClean="0"/>
              <a:t> </a:t>
            </a:r>
            <a:r>
              <a:rPr lang="ru-RU" sz="2400" dirty="0"/>
              <a:t>орта </a:t>
            </a:r>
            <a:r>
              <a:rPr lang="ru-RU" sz="2400" dirty="0" err="1"/>
              <a:t>біртекті</a:t>
            </a:r>
            <a:r>
              <a:rPr lang="ru-RU" sz="2400" dirty="0"/>
              <a:t> </a:t>
            </a:r>
            <a:r>
              <a:rPr lang="ru-RU" sz="2400" dirty="0" err="1"/>
              <a:t>деп</a:t>
            </a:r>
            <a:r>
              <a:rPr lang="ru-RU" sz="2400" dirty="0"/>
              <a:t> </a:t>
            </a:r>
            <a:r>
              <a:rPr lang="ru-RU" sz="2400" dirty="0" err="1"/>
              <a:t>аталады</a:t>
            </a:r>
            <a:r>
              <a:rPr lang="ru-RU" sz="2400" dirty="0"/>
              <a:t>?</a:t>
            </a:r>
          </a:p>
          <a:p>
            <a:r>
              <a:rPr lang="ru-RU" sz="2400" dirty="0" smtClean="0"/>
              <a:t>4. </a:t>
            </a:r>
            <a:r>
              <a:rPr lang="ru-RU" sz="2400" dirty="0" err="1" smtClean="0"/>
              <a:t>Шекаралық</a:t>
            </a:r>
            <a:r>
              <a:rPr lang="ru-RU" sz="2400" dirty="0" smtClean="0"/>
              <a:t> </a:t>
            </a:r>
            <a:r>
              <a:rPr lang="ru-RU" sz="2400" dirty="0" err="1"/>
              <a:t>шарттар</a:t>
            </a:r>
            <a:r>
              <a:rPr lang="ru-RU" sz="2400" dirty="0"/>
              <a:t> </a:t>
            </a:r>
            <a:r>
              <a:rPr lang="ru-RU" sz="2400" dirty="0" err="1"/>
              <a:t>дегеніміз</a:t>
            </a:r>
            <a:r>
              <a:rPr lang="ru-RU" sz="2400" dirty="0"/>
              <a:t> не?</a:t>
            </a:r>
          </a:p>
          <a:p>
            <a:r>
              <a:rPr lang="ru-RU" sz="2400" dirty="0" smtClean="0"/>
              <a:t>5. Умов-</a:t>
            </a:r>
            <a:r>
              <a:rPr lang="ru-RU" sz="2400" dirty="0" err="1" smtClean="0"/>
              <a:t>Пойнтинг</a:t>
            </a:r>
            <a:r>
              <a:rPr lang="ru-RU" sz="2400" dirty="0" smtClean="0"/>
              <a:t> </a:t>
            </a:r>
            <a:r>
              <a:rPr lang="ru-RU" sz="2400" dirty="0" err="1"/>
              <a:t>векторын</a:t>
            </a:r>
            <a:r>
              <a:rPr lang="ru-RU" sz="2400" dirty="0"/>
              <a:t> не </a:t>
            </a:r>
            <a:r>
              <a:rPr lang="ru-RU" sz="2400" dirty="0" err="1"/>
              <a:t>анықтайды</a:t>
            </a:r>
            <a:r>
              <a:rPr lang="ru-RU" sz="2400" dirty="0"/>
              <a:t>? </a:t>
            </a:r>
          </a:p>
          <a:p>
            <a:r>
              <a:rPr lang="ru-RU" sz="2400" dirty="0" smtClean="0"/>
              <a:t>6. </a:t>
            </a:r>
            <a:r>
              <a:rPr lang="ru-RU" sz="2400" dirty="0" err="1" smtClean="0"/>
              <a:t>Қандай</a:t>
            </a:r>
            <a:r>
              <a:rPr lang="ru-RU" sz="2400" dirty="0" smtClean="0"/>
              <a:t> </a:t>
            </a:r>
            <a:r>
              <a:rPr lang="ru-RU" sz="2400" dirty="0"/>
              <a:t>орта </a:t>
            </a:r>
            <a:r>
              <a:rPr lang="ru-RU" sz="2400" dirty="0" err="1"/>
              <a:t>анизотропты</a:t>
            </a:r>
            <a:r>
              <a:rPr lang="ru-RU" sz="2400" dirty="0"/>
              <a:t> </a:t>
            </a:r>
            <a:r>
              <a:rPr lang="ru-RU" sz="2400" dirty="0" err="1"/>
              <a:t>деп</a:t>
            </a:r>
            <a:r>
              <a:rPr lang="ru-RU" sz="2400" dirty="0"/>
              <a:t> </a:t>
            </a:r>
            <a:r>
              <a:rPr lang="ru-RU" sz="2400" dirty="0" err="1"/>
              <a:t>аталады</a:t>
            </a:r>
            <a:r>
              <a:rPr lang="ru-RU" sz="2400" dirty="0"/>
              <a:t>?</a:t>
            </a:r>
          </a:p>
          <a:p>
            <a:pPr marL="457200" indent="-457200">
              <a:buAutoNum type="arabicPeriod" startAt="7"/>
            </a:pPr>
            <a:r>
              <a:rPr lang="ru-RU" sz="2400" dirty="0" err="1" smtClean="0"/>
              <a:t>Электромагниттік</a:t>
            </a:r>
            <a:r>
              <a:rPr lang="ru-RU" sz="2400" dirty="0" smtClean="0"/>
              <a:t> </a:t>
            </a:r>
            <a:r>
              <a:rPr lang="ru-RU" sz="2400" dirty="0" err="1"/>
              <a:t>толқындардың</a:t>
            </a:r>
            <a:r>
              <a:rPr lang="ru-RU" sz="2400" dirty="0"/>
              <a:t> </a:t>
            </a:r>
            <a:r>
              <a:rPr lang="ru-RU" sz="2400" dirty="0" err="1"/>
              <a:t>поляризациясы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err="1" smtClean="0"/>
              <a:t>немен</a:t>
            </a:r>
            <a:r>
              <a:rPr lang="ru-RU" sz="2400" dirty="0" smtClean="0"/>
              <a:t> </a:t>
            </a:r>
            <a:r>
              <a:rPr lang="ru-RU" sz="2400" dirty="0" err="1"/>
              <a:t>анықталады</a:t>
            </a:r>
            <a:r>
              <a:rPr lang="ru-RU" sz="2400" dirty="0"/>
              <a:t>? </a:t>
            </a:r>
          </a:p>
          <a:p>
            <a:pPr marL="457200" indent="-457200">
              <a:buAutoNum type="arabicPeriod" startAt="8"/>
            </a:pPr>
            <a:r>
              <a:rPr lang="ru-RU" sz="2400" dirty="0" err="1" smtClean="0"/>
              <a:t>Поляризацияланған</a:t>
            </a:r>
            <a:r>
              <a:rPr lang="ru-RU" sz="2400" dirty="0" smtClean="0"/>
              <a:t> </a:t>
            </a:r>
            <a:r>
              <a:rPr lang="ru-RU" sz="2400" dirty="0" err="1"/>
              <a:t>толқынның</a:t>
            </a:r>
            <a:r>
              <a:rPr lang="ru-RU" sz="2400" dirty="0"/>
              <a:t> </a:t>
            </a:r>
            <a:r>
              <a:rPr lang="ru-RU" sz="2400" dirty="0" err="1"/>
              <a:t>қандай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err="1" smtClean="0"/>
              <a:t>поляризациясы</a:t>
            </a:r>
            <a:r>
              <a:rPr lang="ru-RU" sz="2400" dirty="0" smtClean="0"/>
              <a:t> </a:t>
            </a:r>
            <a:r>
              <a:rPr lang="ru-RU" sz="2400" dirty="0"/>
              <a:t>бар?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5166" y="397815"/>
            <a:ext cx="326179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lvl="0"/>
            <a:r>
              <a:rPr lang="kk-KZ" sz="2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3.3. </a:t>
            </a:r>
            <a:r>
              <a:rPr lang="kk-KZ" sz="24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 сұрақтары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37" y="3955682"/>
            <a:ext cx="3080140" cy="2843206"/>
          </a:xfrm>
          <a:prstGeom prst="rect">
            <a:avLst/>
          </a:prstGeom>
          <a:effectLst/>
        </p:spPr>
      </p:pic>
      <p:sp>
        <p:nvSpPr>
          <p:cNvPr id="8" name="Нашивка 7"/>
          <p:cNvSpPr/>
          <p:nvPr/>
        </p:nvSpPr>
        <p:spPr>
          <a:xfrm>
            <a:off x="11058526" y="278604"/>
            <a:ext cx="1133474" cy="700088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13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6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иугольник 6"/>
          <p:cNvSpPr/>
          <p:nvPr/>
        </p:nvSpPr>
        <p:spPr>
          <a:xfrm>
            <a:off x="0" y="278604"/>
            <a:ext cx="11058526" cy="70008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19938808"/>
              </p:ext>
            </p:extLst>
          </p:nvPr>
        </p:nvGraphicFramePr>
        <p:xfrm>
          <a:off x="0" y="1443038"/>
          <a:ext cx="11987213" cy="4829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492759" y="252195"/>
            <a:ext cx="1849161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kk-KZ" sz="32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</a:t>
            </a:r>
            <a:endParaRPr lang="ru-RU" sz="3200" b="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1058526" y="278604"/>
            <a:ext cx="1028701" cy="700088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0" y="278604"/>
            <a:ext cx="11058526" cy="70008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11058526" y="278604"/>
            <a:ext cx="1028701" cy="700088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97815"/>
            <a:ext cx="1072991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Максвелл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Толқындық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параболалық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904885" y="1181184"/>
            <a:ext cx="0" cy="542925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74981" y="1068176"/>
                <a:ext cx="5643563" cy="4784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49580" algn="just">
                  <a:spcAft>
                    <a:spcPts val="0"/>
                  </a:spcAft>
                </a:pP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Классикалық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электродинамикадағы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электромагниттік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өріс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электр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өрісінің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күші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векторларының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H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магнит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өрісінің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және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электрлік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және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магниттік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индукция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векторларының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жиынтығымен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анықталады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Бұл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векторлар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берілген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үздіксіз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ортадағы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кеңістік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пен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уақыттың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үздіксіз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функциялары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болып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табылады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Олар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Максвелл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теңдеулеріне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бағынады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indent="449580" algn="r">
                  <a:spcAft>
                    <a:spcPts val="0"/>
                  </a:spcAft>
                </a:pP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𝑟𝑜𝑡𝐻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𝜕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𝜕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=0,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(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3.1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indent="449580" algn="r">
                  <a:spcAft>
                    <a:spcPts val="0"/>
                  </a:spcAft>
                </a:pPr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𝑟𝑜𝑡𝐸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𝜕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𝜕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  <m:r>
                      <a:rPr lang="ru-RU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(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3.2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algn="r">
                  <a:spcAft>
                    <a:spcPts val="0"/>
                  </a:spcAft>
                </a:pPr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𝑑𝑖𝑣𝐷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=0,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(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3.3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algn="r">
                  <a:spcAft>
                    <a:spcPts val="0"/>
                  </a:spcAft>
                </a:pPr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𝑑𝑖𝑣𝐵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     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(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3.4)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81" y="1068176"/>
                <a:ext cx="5643563" cy="4784771"/>
              </a:xfrm>
              <a:prstGeom prst="rect">
                <a:avLst/>
              </a:prstGeom>
              <a:blipFill rotWithShape="0">
                <a:blip r:embed="rId2"/>
                <a:stretch>
                  <a:fillRect l="-973" t="-637" r="-9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991227" y="1068176"/>
                <a:ext cx="6096000" cy="537826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Қарастырылып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отырған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кеңістікте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токтар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мен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зарядтар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жоқ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деп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есептеледі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Толқындардың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оптикалық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диапазоны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үшін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бұл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болжам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әрқашан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жарамды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болып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қалады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және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(3.1) - (3.4)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теңдеулер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физикалық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оптиканың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барлық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құбылыстарын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толық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сипаттайды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(3.1) - (3.4)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теңдеулер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жүйесі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E, H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интенсивтілік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векторлары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мен D, B индукция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векторлары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арасындағы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байланыстың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материалдық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теңдеулерімен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толықтырылуы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керек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Бұл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байланыс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ортаның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қасиеттерімен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анықталады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және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айтарлықтай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күрделі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болуы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мүмкін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Тек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вакуумда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сәйкесінше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D, E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және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B, H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векторлары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пропорционал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болады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𝜀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(0)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(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3.5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algn="r">
                  <a:spcAft>
                    <a:spcPts val="0"/>
                  </a:spcAft>
                </a:pPr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(0)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ru-RU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kk-KZ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(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3.6)   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мұндағы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ε(0), μ(0) –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вакуумның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өткізгіштігі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және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магниттік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өткізгіштігі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27" y="1068176"/>
                <a:ext cx="6096000" cy="5378267"/>
              </a:xfrm>
              <a:prstGeom prst="rect">
                <a:avLst/>
              </a:prstGeom>
              <a:blipFill rotWithShape="0">
                <a:blip r:embed="rId3"/>
                <a:stretch>
                  <a:fillRect l="-900" t="-567" r="-4400" b="-9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63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0" y="278604"/>
            <a:ext cx="11058526" cy="70008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1058526" y="278604"/>
            <a:ext cx="1028701" cy="700088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2128" y="978690"/>
                <a:ext cx="4056269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Сызықтық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изотропты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ортадағы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гармоникалық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толқындар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үшін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бұл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векторлардың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қарапайым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пропорционалдығы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да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сақталады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ru-RU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u-RU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𝜀</m:t>
                    </m:r>
                    <m:r>
                      <a:rPr lang="ru-RU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  <m:r>
                      <a:rPr lang="ru-RU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, </m:t>
                    </m:r>
                    <m:r>
                      <a:rPr lang="kk-KZ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                     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3.7)</a:t>
                </a:r>
              </a:p>
              <a:p>
                <a:pPr algn="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𝜇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(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3.8) 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ε,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μ</a:t>
                </a:r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пропорционалдық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коэффициенттері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ортаның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диэлектрлік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және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магниттік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өткізгіштігі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болып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табылады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ru-RU" dirty="0" err="1"/>
                  <a:t>Егер</a:t>
                </a:r>
                <a:r>
                  <a:rPr lang="ru-RU" dirty="0"/>
                  <a:t> </a:t>
                </a:r>
                <a:r>
                  <a:rPr lang="ru-RU" dirty="0" err="1"/>
                  <a:t>сызықтық</a:t>
                </a:r>
                <a:r>
                  <a:rPr lang="ru-RU" dirty="0"/>
                  <a:t> орта </a:t>
                </a:r>
                <a:r>
                  <a:rPr lang="ru-RU" dirty="0" err="1"/>
                  <a:t>анизотропты</a:t>
                </a:r>
                <a:r>
                  <a:rPr lang="ru-RU" dirty="0"/>
                  <a:t> </a:t>
                </a:r>
                <a:r>
                  <a:rPr lang="ru-RU" dirty="0" err="1"/>
                  <a:t>болса</a:t>
                </a:r>
                <a:r>
                  <a:rPr lang="ru-RU" dirty="0"/>
                  <a:t>, </a:t>
                </a:r>
                <a:r>
                  <a:rPr lang="ru-RU" dirty="0" err="1"/>
                  <a:t>онда</a:t>
                </a:r>
                <a:r>
                  <a:rPr lang="ru-RU" dirty="0"/>
                  <a:t> </a:t>
                </a:r>
                <a:r>
                  <a:rPr lang="ru-RU" dirty="0" err="1"/>
                  <a:t>векторлар</a:t>
                </a:r>
                <a:r>
                  <a:rPr lang="ru-RU" dirty="0"/>
                  <a:t> </a:t>
                </a:r>
                <a:r>
                  <a:rPr lang="ru-RU" dirty="0" err="1"/>
                  <a:t>арасындағы</a:t>
                </a:r>
                <a:r>
                  <a:rPr lang="ru-RU" dirty="0"/>
                  <a:t> </a:t>
                </a:r>
                <a:r>
                  <a:rPr lang="ru-RU" dirty="0" err="1"/>
                  <a:t>байланысты</a:t>
                </a:r>
                <a:r>
                  <a:rPr lang="ru-RU" dirty="0"/>
                  <a:t> (3.7), (3.8) </a:t>
                </a:r>
                <a:r>
                  <a:rPr lang="ru-RU" dirty="0" err="1"/>
                  <a:t>түрінде</a:t>
                </a:r>
                <a:r>
                  <a:rPr lang="ru-RU" dirty="0"/>
                  <a:t> </a:t>
                </a:r>
                <a:r>
                  <a:rPr lang="ru-RU" dirty="0" err="1"/>
                  <a:t>қалдыруға</a:t>
                </a:r>
                <a:r>
                  <a:rPr lang="ru-RU" dirty="0"/>
                  <a:t> </a:t>
                </a:r>
                <a:r>
                  <a:rPr lang="ru-RU" dirty="0" err="1"/>
                  <a:t>болады</a:t>
                </a:r>
                <a:r>
                  <a:rPr lang="ru-RU" dirty="0"/>
                  <a:t>, </a:t>
                </a:r>
                <a:r>
                  <a:rPr lang="ru-RU" dirty="0" err="1"/>
                  <a:t>бірақ</a:t>
                </a:r>
                <a:r>
                  <a:rPr lang="ru-RU" dirty="0"/>
                  <a:t> ε, μ </a:t>
                </a:r>
                <a:r>
                  <a:rPr lang="ru-RU" dirty="0" err="1"/>
                  <a:t>шамалар</a:t>
                </a:r>
                <a:r>
                  <a:rPr lang="ru-RU" dirty="0"/>
                  <a:t> </a:t>
                </a:r>
                <a:r>
                  <a:rPr lang="ru-RU" dirty="0" err="1"/>
                  <a:t>екінші</a:t>
                </a:r>
                <a:r>
                  <a:rPr lang="ru-RU" dirty="0"/>
                  <a:t> </a:t>
                </a:r>
                <a:r>
                  <a:rPr lang="ru-RU" dirty="0" err="1"/>
                  <a:t>дәрежелі</a:t>
                </a:r>
                <a:r>
                  <a:rPr lang="ru-RU" dirty="0"/>
                  <a:t> </a:t>
                </a:r>
                <a:r>
                  <a:rPr lang="ru-RU" dirty="0" err="1"/>
                  <a:t>тензорлар</a:t>
                </a:r>
                <a:r>
                  <a:rPr lang="ru-RU" dirty="0"/>
                  <a:t>. </a:t>
                </a:r>
                <a:r>
                  <a:rPr lang="ru-RU" dirty="0" err="1"/>
                  <a:t>Бұл</a:t>
                </a:r>
                <a:r>
                  <a:rPr lang="ru-RU" dirty="0"/>
                  <a:t> </a:t>
                </a:r>
                <a:r>
                  <a:rPr lang="ru-RU" dirty="0" err="1"/>
                  <a:t>жағдайда</a:t>
                </a:r>
                <a:r>
                  <a:rPr lang="ru-RU" dirty="0"/>
                  <a:t> D </a:t>
                </a:r>
                <a:r>
                  <a:rPr lang="ru-RU" dirty="0" err="1"/>
                  <a:t>векторының</a:t>
                </a:r>
                <a:r>
                  <a:rPr lang="ru-RU" dirty="0"/>
                  <a:t> </a:t>
                </a:r>
                <a:r>
                  <a:rPr lang="ru-RU" dirty="0" err="1"/>
                  <a:t>әрбір</a:t>
                </a:r>
                <a:r>
                  <a:rPr lang="ru-RU" dirty="0"/>
                  <a:t> </a:t>
                </a:r>
                <a:r>
                  <a:rPr lang="ru-RU" dirty="0" err="1"/>
                  <a:t>құрамдас</a:t>
                </a:r>
                <a:r>
                  <a:rPr lang="ru-RU" dirty="0"/>
                  <a:t> </a:t>
                </a:r>
                <a:r>
                  <a:rPr lang="ru-RU" dirty="0" err="1" smtClean="0"/>
                  <a:t>бөлігі</a:t>
                </a:r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8" y="978690"/>
                <a:ext cx="4056269" cy="5355312"/>
              </a:xfrm>
              <a:prstGeom prst="rect">
                <a:avLst/>
              </a:prstGeom>
              <a:blipFill rotWithShape="0">
                <a:blip r:embed="rId2"/>
                <a:stretch>
                  <a:fillRect l="-1353" t="-683" r="-3759" b="-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0" y="397815"/>
            <a:ext cx="1072991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Максвелл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Толқындық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параболалық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200525" y="978690"/>
                <a:ext cx="3877904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/>
                  <a:t>Е </a:t>
                </a:r>
                <a:r>
                  <a:rPr lang="ru-RU" dirty="0" err="1"/>
                  <a:t>векторының</a:t>
                </a:r>
                <a:r>
                  <a:rPr lang="ru-RU" dirty="0"/>
                  <a:t> </a:t>
                </a:r>
                <a:r>
                  <a:rPr lang="ru-RU" dirty="0" err="1"/>
                  <a:t>құрамдастарының</a:t>
                </a:r>
                <a:r>
                  <a:rPr lang="ru-RU" dirty="0"/>
                  <a:t> </a:t>
                </a:r>
                <a:r>
                  <a:rPr lang="ru-RU" dirty="0" err="1"/>
                  <a:t>сызықтық</a:t>
                </a:r>
                <a:r>
                  <a:rPr lang="ru-RU" dirty="0"/>
                  <a:t> </a:t>
                </a:r>
                <a:r>
                  <a:rPr lang="ru-RU" dirty="0" err="1"/>
                  <a:t>комбинациясы</a:t>
                </a:r>
                <a:r>
                  <a:rPr lang="ru-RU" dirty="0"/>
                  <a:t> </a:t>
                </a:r>
                <a:r>
                  <a:rPr lang="ru-RU" dirty="0" err="1"/>
                  <a:t>арқылы</a:t>
                </a:r>
                <a:r>
                  <a:rPr lang="ru-RU" dirty="0"/>
                  <a:t> </a:t>
                </a:r>
                <a:r>
                  <a:rPr lang="ru-RU" dirty="0" err="1"/>
                  <a:t>беріледі</a:t>
                </a:r>
                <a:r>
                  <a:rPr lang="ru-RU" dirty="0"/>
                  <a:t> (</a:t>
                </a:r>
                <a:r>
                  <a:rPr lang="ru-RU" dirty="0" err="1"/>
                  <a:t>және</a:t>
                </a:r>
                <a:r>
                  <a:rPr lang="ru-RU" dirty="0"/>
                  <a:t> </a:t>
                </a:r>
                <a:r>
                  <a:rPr lang="ru-RU" dirty="0" err="1"/>
                  <a:t>керісінше</a:t>
                </a:r>
                <a:r>
                  <a:rPr lang="ru-RU" dirty="0"/>
                  <a:t>):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dirty="0"/>
                  <a:t>                                                                     </a:t>
                </a:r>
              </a:p>
              <a:p>
                <a:r>
                  <a:rPr lang="ru-RU" dirty="0"/>
                  <a:t>                                               </a:t>
                </a:r>
                <a:endParaRPr lang="en-US" dirty="0" smtClean="0"/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dirty="0"/>
                  <a:t> </a:t>
                </a:r>
                <a:r>
                  <a:rPr lang="en-US" dirty="0" smtClean="0"/>
                  <a:t>         </a:t>
                </a:r>
                <a:r>
                  <a:rPr lang="ru-RU" dirty="0" smtClean="0"/>
                  <a:t>(3.9</a:t>
                </a:r>
                <a:r>
                  <a:rPr lang="ru-RU" dirty="0"/>
                  <a:t>)  </a:t>
                </a:r>
              </a:p>
              <a:p>
                <a:r>
                  <a:rPr lang="ru-RU" dirty="0"/>
                  <a:t>                                              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31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33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dirty="0"/>
                  <a:t>      </a:t>
                </a:r>
              </a:p>
              <a:p>
                <a:r>
                  <a:rPr lang="ru-RU" dirty="0"/>
                  <a:t>                                                               </a:t>
                </a:r>
              </a:p>
              <a:p>
                <a:pPr algn="just"/>
                <a:r>
                  <a:rPr lang="ru-RU" dirty="0" err="1"/>
                  <a:t>Магниттік</a:t>
                </a:r>
                <a:r>
                  <a:rPr lang="ru-RU" dirty="0"/>
                  <a:t> </a:t>
                </a:r>
                <a:r>
                  <a:rPr lang="ru-RU" dirty="0" err="1"/>
                  <a:t>ортада</a:t>
                </a:r>
                <a:r>
                  <a:rPr lang="ru-RU" dirty="0"/>
                  <a:t> </a:t>
                </a:r>
                <a:r>
                  <a:rPr lang="ru-RU" dirty="0" err="1"/>
                  <a:t>ұқсас</a:t>
                </a:r>
                <a:r>
                  <a:rPr lang="ru-RU" dirty="0"/>
                  <a:t> </a:t>
                </a:r>
                <a:r>
                  <a:rPr lang="ru-RU" dirty="0" err="1"/>
                  <a:t>қатынас</a:t>
                </a:r>
                <a:r>
                  <a:rPr lang="ru-RU" dirty="0"/>
                  <a:t> B </a:t>
                </a:r>
                <a:r>
                  <a:rPr lang="ru-RU" dirty="0" err="1"/>
                  <a:t>және</a:t>
                </a:r>
                <a:r>
                  <a:rPr lang="ru-RU" dirty="0"/>
                  <a:t> H </a:t>
                </a:r>
                <a:r>
                  <a:rPr lang="ru-RU" dirty="0" err="1"/>
                  <a:t>векторлары</a:t>
                </a:r>
                <a:r>
                  <a:rPr lang="ru-RU" dirty="0"/>
                  <a:t> </a:t>
                </a:r>
                <a:r>
                  <a:rPr lang="ru-RU" dirty="0" err="1"/>
                  <a:t>үшін</a:t>
                </a:r>
                <a:r>
                  <a:rPr lang="ru-RU" dirty="0"/>
                  <a:t> де </a:t>
                </a:r>
                <a:r>
                  <a:rPr lang="ru-RU" dirty="0" err="1"/>
                  <a:t>орын</a:t>
                </a:r>
                <a:r>
                  <a:rPr lang="ru-RU" dirty="0"/>
                  <a:t> </a:t>
                </a:r>
                <a:r>
                  <a:rPr lang="ru-RU" dirty="0" err="1"/>
                  <a:t>алады</a:t>
                </a:r>
                <a:r>
                  <a:rPr lang="ru-RU" dirty="0"/>
                  <a:t>. </a:t>
                </a:r>
                <a:r>
                  <a:rPr lang="ru-RU" dirty="0" err="1"/>
                  <a:t>Әдетте</a:t>
                </a:r>
                <a:r>
                  <a:rPr lang="ru-RU" dirty="0"/>
                  <a:t> </a:t>
                </a:r>
                <a:r>
                  <a:rPr lang="ru-RU" dirty="0" err="1"/>
                  <a:t>оптикада</a:t>
                </a:r>
                <a:r>
                  <a:rPr lang="ru-RU" dirty="0"/>
                  <a:t> </a:t>
                </a:r>
                <a:r>
                  <a:rPr lang="ru-RU" dirty="0" err="1"/>
                  <a:t>қарастырылатын</a:t>
                </a:r>
                <a:r>
                  <a:rPr lang="ru-RU" dirty="0"/>
                  <a:t> </a:t>
                </a:r>
                <a:r>
                  <a:rPr lang="ru-RU" dirty="0" err="1"/>
                  <a:t>магниттік</a:t>
                </a:r>
                <a:r>
                  <a:rPr lang="ru-RU" dirty="0"/>
                  <a:t> </a:t>
                </a:r>
                <a:r>
                  <a:rPr lang="ru-RU" dirty="0" err="1"/>
                  <a:t>емес</a:t>
                </a:r>
                <a:r>
                  <a:rPr lang="ru-RU" dirty="0"/>
                  <a:t> </a:t>
                </a:r>
                <a:r>
                  <a:rPr lang="ru-RU" dirty="0" err="1"/>
                  <a:t>орталарда</a:t>
                </a:r>
                <a:r>
                  <a:rPr lang="ru-RU" dirty="0"/>
                  <a:t> μ </a:t>
                </a:r>
                <a:r>
                  <a:rPr lang="ru-RU" dirty="0" err="1"/>
                  <a:t>мәні</a:t>
                </a:r>
                <a:r>
                  <a:rPr lang="ru-RU" dirty="0"/>
                  <a:t> </a:t>
                </a:r>
                <a:r>
                  <a:rPr lang="ru-RU" dirty="0" err="1"/>
                  <a:t>вакуумның</a:t>
                </a:r>
                <a:r>
                  <a:rPr lang="ru-RU" dirty="0"/>
                  <a:t> </a:t>
                </a:r>
                <a:r>
                  <a:rPr lang="ru-RU" dirty="0" err="1"/>
                  <a:t>магниттік</a:t>
                </a:r>
                <a:r>
                  <a:rPr lang="ru-RU" dirty="0"/>
                  <a:t> </a:t>
                </a:r>
                <a:r>
                  <a:rPr lang="ru-RU" dirty="0" err="1"/>
                  <a:t>өткізгіштігімен</a:t>
                </a:r>
                <a:r>
                  <a:rPr lang="ru-RU" dirty="0"/>
                  <a:t> </a:t>
                </a:r>
                <a:r>
                  <a:rPr lang="ru-RU" dirty="0" err="1"/>
                  <a:t>сәйкес</a:t>
                </a:r>
                <a:r>
                  <a:rPr lang="ru-RU" dirty="0"/>
                  <a:t> </a:t>
                </a:r>
                <a:r>
                  <a:rPr lang="ru-RU" dirty="0" err="1"/>
                  <a:t>келеді</a:t>
                </a:r>
                <a:r>
                  <a:rPr lang="ru-RU" dirty="0"/>
                  <a:t>.</a:t>
                </a:r>
              </a:p>
              <a:p>
                <a:r>
                  <a:rPr lang="ru-RU" dirty="0" err="1"/>
                  <a:t>Егер</a:t>
                </a:r>
                <a:r>
                  <a:rPr lang="ru-RU" dirty="0"/>
                  <a:t> </a:t>
                </a:r>
                <a:r>
                  <a:rPr lang="ru-RU" dirty="0" err="1"/>
                  <a:t>ортада</a:t>
                </a:r>
                <a:r>
                  <a:rPr lang="ru-RU" dirty="0"/>
                  <a:t> </a:t>
                </a:r>
                <a:r>
                  <a:rPr lang="ru-RU" dirty="0" err="1"/>
                  <a:t>жарықтың</a:t>
                </a:r>
                <a:r>
                  <a:rPr lang="ru-RU" dirty="0"/>
                  <a:t> </a:t>
                </a:r>
                <a:r>
                  <a:rPr lang="ru-RU" dirty="0" err="1"/>
                  <a:t>жұтылуы</a:t>
                </a:r>
                <a:r>
                  <a:rPr lang="ru-RU" dirty="0"/>
                  <a:t> </a:t>
                </a:r>
                <a:r>
                  <a:rPr lang="ru-RU" dirty="0" err="1"/>
                  <a:t>немесе</a:t>
                </a:r>
                <a:r>
                  <a:rPr lang="ru-RU" dirty="0"/>
                  <a:t> </a:t>
                </a:r>
                <a:r>
                  <a:rPr lang="ru-RU" dirty="0" err="1"/>
                  <a:t>күшеюі</a:t>
                </a:r>
                <a:r>
                  <a:rPr lang="ru-RU" dirty="0"/>
                  <a:t> </a:t>
                </a:r>
                <a:r>
                  <a:rPr lang="ru-RU" dirty="0" err="1"/>
                  <a:t>болса</a:t>
                </a:r>
                <a:r>
                  <a:rPr lang="ru-RU" dirty="0"/>
                  <a:t>, </a:t>
                </a:r>
                <a:r>
                  <a:rPr lang="ru-RU" dirty="0" err="1"/>
                  <a:t>онда</a:t>
                </a:r>
                <a:r>
                  <a:rPr lang="ru-RU" dirty="0"/>
                  <a:t> </a:t>
                </a:r>
                <a:r>
                  <a:rPr lang="ru-RU" dirty="0" err="1" smtClean="0"/>
                  <a:t>бұл</a:t>
                </a:r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525" y="978690"/>
                <a:ext cx="3877904" cy="5078313"/>
              </a:xfrm>
              <a:prstGeom prst="rect">
                <a:avLst/>
              </a:prstGeom>
              <a:blipFill rotWithShape="0">
                <a:blip r:embed="rId3"/>
                <a:stretch>
                  <a:fillRect l="-1258" t="-720" r="-3931" b="-9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8154479" y="978691"/>
            <a:ext cx="393090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макроскопиялық</a:t>
            </a:r>
            <a:r>
              <a:rPr lang="ru-RU" dirty="0"/>
              <a:t> </a:t>
            </a:r>
            <a:r>
              <a:rPr lang="ru-RU" dirty="0" err="1"/>
              <a:t>электродинамикада</a:t>
            </a:r>
            <a:r>
              <a:rPr lang="ru-RU" dirty="0"/>
              <a:t> έ=ε–</a:t>
            </a:r>
            <a:r>
              <a:rPr lang="ru-RU" dirty="0" err="1"/>
              <a:t>iσ</a:t>
            </a:r>
            <a:r>
              <a:rPr lang="ru-RU" dirty="0"/>
              <a:t> </a:t>
            </a:r>
            <a:r>
              <a:rPr lang="ru-RU" dirty="0" err="1"/>
              <a:t>күрделі</a:t>
            </a:r>
            <a:r>
              <a:rPr lang="ru-RU" dirty="0"/>
              <a:t> </a:t>
            </a:r>
            <a:r>
              <a:rPr lang="ru-RU" dirty="0" err="1"/>
              <a:t>өткізгіштігін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endParaRPr lang="ru-RU" dirty="0"/>
          </a:p>
          <a:p>
            <a:pPr algn="just"/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 err="1"/>
              <a:t>ескеріледі</a:t>
            </a:r>
            <a:r>
              <a:rPr lang="ru-RU" dirty="0"/>
              <a:t>, </a:t>
            </a:r>
            <a:r>
              <a:rPr lang="ru-RU" dirty="0" err="1"/>
              <a:t>онда</a:t>
            </a:r>
            <a:r>
              <a:rPr lang="ru-RU" dirty="0"/>
              <a:t> σ </a:t>
            </a:r>
            <a:r>
              <a:rPr lang="ru-RU" dirty="0" err="1"/>
              <a:t>ойша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 </a:t>
            </a:r>
            <a:r>
              <a:rPr lang="ru-RU" dirty="0" err="1"/>
              <a:t>жұту</a:t>
            </a:r>
            <a:r>
              <a:rPr lang="ru-RU" dirty="0"/>
              <a:t> (</a:t>
            </a:r>
            <a:r>
              <a:rPr lang="ru-RU" dirty="0" err="1"/>
              <a:t>күшейту</a:t>
            </a:r>
            <a:r>
              <a:rPr lang="ru-RU" dirty="0"/>
              <a:t>) </a:t>
            </a:r>
            <a:r>
              <a:rPr lang="ru-RU" dirty="0" err="1"/>
              <a:t>коэффициентінің</a:t>
            </a:r>
            <a:r>
              <a:rPr lang="ru-RU" dirty="0"/>
              <a:t> </a:t>
            </a:r>
            <a:r>
              <a:rPr lang="ru-RU" dirty="0" err="1"/>
              <a:t>мәнімен</a:t>
            </a:r>
            <a:r>
              <a:rPr lang="ru-RU" dirty="0"/>
              <a:t> </a:t>
            </a:r>
            <a:r>
              <a:rPr lang="ru-RU" dirty="0" err="1"/>
              <a:t>анықталады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Егер</a:t>
            </a:r>
            <a:r>
              <a:rPr lang="ru-RU" dirty="0"/>
              <a:t> </a:t>
            </a:r>
            <a:r>
              <a:rPr lang="ru-RU" dirty="0" err="1"/>
              <a:t>ортаның</a:t>
            </a:r>
            <a:r>
              <a:rPr lang="ru-RU" dirty="0"/>
              <a:t> </a:t>
            </a:r>
            <a:r>
              <a:rPr lang="ru-RU" dirty="0" err="1"/>
              <a:t>өткізгіштігі</a:t>
            </a:r>
            <a:r>
              <a:rPr lang="ru-RU" dirty="0"/>
              <a:t> ε </a:t>
            </a:r>
            <a:r>
              <a:rPr lang="ru-RU" dirty="0" err="1"/>
              <a:t>кез</a:t>
            </a:r>
            <a:r>
              <a:rPr lang="ru-RU" dirty="0"/>
              <a:t> </a:t>
            </a:r>
            <a:r>
              <a:rPr lang="ru-RU" dirty="0" err="1"/>
              <a:t>келген</a:t>
            </a:r>
            <a:r>
              <a:rPr lang="ru-RU" dirty="0"/>
              <a:t> </a:t>
            </a:r>
            <a:r>
              <a:rPr lang="ru-RU" dirty="0" err="1"/>
              <a:t>көлемде</a:t>
            </a:r>
            <a:r>
              <a:rPr lang="ru-RU" dirty="0"/>
              <a:t> </a:t>
            </a:r>
            <a:r>
              <a:rPr lang="ru-RU" dirty="0" err="1"/>
              <a:t>өзгеріссіз</a:t>
            </a:r>
            <a:r>
              <a:rPr lang="ru-RU" dirty="0"/>
              <a:t> </a:t>
            </a:r>
            <a:r>
              <a:rPr lang="ru-RU" dirty="0" err="1"/>
              <a:t>қалса</a:t>
            </a:r>
            <a:r>
              <a:rPr lang="ru-RU" dirty="0"/>
              <a:t>, </a:t>
            </a:r>
            <a:r>
              <a:rPr lang="ru-RU" dirty="0" err="1"/>
              <a:t>онда</a:t>
            </a:r>
            <a:r>
              <a:rPr lang="ru-RU" dirty="0"/>
              <a:t> </a:t>
            </a:r>
            <a:r>
              <a:rPr lang="ru-RU" dirty="0" err="1"/>
              <a:t>мұндай</a:t>
            </a:r>
            <a:r>
              <a:rPr lang="ru-RU" dirty="0"/>
              <a:t> орта </a:t>
            </a:r>
            <a:r>
              <a:rPr lang="ru-RU" dirty="0" err="1"/>
              <a:t>біртекті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аталады</a:t>
            </a:r>
            <a:r>
              <a:rPr lang="ru-RU" dirty="0"/>
              <a:t>. </a:t>
            </a:r>
            <a:r>
              <a:rPr lang="ru-RU" dirty="0" err="1"/>
              <a:t>Біртекті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орталарда</a:t>
            </a:r>
            <a:r>
              <a:rPr lang="ru-RU" dirty="0"/>
              <a:t> ε </a:t>
            </a:r>
            <a:r>
              <a:rPr lang="ru-RU" dirty="0" err="1"/>
              <a:t>координаталар</a:t>
            </a:r>
            <a:r>
              <a:rPr lang="ru-RU" dirty="0"/>
              <a:t> </a:t>
            </a:r>
            <a:r>
              <a:rPr lang="ru-RU" dirty="0" err="1"/>
              <a:t>функциясы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Біртекті</a:t>
            </a:r>
            <a:r>
              <a:rPr lang="ru-RU" dirty="0"/>
              <a:t> </a:t>
            </a:r>
            <a:r>
              <a:rPr lang="ru-RU" dirty="0" err="1"/>
              <a:t>денелердің</a:t>
            </a:r>
            <a:r>
              <a:rPr lang="ru-RU" dirty="0"/>
              <a:t> </a:t>
            </a:r>
            <a:r>
              <a:rPr lang="ru-RU" dirty="0" err="1"/>
              <a:t>шекарасында</a:t>
            </a:r>
            <a:r>
              <a:rPr lang="ru-RU" dirty="0"/>
              <a:t> </a:t>
            </a:r>
            <a:r>
              <a:rPr lang="ru-RU" dirty="0" err="1"/>
              <a:t>өткізгіштік</a:t>
            </a:r>
            <a:r>
              <a:rPr lang="ru-RU" dirty="0"/>
              <a:t> </a:t>
            </a:r>
            <a:r>
              <a:rPr lang="ru-RU" dirty="0" err="1"/>
              <a:t>күрт</a:t>
            </a:r>
            <a:r>
              <a:rPr lang="ru-RU" dirty="0"/>
              <a:t> </a:t>
            </a:r>
            <a:r>
              <a:rPr lang="ru-RU" dirty="0" err="1"/>
              <a:t>өзгереді</a:t>
            </a:r>
            <a:r>
              <a:rPr lang="ru-RU" dirty="0"/>
              <a:t>. </a:t>
            </a:r>
            <a:r>
              <a:rPr lang="ru-RU" dirty="0" err="1"/>
              <a:t>Электромагниттік</a:t>
            </a:r>
            <a:r>
              <a:rPr lang="ru-RU" dirty="0"/>
              <a:t> </a:t>
            </a:r>
            <a:r>
              <a:rPr lang="ru-RU" dirty="0" err="1"/>
              <a:t>өріс</a:t>
            </a:r>
            <a:r>
              <a:rPr lang="ru-RU" dirty="0"/>
              <a:t> </a:t>
            </a:r>
            <a:r>
              <a:rPr lang="ru-RU" dirty="0" err="1"/>
              <a:t>ортаға</a:t>
            </a:r>
            <a:r>
              <a:rPr lang="ru-RU" dirty="0"/>
              <a:t> </a:t>
            </a:r>
            <a:r>
              <a:rPr lang="ru-RU" dirty="0" err="1"/>
              <a:t>тәуелді</a:t>
            </a:r>
            <a:r>
              <a:rPr lang="ru-RU" dirty="0"/>
              <a:t> </a:t>
            </a:r>
            <a:r>
              <a:rPr lang="ru-RU" dirty="0" err="1"/>
              <a:t>болғандықтан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векторлары</a:t>
            </a:r>
            <a:r>
              <a:rPr lang="ru-RU" dirty="0"/>
              <a:t> да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орталардың</a:t>
            </a:r>
            <a:r>
              <a:rPr lang="ru-RU" dirty="0"/>
              <a:t> </a:t>
            </a:r>
            <a:r>
              <a:rPr lang="ru-RU" dirty="0" err="1"/>
              <a:t>интерфейстерінде</a:t>
            </a:r>
            <a:r>
              <a:rPr lang="ru-RU" dirty="0"/>
              <a:t> </a:t>
            </a:r>
            <a:r>
              <a:rPr lang="ru-RU" dirty="0" err="1"/>
              <a:t>күрт</a:t>
            </a:r>
            <a:r>
              <a:rPr lang="ru-RU" dirty="0"/>
              <a:t> </a:t>
            </a:r>
            <a:r>
              <a:rPr lang="ru-RU" dirty="0" err="1"/>
              <a:t>өзгерістерге</a:t>
            </a:r>
            <a:r>
              <a:rPr lang="ru-RU" dirty="0"/>
              <a:t> </a:t>
            </a:r>
            <a:r>
              <a:rPr lang="ru-RU" dirty="0" err="1"/>
              <a:t>ұшырайды</a:t>
            </a:r>
            <a:r>
              <a:rPr lang="ru-RU" dirty="0"/>
              <a:t>.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шекаралық</a:t>
            </a:r>
            <a:r>
              <a:rPr lang="ru-RU" dirty="0"/>
              <a:t> </a:t>
            </a:r>
            <a:r>
              <a:rPr lang="ru-RU" dirty="0" err="1"/>
              <a:t>ортаның</a:t>
            </a:r>
            <a:r>
              <a:rPr lang="ru-RU" dirty="0"/>
              <a:t> </a:t>
            </a:r>
            <a:r>
              <a:rPr lang="ru-RU" dirty="0" err="1"/>
              <a:t>өріс</a:t>
            </a:r>
            <a:r>
              <a:rPr lang="ru-RU" dirty="0"/>
              <a:t> </a:t>
            </a:r>
            <a:r>
              <a:rPr lang="ru-RU" dirty="0" err="1"/>
              <a:t>векторларының</a:t>
            </a:r>
            <a:r>
              <a:rPr lang="ru-RU" dirty="0"/>
              <a:t> </a:t>
            </a:r>
            <a:r>
              <a:rPr lang="ru-RU" dirty="0" err="1"/>
              <a:t>арасындағы</a:t>
            </a:r>
            <a:r>
              <a:rPr lang="ru-RU" dirty="0"/>
              <a:t> </a:t>
            </a:r>
            <a:r>
              <a:rPr lang="ru-RU" dirty="0" err="1"/>
              <a:t>байланыстарды</a:t>
            </a:r>
            <a:r>
              <a:rPr lang="ru-RU" dirty="0"/>
              <a:t> </a:t>
            </a:r>
            <a:r>
              <a:rPr lang="ru-RU" dirty="0" err="1"/>
              <a:t>шекаралық</a:t>
            </a:r>
            <a:r>
              <a:rPr lang="ru-RU" dirty="0"/>
              <a:t> </a:t>
            </a:r>
            <a:r>
              <a:rPr lang="ru-RU" dirty="0" err="1"/>
              <a:t>шарттар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атайды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54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0" y="278604"/>
            <a:ext cx="11058526" cy="70008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1058526" y="278604"/>
            <a:ext cx="1028701" cy="700088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19062" y="1249951"/>
                <a:ext cx="4643436" cy="5089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Ең</a:t>
                </a:r>
                <a:r>
                  <a:rPr lang="ru-RU" dirty="0"/>
                  <a:t> </a:t>
                </a:r>
                <a:r>
                  <a:rPr lang="ru-RU" dirty="0" err="1"/>
                  <a:t>қарапайым</a:t>
                </a:r>
                <a:r>
                  <a:rPr lang="ru-RU" dirty="0"/>
                  <a:t> </a:t>
                </a:r>
                <a:r>
                  <a:rPr lang="ru-RU" dirty="0" err="1"/>
                  <a:t>жағдайларда</a:t>
                </a:r>
                <a:r>
                  <a:rPr lang="ru-RU" dirty="0"/>
                  <a:t> </a:t>
                </a:r>
                <a:r>
                  <a:rPr lang="ru-RU" dirty="0" err="1"/>
                  <a:t>олар</a:t>
                </a:r>
                <a:r>
                  <a:rPr lang="ru-RU" dirty="0"/>
                  <a:t> </a:t>
                </a:r>
                <a:r>
                  <a:rPr lang="ru-RU" dirty="0" err="1"/>
                  <a:t>мына</a:t>
                </a:r>
                <a:r>
                  <a:rPr lang="ru-RU" dirty="0"/>
                  <a:t> </a:t>
                </a:r>
                <a:r>
                  <a:rPr lang="ru-RU" dirty="0" err="1"/>
                  <a:t>пішінді</a:t>
                </a:r>
                <a:r>
                  <a:rPr lang="ru-RU" dirty="0"/>
                  <a:t> </a:t>
                </a:r>
                <a:r>
                  <a:rPr lang="ru-RU" dirty="0" err="1"/>
                  <a:t>алады</a:t>
                </a:r>
                <a:endParaRPr lang="ru-RU" dirty="0"/>
              </a:p>
              <a:p>
                <a:pPr algn="r"/>
                <a:r>
                  <a:rPr lang="ru-RU" dirty="0"/>
                  <a:t> 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bSup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𝐼𝐼</m:t>
                        </m:r>
                      </m:sup>
                    </m:sSubSup>
                  </m:oMath>
                </a14:m>
                <a:r>
                  <a:rPr lang="ru-RU" dirty="0"/>
                  <a:t> , </a:t>
                </a:r>
                <a:r>
                  <a:rPr lang="en-US" dirty="0" smtClean="0"/>
                  <a:t>                       </a:t>
                </a:r>
                <a:r>
                  <a:rPr lang="ru-RU" dirty="0" smtClean="0"/>
                  <a:t>(</a:t>
                </a:r>
                <a:r>
                  <a:rPr lang="ru-RU" dirty="0"/>
                  <a:t>3.10</a:t>
                </a:r>
                <a:r>
                  <a:rPr lang="ru-RU" dirty="0" smtClean="0"/>
                  <a:t>)</a:t>
                </a:r>
                <a:endParaRPr lang="en-US" dirty="0" smtClean="0"/>
              </a:p>
              <a:p>
                <a:pPr algn="r"/>
                <a:endParaRPr lang="ru-RU" dirty="0"/>
              </a:p>
              <a:p>
                <a:pPr algn="r"/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bSup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𝐼𝐼</m:t>
                        </m:r>
                      </m:sup>
                    </m:sSubSup>
                    <m:r>
                      <a:rPr lang="ru-RU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/>
                  <a:t>, </a:t>
                </a:r>
                <a:r>
                  <a:rPr lang="en-US" dirty="0" smtClean="0"/>
                  <a:t>                       </a:t>
                </a:r>
                <a:r>
                  <a:rPr lang="ru-RU" dirty="0" smtClean="0"/>
                  <a:t>(</a:t>
                </a:r>
                <a:r>
                  <a:rPr lang="ru-RU" dirty="0"/>
                  <a:t>3.11)  </a:t>
                </a:r>
                <a:endParaRPr lang="en-US" dirty="0" smtClean="0"/>
              </a:p>
              <a:p>
                <a:pPr algn="r"/>
                <a:endParaRPr lang="en-US" i="1" dirty="0">
                  <a:latin typeface="Cambria Math" panose="02040503050406030204" pitchFamily="18" charset="0"/>
                </a:endParaRPr>
              </a:p>
              <a:p>
                <a:pPr algn="r"/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bSup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𝐼𝐼</m:t>
                        </m:r>
                      </m:sup>
                    </m:sSubSup>
                    <m:r>
                      <a:rPr lang="ru-RU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 smtClean="0"/>
                  <a:t>,</a:t>
                </a:r>
                <a:r>
                  <a:rPr lang="en-US" dirty="0" smtClean="0"/>
                  <a:t>                       </a:t>
                </a:r>
                <a:r>
                  <a:rPr lang="ru-RU" dirty="0" smtClean="0"/>
                  <a:t> (</a:t>
                </a:r>
                <a:r>
                  <a:rPr lang="ru-RU" dirty="0"/>
                  <a:t>3.12)</a:t>
                </a:r>
              </a:p>
              <a:p>
                <a:pPr algn="r"/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r"/>
                <a14:m>
                  <m:oMath xmlns:m="http://schemas.openxmlformats.org/officeDocument/2006/math"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bSup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𝐼𝐼</m:t>
                        </m:r>
                      </m:sup>
                    </m:sSubSup>
                    <m:r>
                      <a:rPr lang="ru-RU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          </m:t>
                    </m:r>
                  </m:oMath>
                </a14:m>
                <a:r>
                  <a:rPr lang="ru-RU" dirty="0" smtClean="0"/>
                  <a:t>(</a:t>
                </a:r>
                <a:r>
                  <a:rPr lang="ru-RU" dirty="0"/>
                  <a:t>3.13)  </a:t>
                </a:r>
              </a:p>
              <a:p>
                <a:r>
                  <a:rPr lang="ru-RU" dirty="0"/>
                  <a:t> </a:t>
                </a:r>
              </a:p>
              <a:p>
                <a:r>
                  <a:rPr lang="ru-RU" dirty="0" err="1"/>
                  <a:t>Мұндағы</a:t>
                </a:r>
                <a:r>
                  <a:rPr lang="ru-RU" dirty="0"/>
                  <a:t> n </a:t>
                </a:r>
                <a:r>
                  <a:rPr lang="ru-RU" dirty="0" err="1"/>
                  <a:t>индексі</a:t>
                </a:r>
                <a:r>
                  <a:rPr lang="ru-RU" dirty="0"/>
                  <a:t> </a:t>
                </a:r>
                <a:r>
                  <a:rPr lang="ru-RU" dirty="0" err="1"/>
                  <a:t>қалыпты</a:t>
                </a:r>
                <a:r>
                  <a:rPr lang="ru-RU" dirty="0"/>
                  <a:t> </a:t>
                </a:r>
                <a:r>
                  <a:rPr lang="ru-RU" dirty="0" err="1"/>
                  <a:t>компонентті</a:t>
                </a:r>
                <a:r>
                  <a:rPr lang="ru-RU" dirty="0"/>
                  <a:t>, ал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ru-RU" dirty="0"/>
                  <a:t> </a:t>
                </a:r>
                <a:r>
                  <a:rPr lang="ru-RU" dirty="0" err="1"/>
                  <a:t>тангенциалды</a:t>
                </a:r>
                <a:r>
                  <a:rPr lang="ru-RU" dirty="0"/>
                  <a:t> </a:t>
                </a:r>
                <a:r>
                  <a:rPr lang="ru-RU" dirty="0" err="1"/>
                  <a:t>білдіреді</a:t>
                </a:r>
                <a:r>
                  <a:rPr lang="ru-RU" dirty="0"/>
                  <a:t>. </a:t>
                </a:r>
                <a:r>
                  <a:rPr lang="ru-RU" dirty="0" err="1"/>
                  <a:t>Оптикалық</a:t>
                </a:r>
                <a:r>
                  <a:rPr lang="ru-RU" dirty="0"/>
                  <a:t> </a:t>
                </a:r>
                <a:r>
                  <a:rPr lang="ru-RU" dirty="0" err="1"/>
                  <a:t>диапазонда</a:t>
                </a:r>
                <a:r>
                  <a:rPr lang="ru-RU" dirty="0"/>
                  <a:t> </a:t>
                </a:r>
                <a:r>
                  <a:rPr lang="ru-RU" dirty="0" err="1"/>
                  <a:t>кез</a:t>
                </a:r>
                <a:r>
                  <a:rPr lang="ru-RU" dirty="0"/>
                  <a:t> </a:t>
                </a:r>
                <a:r>
                  <a:rPr lang="ru-RU" dirty="0" err="1"/>
                  <a:t>келген</a:t>
                </a:r>
                <a:r>
                  <a:rPr lang="ru-RU" dirty="0"/>
                  <a:t> </a:t>
                </a:r>
                <a:r>
                  <a:rPr lang="ru-RU" dirty="0" err="1"/>
                  <a:t>ортаның</a:t>
                </a:r>
                <a:r>
                  <a:rPr lang="ru-RU" dirty="0"/>
                  <a:t> </a:t>
                </a:r>
                <a:r>
                  <a:rPr lang="ru-RU" dirty="0" err="1"/>
                  <a:t>магниттік</a:t>
                </a:r>
                <a:r>
                  <a:rPr lang="ru-RU" dirty="0"/>
                  <a:t> </a:t>
                </a:r>
                <a:r>
                  <a:rPr lang="ru-RU" dirty="0" err="1"/>
                  <a:t>өткізгіштігі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ru-RU" dirty="0"/>
                  <a:t> </a:t>
                </a:r>
                <a:r>
                  <a:rPr lang="ru-RU" dirty="0" err="1"/>
                  <a:t>болғандықтан</a:t>
                </a:r>
                <a:r>
                  <a:rPr lang="ru-RU" dirty="0"/>
                  <a:t>, </a:t>
                </a:r>
                <a:r>
                  <a:rPr lang="ru-RU" dirty="0" err="1"/>
                  <a:t>магниттік</a:t>
                </a:r>
                <a:r>
                  <a:rPr lang="ru-RU" dirty="0"/>
                  <a:t> </a:t>
                </a:r>
                <a:r>
                  <a:rPr lang="ru-RU" dirty="0" err="1"/>
                  <a:t>векторлар</a:t>
                </a:r>
                <a:r>
                  <a:rPr lang="ru-RU" dirty="0"/>
                  <a:t> </a:t>
                </a:r>
                <a:r>
                  <a:rPr lang="ru-RU" dirty="0" err="1"/>
                  <a:t>үшін</a:t>
                </a:r>
                <a:r>
                  <a:rPr lang="ru-RU" dirty="0"/>
                  <a:t> </a:t>
                </a:r>
                <a:r>
                  <a:rPr lang="ru-RU" dirty="0" err="1"/>
                  <a:t>шекаралық</a:t>
                </a:r>
                <a:r>
                  <a:rPr lang="ru-RU" dirty="0"/>
                  <a:t> </a:t>
                </a:r>
                <a:r>
                  <a:rPr lang="ru-RU" dirty="0" err="1"/>
                  <a:t>шарттарды</a:t>
                </a:r>
                <a:r>
                  <a:rPr lang="ru-RU" dirty="0"/>
                  <a:t> </a:t>
                </a:r>
                <a:r>
                  <a:rPr lang="ru-RU" dirty="0" err="1"/>
                  <a:t>былай</a:t>
                </a:r>
                <a:r>
                  <a:rPr lang="ru-RU" dirty="0"/>
                  <a:t> </a:t>
                </a:r>
                <a:r>
                  <a:rPr lang="ru-RU" dirty="0" err="1"/>
                  <a:t>жазуға</a:t>
                </a:r>
                <a:r>
                  <a:rPr lang="ru-RU" dirty="0"/>
                  <a:t> </a:t>
                </a:r>
                <a:r>
                  <a:rPr lang="ru-RU" dirty="0" err="1"/>
                  <a:t>болады</a:t>
                </a:r>
                <a:endParaRPr lang="ru-RU" dirty="0"/>
              </a:p>
              <a:p>
                <a:r>
                  <a:rPr lang="ru-RU" dirty="0"/>
                  <a:t> </a:t>
                </a:r>
              </a:p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𝐼𝐼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𝐼𝐼</m:t>
                        </m:r>
                      </m:sup>
                    </m:sSup>
                  </m:oMath>
                </a14:m>
                <a:r>
                  <a:rPr lang="ru-RU" dirty="0"/>
                  <a:t> </a:t>
                </a:r>
                <a:r>
                  <a:rPr lang="en-US" dirty="0" smtClean="0"/>
                  <a:t>             </a:t>
                </a:r>
                <a:r>
                  <a:rPr lang="ru-RU" dirty="0" smtClean="0"/>
                  <a:t>(</a:t>
                </a:r>
                <a:r>
                  <a:rPr lang="ru-RU" dirty="0"/>
                  <a:t>3.14)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62" y="1249951"/>
                <a:ext cx="4643436" cy="5089791"/>
              </a:xfrm>
              <a:prstGeom prst="rect">
                <a:avLst/>
              </a:prstGeom>
              <a:blipFill rotWithShape="0">
                <a:blip r:embed="rId2"/>
                <a:stretch>
                  <a:fillRect l="-1183" t="-599" r="-3285" b="-9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0" y="397815"/>
            <a:ext cx="1072991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Максвелл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Толқындық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параболалық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900613" y="1249951"/>
                <a:ext cx="7100888" cy="5101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Электромагниттік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өрістің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энергия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ағыны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Умов-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Пойнтинг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векторымен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анықталады</a:t>
                </a:r>
                <a:endParaRPr lang="ru-RU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𝐸𝐻</m:t>
                        </m:r>
                      </m:e>
                    </m:d>
                    <m: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,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3.15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Мұндағы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төртбұрышты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жақша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және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векторларының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векторлық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көбейтіндісін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білдіреді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Гармоникалық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толқындардың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орташа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уақыттық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энергия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ағыны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былай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жазылады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EH</m:t>
                    </m:r>
                    <m: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  </m:t>
                    </m:r>
                    <m:r>
                      <a:rPr lang="en-US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                                </m:t>
                    </m:r>
                  </m:oMath>
                </a14:m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3.16)   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Жұлдызша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күрделі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конъюгацияланған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шаманы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білдіреді</a:t>
                </a:r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Электромагниттік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толқындардың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таралуын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зерттегенде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көбінесе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(3.1) - (3.4)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түріндегі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Максвелл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теңдеулерін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емес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олардан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туындайтын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теңдеулерді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қолданған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ыңғайлы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Мысалы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біртекті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изотропты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ортадағы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гармоникалық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толқындар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үшін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kk-KZ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келесі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теңдеуді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аламыз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r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E</m:t>
                    </m:r>
                    <m:r>
                      <a:rPr lang="ru-RU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 ,     </m:t>
                    </m:r>
                    <m:r>
                      <a:rPr lang="en-US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                             </m:t>
                    </m:r>
                  </m:oMath>
                </a14:m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3.17)  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бұл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жерде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-Лаплас операторы,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𝜔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𝜇𝜀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гармоникалық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тербелістердің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циклдік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жиілігі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Барлық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өріс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векторлары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үшін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бірдей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жарамды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Бұл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өріс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теңдеуі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гармоникалық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өріс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толқынының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теңдеуі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деп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аталады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613" y="1249951"/>
                <a:ext cx="7100888" cy="5101268"/>
              </a:xfrm>
              <a:prstGeom prst="rect">
                <a:avLst/>
              </a:prstGeom>
              <a:blipFill rotWithShape="0">
                <a:blip r:embed="rId3"/>
                <a:stretch>
                  <a:fillRect l="-773" t="-597" r="-2918" b="-9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4891086" y="1400175"/>
            <a:ext cx="0" cy="493956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85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0" y="278604"/>
            <a:ext cx="11058526" cy="70008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97815"/>
            <a:ext cx="1080135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Максвелл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Толқындық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параболалық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1058526" y="278604"/>
            <a:ext cx="1028701" cy="700088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61925" y="1208612"/>
                <a:ext cx="3910013" cy="3968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Біртекті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емес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изотропты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ортадағы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электромагниттік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толқындарды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қарастырғанда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және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векторлары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келесі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теңдеулерге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бағынады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indent="450215" algn="just">
                  <a:spcAft>
                    <a:spcPts val="0"/>
                  </a:spcAft>
                </a:pPr>
                <a:endParaRPr lang="ru-RU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𝑔𝑟𝑎𝑑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𝑔𝑟𝑎𝑑𝑒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 ,</m:t>
                    </m:r>
                    <m:r>
                      <a:rPr lang="ru-RU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</a:t>
                </a:r>
                <a:endParaRPr lang="ru-RU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r">
                  <a:spcAft>
                    <a:spcPts val="0"/>
                  </a:spcAft>
                </a:pPr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r">
                  <a:spcAft>
                    <a:spcPts val="0"/>
                  </a:spcAft>
                </a:pP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3.18)   </a:t>
                </a:r>
                <a:endParaRPr lang="ru-RU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𝑔𝑟𝑎𝑑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𝑔𝑟𝑎𝑑𝑒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𝑟𝑜𝑡𝐻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 .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</a:t>
                </a:r>
                <a:endParaRPr lang="ru-RU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r">
                  <a:spcAft>
                    <a:spcPts val="0"/>
                  </a:spcAft>
                </a:pP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3.19)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25" y="1208612"/>
                <a:ext cx="3910013" cy="3968394"/>
              </a:xfrm>
              <a:prstGeom prst="rect">
                <a:avLst/>
              </a:prstGeom>
              <a:blipFill rotWithShape="0">
                <a:blip r:embed="rId2"/>
                <a:stretch>
                  <a:fillRect l="-1404" t="-768" r="-5304" b="-15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057651" y="1208612"/>
                <a:ext cx="3910013" cy="5485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Егер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ортаның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біртекті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еместігі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аз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болса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ұзындығының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ретті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арақашықтықтарында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өткізгіштік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іс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жүзінде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өзгермейтін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болса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онда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(3.18), (3.19)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теңдеулердің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соңғы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мүшелерін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елемеуге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болады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Бұл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жағдайда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электромагниттік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өріс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векторларының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кез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келген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құрамдас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бөліктері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(3.17)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түріндегі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теңдеулерді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қанағаттандыратынын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шамамен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аламыз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Анизотропты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орталар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үшін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толқындық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теңдеулерді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келесідей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алуға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болады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(3.1)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және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(3.2)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теңдеулерін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kk-KZ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төмендегі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формада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қайта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жазуға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болад</a:t>
                </a:r>
                <a:r>
                  <a:rPr lang="kk-KZ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ы</a:t>
                </a:r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</a:t>
                </a:r>
                <a:r>
                  <a:rPr lang="kk-KZ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𝑟𝑜𝑡𝐻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𝑒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𝜕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𝜕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𝑟𝑜𝑡𝐸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=−м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𝜕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𝜕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(3.20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651" y="1208612"/>
                <a:ext cx="3910013" cy="5485541"/>
              </a:xfrm>
              <a:prstGeom prst="rect">
                <a:avLst/>
              </a:prstGeom>
              <a:blipFill rotWithShape="0">
                <a:blip r:embed="rId3"/>
                <a:stretch>
                  <a:fillRect l="-1404" t="-556" r="-1248" b="-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967664" y="1208612"/>
                <a:ext cx="3895726" cy="5917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Олардың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біріншісіне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алдымен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𝜀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тензорымен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(ε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тензорына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кері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),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содан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кейін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rot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операторымен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әрекет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етейік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Нәтижесінде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біз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аламыз</a:t>
                </a:r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ctr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𝑟𝑜𝑡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𝑟𝑜𝑡𝐻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𝑟𝑜𝑡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𝜕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𝜕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</a:t>
                </a:r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Енді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уақыт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пен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кеңістікке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қатысты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дифференциалдау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операторларын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ауыстырып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(3.20)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екінші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теңдеуді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қолданып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аламыз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0215" algn="ctr">
                  <a:spcAft>
                    <a:spcPts val="0"/>
                  </a:spcAft>
                </a:pPr>
                <a:r>
                  <a:rPr lang="ru-RU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𝑟𝑜𝑡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𝑟𝑜𝑡𝐻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=−м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3.21)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Гармоникалық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толқындар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үшін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(3.21)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пішінді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қабылдайды</a:t>
                </a:r>
                <a:endParaRPr lang="ru-RU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𝑟𝑜𝑡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𝑟𝑜𝑡𝐻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щ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мЕ=0.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3.22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ru-RU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E, D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және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векторларының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теңдеулері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ұқсас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жолмен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табылады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𝑟𝑜𝑡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𝑟𝑜𝑡𝐸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щ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мЕ=0,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(3.23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ru-RU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𝑟𝑜𝑡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𝑟𝑜𝑡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щ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м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=0,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(3.24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ru-RU" i="1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𝑟𝑜𝑡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𝑟𝑜𝑡𝐵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щ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м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=0.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(3.25)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664" y="1208612"/>
                <a:ext cx="3895726" cy="5917389"/>
              </a:xfrm>
              <a:prstGeom prst="rect">
                <a:avLst/>
              </a:prstGeom>
              <a:blipFill rotWithShape="0">
                <a:blip r:embed="rId4"/>
                <a:stretch>
                  <a:fillRect l="-1252" t="-515" r="-14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56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0" y="278604"/>
            <a:ext cx="11058526" cy="70008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1058526" y="278604"/>
            <a:ext cx="1028701" cy="700088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28588" y="1157508"/>
                <a:ext cx="11901489" cy="5852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Толқындық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теңдеулер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барлық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нүктелердегі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электромагниттік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өрістерді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сипаттайды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kk-KZ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ысалы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тар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лазерлік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сәулелерде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өріс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сәуленің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бойлық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осіне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жақын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шоғырланады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және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көлденең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бағытта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тез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нөлге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дейін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төмендейді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Дифракцияның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арқасында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мұндай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сәуле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бос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кеңістікте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таралатын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кезде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баяу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кеңейе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алады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Егер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орта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көлденең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жазықтықта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біртекті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емес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болса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онда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сәуленің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дифракциялық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дивергенциясы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оның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біртекті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еместігінен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қысылуы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арқылы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өтелуі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мүмкін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Тар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жарық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шоқтарының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математикалық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сипаттамасын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толқындық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теңдеулерге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қарағанда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қарапайым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теңдеулерді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қолдану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арқылы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жүзеге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асыруға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болады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Монохроматикалық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өріс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oz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осінің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бағытында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таралады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ал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оның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энергиясы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көлденең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бағытта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тез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азаяды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деп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алайық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Бұл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жағдайда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электромагниттік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өріс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оның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векторларының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кез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келген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құрамдас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бөлігі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ретінде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жазылуы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мүмкін</a:t>
                </a:r>
                <a:endParaRPr lang="ru-RU" sz="19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r">
                  <a:spcAft>
                    <a:spcPts val="0"/>
                  </a:spcAft>
                </a:pP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ru-RU" sz="19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𝑢</m:t>
                    </m:r>
                    <m:r>
                      <a:rPr lang="ru-RU" sz="19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u-RU" sz="19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ru-RU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ru-RU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ru-RU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ru-RU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ru-RU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  <m:func>
                      <m:funcPr>
                        <m:ctrlPr>
                          <a:rPr lang="ru-RU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19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ru-RU" sz="19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9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ru-RU" sz="19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𝑖𝑘𝑧</m:t>
                            </m:r>
                          </m:e>
                        </m:d>
                      </m:e>
                    </m:func>
                    <m:r>
                      <a:rPr lang="ru-RU" sz="19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</a:t>
                </a:r>
                <a:r>
                  <a:rPr lang="ru-RU" sz="19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  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(3.26)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мұндағы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φ – </a:t>
                </a:r>
                <a:r>
                  <a:rPr lang="en-US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өскен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сайын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баяу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өзгеретін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күрделі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функция. (3.26) -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ны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(3.17)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алмастыру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арқылы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9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9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ru-RU" sz="19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𝜑</m:t>
                        </m:r>
                      </m:num>
                      <m:den>
                        <m:sSup>
                          <m:sSupPr>
                            <m:ctrlPr>
                              <a:rPr lang="ru-RU" sz="19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9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ru-RU" sz="19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ru-RU" sz="19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және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басқа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мүшелермен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салыстырғанда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9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f>
                      <m:fPr>
                        <m:ctrlPr>
                          <a:rPr lang="ru-RU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𝜕𝜑</m:t>
                        </m:r>
                      </m:num>
                      <m:den>
                        <m:r>
                          <a:rPr lang="ru-RU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𝜕</m:t>
                        </m:r>
                        <m:r>
                          <a:rPr lang="ru-RU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мүшесін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елемеу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арқылы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біз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келесі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теңдеуді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табамыз</a:t>
                </a:r>
                <a:r>
                  <a:rPr lang="ru-RU" sz="19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ru-RU" sz="19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r">
                  <a:spcAft>
                    <a:spcPts val="0"/>
                  </a:spcAft>
                </a:pP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9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9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ru-RU" sz="19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𝜑</m:t>
                        </m:r>
                      </m:num>
                      <m:den>
                        <m:sSup>
                          <m:sSupPr>
                            <m:ctrlPr>
                              <a:rPr lang="ru-RU" sz="19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9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ru-RU" sz="19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19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19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19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9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ru-RU" sz="19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𝜑</m:t>
                        </m:r>
                      </m:num>
                      <m:den>
                        <m:sSup>
                          <m:sSupPr>
                            <m:ctrlPr>
                              <a:rPr lang="ru-RU" sz="19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9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ru-RU" sz="19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u-RU" sz="19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ru-RU" sz="19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</m:t>
                    </m:r>
                    <m:r>
                      <a:rPr lang="ru-RU" sz="19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𝑖𝑘</m:t>
                    </m:r>
                    <m:f>
                      <m:fPr>
                        <m:ctrlPr>
                          <a:rPr lang="ru-RU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𝜕𝜑</m:t>
                        </m:r>
                      </m:num>
                      <m:den>
                        <m:r>
                          <a:rPr lang="ru-RU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𝜕</m:t>
                        </m:r>
                        <m:r>
                          <a:rPr lang="ru-RU" sz="19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den>
                    </m:f>
                    <m:r>
                      <a:rPr lang="ru-RU" sz="19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=0,</m:t>
                    </m:r>
                  </m:oMath>
                </a14:m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  </a:t>
                </a:r>
                <a:r>
                  <a:rPr lang="ru-RU" sz="19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(3.28)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параболалық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және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Гаусс (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лазерлік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жарық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сәулелері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теориясында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кеңінен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қолданылады</a:t>
                </a: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sz="19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8" y="1157508"/>
                <a:ext cx="11901489" cy="5852692"/>
              </a:xfrm>
              <a:prstGeom prst="rect">
                <a:avLst/>
              </a:prstGeom>
              <a:blipFill rotWithShape="0">
                <a:blip r:embed="rId2"/>
                <a:stretch>
                  <a:fillRect l="-461" t="-521" r="-5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128588" y="457420"/>
            <a:ext cx="1080135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Максвелл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Толқындық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параболалық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теңдеулер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8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0" y="278604"/>
            <a:ext cx="11058526" cy="70008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1058526" y="278604"/>
            <a:ext cx="1028701" cy="700088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8" y="457420"/>
            <a:ext cx="1080135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толқындар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28588" y="1119330"/>
                <a:ext cx="11744327" cy="535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Максвелл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теңдеулерінің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таралатын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толқындар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түріндегі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шешімдері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бар.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Олардың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қарапайымы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және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маңыздысы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жазық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электромагниттік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толқындар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</a:p>
              <a:p>
                <a:pPr indent="450215" algn="just">
                  <a:spcAft>
                    <a:spcPts val="0"/>
                  </a:spcAft>
                </a:pPr>
                <a:endParaRPr lang="kk-KZ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indent="450215" algn="r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𝑖𝑘𝑟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𝑖𝑘𝑟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(3.28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Мұндағы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 –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толқындық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вектор; r –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қарастырылатын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кеңістіктегі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нүктенің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радиус-векторы; ω –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айналмалы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жиілік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Изотропты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ортада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векторы k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және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жиілігі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ω дисперсия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деп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аталады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0215" algn="just">
                  <a:spcAft>
                    <a:spcPts val="0"/>
                  </a:spcAft>
                </a:pPr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r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𝜔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𝜇𝜀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                          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(3.29)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(3.28) Максвелл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теңдеулеріне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(3.1), (3.2)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қойып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аламыз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indent="450215" algn="r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𝜔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𝑘𝐻</m:t>
                        </m:r>
                      </m:e>
                    </m:d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𝜔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𝑘𝐸</m:t>
                        </m:r>
                      </m:e>
                    </m:d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(3.30) 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Бұл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қатынастарды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кейде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жазық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толқындар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үшін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Максвелл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теңдеулері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деп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те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атайды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Олардан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электромагниттік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толқындардың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көлденеңдігі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айқын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көрінеді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Егер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толқындар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таралатын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орта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мөлдір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болса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онда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(3.29)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сәйкес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толқындық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векторы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нақты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болады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және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оны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былай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жазуға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болады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r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𝑘𝑛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        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(3.31) 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мұндағы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k=2π/λ=ω/v –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саны; v –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жазық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толқындардың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фазалық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жылдамдығы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λ –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ортадағы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ұзындығы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n –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қалыпты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толқынның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бірлік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векторы. </a:t>
                </a:r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8" y="1119330"/>
                <a:ext cx="11744327" cy="5355312"/>
              </a:xfrm>
              <a:prstGeom prst="rect">
                <a:avLst/>
              </a:prstGeom>
              <a:blipFill rotWithShape="0">
                <a:blip r:embed="rId2"/>
                <a:stretch>
                  <a:fillRect l="-415" t="-683" r="-778" b="-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6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ятиугольник 8"/>
          <p:cNvSpPr/>
          <p:nvPr/>
        </p:nvSpPr>
        <p:spPr>
          <a:xfrm>
            <a:off x="0" y="278604"/>
            <a:ext cx="11058526" cy="700088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1058526" y="278604"/>
            <a:ext cx="1028701" cy="700088"/>
          </a:xfrm>
          <a:prstGeom prst="chevron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8588" y="457420"/>
            <a:ext cx="1080135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толқындар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85750" y="1157508"/>
                <a:ext cx="11644313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Егер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толқындардың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жұтылуы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немесе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күшеюі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болса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онда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өткізгіштік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ε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күрделі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шама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болуы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керек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демек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k векторы да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күрделі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болады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r"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              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               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     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(3.32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pPr algn="r">
                  <a:spcAft>
                    <a:spcPts val="0"/>
                  </a:spcAft>
                </a:pPr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Бұл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жағдайда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векторы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фазасының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фронтының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таралу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бағыты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мен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жылдамдығын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анықтайтын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векторының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рөлін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атқарады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ал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векторы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амплитудасының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әлсіреуін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күшейтілуін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және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максималды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өзгеру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бағытын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сипаттайды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Жалпы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жағдайда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және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векторлары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бір-біріне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параллель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болмауы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мүмкін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содан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кейін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бірдей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фазалардың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жазықтықтары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𝑐𝑜𝑛𝑠𝑡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амплитудалары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бірдей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жазықтықтарға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параллель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емес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𝑟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𝑐𝑜𝑛𝑠𝑡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Мұндай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толқындар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біртекті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емес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толқындар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деп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аталады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Егер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және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векторлары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бір-біріне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параллель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болса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онда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толқындар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біртекті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kk-KZ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өшетін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деп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аталады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Біртекті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емес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толқындар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орта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арасындағы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интерфейстерде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толқындардың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толық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шағылысуы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бар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мөлдір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ортада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да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болуы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мүмкін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Диэлектрлік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өткізгіштердегі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энергияның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локализациясының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негізінде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жатқан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толық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шағылысу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болғандықтан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келесі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дәрісте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бұл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құбылыс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сондай-ақ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біртекті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емес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толқындардың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қасиеттері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егжей-тегжейлі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қарастырылады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r>
                  <a:rPr lang="ru-RU" dirty="0" err="1"/>
                  <a:t>Электромагниттік</a:t>
                </a:r>
                <a:r>
                  <a:rPr lang="ru-RU" dirty="0"/>
                  <a:t> </a:t>
                </a:r>
                <a:r>
                  <a:rPr lang="ru-RU" dirty="0" err="1"/>
                  <a:t>толқындардың</a:t>
                </a:r>
                <a:r>
                  <a:rPr lang="ru-RU" dirty="0"/>
                  <a:t> </a:t>
                </a:r>
                <a:r>
                  <a:rPr lang="ru-RU" dirty="0" err="1"/>
                  <a:t>поляризациясы</a:t>
                </a:r>
                <a:r>
                  <a:rPr lang="ru-RU" dirty="0"/>
                  <a:t> Е </a:t>
                </a:r>
                <a:r>
                  <a:rPr lang="ru-RU" dirty="0" err="1"/>
                  <a:t>электр</a:t>
                </a:r>
                <a:r>
                  <a:rPr lang="ru-RU" dirty="0"/>
                  <a:t> </a:t>
                </a:r>
                <a:r>
                  <a:rPr lang="ru-RU" dirty="0" err="1"/>
                  <a:t>векторының</a:t>
                </a:r>
                <a:r>
                  <a:rPr lang="ru-RU" dirty="0"/>
                  <a:t> </a:t>
                </a:r>
                <a:r>
                  <a:rPr lang="ru-RU" dirty="0" err="1"/>
                  <a:t>толқын</a:t>
                </a:r>
                <a:r>
                  <a:rPr lang="ru-RU" dirty="0"/>
                  <a:t> </a:t>
                </a:r>
                <a:r>
                  <a:rPr lang="ru-RU" dirty="0" err="1"/>
                  <a:t>арқылы</a:t>
                </a:r>
                <a:r>
                  <a:rPr lang="ru-RU" dirty="0"/>
                  <a:t> </a:t>
                </a:r>
                <a:r>
                  <a:rPr lang="ru-RU" dirty="0" err="1"/>
                  <a:t>таралатын</a:t>
                </a:r>
                <a:r>
                  <a:rPr lang="ru-RU" dirty="0"/>
                  <a:t> </a:t>
                </a:r>
                <a:r>
                  <a:rPr lang="ru-RU" dirty="0" err="1"/>
                  <a:t>кеңістіктегі</a:t>
                </a:r>
                <a:r>
                  <a:rPr lang="ru-RU" dirty="0"/>
                  <a:t> </a:t>
                </a:r>
                <a:r>
                  <a:rPr lang="ru-RU" dirty="0" err="1"/>
                  <a:t>ерікті</a:t>
                </a:r>
                <a:r>
                  <a:rPr lang="ru-RU" dirty="0"/>
                  <a:t> </a:t>
                </a:r>
                <a:r>
                  <a:rPr lang="ru-RU" dirty="0" err="1"/>
                  <a:t>нүктедегі</a:t>
                </a:r>
                <a:r>
                  <a:rPr lang="ru-RU" dirty="0"/>
                  <a:t> </a:t>
                </a:r>
                <a:r>
                  <a:rPr lang="ru-RU" dirty="0" err="1"/>
                  <a:t>соңын</a:t>
                </a:r>
                <a:r>
                  <a:rPr lang="ru-RU" dirty="0"/>
                  <a:t> </a:t>
                </a:r>
                <a:r>
                  <a:rPr lang="ru-RU" dirty="0" err="1"/>
                  <a:t>сипаттайтын</a:t>
                </a:r>
                <a:r>
                  <a:rPr lang="ru-RU" dirty="0"/>
                  <a:t> </a:t>
                </a:r>
                <a:r>
                  <a:rPr lang="ru-RU" dirty="0" err="1"/>
                  <a:t>қисық</a:t>
                </a:r>
                <a:r>
                  <a:rPr lang="ru-RU" dirty="0"/>
                  <a:t> </a:t>
                </a:r>
                <a:r>
                  <a:rPr lang="ru-RU" dirty="0" err="1"/>
                  <a:t>түрімен</a:t>
                </a:r>
                <a:r>
                  <a:rPr lang="ru-RU" dirty="0"/>
                  <a:t> </a:t>
                </a:r>
                <a:r>
                  <a:rPr lang="ru-RU" dirty="0" err="1"/>
                  <a:t>анықталады</a:t>
                </a:r>
                <a:r>
                  <a:rPr lang="ru-RU" dirty="0"/>
                  <a:t>. </a:t>
                </a:r>
                <a:r>
                  <a:rPr lang="ru-RU" dirty="0" err="1"/>
                  <a:t>Поляризацияны</a:t>
                </a:r>
                <a:r>
                  <a:rPr lang="ru-RU" dirty="0"/>
                  <a:t> </a:t>
                </a:r>
                <a:r>
                  <a:rPr lang="ru-RU" dirty="0" err="1"/>
                  <a:t>сипаттау</a:t>
                </a:r>
                <a:r>
                  <a:rPr lang="ru-RU" dirty="0"/>
                  <a:t> </a:t>
                </a:r>
                <a:r>
                  <a:rPr lang="ru-RU" dirty="0" err="1"/>
                  <a:t>үшін</a:t>
                </a:r>
                <a:r>
                  <a:rPr lang="ru-RU" dirty="0"/>
                  <a:t> </a:t>
                </a:r>
                <a:r>
                  <a:rPr lang="ru-RU" dirty="0" err="1"/>
                  <a:t>бірнеше</a:t>
                </a:r>
                <a:r>
                  <a:rPr lang="ru-RU" dirty="0"/>
                  <a:t> </a:t>
                </a:r>
                <a:r>
                  <a:rPr lang="ru-RU" dirty="0" err="1"/>
                  <a:t>әдістер</a:t>
                </a:r>
                <a:r>
                  <a:rPr lang="ru-RU" dirty="0"/>
                  <a:t> </a:t>
                </a:r>
                <a:r>
                  <a:rPr lang="ru-RU" dirty="0" err="1"/>
                  <a:t>қолданылады</a:t>
                </a:r>
                <a:r>
                  <a:rPr lang="ru-RU" dirty="0"/>
                  <a:t>, </a:t>
                </a:r>
                <a:r>
                  <a:rPr lang="ru-RU" dirty="0" err="1"/>
                  <a:t>соның</a:t>
                </a:r>
                <a:r>
                  <a:rPr lang="ru-RU" dirty="0"/>
                  <a:t> </a:t>
                </a:r>
                <a:r>
                  <a:rPr lang="ru-RU" dirty="0" err="1"/>
                  <a:t>ішінде</a:t>
                </a:r>
                <a:r>
                  <a:rPr lang="ru-RU" dirty="0"/>
                  <a:t> </a:t>
                </a:r>
                <a:r>
                  <a:rPr lang="ru-RU" dirty="0" err="1"/>
                  <a:t>инвариантты</a:t>
                </a:r>
                <a:r>
                  <a:rPr lang="ru-RU" dirty="0"/>
                  <a:t>. </a:t>
                </a:r>
                <a:r>
                  <a:rPr lang="ru-RU" dirty="0" err="1"/>
                  <a:t>Дегенмен</a:t>
                </a:r>
                <a:r>
                  <a:rPr lang="ru-RU" dirty="0"/>
                  <a:t>, </a:t>
                </a:r>
                <a:r>
                  <a:rPr lang="ru-RU" dirty="0" err="1"/>
                  <a:t>оптикалық</a:t>
                </a:r>
                <a:r>
                  <a:rPr lang="ru-RU" dirty="0"/>
                  <a:t> </a:t>
                </a:r>
                <a:r>
                  <a:rPr lang="ru-RU" dirty="0" err="1"/>
                  <a:t>толқын</a:t>
                </a:r>
                <a:r>
                  <a:rPr lang="ru-RU" dirty="0"/>
                  <a:t> </a:t>
                </a:r>
                <a:r>
                  <a:rPr lang="ru-RU" dirty="0" err="1"/>
                  <a:t>өткізгіштердегі</a:t>
                </a:r>
                <a:r>
                  <a:rPr lang="ru-RU" dirty="0"/>
                  <a:t> </a:t>
                </a:r>
                <a:r>
                  <a:rPr lang="ru-RU" dirty="0" err="1"/>
                  <a:t>қолданбалар</a:t>
                </a:r>
                <a:r>
                  <a:rPr lang="ru-RU" dirty="0"/>
                  <a:t> </a:t>
                </a:r>
                <a:r>
                  <a:rPr lang="ru-RU" dirty="0" err="1"/>
                  <a:t>үшін</a:t>
                </a:r>
                <a:r>
                  <a:rPr lang="ru-RU" dirty="0"/>
                  <a:t> </a:t>
                </a:r>
                <a:r>
                  <a:rPr lang="ru-RU" dirty="0" err="1"/>
                  <a:t>келесі</a:t>
                </a:r>
                <a:r>
                  <a:rPr lang="ru-RU" dirty="0"/>
                  <a:t> </a:t>
                </a:r>
                <a:r>
                  <a:rPr lang="ru-RU" dirty="0" err="1"/>
                  <a:t>қарапайым</a:t>
                </a:r>
                <a:r>
                  <a:rPr lang="ru-RU" dirty="0"/>
                  <a:t> </a:t>
                </a:r>
                <a:r>
                  <a:rPr lang="ru-RU" dirty="0" err="1"/>
                  <a:t>әдіс</a:t>
                </a:r>
                <a:r>
                  <a:rPr lang="ru-RU" dirty="0"/>
                  <a:t> </a:t>
                </a:r>
                <a:r>
                  <a:rPr lang="ru-RU" dirty="0" err="1"/>
                  <a:t>қолайлырақ</a:t>
                </a:r>
                <a:r>
                  <a:rPr lang="ru-RU" dirty="0"/>
                  <a:t>. </a:t>
                </a:r>
                <a:r>
                  <a:rPr lang="en-US" dirty="0" err="1"/>
                  <a:t>oz</a:t>
                </a:r>
                <a:r>
                  <a:rPr lang="en-US" dirty="0"/>
                  <a:t> </a:t>
                </a:r>
                <a:r>
                  <a:rPr lang="ru-RU" dirty="0" err="1"/>
                  <a:t>осін</a:t>
                </a:r>
                <a:r>
                  <a:rPr lang="ru-RU" dirty="0"/>
                  <a:t> </a:t>
                </a:r>
                <a:r>
                  <a:rPr lang="ru-RU" dirty="0" err="1"/>
                  <a:t>жазық</a:t>
                </a:r>
                <a:r>
                  <a:rPr lang="ru-RU" dirty="0"/>
                  <a:t> </a:t>
                </a:r>
                <a:r>
                  <a:rPr lang="ru-RU" dirty="0" err="1"/>
                  <a:t>толқынның</a:t>
                </a:r>
                <a:r>
                  <a:rPr lang="ru-RU" dirty="0"/>
                  <a:t> </a:t>
                </a:r>
                <a:r>
                  <a:rPr lang="ru-RU" dirty="0" err="1"/>
                  <a:t>таралу</a:t>
                </a:r>
                <a:r>
                  <a:rPr lang="ru-RU" dirty="0"/>
                  <a:t> </a:t>
                </a:r>
                <a:r>
                  <a:rPr lang="ru-RU" dirty="0" err="1"/>
                  <a:t>бағытымен</a:t>
                </a:r>
                <a:r>
                  <a:rPr lang="ru-RU" dirty="0"/>
                  <a:t> </a:t>
                </a:r>
                <a:r>
                  <a:rPr lang="ru-RU" dirty="0" err="1"/>
                  <a:t>теңестіріп</a:t>
                </a:r>
                <a:r>
                  <a:rPr lang="ru-RU" dirty="0"/>
                  <a:t>, </a:t>
                </a:r>
                <a:r>
                  <a:rPr lang="ru-RU" dirty="0" err="1"/>
                  <a:t>көлденең</a:t>
                </a:r>
                <a:r>
                  <a:rPr lang="ru-RU" dirty="0"/>
                  <a:t> </a:t>
                </a:r>
                <a:r>
                  <a:rPr lang="ru-RU" dirty="0" err="1"/>
                  <a:t>жазықтықта</a:t>
                </a:r>
                <a:r>
                  <a:rPr lang="ru-RU" dirty="0"/>
                  <a:t> (x, y) Е </a:t>
                </a:r>
                <a:r>
                  <a:rPr lang="ru-RU" dirty="0" err="1"/>
                  <a:t>векторының</a:t>
                </a:r>
                <a:r>
                  <a:rPr lang="ru-RU" dirty="0"/>
                  <a:t> </a:t>
                </a:r>
                <a:r>
                  <a:rPr lang="ru-RU" dirty="0" err="1"/>
                  <a:t>ұшымен</a:t>
                </a:r>
                <a:r>
                  <a:rPr lang="ru-RU" dirty="0"/>
                  <a:t> </a:t>
                </a:r>
                <a:r>
                  <a:rPr lang="ru-RU" dirty="0" err="1"/>
                  <a:t>сипатталған</a:t>
                </a:r>
                <a:r>
                  <a:rPr lang="ru-RU" dirty="0"/>
                  <a:t> </a:t>
                </a:r>
                <a:r>
                  <a:rPr lang="ru-RU" dirty="0" err="1"/>
                  <a:t>қисық</a:t>
                </a:r>
                <a:r>
                  <a:rPr lang="ru-RU" dirty="0"/>
                  <a:t> </a:t>
                </a:r>
                <a:r>
                  <a:rPr lang="ru-RU" dirty="0" err="1"/>
                  <a:t>пішінін</a:t>
                </a:r>
                <a:r>
                  <a:rPr lang="ru-RU" dirty="0"/>
                  <a:t> </a:t>
                </a:r>
                <a:r>
                  <a:rPr lang="ru-RU" dirty="0" err="1" smtClean="0"/>
                  <a:t>қарастырайық</a:t>
                </a:r>
                <a:r>
                  <a:rPr lang="ru-RU" dirty="0"/>
                  <a:t> </a:t>
                </a:r>
              </a:p>
              <a:p>
                <a:pPr indent="450215" algn="just">
                  <a:spcAft>
                    <a:spcPts val="0"/>
                  </a:spcAft>
                </a:pPr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1157508"/>
                <a:ext cx="11644313" cy="5632311"/>
              </a:xfrm>
              <a:prstGeom prst="rect">
                <a:avLst/>
              </a:prstGeom>
              <a:blipFill rotWithShape="0">
                <a:blip r:embed="rId2"/>
                <a:stretch>
                  <a:fillRect l="-471" t="-649" r="-4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353</TotalTime>
  <Words>907</Words>
  <Application>Microsoft Office PowerPoint</Application>
  <PresentationFormat>Широкоэкранный</PresentationFormat>
  <Paragraphs>212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33</cp:revision>
  <dcterms:created xsi:type="dcterms:W3CDTF">2022-07-25T13:01:11Z</dcterms:created>
  <dcterms:modified xsi:type="dcterms:W3CDTF">2022-07-28T09:53:34Z</dcterms:modified>
</cp:coreProperties>
</file>