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8" r:id="rId6"/>
    <p:sldId id="270" r:id="rId7"/>
    <p:sldId id="269" r:id="rId8"/>
    <p:sldId id="271" r:id="rId9"/>
    <p:sldId id="272" r:id="rId10"/>
    <p:sldId id="273" r:id="rId11"/>
    <p:sldId id="258"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871E4-3074-4F95-8002-BD0F58978A2E}" type="doc">
      <dgm:prSet loTypeId="urn:microsoft.com/office/officeart/2008/layout/VerticalCurvedList" loCatId="list" qsTypeId="urn:microsoft.com/office/officeart/2005/8/quickstyle/3d3" qsCatId="3D" csTypeId="urn:microsoft.com/office/officeart/2005/8/colors/accent1_1" csCatId="accent1" phldr="1"/>
      <dgm:spPr/>
      <dgm:t>
        <a:bodyPr/>
        <a:lstStyle/>
        <a:p>
          <a:endParaRPr lang="ru-RU"/>
        </a:p>
      </dgm:t>
    </dgm:pt>
    <dgm:pt modelId="{38A541E8-BEF7-4CE6-A51C-FCAFE2D23A86}">
      <dgm:prSet phldrT="[Текст]"/>
      <dgm:spPr/>
      <dgm:t>
        <a:bodyPr/>
        <a:lstStyle/>
        <a:p>
          <a:r>
            <a:rPr lang="ru-RU" b="0" dirty="0" smtClean="0">
              <a:latin typeface="Times New Roman" panose="02020603050405020304" pitchFamily="18" charset="0"/>
              <a:cs typeface="Times New Roman" panose="02020603050405020304" pitchFamily="18" charset="0"/>
            </a:rPr>
            <a:t>4.1. </a:t>
          </a:r>
          <a:r>
            <a:rPr lang="ru-RU" b="0" dirty="0" err="1" smtClean="0">
              <a:latin typeface="Times New Roman" panose="02020603050405020304" pitchFamily="18" charset="0"/>
              <a:cs typeface="Times New Roman" panose="02020603050405020304" pitchFamily="18" charset="0"/>
            </a:rPr>
            <a:t>Толық</a:t>
          </a:r>
          <a:r>
            <a:rPr lang="ru-RU" b="0" dirty="0" smtClean="0">
              <a:latin typeface="Times New Roman" panose="02020603050405020304" pitchFamily="18" charset="0"/>
              <a:cs typeface="Times New Roman" panose="02020603050405020304" pitchFamily="18" charset="0"/>
            </a:rPr>
            <a:t> </a:t>
          </a:r>
          <a:r>
            <a:rPr lang="ru-RU" b="0" dirty="0" err="1" smtClean="0">
              <a:latin typeface="Times New Roman" panose="02020603050405020304" pitchFamily="18" charset="0"/>
              <a:cs typeface="Times New Roman" panose="02020603050405020304" pitchFamily="18" charset="0"/>
            </a:rPr>
            <a:t>көрініс</a:t>
          </a:r>
          <a:endParaRPr lang="ru-RU" b="0" dirty="0">
            <a:latin typeface="Times New Roman" panose="02020603050405020304" pitchFamily="18" charset="0"/>
            <a:cs typeface="Times New Roman" panose="02020603050405020304" pitchFamily="18" charset="0"/>
          </a:endParaRPr>
        </a:p>
      </dgm:t>
    </dgm:pt>
    <dgm:pt modelId="{9BD79AD4-6F75-401A-BA43-BBB417A3A732}" type="parTrans" cxnId="{DA2CA471-1951-42B7-9CBE-0BC29B6FEF2B}">
      <dgm:prSet/>
      <dgm:spPr/>
      <dgm:t>
        <a:bodyPr/>
        <a:lstStyle/>
        <a:p>
          <a:endParaRPr lang="ru-RU" b="0">
            <a:latin typeface="Times New Roman" panose="02020603050405020304" pitchFamily="18" charset="0"/>
            <a:cs typeface="Times New Roman" panose="02020603050405020304" pitchFamily="18" charset="0"/>
          </a:endParaRPr>
        </a:p>
      </dgm:t>
    </dgm:pt>
    <dgm:pt modelId="{986058AC-6A5D-4FF5-9857-3748C11E13DA}" type="sibTrans" cxnId="{DA2CA471-1951-42B7-9CBE-0BC29B6FEF2B}">
      <dgm:prSet/>
      <dgm:spPr/>
      <dgm:t>
        <a:bodyPr/>
        <a:lstStyle/>
        <a:p>
          <a:endParaRPr lang="ru-RU" b="0">
            <a:latin typeface="Times New Roman" panose="02020603050405020304" pitchFamily="18" charset="0"/>
            <a:cs typeface="Times New Roman" panose="02020603050405020304" pitchFamily="18" charset="0"/>
          </a:endParaRPr>
        </a:p>
      </dgm:t>
    </dgm:pt>
    <dgm:pt modelId="{D3F2C7B3-D8EF-4B1B-B864-5753C19D57B8}">
      <dgm:prSet phldrT="[Текст]"/>
      <dgm:spPr/>
      <dgm:t>
        <a:bodyPr/>
        <a:lstStyle/>
        <a:p>
          <a:r>
            <a:rPr lang="kk-KZ" b="0" dirty="0" smtClean="0">
              <a:latin typeface="Times New Roman" panose="02020603050405020304" pitchFamily="18" charset="0"/>
              <a:cs typeface="Times New Roman" panose="02020603050405020304" pitchFamily="18" charset="0"/>
            </a:rPr>
            <a:t>4.2. Анизотропты және гиротропты жағдайда жарықтың таралуы орталары</a:t>
          </a:r>
          <a:endParaRPr lang="ru-RU" b="0" dirty="0">
            <a:latin typeface="Times New Roman" panose="02020603050405020304" pitchFamily="18" charset="0"/>
            <a:cs typeface="Times New Roman" panose="02020603050405020304" pitchFamily="18" charset="0"/>
          </a:endParaRPr>
        </a:p>
      </dgm:t>
    </dgm:pt>
    <dgm:pt modelId="{9BE407A7-6530-4B93-ADF5-DD60961E0C4B}" type="parTrans" cxnId="{ED9BFE33-320D-4D2F-9E71-D7E0BF4BF6A6}">
      <dgm:prSet/>
      <dgm:spPr/>
      <dgm:t>
        <a:bodyPr/>
        <a:lstStyle/>
        <a:p>
          <a:endParaRPr lang="ru-RU" b="0">
            <a:latin typeface="Times New Roman" panose="02020603050405020304" pitchFamily="18" charset="0"/>
            <a:cs typeface="Times New Roman" panose="02020603050405020304" pitchFamily="18" charset="0"/>
          </a:endParaRPr>
        </a:p>
      </dgm:t>
    </dgm:pt>
    <dgm:pt modelId="{0BF8EC1C-A312-4E39-B2A9-4E5A52FEC28B}" type="sibTrans" cxnId="{ED9BFE33-320D-4D2F-9E71-D7E0BF4BF6A6}">
      <dgm:prSet/>
      <dgm:spPr/>
      <dgm:t>
        <a:bodyPr/>
        <a:lstStyle/>
        <a:p>
          <a:endParaRPr lang="ru-RU" b="0">
            <a:latin typeface="Times New Roman" panose="02020603050405020304" pitchFamily="18" charset="0"/>
            <a:cs typeface="Times New Roman" panose="02020603050405020304" pitchFamily="18" charset="0"/>
          </a:endParaRPr>
        </a:p>
      </dgm:t>
    </dgm:pt>
    <dgm:pt modelId="{08A0B994-F9A2-432C-975D-1493AA03079C}">
      <dgm:prSet phldrT="[Текст]"/>
      <dgm:spPr/>
      <dgm:t>
        <a:bodyPr/>
        <a:lstStyle/>
        <a:p>
          <a:r>
            <a:rPr lang="ru-RU" b="0" dirty="0" smtClean="0">
              <a:latin typeface="Times New Roman" panose="02020603050405020304" pitchFamily="18" charset="0"/>
              <a:cs typeface="Times New Roman" panose="02020603050405020304" pitchFamily="18" charset="0"/>
            </a:rPr>
            <a:t>4.3.Бақылаусұрақтары</a:t>
          </a:r>
          <a:endParaRPr lang="ru-RU" b="0" dirty="0">
            <a:latin typeface="Times New Roman" panose="02020603050405020304" pitchFamily="18" charset="0"/>
            <a:cs typeface="Times New Roman" panose="02020603050405020304" pitchFamily="18" charset="0"/>
          </a:endParaRPr>
        </a:p>
      </dgm:t>
    </dgm:pt>
    <dgm:pt modelId="{9F28D3C4-98AE-4474-B10B-A282A960466B}" type="parTrans" cxnId="{C644465C-01D0-427F-8E97-F56C315DF733}">
      <dgm:prSet/>
      <dgm:spPr/>
      <dgm:t>
        <a:bodyPr/>
        <a:lstStyle/>
        <a:p>
          <a:endParaRPr lang="ru-RU" b="0">
            <a:latin typeface="Times New Roman" panose="02020603050405020304" pitchFamily="18" charset="0"/>
            <a:cs typeface="Times New Roman" panose="02020603050405020304" pitchFamily="18" charset="0"/>
          </a:endParaRPr>
        </a:p>
      </dgm:t>
    </dgm:pt>
    <dgm:pt modelId="{87AB2FB3-C03B-49E7-8D06-48F299BB9626}" type="sibTrans" cxnId="{C644465C-01D0-427F-8E97-F56C315DF733}">
      <dgm:prSet/>
      <dgm:spPr/>
      <dgm:t>
        <a:bodyPr/>
        <a:lstStyle/>
        <a:p>
          <a:endParaRPr lang="ru-RU" b="0">
            <a:latin typeface="Times New Roman" panose="02020603050405020304" pitchFamily="18" charset="0"/>
            <a:cs typeface="Times New Roman" panose="02020603050405020304" pitchFamily="18" charset="0"/>
          </a:endParaRPr>
        </a:p>
      </dgm:t>
    </dgm:pt>
    <dgm:pt modelId="{10C37432-0AAD-4490-A494-5ABCCEB59506}" type="pres">
      <dgm:prSet presAssocID="{32E871E4-3074-4F95-8002-BD0F58978A2E}" presName="Name0" presStyleCnt="0">
        <dgm:presLayoutVars>
          <dgm:chMax val="7"/>
          <dgm:chPref val="7"/>
          <dgm:dir/>
        </dgm:presLayoutVars>
      </dgm:prSet>
      <dgm:spPr/>
      <dgm:t>
        <a:bodyPr/>
        <a:lstStyle/>
        <a:p>
          <a:endParaRPr lang="ru-RU"/>
        </a:p>
      </dgm:t>
    </dgm:pt>
    <dgm:pt modelId="{F807EDB5-A9EE-46ED-A276-6B32BBE1726E}" type="pres">
      <dgm:prSet presAssocID="{32E871E4-3074-4F95-8002-BD0F58978A2E}" presName="Name1" presStyleCnt="0"/>
      <dgm:spPr/>
    </dgm:pt>
    <dgm:pt modelId="{27E4D45C-E14E-47E4-B23D-208117D9D6C8}" type="pres">
      <dgm:prSet presAssocID="{32E871E4-3074-4F95-8002-BD0F58978A2E}" presName="cycle" presStyleCnt="0"/>
      <dgm:spPr/>
    </dgm:pt>
    <dgm:pt modelId="{8E578012-433F-4745-9A72-5B42A70EDD8B}" type="pres">
      <dgm:prSet presAssocID="{32E871E4-3074-4F95-8002-BD0F58978A2E}" presName="srcNode" presStyleLbl="node1" presStyleIdx="0" presStyleCnt="3"/>
      <dgm:spPr/>
    </dgm:pt>
    <dgm:pt modelId="{7F6E4215-72CA-4C32-97AA-1F8A7E1D3D15}" type="pres">
      <dgm:prSet presAssocID="{32E871E4-3074-4F95-8002-BD0F58978A2E}" presName="conn" presStyleLbl="parChTrans1D2" presStyleIdx="0" presStyleCnt="1"/>
      <dgm:spPr/>
      <dgm:t>
        <a:bodyPr/>
        <a:lstStyle/>
        <a:p>
          <a:endParaRPr lang="ru-RU"/>
        </a:p>
      </dgm:t>
    </dgm:pt>
    <dgm:pt modelId="{9C1F1B49-298F-49D3-A18C-F50EB71C19E0}" type="pres">
      <dgm:prSet presAssocID="{32E871E4-3074-4F95-8002-BD0F58978A2E}" presName="extraNode" presStyleLbl="node1" presStyleIdx="0" presStyleCnt="3"/>
      <dgm:spPr/>
    </dgm:pt>
    <dgm:pt modelId="{2E1AB7ED-CA2D-4098-A56C-C0184E48C329}" type="pres">
      <dgm:prSet presAssocID="{32E871E4-3074-4F95-8002-BD0F58978A2E}" presName="dstNode" presStyleLbl="node1" presStyleIdx="0" presStyleCnt="3"/>
      <dgm:spPr/>
    </dgm:pt>
    <dgm:pt modelId="{99C97347-4F4C-41FE-A4CB-EE6A9FF0E424}" type="pres">
      <dgm:prSet presAssocID="{38A541E8-BEF7-4CE6-A51C-FCAFE2D23A86}" presName="text_1" presStyleLbl="node1" presStyleIdx="0" presStyleCnt="3">
        <dgm:presLayoutVars>
          <dgm:bulletEnabled val="1"/>
        </dgm:presLayoutVars>
      </dgm:prSet>
      <dgm:spPr/>
      <dgm:t>
        <a:bodyPr/>
        <a:lstStyle/>
        <a:p>
          <a:endParaRPr lang="ru-RU"/>
        </a:p>
      </dgm:t>
    </dgm:pt>
    <dgm:pt modelId="{C415F9C1-7248-45CC-8827-70DFE8990AF4}" type="pres">
      <dgm:prSet presAssocID="{38A541E8-BEF7-4CE6-A51C-FCAFE2D23A86}" presName="accent_1" presStyleCnt="0"/>
      <dgm:spPr/>
    </dgm:pt>
    <dgm:pt modelId="{F5AF8267-F9D3-43B7-8F16-20DE312A0F9A}" type="pres">
      <dgm:prSet presAssocID="{38A541E8-BEF7-4CE6-A51C-FCAFE2D23A86}" presName="accentRepeatNode" presStyleLbl="solidFgAcc1" presStyleIdx="0" presStyleCnt="3"/>
      <dgm:spPr/>
    </dgm:pt>
    <dgm:pt modelId="{D0FC2D81-69D6-4E94-959C-9729763E54D1}" type="pres">
      <dgm:prSet presAssocID="{D3F2C7B3-D8EF-4B1B-B864-5753C19D57B8}" presName="text_2" presStyleLbl="node1" presStyleIdx="1" presStyleCnt="3">
        <dgm:presLayoutVars>
          <dgm:bulletEnabled val="1"/>
        </dgm:presLayoutVars>
      </dgm:prSet>
      <dgm:spPr/>
      <dgm:t>
        <a:bodyPr/>
        <a:lstStyle/>
        <a:p>
          <a:endParaRPr lang="ru-RU"/>
        </a:p>
      </dgm:t>
    </dgm:pt>
    <dgm:pt modelId="{38E996FB-6CE8-482A-BDE2-C3C9105CE7CC}" type="pres">
      <dgm:prSet presAssocID="{D3F2C7B3-D8EF-4B1B-B864-5753C19D57B8}" presName="accent_2" presStyleCnt="0"/>
      <dgm:spPr/>
    </dgm:pt>
    <dgm:pt modelId="{1011899D-3FE5-41E2-A939-53EB901186B6}" type="pres">
      <dgm:prSet presAssocID="{D3F2C7B3-D8EF-4B1B-B864-5753C19D57B8}" presName="accentRepeatNode" presStyleLbl="solidFgAcc1" presStyleIdx="1" presStyleCnt="3"/>
      <dgm:spPr/>
    </dgm:pt>
    <dgm:pt modelId="{D8B625CD-97BC-41DD-86A9-A263B3B7A0B2}" type="pres">
      <dgm:prSet presAssocID="{08A0B994-F9A2-432C-975D-1493AA03079C}" presName="text_3" presStyleLbl="node1" presStyleIdx="2" presStyleCnt="3">
        <dgm:presLayoutVars>
          <dgm:bulletEnabled val="1"/>
        </dgm:presLayoutVars>
      </dgm:prSet>
      <dgm:spPr/>
      <dgm:t>
        <a:bodyPr/>
        <a:lstStyle/>
        <a:p>
          <a:endParaRPr lang="ru-RU"/>
        </a:p>
      </dgm:t>
    </dgm:pt>
    <dgm:pt modelId="{3EB3D29F-1C23-47FE-BBAB-2E7655D61ED2}" type="pres">
      <dgm:prSet presAssocID="{08A0B994-F9A2-432C-975D-1493AA03079C}" presName="accent_3" presStyleCnt="0"/>
      <dgm:spPr/>
    </dgm:pt>
    <dgm:pt modelId="{7F77499D-2E03-4F9A-9503-72198688822A}" type="pres">
      <dgm:prSet presAssocID="{08A0B994-F9A2-432C-975D-1493AA03079C}" presName="accentRepeatNode" presStyleLbl="solidFgAcc1" presStyleIdx="2" presStyleCnt="3"/>
      <dgm:spPr/>
    </dgm:pt>
  </dgm:ptLst>
  <dgm:cxnLst>
    <dgm:cxn modelId="{EC63A842-D901-4A7D-80E4-1347BCF0A818}" type="presOf" srcId="{08A0B994-F9A2-432C-975D-1493AA03079C}" destId="{D8B625CD-97BC-41DD-86A9-A263B3B7A0B2}" srcOrd="0" destOrd="0" presId="urn:microsoft.com/office/officeart/2008/layout/VerticalCurvedList"/>
    <dgm:cxn modelId="{D0DAC3C6-6CF8-4AB9-8B44-147891BC7756}" type="presOf" srcId="{D3F2C7B3-D8EF-4B1B-B864-5753C19D57B8}" destId="{D0FC2D81-69D6-4E94-959C-9729763E54D1}" srcOrd="0" destOrd="0" presId="urn:microsoft.com/office/officeart/2008/layout/VerticalCurvedList"/>
    <dgm:cxn modelId="{69551A04-D09E-4751-8FC8-4BF856210216}" type="presOf" srcId="{38A541E8-BEF7-4CE6-A51C-FCAFE2D23A86}" destId="{99C97347-4F4C-41FE-A4CB-EE6A9FF0E424}" srcOrd="0" destOrd="0" presId="urn:microsoft.com/office/officeart/2008/layout/VerticalCurvedList"/>
    <dgm:cxn modelId="{C644465C-01D0-427F-8E97-F56C315DF733}" srcId="{32E871E4-3074-4F95-8002-BD0F58978A2E}" destId="{08A0B994-F9A2-432C-975D-1493AA03079C}" srcOrd="2" destOrd="0" parTransId="{9F28D3C4-98AE-4474-B10B-A282A960466B}" sibTransId="{87AB2FB3-C03B-49E7-8D06-48F299BB9626}"/>
    <dgm:cxn modelId="{DA2CA471-1951-42B7-9CBE-0BC29B6FEF2B}" srcId="{32E871E4-3074-4F95-8002-BD0F58978A2E}" destId="{38A541E8-BEF7-4CE6-A51C-FCAFE2D23A86}" srcOrd="0" destOrd="0" parTransId="{9BD79AD4-6F75-401A-BA43-BBB417A3A732}" sibTransId="{986058AC-6A5D-4FF5-9857-3748C11E13DA}"/>
    <dgm:cxn modelId="{ED9BFE33-320D-4D2F-9E71-D7E0BF4BF6A6}" srcId="{32E871E4-3074-4F95-8002-BD0F58978A2E}" destId="{D3F2C7B3-D8EF-4B1B-B864-5753C19D57B8}" srcOrd="1" destOrd="0" parTransId="{9BE407A7-6530-4B93-ADF5-DD60961E0C4B}" sibTransId="{0BF8EC1C-A312-4E39-B2A9-4E5A52FEC28B}"/>
    <dgm:cxn modelId="{E139A708-CC1B-43DC-A1B3-10371DAED0E2}" type="presOf" srcId="{32E871E4-3074-4F95-8002-BD0F58978A2E}" destId="{10C37432-0AAD-4490-A494-5ABCCEB59506}" srcOrd="0" destOrd="0" presId="urn:microsoft.com/office/officeart/2008/layout/VerticalCurvedList"/>
    <dgm:cxn modelId="{218C0C45-F310-4193-BFC1-EF503D164CB8}" type="presOf" srcId="{986058AC-6A5D-4FF5-9857-3748C11E13DA}" destId="{7F6E4215-72CA-4C32-97AA-1F8A7E1D3D15}" srcOrd="0" destOrd="0" presId="urn:microsoft.com/office/officeart/2008/layout/VerticalCurvedList"/>
    <dgm:cxn modelId="{D66C7C4F-FD57-4453-91AC-A5DCDAB99721}" type="presParOf" srcId="{10C37432-0AAD-4490-A494-5ABCCEB59506}" destId="{F807EDB5-A9EE-46ED-A276-6B32BBE1726E}" srcOrd="0" destOrd="0" presId="urn:microsoft.com/office/officeart/2008/layout/VerticalCurvedList"/>
    <dgm:cxn modelId="{0999510F-86F1-40C8-BED4-AE6AA8F5338A}" type="presParOf" srcId="{F807EDB5-A9EE-46ED-A276-6B32BBE1726E}" destId="{27E4D45C-E14E-47E4-B23D-208117D9D6C8}" srcOrd="0" destOrd="0" presId="urn:microsoft.com/office/officeart/2008/layout/VerticalCurvedList"/>
    <dgm:cxn modelId="{960001D1-1221-4CF6-87E0-290AACAE93B6}" type="presParOf" srcId="{27E4D45C-E14E-47E4-B23D-208117D9D6C8}" destId="{8E578012-433F-4745-9A72-5B42A70EDD8B}" srcOrd="0" destOrd="0" presId="urn:microsoft.com/office/officeart/2008/layout/VerticalCurvedList"/>
    <dgm:cxn modelId="{EC90FA7C-94B8-45C1-A7BF-13A798861149}" type="presParOf" srcId="{27E4D45C-E14E-47E4-B23D-208117D9D6C8}" destId="{7F6E4215-72CA-4C32-97AA-1F8A7E1D3D15}" srcOrd="1" destOrd="0" presId="urn:microsoft.com/office/officeart/2008/layout/VerticalCurvedList"/>
    <dgm:cxn modelId="{5F7081D5-C4B2-4E7A-A042-4F2BC4A0077B}" type="presParOf" srcId="{27E4D45C-E14E-47E4-B23D-208117D9D6C8}" destId="{9C1F1B49-298F-49D3-A18C-F50EB71C19E0}" srcOrd="2" destOrd="0" presId="urn:microsoft.com/office/officeart/2008/layout/VerticalCurvedList"/>
    <dgm:cxn modelId="{00C2ED73-6454-45A6-8E42-C2D933E9ED8C}" type="presParOf" srcId="{27E4D45C-E14E-47E4-B23D-208117D9D6C8}" destId="{2E1AB7ED-CA2D-4098-A56C-C0184E48C329}" srcOrd="3" destOrd="0" presId="urn:microsoft.com/office/officeart/2008/layout/VerticalCurvedList"/>
    <dgm:cxn modelId="{9F8948B4-7442-4BCC-A5C7-11019A5C10DE}" type="presParOf" srcId="{F807EDB5-A9EE-46ED-A276-6B32BBE1726E}" destId="{99C97347-4F4C-41FE-A4CB-EE6A9FF0E424}" srcOrd="1" destOrd="0" presId="urn:microsoft.com/office/officeart/2008/layout/VerticalCurvedList"/>
    <dgm:cxn modelId="{C009B536-5F8C-43F1-827C-A2C623D28CB0}" type="presParOf" srcId="{F807EDB5-A9EE-46ED-A276-6B32BBE1726E}" destId="{C415F9C1-7248-45CC-8827-70DFE8990AF4}" srcOrd="2" destOrd="0" presId="urn:microsoft.com/office/officeart/2008/layout/VerticalCurvedList"/>
    <dgm:cxn modelId="{CC65B917-B593-4203-96EB-12F069322CE8}" type="presParOf" srcId="{C415F9C1-7248-45CC-8827-70DFE8990AF4}" destId="{F5AF8267-F9D3-43B7-8F16-20DE312A0F9A}" srcOrd="0" destOrd="0" presId="urn:microsoft.com/office/officeart/2008/layout/VerticalCurvedList"/>
    <dgm:cxn modelId="{CB266C76-53F4-454F-A8E4-2CF010A0F907}" type="presParOf" srcId="{F807EDB5-A9EE-46ED-A276-6B32BBE1726E}" destId="{D0FC2D81-69D6-4E94-959C-9729763E54D1}" srcOrd="3" destOrd="0" presId="urn:microsoft.com/office/officeart/2008/layout/VerticalCurvedList"/>
    <dgm:cxn modelId="{3BECB01B-286B-4FC6-A61D-CBB332FD3F8C}" type="presParOf" srcId="{F807EDB5-A9EE-46ED-A276-6B32BBE1726E}" destId="{38E996FB-6CE8-482A-BDE2-C3C9105CE7CC}" srcOrd="4" destOrd="0" presId="urn:microsoft.com/office/officeart/2008/layout/VerticalCurvedList"/>
    <dgm:cxn modelId="{CD5C7CFC-6705-4BA7-9B29-C9E0F2784E51}" type="presParOf" srcId="{38E996FB-6CE8-482A-BDE2-C3C9105CE7CC}" destId="{1011899D-3FE5-41E2-A939-53EB901186B6}" srcOrd="0" destOrd="0" presId="urn:microsoft.com/office/officeart/2008/layout/VerticalCurvedList"/>
    <dgm:cxn modelId="{9DD852DA-EAAB-4669-8D4A-861A04AEFD73}" type="presParOf" srcId="{F807EDB5-A9EE-46ED-A276-6B32BBE1726E}" destId="{D8B625CD-97BC-41DD-86A9-A263B3B7A0B2}" srcOrd="5" destOrd="0" presId="urn:microsoft.com/office/officeart/2008/layout/VerticalCurvedList"/>
    <dgm:cxn modelId="{572FDEA1-27D8-4451-A881-226BFD5ECC1D}" type="presParOf" srcId="{F807EDB5-A9EE-46ED-A276-6B32BBE1726E}" destId="{3EB3D29F-1C23-47FE-BBAB-2E7655D61ED2}" srcOrd="6" destOrd="0" presId="urn:microsoft.com/office/officeart/2008/layout/VerticalCurvedList"/>
    <dgm:cxn modelId="{43310413-E10F-49EC-92EB-B3E87E16C726}" type="presParOf" srcId="{3EB3D29F-1C23-47FE-BBAB-2E7655D61ED2}" destId="{7F77499D-2E03-4F9A-9503-72198688822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4215-72CA-4C32-97AA-1F8A7E1D3D15}">
      <dsp:nvSpPr>
        <dsp:cNvPr id="0" name=""/>
        <dsp:cNvSpPr/>
      </dsp:nvSpPr>
      <dsp:spPr>
        <a:xfrm>
          <a:off x="-5459410" y="-836017"/>
          <a:ext cx="6501209" cy="6501209"/>
        </a:xfrm>
        <a:prstGeom prst="blockArc">
          <a:avLst>
            <a:gd name="adj1" fmla="val 18900000"/>
            <a:gd name="adj2" fmla="val 2700000"/>
            <a:gd name="adj3" fmla="val 332"/>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9C97347-4F4C-41FE-A4CB-EE6A9FF0E424}">
      <dsp:nvSpPr>
        <dsp:cNvPr id="0" name=""/>
        <dsp:cNvSpPr/>
      </dsp:nvSpPr>
      <dsp:spPr>
        <a:xfrm>
          <a:off x="670289" y="482917"/>
          <a:ext cx="11250281" cy="965834"/>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6631" tIns="76200" rIns="76200" bIns="76200" numCol="1" spcCol="1270" anchor="ctr" anchorCtr="0">
          <a:noAutofit/>
        </a:bodyPr>
        <a:lstStyle/>
        <a:p>
          <a:pPr lvl="0" algn="l" defTabSz="1333500">
            <a:lnSpc>
              <a:spcPct val="90000"/>
            </a:lnSpc>
            <a:spcBef>
              <a:spcPct val="0"/>
            </a:spcBef>
            <a:spcAft>
              <a:spcPct val="35000"/>
            </a:spcAft>
          </a:pPr>
          <a:r>
            <a:rPr lang="ru-RU" sz="3000" b="0" kern="1200" dirty="0" smtClean="0">
              <a:latin typeface="Times New Roman" panose="02020603050405020304" pitchFamily="18" charset="0"/>
              <a:cs typeface="Times New Roman" panose="02020603050405020304" pitchFamily="18" charset="0"/>
            </a:rPr>
            <a:t>4.1. </a:t>
          </a:r>
          <a:r>
            <a:rPr lang="ru-RU" sz="3000" b="0" kern="1200" dirty="0" err="1" smtClean="0">
              <a:latin typeface="Times New Roman" panose="02020603050405020304" pitchFamily="18" charset="0"/>
              <a:cs typeface="Times New Roman" panose="02020603050405020304" pitchFamily="18" charset="0"/>
            </a:rPr>
            <a:t>Толық</a:t>
          </a:r>
          <a:r>
            <a:rPr lang="ru-RU" sz="3000" b="0" kern="1200" dirty="0" smtClean="0">
              <a:latin typeface="Times New Roman" panose="02020603050405020304" pitchFamily="18" charset="0"/>
              <a:cs typeface="Times New Roman" panose="02020603050405020304" pitchFamily="18" charset="0"/>
            </a:rPr>
            <a:t> </a:t>
          </a:r>
          <a:r>
            <a:rPr lang="ru-RU" sz="3000" b="0" kern="1200" dirty="0" err="1" smtClean="0">
              <a:latin typeface="Times New Roman" panose="02020603050405020304" pitchFamily="18" charset="0"/>
              <a:cs typeface="Times New Roman" panose="02020603050405020304" pitchFamily="18" charset="0"/>
            </a:rPr>
            <a:t>көрініс</a:t>
          </a:r>
          <a:endParaRPr lang="ru-RU" sz="3000" b="0" kern="1200" dirty="0">
            <a:latin typeface="Times New Roman" panose="02020603050405020304" pitchFamily="18" charset="0"/>
            <a:cs typeface="Times New Roman" panose="02020603050405020304" pitchFamily="18" charset="0"/>
          </a:endParaRPr>
        </a:p>
      </dsp:txBody>
      <dsp:txXfrm>
        <a:off x="670289" y="482917"/>
        <a:ext cx="11250281" cy="965834"/>
      </dsp:txXfrm>
    </dsp:sp>
    <dsp:sp modelId="{F5AF8267-F9D3-43B7-8F16-20DE312A0F9A}">
      <dsp:nvSpPr>
        <dsp:cNvPr id="0" name=""/>
        <dsp:cNvSpPr/>
      </dsp:nvSpPr>
      <dsp:spPr>
        <a:xfrm>
          <a:off x="66642" y="362188"/>
          <a:ext cx="1207293" cy="1207293"/>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0FC2D81-69D6-4E94-959C-9729763E54D1}">
      <dsp:nvSpPr>
        <dsp:cNvPr id="0" name=""/>
        <dsp:cNvSpPr/>
      </dsp:nvSpPr>
      <dsp:spPr>
        <a:xfrm>
          <a:off x="1021370" y="1931669"/>
          <a:ext cx="10899200" cy="965834"/>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6631" tIns="76200" rIns="76200" bIns="76200" numCol="1" spcCol="1270" anchor="ctr" anchorCtr="0">
          <a:noAutofit/>
        </a:bodyPr>
        <a:lstStyle/>
        <a:p>
          <a:pPr lvl="0" algn="l" defTabSz="1333500">
            <a:lnSpc>
              <a:spcPct val="90000"/>
            </a:lnSpc>
            <a:spcBef>
              <a:spcPct val="0"/>
            </a:spcBef>
            <a:spcAft>
              <a:spcPct val="35000"/>
            </a:spcAft>
          </a:pPr>
          <a:r>
            <a:rPr lang="kk-KZ" sz="3000" b="0" kern="1200" dirty="0" smtClean="0">
              <a:latin typeface="Times New Roman" panose="02020603050405020304" pitchFamily="18" charset="0"/>
              <a:cs typeface="Times New Roman" panose="02020603050405020304" pitchFamily="18" charset="0"/>
            </a:rPr>
            <a:t>4.2. Анизотропты және гиротропты жағдайда жарықтың таралуы орталары</a:t>
          </a:r>
          <a:endParaRPr lang="ru-RU" sz="3000" b="0" kern="1200" dirty="0">
            <a:latin typeface="Times New Roman" panose="02020603050405020304" pitchFamily="18" charset="0"/>
            <a:cs typeface="Times New Roman" panose="02020603050405020304" pitchFamily="18" charset="0"/>
          </a:endParaRPr>
        </a:p>
      </dsp:txBody>
      <dsp:txXfrm>
        <a:off x="1021370" y="1931669"/>
        <a:ext cx="10899200" cy="965834"/>
      </dsp:txXfrm>
    </dsp:sp>
    <dsp:sp modelId="{1011899D-3FE5-41E2-A939-53EB901186B6}">
      <dsp:nvSpPr>
        <dsp:cNvPr id="0" name=""/>
        <dsp:cNvSpPr/>
      </dsp:nvSpPr>
      <dsp:spPr>
        <a:xfrm>
          <a:off x="417723" y="1810940"/>
          <a:ext cx="1207293" cy="1207293"/>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8B625CD-97BC-41DD-86A9-A263B3B7A0B2}">
      <dsp:nvSpPr>
        <dsp:cNvPr id="0" name=""/>
        <dsp:cNvSpPr/>
      </dsp:nvSpPr>
      <dsp:spPr>
        <a:xfrm>
          <a:off x="670289" y="3380421"/>
          <a:ext cx="11250281" cy="965834"/>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6631" tIns="76200" rIns="76200" bIns="76200" numCol="1" spcCol="1270" anchor="ctr" anchorCtr="0">
          <a:noAutofit/>
        </a:bodyPr>
        <a:lstStyle/>
        <a:p>
          <a:pPr lvl="0" algn="l" defTabSz="1333500">
            <a:lnSpc>
              <a:spcPct val="90000"/>
            </a:lnSpc>
            <a:spcBef>
              <a:spcPct val="0"/>
            </a:spcBef>
            <a:spcAft>
              <a:spcPct val="35000"/>
            </a:spcAft>
          </a:pPr>
          <a:r>
            <a:rPr lang="ru-RU" sz="3000" b="0" kern="1200" dirty="0" smtClean="0">
              <a:latin typeface="Times New Roman" panose="02020603050405020304" pitchFamily="18" charset="0"/>
              <a:cs typeface="Times New Roman" panose="02020603050405020304" pitchFamily="18" charset="0"/>
            </a:rPr>
            <a:t>4.3.Бақылаусұрақтары</a:t>
          </a:r>
          <a:endParaRPr lang="ru-RU" sz="3000" b="0" kern="1200" dirty="0">
            <a:latin typeface="Times New Roman" panose="02020603050405020304" pitchFamily="18" charset="0"/>
            <a:cs typeface="Times New Roman" panose="02020603050405020304" pitchFamily="18" charset="0"/>
          </a:endParaRPr>
        </a:p>
      </dsp:txBody>
      <dsp:txXfrm>
        <a:off x="670289" y="3380421"/>
        <a:ext cx="11250281" cy="965834"/>
      </dsp:txXfrm>
    </dsp:sp>
    <dsp:sp modelId="{7F77499D-2E03-4F9A-9503-72198688822A}">
      <dsp:nvSpPr>
        <dsp:cNvPr id="0" name=""/>
        <dsp:cNvSpPr/>
      </dsp:nvSpPr>
      <dsp:spPr>
        <a:xfrm>
          <a:off x="66642" y="3259692"/>
          <a:ext cx="1207293" cy="1207293"/>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28.07.2022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34133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28.07.2022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87444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28.07.2022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93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28.07.2022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327344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A632C7-17B7-48EF-A8A8-DC0561D25864}" type="datetimeFigureOut">
              <a:rPr lang="ru-RU" smtClean="0"/>
              <a:t>28.07.2022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84500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A632C7-17B7-48EF-A8A8-DC0561D25864}" type="datetimeFigureOut">
              <a:rPr lang="ru-RU" smtClean="0"/>
              <a:t>28.07.2022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6876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A632C7-17B7-48EF-A8A8-DC0561D25864}" type="datetimeFigureOut">
              <a:rPr lang="ru-RU" smtClean="0"/>
              <a:t>28.07.2022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421377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A632C7-17B7-48EF-A8A8-DC0561D25864}" type="datetimeFigureOut">
              <a:rPr lang="ru-RU" smtClean="0"/>
              <a:t>28.07.2022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9816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A632C7-17B7-48EF-A8A8-DC0561D25864}" type="datetimeFigureOut">
              <a:rPr lang="ru-RU" smtClean="0"/>
              <a:t>28.07.2022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4522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28.07.2022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439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28.07.2022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68768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32C7-17B7-48EF-A8A8-DC0561D25864}" type="datetimeFigureOut">
              <a:rPr lang="ru-RU" smtClean="0"/>
              <a:t>28.07.2022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8C3A5-ED9E-45EB-8969-8269F1D19D4B}" type="slidenum">
              <a:rPr lang="ru-RU" smtClean="0"/>
              <a:t>‹#›</a:t>
            </a:fld>
            <a:endParaRPr lang="ru-RU"/>
          </a:p>
        </p:txBody>
      </p:sp>
    </p:spTree>
    <p:extLst>
      <p:ext uri="{BB962C8B-B14F-4D97-AF65-F5344CB8AC3E}">
        <p14:creationId xmlns:p14="http://schemas.microsoft.com/office/powerpoint/2010/main" val="2291596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7" name="Прямоугольник 6"/>
          <p:cNvSpPr/>
          <p:nvPr/>
        </p:nvSpPr>
        <p:spPr>
          <a:xfrm>
            <a:off x="-1" y="1712586"/>
            <a:ext cx="121920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err="1" smtClean="0">
                <a:latin typeface="Times New Roman" panose="02020603050405020304" pitchFamily="18" charset="0"/>
                <a:cs typeface="Times New Roman" panose="02020603050405020304" pitchFamily="18" charset="0"/>
              </a:rPr>
              <a:t>Оптикалық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бағыттаушы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орталар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ТОБЖ </a:t>
            </a:r>
            <a:r>
              <a:rPr lang="ru-RU" sz="2000" dirty="0" err="1" smtClean="0">
                <a:latin typeface="Times New Roman" panose="02020603050405020304" pitchFamily="18" charset="0"/>
                <a:cs typeface="Times New Roman" panose="02020603050405020304" pitchFamily="18" charset="0"/>
              </a:rPr>
              <a:t>пассивті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компоненттері</a:t>
            </a:r>
            <a:endParaRPr lang="ru-RU" sz="20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286147" y="428593"/>
            <a:ext cx="8772379"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smtClean="0">
                <a:latin typeface="Times New Roman" panose="02020603050405020304" pitchFamily="18" charset="0"/>
                <a:cs typeface="Times New Roman" panose="02020603050405020304" pitchFamily="18" charset="0"/>
              </a:rPr>
              <a:t>Қ.И. </a:t>
            </a:r>
            <a:r>
              <a:rPr lang="ru-RU" sz="2000" dirty="0" err="1" smtClean="0">
                <a:latin typeface="Times New Roman" panose="02020603050405020304" pitchFamily="18" charset="0"/>
                <a:cs typeface="Times New Roman" panose="02020603050405020304" pitchFamily="18" charset="0"/>
              </a:rPr>
              <a:t>Сәтбаев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атындағы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Қазақ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ұлттық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техникалық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зерттеу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университеті</a:t>
            </a:r>
            <a:endParaRPr lang="ru-RU" sz="20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31520" t="31571" r="32689" b="33953"/>
          <a:stretch/>
        </p:blipFill>
        <p:spPr>
          <a:xfrm>
            <a:off x="0" y="58906"/>
            <a:ext cx="2447779" cy="1139484"/>
          </a:xfrm>
          <a:prstGeom prst="rect">
            <a:avLst/>
          </a:prstGeom>
        </p:spPr>
      </p:pic>
      <p:sp>
        <p:nvSpPr>
          <p:cNvPr id="10" name="Прямоугольник 9"/>
          <p:cNvSpPr/>
          <p:nvPr/>
        </p:nvSpPr>
        <p:spPr>
          <a:xfrm>
            <a:off x="3047999" y="2884286"/>
            <a:ext cx="6096000" cy="73866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r>
              <a:rPr lang="ru-RU" sz="2400" dirty="0" smtClean="0">
                <a:latin typeface="Times New Roman" panose="02020603050405020304" pitchFamily="18" charset="0"/>
                <a:cs typeface="Times New Roman" panose="02020603050405020304" pitchFamily="18" charset="0"/>
              </a:rPr>
              <a:t>ЛЕКЦИЯ </a:t>
            </a:r>
            <a:r>
              <a:rPr lang="kk-KZ"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4</a:t>
            </a:r>
            <a:endParaRPr lang="ru-RU" sz="2400" dirty="0" smtClean="0">
              <a:latin typeface="Times New Roman" panose="02020603050405020304" pitchFamily="18" charset="0"/>
              <a:cs typeface="Times New Roman" panose="02020603050405020304" pitchFamily="18" charset="0"/>
            </a:endParaRPr>
          </a:p>
          <a:p>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5160679" y="6087546"/>
            <a:ext cx="1870641"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kk-KZ" sz="2000" dirty="0" smtClean="0">
                <a:latin typeface="Times New Roman" panose="02020603050405020304" pitchFamily="18" charset="0"/>
                <a:cs typeface="Times New Roman" panose="02020603050405020304" pitchFamily="18" charset="0"/>
              </a:rPr>
              <a:t>Алматы 2022 ж</a:t>
            </a:r>
            <a:endParaRPr lang="ru-RU" sz="2000"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1339376" y="3871320"/>
            <a:ext cx="9513245"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r>
              <a:rPr lang="ru-RU" sz="2800" dirty="0" err="1" smtClean="0">
                <a:latin typeface="Times New Roman" panose="02020603050405020304" pitchFamily="18" charset="0"/>
                <a:cs typeface="Times New Roman" panose="02020603050405020304" pitchFamily="18" charset="0"/>
              </a:rPr>
              <a:t>Оптикалық</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байланыс</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желілерінің</a:t>
            </a:r>
            <a:r>
              <a:rPr lang="ru-RU" sz="2800" dirty="0" smtClean="0">
                <a:latin typeface="Times New Roman" panose="02020603050405020304" pitchFamily="18" charset="0"/>
                <a:cs typeface="Times New Roman" panose="02020603050405020304" pitchFamily="18" charset="0"/>
              </a:rPr>
              <a:t> электродинамика </a:t>
            </a:r>
            <a:r>
              <a:rPr lang="ru-RU" sz="2800" dirty="0" err="1" smtClean="0">
                <a:latin typeface="Times New Roman" panose="02020603050405020304" pitchFamily="18" charset="0"/>
                <a:cs typeface="Times New Roman" panose="02020603050405020304" pitchFamily="18" charset="0"/>
              </a:rPr>
              <a:t>негіздері</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469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3</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kk-KZ" sz="2400" dirty="0">
                <a:latin typeface="Times New Roman" panose="02020603050405020304" pitchFamily="18" charset="0"/>
                <a:cs typeface="Times New Roman" panose="02020603050405020304" pitchFamily="18" charset="0"/>
              </a:rPr>
              <a:t>4.2. Анизотропты және гиротропты жағдайда жарықтың таралуы орталары</a:t>
            </a:r>
            <a:endParaRPr lang="ru-RU" sz="2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Прямоугольник 2"/>
              <p:cNvSpPr/>
              <p:nvPr/>
            </p:nvSpPr>
            <p:spPr>
              <a:xfrm>
                <a:off x="164307" y="1097903"/>
                <a:ext cx="5736431" cy="5753755"/>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rPr>
                  <a:t>Фарадей эффектісі жағдайында H</a:t>
                </a:r>
                <a:r>
                  <a:rPr lang="kk-KZ" baseline="-25000" dirty="0">
                    <a:effectLst/>
                    <a:latin typeface="Times New Roman" panose="02020603050405020304" pitchFamily="18" charset="0"/>
                    <a:ea typeface="Times New Roman" panose="02020603050405020304" pitchFamily="18" charset="0"/>
                  </a:rPr>
                  <a:t>0</a:t>
                </a:r>
                <a:r>
                  <a:rPr lang="kk-KZ" dirty="0">
                    <a:effectLst/>
                    <a:latin typeface="Times New Roman" panose="02020603050405020304" pitchFamily="18" charset="0"/>
                    <a:ea typeface="Times New Roman" panose="02020603050405020304" pitchFamily="18" charset="0"/>
                  </a:rPr>
                  <a:t> сыртқы магнит өрісі толқынның таралу бағытына параллель болады. Бұл жағдайда бастапқы изотропты орталардың өткізгіштігін былай жазуға болады</a:t>
                </a:r>
                <a:endParaRPr lang="ru-RU" dirty="0">
                  <a:effectLst/>
                  <a:latin typeface="Times New Roman" panose="02020603050405020304" pitchFamily="18" charset="0"/>
                  <a:ea typeface="Times New Roman" panose="02020603050405020304" pitchFamily="18" charset="0"/>
                </a:endParaRPr>
              </a:p>
              <a:p>
                <a:pPr algn="r">
                  <a:spcAft>
                    <a:spcPts val="0"/>
                  </a:spcAft>
                </a:pPr>
                <a14:m>
                  <m:oMath xmlns:m="http://schemas.openxmlformats.org/officeDocument/2006/math">
                    <m:r>
                      <m:rPr>
                        <m:sty m:val="p"/>
                      </m:rPr>
                      <a:rPr lang="ru-RU">
                        <a:effectLst/>
                        <a:latin typeface="Cambria Math" panose="02040503050406030204" pitchFamily="18" charset="0"/>
                        <a:ea typeface="Times New Roman" panose="02020603050405020304" pitchFamily="18" charset="0"/>
                      </a:rPr>
                      <m:t>ε</m:t>
                    </m:r>
                    <m:r>
                      <a:rPr lang="kk-KZ">
                        <a:effectLst/>
                        <a:latin typeface="Cambria Math" panose="02040503050406030204" pitchFamily="18" charset="0"/>
                        <a:ea typeface="Times New Roman" panose="02020603050405020304" pitchFamily="18" charset="0"/>
                      </a:rPr>
                      <m:t> = </m:t>
                    </m:r>
                    <m:r>
                      <m:rPr>
                        <m:sty m:val="p"/>
                      </m:rPr>
                      <a:rPr lang="kk-KZ">
                        <a:effectLst/>
                        <a:latin typeface="Cambria Math" panose="02040503050406030204" pitchFamily="18" charset="0"/>
                        <a:ea typeface="Times New Roman" panose="02020603050405020304" pitchFamily="18" charset="0"/>
                      </a:rPr>
                      <m:t>a</m:t>
                    </m:r>
                    <m:r>
                      <a:rPr lang="kk-KZ">
                        <a:effectLst/>
                        <a:latin typeface="Cambria Math" panose="02040503050406030204" pitchFamily="18" charset="0"/>
                        <a:ea typeface="Times New Roman" panose="02020603050405020304" pitchFamily="18" charset="0"/>
                      </a:rPr>
                      <m:t> + </m:t>
                    </m:r>
                    <m:r>
                      <m:rPr>
                        <m:sty m:val="p"/>
                      </m:rPr>
                      <a:rPr lang="kk-KZ">
                        <a:effectLst/>
                        <a:latin typeface="Cambria Math" panose="02040503050406030204" pitchFamily="18" charset="0"/>
                        <a:ea typeface="Times New Roman" panose="02020603050405020304" pitchFamily="18" charset="0"/>
                      </a:rPr>
                      <m:t>bn</m:t>
                    </m:r>
                    <m:r>
                      <a:rPr lang="kk-KZ">
                        <a:effectLst/>
                        <a:latin typeface="Cambria Math" panose="02040503050406030204" pitchFamily="18" charset="0"/>
                        <a:ea typeface="Times New Roman" panose="02020603050405020304" pitchFamily="18" charset="0"/>
                      </a:rPr>
                      <m:t>·</m:t>
                    </m:r>
                    <m:r>
                      <m:rPr>
                        <m:sty m:val="p"/>
                      </m:rPr>
                      <a:rPr lang="kk-KZ">
                        <a:effectLst/>
                        <a:latin typeface="Cambria Math" panose="02040503050406030204" pitchFamily="18" charset="0"/>
                        <a:ea typeface="Times New Roman" panose="02020603050405020304" pitchFamily="18" charset="0"/>
                      </a:rPr>
                      <m:t>n</m:t>
                    </m:r>
                    <m:r>
                      <a:rPr lang="kk-KZ">
                        <a:effectLst/>
                        <a:latin typeface="Cambria Math" panose="02040503050406030204" pitchFamily="18" charset="0"/>
                        <a:ea typeface="Times New Roman" panose="02020603050405020304" pitchFamily="18" charset="0"/>
                      </a:rPr>
                      <m:t> + </m:t>
                    </m:r>
                    <m:r>
                      <m:rPr>
                        <m:sty m:val="p"/>
                      </m:rPr>
                      <a:rPr lang="kk-KZ">
                        <a:effectLst/>
                        <a:latin typeface="Cambria Math" panose="02040503050406030204" pitchFamily="18" charset="0"/>
                        <a:ea typeface="Times New Roman" panose="02020603050405020304" pitchFamily="18" charset="0"/>
                      </a:rPr>
                      <m:t>ic</m:t>
                    </m:r>
                    <m:sSup>
                      <m:sSupPr>
                        <m:ctrlPr>
                          <a:rPr lang="ru-RU" i="1">
                            <a:effectLst/>
                            <a:latin typeface="Cambria Math" panose="02040503050406030204" pitchFamily="18" charset="0"/>
                            <a:ea typeface="Times New Roman" panose="02020603050405020304" pitchFamily="18" charset="0"/>
                          </a:rPr>
                        </m:ctrlPr>
                      </m:sSupPr>
                      <m:e>
                        <m:r>
                          <a:rPr lang="kk-KZ" i="1">
                            <a:effectLst/>
                            <a:latin typeface="Cambria Math" panose="02040503050406030204" pitchFamily="18" charset="0"/>
                            <a:ea typeface="Times New Roman" panose="02020603050405020304" pitchFamily="18" charset="0"/>
                          </a:rPr>
                          <m:t>𝑛</m:t>
                        </m:r>
                      </m:e>
                      <m:sup>
                        <m:r>
                          <a:rPr lang="kk-KZ" i="1">
                            <a:effectLst/>
                            <a:latin typeface="Cambria Math" panose="02040503050406030204" pitchFamily="18" charset="0"/>
                            <a:ea typeface="Times New Roman" panose="02020603050405020304" pitchFamily="18" charset="0"/>
                          </a:rPr>
                          <m:t>𝑥</m:t>
                        </m:r>
                      </m:sup>
                    </m:sSup>
                  </m:oMath>
                </a14:m>
                <a:r>
                  <a:rPr lang="kk-KZ" i="1" dirty="0">
                    <a:effectLst/>
                    <a:latin typeface="Times New Roman" panose="02020603050405020304" pitchFamily="18" charset="0"/>
                    <a:ea typeface="Times New Roman" panose="02020603050405020304" pitchFamily="18" charset="0"/>
                  </a:rPr>
                  <a:t> </a:t>
                </a:r>
                <a:r>
                  <a:rPr lang="kk-KZ" i="1" dirty="0" smtClean="0">
                    <a:effectLst/>
                    <a:latin typeface="Times New Roman" panose="02020603050405020304" pitchFamily="18" charset="0"/>
                    <a:ea typeface="Times New Roman" panose="02020603050405020304" pitchFamily="18" charset="0"/>
                  </a:rPr>
                  <a:t>                    </a:t>
                </a:r>
                <a:r>
                  <a:rPr lang="kk-KZ" dirty="0" smtClean="0">
                    <a:effectLst/>
                    <a:latin typeface="Times New Roman" panose="02020603050405020304" pitchFamily="18" charset="0"/>
                    <a:ea typeface="Times New Roman" panose="02020603050405020304" pitchFamily="18" charset="0"/>
                  </a:rPr>
                  <a:t>(</a:t>
                </a:r>
                <a:r>
                  <a:rPr lang="kk-KZ" dirty="0">
                    <a:effectLst/>
                    <a:latin typeface="Times New Roman" panose="02020603050405020304" pitchFamily="18" charset="0"/>
                    <a:ea typeface="Times New Roman" panose="02020603050405020304" pitchFamily="18" charset="0"/>
                  </a:rPr>
                  <a:t>4.22)</a:t>
                </a:r>
                <a:endParaRPr lang="ru-RU" dirty="0">
                  <a:effectLst/>
                  <a:latin typeface="Times New Roman" panose="02020603050405020304" pitchFamily="18" charset="0"/>
                  <a:ea typeface="Times New Roman" panose="02020603050405020304" pitchFamily="18" charset="0"/>
                </a:endParaRPr>
              </a:p>
              <a:p>
                <a:pPr algn="just">
                  <a:spcAft>
                    <a:spcPts val="0"/>
                  </a:spcAft>
                </a:pPr>
                <a:r>
                  <a:rPr lang="kk-KZ" dirty="0">
                    <a:effectLst/>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a:p>
                <a:pPr indent="450215" algn="just">
                  <a:spcAft>
                    <a:spcPts val="0"/>
                  </a:spcAft>
                </a:pPr>
                <a:r>
                  <a:rPr lang="kk-KZ" dirty="0">
                    <a:effectLst/>
                    <a:latin typeface="Times New Roman" panose="02020603050405020304" pitchFamily="18" charset="0"/>
                    <a:ea typeface="Times New Roman" panose="02020603050405020304" pitchFamily="18" charset="0"/>
                  </a:rPr>
                  <a:t>мұндағы a, b, c скалярлар; n*</a:t>
                </a:r>
                <a:r>
                  <a:rPr lang="kk-KZ" i="1" dirty="0">
                    <a:effectLst/>
                    <a:latin typeface="Times New Roman" panose="02020603050405020304" pitchFamily="18" charset="0"/>
                    <a:ea typeface="Times New Roman" panose="02020603050405020304" pitchFamily="18" charset="0"/>
                  </a:rPr>
                  <a:t>n</a:t>
                </a:r>
                <a:r>
                  <a:rPr lang="kk-KZ" dirty="0">
                    <a:effectLst/>
                    <a:latin typeface="Times New Roman" panose="02020603050405020304" pitchFamily="18" charset="0"/>
                    <a:ea typeface="Times New Roman" panose="02020603050405020304" pitchFamily="18" charset="0"/>
                  </a:rPr>
                  <a:t> – тензор-диада; n× – n толқындық нормаль векторына қосарланған тензор. Егер тікбұрышты координаталар жүйесінің осі толқынның нормаль бойымен бағытталған болса, онда тензорды (4.22) былай жазуға болады:</a:t>
                </a:r>
                <a:endParaRPr lang="ru-RU" dirty="0" smtClean="0">
                  <a:latin typeface="Times New Roman" panose="02020603050405020304" pitchFamily="18" charset="0"/>
                  <a:ea typeface="Times New Roman" panose="02020603050405020304" pitchFamily="18" charset="0"/>
                </a:endParaRPr>
              </a:p>
              <a:p>
                <a:pPr algn="r">
                  <a:spcAft>
                    <a:spcPts val="0"/>
                  </a:spcAft>
                </a:pPr>
                <a14:m>
                  <m:oMath xmlns:m="http://schemas.openxmlformats.org/officeDocument/2006/math">
                    <m:r>
                      <a:rPr lang="kk-KZ" i="1">
                        <a:effectLst/>
                        <a:latin typeface="Cambria Math" panose="02040503050406030204" pitchFamily="18" charset="0"/>
                        <a:ea typeface="Times New Roman" panose="02020603050405020304" pitchFamily="18" charset="0"/>
                      </a:rPr>
                      <m:t>𝜀</m:t>
                    </m:r>
                    <m:r>
                      <a:rPr lang="kk-KZ" i="1">
                        <a:effectLst/>
                        <a:latin typeface="Cambria Math" panose="02040503050406030204" pitchFamily="18" charset="0"/>
                        <a:ea typeface="Times New Roman" panose="02020603050405020304" pitchFamily="18" charset="0"/>
                      </a:rPr>
                      <m:t>=</m:t>
                    </m:r>
                    <m:d>
                      <m:dPr>
                        <m:ctrlPr>
                          <a:rPr lang="ru-RU" i="1">
                            <a:effectLst/>
                            <a:latin typeface="Cambria Math" panose="02040503050406030204" pitchFamily="18" charset="0"/>
                            <a:ea typeface="Times New Roman" panose="02020603050405020304" pitchFamily="18" charset="0"/>
                          </a:rPr>
                        </m:ctrlPr>
                      </m:dPr>
                      <m:e>
                        <m:m>
                          <m:mPr>
                            <m:mcs>
                              <m:mc>
                                <m:mcPr>
                                  <m:count m:val="3"/>
                                  <m:mcJc m:val="center"/>
                                </m:mcPr>
                              </m:mc>
                            </m:mcs>
                            <m:ctrlPr>
                              <a:rPr lang="ru-RU" i="1">
                                <a:effectLst/>
                                <a:latin typeface="Cambria Math" panose="02040503050406030204" pitchFamily="18" charset="0"/>
                                <a:ea typeface="Times New Roman" panose="02020603050405020304" pitchFamily="18" charset="0"/>
                              </a:rPr>
                            </m:ctrlPr>
                          </m:mPr>
                          <m:mr>
                            <m:e>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𝜀</m:t>
                                  </m:r>
                                </m:e>
                                <m:sub>
                                  <m:r>
                                    <a:rPr lang="kk-KZ" i="1">
                                      <a:effectLst/>
                                      <a:latin typeface="Cambria Math" panose="02040503050406030204" pitchFamily="18" charset="0"/>
                                      <a:ea typeface="Times New Roman" panose="02020603050405020304" pitchFamily="18" charset="0"/>
                                    </a:rPr>
                                    <m:t>0</m:t>
                                  </m:r>
                                </m:sub>
                              </m:sSub>
                            </m:e>
                            <m:e>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𝑖</m:t>
                                  </m:r>
                                  <m:r>
                                    <a:rPr lang="kk-KZ" i="1">
                                      <a:effectLst/>
                                      <a:latin typeface="Cambria Math" panose="02040503050406030204" pitchFamily="18" charset="0"/>
                                      <a:ea typeface="Times New Roman" panose="02020603050405020304" pitchFamily="18" charset="0"/>
                                    </a:rPr>
                                    <m:t>𝜀</m:t>
                                  </m:r>
                                </m:e>
                                <m:sub>
                                  <m:r>
                                    <a:rPr lang="kk-KZ" i="1">
                                      <a:effectLst/>
                                      <a:latin typeface="Cambria Math" panose="02040503050406030204" pitchFamily="18" charset="0"/>
                                      <a:ea typeface="Times New Roman" panose="02020603050405020304" pitchFamily="18" charset="0"/>
                                    </a:rPr>
                                    <m:t>12</m:t>
                                  </m:r>
                                </m:sub>
                              </m:sSub>
                            </m:e>
                            <m:e>
                              <m:r>
                                <a:rPr lang="kk-KZ" i="1">
                                  <a:effectLst/>
                                  <a:latin typeface="Cambria Math" panose="02040503050406030204" pitchFamily="18" charset="0"/>
                                  <a:ea typeface="Times New Roman" panose="02020603050405020304" pitchFamily="18" charset="0"/>
                                </a:rPr>
                                <m:t>0</m:t>
                              </m:r>
                            </m:e>
                          </m:mr>
                          <m:mr>
                            <m:e>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𝑖</m:t>
                                  </m:r>
                                  <m:r>
                                    <a:rPr lang="kk-KZ" i="1">
                                      <a:effectLst/>
                                      <a:latin typeface="Cambria Math" panose="02040503050406030204" pitchFamily="18" charset="0"/>
                                      <a:ea typeface="Times New Roman" panose="02020603050405020304" pitchFamily="18" charset="0"/>
                                    </a:rPr>
                                    <m:t>𝜀</m:t>
                                  </m:r>
                                </m:e>
                                <m:sub>
                                  <m:r>
                                    <a:rPr lang="kk-KZ" i="1">
                                      <a:effectLst/>
                                      <a:latin typeface="Cambria Math" panose="02040503050406030204" pitchFamily="18" charset="0"/>
                                      <a:ea typeface="Times New Roman" panose="02020603050405020304" pitchFamily="18" charset="0"/>
                                    </a:rPr>
                                    <m:t>21</m:t>
                                  </m:r>
                                </m:sub>
                              </m:sSub>
                            </m:e>
                            <m:e>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𝜀</m:t>
                                  </m:r>
                                </m:e>
                                <m:sub>
                                  <m:r>
                                    <a:rPr lang="kk-KZ" i="1">
                                      <a:effectLst/>
                                      <a:latin typeface="Cambria Math" panose="02040503050406030204" pitchFamily="18" charset="0"/>
                                      <a:ea typeface="Times New Roman" panose="02020603050405020304" pitchFamily="18" charset="0"/>
                                    </a:rPr>
                                    <m:t>0</m:t>
                                  </m:r>
                                </m:sub>
                              </m:sSub>
                            </m:e>
                            <m:e>
                              <m:r>
                                <a:rPr lang="kk-KZ" i="1">
                                  <a:effectLst/>
                                  <a:latin typeface="Cambria Math" panose="02040503050406030204" pitchFamily="18" charset="0"/>
                                  <a:ea typeface="Times New Roman" panose="02020603050405020304" pitchFamily="18" charset="0"/>
                                </a:rPr>
                                <m:t>0</m:t>
                              </m:r>
                            </m:e>
                          </m:mr>
                          <m:mr>
                            <m:e>
                              <m:r>
                                <a:rPr lang="kk-KZ" i="1">
                                  <a:effectLst/>
                                  <a:latin typeface="Cambria Math" panose="02040503050406030204" pitchFamily="18" charset="0"/>
                                  <a:ea typeface="Times New Roman" panose="02020603050405020304" pitchFamily="18" charset="0"/>
                                </a:rPr>
                                <m:t>0</m:t>
                              </m:r>
                            </m:e>
                            <m:e>
                              <m:r>
                                <a:rPr lang="kk-KZ" i="1">
                                  <a:effectLst/>
                                  <a:latin typeface="Cambria Math" panose="02040503050406030204" pitchFamily="18" charset="0"/>
                                  <a:ea typeface="Times New Roman" panose="02020603050405020304" pitchFamily="18" charset="0"/>
                                </a:rPr>
                                <m:t>0</m:t>
                              </m:r>
                            </m:e>
                            <m:e>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𝜀</m:t>
                                  </m:r>
                                </m:e>
                                <m:sub>
                                  <m:r>
                                    <a:rPr lang="kk-KZ" i="1">
                                      <a:effectLst/>
                                      <a:latin typeface="Cambria Math" panose="02040503050406030204" pitchFamily="18" charset="0"/>
                                      <a:ea typeface="Times New Roman" panose="02020603050405020304" pitchFamily="18" charset="0"/>
                                    </a:rPr>
                                    <m:t>𝑒</m:t>
                                  </m:r>
                                </m:sub>
                              </m:sSub>
                            </m:e>
                          </m:mr>
                        </m:m>
                      </m:e>
                    </m:d>
                  </m:oMath>
                </a14:m>
                <a:r>
                  <a:rPr lang="kk-KZ" dirty="0">
                    <a:effectLst/>
                    <a:latin typeface="Times New Roman" panose="02020603050405020304" pitchFamily="18" charset="0"/>
                    <a:ea typeface="Times New Roman" panose="02020603050405020304" pitchFamily="18" charset="0"/>
                  </a:rPr>
                  <a:t> </a:t>
                </a:r>
                <a:r>
                  <a:rPr lang="kk-KZ" dirty="0" smtClean="0">
                    <a:effectLst/>
                    <a:latin typeface="Times New Roman" panose="02020603050405020304" pitchFamily="18" charset="0"/>
                    <a:ea typeface="Times New Roman" panose="02020603050405020304" pitchFamily="18" charset="0"/>
                  </a:rPr>
                  <a:t>                         (</a:t>
                </a:r>
                <a:r>
                  <a:rPr lang="kk-KZ" dirty="0">
                    <a:effectLst/>
                    <a:latin typeface="Times New Roman" panose="02020603050405020304" pitchFamily="18" charset="0"/>
                    <a:ea typeface="Times New Roman" panose="02020603050405020304" pitchFamily="18" charset="0"/>
                  </a:rPr>
                  <a:t>4.23</a:t>
                </a:r>
                <a:r>
                  <a:rPr lang="kk-KZ" dirty="0" smtClean="0">
                    <a:effectLst/>
                    <a:latin typeface="Times New Roman" panose="02020603050405020304" pitchFamily="18" charset="0"/>
                    <a:ea typeface="Times New Roman" panose="02020603050405020304" pitchFamily="18" charset="0"/>
                  </a:rPr>
                  <a:t>)</a:t>
                </a:r>
                <a:endParaRPr lang="ru-RU" dirty="0">
                  <a:effectLst/>
                  <a:latin typeface="Times New Roman" panose="02020603050405020304" pitchFamily="18" charset="0"/>
                  <a:ea typeface="Times New Roman" panose="02020603050405020304" pitchFamily="18" charset="0"/>
                </a:endParaRPr>
              </a:p>
              <a:p>
                <a:pPr indent="449580" algn="just">
                  <a:spcAft>
                    <a:spcPts val="0"/>
                  </a:spcAft>
                </a:pPr>
                <a:r>
                  <a:rPr lang="kk-KZ" dirty="0">
                    <a:effectLst/>
                    <a:latin typeface="Times New Roman" panose="02020603050405020304" pitchFamily="18" charset="0"/>
                    <a:ea typeface="Times New Roman" panose="02020603050405020304" pitchFamily="18" charset="0"/>
                  </a:rPr>
                  <a:t>Гиротропты кристалдар үшін өткізгіштік тензор былай жазылады </a:t>
                </a:r>
                <a:endParaRPr lang="ru-RU" dirty="0" smtClean="0">
                  <a:latin typeface="Times New Roman" panose="02020603050405020304" pitchFamily="18" charset="0"/>
                  <a:ea typeface="Times New Roman" panose="02020603050405020304" pitchFamily="18" charset="0"/>
                </a:endParaRPr>
              </a:p>
              <a:p>
                <a:pPr algn="r">
                  <a:spcAft>
                    <a:spcPts val="0"/>
                  </a:spcAft>
                </a:pPr>
                <a14:m>
                  <m:oMath xmlns:m="http://schemas.openxmlformats.org/officeDocument/2006/math">
                    <m:r>
                      <a:rPr lang="kk-KZ" i="1">
                        <a:effectLst/>
                        <a:latin typeface="Cambria Math" panose="02040503050406030204" pitchFamily="18" charset="0"/>
                        <a:ea typeface="Times New Roman" panose="02020603050405020304" pitchFamily="18" charset="0"/>
                      </a:rPr>
                      <m:t>𝜀</m:t>
                    </m:r>
                    <m:r>
                      <a:rPr lang="kk-KZ" i="1">
                        <a:effectLst/>
                        <a:latin typeface="Cambria Math" panose="02040503050406030204" pitchFamily="18" charset="0"/>
                        <a:ea typeface="Times New Roman" panose="02020603050405020304" pitchFamily="18" charset="0"/>
                      </a:rPr>
                      <m:t>=</m:t>
                    </m:r>
                    <m:d>
                      <m:dPr>
                        <m:ctrlPr>
                          <a:rPr lang="ru-RU" i="1">
                            <a:effectLst/>
                            <a:latin typeface="Cambria Math" panose="02040503050406030204" pitchFamily="18" charset="0"/>
                            <a:ea typeface="Times New Roman" panose="02020603050405020304" pitchFamily="18" charset="0"/>
                          </a:rPr>
                        </m:ctrlPr>
                      </m:dPr>
                      <m:e>
                        <m:m>
                          <m:mPr>
                            <m:mcs>
                              <m:mc>
                                <m:mcPr>
                                  <m:count m:val="3"/>
                                  <m:mcJc m:val="center"/>
                                </m:mcPr>
                              </m:mc>
                            </m:mcs>
                            <m:ctrlPr>
                              <a:rPr lang="ru-RU" i="1">
                                <a:effectLst/>
                                <a:latin typeface="Cambria Math" panose="02040503050406030204" pitchFamily="18" charset="0"/>
                                <a:ea typeface="Times New Roman" panose="02020603050405020304" pitchFamily="18" charset="0"/>
                              </a:rPr>
                            </m:ctrlPr>
                          </m:mPr>
                          <m:mr>
                            <m:e>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𝜀</m:t>
                                  </m:r>
                                </m:e>
                                <m:sub>
                                  <m:r>
                                    <a:rPr lang="kk-KZ" i="1">
                                      <a:effectLst/>
                                      <a:latin typeface="Cambria Math" panose="02040503050406030204" pitchFamily="18" charset="0"/>
                                      <a:ea typeface="Times New Roman" panose="02020603050405020304" pitchFamily="18" charset="0"/>
                                    </a:rPr>
                                    <m:t>11</m:t>
                                  </m:r>
                                </m:sub>
                              </m:sSub>
                            </m:e>
                            <m:e>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𝑖</m:t>
                                  </m:r>
                                  <m:r>
                                    <a:rPr lang="kk-KZ" i="1">
                                      <a:effectLst/>
                                      <a:latin typeface="Cambria Math" panose="02040503050406030204" pitchFamily="18" charset="0"/>
                                      <a:ea typeface="Times New Roman" panose="02020603050405020304" pitchFamily="18" charset="0"/>
                                    </a:rPr>
                                    <m:t>𝜀</m:t>
                                  </m:r>
                                </m:e>
                                <m:sub>
                                  <m:r>
                                    <a:rPr lang="kk-KZ" i="1">
                                      <a:effectLst/>
                                      <a:latin typeface="Cambria Math" panose="02040503050406030204" pitchFamily="18" charset="0"/>
                                      <a:ea typeface="Times New Roman" panose="02020603050405020304" pitchFamily="18" charset="0"/>
                                    </a:rPr>
                                    <m:t>12</m:t>
                                  </m:r>
                                </m:sub>
                              </m:sSub>
                            </m:e>
                            <m:e>
                              <m:r>
                                <a:rPr lang="kk-KZ" i="1">
                                  <a:effectLst/>
                                  <a:latin typeface="Cambria Math" panose="02040503050406030204" pitchFamily="18" charset="0"/>
                                  <a:ea typeface="Times New Roman" panose="02020603050405020304" pitchFamily="18" charset="0"/>
                                </a:rPr>
                                <m:t>0</m:t>
                              </m:r>
                            </m:e>
                          </m:mr>
                          <m:mr>
                            <m:e>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m:t>
                                  </m:r>
                                  <m:r>
                                    <a:rPr lang="kk-KZ" i="1">
                                      <a:effectLst/>
                                      <a:latin typeface="Cambria Math" panose="02040503050406030204" pitchFamily="18" charset="0"/>
                                      <a:ea typeface="Times New Roman" panose="02020603050405020304" pitchFamily="18" charset="0"/>
                                    </a:rPr>
                                    <m:t>𝑖</m:t>
                                  </m:r>
                                  <m:r>
                                    <a:rPr lang="kk-KZ" i="1">
                                      <a:effectLst/>
                                      <a:latin typeface="Cambria Math" panose="02040503050406030204" pitchFamily="18" charset="0"/>
                                      <a:ea typeface="Times New Roman" panose="02020603050405020304" pitchFamily="18" charset="0"/>
                                    </a:rPr>
                                    <m:t>𝜀</m:t>
                                  </m:r>
                                </m:e>
                                <m:sub>
                                  <m:r>
                                    <a:rPr lang="kk-KZ" i="1">
                                      <a:effectLst/>
                                      <a:latin typeface="Cambria Math" panose="02040503050406030204" pitchFamily="18" charset="0"/>
                                      <a:ea typeface="Times New Roman" panose="02020603050405020304" pitchFamily="18" charset="0"/>
                                    </a:rPr>
                                    <m:t>21</m:t>
                                  </m:r>
                                </m:sub>
                              </m:sSub>
                            </m:e>
                            <m:e>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𝜀</m:t>
                                  </m:r>
                                </m:e>
                                <m:sub>
                                  <m:r>
                                    <a:rPr lang="kk-KZ" i="1">
                                      <a:effectLst/>
                                      <a:latin typeface="Cambria Math" panose="02040503050406030204" pitchFamily="18" charset="0"/>
                                      <a:ea typeface="Times New Roman" panose="02020603050405020304" pitchFamily="18" charset="0"/>
                                    </a:rPr>
                                    <m:t>22</m:t>
                                  </m:r>
                                </m:sub>
                              </m:sSub>
                            </m:e>
                            <m:e>
                              <m:r>
                                <a:rPr lang="kk-KZ" i="1">
                                  <a:effectLst/>
                                  <a:latin typeface="Cambria Math" panose="02040503050406030204" pitchFamily="18" charset="0"/>
                                  <a:ea typeface="Times New Roman" panose="02020603050405020304" pitchFamily="18" charset="0"/>
                                </a:rPr>
                                <m:t>0</m:t>
                              </m:r>
                            </m:e>
                          </m:mr>
                          <m:mr>
                            <m:e>
                              <m:r>
                                <a:rPr lang="kk-KZ" i="1">
                                  <a:effectLst/>
                                  <a:latin typeface="Cambria Math" panose="02040503050406030204" pitchFamily="18" charset="0"/>
                                  <a:ea typeface="Times New Roman" panose="02020603050405020304" pitchFamily="18" charset="0"/>
                                </a:rPr>
                                <m:t>0</m:t>
                              </m:r>
                            </m:e>
                            <m:e>
                              <m:r>
                                <a:rPr lang="kk-KZ" i="1">
                                  <a:effectLst/>
                                  <a:latin typeface="Cambria Math" panose="02040503050406030204" pitchFamily="18" charset="0"/>
                                  <a:ea typeface="Times New Roman" panose="02020603050405020304" pitchFamily="18" charset="0"/>
                                </a:rPr>
                                <m:t>0</m:t>
                              </m:r>
                            </m:e>
                            <m:e>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𝜀</m:t>
                                  </m:r>
                                </m:e>
                                <m:sub>
                                  <m:r>
                                    <a:rPr lang="kk-KZ" i="1">
                                      <a:effectLst/>
                                      <a:latin typeface="Cambria Math" panose="02040503050406030204" pitchFamily="18" charset="0"/>
                                      <a:ea typeface="Times New Roman" panose="02020603050405020304" pitchFamily="18" charset="0"/>
                                    </a:rPr>
                                    <m:t>33</m:t>
                                  </m:r>
                                </m:sub>
                              </m:sSub>
                            </m:e>
                          </m:mr>
                        </m:m>
                      </m:e>
                    </m:d>
                  </m:oMath>
                </a14:m>
                <a:r>
                  <a:rPr lang="kk-KZ" dirty="0">
                    <a:effectLst/>
                    <a:latin typeface="Times New Roman" panose="02020603050405020304" pitchFamily="18" charset="0"/>
                    <a:ea typeface="Times New Roman" panose="02020603050405020304" pitchFamily="18" charset="0"/>
                  </a:rPr>
                  <a:t> </a:t>
                </a:r>
                <a:r>
                  <a:rPr lang="kk-KZ" dirty="0" smtClean="0">
                    <a:effectLst/>
                    <a:latin typeface="Times New Roman" panose="02020603050405020304" pitchFamily="18" charset="0"/>
                    <a:ea typeface="Times New Roman" panose="02020603050405020304" pitchFamily="18" charset="0"/>
                  </a:rPr>
                  <a:t>                      (</a:t>
                </a:r>
                <a:r>
                  <a:rPr lang="kk-KZ" dirty="0">
                    <a:effectLst/>
                    <a:latin typeface="Times New Roman" panose="02020603050405020304" pitchFamily="18" charset="0"/>
                    <a:ea typeface="Times New Roman" panose="02020603050405020304" pitchFamily="18" charset="0"/>
                  </a:rPr>
                  <a:t>4.23)</a:t>
                </a:r>
                <a:endParaRPr lang="ru-RU" dirty="0">
                  <a:effectLst/>
                  <a:latin typeface="Times New Roman" panose="02020603050405020304" pitchFamily="18" charset="0"/>
                  <a:ea typeface="Times New Roman" panose="02020603050405020304" pitchFamily="18" charset="0"/>
                </a:endParaRPr>
              </a:p>
              <a:p>
                <a:pPr algn="just">
                  <a:spcAft>
                    <a:spcPts val="0"/>
                  </a:spcAft>
                </a:pPr>
                <a:r>
                  <a:rPr lang="kk-KZ" dirty="0">
                    <a:effectLst/>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mc:Choice>
        <mc:Fallback>
          <p:sp>
            <p:nvSpPr>
              <p:cNvPr id="3" name="Прямоугольник 2"/>
              <p:cNvSpPr>
                <a:spLocks noRot="1" noChangeAspect="1" noMove="1" noResize="1" noEditPoints="1" noAdjustHandles="1" noChangeArrowheads="1" noChangeShapeType="1" noTextEdit="1"/>
              </p:cNvSpPr>
              <p:nvPr/>
            </p:nvSpPr>
            <p:spPr>
              <a:xfrm>
                <a:off x="164307" y="1097903"/>
                <a:ext cx="5736431" cy="5753755"/>
              </a:xfrm>
              <a:prstGeom prst="rect">
                <a:avLst/>
              </a:prstGeom>
              <a:blipFill rotWithShape="0">
                <a:blip r:embed="rId2"/>
                <a:stretch>
                  <a:fillRect l="-956" t="-530" r="-850"/>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6" name="Прямоугольник 5"/>
              <p:cNvSpPr/>
              <p:nvPr/>
            </p:nvSpPr>
            <p:spPr>
              <a:xfrm>
                <a:off x="6172209" y="1097903"/>
                <a:ext cx="5824535" cy="4796249"/>
              </a:xfrm>
              <a:prstGeom prst="rect">
                <a:avLst/>
              </a:prstGeom>
            </p:spPr>
            <p:txBody>
              <a:bodyPr wrap="square">
                <a:spAutoFit/>
              </a:bodyPr>
              <a:lstStyle/>
              <a:p>
                <a:pPr indent="449580" algn="just">
                  <a:spcAft>
                    <a:spcPts val="0"/>
                  </a:spcAft>
                </a:pPr>
                <a:r>
                  <a:rPr lang="kk-KZ" dirty="0" smtClean="0">
                    <a:latin typeface="Times New Roman" panose="02020603050405020304" pitchFamily="18" charset="0"/>
                    <a:ea typeface="Times New Roman" panose="02020603050405020304" pitchFamily="18" charset="0"/>
                  </a:rPr>
                  <a:t>Изотропты орталар үшін Фарадей эффектісін еске түсіріңіз. (4.22) ескере отырып, D және E векторларының арасындағы байланыс пішінді қабылдайды</a:t>
                </a:r>
                <a:endParaRPr lang="ru-RU" dirty="0">
                  <a:latin typeface="Times New Roman" panose="02020603050405020304" pitchFamily="18" charset="0"/>
                  <a:ea typeface="Times New Roman" panose="02020603050405020304" pitchFamily="18" charset="0"/>
                </a:endParaRPr>
              </a:p>
              <a:p>
                <a:pPr indent="449580" algn="r">
                  <a:spcAft>
                    <a:spcPts val="0"/>
                  </a:spcAft>
                </a:pPr>
                <a14:m>
                  <m:oMath xmlns:m="http://schemas.openxmlformats.org/officeDocument/2006/math">
                    <m:r>
                      <m:rPr>
                        <m:sty m:val="p"/>
                      </m:rPr>
                      <a:rPr lang="kk-KZ">
                        <a:latin typeface="Cambria Math" panose="02040503050406030204" pitchFamily="18" charset="0"/>
                        <a:ea typeface="Times New Roman" panose="02020603050405020304" pitchFamily="18" charset="0"/>
                      </a:rPr>
                      <m:t>D</m:t>
                    </m:r>
                    <m:r>
                      <a:rPr lang="kk-KZ">
                        <a:latin typeface="Cambria Math" panose="02040503050406030204" pitchFamily="18" charset="0"/>
                        <a:ea typeface="Times New Roman" panose="02020603050405020304" pitchFamily="18" charset="0"/>
                      </a:rPr>
                      <m:t> = </m:t>
                    </m:r>
                    <m:r>
                      <m:rPr>
                        <m:sty m:val="p"/>
                      </m:rPr>
                      <a:rPr lang="ru-RU">
                        <a:latin typeface="Cambria Math" panose="02040503050406030204" pitchFamily="18" charset="0"/>
                        <a:ea typeface="Times New Roman" panose="02020603050405020304" pitchFamily="18" charset="0"/>
                      </a:rPr>
                      <m:t>ε</m:t>
                    </m:r>
                    <m:r>
                      <m:rPr>
                        <m:sty m:val="p"/>
                      </m:rPr>
                      <a:rPr lang="kk-KZ">
                        <a:latin typeface="Cambria Math" panose="02040503050406030204" pitchFamily="18" charset="0"/>
                        <a:ea typeface="Times New Roman" panose="02020603050405020304" pitchFamily="18" charset="0"/>
                      </a:rPr>
                      <m:t>E</m:t>
                    </m:r>
                    <m:r>
                      <a:rPr lang="kk-KZ">
                        <a:latin typeface="Cambria Math" panose="02040503050406030204" pitchFamily="18" charset="0"/>
                        <a:ea typeface="Times New Roman" panose="02020603050405020304" pitchFamily="18" charset="0"/>
                      </a:rPr>
                      <m:t> = </m:t>
                    </m:r>
                    <m:r>
                      <m:rPr>
                        <m:sty m:val="p"/>
                      </m:rPr>
                      <a:rPr lang="kk-KZ">
                        <a:latin typeface="Cambria Math" panose="02040503050406030204" pitchFamily="18" charset="0"/>
                        <a:ea typeface="Times New Roman" panose="02020603050405020304" pitchFamily="18" charset="0"/>
                      </a:rPr>
                      <m:t>aE</m:t>
                    </m:r>
                    <m:r>
                      <a:rPr lang="kk-KZ">
                        <a:latin typeface="Cambria Math" panose="02040503050406030204" pitchFamily="18" charset="0"/>
                        <a:ea typeface="Times New Roman" panose="02020603050405020304" pitchFamily="18" charset="0"/>
                      </a:rPr>
                      <m:t> + </m:t>
                    </m:r>
                    <m:r>
                      <m:rPr>
                        <m:sty m:val="p"/>
                      </m:rPr>
                      <a:rPr lang="kk-KZ">
                        <a:latin typeface="Cambria Math" panose="02040503050406030204" pitchFamily="18" charset="0"/>
                        <a:ea typeface="Times New Roman" panose="02020603050405020304" pitchFamily="18" charset="0"/>
                      </a:rPr>
                      <m:t>ic</m:t>
                    </m:r>
                    <m:r>
                      <a:rPr lang="kk-KZ">
                        <a:latin typeface="Cambria Math" panose="02040503050406030204" pitchFamily="18" charset="0"/>
                        <a:ea typeface="Times New Roman" panose="02020603050405020304" pitchFamily="18" charset="0"/>
                      </a:rPr>
                      <m:t>[</m:t>
                    </m:r>
                    <m:r>
                      <m:rPr>
                        <m:sty m:val="p"/>
                      </m:rPr>
                      <a:rPr lang="kk-KZ">
                        <a:latin typeface="Cambria Math" panose="02040503050406030204" pitchFamily="18" charset="0"/>
                        <a:ea typeface="Times New Roman" panose="02020603050405020304" pitchFamily="18" charset="0"/>
                      </a:rPr>
                      <m:t>n</m:t>
                    </m:r>
                    <m:r>
                      <a:rPr lang="kk-KZ">
                        <a:latin typeface="Cambria Math" panose="02040503050406030204" pitchFamily="18" charset="0"/>
                        <a:ea typeface="Times New Roman" panose="02020603050405020304" pitchFamily="18" charset="0"/>
                      </a:rPr>
                      <m:t>, </m:t>
                    </m:r>
                    <m:r>
                      <m:rPr>
                        <m:sty m:val="p"/>
                      </m:rPr>
                      <a:rPr lang="kk-KZ">
                        <a:latin typeface="Cambria Math" panose="02040503050406030204" pitchFamily="18" charset="0"/>
                        <a:ea typeface="Times New Roman" panose="02020603050405020304" pitchFamily="18" charset="0"/>
                      </a:rPr>
                      <m:t>E</m:t>
                    </m:r>
                    <m:r>
                      <a:rPr lang="kk-KZ">
                        <a:latin typeface="Cambria Math" panose="02040503050406030204" pitchFamily="18" charset="0"/>
                        <a:ea typeface="Times New Roman" panose="02020603050405020304" pitchFamily="18" charset="0"/>
                      </a:rPr>
                      <m:t>].</m:t>
                    </m:r>
                  </m:oMath>
                </a14:m>
                <a:r>
                  <a:rPr lang="kk-KZ" dirty="0">
                    <a:latin typeface="Times New Roman" panose="02020603050405020304" pitchFamily="18" charset="0"/>
                    <a:ea typeface="Times New Roman" panose="02020603050405020304" pitchFamily="18" charset="0"/>
                  </a:rPr>
                  <a:t> </a:t>
                </a:r>
                <a:r>
                  <a:rPr lang="kk-KZ" dirty="0" smtClean="0">
                    <a:latin typeface="Times New Roman" panose="02020603050405020304" pitchFamily="18" charset="0"/>
                    <a:ea typeface="Times New Roman" panose="02020603050405020304" pitchFamily="18" charset="0"/>
                  </a:rPr>
                  <a:t>                 (</a:t>
                </a:r>
                <a:r>
                  <a:rPr lang="kk-KZ" dirty="0">
                    <a:latin typeface="Times New Roman" panose="02020603050405020304" pitchFamily="18" charset="0"/>
                    <a:ea typeface="Times New Roman" panose="02020603050405020304" pitchFamily="18" charset="0"/>
                  </a:rPr>
                  <a:t>4.24</a:t>
                </a:r>
                <a:r>
                  <a:rPr lang="kk-KZ" dirty="0" smtClean="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a:p>
                <a:pPr indent="449580" algn="just">
                  <a:spcAft>
                    <a:spcPts val="0"/>
                  </a:spcAft>
                </a:pPr>
                <a:r>
                  <a:rPr lang="kk-KZ" dirty="0">
                    <a:latin typeface="Times New Roman" panose="02020603050405020304" pitchFamily="18" charset="0"/>
                    <a:ea typeface="Times New Roman" panose="02020603050405020304" pitchFamily="18" charset="0"/>
                  </a:rPr>
                  <a:t>Осы теңдеу мен (3.30) теңдеулерін пайдаланып, Е векторы үшін теңдеуді алуға болады</a:t>
                </a:r>
                <a:endParaRPr lang="ru-RU" dirty="0">
                  <a:latin typeface="Times New Roman" panose="02020603050405020304" pitchFamily="18" charset="0"/>
                  <a:ea typeface="Times New Roman" panose="02020603050405020304" pitchFamily="18" charset="0"/>
                </a:endParaRPr>
              </a:p>
              <a:p>
                <a:pPr indent="449580" algn="ctr">
                  <a:spcAft>
                    <a:spcPts val="0"/>
                  </a:spcAft>
                </a:pPr>
                <a14:m>
                  <m:oMath xmlns:m="http://schemas.openxmlformats.org/officeDocument/2006/math">
                    <m:r>
                      <a:rPr lang="kk-KZ" i="1">
                        <a:latin typeface="Cambria Math" panose="02040503050406030204" pitchFamily="18" charset="0"/>
                        <a:ea typeface="Times New Roman" panose="02020603050405020304" pitchFamily="18" charset="0"/>
                      </a:rPr>
                      <m:t>𝜔𝛼</m:t>
                    </m:r>
                    <m:r>
                      <a:rPr lang="kk-KZ" i="1">
                        <a:latin typeface="Cambria Math" panose="02040503050406030204" pitchFamily="18" charset="0"/>
                        <a:ea typeface="Times New Roman" panose="02020603050405020304" pitchFamily="18" charset="0"/>
                      </a:rPr>
                      <m:t>𝐸</m:t>
                    </m:r>
                    <m:r>
                      <a:rPr lang="kk-KZ" i="1">
                        <a:latin typeface="Cambria Math" panose="02040503050406030204" pitchFamily="18" charset="0"/>
                        <a:ea typeface="Times New Roman" panose="02020603050405020304" pitchFamily="18" charset="0"/>
                      </a:rPr>
                      <m:t>+</m:t>
                    </m:r>
                    <m:r>
                      <a:rPr lang="kk-KZ" i="1">
                        <a:latin typeface="Cambria Math" panose="02040503050406030204" pitchFamily="18" charset="0"/>
                        <a:ea typeface="Times New Roman" panose="02020603050405020304" pitchFamily="18" charset="0"/>
                      </a:rPr>
                      <m:t>𝑖</m:t>
                    </m:r>
                    <m:r>
                      <a:rPr lang="kk-KZ" i="1">
                        <a:latin typeface="Cambria Math" panose="02040503050406030204" pitchFamily="18" charset="0"/>
                        <a:ea typeface="Times New Roman" panose="02020603050405020304" pitchFamily="18" charset="0"/>
                      </a:rPr>
                      <m:t>𝜔</m:t>
                    </m:r>
                    <m:r>
                      <a:rPr lang="kk-KZ" i="1">
                        <a:latin typeface="Cambria Math" panose="02040503050406030204" pitchFamily="18" charset="0"/>
                        <a:ea typeface="Times New Roman" panose="02020603050405020304" pitchFamily="18" charset="0"/>
                      </a:rPr>
                      <m:t>𝑐</m:t>
                    </m:r>
                    <m:r>
                      <a:rPr lang="kk-KZ" i="1">
                        <a:latin typeface="Cambria Math" panose="02040503050406030204" pitchFamily="18" charset="0"/>
                        <a:ea typeface="Times New Roman" panose="02020603050405020304" pitchFamily="18" charset="0"/>
                      </a:rPr>
                      <m:t> </m:t>
                    </m:r>
                    <m:r>
                      <a:rPr lang="kk-KZ" i="1">
                        <a:latin typeface="Cambria Math" panose="02040503050406030204" pitchFamily="18" charset="0"/>
                        <a:ea typeface="Times New Roman" panose="02020603050405020304" pitchFamily="18" charset="0"/>
                      </a:rPr>
                      <m:t>𝑛</m:t>
                    </m:r>
                    <m:r>
                      <a:rPr lang="kk-KZ" i="1">
                        <a:latin typeface="Cambria Math" panose="02040503050406030204" pitchFamily="18" charset="0"/>
                        <a:ea typeface="Times New Roman" panose="02020603050405020304" pitchFamily="18" charset="0"/>
                      </a:rPr>
                      <m:t>,</m:t>
                    </m:r>
                    <m:r>
                      <a:rPr lang="kk-KZ" i="1">
                        <a:latin typeface="Cambria Math" panose="02040503050406030204" pitchFamily="18" charset="0"/>
                        <a:ea typeface="Times New Roman" panose="02020603050405020304" pitchFamily="18" charset="0"/>
                      </a:rPr>
                      <m:t>𝐸</m:t>
                    </m:r>
                    <m:r>
                      <a:rPr lang="kk-KZ" i="1">
                        <a:latin typeface="Cambria Math" panose="02040503050406030204" pitchFamily="18" charset="0"/>
                        <a:ea typeface="Times New Roman" panose="02020603050405020304" pitchFamily="18" charset="0"/>
                      </a:rPr>
                      <m:t>=−</m:t>
                    </m:r>
                    <m:f>
                      <m:fPr>
                        <m:ctrlPr>
                          <a:rPr lang="ru-RU" i="1">
                            <a:latin typeface="Cambria Math" panose="02040503050406030204" pitchFamily="18" charset="0"/>
                            <a:ea typeface="Times New Roman" panose="02020603050405020304" pitchFamily="18" charset="0"/>
                          </a:rPr>
                        </m:ctrlPr>
                      </m:fPr>
                      <m:num>
                        <m:r>
                          <a:rPr lang="kk-KZ" i="1">
                            <a:latin typeface="Cambria Math" panose="02040503050406030204" pitchFamily="18" charset="0"/>
                            <a:ea typeface="Times New Roman" panose="02020603050405020304" pitchFamily="18" charset="0"/>
                          </a:rPr>
                          <m:t>1</m:t>
                        </m:r>
                      </m:num>
                      <m:den>
                        <m:r>
                          <a:rPr lang="kk-KZ" i="1">
                            <a:latin typeface="Cambria Math" panose="02040503050406030204" pitchFamily="18" charset="0"/>
                            <a:ea typeface="Times New Roman" panose="02020603050405020304" pitchFamily="18" charset="0"/>
                          </a:rPr>
                          <m:t>𝜔𝜇</m:t>
                        </m:r>
                      </m:den>
                    </m:f>
                    <m:r>
                      <a:rPr lang="kk-KZ" i="1">
                        <a:latin typeface="Cambria Math" panose="02040503050406030204" pitchFamily="18" charset="0"/>
                        <a:ea typeface="Times New Roman" panose="02020603050405020304" pitchFamily="18" charset="0"/>
                      </a:rPr>
                      <m:t>𝑘</m:t>
                    </m:r>
                    <m:r>
                      <a:rPr lang="kk-KZ" i="1">
                        <a:latin typeface="Cambria Math" panose="02040503050406030204" pitchFamily="18" charset="0"/>
                        <a:ea typeface="Times New Roman" panose="02020603050405020304" pitchFamily="18" charset="0"/>
                      </a:rPr>
                      <m:t>,</m:t>
                    </m:r>
                    <m:r>
                      <a:rPr lang="kk-KZ" i="1">
                        <a:latin typeface="Cambria Math" panose="02040503050406030204" pitchFamily="18" charset="0"/>
                        <a:ea typeface="Times New Roman" panose="02020603050405020304" pitchFamily="18" charset="0"/>
                      </a:rPr>
                      <m:t>𝑘</m:t>
                    </m:r>
                    <m:r>
                      <a:rPr lang="kk-KZ" i="1">
                        <a:latin typeface="Cambria Math" panose="02040503050406030204" pitchFamily="18" charset="0"/>
                        <a:ea typeface="Times New Roman" panose="02020603050405020304" pitchFamily="18" charset="0"/>
                      </a:rPr>
                      <m:t>,</m:t>
                    </m:r>
                    <m:r>
                      <a:rPr lang="kk-KZ" i="1">
                        <a:latin typeface="Cambria Math" panose="02040503050406030204" pitchFamily="18" charset="0"/>
                        <a:ea typeface="Times New Roman" panose="02020603050405020304" pitchFamily="18" charset="0"/>
                      </a:rPr>
                      <m:t>𝐸</m:t>
                    </m:r>
                  </m:oMath>
                </a14:m>
                <a:r>
                  <a:rPr lang="kk-KZ" dirty="0">
                    <a:latin typeface="Times New Roman" panose="02020603050405020304" pitchFamily="18" charset="0"/>
                    <a:ea typeface="Times New Roman" panose="02020603050405020304" pitchFamily="18" charset="0"/>
                  </a:rPr>
                  <a:t>         </a:t>
                </a:r>
                <a:r>
                  <a:rPr lang="kk-KZ" dirty="0" smtClean="0">
                    <a:latin typeface="Times New Roman" panose="02020603050405020304" pitchFamily="18" charset="0"/>
                    <a:ea typeface="Times New Roman" panose="02020603050405020304" pitchFamily="18" charset="0"/>
                  </a:rPr>
                  <a:t>                   </a:t>
                </a:r>
                <a:r>
                  <a:rPr lang="kk-KZ" i="1" dirty="0" smtClean="0">
                    <a:latin typeface="Times New Roman" panose="02020603050405020304" pitchFamily="18" charset="0"/>
                    <a:ea typeface="Times New Roman" panose="02020603050405020304" pitchFamily="18" charset="0"/>
                  </a:rPr>
                  <a:t> </a:t>
                </a:r>
                <a:endParaRPr lang="ru-RU" dirty="0">
                  <a:latin typeface="Times New Roman" panose="02020603050405020304" pitchFamily="18" charset="0"/>
                  <a:ea typeface="Times New Roman" panose="02020603050405020304" pitchFamily="18" charset="0"/>
                </a:endParaRPr>
              </a:p>
              <a:p>
                <a:pPr algn="just">
                  <a:spcAft>
                    <a:spcPts val="0"/>
                  </a:spcAft>
                </a:pPr>
                <a:r>
                  <a:rPr lang="ru-RU" dirty="0" err="1" smtClean="0">
                    <a:latin typeface="Times New Roman" panose="02020603050405020304" pitchFamily="18" charset="0"/>
                    <a:ea typeface="Times New Roman" panose="02020603050405020304" pitchFamily="18" charset="0"/>
                  </a:rPr>
                  <a:t>Немесе</a:t>
                </a:r>
                <a:r>
                  <a:rPr lang="ru-RU" dirty="0" smtClean="0">
                    <a:latin typeface="Times New Roman" panose="02020603050405020304" pitchFamily="18" charset="0"/>
                    <a:ea typeface="Times New Roman" panose="02020603050405020304" pitchFamily="18" charset="0"/>
                  </a:rPr>
                  <a:t>                   </a:t>
                </a:r>
                <a14:m>
                  <m:oMath xmlns:m="http://schemas.openxmlformats.org/officeDocument/2006/math">
                    <m:sSup>
                      <m:sSupPr>
                        <m:ctrlPr>
                          <a:rPr lang="ru-RU" i="1">
                            <a:latin typeface="Cambria Math" panose="02040503050406030204" pitchFamily="18" charset="0"/>
                            <a:ea typeface="Times New Roman" panose="02020603050405020304" pitchFamily="18" charset="0"/>
                          </a:rPr>
                        </m:ctrlPr>
                      </m:sSupPr>
                      <m:e>
                        <m:r>
                          <a:rPr lang="kk-KZ" b="0" i="0" smtClean="0">
                            <a:latin typeface="Cambria Math" panose="02040503050406030204" pitchFamily="18" charset="0"/>
                            <a:ea typeface="Times New Roman" panose="02020603050405020304" pitchFamily="18" charset="0"/>
                          </a:rPr>
                          <m:t> </m:t>
                        </m:r>
                        <m:r>
                          <m:rPr>
                            <m:sty m:val="p"/>
                          </m:rPr>
                          <a:rPr lang="ru-RU">
                            <a:latin typeface="Cambria Math" panose="02040503050406030204" pitchFamily="18" charset="0"/>
                            <a:ea typeface="Times New Roman" panose="02020603050405020304" pitchFamily="18" charset="0"/>
                          </a:rPr>
                          <m:t>ω</m:t>
                        </m:r>
                      </m:e>
                      <m:sup>
                        <m:r>
                          <a:rPr lang="ru-RU">
                            <a:latin typeface="Cambria Math" panose="02040503050406030204" pitchFamily="18" charset="0"/>
                            <a:ea typeface="Times New Roman" panose="02020603050405020304" pitchFamily="18" charset="0"/>
                          </a:rPr>
                          <m:t>2</m:t>
                        </m:r>
                      </m:sup>
                    </m:sSup>
                    <m:r>
                      <m:rPr>
                        <m:sty m:val="p"/>
                      </m:rPr>
                      <a:rPr lang="ru-RU">
                        <a:latin typeface="Cambria Math" panose="02040503050406030204" pitchFamily="18" charset="0"/>
                        <a:ea typeface="Times New Roman" panose="02020603050405020304" pitchFamily="18" charset="0"/>
                      </a:rPr>
                      <m:t>μ</m:t>
                    </m:r>
                    <m:d>
                      <m:dPr>
                        <m:ctrlPr>
                          <a:rPr lang="ru-RU" i="1">
                            <a:latin typeface="Cambria Math" panose="02040503050406030204" pitchFamily="18" charset="0"/>
                            <a:ea typeface="Times New Roman" panose="02020603050405020304" pitchFamily="18" charset="0"/>
                          </a:rPr>
                        </m:ctrlPr>
                      </m:dPr>
                      <m:e>
                        <m:r>
                          <m:rPr>
                            <m:sty m:val="p"/>
                          </m:rPr>
                          <a:rPr lang="ru-RU">
                            <a:latin typeface="Cambria Math" panose="02040503050406030204" pitchFamily="18" charset="0"/>
                            <a:ea typeface="Times New Roman" panose="02020603050405020304" pitchFamily="18" charset="0"/>
                          </a:rPr>
                          <m:t>aE</m:t>
                        </m:r>
                        <m:r>
                          <a:rPr lang="ru-RU">
                            <a:latin typeface="Cambria Math" panose="02040503050406030204" pitchFamily="18" charset="0"/>
                            <a:ea typeface="Times New Roman" panose="02020603050405020304" pitchFamily="18" charset="0"/>
                          </a:rPr>
                          <m:t>+</m:t>
                        </m:r>
                        <m:r>
                          <m:rPr>
                            <m:sty m:val="p"/>
                          </m:rPr>
                          <a:rPr lang="ru-RU">
                            <a:latin typeface="Cambria Math" panose="02040503050406030204" pitchFamily="18" charset="0"/>
                            <a:ea typeface="Times New Roman" panose="02020603050405020304" pitchFamily="18" charset="0"/>
                          </a:rPr>
                          <m:t>ic</m:t>
                        </m:r>
                        <m:d>
                          <m:dPr>
                            <m:begChr m:val="["/>
                            <m:endChr m:val="]"/>
                            <m:ctrlPr>
                              <a:rPr lang="ru-RU" i="1">
                                <a:latin typeface="Cambria Math" panose="02040503050406030204" pitchFamily="18" charset="0"/>
                                <a:ea typeface="Times New Roman" panose="02020603050405020304" pitchFamily="18" charset="0"/>
                              </a:rPr>
                            </m:ctrlPr>
                          </m:dPr>
                          <m:e>
                            <m:r>
                              <m:rPr>
                                <m:sty m:val="p"/>
                              </m:rPr>
                              <a:rPr lang="ru-RU">
                                <a:latin typeface="Cambria Math" panose="02040503050406030204" pitchFamily="18" charset="0"/>
                                <a:ea typeface="Times New Roman" panose="02020603050405020304" pitchFamily="18" charset="0"/>
                              </a:rPr>
                              <m:t>n</m:t>
                            </m:r>
                            <m:r>
                              <a:rPr lang="ru-RU">
                                <a:latin typeface="Cambria Math" panose="02040503050406030204" pitchFamily="18" charset="0"/>
                                <a:ea typeface="Times New Roman" panose="02020603050405020304" pitchFamily="18" charset="0"/>
                              </a:rPr>
                              <m:t>,</m:t>
                            </m:r>
                            <m:r>
                              <m:rPr>
                                <m:sty m:val="p"/>
                              </m:rPr>
                              <a:rPr lang="ru-RU">
                                <a:latin typeface="Cambria Math" panose="02040503050406030204" pitchFamily="18" charset="0"/>
                                <a:ea typeface="Times New Roman" panose="02020603050405020304" pitchFamily="18" charset="0"/>
                              </a:rPr>
                              <m:t>E</m:t>
                            </m:r>
                          </m:e>
                        </m:d>
                      </m:e>
                    </m:d>
                    <m:r>
                      <a:rPr lang="ru-RU">
                        <a:latin typeface="Cambria Math" panose="02040503050406030204" pitchFamily="18" charset="0"/>
                        <a:ea typeface="Times New Roman" panose="02020603050405020304" pitchFamily="18" charset="0"/>
                      </a:rPr>
                      <m:t>=</m:t>
                    </m:r>
                    <m:sSup>
                      <m:sSupPr>
                        <m:ctrlPr>
                          <a:rPr lang="ru-RU" i="1">
                            <a:latin typeface="Cambria Math" panose="02040503050406030204" pitchFamily="18" charset="0"/>
                            <a:ea typeface="Times New Roman" panose="02020603050405020304" pitchFamily="18" charset="0"/>
                          </a:rPr>
                        </m:ctrlPr>
                      </m:sSupPr>
                      <m:e>
                        <m:r>
                          <m:rPr>
                            <m:sty m:val="p"/>
                          </m:rPr>
                          <a:rPr lang="ru-RU">
                            <a:latin typeface="Cambria Math" panose="02040503050406030204" pitchFamily="18" charset="0"/>
                            <a:ea typeface="Times New Roman" panose="02020603050405020304" pitchFamily="18" charset="0"/>
                          </a:rPr>
                          <m:t>k</m:t>
                        </m:r>
                      </m:e>
                      <m:sup>
                        <m:r>
                          <a:rPr lang="ru-RU">
                            <a:latin typeface="Cambria Math" panose="02040503050406030204" pitchFamily="18" charset="0"/>
                            <a:ea typeface="Times New Roman" panose="02020603050405020304" pitchFamily="18" charset="0"/>
                          </a:rPr>
                          <m:t>2</m:t>
                        </m:r>
                      </m:sup>
                    </m:sSup>
                    <m:r>
                      <m:rPr>
                        <m:sty m:val="p"/>
                      </m:rPr>
                      <a:rPr lang="ru-RU">
                        <a:latin typeface="Cambria Math" panose="02040503050406030204" pitchFamily="18" charset="0"/>
                        <a:ea typeface="Times New Roman" panose="02020603050405020304" pitchFamily="18" charset="0"/>
                      </a:rPr>
                      <m:t>E</m:t>
                    </m:r>
                  </m:oMath>
                </a14:m>
                <a:r>
                  <a:rPr lang="ru-RU" dirty="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4.25)</a:t>
                </a:r>
              </a:p>
              <a:p>
                <a:pPr algn="just">
                  <a:spcAft>
                    <a:spcPts val="0"/>
                  </a:spcAft>
                </a:pPr>
                <a:r>
                  <a:rPr lang="ru-RU" dirty="0">
                    <a:latin typeface="Times New Roman" panose="02020603050405020304" pitchFamily="18" charset="0"/>
                    <a:ea typeface="Times New Roman" panose="02020603050405020304" pitchFamily="18" charset="0"/>
                  </a:rPr>
                  <a:t>(4.25)-</a:t>
                </a:r>
                <a:r>
                  <a:rPr lang="ru-RU" dirty="0" err="1">
                    <a:latin typeface="Times New Roman" panose="02020603050405020304" pitchFamily="18" charset="0"/>
                    <a:ea typeface="Times New Roman" panose="02020603050405020304" pitchFamily="18" charset="0"/>
                  </a:rPr>
                  <a:t>ден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біз</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табамыз</a:t>
                </a:r>
                <a:endParaRPr lang="ru-RU" dirty="0">
                  <a:latin typeface="Times New Roman" panose="02020603050405020304" pitchFamily="18" charset="0"/>
                  <a:ea typeface="Times New Roman" panose="02020603050405020304" pitchFamily="18" charset="0"/>
                </a:endParaRPr>
              </a:p>
              <a:p>
                <a:pPr algn="r">
                  <a:spcAft>
                    <a:spcPts val="0"/>
                  </a:spcAft>
                </a:pPr>
                <a:r>
                  <a:rPr lang="ru-RU" dirty="0">
                    <a:latin typeface="Times New Roman" panose="02020603050405020304" pitchFamily="18" charset="0"/>
                    <a:ea typeface="Times New Roman" panose="02020603050405020304" pitchFamily="18" charset="0"/>
                  </a:rPr>
                  <a:t> </a:t>
                </a:r>
                <a14:m>
                  <m:oMath xmlns:m="http://schemas.openxmlformats.org/officeDocument/2006/math">
                    <m:r>
                      <a:rPr lang="en-US" i="1">
                        <a:latin typeface="Cambria Math" panose="02040503050406030204" pitchFamily="18" charset="0"/>
                        <a:ea typeface="Times New Roman" panose="02020603050405020304" pitchFamily="18" charset="0"/>
                      </a:rPr>
                      <m:t>𝐸</m:t>
                    </m:r>
                    <m:r>
                      <a:rPr lang="ru-RU" i="1">
                        <a:latin typeface="Cambria Math" panose="02040503050406030204" pitchFamily="18" charset="0"/>
                        <a:ea typeface="Times New Roman" panose="02020603050405020304" pitchFamily="18" charset="0"/>
                      </a:rPr>
                      <m:t>=</m:t>
                    </m:r>
                    <m:r>
                      <a:rPr lang="en-US" i="1">
                        <a:latin typeface="Cambria Math" panose="02040503050406030204" pitchFamily="18" charset="0"/>
                        <a:ea typeface="Times New Roman" panose="02020603050405020304" pitchFamily="18" charset="0"/>
                      </a:rPr>
                      <m:t>𝑖</m:t>
                    </m:r>
                    <m:f>
                      <m:fPr>
                        <m:ctrlPr>
                          <a:rPr lang="ru-RU" i="1">
                            <a:latin typeface="Cambria Math" panose="02040503050406030204" pitchFamily="18" charset="0"/>
                            <a:ea typeface="Times New Roman" panose="02020603050405020304" pitchFamily="18" charset="0"/>
                          </a:rPr>
                        </m:ctrlPr>
                      </m:fPr>
                      <m:num>
                        <m:r>
                          <a:rPr lang="en-US" i="1">
                            <a:latin typeface="Cambria Math" panose="02040503050406030204" pitchFamily="18" charset="0"/>
                            <a:ea typeface="Times New Roman" panose="02020603050405020304" pitchFamily="18" charset="0"/>
                          </a:rPr>
                          <m:t>𝑐</m:t>
                        </m:r>
                      </m:num>
                      <m:den>
                        <m:sSup>
                          <m:sSupPr>
                            <m:ctrlPr>
                              <a:rPr lang="ru-RU" i="1">
                                <a:latin typeface="Cambria Math" panose="02040503050406030204" pitchFamily="18" charset="0"/>
                                <a:ea typeface="Times New Roman" panose="02020603050405020304" pitchFamily="18" charset="0"/>
                              </a:rPr>
                            </m:ctrlPr>
                          </m:sSupPr>
                          <m:e>
                            <m:r>
                              <a:rPr lang="en-US" i="1">
                                <a:latin typeface="Cambria Math" panose="02040503050406030204" pitchFamily="18" charset="0"/>
                                <a:ea typeface="Times New Roman" panose="02020603050405020304" pitchFamily="18" charset="0"/>
                              </a:rPr>
                              <m:t>𝑘</m:t>
                            </m:r>
                          </m:e>
                          <m:sup>
                            <m:r>
                              <a:rPr lang="ru-RU" i="1">
                                <a:latin typeface="Cambria Math" panose="02040503050406030204" pitchFamily="18" charset="0"/>
                                <a:ea typeface="Times New Roman" panose="02020603050405020304" pitchFamily="18" charset="0"/>
                              </a:rPr>
                              <m:t>2</m:t>
                            </m:r>
                          </m:sup>
                        </m:sSup>
                        <m:r>
                          <a:rPr lang="ru-RU" i="1">
                            <a:latin typeface="Cambria Math" panose="02040503050406030204" pitchFamily="18" charset="0"/>
                            <a:ea typeface="Times New Roman" panose="02020603050405020304" pitchFamily="18" charset="0"/>
                          </a:rPr>
                          <m:t>−</m:t>
                        </m:r>
                        <m:sSup>
                          <m:sSupPr>
                            <m:ctrlPr>
                              <a:rPr lang="ru-RU" i="1">
                                <a:latin typeface="Cambria Math" panose="02040503050406030204" pitchFamily="18" charset="0"/>
                                <a:ea typeface="Times New Roman" panose="02020603050405020304" pitchFamily="18" charset="0"/>
                              </a:rPr>
                            </m:ctrlPr>
                          </m:sSupPr>
                          <m:e>
                            <m:r>
                              <a:rPr lang="en-US" i="1">
                                <a:latin typeface="Cambria Math" panose="02040503050406030204" pitchFamily="18" charset="0"/>
                                <a:ea typeface="Times New Roman" panose="02020603050405020304" pitchFamily="18" charset="0"/>
                              </a:rPr>
                              <m:t>𝜔</m:t>
                            </m:r>
                          </m:e>
                          <m:sup>
                            <m:r>
                              <a:rPr lang="ru-RU" i="1">
                                <a:latin typeface="Cambria Math" panose="02040503050406030204" pitchFamily="18" charset="0"/>
                                <a:ea typeface="Times New Roman" panose="02020603050405020304" pitchFamily="18" charset="0"/>
                              </a:rPr>
                              <m:t>2</m:t>
                            </m:r>
                          </m:sup>
                        </m:sSup>
                        <m:r>
                          <a:rPr lang="en-US" i="1">
                            <a:latin typeface="Cambria Math" panose="02040503050406030204" pitchFamily="18" charset="0"/>
                            <a:ea typeface="Times New Roman" panose="02020603050405020304" pitchFamily="18" charset="0"/>
                          </a:rPr>
                          <m:t>𝜇</m:t>
                        </m:r>
                        <m:r>
                          <a:rPr lang="en-US" i="1">
                            <a:latin typeface="Cambria Math" panose="02040503050406030204" pitchFamily="18" charset="0"/>
                            <a:ea typeface="Times New Roman" panose="02020603050405020304" pitchFamily="18" charset="0"/>
                          </a:rPr>
                          <m:t>𝑎</m:t>
                        </m:r>
                      </m:den>
                    </m:f>
                    <m:r>
                      <a:rPr lang="en-US" i="1">
                        <a:latin typeface="Cambria Math" panose="02040503050406030204" pitchFamily="18" charset="0"/>
                        <a:ea typeface="Times New Roman" panose="02020603050405020304" pitchFamily="18" charset="0"/>
                      </a:rPr>
                      <m:t>𝑛</m:t>
                    </m:r>
                    <m:r>
                      <a:rPr lang="ru-RU" i="1">
                        <a:latin typeface="Cambria Math" panose="02040503050406030204" pitchFamily="18" charset="0"/>
                        <a:ea typeface="Times New Roman" panose="02020603050405020304" pitchFamily="18" charset="0"/>
                      </a:rPr>
                      <m:t>,</m:t>
                    </m:r>
                    <m:r>
                      <a:rPr lang="en-US" i="1">
                        <a:latin typeface="Cambria Math" panose="02040503050406030204" pitchFamily="18" charset="0"/>
                        <a:ea typeface="Times New Roman" panose="02020603050405020304" pitchFamily="18" charset="0"/>
                      </a:rPr>
                      <m:t>𝐸</m:t>
                    </m:r>
                  </m:oMath>
                </a14:m>
                <a:r>
                  <a:rPr lang="ru-RU" dirty="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4.26</a:t>
                </a:r>
                <a:r>
                  <a:rPr lang="ru-RU" dirty="0" smtClean="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a:p>
                <a:pPr indent="450215" algn="just">
                  <a:spcAft>
                    <a:spcPts val="0"/>
                  </a:spcAft>
                </a:pPr>
                <a:r>
                  <a:rPr lang="ru-RU" dirty="0" err="1">
                    <a:latin typeface="Times New Roman" panose="02020603050405020304" pitchFamily="18" charset="0"/>
                    <a:ea typeface="Times New Roman" panose="02020603050405020304" pitchFamily="18" charset="0"/>
                  </a:rPr>
                  <a:t>Бұл</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бірден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толқындардың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айналмалы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поляризациясын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қос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сынуды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білдіреді</a:t>
                </a:r>
                <a:endParaRPr lang="ru-RU" dirty="0">
                  <a:latin typeface="Times New Roman" panose="02020603050405020304" pitchFamily="18" charset="0"/>
                  <a:ea typeface="Times New Roman" panose="02020603050405020304" pitchFamily="18" charset="0"/>
                </a:endParaRPr>
              </a:p>
              <a:p>
                <a:pPr indent="450215" algn="r">
                  <a:spcAft>
                    <a:spcPts val="0"/>
                  </a:spcAft>
                </a:pPr>
                <a:r>
                  <a:rPr lang="ru-RU" dirty="0">
                    <a:latin typeface="Times New Roman" panose="02020603050405020304" pitchFamily="18" charset="0"/>
                    <a:ea typeface="Times New Roman" panose="02020603050405020304" pitchFamily="18" charset="0"/>
                  </a:rPr>
                  <a:t> </a:t>
                </a:r>
                <a14:m>
                  <m:oMath xmlns:m="http://schemas.openxmlformats.org/officeDocument/2006/math">
                    <m:sSup>
                      <m:sSupPr>
                        <m:ctrlPr>
                          <a:rPr lang="ru-RU" i="1">
                            <a:latin typeface="Cambria Math" panose="02040503050406030204" pitchFamily="18" charset="0"/>
                            <a:ea typeface="Times New Roman" panose="02020603050405020304" pitchFamily="18" charset="0"/>
                          </a:rPr>
                        </m:ctrlPr>
                      </m:sSupPr>
                      <m:e>
                        <m:r>
                          <a:rPr lang="en-US" i="1">
                            <a:latin typeface="Cambria Math" panose="02040503050406030204" pitchFamily="18" charset="0"/>
                            <a:ea typeface="Times New Roman" panose="02020603050405020304" pitchFamily="18" charset="0"/>
                          </a:rPr>
                          <m:t>𝑘</m:t>
                        </m:r>
                      </m:e>
                      <m:sup>
                        <m:r>
                          <a:rPr lang="ru-RU" i="1">
                            <a:latin typeface="Cambria Math" panose="02040503050406030204" pitchFamily="18" charset="0"/>
                            <a:ea typeface="Times New Roman" panose="02020603050405020304" pitchFamily="18" charset="0"/>
                          </a:rPr>
                          <m:t>2</m:t>
                        </m:r>
                      </m:sup>
                    </m:sSup>
                    <m:r>
                      <a:rPr lang="ru-RU" i="1">
                        <a:latin typeface="Cambria Math" panose="02040503050406030204" pitchFamily="18" charset="0"/>
                        <a:ea typeface="Times New Roman" panose="02020603050405020304" pitchFamily="18" charset="0"/>
                      </a:rPr>
                      <m:t>=</m:t>
                    </m:r>
                    <m:sSup>
                      <m:sSupPr>
                        <m:ctrlPr>
                          <a:rPr lang="ru-RU" i="1">
                            <a:latin typeface="Cambria Math" panose="02040503050406030204" pitchFamily="18" charset="0"/>
                            <a:ea typeface="Times New Roman" panose="02020603050405020304" pitchFamily="18" charset="0"/>
                          </a:rPr>
                        </m:ctrlPr>
                      </m:sSupPr>
                      <m:e>
                        <m:r>
                          <a:rPr lang="en-US" i="1">
                            <a:latin typeface="Cambria Math" panose="02040503050406030204" pitchFamily="18" charset="0"/>
                            <a:ea typeface="Times New Roman" panose="02020603050405020304" pitchFamily="18" charset="0"/>
                          </a:rPr>
                          <m:t>𝜔</m:t>
                        </m:r>
                      </m:e>
                      <m:sup>
                        <m:r>
                          <a:rPr lang="ru-RU" i="1">
                            <a:latin typeface="Cambria Math" panose="02040503050406030204" pitchFamily="18" charset="0"/>
                            <a:ea typeface="Times New Roman" panose="02020603050405020304" pitchFamily="18" charset="0"/>
                          </a:rPr>
                          <m:t>2</m:t>
                        </m:r>
                      </m:sup>
                    </m:sSup>
                    <m:r>
                      <a:rPr lang="en-US" i="1">
                        <a:latin typeface="Cambria Math" panose="02040503050406030204" pitchFamily="18" charset="0"/>
                        <a:ea typeface="Times New Roman" panose="02020603050405020304" pitchFamily="18" charset="0"/>
                      </a:rPr>
                      <m:t>𝜇</m:t>
                    </m:r>
                    <m:r>
                      <a:rPr lang="en-US" i="1">
                        <a:latin typeface="Cambria Math" panose="02040503050406030204" pitchFamily="18" charset="0"/>
                        <a:ea typeface="Times New Roman" panose="02020603050405020304" pitchFamily="18" charset="0"/>
                      </a:rPr>
                      <m:t>𝑎</m:t>
                    </m:r>
                    <m:r>
                      <a:rPr lang="ru-RU" i="1">
                        <a:latin typeface="Cambria Math" panose="02040503050406030204" pitchFamily="18" charset="0"/>
                        <a:ea typeface="Times New Roman" panose="02020603050405020304" pitchFamily="18" charset="0"/>
                      </a:rPr>
                      <m:t>±</m:t>
                    </m:r>
                    <m:r>
                      <a:rPr lang="en-US" i="1">
                        <a:latin typeface="Cambria Math" panose="02040503050406030204" pitchFamily="18" charset="0"/>
                        <a:ea typeface="Times New Roman" panose="02020603050405020304" pitchFamily="18" charset="0"/>
                      </a:rPr>
                      <m:t>𝑐</m:t>
                    </m:r>
                  </m:oMath>
                </a14:m>
                <a:r>
                  <a:rPr lang="en-US" i="1" dirty="0">
                    <a:latin typeface="Times New Roman" panose="02020603050405020304" pitchFamily="18" charset="0"/>
                    <a:ea typeface="Times New Roman" panose="02020603050405020304" pitchFamily="18" charset="0"/>
                  </a:rPr>
                  <a:t> </a:t>
                </a:r>
                <a:r>
                  <a:rPr lang="kk-KZ" i="1" dirty="0" smtClean="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4.27</a:t>
                </a:r>
                <a:r>
                  <a:rPr lang="ru-RU" dirty="0" smtClean="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a:p>
                <a:pPr indent="450215" algn="just">
                  <a:spcAft>
                    <a:spcPts val="0"/>
                  </a:spcAft>
                </a:pPr>
                <a:r>
                  <a:rPr lang="ru-RU" dirty="0" err="1">
                    <a:latin typeface="Times New Roman" panose="02020603050405020304" pitchFamily="18" charset="0"/>
                    <a:ea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rPr>
                  <a:t> поляризация </a:t>
                </a:r>
                <a:r>
                  <a:rPr lang="ru-RU" dirty="0" err="1">
                    <a:latin typeface="Times New Roman" panose="02020603050405020304" pitchFamily="18" charset="0"/>
                    <a:ea typeface="Times New Roman" panose="02020603050405020304" pitchFamily="18" charset="0"/>
                  </a:rPr>
                  <a:t>жазықтығының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айналуына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әкеледі</a:t>
                </a:r>
                <a:endParaRPr lang="ru-RU"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 </a:t>
                </a:r>
              </a:p>
            </p:txBody>
          </p:sp>
        </mc:Choice>
        <mc:Fallback>
          <p:sp>
            <p:nvSpPr>
              <p:cNvPr id="6" name="Прямоугольник 5"/>
              <p:cNvSpPr>
                <a:spLocks noRot="1" noChangeAspect="1" noMove="1" noResize="1" noEditPoints="1" noAdjustHandles="1" noChangeArrowheads="1" noChangeShapeType="1" noTextEdit="1"/>
              </p:cNvSpPr>
              <p:nvPr/>
            </p:nvSpPr>
            <p:spPr>
              <a:xfrm>
                <a:off x="6172209" y="1097903"/>
                <a:ext cx="5824535" cy="4796249"/>
              </a:xfrm>
              <a:prstGeom prst="rect">
                <a:avLst/>
              </a:prstGeom>
              <a:blipFill rotWithShape="0">
                <a:blip r:embed="rId3"/>
                <a:stretch>
                  <a:fillRect l="-942" t="-635" r="-838"/>
                </a:stretch>
              </a:blipFill>
            </p:spPr>
            <p:txBody>
              <a:bodyPr/>
              <a:lstStyle/>
              <a:p>
                <a:r>
                  <a:rPr lang="ru-RU">
                    <a:noFill/>
                  </a:rPr>
                  <a:t> </a:t>
                </a:r>
              </a:p>
            </p:txBody>
          </p:sp>
        </mc:Fallback>
      </mc:AlternateContent>
      <p:cxnSp>
        <p:nvCxnSpPr>
          <p:cNvPr id="8" name="Прямая соединительная линия 7"/>
          <p:cNvCxnSpPr/>
          <p:nvPr/>
        </p:nvCxnSpPr>
        <p:spPr>
          <a:xfrm>
            <a:off x="6048378" y="1228725"/>
            <a:ext cx="0" cy="50577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535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Выноска 3 (граница и черта) 3"/>
          <p:cNvSpPr/>
          <p:nvPr/>
        </p:nvSpPr>
        <p:spPr>
          <a:xfrm flipV="1">
            <a:off x="1500187" y="1926852"/>
            <a:ext cx="9679781" cy="4300537"/>
          </a:xfrm>
          <a:prstGeom prst="accentBorderCallout3">
            <a:avLst>
              <a:gd name="adj1" fmla="val 17279"/>
              <a:gd name="adj2" fmla="val -2147"/>
              <a:gd name="adj3" fmla="val 17181"/>
              <a:gd name="adj4" fmla="val -8714"/>
              <a:gd name="adj5" fmla="val 117191"/>
              <a:gd name="adj6" fmla="val -8861"/>
              <a:gd name="adj7" fmla="val 116547"/>
              <a:gd name="adj8" fmla="val 27013"/>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685925" y="1999628"/>
            <a:ext cx="8865393" cy="415498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ru-RU" sz="2400" dirty="0">
                <a:latin typeface="Times New Roman" panose="02020603050405020304" pitchFamily="18" charset="0"/>
                <a:cs typeface="Times New Roman" panose="02020603050405020304" pitchFamily="18" charset="0"/>
              </a:rPr>
              <a:t>1.Толық </a:t>
            </a:r>
            <a:r>
              <a:rPr lang="ru-RU" sz="2400" dirty="0" err="1">
                <a:latin typeface="Times New Roman" panose="02020603050405020304" pitchFamily="18" charset="0"/>
                <a:cs typeface="Times New Roman" panose="02020603050405020304" pitchFamily="18" charset="0"/>
              </a:rPr>
              <a:t>шағылысу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құбылысы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байқалады</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2.Жарықтың </a:t>
            </a:r>
            <a:r>
              <a:rPr lang="ru-RU" sz="2400" dirty="0" err="1">
                <a:latin typeface="Times New Roman" panose="02020603050405020304" pitchFamily="18" charset="0"/>
                <a:cs typeface="Times New Roman" panose="02020603050405020304" pitchFamily="18" charset="0"/>
              </a:rPr>
              <a:t>критикалық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бұрыштан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үлкен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түсу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бұрыштарында</a:t>
            </a:r>
            <a:r>
              <a:rPr lang="ru-RU" sz="2400" dirty="0">
                <a:latin typeface="Times New Roman" panose="02020603050405020304" pitchFamily="18" charset="0"/>
                <a:cs typeface="Times New Roman" panose="02020603050405020304" pitchFamily="18" charset="0"/>
              </a:rPr>
              <a:t> не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3.Сынған </a:t>
            </a:r>
            <a:r>
              <a:rPr lang="ru-RU" sz="2400" dirty="0" err="1">
                <a:latin typeface="Times New Roman" panose="02020603050405020304" pitchFamily="18" charset="0"/>
                <a:cs typeface="Times New Roman" panose="02020603050405020304" pitchFamily="18" charset="0"/>
              </a:rPr>
              <a:t>толқын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дегеніміз</a:t>
            </a:r>
            <a:r>
              <a:rPr lang="ru-RU" sz="2400" dirty="0">
                <a:latin typeface="Times New Roman" panose="02020603050405020304" pitchFamily="18" charset="0"/>
                <a:cs typeface="Times New Roman" panose="02020603050405020304" pitchFamily="18" charset="0"/>
              </a:rPr>
              <a:t> не?</a:t>
            </a:r>
          </a:p>
          <a:p>
            <a:r>
              <a:rPr lang="ru-RU" sz="2400" dirty="0">
                <a:latin typeface="Times New Roman" panose="02020603050405020304" pitchFamily="18" charset="0"/>
                <a:cs typeface="Times New Roman" panose="02020603050405020304" pitchFamily="18" charset="0"/>
              </a:rPr>
              <a:t>4.Шағылған </a:t>
            </a:r>
            <a:r>
              <a:rPr lang="ru-RU" sz="2400" dirty="0" err="1">
                <a:latin typeface="Times New Roman" panose="02020603050405020304" pitchFamily="18" charset="0"/>
                <a:cs typeface="Times New Roman" panose="02020603050405020304" pitchFamily="18" charset="0"/>
              </a:rPr>
              <a:t>толқындар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фазасының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өзгеруінің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себебі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неде</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5.Федоровтың </a:t>
            </a:r>
            <a:r>
              <a:rPr lang="ru-RU" sz="2400" dirty="0" err="1">
                <a:latin typeface="Times New Roman" panose="02020603050405020304" pitchFamily="18" charset="0"/>
                <a:cs typeface="Times New Roman" panose="02020603050405020304" pitchFamily="18" charset="0"/>
              </a:rPr>
              <a:t>ауысымы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қандай</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6.Ортаның </a:t>
            </a:r>
            <a:r>
              <a:rPr lang="ru-RU" sz="2400" dirty="0" err="1">
                <a:latin typeface="Times New Roman" panose="02020603050405020304" pitchFamily="18" charset="0"/>
                <a:cs typeface="Times New Roman" panose="02020603050405020304" pitchFamily="18" charset="0"/>
              </a:rPr>
              <a:t>анизотропиясы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жазық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толқындардың</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r>
              <a:rPr lang="ru-RU" sz="2400" dirty="0" err="1" smtClean="0">
                <a:latin typeface="Times New Roman" panose="02020603050405020304" pitchFamily="18" charset="0"/>
                <a:cs typeface="Times New Roman" panose="02020603050405020304" pitchFamily="18" charset="0"/>
              </a:rPr>
              <a:t>кристалдарда</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таралуына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етеді</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7</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Гиротропты</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орта </a:t>
            </a:r>
            <a:r>
              <a:rPr lang="ru-RU" sz="2400" dirty="0" err="1">
                <a:latin typeface="Times New Roman" panose="02020603050405020304" pitchFamily="18" charset="0"/>
                <a:cs typeface="Times New Roman" panose="02020603050405020304" pitchFamily="18" charset="0"/>
              </a:rPr>
              <a:t>дегеніміз</a:t>
            </a:r>
            <a:r>
              <a:rPr lang="ru-RU" sz="2400" dirty="0">
                <a:latin typeface="Times New Roman" panose="02020603050405020304" pitchFamily="18" charset="0"/>
                <a:cs typeface="Times New Roman" panose="02020603050405020304" pitchFamily="18" charset="0"/>
              </a:rPr>
              <a:t> не?</a:t>
            </a:r>
          </a:p>
          <a:p>
            <a:r>
              <a:rPr lang="ru-RU" sz="2400" dirty="0" smtClean="0">
                <a:latin typeface="Times New Roman" panose="02020603050405020304" pitchFamily="18" charset="0"/>
                <a:cs typeface="Times New Roman" panose="02020603050405020304" pitchFamily="18" charset="0"/>
              </a:rPr>
              <a:t>8.Бір </a:t>
            </a:r>
            <a:r>
              <a:rPr lang="ru-RU" sz="2400" dirty="0" err="1">
                <a:latin typeface="Times New Roman" panose="02020603050405020304" pitchFamily="18" charset="0"/>
                <a:cs typeface="Times New Roman" panose="02020603050405020304" pitchFamily="18" charset="0"/>
              </a:rPr>
              <a:t>осьті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кристалдар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дегеніміз</a:t>
            </a:r>
            <a:r>
              <a:rPr lang="ru-RU" sz="2400" dirty="0">
                <a:latin typeface="Times New Roman" panose="02020603050405020304" pitchFamily="18" charset="0"/>
                <a:cs typeface="Times New Roman" panose="02020603050405020304" pitchFamily="18" charset="0"/>
              </a:rPr>
              <a:t> не?</a:t>
            </a:r>
          </a:p>
          <a:p>
            <a:r>
              <a:rPr lang="ru-RU" sz="2400" dirty="0" smtClean="0">
                <a:latin typeface="Times New Roman" panose="02020603050405020304" pitchFamily="18" charset="0"/>
                <a:cs typeface="Times New Roman" panose="02020603050405020304" pitchFamily="18" charset="0"/>
              </a:rPr>
              <a:t>9.Қос </a:t>
            </a:r>
            <a:r>
              <a:rPr lang="ru-RU" sz="2400" dirty="0" err="1">
                <a:latin typeface="Times New Roman" panose="02020603050405020304" pitchFamily="18" charset="0"/>
                <a:cs typeface="Times New Roman" panose="02020603050405020304" pitchFamily="18" charset="0"/>
              </a:rPr>
              <a:t>осьті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кристалдар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дегеніміз</a:t>
            </a:r>
            <a:r>
              <a:rPr lang="ru-RU" sz="2400" dirty="0">
                <a:latin typeface="Times New Roman" panose="02020603050405020304" pitchFamily="18" charset="0"/>
                <a:cs typeface="Times New Roman" panose="02020603050405020304" pitchFamily="18" charset="0"/>
              </a:rPr>
              <a:t> не?</a:t>
            </a:r>
          </a:p>
        </p:txBody>
      </p:sp>
      <p:sp>
        <p:nvSpPr>
          <p:cNvPr id="6" name="Прямоугольник 5"/>
          <p:cNvSpPr/>
          <p:nvPr/>
        </p:nvSpPr>
        <p:spPr>
          <a:xfrm>
            <a:off x="765166" y="397815"/>
            <a:ext cx="326179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lvl="0"/>
            <a:r>
              <a:rPr lang="kk-KZ" sz="2400" dirty="0" smtClean="0">
                <a:latin typeface="Times New Roman" panose="02020603050405020304" pitchFamily="18" charset="0"/>
                <a:cs typeface="Times New Roman" panose="02020603050405020304" pitchFamily="18" charset="0"/>
              </a:rPr>
              <a:t>4.3</a:t>
            </a:r>
            <a:r>
              <a:rPr lang="kk-KZ" sz="2400" b="0" dirty="0" smtClean="0">
                <a:effectLst/>
                <a:latin typeface="Times New Roman" panose="02020603050405020304" pitchFamily="18" charset="0"/>
                <a:cs typeface="Times New Roman" panose="02020603050405020304" pitchFamily="18" charset="0"/>
              </a:rPr>
              <a:t>. </a:t>
            </a:r>
            <a:r>
              <a:rPr lang="kk-KZ" sz="2400" b="0" dirty="0" smtClean="0">
                <a:effectLst/>
                <a:latin typeface="Times New Roman" panose="02020603050405020304" pitchFamily="18" charset="0"/>
                <a:cs typeface="Times New Roman" panose="02020603050405020304" pitchFamily="18" charset="0"/>
              </a:rPr>
              <a:t>Бақылау сұрақтары</a:t>
            </a:r>
            <a:endParaRPr lang="ru-RU" sz="2400"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3937" y="3955682"/>
            <a:ext cx="3080140" cy="2843206"/>
          </a:xfrm>
          <a:prstGeom prst="rect">
            <a:avLst/>
          </a:prstGeom>
          <a:effectLst/>
        </p:spPr>
      </p:pic>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12</a:t>
            </a:r>
            <a:endParaRPr lang="ru-RU" dirty="0">
              <a:solidFill>
                <a:schemeClr val="tx1"/>
              </a:solidFill>
            </a:endParaRPr>
          </a:p>
        </p:txBody>
      </p:sp>
    </p:spTree>
    <p:extLst>
      <p:ext uri="{BB962C8B-B14F-4D97-AF65-F5344CB8AC3E}">
        <p14:creationId xmlns:p14="http://schemas.microsoft.com/office/powerpoint/2010/main" val="112166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ятиугольник 6"/>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3249798780"/>
              </p:ext>
            </p:extLst>
          </p:nvPr>
        </p:nvGraphicFramePr>
        <p:xfrm>
          <a:off x="0" y="1443038"/>
          <a:ext cx="11987213" cy="4829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5492759" y="252195"/>
            <a:ext cx="1849161" cy="7078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nSpc>
                <a:spcPct val="125000"/>
              </a:lnSpc>
              <a:spcAft>
                <a:spcPts val="0"/>
              </a:spcAft>
            </a:pPr>
            <a:r>
              <a:rPr lang="kk-KZ" sz="3200" b="0" dirty="0" smtClean="0">
                <a:solidFill>
                  <a:schemeClr val="tx2"/>
                </a:solidFill>
                <a:latin typeface="Times New Roman" panose="02020603050405020304" pitchFamily="18" charset="0"/>
                <a:cs typeface="Times New Roman" panose="02020603050405020304" pitchFamily="18" charset="0"/>
              </a:rPr>
              <a:t>Мазмұны</a:t>
            </a:r>
            <a:endParaRPr lang="ru-RU" sz="3200" b="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extLst>
      <p:ext uri="{BB962C8B-B14F-4D97-AF65-F5344CB8AC3E}">
        <p14:creationId xmlns:p14="http://schemas.microsoft.com/office/powerpoint/2010/main" val="771020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3</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a:latin typeface="Times New Roman" panose="02020603050405020304" pitchFamily="18" charset="0"/>
                <a:cs typeface="Times New Roman" panose="02020603050405020304" pitchFamily="18" charset="0"/>
              </a:rPr>
              <a:t>4.1. </a:t>
            </a:r>
            <a:r>
              <a:rPr lang="ru-RU" sz="2400" dirty="0" err="1">
                <a:latin typeface="Times New Roman" panose="02020603050405020304" pitchFamily="18" charset="0"/>
                <a:cs typeface="Times New Roman" panose="02020603050405020304" pitchFamily="18" charset="0"/>
              </a:rPr>
              <a:t>Толық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көрініс</a:t>
            </a:r>
            <a:endParaRPr lang="ru-RU" sz="2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7" name="Прямоугольник 6"/>
              <p:cNvSpPr/>
              <p:nvPr/>
            </p:nvSpPr>
            <p:spPr>
              <a:xfrm>
                <a:off x="164307" y="1221578"/>
                <a:ext cx="4007643" cy="5448928"/>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 Френель </a:t>
                </a:r>
                <a:r>
                  <a:rPr lang="ru-RU" dirty="0" err="1">
                    <a:latin typeface="Times New Roman" panose="02020603050405020304" pitchFamily="18" charset="0"/>
                    <a:ea typeface="Times New Roman" panose="02020603050405020304" pitchFamily="18" charset="0"/>
                  </a:rPr>
                  <a:t>формулаларынан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жарық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тығызырақ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ортадан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тығыздығы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азырақ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ортаға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түскенде</a:t>
                </a:r>
                <a:r>
                  <a:rPr lang="ru-RU" dirty="0">
                    <a:latin typeface="Times New Roman" panose="02020603050405020304" pitchFamily="18" charset="0"/>
                    <a:ea typeface="Times New Roman" panose="02020603050405020304" pitchFamily="18" charset="0"/>
                  </a:rPr>
                  <a:t> (n′ &lt; n) </a:t>
                </a:r>
                <a:r>
                  <a:rPr lang="ru-RU" dirty="0" err="1">
                    <a:latin typeface="Times New Roman" panose="02020603050405020304" pitchFamily="18" charset="0"/>
                    <a:ea typeface="Times New Roman" panose="02020603050405020304" pitchFamily="18" charset="0"/>
                  </a:rPr>
                  <a:t>шағылу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коэффициенті</a:t>
                </a:r>
                <a:r>
                  <a:rPr lang="ru-RU" dirty="0">
                    <a:latin typeface="Times New Roman" panose="02020603050405020304" pitchFamily="18" charset="0"/>
                    <a:ea typeface="Times New Roman" panose="02020603050405020304" pitchFamily="18" charset="0"/>
                  </a:rPr>
                  <a:t> i</a:t>
                </a:r>
                <a:r>
                  <a:rPr lang="ru-RU" baseline="-25000" dirty="0">
                    <a:effectLst/>
                    <a:latin typeface="Times New Roman" panose="02020603050405020304" pitchFamily="18" charset="0"/>
                    <a:ea typeface="Times New Roman" panose="02020603050405020304" pitchFamily="18" charset="0"/>
                  </a:rPr>
                  <a:t>0</a:t>
                </a:r>
                <a:r>
                  <a:rPr lang="ru-RU" dirty="0">
                    <a:effectLst/>
                    <a:latin typeface="Times New Roman" panose="02020603050405020304" pitchFamily="18" charset="0"/>
                    <a:ea typeface="Times New Roman" panose="02020603050405020304" pitchFamily="18" charset="0"/>
                  </a:rPr>
                  <a:t> = 90° </a:t>
                </a:r>
                <a:r>
                  <a:rPr lang="ru-RU" dirty="0" err="1">
                    <a:effectLst/>
                    <a:latin typeface="Times New Roman" panose="02020603050405020304" pitchFamily="18" charset="0"/>
                    <a:ea typeface="Times New Roman" panose="02020603050405020304" pitchFamily="18" charset="0"/>
                  </a:rPr>
                  <a:t>емес</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кішірек</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бұрыштарда</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бірлікке</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ұмтылатынына</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көз</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жеткізуге</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болады</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Бұл</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жағдайда</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жарықтың</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толық</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шағылысу</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құбылысы</a:t>
                </a:r>
                <a:r>
                  <a:rPr lang="ru-RU" dirty="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байқалады.Ол</a:t>
                </a:r>
                <a:r>
                  <a:rPr lang="ru-RU" dirty="0" smtClean="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шартты</a:t>
                </a:r>
                <a:r>
                  <a:rPr lang="ru-RU" dirty="0" smtClean="0">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қанағаттандыратын</a:t>
                </a:r>
                <a:r>
                  <a:rPr lang="ru-RU" dirty="0" smtClean="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түсу</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бұрыштарында</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орын</a:t>
                </a:r>
                <a:r>
                  <a:rPr lang="ru-RU" dirty="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алады</a:t>
                </a:r>
                <a:endParaRPr lang="ru-RU" dirty="0" smtClean="0">
                  <a:effectLst/>
                  <a:latin typeface="Times New Roman" panose="02020603050405020304" pitchFamily="18" charset="0"/>
                  <a:ea typeface="Times New Roman" panose="02020603050405020304" pitchFamily="18" charset="0"/>
                </a:endParaRPr>
              </a:p>
              <a:p>
                <a:pPr indent="450215" algn="r">
                  <a:spcAft>
                    <a:spcPts val="0"/>
                  </a:spcAft>
                </a:pPr>
                <a:r>
                  <a:rPr lang="ru-RU" dirty="0" smtClean="0">
                    <a:effectLst/>
                    <a:latin typeface="Times New Roman" panose="02020603050405020304" pitchFamily="18" charset="0"/>
                    <a:ea typeface="Times New Roman" panose="02020603050405020304" pitchFamily="18" charset="0"/>
                  </a:rPr>
                  <a:t>                                                         </a:t>
                </a:r>
                <a14:m>
                  <m:oMath xmlns:m="http://schemas.openxmlformats.org/officeDocument/2006/math">
                    <m:f>
                      <m:fPr>
                        <m:ctrlPr>
                          <a:rPr lang="ru-RU" i="1">
                            <a:effectLst/>
                            <a:latin typeface="Cambria Math" panose="02040503050406030204" pitchFamily="18" charset="0"/>
                            <a:ea typeface="Times New Roman" panose="02020603050405020304" pitchFamily="18" charset="0"/>
                          </a:rPr>
                        </m:ctrlPr>
                      </m:fPr>
                      <m:num>
                        <m:r>
                          <a:rPr lang="en-US" i="1">
                            <a:effectLst/>
                            <a:latin typeface="Cambria Math" panose="02040503050406030204" pitchFamily="18" charset="0"/>
                            <a:ea typeface="Times New Roman" panose="02020603050405020304" pitchFamily="18" charset="0"/>
                          </a:rPr>
                          <m:t>𝑛</m:t>
                        </m:r>
                      </m:num>
                      <m:den>
                        <m:r>
                          <a:rPr lang="ru-RU"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den>
                    </m:f>
                    <m:r>
                      <a:rPr lang="ru-RU" i="1">
                        <a:effectLst/>
                        <a:latin typeface="Cambria Math" panose="02040503050406030204" pitchFamily="18" charset="0"/>
                        <a:ea typeface="Times New Roman" panose="02020603050405020304" pitchFamily="18" charset="0"/>
                      </a:rPr>
                      <m:t>𝑠𝑖𝑛</m:t>
                    </m:r>
                    <m:sSub>
                      <m:sSubPr>
                        <m:ctrlPr>
                          <a:rPr lang="ru-RU" i="1">
                            <a:effectLst/>
                            <a:latin typeface="Cambria Math" panose="02040503050406030204" pitchFamily="18" charset="0"/>
                            <a:ea typeface="Times New Roman" panose="02020603050405020304" pitchFamily="18" charset="0"/>
                          </a:rPr>
                        </m:ctrlPr>
                      </m:sSubPr>
                      <m:e>
                        <m:r>
                          <a:rPr lang="ru-RU" i="1">
                            <a:effectLst/>
                            <a:latin typeface="Cambria Math" panose="02040503050406030204" pitchFamily="18" charset="0"/>
                            <a:ea typeface="Times New Roman" panose="02020603050405020304" pitchFamily="18" charset="0"/>
                          </a:rPr>
                          <m:t>𝑖</m:t>
                        </m:r>
                      </m:e>
                      <m:sub>
                        <m:r>
                          <a:rPr lang="ru-RU" i="1">
                            <a:effectLst/>
                            <a:latin typeface="Cambria Math" panose="02040503050406030204" pitchFamily="18" charset="0"/>
                            <a:ea typeface="Times New Roman" panose="02020603050405020304" pitchFamily="18" charset="0"/>
                          </a:rPr>
                          <m:t>0</m:t>
                        </m:r>
                      </m:sub>
                    </m:sSub>
                    <m:r>
                      <a:rPr lang="ru-RU" i="1">
                        <a:effectLst/>
                        <a:latin typeface="Cambria Math" panose="02040503050406030204" pitchFamily="18" charset="0"/>
                        <a:ea typeface="Times New Roman" panose="02020603050405020304" pitchFamily="18" charset="0"/>
                      </a:rPr>
                      <m:t>≥</m:t>
                    </m:r>
                    <m:r>
                      <a:rPr lang="ru-RU" i="1" smtClean="0">
                        <a:effectLst/>
                        <a:latin typeface="Cambria Math" panose="02040503050406030204" pitchFamily="18" charset="0"/>
                        <a:ea typeface="Times New Roman" panose="02020603050405020304" pitchFamily="18" charset="0"/>
                      </a:rPr>
                      <m:t>1</m:t>
                    </m:r>
                  </m:oMath>
                </a14:m>
                <a:r>
                  <a:rPr lang="ru-RU" dirty="0">
                    <a:effectLst/>
                    <a:latin typeface="Times New Roman" panose="02020603050405020304" pitchFamily="18" charset="0"/>
                    <a:ea typeface="Times New Roman" panose="02020603050405020304" pitchFamily="18" charset="0"/>
                  </a:rPr>
                  <a:t> </a:t>
                </a:r>
                <a:r>
                  <a:rPr lang="ru-RU" dirty="0" smtClean="0">
                    <a:effectLst/>
                    <a:latin typeface="Times New Roman" panose="02020603050405020304" pitchFamily="18" charset="0"/>
                    <a:ea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4.1)</a:t>
                </a:r>
              </a:p>
              <a:p>
                <a:pPr algn="just">
                  <a:spcAft>
                    <a:spcPts val="0"/>
                  </a:spcAft>
                </a:pPr>
                <a:r>
                  <a:rPr lang="ru-RU" dirty="0">
                    <a:effectLst/>
                    <a:latin typeface="Times New Roman" panose="02020603050405020304" pitchFamily="18" charset="0"/>
                    <a:ea typeface="Times New Roman" panose="02020603050405020304" pitchFamily="18" charset="0"/>
                  </a:rPr>
                  <a:t> </a:t>
                </a:r>
              </a:p>
              <a:p>
                <a:pPr indent="450215" algn="just">
                  <a:spcAft>
                    <a:spcPts val="0"/>
                  </a:spcAft>
                </a:pPr>
                <a:r>
                  <a:rPr lang="ru-RU" dirty="0" err="1">
                    <a:effectLst/>
                    <a:latin typeface="Times New Roman" panose="02020603050405020304" pitchFamily="18" charset="0"/>
                    <a:ea typeface="Times New Roman" panose="02020603050405020304" pitchFamily="18" charset="0"/>
                  </a:rPr>
                  <a:t>Толық</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шағылысу</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құбылысы</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диэлектрлік</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толқын</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өткізгіштерде</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электромагниттік</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толқындардың</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энергиясын</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локализациялауда</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үлкен</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рөл</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атқарады</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Сондықтан</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біз</a:t>
                </a:r>
                <a:r>
                  <a:rPr lang="ru-RU" dirty="0">
                    <a:effectLst/>
                    <a:latin typeface="Times New Roman" panose="02020603050405020304" pitchFamily="18" charset="0"/>
                    <a:ea typeface="Times New Roman" panose="02020603050405020304" pitchFamily="18" charset="0"/>
                  </a:rPr>
                  <a:t> оны </a:t>
                </a:r>
                <a:r>
                  <a:rPr lang="ru-RU" dirty="0" err="1">
                    <a:effectLst/>
                    <a:latin typeface="Times New Roman" panose="02020603050405020304" pitchFamily="18" charset="0"/>
                    <a:ea typeface="Times New Roman" panose="02020603050405020304" pitchFamily="18" charset="0"/>
                  </a:rPr>
                  <a:t>толығырақ</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қарастырамыз</a:t>
                </a:r>
                <a:r>
                  <a:rPr lang="ru-RU" dirty="0" smtClean="0">
                    <a:effectLst/>
                    <a:latin typeface="Times New Roman" panose="02020603050405020304" pitchFamily="18" charset="0"/>
                    <a:ea typeface="Times New Roman" panose="02020603050405020304" pitchFamily="18" charset="0"/>
                  </a:rPr>
                  <a:t>.</a:t>
                </a:r>
                <a:endParaRPr lang="ru-RU" dirty="0">
                  <a:effectLst/>
                  <a:latin typeface="Times New Roman" panose="02020603050405020304" pitchFamily="18" charset="0"/>
                  <a:ea typeface="Times New Roman" panose="02020603050405020304" pitchFamily="18" charset="0"/>
                </a:endParaRPr>
              </a:p>
            </p:txBody>
          </p:sp>
        </mc:Choice>
        <mc:Fallback>
          <p:sp>
            <p:nvSpPr>
              <p:cNvPr id="7" name="Прямоугольник 6"/>
              <p:cNvSpPr>
                <a:spLocks noRot="1" noChangeAspect="1" noMove="1" noResize="1" noEditPoints="1" noAdjustHandles="1" noChangeArrowheads="1" noChangeShapeType="1" noTextEdit="1"/>
              </p:cNvSpPr>
              <p:nvPr/>
            </p:nvSpPr>
            <p:spPr>
              <a:xfrm>
                <a:off x="164307" y="1221578"/>
                <a:ext cx="4007643" cy="5448928"/>
              </a:xfrm>
              <a:prstGeom prst="rect">
                <a:avLst/>
              </a:prstGeom>
              <a:blipFill rotWithShape="0">
                <a:blip r:embed="rId2"/>
                <a:stretch>
                  <a:fillRect l="-1370" t="-559" r="-1218" b="-783"/>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0" name="Прямоугольник 9"/>
              <p:cNvSpPr/>
              <p:nvPr/>
            </p:nvSpPr>
            <p:spPr>
              <a:xfrm>
                <a:off x="4171950" y="1221578"/>
                <a:ext cx="3552825" cy="5216236"/>
              </a:xfrm>
              <a:prstGeom prst="rect">
                <a:avLst/>
              </a:prstGeom>
            </p:spPr>
            <p:txBody>
              <a:bodyPr wrap="square">
                <a:spAutoFit/>
              </a:bodyPr>
              <a:lstStyle/>
              <a:p>
                <a:pPr indent="450215" algn="just">
                  <a:spcAft>
                    <a:spcPts val="0"/>
                  </a:spcAft>
                </a:pPr>
                <a:r>
                  <a:rPr lang="ru-RU" dirty="0" smtClean="0">
                    <a:latin typeface="Times New Roman" panose="02020603050405020304" pitchFamily="18" charset="0"/>
                    <a:ea typeface="Times New Roman" panose="02020603050405020304" pitchFamily="18" charset="0"/>
                  </a:rPr>
                  <a:t>Френель </a:t>
                </a:r>
                <a:r>
                  <a:rPr lang="ru-RU" dirty="0" err="1">
                    <a:latin typeface="Times New Roman" panose="02020603050405020304" pitchFamily="18" charset="0"/>
                    <a:ea typeface="Times New Roman" panose="02020603050405020304" pitchFamily="18" charset="0"/>
                  </a:rPr>
                  <a:t>формулалары</a:t>
                </a:r>
                <a:r>
                  <a:rPr lang="ru-RU" dirty="0">
                    <a:latin typeface="Times New Roman" panose="02020603050405020304" pitchFamily="18" charset="0"/>
                    <a:ea typeface="Times New Roman" panose="02020603050405020304" pitchFamily="18" charset="0"/>
                  </a:rPr>
                  <a:t> (3.48) - (3.51) </a:t>
                </a:r>
                <a:r>
                  <a:rPr lang="ru-RU" dirty="0" err="1">
                    <a:latin typeface="Times New Roman" panose="02020603050405020304" pitchFamily="18" charset="0"/>
                    <a:ea typeface="Times New Roman" panose="02020603050405020304" pitchFamily="18" charset="0"/>
                  </a:rPr>
                  <a:t>кез</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келген</a:t>
                </a:r>
                <a:r>
                  <a:rPr lang="ru-RU" dirty="0">
                    <a:latin typeface="Times New Roman" panose="02020603050405020304" pitchFamily="18" charset="0"/>
                    <a:ea typeface="Times New Roman" panose="02020603050405020304" pitchFamily="18" charset="0"/>
                  </a:rPr>
                  <a:t> орта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жарықтың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түсу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бұрыштары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үшін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жарамды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Шектен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жоғары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түсу</a:t>
                </a:r>
                <a:r>
                  <a:rPr lang="ru-RU" dirty="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бұрыштарында</a:t>
                </a:r>
                <a:endParaRPr lang="ru-RU" dirty="0" smtClean="0">
                  <a:latin typeface="Times New Roman" panose="02020603050405020304" pitchFamily="18" charset="0"/>
                  <a:ea typeface="Times New Roman" panose="02020603050405020304" pitchFamily="18" charset="0"/>
                </a:endParaRPr>
              </a:p>
              <a:p>
                <a:pPr algn="r">
                  <a:spcAft>
                    <a:spcPts val="0"/>
                  </a:spcAft>
                </a:pPr>
                <a14:m>
                  <m:oMath xmlns:m="http://schemas.openxmlformats.org/officeDocument/2006/math">
                    <m:sSub>
                      <m:sSubPr>
                        <m:ctrlPr>
                          <a:rPr lang="ru-RU" i="1">
                            <a:latin typeface="Cambria Math" panose="02040503050406030204" pitchFamily="18" charset="0"/>
                            <a:ea typeface="Times New Roman" panose="02020603050405020304" pitchFamily="18" charset="0"/>
                          </a:rPr>
                        </m:ctrlPr>
                      </m:sSubPr>
                      <m:e>
                        <m:r>
                          <a:rPr lang="en-US" i="1">
                            <a:latin typeface="Cambria Math" panose="02040503050406030204" pitchFamily="18" charset="0"/>
                            <a:ea typeface="Times New Roman" panose="02020603050405020304" pitchFamily="18" charset="0"/>
                          </a:rPr>
                          <m:t>𝑖</m:t>
                        </m:r>
                      </m:e>
                      <m:sub>
                        <m:r>
                          <a:rPr lang="ru-RU" i="1">
                            <a:latin typeface="Cambria Math" panose="02040503050406030204" pitchFamily="18" charset="0"/>
                            <a:ea typeface="Times New Roman" panose="02020603050405020304" pitchFamily="18" charset="0"/>
                          </a:rPr>
                          <m:t>пр</m:t>
                        </m:r>
                      </m:sub>
                    </m:sSub>
                    <m:r>
                      <a:rPr lang="ru-RU" i="1">
                        <a:latin typeface="Cambria Math" panose="02040503050406030204" pitchFamily="18" charset="0"/>
                        <a:ea typeface="Times New Roman" panose="02020603050405020304" pitchFamily="18" charset="0"/>
                      </a:rPr>
                      <m:t>=</m:t>
                    </m:r>
                    <m:r>
                      <a:rPr lang="en-US" i="1">
                        <a:latin typeface="Cambria Math" panose="02040503050406030204" pitchFamily="18" charset="0"/>
                        <a:ea typeface="Times New Roman" panose="02020603050405020304" pitchFamily="18" charset="0"/>
                      </a:rPr>
                      <m:t>𝑎𝑟𝑐𝑠𝑖𝑛</m:t>
                    </m:r>
                    <m:f>
                      <m:fPr>
                        <m:ctrlPr>
                          <a:rPr lang="ru-RU" i="1">
                            <a:latin typeface="Cambria Math" panose="02040503050406030204" pitchFamily="18" charset="0"/>
                            <a:ea typeface="Times New Roman" panose="02020603050405020304" pitchFamily="18" charset="0"/>
                          </a:rPr>
                        </m:ctrlPr>
                      </m:fPr>
                      <m:num>
                        <m:r>
                          <a:rPr lang="en-US" i="1">
                            <a:latin typeface="Cambria Math" panose="02040503050406030204" pitchFamily="18" charset="0"/>
                            <a:ea typeface="Times New Roman" panose="02020603050405020304" pitchFamily="18" charset="0"/>
                          </a:rPr>
                          <m:t>𝑛</m:t>
                        </m:r>
                        <m:r>
                          <a:rPr lang="ru-RU" i="1">
                            <a:latin typeface="Cambria Math" panose="02040503050406030204" pitchFamily="18" charset="0"/>
                            <a:ea typeface="Times New Roman" panose="02020603050405020304" pitchFamily="18" charset="0"/>
                          </a:rPr>
                          <m:t>`</m:t>
                        </m:r>
                      </m:num>
                      <m:den>
                        <m:r>
                          <a:rPr lang="en-US" i="1">
                            <a:latin typeface="Cambria Math" panose="02040503050406030204" pitchFamily="18" charset="0"/>
                            <a:ea typeface="Times New Roman" panose="02020603050405020304" pitchFamily="18" charset="0"/>
                          </a:rPr>
                          <m:t>𝑛</m:t>
                        </m:r>
                      </m:den>
                    </m:f>
                    <m:r>
                      <a:rPr lang="ru-RU" b="0" i="1">
                        <a:latin typeface="Cambria Math" panose="02040503050406030204" pitchFamily="18" charset="0"/>
                        <a:ea typeface="Times New Roman" panose="02020603050405020304" pitchFamily="18" charset="0"/>
                      </a:rPr>
                      <m:t>            </m:t>
                    </m:r>
                  </m:oMath>
                </a14:m>
                <a:r>
                  <a:rPr lang="ru-RU" i="1" dirty="0" smtClean="0">
                    <a:latin typeface="Times New Roman" panose="02020603050405020304" pitchFamily="18" charset="0"/>
                    <a:ea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4.2</a:t>
                </a:r>
                <a:r>
                  <a:rPr lang="ru-RU" dirty="0" smtClean="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Сыну </a:t>
                </a:r>
                <a:r>
                  <a:rPr lang="ru-RU" dirty="0" err="1">
                    <a:latin typeface="Times New Roman" panose="02020603050405020304" pitchFamily="18" charset="0"/>
                    <a:ea typeface="Times New Roman" panose="02020603050405020304" pitchFamily="18" charset="0"/>
                  </a:rPr>
                  <a:t>бұрышы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күрделі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rPr>
                  <a:t>, ал </a:t>
                </a:r>
                <a:r>
                  <a:rPr lang="ru-RU" dirty="0" err="1">
                    <a:latin typeface="Times New Roman" panose="02020603050405020304" pitchFamily="18" charset="0"/>
                    <a:ea typeface="Times New Roman" panose="02020603050405020304" pitchFamily="18" charset="0"/>
                  </a:rPr>
                  <a:t>оның</a:t>
                </a:r>
                <a:r>
                  <a:rPr lang="ru-RU" dirty="0">
                    <a:latin typeface="Times New Roman" panose="02020603050405020304" pitchFamily="18" charset="0"/>
                    <a:ea typeface="Times New Roman" panose="02020603050405020304" pitchFamily="18" charset="0"/>
                  </a:rPr>
                  <a:t> косинусы </a:t>
                </a:r>
                <a:r>
                  <a:rPr lang="ru-RU" dirty="0" err="1">
                    <a:latin typeface="Times New Roman" panose="02020603050405020304" pitchFamily="18" charset="0"/>
                    <a:ea typeface="Times New Roman" panose="02020603050405020304" pitchFamily="18" charset="0"/>
                  </a:rPr>
                  <a:t>елестейді</a:t>
                </a:r>
                <a:r>
                  <a:rPr lang="ru-RU" dirty="0">
                    <a:latin typeface="Times New Roman" panose="02020603050405020304" pitchFamily="18" charset="0"/>
                    <a:ea typeface="Times New Roman" panose="02020603050405020304" pitchFamily="18" charset="0"/>
                  </a:rPr>
                  <a:t>:</a:t>
                </a:r>
              </a:p>
              <a:p>
                <a:pPr algn="r">
                  <a:spcAft>
                    <a:spcPts val="0"/>
                  </a:spcAft>
                </a:pPr>
                <a14:m>
                  <m:oMath xmlns:m="http://schemas.openxmlformats.org/officeDocument/2006/math">
                    <m:r>
                      <a:rPr lang="en-US" i="1">
                        <a:latin typeface="Cambria Math" panose="02040503050406030204" pitchFamily="18" charset="0"/>
                        <a:ea typeface="Times New Roman" panose="02020603050405020304" pitchFamily="18" charset="0"/>
                      </a:rPr>
                      <m:t>𝑐𝑜𝑠𝑡</m:t>
                    </m:r>
                    <m:r>
                      <a:rPr lang="ru-RU" i="1">
                        <a:latin typeface="Cambria Math" panose="02040503050406030204" pitchFamily="18" charset="0"/>
                        <a:ea typeface="Times New Roman" panose="02020603050405020304" pitchFamily="18" charset="0"/>
                      </a:rPr>
                      <m:t>=±</m:t>
                    </m:r>
                    <m:r>
                      <a:rPr lang="en-US" i="1">
                        <a:latin typeface="Cambria Math" panose="02040503050406030204" pitchFamily="18" charset="0"/>
                        <a:ea typeface="Times New Roman" panose="02020603050405020304" pitchFamily="18" charset="0"/>
                      </a:rPr>
                      <m:t>𝑖</m:t>
                    </m:r>
                    <m:rad>
                      <m:radPr>
                        <m:degHide m:val="on"/>
                        <m:ctrlPr>
                          <a:rPr lang="ru-RU" i="1">
                            <a:latin typeface="Cambria Math" panose="02040503050406030204" pitchFamily="18" charset="0"/>
                            <a:ea typeface="Times New Roman" panose="02020603050405020304" pitchFamily="18" charset="0"/>
                          </a:rPr>
                        </m:ctrlPr>
                      </m:radPr>
                      <m:deg/>
                      <m:e>
                        <m:f>
                          <m:fPr>
                            <m:ctrlPr>
                              <a:rPr lang="ru-RU" i="1">
                                <a:latin typeface="Cambria Math" panose="02040503050406030204" pitchFamily="18" charset="0"/>
                                <a:ea typeface="Times New Roman" panose="02020603050405020304" pitchFamily="18" charset="0"/>
                              </a:rPr>
                            </m:ctrlPr>
                          </m:fPr>
                          <m:num>
                            <m:sSup>
                              <m:sSupPr>
                                <m:ctrlPr>
                                  <a:rPr lang="ru-RU" i="1">
                                    <a:latin typeface="Cambria Math" panose="02040503050406030204" pitchFamily="18" charset="0"/>
                                    <a:ea typeface="Times New Roman" panose="02020603050405020304" pitchFamily="18" charset="0"/>
                                  </a:rPr>
                                </m:ctrlPr>
                              </m:sSupPr>
                              <m:e>
                                <m:r>
                                  <a:rPr lang="en-US" i="1">
                                    <a:latin typeface="Cambria Math" panose="02040503050406030204" pitchFamily="18" charset="0"/>
                                    <a:ea typeface="Times New Roman" panose="02020603050405020304" pitchFamily="18" charset="0"/>
                                  </a:rPr>
                                  <m:t>𝑛</m:t>
                                </m:r>
                              </m:e>
                              <m:sup>
                                <m:r>
                                  <a:rPr lang="ru-RU" i="1">
                                    <a:latin typeface="Cambria Math" panose="02040503050406030204" pitchFamily="18" charset="0"/>
                                    <a:ea typeface="Times New Roman" panose="02020603050405020304" pitchFamily="18" charset="0"/>
                                  </a:rPr>
                                  <m:t>2</m:t>
                                </m:r>
                              </m:sup>
                            </m:sSup>
                          </m:num>
                          <m:den>
                            <m:sSup>
                              <m:sSupPr>
                                <m:ctrlPr>
                                  <a:rPr lang="ru-RU" i="1">
                                    <a:latin typeface="Cambria Math" panose="02040503050406030204" pitchFamily="18" charset="0"/>
                                    <a:ea typeface="Times New Roman" panose="02020603050405020304" pitchFamily="18" charset="0"/>
                                  </a:rPr>
                                </m:ctrlPr>
                              </m:sSupPr>
                              <m:e>
                                <m:r>
                                  <a:rPr lang="en-US" i="1">
                                    <a:latin typeface="Cambria Math" panose="02040503050406030204" pitchFamily="18" charset="0"/>
                                    <a:ea typeface="Times New Roman" panose="02020603050405020304" pitchFamily="18" charset="0"/>
                                  </a:rPr>
                                  <m:t>𝑛</m:t>
                                </m:r>
                                <m:r>
                                  <a:rPr lang="ru-RU" i="1">
                                    <a:latin typeface="Cambria Math" panose="02040503050406030204" pitchFamily="18" charset="0"/>
                                    <a:ea typeface="Times New Roman" panose="02020603050405020304" pitchFamily="18" charset="0"/>
                                  </a:rPr>
                                  <m:t>`</m:t>
                                </m:r>
                              </m:e>
                              <m:sup>
                                <m:r>
                                  <a:rPr lang="ru-RU" i="1">
                                    <a:latin typeface="Cambria Math" panose="02040503050406030204" pitchFamily="18" charset="0"/>
                                    <a:ea typeface="Times New Roman" panose="02020603050405020304" pitchFamily="18" charset="0"/>
                                  </a:rPr>
                                  <m:t>2</m:t>
                                </m:r>
                              </m:sup>
                            </m:sSup>
                          </m:den>
                        </m:f>
                        <m:sSup>
                          <m:sSupPr>
                            <m:ctrlPr>
                              <a:rPr lang="ru-RU" i="1">
                                <a:latin typeface="Cambria Math" panose="02040503050406030204" pitchFamily="18" charset="0"/>
                                <a:ea typeface="Times New Roman" panose="02020603050405020304" pitchFamily="18" charset="0"/>
                              </a:rPr>
                            </m:ctrlPr>
                          </m:sSupPr>
                          <m:e>
                            <m:r>
                              <a:rPr lang="en-US" i="1">
                                <a:latin typeface="Cambria Math" panose="02040503050406030204" pitchFamily="18" charset="0"/>
                                <a:ea typeface="Times New Roman" panose="02020603050405020304" pitchFamily="18" charset="0"/>
                              </a:rPr>
                              <m:t>𝑠𝑖𝑛</m:t>
                            </m:r>
                          </m:e>
                          <m:sup>
                            <m:r>
                              <a:rPr lang="ru-RU" i="1">
                                <a:latin typeface="Cambria Math" panose="02040503050406030204" pitchFamily="18" charset="0"/>
                                <a:ea typeface="Times New Roman" panose="02020603050405020304" pitchFamily="18" charset="0"/>
                              </a:rPr>
                              <m:t>2</m:t>
                            </m:r>
                          </m:sup>
                        </m:sSup>
                        <m:sSub>
                          <m:sSubPr>
                            <m:ctrlPr>
                              <a:rPr lang="ru-RU" i="1">
                                <a:latin typeface="Cambria Math" panose="02040503050406030204" pitchFamily="18" charset="0"/>
                                <a:ea typeface="Times New Roman" panose="02020603050405020304" pitchFamily="18" charset="0"/>
                              </a:rPr>
                            </m:ctrlPr>
                          </m:sSubPr>
                          <m:e>
                            <m:r>
                              <a:rPr lang="en-US" i="1">
                                <a:latin typeface="Cambria Math" panose="02040503050406030204" pitchFamily="18" charset="0"/>
                                <a:ea typeface="Times New Roman" panose="02020603050405020304" pitchFamily="18" charset="0"/>
                              </a:rPr>
                              <m:t>𝑖</m:t>
                            </m:r>
                          </m:e>
                          <m:sub>
                            <m:r>
                              <a:rPr lang="ru-RU" i="1">
                                <a:latin typeface="Cambria Math" panose="02040503050406030204" pitchFamily="18" charset="0"/>
                                <a:ea typeface="Times New Roman" panose="02020603050405020304" pitchFamily="18" charset="0"/>
                              </a:rPr>
                              <m:t>0</m:t>
                            </m:r>
                          </m:sub>
                        </m:sSub>
                        <m:r>
                          <a:rPr lang="ru-RU" i="1">
                            <a:latin typeface="Cambria Math" panose="02040503050406030204" pitchFamily="18" charset="0"/>
                            <a:ea typeface="Times New Roman" panose="02020603050405020304" pitchFamily="18" charset="0"/>
                          </a:rPr>
                          <m:t>−1</m:t>
                        </m:r>
                      </m:e>
                    </m:rad>
                    <m:r>
                      <a:rPr lang="ru-RU" b="0" i="1">
                        <a:latin typeface="Cambria Math" panose="02040503050406030204" pitchFamily="18" charset="0"/>
                        <a:ea typeface="Times New Roman" panose="02020603050405020304" pitchFamily="18" charset="0"/>
                      </a:rPr>
                      <m:t>   </m:t>
                    </m:r>
                  </m:oMath>
                </a14:m>
                <a:r>
                  <a:rPr lang="ru-RU"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4.3</a:t>
                </a:r>
                <a:r>
                  <a:rPr lang="ru-RU" dirty="0" smtClean="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(4.1) </a:t>
                </a:r>
                <a:r>
                  <a:rPr lang="ru-RU" dirty="0" err="1">
                    <a:latin typeface="Times New Roman" panose="02020603050405020304" pitchFamily="18" charset="0"/>
                    <a:ea typeface="Times New Roman" panose="02020603050405020304" pitchFamily="18" charset="0"/>
                  </a:rPr>
                  <a:t>өрнекке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сәйкес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бұл</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сынған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толқындарда</a:t>
                </a:r>
                <a:r>
                  <a:rPr lang="ru-RU" dirty="0">
                    <a:latin typeface="Times New Roman" panose="02020603050405020304" pitchFamily="18" charset="0"/>
                    <a:ea typeface="Times New Roman" panose="02020603050405020304" pitchFamily="18" charset="0"/>
                  </a:rPr>
                  <a:t> </a:t>
                </a:r>
                <a:r>
                  <a:rPr lang="kk-KZ" dirty="0">
                    <a:latin typeface="Times New Roman" panose="02020603050405020304" pitchFamily="18" charset="0"/>
                    <a:ea typeface="Times New Roman" panose="02020603050405020304" pitchFamily="18" charset="0"/>
                  </a:rPr>
                  <a:t>өшулік</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фактордың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фазалық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секірудің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пайда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болуына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әкеледі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Шынында</a:t>
                </a:r>
                <a:r>
                  <a:rPr lang="ru-RU" dirty="0">
                    <a:latin typeface="Times New Roman" panose="02020603050405020304" pitchFamily="18" charset="0"/>
                    <a:ea typeface="Times New Roman" panose="02020603050405020304" pitchFamily="18" charset="0"/>
                  </a:rPr>
                  <a:t> да, </a:t>
                </a:r>
                <a:r>
                  <a:rPr lang="ru-RU" dirty="0" err="1">
                    <a:latin typeface="Times New Roman" panose="02020603050405020304" pitchFamily="18" charset="0"/>
                    <a:ea typeface="Times New Roman" panose="02020603050405020304" pitchFamily="18" charset="0"/>
                  </a:rPr>
                  <a:t>берілетін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толқындардың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фазасын</a:t>
                </a:r>
                <a:r>
                  <a:rPr lang="ru-RU" dirty="0">
                    <a:latin typeface="Times New Roman" panose="02020603050405020304" pitchFamily="18" charset="0"/>
                    <a:ea typeface="Times New Roman" panose="02020603050405020304" pitchFamily="18" charset="0"/>
                  </a:rPr>
                  <a:t> (z &lt; 0) </a:t>
                </a:r>
                <a:r>
                  <a:rPr lang="ru-RU" dirty="0" err="1">
                    <a:latin typeface="Times New Roman" panose="02020603050405020304" pitchFamily="18" charset="0"/>
                    <a:ea typeface="Times New Roman" panose="02020603050405020304" pitchFamily="18" charset="0"/>
                  </a:rPr>
                  <a:t>келесі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түрде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жазуға</a:t>
                </a:r>
                <a:r>
                  <a:rPr lang="ru-RU" dirty="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болады</a:t>
                </a:r>
                <a:endParaRPr lang="ru-RU" dirty="0" smtClean="0">
                  <a:latin typeface="Times New Roman" panose="02020603050405020304" pitchFamily="18" charset="0"/>
                  <a:ea typeface="Times New Roman" panose="02020603050405020304" pitchFamily="18" charset="0"/>
                </a:endParaRPr>
              </a:p>
            </p:txBody>
          </p:sp>
        </mc:Choice>
        <mc:Fallback>
          <p:sp>
            <p:nvSpPr>
              <p:cNvPr id="10" name="Прямоугольник 9"/>
              <p:cNvSpPr>
                <a:spLocks noRot="1" noChangeAspect="1" noMove="1" noResize="1" noEditPoints="1" noAdjustHandles="1" noChangeArrowheads="1" noChangeShapeType="1" noTextEdit="1"/>
              </p:cNvSpPr>
              <p:nvPr/>
            </p:nvSpPr>
            <p:spPr>
              <a:xfrm>
                <a:off x="4171950" y="1221578"/>
                <a:ext cx="3552825" cy="5216236"/>
              </a:xfrm>
              <a:prstGeom prst="rect">
                <a:avLst/>
              </a:prstGeom>
              <a:blipFill rotWithShape="0">
                <a:blip r:embed="rId3"/>
                <a:stretch>
                  <a:fillRect l="-1372" t="-584" r="-1544" b="-935"/>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2" name="Прямоугольник 11"/>
              <p:cNvSpPr/>
              <p:nvPr/>
            </p:nvSpPr>
            <p:spPr>
              <a:xfrm>
                <a:off x="7724775" y="1221578"/>
                <a:ext cx="4086225" cy="5453224"/>
              </a:xfrm>
              <a:prstGeom prst="rect">
                <a:avLst/>
              </a:prstGeom>
            </p:spPr>
            <p:txBody>
              <a:bodyPr wrap="square">
                <a:spAutoFit/>
              </a:bodyPr>
              <a:lstStyle/>
              <a:p>
                <a:pPr algn="ctr"/>
                <a:r>
                  <a:rPr lang="ru-RU" dirty="0">
                    <a:latin typeface="Times New Roman" panose="02020603050405020304" pitchFamily="18" charset="0"/>
                    <a:ea typeface="Times New Roman" panose="02020603050405020304" pitchFamily="18" charset="0"/>
                  </a:rPr>
                  <a:t> </a:t>
                </a:r>
                <a14:m>
                  <m:oMath xmlns:m="http://schemas.openxmlformats.org/officeDocument/2006/math">
                    <m:r>
                      <a:rPr lang="en-US" i="1">
                        <a:latin typeface="Cambria Math" panose="02040503050406030204" pitchFamily="18" charset="0"/>
                        <a:ea typeface="Times New Roman" panose="02020603050405020304" pitchFamily="18" charset="0"/>
                      </a:rPr>
                      <m:t>𝑘𝑟</m:t>
                    </m:r>
                    <m:r>
                      <a:rPr lang="ru-RU" i="1">
                        <a:latin typeface="Cambria Math" panose="02040503050406030204" pitchFamily="18" charset="0"/>
                        <a:ea typeface="Times New Roman" panose="02020603050405020304" pitchFamily="18" charset="0"/>
                      </a:rPr>
                      <m:t>=щ</m:t>
                    </m:r>
                    <m:rad>
                      <m:radPr>
                        <m:degHide m:val="on"/>
                        <m:ctrlPr>
                          <a:rPr lang="ru-RU" i="1">
                            <a:latin typeface="Cambria Math" panose="02040503050406030204" pitchFamily="18" charset="0"/>
                            <a:ea typeface="Times New Roman" panose="02020603050405020304" pitchFamily="18" charset="0"/>
                          </a:rPr>
                        </m:ctrlPr>
                      </m:radPr>
                      <m:deg/>
                      <m:e>
                        <m:r>
                          <a:rPr lang="en-US" i="1">
                            <a:latin typeface="Cambria Math" panose="02040503050406030204" pitchFamily="18" charset="0"/>
                            <a:ea typeface="Times New Roman" panose="02020603050405020304" pitchFamily="18" charset="0"/>
                          </a:rPr>
                          <m:t>𝑒</m:t>
                        </m:r>
                        <m:r>
                          <a:rPr lang="ru-RU" i="1">
                            <a:latin typeface="Cambria Math" panose="02040503050406030204" pitchFamily="18" charset="0"/>
                            <a:ea typeface="Times New Roman" panose="02020603050405020304" pitchFamily="18" charset="0"/>
                          </a:rPr>
                          <m:t>`м</m:t>
                        </m:r>
                      </m:e>
                    </m:rad>
                    <m:r>
                      <a:rPr lang="en-US" i="1">
                        <a:latin typeface="Cambria Math" panose="02040503050406030204" pitchFamily="18" charset="0"/>
                        <a:ea typeface="Times New Roman" panose="02020603050405020304" pitchFamily="18" charset="0"/>
                      </a:rPr>
                      <m:t>𝑥𝑠𝑖𝑛𝑡</m:t>
                    </m:r>
                    <m:r>
                      <a:rPr lang="ru-RU" i="1">
                        <a:latin typeface="Cambria Math" panose="02040503050406030204" pitchFamily="18" charset="0"/>
                        <a:ea typeface="Times New Roman" panose="02020603050405020304" pitchFamily="18" charset="0"/>
                      </a:rPr>
                      <m:t>−</m:t>
                    </m:r>
                    <m:r>
                      <a:rPr lang="en-US" i="1">
                        <a:latin typeface="Cambria Math" panose="02040503050406030204" pitchFamily="18" charset="0"/>
                        <a:ea typeface="Times New Roman" panose="02020603050405020304" pitchFamily="18" charset="0"/>
                      </a:rPr>
                      <m:t>𝑧𝑐𝑜𝑠𝑡</m:t>
                    </m:r>
                    <m:r>
                      <a:rPr lang="ru-RU" i="1">
                        <a:latin typeface="Cambria Math" panose="02040503050406030204" pitchFamily="18" charset="0"/>
                        <a:ea typeface="Times New Roman" panose="02020603050405020304" pitchFamily="18" charset="0"/>
                      </a:rPr>
                      <m:t>=щ</m:t>
                    </m:r>
                    <m:rad>
                      <m:radPr>
                        <m:degHide m:val="on"/>
                        <m:ctrlPr>
                          <a:rPr lang="ru-RU" i="1">
                            <a:latin typeface="Cambria Math" panose="02040503050406030204" pitchFamily="18" charset="0"/>
                            <a:ea typeface="Times New Roman" panose="02020603050405020304" pitchFamily="18" charset="0"/>
                          </a:rPr>
                        </m:ctrlPr>
                      </m:radPr>
                      <m:deg/>
                      <m:e>
                        <m:r>
                          <a:rPr lang="en-US" i="1">
                            <a:latin typeface="Cambria Math" panose="02040503050406030204" pitchFamily="18" charset="0"/>
                            <a:ea typeface="Times New Roman" panose="02020603050405020304" pitchFamily="18" charset="0"/>
                          </a:rPr>
                          <m:t>𝑒</m:t>
                        </m:r>
                        <m:r>
                          <a:rPr lang="ru-RU" i="1">
                            <a:latin typeface="Cambria Math" panose="02040503050406030204" pitchFamily="18" charset="0"/>
                            <a:ea typeface="Times New Roman" panose="02020603050405020304" pitchFamily="18" charset="0"/>
                          </a:rPr>
                          <m:t>`м</m:t>
                        </m:r>
                      </m:e>
                    </m:rad>
                    <m:d>
                      <m:dPr>
                        <m:ctrlPr>
                          <a:rPr lang="ru-RU" i="1">
                            <a:latin typeface="Cambria Math" panose="02040503050406030204" pitchFamily="18" charset="0"/>
                            <a:ea typeface="Times New Roman" panose="02020603050405020304" pitchFamily="18" charset="0"/>
                          </a:rPr>
                        </m:ctrlPr>
                      </m:dPr>
                      <m:e>
                        <m:r>
                          <a:rPr lang="ru-RU" i="1">
                            <a:latin typeface="Cambria Math" panose="02040503050406030204" pitchFamily="18" charset="0"/>
                            <a:ea typeface="Times New Roman" panose="02020603050405020304" pitchFamily="18" charset="0"/>
                          </a:rPr>
                          <m:t>𝑥</m:t>
                        </m:r>
                        <m:f>
                          <m:fPr>
                            <m:ctrlPr>
                              <a:rPr lang="ru-RU" i="1">
                                <a:latin typeface="Cambria Math" panose="02040503050406030204" pitchFamily="18" charset="0"/>
                                <a:ea typeface="Times New Roman" panose="02020603050405020304" pitchFamily="18" charset="0"/>
                              </a:rPr>
                            </m:ctrlPr>
                          </m:fPr>
                          <m:num>
                            <m:r>
                              <a:rPr lang="ru-RU" i="1">
                                <a:latin typeface="Cambria Math" panose="02040503050406030204" pitchFamily="18" charset="0"/>
                                <a:ea typeface="Times New Roman" panose="02020603050405020304" pitchFamily="18" charset="0"/>
                              </a:rPr>
                              <m:t>𝑛</m:t>
                            </m:r>
                          </m:num>
                          <m:den>
                            <m:r>
                              <a:rPr lang="ru-RU" i="1">
                                <a:latin typeface="Cambria Math" panose="02040503050406030204" pitchFamily="18" charset="0"/>
                                <a:ea typeface="Times New Roman" panose="02020603050405020304" pitchFamily="18" charset="0"/>
                              </a:rPr>
                              <m:t>𝑛</m:t>
                            </m:r>
                            <m:r>
                              <a:rPr lang="ru-RU" i="1">
                                <a:latin typeface="Cambria Math" panose="02040503050406030204" pitchFamily="18" charset="0"/>
                                <a:ea typeface="Times New Roman" panose="02020603050405020304" pitchFamily="18" charset="0"/>
                              </a:rPr>
                              <m:t>`</m:t>
                            </m:r>
                          </m:den>
                        </m:f>
                        <m:r>
                          <a:rPr lang="ru-RU" i="1">
                            <a:latin typeface="Cambria Math" panose="02040503050406030204" pitchFamily="18" charset="0"/>
                            <a:ea typeface="Times New Roman" panose="02020603050405020304" pitchFamily="18" charset="0"/>
                          </a:rPr>
                          <m:t>𝑠𝑖𝑛</m:t>
                        </m:r>
                        <m:sSub>
                          <m:sSubPr>
                            <m:ctrlPr>
                              <a:rPr lang="ru-RU" i="1">
                                <a:latin typeface="Cambria Math" panose="02040503050406030204" pitchFamily="18" charset="0"/>
                                <a:ea typeface="Times New Roman" panose="02020603050405020304" pitchFamily="18" charset="0"/>
                              </a:rPr>
                            </m:ctrlPr>
                          </m:sSubPr>
                          <m:e>
                            <m:r>
                              <a:rPr lang="ru-RU" i="1">
                                <a:latin typeface="Cambria Math" panose="02040503050406030204" pitchFamily="18" charset="0"/>
                                <a:ea typeface="Times New Roman" panose="02020603050405020304" pitchFamily="18" charset="0"/>
                              </a:rPr>
                              <m:t>𝑖</m:t>
                            </m:r>
                          </m:e>
                          <m:sub>
                            <m:r>
                              <a:rPr lang="ru-RU" i="1">
                                <a:latin typeface="Cambria Math" panose="02040503050406030204" pitchFamily="18" charset="0"/>
                                <a:ea typeface="Times New Roman" panose="02020603050405020304" pitchFamily="18" charset="0"/>
                              </a:rPr>
                              <m:t>0</m:t>
                            </m:r>
                          </m:sub>
                        </m:sSub>
                        <m:r>
                          <a:rPr lang="ru-RU" i="1">
                            <a:latin typeface="Cambria Math" panose="02040503050406030204" pitchFamily="18" charset="0"/>
                            <a:ea typeface="Times New Roman" panose="02020603050405020304" pitchFamily="18" charset="0"/>
                          </a:rPr>
                          <m:t>−</m:t>
                        </m:r>
                        <m:r>
                          <a:rPr lang="ru-RU" i="1">
                            <a:latin typeface="Cambria Math" panose="02040503050406030204" pitchFamily="18" charset="0"/>
                            <a:ea typeface="Times New Roman" panose="02020603050405020304" pitchFamily="18" charset="0"/>
                          </a:rPr>
                          <m:t>𝑖𝑧</m:t>
                        </m:r>
                        <m:rad>
                          <m:radPr>
                            <m:degHide m:val="on"/>
                            <m:ctrlPr>
                              <a:rPr lang="ru-RU" i="1">
                                <a:latin typeface="Cambria Math" panose="02040503050406030204" pitchFamily="18" charset="0"/>
                                <a:ea typeface="Times New Roman" panose="02020603050405020304" pitchFamily="18" charset="0"/>
                              </a:rPr>
                            </m:ctrlPr>
                          </m:radPr>
                          <m:deg/>
                          <m:e>
                            <m:f>
                              <m:fPr>
                                <m:ctrlPr>
                                  <a:rPr lang="ru-RU" i="1">
                                    <a:latin typeface="Cambria Math" panose="02040503050406030204" pitchFamily="18" charset="0"/>
                                    <a:ea typeface="Times New Roman" panose="02020603050405020304" pitchFamily="18" charset="0"/>
                                  </a:rPr>
                                </m:ctrlPr>
                              </m:fPr>
                              <m:num>
                                <m:r>
                                  <a:rPr lang="ru-RU" i="1">
                                    <a:latin typeface="Cambria Math" panose="02040503050406030204" pitchFamily="18" charset="0"/>
                                    <a:ea typeface="Times New Roman" panose="02020603050405020304" pitchFamily="18" charset="0"/>
                                  </a:rPr>
                                  <m:t>𝑛</m:t>
                                </m:r>
                              </m:num>
                              <m:den>
                                <m:r>
                                  <a:rPr lang="ru-RU" i="1">
                                    <a:latin typeface="Cambria Math" panose="02040503050406030204" pitchFamily="18" charset="0"/>
                                    <a:ea typeface="Times New Roman" panose="02020603050405020304" pitchFamily="18" charset="0"/>
                                  </a:rPr>
                                  <m:t>𝑛</m:t>
                                </m:r>
                                <m:r>
                                  <a:rPr lang="ru-RU" i="1">
                                    <a:latin typeface="Cambria Math" panose="02040503050406030204" pitchFamily="18" charset="0"/>
                                    <a:ea typeface="Times New Roman" panose="02020603050405020304" pitchFamily="18" charset="0"/>
                                  </a:rPr>
                                  <m:t>`</m:t>
                                </m:r>
                              </m:den>
                            </m:f>
                            <m:r>
                              <a:rPr lang="ru-RU" i="1">
                                <a:latin typeface="Cambria Math" panose="02040503050406030204" pitchFamily="18" charset="0"/>
                                <a:ea typeface="Times New Roman" panose="02020603050405020304" pitchFamily="18" charset="0"/>
                              </a:rPr>
                              <m:t>𝑠𝑖</m:t>
                            </m:r>
                            <m:sSup>
                              <m:sSupPr>
                                <m:ctrlPr>
                                  <a:rPr lang="ru-RU" i="1">
                                    <a:latin typeface="Cambria Math" panose="02040503050406030204" pitchFamily="18" charset="0"/>
                                    <a:ea typeface="Times New Roman" panose="02020603050405020304" pitchFamily="18" charset="0"/>
                                  </a:rPr>
                                </m:ctrlPr>
                              </m:sSupPr>
                              <m:e>
                                <m:r>
                                  <a:rPr lang="ru-RU" i="1">
                                    <a:latin typeface="Cambria Math" panose="02040503050406030204" pitchFamily="18" charset="0"/>
                                    <a:ea typeface="Times New Roman" panose="02020603050405020304" pitchFamily="18" charset="0"/>
                                  </a:rPr>
                                  <m:t>𝑛</m:t>
                                </m:r>
                              </m:e>
                              <m:sup>
                                <m:r>
                                  <a:rPr lang="ru-RU" i="1">
                                    <a:latin typeface="Cambria Math" panose="02040503050406030204" pitchFamily="18" charset="0"/>
                                    <a:ea typeface="Times New Roman" panose="02020603050405020304" pitchFamily="18" charset="0"/>
                                  </a:rPr>
                                  <m:t>2</m:t>
                                </m:r>
                              </m:sup>
                            </m:sSup>
                            <m:sSub>
                              <m:sSubPr>
                                <m:ctrlPr>
                                  <a:rPr lang="ru-RU" i="1">
                                    <a:latin typeface="Cambria Math" panose="02040503050406030204" pitchFamily="18" charset="0"/>
                                    <a:ea typeface="Times New Roman" panose="02020603050405020304" pitchFamily="18" charset="0"/>
                                  </a:rPr>
                                </m:ctrlPr>
                              </m:sSubPr>
                              <m:e>
                                <m:r>
                                  <a:rPr lang="ru-RU" i="1">
                                    <a:latin typeface="Cambria Math" panose="02040503050406030204" pitchFamily="18" charset="0"/>
                                    <a:ea typeface="Times New Roman" panose="02020603050405020304" pitchFamily="18" charset="0"/>
                                  </a:rPr>
                                  <m:t>𝑖</m:t>
                                </m:r>
                              </m:e>
                              <m:sub>
                                <m:r>
                                  <a:rPr lang="ru-RU" i="1">
                                    <a:latin typeface="Cambria Math" panose="02040503050406030204" pitchFamily="18" charset="0"/>
                                    <a:ea typeface="Times New Roman" panose="02020603050405020304" pitchFamily="18" charset="0"/>
                                  </a:rPr>
                                  <m:t>0</m:t>
                                </m:r>
                              </m:sub>
                            </m:sSub>
                            <m:r>
                              <a:rPr lang="ru-RU" i="1">
                                <a:latin typeface="Cambria Math" panose="02040503050406030204" pitchFamily="18" charset="0"/>
                                <a:ea typeface="Times New Roman" panose="02020603050405020304" pitchFamily="18" charset="0"/>
                              </a:rPr>
                              <m:t>−1</m:t>
                            </m:r>
                          </m:e>
                        </m:rad>
                      </m:e>
                    </m:d>
                  </m:oMath>
                </a14:m>
                <a:r>
                  <a:rPr lang="ru-RU" dirty="0">
                    <a:latin typeface="Times New Roman" panose="02020603050405020304" pitchFamily="18" charset="0"/>
                    <a:ea typeface="Times New Roman" panose="02020603050405020304" pitchFamily="18" charset="0"/>
                  </a:rPr>
                  <a:t>        (4.4</a:t>
                </a:r>
                <a:r>
                  <a:rPr lang="ru-RU" dirty="0" smtClean="0">
                    <a:latin typeface="Times New Roman" panose="02020603050405020304" pitchFamily="18" charset="0"/>
                    <a:ea typeface="Times New Roman" panose="02020603050405020304" pitchFamily="18" charset="0"/>
                  </a:rPr>
                  <a:t>)</a:t>
                </a:r>
              </a:p>
              <a:p>
                <a:pPr algn="r"/>
                <a:endParaRPr lang="ru-RU" dirty="0" smtClean="0">
                  <a:latin typeface="Times New Roman" panose="02020603050405020304" pitchFamily="18" charset="0"/>
                  <a:ea typeface="Times New Roman" panose="02020603050405020304" pitchFamily="18" charset="0"/>
                </a:endParaRPr>
              </a:p>
              <a:p>
                <a:pPr algn="just"/>
                <a:r>
                  <a:rPr lang="ru-RU" dirty="0" err="1"/>
                  <a:t>Мөлдір</a:t>
                </a:r>
                <a:r>
                  <a:rPr lang="ru-RU" dirty="0"/>
                  <a:t> </a:t>
                </a:r>
                <a:r>
                  <a:rPr lang="ru-RU" dirty="0" err="1"/>
                  <a:t>тасымалдаушыларда</a:t>
                </a:r>
                <a:r>
                  <a:rPr lang="ru-RU" dirty="0"/>
                  <a:t> (4.3), (4.4) </a:t>
                </a:r>
                <a:r>
                  <a:rPr lang="ru-RU" dirty="0" err="1"/>
                  <a:t>тармақтарындағы</a:t>
                </a:r>
                <a:r>
                  <a:rPr lang="ru-RU" dirty="0"/>
                  <a:t> </a:t>
                </a:r>
                <a:r>
                  <a:rPr lang="ru-RU" dirty="0" err="1"/>
                  <a:t>түбірдің</a:t>
                </a:r>
                <a:r>
                  <a:rPr lang="ru-RU" dirty="0"/>
                  <a:t> </a:t>
                </a:r>
                <a:r>
                  <a:rPr lang="ru-RU" dirty="0" err="1"/>
                  <a:t>алдындағы</a:t>
                </a:r>
                <a:r>
                  <a:rPr lang="ru-RU" dirty="0"/>
                  <a:t> </a:t>
                </a:r>
                <a:r>
                  <a:rPr lang="ru-RU" dirty="0" err="1"/>
                  <a:t>белгі</a:t>
                </a:r>
                <a:r>
                  <a:rPr lang="ru-RU" dirty="0"/>
                  <a:t> </a:t>
                </a:r>
                <a:r>
                  <a:rPr lang="ru-RU" dirty="0" err="1"/>
                  <a:t>өрістің</a:t>
                </a:r>
                <a:r>
                  <a:rPr lang="ru-RU" dirty="0"/>
                  <a:t> </a:t>
                </a:r>
                <a:r>
                  <a:rPr lang="ru-RU" dirty="0" err="1"/>
                  <a:t>интерфейстен</a:t>
                </a:r>
                <a:r>
                  <a:rPr lang="ru-RU" dirty="0"/>
                  <a:t> </a:t>
                </a:r>
                <a:r>
                  <a:rPr lang="ru-RU" dirty="0" err="1"/>
                  <a:t>шексіздікте</a:t>
                </a:r>
                <a:r>
                  <a:rPr lang="ru-RU" dirty="0"/>
                  <a:t> </a:t>
                </a:r>
                <a:r>
                  <a:rPr lang="ru-RU" dirty="0" err="1"/>
                  <a:t>ыдырауы</a:t>
                </a:r>
                <a:r>
                  <a:rPr lang="ru-RU" dirty="0"/>
                  <a:t> </a:t>
                </a:r>
                <a:r>
                  <a:rPr lang="ru-RU" dirty="0" err="1"/>
                  <a:t>үшін</a:t>
                </a:r>
                <a:r>
                  <a:rPr lang="ru-RU" dirty="0"/>
                  <a:t> </a:t>
                </a:r>
                <a:r>
                  <a:rPr lang="ru-RU" dirty="0" err="1"/>
                  <a:t>физикалық</a:t>
                </a:r>
                <a:r>
                  <a:rPr lang="ru-RU" dirty="0"/>
                  <a:t> </a:t>
                </a:r>
                <a:r>
                  <a:rPr lang="ru-RU" dirty="0" err="1"/>
                  <a:t>жағдайдан</a:t>
                </a:r>
                <a:r>
                  <a:rPr lang="ru-RU" dirty="0"/>
                  <a:t> </a:t>
                </a:r>
                <a:r>
                  <a:rPr lang="ru-RU" dirty="0" err="1"/>
                  <a:t>бірегей</a:t>
                </a:r>
                <a:r>
                  <a:rPr lang="ru-RU" dirty="0"/>
                  <a:t> </a:t>
                </a:r>
                <a:r>
                  <a:rPr lang="ru-RU" dirty="0" err="1"/>
                  <a:t>түрде</a:t>
                </a:r>
                <a:r>
                  <a:rPr lang="ru-RU" dirty="0"/>
                  <a:t> </a:t>
                </a:r>
                <a:r>
                  <a:rPr lang="ru-RU" dirty="0" err="1"/>
                  <a:t>таңдалады</a:t>
                </a:r>
                <a:r>
                  <a:rPr lang="ru-RU" dirty="0"/>
                  <a:t>. </a:t>
                </a:r>
                <a:r>
                  <a:rPr lang="ru-RU" dirty="0" err="1"/>
                  <a:t>Егер</a:t>
                </a:r>
                <a:r>
                  <a:rPr lang="ru-RU" dirty="0"/>
                  <a:t> </a:t>
                </a:r>
                <a:r>
                  <a:rPr lang="ru-RU" dirty="0" err="1"/>
                  <a:t>екінші</a:t>
                </a:r>
                <a:r>
                  <a:rPr lang="ru-RU" dirty="0"/>
                  <a:t> </a:t>
                </a:r>
                <a:r>
                  <a:rPr lang="ru-RU" dirty="0" err="1"/>
                  <a:t>азырақ</a:t>
                </a:r>
                <a:r>
                  <a:rPr lang="ru-RU" dirty="0"/>
                  <a:t> орта </a:t>
                </a:r>
                <a:r>
                  <a:rPr lang="ru-RU" dirty="0" err="1"/>
                  <a:t>күшейтетін</a:t>
                </a:r>
                <a:r>
                  <a:rPr lang="ru-RU" dirty="0"/>
                  <a:t> </a:t>
                </a:r>
                <a:r>
                  <a:rPr lang="ru-RU" dirty="0" err="1"/>
                  <a:t>болса</a:t>
                </a:r>
                <a:r>
                  <a:rPr lang="ru-RU" dirty="0"/>
                  <a:t>, </a:t>
                </a:r>
                <a:r>
                  <a:rPr lang="ru-RU" dirty="0" err="1"/>
                  <a:t>онда</a:t>
                </a:r>
                <a:r>
                  <a:rPr lang="ru-RU" dirty="0"/>
                  <a:t> </a:t>
                </a:r>
                <a:r>
                  <a:rPr lang="ru-RU" dirty="0" err="1"/>
                  <a:t>таңбаны</a:t>
                </a:r>
                <a:r>
                  <a:rPr lang="ru-RU" dirty="0"/>
                  <a:t> </a:t>
                </a:r>
                <a:r>
                  <a:rPr lang="ru-RU" dirty="0" err="1"/>
                  <a:t>таңдау</a:t>
                </a:r>
                <a:r>
                  <a:rPr lang="ru-RU" dirty="0"/>
                  <a:t> </a:t>
                </a:r>
                <a:r>
                  <a:rPr lang="ru-RU" dirty="0" err="1"/>
                  <a:t>толығымен</a:t>
                </a:r>
                <a:r>
                  <a:rPr lang="ru-RU" dirty="0"/>
                  <a:t> </a:t>
                </a:r>
                <a:r>
                  <a:rPr lang="ru-RU" dirty="0" err="1"/>
                  <a:t>анық</a:t>
                </a:r>
                <a:r>
                  <a:rPr lang="ru-RU" dirty="0"/>
                  <a:t> </a:t>
                </a:r>
                <a:r>
                  <a:rPr lang="ru-RU" dirty="0" err="1"/>
                  <a:t>емес</a:t>
                </a:r>
                <a:r>
                  <a:rPr lang="ru-RU" dirty="0"/>
                  <a:t>. </a:t>
                </a:r>
                <a:r>
                  <a:rPr lang="ru-RU" dirty="0" err="1"/>
                  <a:t>Дегенмен</a:t>
                </a:r>
                <a:r>
                  <a:rPr lang="ru-RU" dirty="0"/>
                  <a:t>, </a:t>
                </a:r>
                <a:r>
                  <a:rPr lang="ru-RU" dirty="0" err="1"/>
                  <a:t>төменде</a:t>
                </a:r>
                <a:r>
                  <a:rPr lang="ru-RU" dirty="0"/>
                  <a:t> </a:t>
                </a:r>
                <a:r>
                  <a:rPr lang="ru-RU" dirty="0" err="1"/>
                  <a:t>көрсетілгендей</a:t>
                </a:r>
                <a:r>
                  <a:rPr lang="ru-RU" dirty="0"/>
                  <a:t>, </a:t>
                </a:r>
                <a:r>
                  <a:rPr lang="ru-RU" dirty="0" err="1"/>
                  <a:t>оптикалық</a:t>
                </a:r>
                <a:r>
                  <a:rPr lang="ru-RU" dirty="0"/>
                  <a:t> </a:t>
                </a:r>
                <a:r>
                  <a:rPr lang="ru-RU" dirty="0" err="1"/>
                  <a:t>толқын</a:t>
                </a:r>
                <a:r>
                  <a:rPr lang="ru-RU" dirty="0"/>
                  <a:t> </a:t>
                </a:r>
                <a:r>
                  <a:rPr lang="ru-RU" dirty="0" err="1"/>
                  <a:t>өткізгіштерде</a:t>
                </a:r>
                <a:r>
                  <a:rPr lang="ru-RU" dirty="0"/>
                  <a:t> </a:t>
                </a:r>
                <a:r>
                  <a:rPr lang="ru-RU" dirty="0" err="1"/>
                  <a:t>екі</a:t>
                </a:r>
                <a:r>
                  <a:rPr lang="ru-RU" dirty="0"/>
                  <a:t> </a:t>
                </a:r>
                <a:r>
                  <a:rPr lang="ru-RU" dirty="0" err="1"/>
                  <a:t>шекара</a:t>
                </a:r>
                <a:r>
                  <a:rPr lang="ru-RU" dirty="0"/>
                  <a:t> </a:t>
                </a:r>
                <a:r>
                  <a:rPr lang="ru-RU" dirty="0" err="1"/>
                  <a:t>болған</a:t>
                </a:r>
                <a:r>
                  <a:rPr lang="ru-RU" dirty="0"/>
                  <a:t> </a:t>
                </a:r>
                <a:r>
                  <a:rPr lang="ru-RU" dirty="0" err="1"/>
                  <a:t>кезде</a:t>
                </a:r>
                <a:r>
                  <a:rPr lang="ru-RU" dirty="0"/>
                  <a:t> </a:t>
                </a:r>
                <a:r>
                  <a:rPr lang="ru-RU" dirty="0" err="1"/>
                  <a:t>күшейту</a:t>
                </a:r>
                <a:r>
                  <a:rPr lang="ru-RU" dirty="0"/>
                  <a:t> </a:t>
                </a:r>
                <a:r>
                  <a:rPr lang="ru-RU" dirty="0" err="1"/>
                  <a:t>немесе</a:t>
                </a:r>
                <a:r>
                  <a:rPr lang="ru-RU" dirty="0"/>
                  <a:t> </a:t>
                </a:r>
                <a:r>
                  <a:rPr lang="ru-RU" dirty="0" err="1"/>
                  <a:t>сіңіру</a:t>
                </a:r>
                <a:r>
                  <a:rPr lang="ru-RU" dirty="0"/>
                  <a:t> </a:t>
                </a:r>
                <a:r>
                  <a:rPr lang="ru-RU" dirty="0" err="1"/>
                  <a:t>қиындықтары</a:t>
                </a:r>
                <a:r>
                  <a:rPr lang="ru-RU" dirty="0"/>
                  <a:t> </a:t>
                </a:r>
                <a:r>
                  <a:rPr lang="ru-RU" dirty="0" err="1"/>
                  <a:t>болмайды</a:t>
                </a:r>
                <a:r>
                  <a:rPr lang="ru-RU" dirty="0"/>
                  <a:t>.</a:t>
                </a:r>
              </a:p>
              <a:p>
                <a:r>
                  <a:rPr lang="ru-RU" dirty="0"/>
                  <a:t>(4.4) (3.28) </a:t>
                </a:r>
                <a:r>
                  <a:rPr lang="ru-RU" dirty="0" err="1"/>
                  <a:t>орнына</a:t>
                </a:r>
                <a:r>
                  <a:rPr lang="ru-RU" dirty="0"/>
                  <a:t> </a:t>
                </a:r>
                <a:r>
                  <a:rPr lang="ru-RU" dirty="0" err="1"/>
                  <a:t>қойып</a:t>
                </a:r>
                <a:r>
                  <a:rPr lang="ru-RU" dirty="0"/>
                  <a:t>, </a:t>
                </a:r>
                <a:r>
                  <a:rPr lang="ru-RU" dirty="0" err="1"/>
                  <a:t>сынған</a:t>
                </a:r>
                <a:r>
                  <a:rPr lang="ru-RU" dirty="0"/>
                  <a:t> </a:t>
                </a:r>
                <a:r>
                  <a:rPr lang="ru-RU" dirty="0" err="1"/>
                  <a:t>толқынның</a:t>
                </a:r>
                <a:r>
                  <a:rPr lang="ru-RU" dirty="0"/>
                  <a:t> </a:t>
                </a:r>
                <a:r>
                  <a:rPr lang="ru-RU" dirty="0" err="1"/>
                  <a:t>электр</a:t>
                </a:r>
                <a:r>
                  <a:rPr lang="ru-RU" dirty="0"/>
                  <a:t> </a:t>
                </a:r>
                <a:r>
                  <a:rPr lang="ru-RU" dirty="0" err="1"/>
                  <a:t>өрісінің</a:t>
                </a:r>
                <a:r>
                  <a:rPr lang="ru-RU" dirty="0"/>
                  <a:t> </a:t>
                </a:r>
                <a:r>
                  <a:rPr lang="ru-RU" dirty="0" err="1"/>
                  <a:t>векторының</a:t>
                </a:r>
                <a:r>
                  <a:rPr lang="ru-RU" dirty="0"/>
                  <a:t> </a:t>
                </a:r>
                <a:r>
                  <a:rPr lang="ru-RU" dirty="0" err="1"/>
                  <a:t>өрнегін</a:t>
                </a:r>
                <a:r>
                  <a:rPr lang="ru-RU" dirty="0"/>
                  <a:t> </a:t>
                </a:r>
                <a:r>
                  <a:rPr lang="ru-RU" dirty="0" err="1"/>
                  <a:t>аламыз</a:t>
                </a:r>
                <a:r>
                  <a:rPr lang="ru-RU" dirty="0" smtClean="0"/>
                  <a:t>.</a:t>
                </a:r>
                <a:endParaRPr lang="ru-RU" dirty="0"/>
              </a:p>
            </p:txBody>
          </p:sp>
        </mc:Choice>
        <mc:Fallback>
          <p:sp>
            <p:nvSpPr>
              <p:cNvPr id="12" name="Прямоугольник 11"/>
              <p:cNvSpPr>
                <a:spLocks noRot="1" noChangeAspect="1" noMove="1" noResize="1" noEditPoints="1" noAdjustHandles="1" noChangeArrowheads="1" noChangeShapeType="1" noTextEdit="1"/>
              </p:cNvSpPr>
              <p:nvPr/>
            </p:nvSpPr>
            <p:spPr>
              <a:xfrm>
                <a:off x="7724775" y="1221578"/>
                <a:ext cx="4086225" cy="5453224"/>
              </a:xfrm>
              <a:prstGeom prst="rect">
                <a:avLst/>
              </a:prstGeom>
              <a:blipFill rotWithShape="0">
                <a:blip r:embed="rId4"/>
                <a:stretch>
                  <a:fillRect l="-1192" r="-1192" b="-782"/>
                </a:stretch>
              </a:blipFill>
            </p:spPr>
            <p:txBody>
              <a:bodyPr/>
              <a:lstStyle/>
              <a:p>
                <a:r>
                  <a:rPr lang="ru-RU">
                    <a:noFill/>
                  </a:rPr>
                  <a:t> </a:t>
                </a:r>
              </a:p>
            </p:txBody>
          </p:sp>
        </mc:Fallback>
      </mc:AlternateContent>
    </p:spTree>
    <p:extLst>
      <p:ext uri="{BB962C8B-B14F-4D97-AF65-F5344CB8AC3E}">
        <p14:creationId xmlns:p14="http://schemas.microsoft.com/office/powerpoint/2010/main" val="2936341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186363" y="1077413"/>
            <a:ext cx="6800850" cy="230609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a:latin typeface="Times New Roman" panose="02020603050405020304" pitchFamily="18" charset="0"/>
                <a:cs typeface="Times New Roman" panose="02020603050405020304" pitchFamily="18" charset="0"/>
              </a:rPr>
              <a:t>4.1. </a:t>
            </a:r>
            <a:r>
              <a:rPr lang="ru-RU" sz="2400" dirty="0" err="1">
                <a:latin typeface="Times New Roman" panose="02020603050405020304" pitchFamily="18" charset="0"/>
                <a:cs typeface="Times New Roman" panose="02020603050405020304" pitchFamily="18" charset="0"/>
              </a:rPr>
              <a:t>Толық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көрініс</a:t>
            </a:r>
            <a:endParaRPr lang="ru-RU" sz="2400" dirty="0">
              <a:latin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4</a:t>
            </a:r>
            <a:endParaRPr lang="ru-RU" dirty="0">
              <a:solidFill>
                <a:schemeClr val="tx1"/>
              </a:solidFill>
            </a:endParaRPr>
          </a:p>
        </p:txBody>
      </p:sp>
      <mc:AlternateContent xmlns:mc="http://schemas.openxmlformats.org/markup-compatibility/2006">
        <mc:Choice xmlns:a14="http://schemas.microsoft.com/office/drawing/2010/main" Requires="a14">
          <p:sp>
            <p:nvSpPr>
              <p:cNvPr id="2" name="Прямоугольник 1"/>
              <p:cNvSpPr/>
              <p:nvPr/>
            </p:nvSpPr>
            <p:spPr>
              <a:xfrm>
                <a:off x="204788" y="1077413"/>
                <a:ext cx="4953000" cy="5997219"/>
              </a:xfrm>
              <a:prstGeom prst="rect">
                <a:avLst/>
              </a:prstGeom>
            </p:spPr>
            <p:txBody>
              <a:bodyPr wrap="square">
                <a:spAutoFit/>
              </a:bodyPr>
              <a:lstStyle/>
              <a:p>
                <a:r>
                  <a:rPr lang="ru-RU" dirty="0"/>
                  <a:t> </a:t>
                </a:r>
                <a14:m>
                  <m:oMath xmlns:m="http://schemas.openxmlformats.org/officeDocument/2006/math">
                    <m:sSup>
                      <m:sSupPr>
                        <m:ctrlPr>
                          <a:rPr lang="ru-RU" i="1">
                            <a:latin typeface="Cambria Math" panose="02040503050406030204" pitchFamily="18" charset="0"/>
                          </a:rPr>
                        </m:ctrlPr>
                      </m:sSupPr>
                      <m:e>
                        <m:r>
                          <a:rPr lang="en-US" i="1">
                            <a:latin typeface="Cambria Math" panose="02040503050406030204" pitchFamily="18" charset="0"/>
                          </a:rPr>
                          <m:t>𝐸</m:t>
                        </m:r>
                      </m:e>
                      <m:sup>
                        <m:r>
                          <a:rPr lang="ru-RU" i="1">
                            <a:latin typeface="Cambria Math" panose="02040503050406030204" pitchFamily="18" charset="0"/>
                          </a:rPr>
                          <m:t>𝑡</m:t>
                        </m:r>
                      </m:sup>
                    </m:sSup>
                    <m:r>
                      <a:rPr lang="ru-RU" i="1">
                        <a:latin typeface="Cambria Math" panose="02040503050406030204" pitchFamily="18" charset="0"/>
                      </a:rPr>
                      <m:t>=</m:t>
                    </m:r>
                    <m:sSubSup>
                      <m:sSubSupPr>
                        <m:ctrlPr>
                          <a:rPr lang="ru-RU" i="1">
                            <a:latin typeface="Cambria Math" panose="02040503050406030204" pitchFamily="18" charset="0"/>
                          </a:rPr>
                        </m:ctrlPr>
                      </m:sSubSupPr>
                      <m:e>
                        <m:r>
                          <a:rPr lang="ru-RU" i="1">
                            <a:latin typeface="Cambria Math" panose="02040503050406030204" pitchFamily="18" charset="0"/>
                          </a:rPr>
                          <m:t>𝐸</m:t>
                        </m:r>
                      </m:e>
                      <m:sub>
                        <m:r>
                          <a:rPr lang="ru-RU" i="1">
                            <a:latin typeface="Cambria Math" panose="02040503050406030204" pitchFamily="18" charset="0"/>
                          </a:rPr>
                          <m:t>0</m:t>
                        </m:r>
                      </m:sub>
                      <m:sup>
                        <m:r>
                          <a:rPr lang="ru-RU" i="1">
                            <a:latin typeface="Cambria Math" panose="02040503050406030204" pitchFamily="18" charset="0"/>
                          </a:rPr>
                          <m:t>𝑡</m:t>
                        </m:r>
                      </m:sup>
                    </m:sSubSup>
                    <m:r>
                      <a:rPr lang="ru-RU" i="1">
                        <a:latin typeface="Cambria Math" panose="02040503050406030204" pitchFamily="18" charset="0"/>
                      </a:rPr>
                      <m:t>𝑒𝑥𝑝</m:t>
                    </m:r>
                    <m:d>
                      <m:dPr>
                        <m:begChr m:val="["/>
                        <m:endChr m:val="]"/>
                        <m:ctrlPr>
                          <a:rPr lang="ru-RU" i="1">
                            <a:latin typeface="Cambria Math" panose="02040503050406030204" pitchFamily="18" charset="0"/>
                          </a:rPr>
                        </m:ctrlPr>
                      </m:dPr>
                      <m:e>
                        <m:r>
                          <a:rPr lang="ru-RU" i="1">
                            <a:latin typeface="Cambria Math" panose="02040503050406030204" pitchFamily="18" charset="0"/>
                          </a:rPr>
                          <m:t>щ</m:t>
                        </m:r>
                        <m:rad>
                          <m:radPr>
                            <m:degHide m:val="on"/>
                            <m:ctrlPr>
                              <a:rPr lang="ru-RU" i="1">
                                <a:latin typeface="Cambria Math" panose="02040503050406030204" pitchFamily="18" charset="0"/>
                              </a:rPr>
                            </m:ctrlPr>
                          </m:radPr>
                          <m:deg/>
                          <m:e>
                            <m:r>
                              <a:rPr lang="en-US" i="1">
                                <a:latin typeface="Cambria Math" panose="02040503050406030204" pitchFamily="18" charset="0"/>
                              </a:rPr>
                              <m:t>𝑒</m:t>
                            </m:r>
                            <m:r>
                              <a:rPr lang="ru-RU" i="1">
                                <a:latin typeface="Cambria Math" panose="02040503050406030204" pitchFamily="18" charset="0"/>
                              </a:rPr>
                              <m:t>`м</m:t>
                            </m:r>
                          </m:e>
                        </m:rad>
                        <m:d>
                          <m:dPr>
                            <m:ctrlPr>
                              <a:rPr lang="ru-RU" i="1">
                                <a:latin typeface="Cambria Math" panose="02040503050406030204" pitchFamily="18" charset="0"/>
                              </a:rPr>
                            </m:ctrlPr>
                          </m:dPr>
                          <m:e>
                            <m:r>
                              <a:rPr lang="ru-RU" i="1">
                                <a:latin typeface="Cambria Math" panose="02040503050406030204" pitchFamily="18" charset="0"/>
                              </a:rPr>
                              <m:t>𝑖𝑥</m:t>
                            </m:r>
                            <m:f>
                              <m:fPr>
                                <m:ctrlPr>
                                  <a:rPr lang="ru-RU" i="1">
                                    <a:latin typeface="Cambria Math" panose="02040503050406030204" pitchFamily="18" charset="0"/>
                                  </a:rPr>
                                </m:ctrlPr>
                              </m:fPr>
                              <m:num>
                                <m:r>
                                  <a:rPr lang="ru-RU" i="1">
                                    <a:latin typeface="Cambria Math" panose="02040503050406030204" pitchFamily="18" charset="0"/>
                                  </a:rPr>
                                  <m:t>𝑛</m:t>
                                </m:r>
                              </m:num>
                              <m:den>
                                <m:r>
                                  <a:rPr lang="ru-RU" i="1">
                                    <a:latin typeface="Cambria Math" panose="02040503050406030204" pitchFamily="18" charset="0"/>
                                  </a:rPr>
                                  <m:t>𝑛</m:t>
                                </m:r>
                                <m:r>
                                  <a:rPr lang="ru-RU" i="1">
                                    <a:latin typeface="Cambria Math" panose="02040503050406030204" pitchFamily="18" charset="0"/>
                                  </a:rPr>
                                  <m:t>`</m:t>
                                </m:r>
                              </m:den>
                            </m:f>
                            <m:r>
                              <a:rPr lang="ru-RU" i="1">
                                <a:latin typeface="Cambria Math" panose="02040503050406030204" pitchFamily="18" charset="0"/>
                              </a:rPr>
                              <m:t>𝑠𝑖𝑛</m:t>
                            </m:r>
                            <m:sSub>
                              <m:sSubPr>
                                <m:ctrlPr>
                                  <a:rPr lang="ru-RU" i="1">
                                    <a:latin typeface="Cambria Math" panose="02040503050406030204" pitchFamily="18" charset="0"/>
                                  </a:rPr>
                                </m:ctrlPr>
                              </m:sSubPr>
                              <m:e>
                                <m:r>
                                  <a:rPr lang="ru-RU" i="1">
                                    <a:latin typeface="Cambria Math" panose="02040503050406030204" pitchFamily="18" charset="0"/>
                                  </a:rPr>
                                  <m:t>𝑖</m:t>
                                </m:r>
                              </m:e>
                              <m:sub>
                                <m:r>
                                  <a:rPr lang="ru-RU" i="1">
                                    <a:latin typeface="Cambria Math" panose="02040503050406030204" pitchFamily="18" charset="0"/>
                                  </a:rPr>
                                  <m:t>0</m:t>
                                </m:r>
                              </m:sub>
                            </m:sSub>
                            <m:r>
                              <a:rPr lang="ru-RU" i="1">
                                <a:latin typeface="Cambria Math" panose="02040503050406030204" pitchFamily="18" charset="0"/>
                              </a:rPr>
                              <m:t>+</m:t>
                            </m:r>
                            <m:r>
                              <a:rPr lang="ru-RU" i="1">
                                <a:latin typeface="Cambria Math" panose="02040503050406030204" pitchFamily="18" charset="0"/>
                              </a:rPr>
                              <m:t>𝑧</m:t>
                            </m:r>
                            <m:rad>
                              <m:radPr>
                                <m:degHide m:val="on"/>
                                <m:ctrlPr>
                                  <a:rPr lang="ru-RU" i="1">
                                    <a:latin typeface="Cambria Math" panose="02040503050406030204" pitchFamily="18" charset="0"/>
                                  </a:rPr>
                                </m:ctrlPr>
                              </m:radPr>
                              <m:deg/>
                              <m:e>
                                <m:f>
                                  <m:fPr>
                                    <m:ctrlPr>
                                      <a:rPr lang="ru-RU" i="1">
                                        <a:latin typeface="Cambria Math" panose="02040503050406030204" pitchFamily="18" charset="0"/>
                                      </a:rPr>
                                    </m:ctrlPr>
                                  </m:fPr>
                                  <m:num>
                                    <m:sSup>
                                      <m:sSupPr>
                                        <m:ctrlPr>
                                          <a:rPr lang="ru-RU" i="1">
                                            <a:latin typeface="Cambria Math" panose="02040503050406030204" pitchFamily="18" charset="0"/>
                                          </a:rPr>
                                        </m:ctrlPr>
                                      </m:sSupPr>
                                      <m:e>
                                        <m:r>
                                          <a:rPr lang="en-US" i="1">
                                            <a:latin typeface="Cambria Math" panose="02040503050406030204" pitchFamily="18" charset="0"/>
                                          </a:rPr>
                                          <m:t>𝑛</m:t>
                                        </m:r>
                                      </m:e>
                                      <m:sup>
                                        <m:r>
                                          <a:rPr lang="ru-RU" i="1">
                                            <a:latin typeface="Cambria Math" panose="02040503050406030204" pitchFamily="18" charset="0"/>
                                          </a:rPr>
                                          <m:t>2</m:t>
                                        </m:r>
                                      </m:sup>
                                    </m:sSup>
                                  </m:num>
                                  <m:den>
                                    <m:sSup>
                                      <m:sSupPr>
                                        <m:ctrlPr>
                                          <a:rPr lang="ru-RU" i="1">
                                            <a:latin typeface="Cambria Math" panose="02040503050406030204" pitchFamily="18" charset="0"/>
                                          </a:rPr>
                                        </m:ctrlPr>
                                      </m:sSupPr>
                                      <m:e>
                                        <m:r>
                                          <a:rPr lang="en-US" i="1">
                                            <a:latin typeface="Cambria Math" panose="02040503050406030204" pitchFamily="18" charset="0"/>
                                          </a:rPr>
                                          <m:t>𝑛</m:t>
                                        </m:r>
                                        <m:r>
                                          <a:rPr lang="ru-RU" i="1">
                                            <a:latin typeface="Cambria Math" panose="02040503050406030204" pitchFamily="18" charset="0"/>
                                          </a:rPr>
                                          <m:t>`</m:t>
                                        </m:r>
                                      </m:e>
                                      <m:sup>
                                        <m:r>
                                          <a:rPr lang="ru-RU" i="1">
                                            <a:latin typeface="Cambria Math" panose="02040503050406030204" pitchFamily="18" charset="0"/>
                                          </a:rPr>
                                          <m:t>2</m:t>
                                        </m:r>
                                      </m:sup>
                                    </m:sSup>
                                  </m:den>
                                </m:f>
                                <m:sSup>
                                  <m:sSupPr>
                                    <m:ctrlPr>
                                      <a:rPr lang="ru-RU" i="1">
                                        <a:latin typeface="Cambria Math" panose="02040503050406030204" pitchFamily="18" charset="0"/>
                                      </a:rPr>
                                    </m:ctrlPr>
                                  </m:sSupPr>
                                  <m:e>
                                    <m:r>
                                      <a:rPr lang="en-US" i="1">
                                        <a:latin typeface="Cambria Math" panose="02040503050406030204" pitchFamily="18" charset="0"/>
                                      </a:rPr>
                                      <m:t>𝑠𝑖𝑛</m:t>
                                    </m:r>
                                  </m:e>
                                  <m:sup>
                                    <m:r>
                                      <a:rPr lang="ru-RU" i="1">
                                        <a:latin typeface="Cambria Math" panose="02040503050406030204" pitchFamily="18" charset="0"/>
                                      </a:rPr>
                                      <m:t>2</m:t>
                                    </m:r>
                                  </m:sup>
                                </m:sSup>
                                <m:sSub>
                                  <m:sSubPr>
                                    <m:ctrlPr>
                                      <a:rPr lang="ru-RU" i="1">
                                        <a:latin typeface="Cambria Math" panose="02040503050406030204" pitchFamily="18" charset="0"/>
                                      </a:rPr>
                                    </m:ctrlPr>
                                  </m:sSubPr>
                                  <m:e>
                                    <m:r>
                                      <a:rPr lang="en-US" i="1">
                                        <a:latin typeface="Cambria Math" panose="02040503050406030204" pitchFamily="18" charset="0"/>
                                      </a:rPr>
                                      <m:t>𝑖</m:t>
                                    </m:r>
                                  </m:e>
                                  <m:sub>
                                    <m:r>
                                      <a:rPr lang="ru-RU" i="1">
                                        <a:latin typeface="Cambria Math" panose="02040503050406030204" pitchFamily="18" charset="0"/>
                                      </a:rPr>
                                      <m:t>0</m:t>
                                    </m:r>
                                  </m:sub>
                                </m:sSub>
                                <m:r>
                                  <a:rPr lang="ru-RU" i="1">
                                    <a:latin typeface="Cambria Math" panose="02040503050406030204" pitchFamily="18" charset="0"/>
                                  </a:rPr>
                                  <m:t>−1</m:t>
                                </m:r>
                              </m:e>
                            </m:rad>
                          </m:e>
                        </m:d>
                        <m:r>
                          <a:rPr lang="ru-RU" i="1">
                            <a:latin typeface="Cambria Math" panose="02040503050406030204" pitchFamily="18" charset="0"/>
                          </a:rPr>
                          <m:t>−</m:t>
                        </m:r>
                        <m:r>
                          <a:rPr lang="ru-RU" i="1">
                            <a:latin typeface="Cambria Math" panose="02040503050406030204" pitchFamily="18" charset="0"/>
                          </a:rPr>
                          <m:t>𝑖</m:t>
                        </m:r>
                        <m:r>
                          <a:rPr lang="ru-RU" i="1">
                            <a:latin typeface="Cambria Math" panose="02040503050406030204" pitchFamily="18" charset="0"/>
                          </a:rPr>
                          <m:t>щ</m:t>
                        </m:r>
                        <m:r>
                          <a:rPr lang="en-US" i="1">
                            <a:latin typeface="Cambria Math" panose="02040503050406030204" pitchFamily="18" charset="0"/>
                          </a:rPr>
                          <m:t>𝑡</m:t>
                        </m:r>
                      </m:e>
                    </m:d>
                  </m:oMath>
                </a14:m>
                <a:r>
                  <a:rPr lang="ru-RU" dirty="0"/>
                  <a:t>               (4.5</a:t>
                </a:r>
                <a:r>
                  <a:rPr lang="ru-RU" dirty="0" smtClean="0"/>
                  <a:t>)</a:t>
                </a:r>
              </a:p>
              <a:p>
                <a:endParaRPr lang="ru-RU" dirty="0"/>
              </a:p>
              <a:p>
                <a:r>
                  <a:rPr lang="ru-RU" dirty="0" err="1"/>
                  <a:t>Демек</a:t>
                </a:r>
                <a:r>
                  <a:rPr lang="ru-RU" dirty="0"/>
                  <a:t>, </a:t>
                </a:r>
                <a:r>
                  <a:rPr lang="ru-RU" dirty="0" err="1"/>
                  <a:t>сынған</a:t>
                </a:r>
                <a:r>
                  <a:rPr lang="ru-RU" dirty="0"/>
                  <a:t> </a:t>
                </a:r>
                <a:r>
                  <a:rPr lang="ru-RU" dirty="0" err="1"/>
                  <a:t>толқын</a:t>
                </a:r>
                <a:r>
                  <a:rPr lang="ru-RU" dirty="0"/>
                  <a:t> </a:t>
                </a:r>
                <a:r>
                  <a:rPr lang="ru-RU" dirty="0" err="1"/>
                  <a:t>дегеніміз</a:t>
                </a:r>
                <a:r>
                  <a:rPr lang="ru-RU" dirty="0"/>
                  <a:t> z </a:t>
                </a:r>
                <a:r>
                  <a:rPr lang="ru-RU" dirty="0" err="1"/>
                  <a:t>бойымен</a:t>
                </a:r>
                <a:r>
                  <a:rPr lang="ru-RU" dirty="0"/>
                  <a:t> </a:t>
                </a:r>
                <a:r>
                  <a:rPr lang="ru-RU" dirty="0" err="1"/>
                  <a:t>сөніп</a:t>
                </a:r>
                <a:r>
                  <a:rPr lang="ru-RU" dirty="0"/>
                  <a:t>, </a:t>
                </a:r>
                <a:r>
                  <a:rPr lang="ru-RU" dirty="0" err="1"/>
                  <a:t>ox</a:t>
                </a:r>
                <a:r>
                  <a:rPr lang="ru-RU" dirty="0"/>
                  <a:t> </a:t>
                </a:r>
                <a:r>
                  <a:rPr lang="ru-RU" dirty="0" err="1"/>
                  <a:t>осі</a:t>
                </a:r>
                <a:r>
                  <a:rPr lang="ru-RU" dirty="0"/>
                  <a:t> </a:t>
                </a:r>
                <a:r>
                  <a:rPr lang="ru-RU" dirty="0" err="1"/>
                  <a:t>бойымен</a:t>
                </a:r>
                <a:r>
                  <a:rPr lang="ru-RU" dirty="0"/>
                  <a:t> </a:t>
                </a:r>
                <a:r>
                  <a:rPr lang="ru-RU" dirty="0" err="1"/>
                  <a:t>таралатын</a:t>
                </a:r>
                <a:r>
                  <a:rPr lang="ru-RU" dirty="0"/>
                  <a:t> </a:t>
                </a:r>
                <a:r>
                  <a:rPr lang="ru-RU" dirty="0" err="1"/>
                  <a:t>беткі</a:t>
                </a:r>
                <a:r>
                  <a:rPr lang="ru-RU" dirty="0"/>
                  <a:t> </a:t>
                </a:r>
                <a:r>
                  <a:rPr lang="ru-RU" dirty="0" err="1"/>
                  <a:t>толқын</a:t>
                </a:r>
                <a:r>
                  <a:rPr lang="ru-RU" dirty="0"/>
                  <a:t>. </a:t>
                </a:r>
                <a:r>
                  <a:rPr lang="ru-RU" dirty="0" err="1"/>
                  <a:t>Оның</a:t>
                </a:r>
                <a:r>
                  <a:rPr lang="ru-RU" dirty="0"/>
                  <a:t> </a:t>
                </a:r>
                <a:r>
                  <a:rPr lang="ru-RU" dirty="0" err="1"/>
                  <a:t>толқындық</a:t>
                </a:r>
                <a:r>
                  <a:rPr lang="ru-RU" dirty="0"/>
                  <a:t> векторы</a:t>
                </a:r>
              </a:p>
              <a:p>
                <a:r>
                  <a:rPr lang="ru-RU" dirty="0"/>
                  <a:t> </a:t>
                </a:r>
              </a:p>
              <a:p>
                <a14:m>
                  <m:oMathPara xmlns:m="http://schemas.openxmlformats.org/officeDocument/2006/math">
                    <m:oMathParaPr>
                      <m:jc m:val="centerGroup"/>
                    </m:oMathParaPr>
                    <m:oMath xmlns:m="http://schemas.openxmlformats.org/officeDocument/2006/math">
                      <m:sSub>
                        <m:sSubPr>
                          <m:ctrlPr>
                            <a:rPr lang="ru-RU" i="1"/>
                          </m:ctrlPr>
                        </m:sSubPr>
                        <m:e>
                          <m:r>
                            <a:rPr lang="ru-RU" i="1"/>
                            <m:t>𝑘</m:t>
                          </m:r>
                        </m:e>
                        <m:sub>
                          <m:r>
                            <a:rPr lang="ru-RU" i="1"/>
                            <m:t>𝑥</m:t>
                          </m:r>
                        </m:sub>
                      </m:sSub>
                      <m:r>
                        <a:rPr lang="ru-RU" i="1"/>
                        <m:t>щ</m:t>
                      </m:r>
                      <m:rad>
                        <m:radPr>
                          <m:degHide m:val="on"/>
                          <m:ctrlPr>
                            <a:rPr lang="ru-RU" i="1"/>
                          </m:ctrlPr>
                        </m:radPr>
                        <m:deg/>
                        <m:e>
                          <m:r>
                            <a:rPr lang="en-US" i="1"/>
                            <m:t>𝑒</m:t>
                          </m:r>
                          <m:r>
                            <a:rPr lang="en-US" i="1"/>
                            <m:t>`</m:t>
                          </m:r>
                          <m:r>
                            <a:rPr lang="ru-RU" i="1"/>
                            <m:t>м</m:t>
                          </m:r>
                        </m:e>
                      </m:rad>
                      <m:f>
                        <m:fPr>
                          <m:ctrlPr>
                            <a:rPr lang="ru-RU" i="1"/>
                          </m:ctrlPr>
                        </m:fPr>
                        <m:num>
                          <m:r>
                            <a:rPr lang="ru-RU" i="1"/>
                            <m:t>𝑛</m:t>
                          </m:r>
                        </m:num>
                        <m:den>
                          <m:r>
                            <a:rPr lang="ru-RU" i="1"/>
                            <m:t>𝑛</m:t>
                          </m:r>
                          <m:r>
                            <a:rPr lang="ru-RU" i="1"/>
                            <m:t>`</m:t>
                          </m:r>
                        </m:den>
                      </m:f>
                      <m:r>
                        <a:rPr lang="ru-RU" i="1"/>
                        <m:t>𝑠𝑖𝑛</m:t>
                      </m:r>
                      <m:sSub>
                        <m:sSubPr>
                          <m:ctrlPr>
                            <a:rPr lang="ru-RU" i="1"/>
                          </m:ctrlPr>
                        </m:sSubPr>
                        <m:e>
                          <m:r>
                            <a:rPr lang="ru-RU" i="1"/>
                            <m:t>𝑖</m:t>
                          </m:r>
                        </m:e>
                        <m:sub>
                          <m:r>
                            <a:rPr lang="ru-RU" i="1"/>
                            <m:t>0</m:t>
                          </m:r>
                        </m:sub>
                      </m:sSub>
                      <m:r>
                        <a:rPr lang="ru-RU" i="1"/>
                        <m:t>=</m:t>
                      </m:r>
                      <m:r>
                        <a:rPr lang="en-US" i="1"/>
                        <m:t>𝑘</m:t>
                      </m:r>
                      <m:r>
                        <a:rPr lang="en-US" i="1"/>
                        <m:t>`</m:t>
                      </m:r>
                      <m:f>
                        <m:fPr>
                          <m:ctrlPr>
                            <a:rPr lang="ru-RU" i="1"/>
                          </m:ctrlPr>
                        </m:fPr>
                        <m:num>
                          <m:r>
                            <a:rPr lang="ru-RU" i="1"/>
                            <m:t>𝑛</m:t>
                          </m:r>
                        </m:num>
                        <m:den>
                          <m:r>
                            <a:rPr lang="ru-RU" i="1"/>
                            <m:t>𝑛</m:t>
                          </m:r>
                          <m:r>
                            <a:rPr lang="ru-RU" i="1"/>
                            <m:t>`</m:t>
                          </m:r>
                        </m:den>
                      </m:f>
                      <m:r>
                        <a:rPr lang="ru-RU" i="1"/>
                        <m:t>𝑠𝑖𝑛</m:t>
                      </m:r>
                      <m:sSub>
                        <m:sSubPr>
                          <m:ctrlPr>
                            <a:rPr lang="ru-RU" i="1"/>
                          </m:ctrlPr>
                        </m:sSubPr>
                        <m:e>
                          <m:r>
                            <a:rPr lang="ru-RU" i="1"/>
                            <m:t>𝑖</m:t>
                          </m:r>
                        </m:e>
                        <m:sub>
                          <m:r>
                            <a:rPr lang="ru-RU" i="1"/>
                            <m:t>0</m:t>
                          </m:r>
                        </m:sub>
                      </m:sSub>
                      <m:r>
                        <a:rPr lang="ru-RU" i="1"/>
                        <m:t>=</m:t>
                      </m:r>
                      <m:sSub>
                        <m:sSubPr>
                          <m:ctrlPr>
                            <a:rPr lang="ru-RU" i="1"/>
                          </m:ctrlPr>
                        </m:sSubPr>
                        <m:e>
                          <m:r>
                            <a:rPr lang="ru-RU" i="1"/>
                            <m:t>𝑘</m:t>
                          </m:r>
                        </m:e>
                        <m:sub>
                          <m:r>
                            <a:rPr lang="ru-RU" i="1"/>
                            <m:t>0</m:t>
                          </m:r>
                        </m:sub>
                      </m:sSub>
                      <m:r>
                        <a:rPr lang="ru-RU" i="1"/>
                        <m:t>𝑠𝑖𝑛</m:t>
                      </m:r>
                      <m:sSub>
                        <m:sSubPr>
                          <m:ctrlPr>
                            <a:rPr lang="ru-RU" i="1"/>
                          </m:ctrlPr>
                        </m:sSubPr>
                        <m:e>
                          <m:r>
                            <a:rPr lang="ru-RU" i="1"/>
                            <m:t>𝑖</m:t>
                          </m:r>
                        </m:e>
                        <m:sub>
                          <m:r>
                            <a:rPr lang="ru-RU" i="1"/>
                            <m:t>0</m:t>
                          </m:r>
                        </m:sub>
                      </m:sSub>
                      <m:r>
                        <a:rPr lang="ru-RU" i="1"/>
                        <m:t>=</m:t>
                      </m:r>
                      <m:sSub>
                        <m:sSubPr>
                          <m:ctrlPr>
                            <a:rPr lang="ru-RU" i="1"/>
                          </m:ctrlPr>
                        </m:sSubPr>
                        <m:e>
                          <m:r>
                            <a:rPr lang="ru-RU" i="1"/>
                            <m:t>𝑘</m:t>
                          </m:r>
                        </m:e>
                        <m:sub>
                          <m:r>
                            <a:rPr lang="ru-RU" i="1"/>
                            <m:t>0</m:t>
                          </m:r>
                        </m:sub>
                      </m:sSub>
                      <m:sSub>
                        <m:sSubPr>
                          <m:ctrlPr>
                            <a:rPr lang="ru-RU" i="1"/>
                          </m:ctrlPr>
                        </m:sSubPr>
                        <m:e>
                          <m:r>
                            <a:rPr lang="ru-RU" i="1"/>
                            <m:t>𝑛</m:t>
                          </m:r>
                        </m:e>
                        <m:sub>
                          <m:r>
                            <a:rPr lang="ru-RU" i="1"/>
                            <m:t>в</m:t>
                          </m:r>
                        </m:sub>
                      </m:sSub>
                    </m:oMath>
                  </m:oMathPara>
                </a14:m>
                <a:endParaRPr lang="ru-RU" dirty="0"/>
              </a:p>
              <a:p>
                <a:r>
                  <a:rPr lang="ru-RU" i="1" dirty="0"/>
                  <a:t> </a:t>
                </a:r>
                <a:endParaRPr lang="ru-RU" dirty="0"/>
              </a:p>
              <a:p>
                <a:r>
                  <a:rPr lang="ru-RU" dirty="0" err="1"/>
                  <a:t>мұндағы</a:t>
                </a:r>
                <a:r>
                  <a:rPr lang="ru-RU" dirty="0"/>
                  <a:t> </a:t>
                </a:r>
                <a14:m>
                  <m:oMath xmlns:m="http://schemas.openxmlformats.org/officeDocument/2006/math">
                    <m:sSub>
                      <m:sSubPr>
                        <m:ctrlPr>
                          <a:rPr lang="ru-RU" i="1"/>
                        </m:ctrlPr>
                      </m:sSubPr>
                      <m:e>
                        <m:r>
                          <a:rPr lang="en-US" i="1"/>
                          <m:t>𝑘</m:t>
                        </m:r>
                      </m:e>
                      <m:sub>
                        <m:r>
                          <a:rPr lang="ru-RU" i="1"/>
                          <m:t>0</m:t>
                        </m:r>
                      </m:sub>
                    </m:sSub>
                    <m:r>
                      <a:rPr lang="ru-RU" i="1"/>
                      <m:t>=</m:t>
                    </m:r>
                    <m:r>
                      <a:rPr lang="en-US" i="1"/>
                      <m:t>𝜔</m:t>
                    </m:r>
                    <m:r>
                      <a:rPr lang="ru-RU" i="1"/>
                      <m:t>/</m:t>
                    </m:r>
                    <m:r>
                      <a:rPr lang="en-US" i="1"/>
                      <m:t>𝑐</m:t>
                    </m:r>
                  </m:oMath>
                </a14:m>
                <a:r>
                  <a:rPr lang="ru-RU" dirty="0"/>
                  <a:t> – вакуум </a:t>
                </a:r>
                <a:r>
                  <a:rPr lang="ru-RU" dirty="0" err="1"/>
                  <a:t>үшін</a:t>
                </a:r>
                <a:r>
                  <a:rPr lang="ru-RU" dirty="0"/>
                  <a:t> </a:t>
                </a:r>
                <a:r>
                  <a:rPr lang="ru-RU" dirty="0" err="1"/>
                  <a:t>толқын</a:t>
                </a:r>
                <a:r>
                  <a:rPr lang="ru-RU" dirty="0"/>
                  <a:t> саны; </a:t>
                </a:r>
                <a14:m>
                  <m:oMath xmlns:m="http://schemas.openxmlformats.org/officeDocument/2006/math">
                    <m:sSub>
                      <m:sSubPr>
                        <m:ctrlPr>
                          <a:rPr lang="ru-RU" i="1"/>
                        </m:ctrlPr>
                      </m:sSubPr>
                      <m:e>
                        <m:r>
                          <a:rPr lang="ru-RU" i="1"/>
                          <m:t>𝑛</m:t>
                        </m:r>
                      </m:e>
                      <m:sub>
                        <m:r>
                          <a:rPr lang="ru-RU" i="1"/>
                          <m:t>в</m:t>
                        </m:r>
                      </m:sub>
                    </m:sSub>
                    <m:r>
                      <a:rPr lang="ru-RU" i="1"/>
                      <m:t>=</m:t>
                    </m:r>
                    <m:f>
                      <m:fPr>
                        <m:ctrlPr>
                          <a:rPr lang="ru-RU" i="1"/>
                        </m:ctrlPr>
                      </m:fPr>
                      <m:num>
                        <m:r>
                          <a:rPr lang="ru-RU" i="1"/>
                          <m:t>𝑛</m:t>
                        </m:r>
                      </m:num>
                      <m:den>
                        <m:r>
                          <a:rPr lang="ru-RU" i="1"/>
                          <m:t>𝑛</m:t>
                        </m:r>
                        <m:r>
                          <a:rPr lang="ru-RU" i="1"/>
                          <m:t>`</m:t>
                        </m:r>
                      </m:den>
                    </m:f>
                    <m:r>
                      <a:rPr lang="ru-RU" i="1"/>
                      <m:t>𝑠𝑖𝑛</m:t>
                    </m:r>
                    <m:sSub>
                      <m:sSubPr>
                        <m:ctrlPr>
                          <a:rPr lang="ru-RU" i="1"/>
                        </m:ctrlPr>
                      </m:sSubPr>
                      <m:e>
                        <m:r>
                          <a:rPr lang="ru-RU" i="1"/>
                          <m:t>𝑖</m:t>
                        </m:r>
                      </m:e>
                      <m:sub>
                        <m:r>
                          <a:rPr lang="ru-RU" i="1"/>
                          <m:t>0</m:t>
                        </m:r>
                      </m:sub>
                    </m:sSub>
                  </m:oMath>
                </a14:m>
                <a:r>
                  <a:rPr lang="ru-RU" dirty="0"/>
                  <a:t> - </a:t>
                </a:r>
                <a:r>
                  <a:rPr lang="ru-RU" dirty="0" err="1"/>
                  <a:t>беттік</a:t>
                </a:r>
                <a:r>
                  <a:rPr lang="ru-RU" dirty="0"/>
                  <a:t> </a:t>
                </a:r>
                <a:r>
                  <a:rPr lang="ru-RU" dirty="0" err="1"/>
                  <a:t>толқынның</a:t>
                </a:r>
                <a:r>
                  <a:rPr lang="ru-RU" dirty="0"/>
                  <a:t> сыну </a:t>
                </a:r>
                <a:r>
                  <a:rPr lang="ru-RU" dirty="0" err="1"/>
                  <a:t>көрсеткіші</a:t>
                </a:r>
                <a:r>
                  <a:rPr lang="ru-RU" dirty="0"/>
                  <a:t>. </a:t>
                </a:r>
                <a:r>
                  <a:rPr lang="ru-RU" dirty="0" err="1"/>
                  <a:t>Мұндай</a:t>
                </a:r>
                <a:r>
                  <a:rPr lang="ru-RU" dirty="0"/>
                  <a:t> </a:t>
                </a:r>
                <a:r>
                  <a:rPr lang="ru-RU" dirty="0" err="1"/>
                  <a:t>біртекті</a:t>
                </a:r>
                <a:r>
                  <a:rPr lang="ru-RU" dirty="0"/>
                  <a:t> </a:t>
                </a:r>
                <a:r>
                  <a:rPr lang="ru-RU" dirty="0" err="1"/>
                  <a:t>емес</a:t>
                </a:r>
                <a:r>
                  <a:rPr lang="ru-RU" dirty="0"/>
                  <a:t> </a:t>
                </a:r>
                <a:r>
                  <a:rPr lang="ru-RU" dirty="0" err="1"/>
                  <a:t>толқында</a:t>
                </a:r>
                <a:r>
                  <a:rPr lang="ru-RU" dirty="0"/>
                  <a:t> </a:t>
                </a:r>
                <a:r>
                  <a:rPr lang="ru-RU" dirty="0" err="1"/>
                  <a:t>амплитудалары</a:t>
                </a:r>
                <a:r>
                  <a:rPr lang="ru-RU" dirty="0"/>
                  <a:t> </a:t>
                </a:r>
                <a:r>
                  <a:rPr lang="ru-RU" dirty="0" err="1"/>
                  <a:t>бірдей</a:t>
                </a:r>
                <a:r>
                  <a:rPr lang="ru-RU" dirty="0"/>
                  <a:t> </a:t>
                </a:r>
                <a:r>
                  <a:rPr lang="ru-RU" dirty="0" err="1"/>
                  <a:t>жазықтықтар</a:t>
                </a:r>
                <a:r>
                  <a:rPr lang="ru-RU" dirty="0"/>
                  <a:t> </a:t>
                </a:r>
                <a:r>
                  <a:rPr lang="ru-RU" dirty="0" err="1"/>
                  <a:t>ортаның</a:t>
                </a:r>
                <a:r>
                  <a:rPr lang="ru-RU" dirty="0"/>
                  <a:t> </a:t>
                </a:r>
                <a:r>
                  <a:rPr lang="ru-RU" dirty="0" err="1"/>
                  <a:t>бөліну</a:t>
                </a:r>
                <a:r>
                  <a:rPr lang="ru-RU" dirty="0"/>
                  <a:t> </a:t>
                </a:r>
                <a:r>
                  <a:rPr lang="ru-RU" dirty="0" err="1"/>
                  <a:t>жазықтығына</a:t>
                </a:r>
                <a:r>
                  <a:rPr lang="ru-RU" dirty="0"/>
                  <a:t> </a:t>
                </a:r>
                <a:r>
                  <a:rPr lang="en-US" dirty="0"/>
                  <a:t>z</a:t>
                </a:r>
                <a:r>
                  <a:rPr lang="ru-RU" dirty="0"/>
                  <a:t> = 0 параллель, ал </a:t>
                </a:r>
                <a:r>
                  <a:rPr lang="ru-RU" dirty="0" err="1"/>
                  <a:t>тең</a:t>
                </a:r>
                <a:r>
                  <a:rPr lang="ru-RU" dirty="0"/>
                  <a:t> </a:t>
                </a:r>
                <a:r>
                  <a:rPr lang="ru-RU" dirty="0" err="1"/>
                  <a:t>фазалар</a:t>
                </a:r>
                <a:r>
                  <a:rPr lang="ru-RU" dirty="0"/>
                  <a:t> </a:t>
                </a:r>
                <a:r>
                  <a:rPr lang="ru-RU" dirty="0" err="1"/>
                  <a:t>жазықтықтары</a:t>
                </a:r>
                <a:r>
                  <a:rPr lang="ru-RU" dirty="0"/>
                  <a:t> </a:t>
                </a:r>
                <a:r>
                  <a:rPr lang="en-US" dirty="0"/>
                  <a:t>x</a:t>
                </a:r>
                <a:r>
                  <a:rPr lang="ru-RU" dirty="0"/>
                  <a:t> = </a:t>
                </a:r>
                <a:r>
                  <a:rPr lang="en-US" dirty="0" err="1"/>
                  <a:t>const</a:t>
                </a:r>
                <a:r>
                  <a:rPr lang="ru-RU" dirty="0"/>
                  <a:t> </a:t>
                </a:r>
                <a:r>
                  <a:rPr lang="ru-RU" dirty="0" err="1"/>
                  <a:t>жазықтықтары</a:t>
                </a:r>
                <a:r>
                  <a:rPr lang="ru-RU" dirty="0"/>
                  <a:t> </a:t>
                </a:r>
                <a:r>
                  <a:rPr lang="ru-RU" dirty="0" err="1"/>
                  <a:t>арқылы</a:t>
                </a:r>
                <a:r>
                  <a:rPr lang="ru-RU" dirty="0"/>
                  <a:t> </a:t>
                </a:r>
                <a:r>
                  <a:rPr lang="ru-RU" dirty="0" err="1"/>
                  <a:t>бейнеленеді</a:t>
                </a:r>
                <a:r>
                  <a:rPr lang="ru-RU" dirty="0"/>
                  <a:t> (4.1-сурет).</a:t>
                </a:r>
              </a:p>
              <a:p>
                <a:r>
                  <a:rPr lang="ru-RU" dirty="0"/>
                  <a:t> </a:t>
                </a:r>
              </a:p>
              <a:p>
                <a:endParaRPr lang="ru-RU" dirty="0"/>
              </a:p>
            </p:txBody>
          </p:sp>
        </mc:Choice>
        <mc:Fallback>
          <p:sp>
            <p:nvSpPr>
              <p:cNvPr id="2" name="Прямоугольник 1"/>
              <p:cNvSpPr>
                <a:spLocks noRot="1" noChangeAspect="1" noMove="1" noResize="1" noEditPoints="1" noAdjustHandles="1" noChangeArrowheads="1" noChangeShapeType="1" noTextEdit="1"/>
              </p:cNvSpPr>
              <p:nvPr/>
            </p:nvSpPr>
            <p:spPr>
              <a:xfrm>
                <a:off x="204788" y="1077413"/>
                <a:ext cx="4953000" cy="5997219"/>
              </a:xfrm>
              <a:prstGeom prst="rect">
                <a:avLst/>
              </a:prstGeom>
              <a:blipFill rotWithShape="0">
                <a:blip r:embed="rId2"/>
                <a:stretch>
                  <a:fillRect l="-1108" r="-1724"/>
                </a:stretch>
              </a:blipFill>
            </p:spPr>
            <p:txBody>
              <a:bodyPr/>
              <a:lstStyle/>
              <a:p>
                <a:r>
                  <a:rPr lang="ru-RU">
                    <a:noFill/>
                  </a:rPr>
                  <a:t> </a:t>
                </a:r>
              </a:p>
            </p:txBody>
          </p:sp>
        </mc:Fallback>
      </mc:AlternateContent>
      <p:pic>
        <p:nvPicPr>
          <p:cNvPr id="10" name="Рисунок 9"/>
          <p:cNvPicPr/>
          <p:nvPr/>
        </p:nvPicPr>
        <p:blipFill rotWithShape="1">
          <a:blip r:embed="rId3">
            <a:extLst>
              <a:ext uri="{28A0092B-C50C-407E-A947-70E740481C1C}">
                <a14:useLocalDpi xmlns:a14="http://schemas.microsoft.com/office/drawing/2010/main" val="0"/>
              </a:ext>
            </a:extLst>
          </a:blip>
          <a:srcRect t="4392" b="13851"/>
          <a:stretch/>
        </p:blipFill>
        <p:spPr bwMode="auto">
          <a:xfrm>
            <a:off x="5457827" y="1097903"/>
            <a:ext cx="6357937" cy="2285600"/>
          </a:xfrm>
          <a:prstGeom prst="rect">
            <a:avLst/>
          </a:prstGeom>
          <a:noFill/>
          <a:ln>
            <a:noFill/>
          </a:ln>
        </p:spPr>
      </p:pic>
      <mc:AlternateContent xmlns:mc="http://schemas.openxmlformats.org/markup-compatibility/2006">
        <mc:Choice xmlns:a14="http://schemas.microsoft.com/office/drawing/2010/main" Requires="a14">
          <p:sp>
            <p:nvSpPr>
              <p:cNvPr id="5" name="Прямоугольник 4"/>
              <p:cNvSpPr/>
              <p:nvPr/>
            </p:nvSpPr>
            <p:spPr>
              <a:xfrm>
                <a:off x="5186364" y="3502715"/>
                <a:ext cx="6900864" cy="3208635"/>
              </a:xfrm>
              <a:prstGeom prst="rect">
                <a:avLst/>
              </a:prstGeom>
            </p:spPr>
            <p:txBody>
              <a:bodyPr wrap="square">
                <a:spAutoFit/>
              </a:bodyPr>
              <a:lstStyle/>
              <a:p>
                <a:pPr algn="just">
                  <a:spcAft>
                    <a:spcPts val="0"/>
                  </a:spcAft>
                </a:pPr>
                <a:r>
                  <a:rPr lang="ru-RU" dirty="0">
                    <a:latin typeface="Times New Roman" panose="02020603050405020304" pitchFamily="18" charset="0"/>
                    <a:ea typeface="Times New Roman" panose="02020603050405020304" pitchFamily="18" charset="0"/>
                  </a:rPr>
                  <a:t>4.1 -</a:t>
                </a:r>
                <a:r>
                  <a:rPr lang="ru-RU" dirty="0" err="1">
                    <a:latin typeface="Times New Roman" panose="02020603050405020304" pitchFamily="18" charset="0"/>
                    <a:ea typeface="Times New Roman" panose="02020603050405020304" pitchFamily="18" charset="0"/>
                  </a:rPr>
                  <a:t>сурет</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ішкі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шағылысу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кезінде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тең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фазалардың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жазықтығы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сынған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толқынның</a:t>
                </a:r>
                <a:r>
                  <a:rPr lang="ru-RU" dirty="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амплитудасы</a:t>
                </a:r>
                <a:r>
                  <a:rPr lang="ru-RU" dirty="0" err="1" smtClean="0">
                    <a:effectLst/>
                    <a:latin typeface="Times New Roman" panose="02020603050405020304" pitchFamily="18" charset="0"/>
                    <a:ea typeface="Times New Roman" panose="02020603050405020304" pitchFamily="18" charset="0"/>
                  </a:rPr>
                  <a:t>Толық</a:t>
                </a:r>
                <a:r>
                  <a:rPr lang="ru-RU" dirty="0" smtClean="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шағылысу</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жағдайына</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арналған</a:t>
                </a:r>
                <a:r>
                  <a:rPr lang="ru-RU" dirty="0">
                    <a:effectLst/>
                    <a:latin typeface="Times New Roman" panose="02020603050405020304" pitchFamily="18" charset="0"/>
                    <a:ea typeface="Times New Roman" panose="02020603050405020304" pitchFamily="18" charset="0"/>
                  </a:rPr>
                  <a:t> Френель </a:t>
                </a:r>
                <a:r>
                  <a:rPr lang="ru-RU" dirty="0" err="1">
                    <a:effectLst/>
                    <a:latin typeface="Times New Roman" panose="02020603050405020304" pitchFamily="18" charset="0"/>
                    <a:ea typeface="Times New Roman" panose="02020603050405020304" pitchFamily="18" charset="0"/>
                  </a:rPr>
                  <a:t>формулаларын</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келесідей</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түрде</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жазуға</a:t>
                </a:r>
                <a:r>
                  <a:rPr lang="ru-RU" dirty="0">
                    <a:effectLst/>
                    <a:latin typeface="Times New Roman" panose="02020603050405020304" pitchFamily="18" charset="0"/>
                    <a:ea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rPr>
                  <a:t>болады</a:t>
                </a:r>
                <a:endParaRPr lang="ru-RU" dirty="0" smtClean="0">
                  <a:latin typeface="Times New Roman" panose="02020603050405020304" pitchFamily="18" charset="0"/>
                  <a:ea typeface="Times New Roman" panose="02020603050405020304" pitchFamily="18" charset="0"/>
                </a:endParaRPr>
              </a:p>
              <a:p>
                <a:pPr algn="r">
                  <a:spcAft>
                    <a:spcPts val="0"/>
                  </a:spcAft>
                </a:pPr>
                <a14:m>
                  <m:oMath xmlns:m="http://schemas.openxmlformats.org/officeDocument/2006/math">
                    <m:sSup>
                      <m:sSupPr>
                        <m:ctrlPr>
                          <a:rPr lang="ru-RU" i="1">
                            <a:effectLst/>
                            <a:latin typeface="Cambria Math" panose="02040503050406030204" pitchFamily="18" charset="0"/>
                            <a:ea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rPr>
                          <m:t>𝐸</m:t>
                        </m:r>
                      </m:e>
                      <m:sup>
                        <m:r>
                          <a:rPr lang="ru-RU" i="1">
                            <a:effectLst/>
                            <a:latin typeface="Cambria Math" panose="02040503050406030204" pitchFamily="18" charset="0"/>
                            <a:ea typeface="Times New Roman" panose="02020603050405020304" pitchFamily="18" charset="0"/>
                          </a:rPr>
                          <m:t>𝑡</m:t>
                        </m:r>
                      </m:sup>
                    </m:sSup>
                    <m:r>
                      <a:rPr lang="ru-RU" i="1">
                        <a:effectLst/>
                        <a:latin typeface="Cambria Math" panose="02040503050406030204" pitchFamily="18" charset="0"/>
                        <a:ea typeface="Times New Roman" panose="02020603050405020304" pitchFamily="18" charset="0"/>
                      </a:rPr>
                      <m:t>=</m:t>
                    </m:r>
                    <m:f>
                      <m:fPr>
                        <m:ctrlPr>
                          <a:rPr lang="ru-RU" i="1">
                            <a:effectLst/>
                            <a:latin typeface="Cambria Math" panose="02040503050406030204" pitchFamily="18" charset="0"/>
                            <a:ea typeface="Times New Roman" panose="02020603050405020304" pitchFamily="18" charset="0"/>
                          </a:rPr>
                        </m:ctrlPr>
                      </m:fPr>
                      <m:num>
                        <m:r>
                          <a:rPr lang="ru-RU" i="1">
                            <a:effectLst/>
                            <a:latin typeface="Cambria Math" panose="02040503050406030204" pitchFamily="18" charset="0"/>
                            <a:ea typeface="Times New Roman" panose="02020603050405020304" pitchFamily="18" charset="0"/>
                          </a:rPr>
                          <m:t>2</m:t>
                        </m:r>
                        <m:r>
                          <a:rPr lang="en-US" i="1">
                            <a:effectLst/>
                            <a:latin typeface="Cambria Math" panose="02040503050406030204" pitchFamily="18" charset="0"/>
                            <a:ea typeface="Times New Roman" panose="02020603050405020304" pitchFamily="18" charset="0"/>
                          </a:rPr>
                          <m:t>𝑛𝑐𝑜𝑠</m:t>
                        </m:r>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𝑖</m:t>
                            </m:r>
                          </m:e>
                          <m:sub>
                            <m:r>
                              <a:rPr lang="ru-RU" i="1">
                                <a:effectLst/>
                                <a:latin typeface="Cambria Math" panose="02040503050406030204" pitchFamily="18" charset="0"/>
                                <a:ea typeface="Times New Roman" panose="02020603050405020304" pitchFamily="18" charset="0"/>
                              </a:rPr>
                              <m:t>0</m:t>
                            </m:r>
                          </m:sub>
                        </m:sSub>
                      </m:num>
                      <m:den>
                        <m:r>
                          <a:rPr lang="en-US" i="1">
                            <a:effectLst/>
                            <a:latin typeface="Cambria Math" panose="02040503050406030204" pitchFamily="18" charset="0"/>
                            <a:ea typeface="Times New Roman" panose="02020603050405020304" pitchFamily="18" charset="0"/>
                          </a:rPr>
                          <m:t>𝑛𝑐𝑜𝑠</m:t>
                        </m:r>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𝑖</m:t>
                            </m:r>
                          </m:e>
                          <m:sub>
                            <m:r>
                              <a:rPr lang="ru-RU" i="1">
                                <a:effectLst/>
                                <a:latin typeface="Cambria Math" panose="02040503050406030204" pitchFamily="18" charset="0"/>
                                <a:ea typeface="Times New Roman" panose="02020603050405020304" pitchFamily="18" charset="0"/>
                              </a:rPr>
                              <m:t>0</m:t>
                            </m:r>
                          </m:sub>
                        </m:sSub>
                        <m:r>
                          <a:rPr lang="ru-RU"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𝑖</m:t>
                        </m:r>
                        <m:rad>
                          <m:radPr>
                            <m:degHide m:val="on"/>
                            <m:ctrlPr>
                              <a:rPr lang="ru-RU" i="1">
                                <a:effectLst/>
                                <a:latin typeface="Cambria Math" panose="02040503050406030204" pitchFamily="18" charset="0"/>
                                <a:ea typeface="Times New Roman" panose="02020603050405020304" pitchFamily="18" charset="0"/>
                              </a:rPr>
                            </m:ctrlPr>
                          </m:radPr>
                          <m:deg/>
                          <m:e>
                            <m:sSubSup>
                              <m:sSubSupPr>
                                <m:ctrlPr>
                                  <a:rPr lang="ru-RU" i="1">
                                    <a:effectLst/>
                                    <a:latin typeface="Cambria Math" panose="02040503050406030204" pitchFamily="18" charset="0"/>
                                    <a:ea typeface="Times New Roman" panose="02020603050405020304" pitchFamily="18" charset="0"/>
                                  </a:rPr>
                                </m:ctrlPr>
                              </m:sSubSupPr>
                              <m:e>
                                <m:r>
                                  <a:rPr lang="en-US" i="1">
                                    <a:effectLst/>
                                    <a:latin typeface="Cambria Math" panose="02040503050406030204" pitchFamily="18" charset="0"/>
                                    <a:ea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rPr>
                                  <m:t>в</m:t>
                                </m:r>
                              </m:sub>
                              <m:sup>
                                <m:r>
                                  <a:rPr lang="ru-RU" i="1">
                                    <a:effectLst/>
                                    <a:latin typeface="Cambria Math" panose="02040503050406030204" pitchFamily="18" charset="0"/>
                                    <a:ea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rPr>
                              <m:t>−</m:t>
                            </m:r>
                            <m:sSup>
                              <m:sSupPr>
                                <m:ctrlPr>
                                  <a:rPr lang="ru-RU" i="1">
                                    <a:effectLst/>
                                    <a:latin typeface="Cambria Math" panose="02040503050406030204" pitchFamily="18" charset="0"/>
                                    <a:ea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e>
                              <m:sup>
                                <m:r>
                                  <a:rPr lang="ru-RU" i="1">
                                    <a:effectLst/>
                                    <a:latin typeface="Cambria Math" panose="02040503050406030204" pitchFamily="18" charset="0"/>
                                    <a:ea typeface="Times New Roman" panose="02020603050405020304" pitchFamily="18" charset="0"/>
                                  </a:rPr>
                                  <m:t>2</m:t>
                                </m:r>
                              </m:sup>
                            </m:sSup>
                          </m:e>
                        </m:rad>
                      </m:den>
                    </m:f>
                    <m:sSup>
                      <m:sSupPr>
                        <m:ctrlPr>
                          <a:rPr lang="ru-RU" i="1">
                            <a:effectLst/>
                            <a:latin typeface="Cambria Math" panose="02040503050406030204" pitchFamily="18" charset="0"/>
                            <a:ea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rPr>
                          <m:t>𝐸</m:t>
                        </m:r>
                      </m:e>
                      <m:sup>
                        <m:r>
                          <a:rPr lang="ru-RU" i="1">
                            <a:effectLst/>
                            <a:latin typeface="Cambria Math" panose="02040503050406030204" pitchFamily="18" charset="0"/>
                            <a:ea typeface="Times New Roman" panose="02020603050405020304" pitchFamily="18" charset="0"/>
                          </a:rPr>
                          <m:t>𝑖</m:t>
                        </m:r>
                      </m:sup>
                    </m:sSup>
                  </m:oMath>
                </a14:m>
                <a:r>
                  <a:rPr lang="ru-RU" dirty="0">
                    <a:effectLst/>
                    <a:latin typeface="Times New Roman" panose="02020603050405020304" pitchFamily="18" charset="0"/>
                    <a:ea typeface="Times New Roman" panose="02020603050405020304" pitchFamily="18" charset="0"/>
                  </a:rPr>
                  <a:t> </a:t>
                </a:r>
                <a:r>
                  <a:rPr lang="ru-RU" dirty="0" smtClean="0">
                    <a:effectLst/>
                    <a:latin typeface="Times New Roman" panose="02020603050405020304" pitchFamily="18" charset="0"/>
                    <a:ea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4.6)</a:t>
                </a:r>
              </a:p>
              <a:p>
                <a:pPr algn="r">
                  <a:spcAft>
                    <a:spcPts val="0"/>
                  </a:spcAft>
                </a:pPr>
                <a14:m>
                  <m:oMath xmlns:m="http://schemas.openxmlformats.org/officeDocument/2006/math">
                    <m:sSup>
                      <m:sSupPr>
                        <m:ctrlPr>
                          <a:rPr lang="ru-RU" i="1">
                            <a:effectLst/>
                            <a:latin typeface="Cambria Math" panose="02040503050406030204" pitchFamily="18" charset="0"/>
                            <a:ea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rPr>
                          <m:t>𝐸</m:t>
                        </m:r>
                      </m:e>
                      <m:sup>
                        <m:r>
                          <a:rPr lang="ru-RU" i="1">
                            <a:effectLst/>
                            <a:latin typeface="Cambria Math" panose="02040503050406030204" pitchFamily="18" charset="0"/>
                            <a:ea typeface="Times New Roman" panose="02020603050405020304" pitchFamily="18" charset="0"/>
                          </a:rPr>
                          <m:t>𝑟</m:t>
                        </m:r>
                      </m:sup>
                    </m:sSup>
                    <m:r>
                      <a:rPr lang="ru-RU" i="1">
                        <a:effectLst/>
                        <a:latin typeface="Cambria Math" panose="02040503050406030204" pitchFamily="18" charset="0"/>
                        <a:ea typeface="Times New Roman" panose="02020603050405020304" pitchFamily="18" charset="0"/>
                      </a:rPr>
                      <m:t>=</m:t>
                    </m:r>
                    <m:f>
                      <m:fPr>
                        <m:ctrlPr>
                          <a:rPr lang="ru-RU" i="1">
                            <a:effectLst/>
                            <a:latin typeface="Cambria Math" panose="02040503050406030204" pitchFamily="18" charset="0"/>
                            <a:ea typeface="Times New Roman" panose="02020603050405020304" pitchFamily="18" charset="0"/>
                          </a:rPr>
                        </m:ctrlPr>
                      </m:fPr>
                      <m:num>
                        <m:r>
                          <a:rPr lang="en-US" i="1">
                            <a:effectLst/>
                            <a:latin typeface="Cambria Math" panose="02040503050406030204" pitchFamily="18" charset="0"/>
                            <a:ea typeface="Times New Roman" panose="02020603050405020304" pitchFamily="18" charset="0"/>
                          </a:rPr>
                          <m:t>𝑛𝑐𝑜𝑠</m:t>
                        </m:r>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𝑖</m:t>
                            </m:r>
                          </m:e>
                          <m:sub>
                            <m:r>
                              <a:rPr lang="ru-RU" i="1">
                                <a:effectLst/>
                                <a:latin typeface="Cambria Math" panose="02040503050406030204" pitchFamily="18" charset="0"/>
                                <a:ea typeface="Times New Roman" panose="02020603050405020304" pitchFamily="18" charset="0"/>
                              </a:rPr>
                              <m:t>0</m:t>
                            </m:r>
                          </m:sub>
                        </m:sSub>
                        <m:r>
                          <a:rPr lang="ru-RU"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𝑖</m:t>
                        </m:r>
                        <m:rad>
                          <m:radPr>
                            <m:degHide m:val="on"/>
                            <m:ctrlPr>
                              <a:rPr lang="ru-RU" i="1">
                                <a:effectLst/>
                                <a:latin typeface="Cambria Math" panose="02040503050406030204" pitchFamily="18" charset="0"/>
                                <a:ea typeface="Times New Roman" panose="02020603050405020304" pitchFamily="18" charset="0"/>
                              </a:rPr>
                            </m:ctrlPr>
                          </m:radPr>
                          <m:deg/>
                          <m:e>
                            <m:sSubSup>
                              <m:sSubSupPr>
                                <m:ctrlPr>
                                  <a:rPr lang="ru-RU" i="1">
                                    <a:effectLst/>
                                    <a:latin typeface="Cambria Math" panose="02040503050406030204" pitchFamily="18" charset="0"/>
                                    <a:ea typeface="Times New Roman" panose="02020603050405020304" pitchFamily="18" charset="0"/>
                                  </a:rPr>
                                </m:ctrlPr>
                              </m:sSubSupPr>
                              <m:e>
                                <m:r>
                                  <a:rPr lang="en-US" i="1">
                                    <a:effectLst/>
                                    <a:latin typeface="Cambria Math" panose="02040503050406030204" pitchFamily="18" charset="0"/>
                                    <a:ea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rPr>
                                  <m:t>в</m:t>
                                </m:r>
                              </m:sub>
                              <m:sup>
                                <m:r>
                                  <a:rPr lang="ru-RU" i="1">
                                    <a:effectLst/>
                                    <a:latin typeface="Cambria Math" panose="02040503050406030204" pitchFamily="18" charset="0"/>
                                    <a:ea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rPr>
                              <m:t>−</m:t>
                            </m:r>
                            <m:sSup>
                              <m:sSupPr>
                                <m:ctrlPr>
                                  <a:rPr lang="ru-RU" i="1">
                                    <a:effectLst/>
                                    <a:latin typeface="Cambria Math" panose="02040503050406030204" pitchFamily="18" charset="0"/>
                                    <a:ea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e>
                              <m:sup>
                                <m:r>
                                  <a:rPr lang="ru-RU" i="1">
                                    <a:effectLst/>
                                    <a:latin typeface="Cambria Math" panose="02040503050406030204" pitchFamily="18" charset="0"/>
                                    <a:ea typeface="Times New Roman" panose="02020603050405020304" pitchFamily="18" charset="0"/>
                                  </a:rPr>
                                  <m:t>2</m:t>
                                </m:r>
                              </m:sup>
                            </m:sSup>
                          </m:e>
                        </m:rad>
                      </m:num>
                      <m:den>
                        <m:r>
                          <a:rPr lang="en-US" i="1">
                            <a:effectLst/>
                            <a:latin typeface="Cambria Math" panose="02040503050406030204" pitchFamily="18" charset="0"/>
                            <a:ea typeface="Times New Roman" panose="02020603050405020304" pitchFamily="18" charset="0"/>
                          </a:rPr>
                          <m:t>𝑛𝑐𝑜𝑠</m:t>
                        </m:r>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𝑖</m:t>
                            </m:r>
                          </m:e>
                          <m:sub>
                            <m:r>
                              <a:rPr lang="ru-RU" i="1">
                                <a:effectLst/>
                                <a:latin typeface="Cambria Math" panose="02040503050406030204" pitchFamily="18" charset="0"/>
                                <a:ea typeface="Times New Roman" panose="02020603050405020304" pitchFamily="18" charset="0"/>
                              </a:rPr>
                              <m:t>0</m:t>
                            </m:r>
                          </m:sub>
                        </m:sSub>
                        <m:r>
                          <a:rPr lang="ru-RU"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𝑖</m:t>
                        </m:r>
                        <m:rad>
                          <m:radPr>
                            <m:degHide m:val="on"/>
                            <m:ctrlPr>
                              <a:rPr lang="ru-RU" i="1">
                                <a:effectLst/>
                                <a:latin typeface="Cambria Math" panose="02040503050406030204" pitchFamily="18" charset="0"/>
                                <a:ea typeface="Times New Roman" panose="02020603050405020304" pitchFamily="18" charset="0"/>
                              </a:rPr>
                            </m:ctrlPr>
                          </m:radPr>
                          <m:deg/>
                          <m:e>
                            <m:sSubSup>
                              <m:sSubSupPr>
                                <m:ctrlPr>
                                  <a:rPr lang="ru-RU" i="1">
                                    <a:effectLst/>
                                    <a:latin typeface="Cambria Math" panose="02040503050406030204" pitchFamily="18" charset="0"/>
                                    <a:ea typeface="Times New Roman" panose="02020603050405020304" pitchFamily="18" charset="0"/>
                                  </a:rPr>
                                </m:ctrlPr>
                              </m:sSubSupPr>
                              <m:e>
                                <m:r>
                                  <a:rPr lang="en-US" i="1">
                                    <a:effectLst/>
                                    <a:latin typeface="Cambria Math" panose="02040503050406030204" pitchFamily="18" charset="0"/>
                                    <a:ea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rPr>
                                  <m:t>в</m:t>
                                </m:r>
                              </m:sub>
                              <m:sup>
                                <m:r>
                                  <a:rPr lang="ru-RU" i="1">
                                    <a:effectLst/>
                                    <a:latin typeface="Cambria Math" panose="02040503050406030204" pitchFamily="18" charset="0"/>
                                    <a:ea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rPr>
                              <m:t>−</m:t>
                            </m:r>
                            <m:sSup>
                              <m:sSupPr>
                                <m:ctrlPr>
                                  <a:rPr lang="ru-RU" i="1">
                                    <a:effectLst/>
                                    <a:latin typeface="Cambria Math" panose="02040503050406030204" pitchFamily="18" charset="0"/>
                                    <a:ea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e>
                              <m:sup>
                                <m:r>
                                  <a:rPr lang="ru-RU" i="1">
                                    <a:effectLst/>
                                    <a:latin typeface="Cambria Math" panose="02040503050406030204" pitchFamily="18" charset="0"/>
                                    <a:ea typeface="Times New Roman" panose="02020603050405020304" pitchFamily="18" charset="0"/>
                                  </a:rPr>
                                  <m:t>2</m:t>
                                </m:r>
                              </m:sup>
                            </m:sSup>
                          </m:e>
                        </m:rad>
                      </m:den>
                    </m:f>
                    <m:sSup>
                      <m:sSupPr>
                        <m:ctrlPr>
                          <a:rPr lang="ru-RU" i="1">
                            <a:effectLst/>
                            <a:latin typeface="Cambria Math" panose="02040503050406030204" pitchFamily="18" charset="0"/>
                            <a:ea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rPr>
                          <m:t>𝐸</m:t>
                        </m:r>
                      </m:e>
                      <m:sup>
                        <m:r>
                          <a:rPr lang="ru-RU" i="1">
                            <a:effectLst/>
                            <a:latin typeface="Cambria Math" panose="02040503050406030204" pitchFamily="18" charset="0"/>
                            <a:ea typeface="Times New Roman" panose="02020603050405020304" pitchFamily="18" charset="0"/>
                          </a:rPr>
                          <m:t>𝑖</m:t>
                        </m:r>
                      </m:sup>
                    </m:sSup>
                  </m:oMath>
                </a14:m>
                <a:r>
                  <a:rPr lang="ru-RU" dirty="0">
                    <a:effectLst/>
                    <a:latin typeface="Times New Roman" panose="02020603050405020304" pitchFamily="18" charset="0"/>
                    <a:ea typeface="Times New Roman" panose="02020603050405020304" pitchFamily="18" charset="0"/>
                  </a:rPr>
                  <a:t>                                                   (4.7)</a:t>
                </a:r>
              </a:p>
              <a:p>
                <a:pPr algn="r">
                  <a:spcAft>
                    <a:spcPts val="0"/>
                  </a:spcAft>
                </a:pPr>
                <a14:m>
                  <m:oMath xmlns:m="http://schemas.openxmlformats.org/officeDocument/2006/math">
                    <m:sSup>
                      <m:sSupPr>
                        <m:ctrlPr>
                          <a:rPr lang="ru-RU" i="1">
                            <a:effectLst/>
                            <a:latin typeface="Cambria Math" panose="02040503050406030204" pitchFamily="18" charset="0"/>
                            <a:ea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rPr>
                          <m:t>𝐻</m:t>
                        </m:r>
                      </m:e>
                      <m:sup>
                        <m:r>
                          <a:rPr lang="ru-RU" i="1">
                            <a:effectLst/>
                            <a:latin typeface="Cambria Math" panose="02040503050406030204" pitchFamily="18" charset="0"/>
                            <a:ea typeface="Times New Roman" panose="02020603050405020304" pitchFamily="18" charset="0"/>
                          </a:rPr>
                          <m:t>𝑡</m:t>
                        </m:r>
                      </m:sup>
                    </m:sSup>
                    <m:r>
                      <a:rPr lang="ru-RU" i="1">
                        <a:effectLst/>
                        <a:latin typeface="Cambria Math" panose="02040503050406030204" pitchFamily="18" charset="0"/>
                        <a:ea typeface="Times New Roman" panose="02020603050405020304" pitchFamily="18" charset="0"/>
                      </a:rPr>
                      <m:t>=</m:t>
                    </m:r>
                    <m:f>
                      <m:fPr>
                        <m:ctrlPr>
                          <a:rPr lang="ru-RU" i="1">
                            <a:effectLst/>
                            <a:latin typeface="Cambria Math" panose="02040503050406030204" pitchFamily="18" charset="0"/>
                            <a:ea typeface="Times New Roman" panose="02020603050405020304" pitchFamily="18" charset="0"/>
                          </a:rPr>
                        </m:ctrlPr>
                      </m:fPr>
                      <m:num>
                        <m:r>
                          <a:rPr lang="ru-RU" i="1">
                            <a:effectLst/>
                            <a:latin typeface="Cambria Math" panose="02040503050406030204" pitchFamily="18" charset="0"/>
                            <a:ea typeface="Times New Roman" panose="02020603050405020304" pitchFamily="18" charset="0"/>
                          </a:rPr>
                          <m:t>2</m:t>
                        </m:r>
                        <m:sSup>
                          <m:sSupPr>
                            <m:ctrlPr>
                              <a:rPr lang="ru-RU" i="1">
                                <a:effectLst/>
                                <a:latin typeface="Cambria Math" panose="02040503050406030204" pitchFamily="18" charset="0"/>
                                <a:ea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e>
                          <m:sup>
                            <m:r>
                              <a:rPr lang="ru-RU" i="1">
                                <a:effectLst/>
                                <a:latin typeface="Cambria Math" panose="02040503050406030204" pitchFamily="18" charset="0"/>
                                <a:ea typeface="Times New Roman" panose="02020603050405020304" pitchFamily="18" charset="0"/>
                              </a:rPr>
                              <m:t>2</m:t>
                            </m:r>
                          </m:sup>
                        </m:sSup>
                        <m:r>
                          <a:rPr lang="en-US" i="1">
                            <a:effectLst/>
                            <a:latin typeface="Cambria Math" panose="02040503050406030204" pitchFamily="18" charset="0"/>
                            <a:ea typeface="Times New Roman" panose="02020603050405020304" pitchFamily="18" charset="0"/>
                          </a:rPr>
                          <m:t>𝑐𝑜𝑠</m:t>
                        </m:r>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𝑖</m:t>
                            </m:r>
                          </m:e>
                          <m:sub>
                            <m:r>
                              <a:rPr lang="ru-RU" i="1">
                                <a:effectLst/>
                                <a:latin typeface="Cambria Math" panose="02040503050406030204" pitchFamily="18" charset="0"/>
                                <a:ea typeface="Times New Roman" panose="02020603050405020304" pitchFamily="18" charset="0"/>
                              </a:rPr>
                              <m:t>0</m:t>
                            </m:r>
                          </m:sub>
                        </m:sSub>
                      </m:num>
                      <m:den>
                        <m:sSup>
                          <m:sSupPr>
                            <m:ctrlPr>
                              <a:rPr lang="ru-RU" i="1">
                                <a:effectLst/>
                                <a:latin typeface="Cambria Math" panose="02040503050406030204" pitchFamily="18" charset="0"/>
                                <a:ea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e>
                          <m:sup>
                            <m:r>
                              <a:rPr lang="ru-RU" i="1">
                                <a:effectLst/>
                                <a:latin typeface="Cambria Math" panose="02040503050406030204" pitchFamily="18" charset="0"/>
                                <a:ea typeface="Times New Roman" panose="02020603050405020304" pitchFamily="18" charset="0"/>
                              </a:rPr>
                              <m:t>2</m:t>
                            </m:r>
                          </m:sup>
                        </m:sSup>
                        <m:r>
                          <a:rPr lang="en-US" i="1">
                            <a:effectLst/>
                            <a:latin typeface="Cambria Math" panose="02040503050406030204" pitchFamily="18" charset="0"/>
                            <a:ea typeface="Times New Roman" panose="02020603050405020304" pitchFamily="18" charset="0"/>
                          </a:rPr>
                          <m:t>𝑐𝑜𝑠</m:t>
                        </m:r>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𝑖</m:t>
                            </m:r>
                          </m:e>
                          <m:sub>
                            <m:r>
                              <a:rPr lang="ru-RU" i="1">
                                <a:effectLst/>
                                <a:latin typeface="Cambria Math" panose="02040503050406030204" pitchFamily="18" charset="0"/>
                                <a:ea typeface="Times New Roman" panose="02020603050405020304" pitchFamily="18" charset="0"/>
                              </a:rPr>
                              <m:t>0</m:t>
                            </m:r>
                          </m:sub>
                        </m:sSub>
                        <m:r>
                          <a:rPr lang="ru-RU"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𝑖𝑛</m:t>
                        </m:r>
                        <m:rad>
                          <m:radPr>
                            <m:degHide m:val="on"/>
                            <m:ctrlPr>
                              <a:rPr lang="ru-RU" i="1">
                                <a:effectLst/>
                                <a:latin typeface="Cambria Math" panose="02040503050406030204" pitchFamily="18" charset="0"/>
                                <a:ea typeface="Times New Roman" panose="02020603050405020304" pitchFamily="18" charset="0"/>
                              </a:rPr>
                            </m:ctrlPr>
                          </m:radPr>
                          <m:deg/>
                          <m:e>
                            <m:sSubSup>
                              <m:sSubSupPr>
                                <m:ctrlPr>
                                  <a:rPr lang="ru-RU" i="1">
                                    <a:effectLst/>
                                    <a:latin typeface="Cambria Math" panose="02040503050406030204" pitchFamily="18" charset="0"/>
                                    <a:ea typeface="Times New Roman" panose="02020603050405020304" pitchFamily="18" charset="0"/>
                                  </a:rPr>
                                </m:ctrlPr>
                              </m:sSubSupPr>
                              <m:e>
                                <m:r>
                                  <a:rPr lang="en-US" i="1">
                                    <a:effectLst/>
                                    <a:latin typeface="Cambria Math" panose="02040503050406030204" pitchFamily="18" charset="0"/>
                                    <a:ea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rPr>
                                  <m:t>в</m:t>
                                </m:r>
                              </m:sub>
                              <m:sup>
                                <m:r>
                                  <a:rPr lang="ru-RU" i="1">
                                    <a:effectLst/>
                                    <a:latin typeface="Cambria Math" panose="02040503050406030204" pitchFamily="18" charset="0"/>
                                    <a:ea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rPr>
                              <m:t>−</m:t>
                            </m:r>
                            <m:sSup>
                              <m:sSupPr>
                                <m:ctrlPr>
                                  <a:rPr lang="ru-RU" i="1">
                                    <a:effectLst/>
                                    <a:latin typeface="Cambria Math" panose="02040503050406030204" pitchFamily="18" charset="0"/>
                                    <a:ea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e>
                              <m:sup>
                                <m:r>
                                  <a:rPr lang="ru-RU" i="1">
                                    <a:effectLst/>
                                    <a:latin typeface="Cambria Math" panose="02040503050406030204" pitchFamily="18" charset="0"/>
                                    <a:ea typeface="Times New Roman" panose="02020603050405020304" pitchFamily="18" charset="0"/>
                                  </a:rPr>
                                  <m:t>2</m:t>
                                </m:r>
                              </m:sup>
                            </m:sSup>
                          </m:e>
                        </m:rad>
                      </m:den>
                    </m:f>
                    <m:sSup>
                      <m:sSupPr>
                        <m:ctrlPr>
                          <a:rPr lang="ru-RU" i="1">
                            <a:effectLst/>
                            <a:latin typeface="Cambria Math" panose="02040503050406030204" pitchFamily="18" charset="0"/>
                            <a:ea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rPr>
                          <m:t>𝐻</m:t>
                        </m:r>
                      </m:e>
                      <m:sup>
                        <m:r>
                          <a:rPr lang="ru-RU" i="1">
                            <a:effectLst/>
                            <a:latin typeface="Cambria Math" panose="02040503050406030204" pitchFamily="18" charset="0"/>
                            <a:ea typeface="Times New Roman" panose="02020603050405020304" pitchFamily="18" charset="0"/>
                          </a:rPr>
                          <m:t>𝑖</m:t>
                        </m:r>
                      </m:sup>
                    </m:sSup>
                  </m:oMath>
                </a14:m>
                <a:r>
                  <a:rPr lang="ru-RU" i="1" dirty="0">
                    <a:effectLst/>
                    <a:latin typeface="Times New Roman" panose="02020603050405020304" pitchFamily="18" charset="0"/>
                    <a:ea typeface="Times New Roman" panose="02020603050405020304" pitchFamily="18" charset="0"/>
                  </a:rPr>
                  <a:t> </a:t>
                </a:r>
                <a:r>
                  <a:rPr lang="ru-RU" i="1" dirty="0" smtClean="0">
                    <a:effectLst/>
                    <a:latin typeface="Times New Roman" panose="02020603050405020304" pitchFamily="18" charset="0"/>
                    <a:ea typeface="Times New Roman" panose="02020603050405020304" pitchFamily="18" charset="0"/>
                  </a:rPr>
                  <a:t>                                              </a:t>
                </a:r>
                <a:r>
                  <a:rPr lang="ru-RU" dirty="0" smtClean="0">
                    <a:effectLst/>
                    <a:latin typeface="Times New Roman" panose="02020603050405020304" pitchFamily="18" charset="0"/>
                    <a:ea typeface="Times New Roman" panose="02020603050405020304" pitchFamily="18" charset="0"/>
                  </a:rPr>
                  <a:t>(</a:t>
                </a:r>
                <a:r>
                  <a:rPr lang="ru-RU" dirty="0">
                    <a:effectLst/>
                    <a:latin typeface="Times New Roman" panose="02020603050405020304" pitchFamily="18" charset="0"/>
                    <a:ea typeface="Times New Roman" panose="02020603050405020304" pitchFamily="18" charset="0"/>
                  </a:rPr>
                  <a:t>4.8)</a:t>
                </a:r>
              </a:p>
              <a:p>
                <a:pPr algn="r">
                  <a:spcAft>
                    <a:spcPts val="0"/>
                  </a:spcAft>
                </a:pPr>
                <a14:m>
                  <m:oMath xmlns:m="http://schemas.openxmlformats.org/officeDocument/2006/math">
                    <m:sSup>
                      <m:sSupPr>
                        <m:ctrlPr>
                          <a:rPr lang="ru-RU" i="1">
                            <a:effectLst/>
                            <a:latin typeface="Cambria Math" panose="02040503050406030204" pitchFamily="18" charset="0"/>
                            <a:ea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rPr>
                          <m:t>𝐻</m:t>
                        </m:r>
                      </m:e>
                      <m:sup>
                        <m:r>
                          <a:rPr lang="ru-RU" i="1">
                            <a:effectLst/>
                            <a:latin typeface="Cambria Math" panose="02040503050406030204" pitchFamily="18" charset="0"/>
                            <a:ea typeface="Times New Roman" panose="02020603050405020304" pitchFamily="18" charset="0"/>
                          </a:rPr>
                          <m:t>𝑟</m:t>
                        </m:r>
                      </m:sup>
                    </m:sSup>
                    <m:r>
                      <a:rPr lang="ru-RU" i="1">
                        <a:effectLst/>
                        <a:latin typeface="Cambria Math" panose="02040503050406030204" pitchFamily="18" charset="0"/>
                        <a:ea typeface="Times New Roman" panose="02020603050405020304" pitchFamily="18" charset="0"/>
                      </a:rPr>
                      <m:t>=</m:t>
                    </m:r>
                    <m:f>
                      <m:fPr>
                        <m:ctrlPr>
                          <a:rPr lang="ru-RU" i="1">
                            <a:effectLst/>
                            <a:latin typeface="Cambria Math" panose="02040503050406030204" pitchFamily="18" charset="0"/>
                            <a:ea typeface="Times New Roman" panose="02020603050405020304" pitchFamily="18" charset="0"/>
                          </a:rPr>
                        </m:ctrlPr>
                      </m:fPr>
                      <m:num>
                        <m:sSup>
                          <m:sSupPr>
                            <m:ctrlPr>
                              <a:rPr lang="ru-RU" i="1">
                                <a:effectLst/>
                                <a:latin typeface="Cambria Math" panose="02040503050406030204" pitchFamily="18" charset="0"/>
                                <a:ea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e>
                          <m:sup>
                            <m:r>
                              <a:rPr lang="ru-RU" i="1">
                                <a:effectLst/>
                                <a:latin typeface="Cambria Math" panose="02040503050406030204" pitchFamily="18" charset="0"/>
                                <a:ea typeface="Times New Roman" panose="02020603050405020304" pitchFamily="18" charset="0"/>
                              </a:rPr>
                              <m:t>2</m:t>
                            </m:r>
                          </m:sup>
                        </m:sSup>
                        <m:r>
                          <a:rPr lang="en-US" i="1">
                            <a:effectLst/>
                            <a:latin typeface="Cambria Math" panose="02040503050406030204" pitchFamily="18" charset="0"/>
                            <a:ea typeface="Times New Roman" panose="02020603050405020304" pitchFamily="18" charset="0"/>
                          </a:rPr>
                          <m:t>𝑐𝑜𝑠</m:t>
                        </m:r>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𝑖</m:t>
                            </m:r>
                          </m:e>
                          <m:sub>
                            <m:r>
                              <a:rPr lang="ru-RU" i="1">
                                <a:effectLst/>
                                <a:latin typeface="Cambria Math" panose="02040503050406030204" pitchFamily="18" charset="0"/>
                                <a:ea typeface="Times New Roman" panose="02020603050405020304" pitchFamily="18" charset="0"/>
                              </a:rPr>
                              <m:t>0</m:t>
                            </m:r>
                          </m:sub>
                        </m:sSub>
                        <m:r>
                          <a:rPr lang="ru-RU"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𝑖𝑛</m:t>
                        </m:r>
                        <m:rad>
                          <m:radPr>
                            <m:degHide m:val="on"/>
                            <m:ctrlPr>
                              <a:rPr lang="ru-RU" i="1">
                                <a:effectLst/>
                                <a:latin typeface="Cambria Math" panose="02040503050406030204" pitchFamily="18" charset="0"/>
                                <a:ea typeface="Times New Roman" panose="02020603050405020304" pitchFamily="18" charset="0"/>
                              </a:rPr>
                            </m:ctrlPr>
                          </m:radPr>
                          <m:deg/>
                          <m:e>
                            <m:sSubSup>
                              <m:sSubSupPr>
                                <m:ctrlPr>
                                  <a:rPr lang="ru-RU" i="1">
                                    <a:effectLst/>
                                    <a:latin typeface="Cambria Math" panose="02040503050406030204" pitchFamily="18" charset="0"/>
                                    <a:ea typeface="Times New Roman" panose="02020603050405020304" pitchFamily="18" charset="0"/>
                                  </a:rPr>
                                </m:ctrlPr>
                              </m:sSubSupPr>
                              <m:e>
                                <m:r>
                                  <a:rPr lang="en-US" i="1">
                                    <a:effectLst/>
                                    <a:latin typeface="Cambria Math" panose="02040503050406030204" pitchFamily="18" charset="0"/>
                                    <a:ea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rPr>
                                  <m:t>в</m:t>
                                </m:r>
                              </m:sub>
                              <m:sup>
                                <m:r>
                                  <a:rPr lang="ru-RU" i="1">
                                    <a:effectLst/>
                                    <a:latin typeface="Cambria Math" panose="02040503050406030204" pitchFamily="18" charset="0"/>
                                    <a:ea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rPr>
                              <m:t>−</m:t>
                            </m:r>
                            <m:sSup>
                              <m:sSupPr>
                                <m:ctrlPr>
                                  <a:rPr lang="ru-RU" i="1">
                                    <a:effectLst/>
                                    <a:latin typeface="Cambria Math" panose="02040503050406030204" pitchFamily="18" charset="0"/>
                                    <a:ea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e>
                              <m:sup>
                                <m:r>
                                  <a:rPr lang="ru-RU" i="1">
                                    <a:effectLst/>
                                    <a:latin typeface="Cambria Math" panose="02040503050406030204" pitchFamily="18" charset="0"/>
                                    <a:ea typeface="Times New Roman" panose="02020603050405020304" pitchFamily="18" charset="0"/>
                                  </a:rPr>
                                  <m:t>2</m:t>
                                </m:r>
                              </m:sup>
                            </m:sSup>
                          </m:e>
                        </m:rad>
                      </m:num>
                      <m:den>
                        <m:sSup>
                          <m:sSupPr>
                            <m:ctrlPr>
                              <a:rPr lang="ru-RU" i="1">
                                <a:effectLst/>
                                <a:latin typeface="Cambria Math" panose="02040503050406030204" pitchFamily="18" charset="0"/>
                                <a:ea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e>
                          <m:sup>
                            <m:r>
                              <a:rPr lang="ru-RU" i="1">
                                <a:effectLst/>
                                <a:latin typeface="Cambria Math" panose="02040503050406030204" pitchFamily="18" charset="0"/>
                                <a:ea typeface="Times New Roman" panose="02020603050405020304" pitchFamily="18" charset="0"/>
                              </a:rPr>
                              <m:t>2</m:t>
                            </m:r>
                          </m:sup>
                        </m:sSup>
                        <m:r>
                          <a:rPr lang="en-US" i="1">
                            <a:effectLst/>
                            <a:latin typeface="Cambria Math" panose="02040503050406030204" pitchFamily="18" charset="0"/>
                            <a:ea typeface="Times New Roman" panose="02020603050405020304" pitchFamily="18" charset="0"/>
                          </a:rPr>
                          <m:t>𝑐𝑜𝑠</m:t>
                        </m:r>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𝑖</m:t>
                            </m:r>
                          </m:e>
                          <m:sub>
                            <m:r>
                              <a:rPr lang="ru-RU" i="1">
                                <a:effectLst/>
                                <a:latin typeface="Cambria Math" panose="02040503050406030204" pitchFamily="18" charset="0"/>
                                <a:ea typeface="Times New Roman" panose="02020603050405020304" pitchFamily="18" charset="0"/>
                              </a:rPr>
                              <m:t>0</m:t>
                            </m:r>
                          </m:sub>
                        </m:sSub>
                        <m:r>
                          <a:rPr lang="ru-RU" i="1">
                            <a:effectLst/>
                            <a:latin typeface="Cambria Math" panose="02040503050406030204" pitchFamily="18" charset="0"/>
                            <a:ea typeface="Times New Roman" panose="02020603050405020304" pitchFamily="18" charset="0"/>
                          </a:rPr>
                          <m:t>+</m:t>
                        </m:r>
                        <m:r>
                          <a:rPr lang="en-US" i="1">
                            <a:effectLst/>
                            <a:latin typeface="Cambria Math" panose="02040503050406030204" pitchFamily="18" charset="0"/>
                            <a:ea typeface="Times New Roman" panose="02020603050405020304" pitchFamily="18" charset="0"/>
                          </a:rPr>
                          <m:t>𝑖𝑛</m:t>
                        </m:r>
                        <m:rad>
                          <m:radPr>
                            <m:degHide m:val="on"/>
                            <m:ctrlPr>
                              <a:rPr lang="ru-RU" i="1">
                                <a:effectLst/>
                                <a:latin typeface="Cambria Math" panose="02040503050406030204" pitchFamily="18" charset="0"/>
                                <a:ea typeface="Times New Roman" panose="02020603050405020304" pitchFamily="18" charset="0"/>
                              </a:rPr>
                            </m:ctrlPr>
                          </m:radPr>
                          <m:deg/>
                          <m:e>
                            <m:sSubSup>
                              <m:sSubSupPr>
                                <m:ctrlPr>
                                  <a:rPr lang="ru-RU" i="1">
                                    <a:effectLst/>
                                    <a:latin typeface="Cambria Math" panose="02040503050406030204" pitchFamily="18" charset="0"/>
                                    <a:ea typeface="Times New Roman" panose="02020603050405020304" pitchFamily="18" charset="0"/>
                                  </a:rPr>
                                </m:ctrlPr>
                              </m:sSubSupPr>
                              <m:e>
                                <m:r>
                                  <a:rPr lang="en-US" i="1">
                                    <a:effectLst/>
                                    <a:latin typeface="Cambria Math" panose="02040503050406030204" pitchFamily="18" charset="0"/>
                                    <a:ea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rPr>
                                  <m:t>в</m:t>
                                </m:r>
                              </m:sub>
                              <m:sup>
                                <m:r>
                                  <a:rPr lang="ru-RU" i="1">
                                    <a:effectLst/>
                                    <a:latin typeface="Cambria Math" panose="02040503050406030204" pitchFamily="18" charset="0"/>
                                    <a:ea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rPr>
                              <m:t>−</m:t>
                            </m:r>
                            <m:sSup>
                              <m:sSupPr>
                                <m:ctrlPr>
                                  <a:rPr lang="ru-RU" i="1">
                                    <a:effectLst/>
                                    <a:latin typeface="Cambria Math" panose="02040503050406030204" pitchFamily="18" charset="0"/>
                                    <a:ea typeface="Times New Roman" panose="02020603050405020304" pitchFamily="18" charset="0"/>
                                  </a:rPr>
                                </m:ctrlPr>
                              </m:sSupPr>
                              <m:e>
                                <m:r>
                                  <a:rPr lang="en-US" i="1">
                                    <a:effectLst/>
                                    <a:latin typeface="Cambria Math" panose="02040503050406030204" pitchFamily="18" charset="0"/>
                                    <a:ea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rPr>
                                  <m:t>`</m:t>
                                </m:r>
                              </m:e>
                              <m:sup>
                                <m:r>
                                  <a:rPr lang="ru-RU" i="1">
                                    <a:effectLst/>
                                    <a:latin typeface="Cambria Math" panose="02040503050406030204" pitchFamily="18" charset="0"/>
                                    <a:ea typeface="Times New Roman" panose="02020603050405020304" pitchFamily="18" charset="0"/>
                                  </a:rPr>
                                  <m:t>2</m:t>
                                </m:r>
                              </m:sup>
                            </m:sSup>
                          </m:e>
                        </m:rad>
                      </m:den>
                    </m:f>
                    <m:sSup>
                      <m:sSupPr>
                        <m:ctrlPr>
                          <a:rPr lang="ru-RU" i="1">
                            <a:effectLst/>
                            <a:latin typeface="Cambria Math" panose="02040503050406030204" pitchFamily="18" charset="0"/>
                            <a:ea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rPr>
                          <m:t>𝐻</m:t>
                        </m:r>
                      </m:e>
                      <m:sup>
                        <m:r>
                          <a:rPr lang="ru-RU" i="1">
                            <a:effectLst/>
                            <a:latin typeface="Cambria Math" panose="02040503050406030204" pitchFamily="18" charset="0"/>
                            <a:ea typeface="Times New Roman" panose="02020603050405020304" pitchFamily="18" charset="0"/>
                          </a:rPr>
                          <m:t>𝑖</m:t>
                        </m:r>
                      </m:sup>
                    </m:sSup>
                  </m:oMath>
                </a14:m>
                <a:r>
                  <a:rPr lang="ru-RU" i="1" dirty="0">
                    <a:effectLst/>
                    <a:latin typeface="Times New Roman" panose="02020603050405020304" pitchFamily="18" charset="0"/>
                    <a:ea typeface="Times New Roman" panose="02020603050405020304" pitchFamily="18" charset="0"/>
                  </a:rPr>
                  <a:t> </a:t>
                </a:r>
                <a:r>
                  <a:rPr lang="ru-RU" i="1" dirty="0" smtClean="0">
                    <a:effectLst/>
                    <a:latin typeface="Times New Roman" panose="02020603050405020304" pitchFamily="18" charset="0"/>
                    <a:ea typeface="Times New Roman" panose="02020603050405020304" pitchFamily="18" charset="0"/>
                  </a:rPr>
                  <a:t>                                             </a:t>
                </a:r>
                <a:r>
                  <a:rPr lang="ru-RU" dirty="0" smtClean="0">
                    <a:effectLst/>
                    <a:latin typeface="Times New Roman" panose="02020603050405020304" pitchFamily="18" charset="0"/>
                    <a:ea typeface="Times New Roman" panose="02020603050405020304" pitchFamily="18" charset="0"/>
                  </a:rPr>
                  <a:t>(</a:t>
                </a:r>
                <a:r>
                  <a:rPr lang="ru-RU" dirty="0">
                    <a:effectLst/>
                    <a:latin typeface="Times New Roman" panose="02020603050405020304" pitchFamily="18" charset="0"/>
                    <a:ea typeface="Times New Roman" panose="02020603050405020304" pitchFamily="18" charset="0"/>
                  </a:rPr>
                  <a:t>4.9)</a:t>
                </a:r>
              </a:p>
            </p:txBody>
          </p:sp>
        </mc:Choice>
        <mc:Fallback>
          <p:sp>
            <p:nvSpPr>
              <p:cNvPr id="5" name="Прямоугольник 4"/>
              <p:cNvSpPr>
                <a:spLocks noRot="1" noChangeAspect="1" noMove="1" noResize="1" noEditPoints="1" noAdjustHandles="1" noChangeArrowheads="1" noChangeShapeType="1" noTextEdit="1"/>
              </p:cNvSpPr>
              <p:nvPr/>
            </p:nvSpPr>
            <p:spPr>
              <a:xfrm>
                <a:off x="5186364" y="3502715"/>
                <a:ext cx="6900864" cy="3208635"/>
              </a:xfrm>
              <a:prstGeom prst="rect">
                <a:avLst/>
              </a:prstGeom>
              <a:blipFill rotWithShape="0">
                <a:blip r:embed="rId4"/>
                <a:stretch>
                  <a:fillRect l="-795" t="-1141" r="-707"/>
                </a:stretch>
              </a:blipFill>
            </p:spPr>
            <p:txBody>
              <a:bodyPr/>
              <a:lstStyle/>
              <a:p>
                <a:r>
                  <a:rPr lang="ru-RU">
                    <a:noFill/>
                  </a:rPr>
                  <a:t> </a:t>
                </a:r>
              </a:p>
            </p:txBody>
          </p:sp>
        </mc:Fallback>
      </mc:AlternateContent>
    </p:spTree>
    <p:extLst>
      <p:ext uri="{BB962C8B-B14F-4D97-AF65-F5344CB8AC3E}">
        <p14:creationId xmlns:p14="http://schemas.microsoft.com/office/powerpoint/2010/main" val="2255433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3</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a:latin typeface="Times New Roman" panose="02020603050405020304" pitchFamily="18" charset="0"/>
                <a:cs typeface="Times New Roman" panose="02020603050405020304" pitchFamily="18" charset="0"/>
              </a:rPr>
              <a:t>4.1. </a:t>
            </a:r>
            <a:r>
              <a:rPr lang="ru-RU" sz="2400" dirty="0" err="1">
                <a:latin typeface="Times New Roman" panose="02020603050405020304" pitchFamily="18" charset="0"/>
                <a:cs typeface="Times New Roman" panose="02020603050405020304" pitchFamily="18" charset="0"/>
              </a:rPr>
              <a:t>Толық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көрініс</a:t>
            </a:r>
            <a:endParaRPr lang="ru-RU" sz="2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64307" y="1367001"/>
            <a:ext cx="4107656" cy="5355312"/>
          </a:xfrm>
          <a:prstGeom prst="rect">
            <a:avLst/>
          </a:prstGeom>
        </p:spPr>
        <p:txBody>
          <a:bodyPr wrap="square">
            <a:spAutoFit/>
          </a:bodyPr>
          <a:lstStyle/>
          <a:p>
            <a:pPr indent="450215" algn="just">
              <a:spcAft>
                <a:spcPts val="0"/>
              </a:spcAft>
            </a:pPr>
            <a:r>
              <a:rPr lang="kk-KZ" dirty="0" smtClean="0">
                <a:effectLst/>
                <a:latin typeface="Times New Roman" panose="02020603050405020304" pitchFamily="18" charset="0"/>
                <a:ea typeface="Times New Roman" panose="02020603050405020304" pitchFamily="18" charset="0"/>
              </a:rPr>
              <a:t>Осылайша</a:t>
            </a:r>
            <a:r>
              <a:rPr lang="kk-KZ" dirty="0">
                <a:effectLst/>
                <a:latin typeface="Times New Roman" panose="02020603050405020304" pitchFamily="18" charset="0"/>
                <a:ea typeface="Times New Roman" panose="02020603050405020304" pitchFamily="18" charset="0"/>
              </a:rPr>
              <a:t>, шағылысу коэффициенттері екі толқын поляризациясы үшін бірлікке тең. Сондықтан бұл құбылыс толық шағылысу деп аталады. Шағылған (және сынған) толқындардың фазасы күрт өзгеріске ұшырайды. Шағылған толқындардың фазалық секірулерін анықтау мен (4.12), (4.13) қатынастары. Шағылған толқындар фазасының өзгеруі толқын энергиясының ортаның дәл бетінде шағылыспай, екінші ортаға еніп, екінші ортада белгілі бір қисық траекторияны сипаттағаннан кейін ғана қайтадан бірінші ортаға қайта оралуымен байланысты. Рефлексия интерфейстің астында орналасқан қандай да бір ойдан шығарылған жазықтықтан орын алады.</a:t>
            </a:r>
            <a:endParaRPr lang="ru-RU" dirty="0"/>
          </a:p>
        </p:txBody>
      </p:sp>
      <p:pic>
        <p:nvPicPr>
          <p:cNvPr id="9" name="Рисунок 8"/>
          <p:cNvPicPr/>
          <p:nvPr/>
        </p:nvPicPr>
        <p:blipFill rotWithShape="1">
          <a:blip r:embed="rId2">
            <a:extLst>
              <a:ext uri="{28A0092B-C50C-407E-A947-70E740481C1C}">
                <a14:useLocalDpi xmlns:a14="http://schemas.microsoft.com/office/drawing/2010/main" val="0"/>
              </a:ext>
            </a:extLst>
          </a:blip>
          <a:srcRect t="17141" b="15570"/>
          <a:stretch/>
        </p:blipFill>
        <p:spPr bwMode="auto">
          <a:xfrm>
            <a:off x="5600700" y="1097903"/>
            <a:ext cx="5772149" cy="1931091"/>
          </a:xfrm>
          <a:prstGeom prst="rect">
            <a:avLst/>
          </a:prstGeom>
          <a:noFill/>
          <a:ln>
            <a:noFill/>
          </a:ln>
          <a:extLst>
            <a:ext uri="{53640926-AAD7-44D8-BBD7-CCE9431645EC}">
              <a14:shadowObscured xmlns:a14="http://schemas.microsoft.com/office/drawing/2010/main"/>
            </a:ext>
          </a:extLst>
        </p:spPr>
      </p:pic>
      <p:sp>
        <p:nvSpPr>
          <p:cNvPr id="6" name="Прямоугольник 5"/>
          <p:cNvSpPr/>
          <p:nvPr/>
        </p:nvSpPr>
        <p:spPr>
          <a:xfrm>
            <a:off x="4400550" y="3028994"/>
            <a:ext cx="7524750" cy="3693319"/>
          </a:xfrm>
          <a:prstGeom prst="rect">
            <a:avLst/>
          </a:prstGeom>
        </p:spPr>
        <p:txBody>
          <a:bodyPr wrap="square">
            <a:spAutoFit/>
          </a:bodyPr>
          <a:lstStyle/>
          <a:p>
            <a:pPr algn="ctr">
              <a:spcAft>
                <a:spcPts val="0"/>
              </a:spcAft>
            </a:pPr>
            <a:r>
              <a:rPr lang="kk-KZ" dirty="0">
                <a:latin typeface="Times New Roman" panose="02020603050405020304" pitchFamily="18" charset="0"/>
                <a:ea typeface="Times New Roman" panose="02020603050405020304" pitchFamily="18" charset="0"/>
              </a:rPr>
              <a:t>4.2-сурет. Толық ішкі шағылу кезіндегі сәуленің бойлық жылжуы.</a:t>
            </a:r>
            <a:endParaRPr lang="ru-RU" dirty="0">
              <a:latin typeface="Times New Roman" panose="02020603050405020304" pitchFamily="18" charset="0"/>
              <a:ea typeface="Times New Roman" panose="02020603050405020304" pitchFamily="18" charset="0"/>
            </a:endParaRPr>
          </a:p>
          <a:p>
            <a:pPr algn="ctr">
              <a:spcAft>
                <a:spcPts val="0"/>
              </a:spcAft>
            </a:pPr>
            <a:r>
              <a:rPr lang="kk-KZ" dirty="0">
                <a:latin typeface="Times New Roman" panose="02020603050405020304" pitchFamily="18" charset="0"/>
                <a:ea typeface="Times New Roman" panose="02020603050405020304" pitchFamily="18" charset="0"/>
              </a:rPr>
              <a:t> </a:t>
            </a:r>
            <a:endParaRPr lang="ru-RU" dirty="0">
              <a:latin typeface="Times New Roman" panose="02020603050405020304" pitchFamily="18" charset="0"/>
              <a:ea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rPr>
              <a:t>Энергия екінші ортаға түсетіндіктен, жарық сәулесі бойлық ығысуды бастан кешіреді (4.2-сурет). Толық шағылу кезіндегі сәулелердің бойлық жылжуы әртүрлі поляризациялар үшін әртүрлі болады. Бұл толық шағылысу кезінде жарық сәулелерінің бөлінуіне әкеледі. Ерікті поляризация шоғының түсу жазықтығына перпендикуляр және параллель поляризациясы бар сәулелерге бөлінуі диэлектрлік жазық толқын өткізгіштерде TE және TM толқындарының нақты бөлінуінде көрінеді.</a:t>
            </a:r>
            <a:endParaRPr lang="ru-RU" dirty="0">
              <a:latin typeface="Times New Roman" panose="02020603050405020304" pitchFamily="18" charset="0"/>
              <a:ea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rPr>
              <a:t>       Толық шағылу кезінде жарық сәулелерінің белгілі бойлық орын ауыстыруымен қатар, алғаш рет Ф.И.Федоров зерттеп, «Федоров ауысымы» деп атап кеткен бүйірлік ығысу да болуы мүмкін.</a:t>
            </a:r>
            <a:endParaRPr lang="ru-RU" dirty="0">
              <a:latin typeface="Times New Roman" panose="02020603050405020304" pitchFamily="18" charset="0"/>
              <a:ea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0593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3</a:t>
            </a:r>
            <a:endParaRPr lang="ru-RU" dirty="0">
              <a:solidFill>
                <a:schemeClr val="tx1"/>
              </a:solidFill>
            </a:endParaRPr>
          </a:p>
        </p:txBody>
      </p:sp>
      <p:sp>
        <p:nvSpPr>
          <p:cNvPr id="2" name="Прямоугольник 1"/>
          <p:cNvSpPr/>
          <p:nvPr/>
        </p:nvSpPr>
        <p:spPr>
          <a:xfrm>
            <a:off x="1" y="397815"/>
            <a:ext cx="1089422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kk-KZ" sz="2400" dirty="0">
                <a:latin typeface="Times New Roman" panose="02020603050405020304" pitchFamily="18" charset="0"/>
                <a:cs typeface="Times New Roman" panose="02020603050405020304" pitchFamily="18" charset="0"/>
              </a:rPr>
              <a:t>4.2. Анизотропты және гиротропты жағдайда жарықтың таралуы орталары</a:t>
            </a:r>
            <a:endParaRPr lang="ru-RU" sz="2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6" name="Прямоугольник 5"/>
              <p:cNvSpPr/>
              <p:nvPr/>
            </p:nvSpPr>
            <p:spPr>
              <a:xfrm>
                <a:off x="157162" y="1155053"/>
                <a:ext cx="3995737" cy="5355312"/>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rPr>
                  <a:t>Анизотропты және гиротропты орталар жарық сигналының параметрлерін басқаруға арналған әртүрлі құрылғыларды (модуляторлар, ажыратқыштар, қосқыштар, сүзгілер, поляризаторлар және т.б.) жасау үшін оптикалық толқын өткізгіштерде және интеграцияланған оптика элементтерінде кеңінен қолданылады. Осыған байланысты анизотропты ортада жарықтың таралу ерекшеліктері туралы қысқаша болса да мәлімет берген жөн.</a:t>
                </a:r>
                <a:endParaRPr lang="ru-RU" dirty="0">
                  <a:effectLst/>
                  <a:latin typeface="Times New Roman" panose="02020603050405020304" pitchFamily="18" charset="0"/>
                  <a:ea typeface="Times New Roman" panose="02020603050405020304" pitchFamily="18" charset="0"/>
                </a:endParaRPr>
              </a:p>
              <a:p>
                <a:pPr indent="450215" algn="just">
                  <a:spcAft>
                    <a:spcPts val="0"/>
                  </a:spcAft>
                </a:pPr>
                <a:r>
                  <a:rPr lang="kk-KZ" dirty="0">
                    <a:effectLst/>
                    <a:latin typeface="Times New Roman" panose="02020603050405020304" pitchFamily="18" charset="0"/>
                    <a:ea typeface="Times New Roman" panose="02020603050405020304" pitchFamily="18" charset="0"/>
                  </a:rPr>
                  <a:t>(3.30) теңдеулер анизотропты ортадағы жазық монохроматикалық толқындар үшін жарамды болып қалады. Қосылу теңдеулері де өзгеріссіз қалады:</a:t>
                </a:r>
                <a:endParaRPr lang="ru-RU" dirty="0">
                  <a:effectLst/>
                  <a:latin typeface="Times New Roman" panose="02020603050405020304" pitchFamily="18" charset="0"/>
                  <a:ea typeface="Times New Roman" panose="02020603050405020304" pitchFamily="18" charset="0"/>
                </a:endParaRPr>
              </a:p>
              <a:p>
                <a:pPr algn="r">
                  <a:spcAft>
                    <a:spcPts val="0"/>
                  </a:spcAft>
                </a:pPr>
                <a14:m>
                  <m:oMath xmlns:m="http://schemas.openxmlformats.org/officeDocument/2006/math">
                    <m:r>
                      <m:rPr>
                        <m:sty m:val="p"/>
                      </m:rPr>
                      <a:rPr lang="kk-KZ">
                        <a:effectLst/>
                        <a:latin typeface="Cambria Math" panose="02040503050406030204" pitchFamily="18" charset="0"/>
                        <a:ea typeface="Times New Roman" panose="02020603050405020304" pitchFamily="18" charset="0"/>
                      </a:rPr>
                      <m:t>D</m:t>
                    </m:r>
                    <m:r>
                      <a:rPr lang="kk-KZ">
                        <a:effectLst/>
                        <a:latin typeface="Cambria Math" panose="02040503050406030204" pitchFamily="18" charset="0"/>
                        <a:ea typeface="Times New Roman" panose="02020603050405020304" pitchFamily="18" charset="0"/>
                      </a:rPr>
                      <m:t> = </m:t>
                    </m:r>
                    <m:r>
                      <m:rPr>
                        <m:sty m:val="p"/>
                      </m:rPr>
                      <a:rPr lang="ru-RU">
                        <a:effectLst/>
                        <a:latin typeface="Cambria Math" panose="02040503050406030204" pitchFamily="18" charset="0"/>
                        <a:ea typeface="Times New Roman" panose="02020603050405020304" pitchFamily="18" charset="0"/>
                      </a:rPr>
                      <m:t>ε</m:t>
                    </m:r>
                    <m:r>
                      <m:rPr>
                        <m:sty m:val="p"/>
                      </m:rPr>
                      <a:rPr lang="kk-KZ">
                        <a:effectLst/>
                        <a:latin typeface="Cambria Math" panose="02040503050406030204" pitchFamily="18" charset="0"/>
                        <a:ea typeface="Times New Roman" panose="02020603050405020304" pitchFamily="18" charset="0"/>
                      </a:rPr>
                      <m:t>E</m:t>
                    </m:r>
                    <m:r>
                      <a:rPr lang="kk-KZ">
                        <a:effectLst/>
                        <a:latin typeface="Cambria Math" panose="02040503050406030204" pitchFamily="18" charset="0"/>
                        <a:ea typeface="Times New Roman" panose="02020603050405020304" pitchFamily="18" charset="0"/>
                      </a:rPr>
                      <m:t>, </m:t>
                    </m:r>
                    <m:r>
                      <m:rPr>
                        <m:sty m:val="p"/>
                      </m:rPr>
                      <a:rPr lang="kk-KZ">
                        <a:effectLst/>
                        <a:latin typeface="Cambria Math" panose="02040503050406030204" pitchFamily="18" charset="0"/>
                        <a:ea typeface="Times New Roman" panose="02020603050405020304" pitchFamily="18" charset="0"/>
                      </a:rPr>
                      <m:t>B</m:t>
                    </m:r>
                    <m:r>
                      <a:rPr lang="kk-KZ">
                        <a:effectLst/>
                        <a:latin typeface="Cambria Math" panose="02040503050406030204" pitchFamily="18" charset="0"/>
                        <a:ea typeface="Times New Roman" panose="02020603050405020304" pitchFamily="18" charset="0"/>
                      </a:rPr>
                      <m:t> = </m:t>
                    </m:r>
                    <m:r>
                      <m:rPr>
                        <m:sty m:val="p"/>
                      </m:rPr>
                      <a:rPr lang="ru-RU">
                        <a:effectLst/>
                        <a:latin typeface="Cambria Math" panose="02040503050406030204" pitchFamily="18" charset="0"/>
                        <a:ea typeface="Times New Roman" panose="02020603050405020304" pitchFamily="18" charset="0"/>
                      </a:rPr>
                      <m:t>μ</m:t>
                    </m:r>
                    <m:r>
                      <m:rPr>
                        <m:sty m:val="p"/>
                      </m:rPr>
                      <a:rPr lang="kk-KZ">
                        <a:effectLst/>
                        <a:latin typeface="Cambria Math" panose="02040503050406030204" pitchFamily="18" charset="0"/>
                        <a:ea typeface="Times New Roman" panose="02020603050405020304" pitchFamily="18" charset="0"/>
                      </a:rPr>
                      <m:t>H</m:t>
                    </m:r>
                  </m:oMath>
                </a14:m>
                <a:r>
                  <a:rPr lang="kk-KZ" dirty="0">
                    <a:effectLst/>
                    <a:latin typeface="Times New Roman" panose="02020603050405020304" pitchFamily="18" charset="0"/>
                    <a:ea typeface="Times New Roman" panose="02020603050405020304" pitchFamily="18" charset="0"/>
                  </a:rPr>
                  <a:t> </a:t>
                </a:r>
                <a:r>
                  <a:rPr lang="kk-KZ" dirty="0" smtClean="0">
                    <a:effectLst/>
                    <a:latin typeface="Times New Roman" panose="02020603050405020304" pitchFamily="18" charset="0"/>
                    <a:ea typeface="Times New Roman" panose="02020603050405020304" pitchFamily="18" charset="0"/>
                  </a:rPr>
                  <a:t>         (</a:t>
                </a:r>
                <a:r>
                  <a:rPr lang="kk-KZ" dirty="0">
                    <a:effectLst/>
                    <a:latin typeface="Times New Roman" panose="02020603050405020304" pitchFamily="18" charset="0"/>
                    <a:ea typeface="Times New Roman" panose="02020603050405020304" pitchFamily="18" charset="0"/>
                  </a:rPr>
                  <a:t>4.14)</a:t>
                </a:r>
                <a:endParaRPr lang="ru-RU" dirty="0">
                  <a:effectLst/>
                  <a:latin typeface="Times New Roman" panose="02020603050405020304" pitchFamily="18" charset="0"/>
                  <a:ea typeface="Times New Roman" panose="02020603050405020304" pitchFamily="18" charset="0"/>
                </a:endParaRPr>
              </a:p>
            </p:txBody>
          </p:sp>
        </mc:Choice>
        <mc:Fallback>
          <p:sp>
            <p:nvSpPr>
              <p:cNvPr id="6" name="Прямоугольник 5"/>
              <p:cNvSpPr>
                <a:spLocks noRot="1" noChangeAspect="1" noMove="1" noResize="1" noEditPoints="1" noAdjustHandles="1" noChangeArrowheads="1" noChangeShapeType="1" noTextEdit="1"/>
              </p:cNvSpPr>
              <p:nvPr/>
            </p:nvSpPr>
            <p:spPr>
              <a:xfrm>
                <a:off x="157162" y="1155053"/>
                <a:ext cx="3995737" cy="5355312"/>
              </a:xfrm>
              <a:prstGeom prst="rect">
                <a:avLst/>
              </a:prstGeom>
              <a:blipFill rotWithShape="0">
                <a:blip r:embed="rId2"/>
                <a:stretch>
                  <a:fillRect l="-1374" t="-569" r="-1221" b="-796"/>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7" name="Прямоугольник 6"/>
              <p:cNvSpPr/>
              <p:nvPr/>
            </p:nvSpPr>
            <p:spPr>
              <a:xfrm>
                <a:off x="4260054" y="1155053"/>
                <a:ext cx="3712371" cy="5970032"/>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rPr>
                  <a:t>Мұндағы </a:t>
                </a:r>
                <a:r>
                  <a:rPr lang="ru-RU" dirty="0">
                    <a:effectLst/>
                    <a:latin typeface="Times New Roman" panose="02020603050405020304" pitchFamily="18" charset="0"/>
                    <a:ea typeface="Times New Roman" panose="02020603050405020304" pitchFamily="18" charset="0"/>
                  </a:rPr>
                  <a:t>ε</a:t>
                </a:r>
                <a:r>
                  <a:rPr lang="kk-KZ" dirty="0">
                    <a:effectLst/>
                    <a:latin typeface="Times New Roman" panose="02020603050405020304" pitchFamily="18" charset="0"/>
                    <a:ea typeface="Times New Roman" panose="02020603050405020304" pitchFamily="18" charset="0"/>
                  </a:rPr>
                  <a:t> – өткізгіштік тензоры. Біз магниттік ортаны қарастырмаймыз, сондықтан магниттік өткізгіштік </a:t>
                </a:r>
                <a:r>
                  <a:rPr lang="ru-RU" dirty="0">
                    <a:effectLst/>
                    <a:latin typeface="Times New Roman" panose="02020603050405020304" pitchFamily="18" charset="0"/>
                    <a:ea typeface="Times New Roman" panose="02020603050405020304" pitchFamily="18" charset="0"/>
                  </a:rPr>
                  <a:t>μ</a:t>
                </a:r>
                <a:r>
                  <a:rPr lang="kk-KZ" dirty="0">
                    <a:effectLst/>
                    <a:latin typeface="Times New Roman" panose="02020603050405020304" pitchFamily="18" charset="0"/>
                    <a:ea typeface="Times New Roman" panose="02020603050405020304" pitchFamily="18" charset="0"/>
                  </a:rPr>
                  <a:t> вакуумдық өткізгіштікке тең скаляр деп есептейміз.</a:t>
                </a:r>
                <a:endParaRPr lang="ru-RU" dirty="0">
                  <a:effectLst/>
                  <a:latin typeface="Times New Roman" panose="02020603050405020304" pitchFamily="18" charset="0"/>
                  <a:ea typeface="Times New Roman" panose="02020603050405020304" pitchFamily="18" charset="0"/>
                </a:endParaRPr>
              </a:p>
              <a:p>
                <a:pPr indent="450215" algn="just">
                  <a:spcAft>
                    <a:spcPts val="0"/>
                  </a:spcAft>
                </a:pPr>
                <a:r>
                  <a:rPr lang="kk-KZ" dirty="0">
                    <a:effectLst/>
                    <a:latin typeface="Times New Roman" panose="02020603050405020304" pitchFamily="18" charset="0"/>
                    <a:ea typeface="Times New Roman" panose="02020603050405020304" pitchFamily="18" charset="0"/>
                  </a:rPr>
                  <a:t>Гиротропты емес мөлдір орталар үшін өткізгіштік тензоры </a:t>
                </a:r>
                <a:r>
                  <a:rPr lang="ru-RU" dirty="0">
                    <a:effectLst/>
                    <a:latin typeface="Times New Roman" panose="02020603050405020304" pitchFamily="18" charset="0"/>
                    <a:ea typeface="Times New Roman" panose="02020603050405020304" pitchFamily="18" charset="0"/>
                  </a:rPr>
                  <a:t>ε</a:t>
                </a:r>
                <a:r>
                  <a:rPr lang="kk-KZ" dirty="0">
                    <a:effectLst/>
                    <a:latin typeface="Times New Roman" panose="02020603050405020304" pitchFamily="18" charset="0"/>
                    <a:ea typeface="Times New Roman" panose="02020603050405020304" pitchFamily="18" charset="0"/>
                  </a:rPr>
                  <a:t> екінші дәрежелі нақты симметриялық тензор болып табылады. </a:t>
                </a:r>
                <a:r>
                  <a:rPr lang="ru-RU" dirty="0" err="1">
                    <a:effectLst/>
                    <a:latin typeface="Times New Roman" panose="02020603050405020304" pitchFamily="18" charset="0"/>
                    <a:ea typeface="Times New Roman" panose="02020603050405020304" pitchFamily="18" charset="0"/>
                  </a:rPr>
                  <a:t>Мұндай</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тензорды</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диагональды</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түрге</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келтіруге</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болады</a:t>
                </a:r>
                <a:endParaRPr lang="ru-RU" dirty="0" smtClean="0">
                  <a:latin typeface="Times New Roman" panose="02020603050405020304" pitchFamily="18" charset="0"/>
                  <a:ea typeface="Times New Roman" panose="02020603050405020304" pitchFamily="18" charset="0"/>
                </a:endParaRPr>
              </a:p>
              <a:p>
                <a:pPr algn="r">
                  <a:spcAft>
                    <a:spcPts val="0"/>
                  </a:spcAft>
                </a:pPr>
                <a14:m>
                  <m:oMath xmlns:m="http://schemas.openxmlformats.org/officeDocument/2006/math">
                    <m:r>
                      <a:rPr lang="en-US" i="1">
                        <a:effectLst/>
                        <a:latin typeface="Cambria Math" panose="02040503050406030204" pitchFamily="18" charset="0"/>
                        <a:ea typeface="Times New Roman" panose="02020603050405020304" pitchFamily="18" charset="0"/>
                      </a:rPr>
                      <m:t>𝑒</m:t>
                    </m:r>
                    <m:r>
                      <a:rPr lang="ru-RU" i="1">
                        <a:effectLst/>
                        <a:latin typeface="Cambria Math" panose="02040503050406030204" pitchFamily="18" charset="0"/>
                        <a:ea typeface="Times New Roman" panose="02020603050405020304" pitchFamily="18" charset="0"/>
                      </a:rPr>
                      <m:t>=</m:t>
                    </m:r>
                    <m:d>
                      <m:dPr>
                        <m:ctrlPr>
                          <a:rPr lang="ru-RU" i="1">
                            <a:effectLst/>
                            <a:latin typeface="Cambria Math" panose="02040503050406030204" pitchFamily="18" charset="0"/>
                            <a:ea typeface="Times New Roman" panose="02020603050405020304" pitchFamily="18" charset="0"/>
                          </a:rPr>
                        </m:ctrlPr>
                      </m:dPr>
                      <m:e>
                        <m:m>
                          <m:mPr>
                            <m:mcs>
                              <m:mc>
                                <m:mcPr>
                                  <m:count m:val="3"/>
                                  <m:mcJc m:val="center"/>
                                </m:mcPr>
                              </m:mc>
                            </m:mcs>
                            <m:ctrlPr>
                              <a:rPr lang="ru-RU" i="1">
                                <a:effectLst/>
                                <a:latin typeface="Cambria Math" panose="02040503050406030204" pitchFamily="18" charset="0"/>
                                <a:ea typeface="Times New Roman" panose="02020603050405020304" pitchFamily="18" charset="0"/>
                              </a:rPr>
                            </m:ctrlPr>
                          </m:mPr>
                          <m:mr>
                            <m:e>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𝑒</m:t>
                                  </m:r>
                                </m:e>
                                <m:sub>
                                  <m:r>
                                    <a:rPr lang="ru-RU" i="1">
                                      <a:effectLst/>
                                      <a:latin typeface="Cambria Math" panose="02040503050406030204" pitchFamily="18" charset="0"/>
                                      <a:ea typeface="Times New Roman" panose="02020603050405020304" pitchFamily="18" charset="0"/>
                                    </a:rPr>
                                    <m:t>1</m:t>
                                  </m:r>
                                </m:sub>
                              </m:sSub>
                            </m:e>
                            <m:e>
                              <m:r>
                                <a:rPr lang="ru-RU" i="1">
                                  <a:effectLst/>
                                  <a:latin typeface="Cambria Math" panose="02040503050406030204" pitchFamily="18" charset="0"/>
                                  <a:ea typeface="Times New Roman" panose="02020603050405020304" pitchFamily="18" charset="0"/>
                                </a:rPr>
                                <m:t>0</m:t>
                              </m:r>
                            </m:e>
                            <m:e>
                              <m:r>
                                <a:rPr lang="ru-RU" i="1">
                                  <a:effectLst/>
                                  <a:latin typeface="Cambria Math" panose="02040503050406030204" pitchFamily="18" charset="0"/>
                                  <a:ea typeface="Times New Roman" panose="02020603050405020304" pitchFamily="18" charset="0"/>
                                </a:rPr>
                                <m:t>0</m:t>
                              </m:r>
                            </m:e>
                          </m:mr>
                          <m:mr>
                            <m:e>
                              <m:r>
                                <a:rPr lang="ru-RU" i="1">
                                  <a:effectLst/>
                                  <a:latin typeface="Cambria Math" panose="02040503050406030204" pitchFamily="18" charset="0"/>
                                  <a:ea typeface="Times New Roman" panose="02020603050405020304" pitchFamily="18" charset="0"/>
                                </a:rPr>
                                <m:t>0</m:t>
                              </m:r>
                            </m:e>
                            <m:e>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𝑒</m:t>
                                  </m:r>
                                </m:e>
                                <m:sub>
                                  <m:r>
                                    <a:rPr lang="ru-RU" i="1">
                                      <a:effectLst/>
                                      <a:latin typeface="Cambria Math" panose="02040503050406030204" pitchFamily="18" charset="0"/>
                                      <a:ea typeface="Times New Roman" panose="02020603050405020304" pitchFamily="18" charset="0"/>
                                    </a:rPr>
                                    <m:t>2</m:t>
                                  </m:r>
                                </m:sub>
                              </m:sSub>
                            </m:e>
                            <m:e>
                              <m:r>
                                <a:rPr lang="ru-RU" i="1">
                                  <a:effectLst/>
                                  <a:latin typeface="Cambria Math" panose="02040503050406030204" pitchFamily="18" charset="0"/>
                                  <a:ea typeface="Times New Roman" panose="02020603050405020304" pitchFamily="18" charset="0"/>
                                </a:rPr>
                                <m:t>0</m:t>
                              </m:r>
                            </m:e>
                          </m:mr>
                          <m:mr>
                            <m:e>
                              <m:r>
                                <a:rPr lang="ru-RU" i="1">
                                  <a:effectLst/>
                                  <a:latin typeface="Cambria Math" panose="02040503050406030204" pitchFamily="18" charset="0"/>
                                  <a:ea typeface="Times New Roman" panose="02020603050405020304" pitchFamily="18" charset="0"/>
                                </a:rPr>
                                <m:t>0</m:t>
                              </m:r>
                            </m:e>
                            <m:e>
                              <m:r>
                                <a:rPr lang="ru-RU" i="1">
                                  <a:effectLst/>
                                  <a:latin typeface="Cambria Math" panose="02040503050406030204" pitchFamily="18" charset="0"/>
                                  <a:ea typeface="Times New Roman" panose="02020603050405020304" pitchFamily="18" charset="0"/>
                                </a:rPr>
                                <m:t>0</m:t>
                              </m:r>
                            </m:e>
                            <m:e>
                              <m:sSub>
                                <m:sSubPr>
                                  <m:ctrlPr>
                                    <a:rPr lang="ru-RU" i="1">
                                      <a:effectLst/>
                                      <a:latin typeface="Cambria Math" panose="02040503050406030204" pitchFamily="18" charset="0"/>
                                      <a:ea typeface="Times New Roman" panose="02020603050405020304" pitchFamily="18" charset="0"/>
                                    </a:rPr>
                                  </m:ctrlPr>
                                </m:sSubPr>
                                <m:e>
                                  <m:r>
                                    <a:rPr lang="en-US" i="1">
                                      <a:effectLst/>
                                      <a:latin typeface="Cambria Math" panose="02040503050406030204" pitchFamily="18" charset="0"/>
                                      <a:ea typeface="Times New Roman" panose="02020603050405020304" pitchFamily="18" charset="0"/>
                                    </a:rPr>
                                    <m:t>𝑒</m:t>
                                  </m:r>
                                </m:e>
                                <m:sub>
                                  <m:r>
                                    <a:rPr lang="ru-RU" i="1">
                                      <a:effectLst/>
                                      <a:latin typeface="Cambria Math" panose="02040503050406030204" pitchFamily="18" charset="0"/>
                                      <a:ea typeface="Times New Roman" panose="02020603050405020304" pitchFamily="18" charset="0"/>
                                    </a:rPr>
                                    <m:t>3</m:t>
                                  </m:r>
                                </m:sub>
                              </m:sSub>
                            </m:e>
                          </m:mr>
                        </m:m>
                      </m:e>
                    </m:d>
                  </m:oMath>
                </a14:m>
                <a:r>
                  <a:rPr lang="ru-RU" dirty="0">
                    <a:effectLst/>
                    <a:latin typeface="Times New Roman" panose="02020603050405020304" pitchFamily="18" charset="0"/>
                    <a:ea typeface="Times New Roman" panose="02020603050405020304" pitchFamily="18" charset="0"/>
                  </a:rPr>
                  <a:t> </a:t>
                </a:r>
                <a:r>
                  <a:rPr lang="ru-RU" dirty="0" smtClean="0">
                    <a:effectLst/>
                    <a:latin typeface="Times New Roman" panose="02020603050405020304" pitchFamily="18" charset="0"/>
                    <a:ea typeface="Times New Roman" panose="02020603050405020304" pitchFamily="18" charset="0"/>
                  </a:rPr>
                  <a:t>       </a:t>
                </a:r>
                <a:r>
                  <a:rPr lang="kk-KZ" dirty="0" smtClean="0">
                    <a:effectLst/>
                    <a:latin typeface="Times New Roman" panose="02020603050405020304" pitchFamily="18" charset="0"/>
                    <a:ea typeface="Times New Roman" panose="02020603050405020304" pitchFamily="18" charset="0"/>
                  </a:rPr>
                  <a:t>(</a:t>
                </a:r>
                <a:r>
                  <a:rPr lang="kk-KZ" dirty="0">
                    <a:effectLst/>
                    <a:latin typeface="Times New Roman" panose="02020603050405020304" pitchFamily="18" charset="0"/>
                    <a:ea typeface="Times New Roman" panose="02020603050405020304" pitchFamily="18" charset="0"/>
                  </a:rPr>
                  <a:t>4.15</a:t>
                </a:r>
                <a:r>
                  <a:rPr lang="kk-KZ" dirty="0" smtClean="0">
                    <a:effectLst/>
                    <a:latin typeface="Times New Roman" panose="02020603050405020304" pitchFamily="18" charset="0"/>
                    <a:ea typeface="Times New Roman" panose="02020603050405020304" pitchFamily="18" charset="0"/>
                  </a:rPr>
                  <a:t>)</a:t>
                </a:r>
              </a:p>
              <a:p>
                <a:pPr algn="just">
                  <a:spcAft>
                    <a:spcPts val="0"/>
                  </a:spcAft>
                </a:pPr>
                <a:r>
                  <a:rPr lang="kk-KZ" dirty="0">
                    <a:latin typeface="Times New Roman" panose="02020603050405020304" pitchFamily="18" charset="0"/>
                    <a:ea typeface="Times New Roman" panose="02020603050405020304" pitchFamily="18" charset="0"/>
                  </a:rPr>
                  <a:t>Тік бұрышты декарттық координаталар жүйесінің сәйкес осьтері өткізгіштік тензорының бас осьтері деп аталады.</a:t>
                </a:r>
                <a:endParaRPr lang="ru-RU" dirty="0">
                  <a:effectLst/>
                  <a:latin typeface="Times New Roman" panose="02020603050405020304" pitchFamily="18" charset="0"/>
                  <a:ea typeface="Times New Roman" panose="02020603050405020304" pitchFamily="18" charset="0"/>
                </a:endParaRPr>
              </a:p>
              <a:p>
                <a:pPr indent="450215" algn="just">
                  <a:spcAft>
                    <a:spcPts val="0"/>
                  </a:spcAft>
                </a:pPr>
                <a:r>
                  <a:rPr lang="kk-KZ" dirty="0">
                    <a:effectLst/>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mc:Choice>
        <mc:Fallback>
          <p:sp>
            <p:nvSpPr>
              <p:cNvPr id="7" name="Прямоугольник 6"/>
              <p:cNvSpPr>
                <a:spLocks noRot="1" noChangeAspect="1" noMove="1" noResize="1" noEditPoints="1" noAdjustHandles="1" noChangeArrowheads="1" noChangeShapeType="1" noTextEdit="1"/>
              </p:cNvSpPr>
              <p:nvPr/>
            </p:nvSpPr>
            <p:spPr>
              <a:xfrm>
                <a:off x="4260054" y="1155053"/>
                <a:ext cx="3712371" cy="5970032"/>
              </a:xfrm>
              <a:prstGeom prst="rect">
                <a:avLst/>
              </a:prstGeom>
              <a:blipFill rotWithShape="0">
                <a:blip r:embed="rId3"/>
                <a:stretch>
                  <a:fillRect l="-1478" t="-510" r="-1314"/>
                </a:stretch>
              </a:blipFill>
            </p:spPr>
            <p:txBody>
              <a:bodyPr/>
              <a:lstStyle/>
              <a:p>
                <a:r>
                  <a:rPr lang="ru-RU">
                    <a:noFill/>
                  </a:rPr>
                  <a:t> </a:t>
                </a:r>
              </a:p>
            </p:txBody>
          </p:sp>
        </mc:Fallback>
      </mc:AlternateContent>
      <p:sp>
        <p:nvSpPr>
          <p:cNvPr id="8" name="Прямоугольник 7"/>
          <p:cNvSpPr/>
          <p:nvPr/>
        </p:nvSpPr>
        <p:spPr>
          <a:xfrm>
            <a:off x="8079580" y="1155053"/>
            <a:ext cx="3750470" cy="5355312"/>
          </a:xfrm>
          <a:prstGeom prst="rect">
            <a:avLst/>
          </a:prstGeom>
        </p:spPr>
        <p:txBody>
          <a:bodyPr wrap="square">
            <a:spAutoFit/>
          </a:bodyPr>
          <a:lstStyle/>
          <a:p>
            <a:pPr indent="450215" algn="just">
              <a:spcAft>
                <a:spcPts val="0"/>
              </a:spcAft>
            </a:pPr>
            <a:r>
              <a:rPr lang="kk-KZ" dirty="0" smtClean="0">
                <a:latin typeface="Times New Roman" panose="02020603050405020304" pitchFamily="18" charset="0"/>
                <a:ea typeface="Times New Roman" panose="02020603050405020304" pitchFamily="18" charset="0"/>
              </a:rPr>
              <a:t>ε1</a:t>
            </a:r>
            <a:r>
              <a:rPr lang="kk-KZ" dirty="0">
                <a:latin typeface="Times New Roman" panose="02020603050405020304" pitchFamily="18" charset="0"/>
                <a:ea typeface="Times New Roman" panose="02020603050405020304" pitchFamily="18" charset="0"/>
              </a:rPr>
              <a:t>, ε2, ε3 меншікті мәндері ε тензорының бас мәндері деп аталады. Орташа сингониялардың оптикалық бір осьті кристалдарында ε1 = ε2 = ε0, ε3 = εe орнатуға болады. Бұл тек екі тәуелсіз параметр бар дегенді білдіреді. Ромбтық, моноклиникалық және триклиндік сингониялардың кристалдарында мәндер әртүрлі</a:t>
            </a:r>
            <a:r>
              <a:rPr lang="kk-KZ" dirty="0" smtClean="0">
                <a:latin typeface="Times New Roman" panose="02020603050405020304" pitchFamily="18" charset="0"/>
                <a:ea typeface="Times New Roman" panose="02020603050405020304" pitchFamily="18" charset="0"/>
              </a:rPr>
              <a:t>.</a:t>
            </a:r>
          </a:p>
          <a:p>
            <a:pPr indent="450215" algn="just"/>
            <a:r>
              <a:rPr lang="kk-KZ" dirty="0"/>
              <a:t>Егер кристалдық орта жарықты жұтып немесе күшейтсе, онда өткізгіштік тензоры күрделі болады. Мұндай тензорды диагональды түрге дейін тек орташа және ромбтық сингониялардың жоғары симметриялық кристалдары үшін келтіруге </a:t>
            </a:r>
            <a:r>
              <a:rPr lang="kk-KZ" dirty="0" smtClean="0"/>
              <a:t>болады. </a:t>
            </a:r>
            <a:endParaRPr lang="ru-R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36720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3</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kk-KZ" sz="2400" dirty="0">
                <a:latin typeface="Times New Roman" panose="02020603050405020304" pitchFamily="18" charset="0"/>
                <a:cs typeface="Times New Roman" panose="02020603050405020304" pitchFamily="18" charset="0"/>
              </a:rPr>
              <a:t>4.2. Анизотропты және гиротропты жағдайда жарықтың таралуы орталары</a:t>
            </a:r>
            <a:endParaRPr lang="ru-RU" sz="2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Прямоугольник 2"/>
              <p:cNvSpPr/>
              <p:nvPr/>
            </p:nvSpPr>
            <p:spPr>
              <a:xfrm>
                <a:off x="164307" y="1097903"/>
                <a:ext cx="6096000" cy="5976316"/>
              </a:xfrm>
              <a:prstGeom prst="rect">
                <a:avLst/>
              </a:prstGeom>
            </p:spPr>
            <p:txBody>
              <a:bodyPr>
                <a:spAutoFit/>
              </a:bodyPr>
              <a:lstStyle/>
              <a:p>
                <a:pPr indent="450215" algn="just"/>
                <a:r>
                  <a:rPr lang="kk-KZ" dirty="0" smtClean="0"/>
                  <a:t>Олар </a:t>
                </a:r>
                <a:r>
                  <a:rPr lang="kk-KZ" dirty="0"/>
                  <a:t>үшін сәйкесінше 4 және 6 тәуелсіз параметр бар. Моноклиникалық және триклиникалық сингониялардың кристалдары жағдайында күрделі тензор ε кейде тек күрделі координаталар жүйесінде ғана диагональды түрге келтірілуі мүмкін</a:t>
                </a:r>
                <a:r>
                  <a:rPr lang="kk-KZ" dirty="0" smtClean="0"/>
                  <a:t>.</a:t>
                </a:r>
              </a:p>
              <a:p>
                <a:r>
                  <a:rPr lang="kk-KZ" dirty="0"/>
                  <a:t>Толқын саны k мен толқын векторы n арасындағы байланысты орнататын қатынас Френель теңдеуі деп аталады және оны келесі түрде жазуға болады:</a:t>
                </a:r>
                <a:endParaRPr lang="ru-RU" dirty="0"/>
              </a:p>
              <a:p>
                <a:pPr algn="r"/>
                <a:r>
                  <a:rPr lang="kk-KZ" dirty="0"/>
                  <a:t> </a:t>
                </a:r>
                <a14:m>
                  <m:oMath xmlns:m="http://schemas.openxmlformats.org/officeDocument/2006/math">
                    <m:r>
                      <a:rPr lang="kk-KZ" i="1"/>
                      <m:t>𝑛</m:t>
                    </m:r>
                    <m:r>
                      <a:rPr lang="kk-KZ" i="1"/>
                      <m:t>(</m:t>
                    </m:r>
                    <m:f>
                      <m:fPr>
                        <m:ctrlPr>
                          <a:rPr lang="ru-RU" i="1"/>
                        </m:ctrlPr>
                      </m:fPr>
                      <m:num>
                        <m:r>
                          <a:rPr lang="kk-KZ" i="1"/>
                          <m:t>1</m:t>
                        </m:r>
                      </m:num>
                      <m:den>
                        <m:sSup>
                          <m:sSupPr>
                            <m:ctrlPr>
                              <a:rPr lang="ru-RU" i="1"/>
                            </m:ctrlPr>
                          </m:sSupPr>
                          <m:e>
                            <m:r>
                              <a:rPr lang="kk-KZ" i="1"/>
                              <m:t>𝑘</m:t>
                            </m:r>
                          </m:e>
                          <m:sup>
                            <m:r>
                              <a:rPr lang="kk-KZ" i="1"/>
                              <m:t>2</m:t>
                            </m:r>
                          </m:sup>
                        </m:sSup>
                      </m:den>
                    </m:f>
                    <m:r>
                      <a:rPr lang="kk-KZ" i="1"/>
                      <m:t>−</m:t>
                    </m:r>
                    <m:f>
                      <m:fPr>
                        <m:ctrlPr>
                          <a:rPr lang="ru-RU" i="1"/>
                        </m:ctrlPr>
                      </m:fPr>
                      <m:num>
                        <m:sSup>
                          <m:sSupPr>
                            <m:ctrlPr>
                              <a:rPr lang="ru-RU" i="1"/>
                            </m:ctrlPr>
                          </m:sSupPr>
                          <m:e>
                            <m:r>
                              <a:rPr lang="kk-KZ" i="1"/>
                              <m:t>𝜀</m:t>
                            </m:r>
                          </m:e>
                          <m:sup>
                            <m:r>
                              <a:rPr lang="kk-KZ" i="1"/>
                              <m:t>−1</m:t>
                            </m:r>
                          </m:sup>
                        </m:sSup>
                      </m:num>
                      <m:den>
                        <m:sSup>
                          <m:sSupPr>
                            <m:ctrlPr>
                              <a:rPr lang="ru-RU" i="1"/>
                            </m:ctrlPr>
                          </m:sSupPr>
                          <m:e>
                            <m:r>
                              <a:rPr lang="kk-KZ" i="1"/>
                              <m:t>𝜔</m:t>
                            </m:r>
                          </m:e>
                          <m:sup>
                            <m:r>
                              <a:rPr lang="kk-KZ" i="1"/>
                              <m:t>2</m:t>
                            </m:r>
                          </m:sup>
                        </m:sSup>
                        <m:r>
                          <a:rPr lang="kk-KZ" i="1"/>
                          <m:t>𝜇</m:t>
                        </m:r>
                      </m:den>
                    </m:f>
                    <m:sSup>
                      <m:sSupPr>
                        <m:ctrlPr>
                          <a:rPr lang="ru-RU" i="1"/>
                        </m:ctrlPr>
                      </m:sSupPr>
                      <m:e>
                        <m:r>
                          <a:rPr lang="kk-KZ" i="1"/>
                          <m:t>)</m:t>
                        </m:r>
                      </m:e>
                      <m:sup>
                        <m:r>
                          <a:rPr lang="kk-KZ" i="1"/>
                          <m:t>−1</m:t>
                        </m:r>
                      </m:sup>
                    </m:sSup>
                    <m:r>
                      <a:rPr lang="kk-KZ" i="1"/>
                      <m:t>𝑛</m:t>
                    </m:r>
                    <m:r>
                      <a:rPr lang="kk-KZ" i="1"/>
                      <m:t>=0</m:t>
                    </m:r>
                  </m:oMath>
                </a14:m>
                <a:r>
                  <a:rPr lang="kk-KZ" dirty="0"/>
                  <a:t> </a:t>
                </a:r>
                <a:r>
                  <a:rPr lang="kk-KZ" dirty="0" smtClean="0"/>
                  <a:t>                          (</a:t>
                </a:r>
                <a:r>
                  <a:rPr lang="kk-KZ" dirty="0"/>
                  <a:t>4.16)</a:t>
                </a:r>
                <a:endParaRPr lang="ru-RU" dirty="0"/>
              </a:p>
              <a:p>
                <a:r>
                  <a:rPr lang="kk-KZ" dirty="0"/>
                  <a:t> </a:t>
                </a:r>
                <a:endParaRPr lang="ru-RU" dirty="0"/>
              </a:p>
              <a:p>
                <a:r>
                  <a:rPr lang="kk-KZ" dirty="0"/>
                  <a:t>Мұнда </a:t>
                </a:r>
                <a14:m>
                  <m:oMath xmlns:m="http://schemas.openxmlformats.org/officeDocument/2006/math">
                    <m:sSup>
                      <m:sSupPr>
                        <m:ctrlPr>
                          <a:rPr lang="ru-RU" i="1"/>
                        </m:ctrlPr>
                      </m:sSupPr>
                      <m:e>
                        <m:r>
                          <a:rPr lang="kk-KZ" i="1"/>
                          <m:t>𝜀</m:t>
                        </m:r>
                      </m:e>
                      <m:sup>
                        <m:r>
                          <a:rPr lang="kk-KZ" i="1"/>
                          <m:t>−1</m:t>
                        </m:r>
                      </m:sup>
                    </m:sSup>
                  </m:oMath>
                </a14:m>
                <a:r>
                  <a:rPr lang="ru-RU" dirty="0"/>
                  <a:t>ε</a:t>
                </a:r>
                <a:r>
                  <a:rPr lang="kk-KZ" dirty="0"/>
                  <a:t> тензорына кері тензорды білдіреді. </a:t>
                </a:r>
                <a:r>
                  <a:rPr lang="ru-RU" dirty="0"/>
                  <a:t>ε</a:t>
                </a:r>
                <a:r>
                  <a:rPr lang="kk-KZ" dirty="0"/>
                  <a:t> тензорының бас осьтер жүйесінде (4.16) теңдеуді былай жазуға болады:</a:t>
                </a:r>
                <a:endParaRPr lang="ru-RU" dirty="0"/>
              </a:p>
              <a:p>
                <a:pPr algn="r"/>
                <a:r>
                  <a:rPr lang="kk-KZ" dirty="0"/>
                  <a:t> </a:t>
                </a:r>
                <a14:m>
                  <m:oMath xmlns:m="http://schemas.openxmlformats.org/officeDocument/2006/math">
                    <m:f>
                      <m:fPr>
                        <m:ctrlPr>
                          <a:rPr lang="ru-RU" i="1"/>
                        </m:ctrlPr>
                      </m:fPr>
                      <m:num>
                        <m:sSubSup>
                          <m:sSubSupPr>
                            <m:ctrlPr>
                              <a:rPr lang="ru-RU" i="1"/>
                            </m:ctrlPr>
                          </m:sSubSupPr>
                          <m:e>
                            <m:r>
                              <a:rPr lang="kk-KZ" i="1"/>
                              <m:t>𝑛</m:t>
                            </m:r>
                          </m:e>
                          <m:sub>
                            <m:r>
                              <a:rPr lang="kk-KZ" i="1"/>
                              <m:t>𝑥</m:t>
                            </m:r>
                          </m:sub>
                          <m:sup>
                            <m:r>
                              <a:rPr lang="kk-KZ" i="1"/>
                              <m:t>2</m:t>
                            </m:r>
                          </m:sup>
                        </m:sSubSup>
                      </m:num>
                      <m:den>
                        <m:f>
                          <m:fPr>
                            <m:ctrlPr>
                              <a:rPr lang="ru-RU" i="1"/>
                            </m:ctrlPr>
                          </m:fPr>
                          <m:num>
                            <m:r>
                              <a:rPr lang="kk-KZ" i="1"/>
                              <m:t>1</m:t>
                            </m:r>
                          </m:num>
                          <m:den>
                            <m:sSup>
                              <m:sSupPr>
                                <m:ctrlPr>
                                  <a:rPr lang="ru-RU" i="1"/>
                                </m:ctrlPr>
                              </m:sSupPr>
                              <m:e>
                                <m:r>
                                  <a:rPr lang="kk-KZ" i="1"/>
                                  <m:t>𝑘</m:t>
                                </m:r>
                              </m:e>
                              <m:sup>
                                <m:r>
                                  <a:rPr lang="kk-KZ" i="1"/>
                                  <m:t>2</m:t>
                                </m:r>
                              </m:sup>
                            </m:sSup>
                          </m:den>
                        </m:f>
                        <m:r>
                          <a:rPr lang="kk-KZ" i="1"/>
                          <m:t>−</m:t>
                        </m:r>
                        <m:f>
                          <m:fPr>
                            <m:ctrlPr>
                              <a:rPr lang="ru-RU" i="1"/>
                            </m:ctrlPr>
                          </m:fPr>
                          <m:num>
                            <m:r>
                              <a:rPr lang="kk-KZ" i="1"/>
                              <m:t>1</m:t>
                            </m:r>
                          </m:num>
                          <m:den>
                            <m:sSubSup>
                              <m:sSubSupPr>
                                <m:ctrlPr>
                                  <a:rPr lang="ru-RU" i="1"/>
                                </m:ctrlPr>
                              </m:sSubSupPr>
                              <m:e>
                                <m:r>
                                  <a:rPr lang="kk-KZ" i="1"/>
                                  <m:t>𝑘</m:t>
                                </m:r>
                              </m:e>
                              <m:sub>
                                <m:r>
                                  <a:rPr lang="kk-KZ" i="1"/>
                                  <m:t>1</m:t>
                                </m:r>
                              </m:sub>
                              <m:sup>
                                <m:r>
                                  <a:rPr lang="kk-KZ" i="1"/>
                                  <m:t>2</m:t>
                                </m:r>
                              </m:sup>
                            </m:sSubSup>
                          </m:den>
                        </m:f>
                      </m:den>
                    </m:f>
                    <m:r>
                      <a:rPr lang="kk-KZ" i="1"/>
                      <m:t>−</m:t>
                    </m:r>
                    <m:f>
                      <m:fPr>
                        <m:ctrlPr>
                          <a:rPr lang="ru-RU" i="1"/>
                        </m:ctrlPr>
                      </m:fPr>
                      <m:num>
                        <m:sSubSup>
                          <m:sSubSupPr>
                            <m:ctrlPr>
                              <a:rPr lang="ru-RU" i="1"/>
                            </m:ctrlPr>
                          </m:sSubSupPr>
                          <m:e>
                            <m:r>
                              <a:rPr lang="kk-KZ" i="1"/>
                              <m:t>𝑛</m:t>
                            </m:r>
                          </m:e>
                          <m:sub>
                            <m:r>
                              <a:rPr lang="kk-KZ" i="1"/>
                              <m:t>𝑦</m:t>
                            </m:r>
                          </m:sub>
                          <m:sup>
                            <m:r>
                              <a:rPr lang="kk-KZ" i="1"/>
                              <m:t>2</m:t>
                            </m:r>
                          </m:sup>
                        </m:sSubSup>
                      </m:num>
                      <m:den>
                        <m:f>
                          <m:fPr>
                            <m:ctrlPr>
                              <a:rPr lang="ru-RU" i="1"/>
                            </m:ctrlPr>
                          </m:fPr>
                          <m:num>
                            <m:r>
                              <a:rPr lang="kk-KZ" i="1"/>
                              <m:t>1</m:t>
                            </m:r>
                          </m:num>
                          <m:den>
                            <m:sSup>
                              <m:sSupPr>
                                <m:ctrlPr>
                                  <a:rPr lang="ru-RU" i="1"/>
                                </m:ctrlPr>
                              </m:sSupPr>
                              <m:e>
                                <m:r>
                                  <a:rPr lang="kk-KZ" i="1"/>
                                  <m:t>𝑘</m:t>
                                </m:r>
                              </m:e>
                              <m:sup>
                                <m:r>
                                  <a:rPr lang="kk-KZ" i="1"/>
                                  <m:t>2</m:t>
                                </m:r>
                              </m:sup>
                            </m:sSup>
                          </m:den>
                        </m:f>
                        <m:r>
                          <a:rPr lang="kk-KZ" i="1"/>
                          <m:t>−</m:t>
                        </m:r>
                        <m:f>
                          <m:fPr>
                            <m:ctrlPr>
                              <a:rPr lang="ru-RU" i="1"/>
                            </m:ctrlPr>
                          </m:fPr>
                          <m:num>
                            <m:r>
                              <a:rPr lang="kk-KZ" i="1"/>
                              <m:t>1</m:t>
                            </m:r>
                          </m:num>
                          <m:den>
                            <m:sSubSup>
                              <m:sSubSupPr>
                                <m:ctrlPr>
                                  <a:rPr lang="ru-RU" i="1"/>
                                </m:ctrlPr>
                              </m:sSubSupPr>
                              <m:e>
                                <m:r>
                                  <a:rPr lang="kk-KZ" i="1"/>
                                  <m:t>𝑘</m:t>
                                </m:r>
                              </m:e>
                              <m:sub>
                                <m:r>
                                  <a:rPr lang="kk-KZ" i="1"/>
                                  <m:t>2</m:t>
                                </m:r>
                              </m:sub>
                              <m:sup>
                                <m:r>
                                  <a:rPr lang="kk-KZ" i="1"/>
                                  <m:t>2</m:t>
                                </m:r>
                              </m:sup>
                            </m:sSubSup>
                          </m:den>
                        </m:f>
                      </m:den>
                    </m:f>
                    <m:r>
                      <a:rPr lang="kk-KZ" i="1"/>
                      <m:t>−</m:t>
                    </m:r>
                    <m:f>
                      <m:fPr>
                        <m:ctrlPr>
                          <a:rPr lang="ru-RU" i="1"/>
                        </m:ctrlPr>
                      </m:fPr>
                      <m:num>
                        <m:sSubSup>
                          <m:sSubSupPr>
                            <m:ctrlPr>
                              <a:rPr lang="ru-RU" i="1"/>
                            </m:ctrlPr>
                          </m:sSubSupPr>
                          <m:e>
                            <m:r>
                              <a:rPr lang="kk-KZ" i="1"/>
                              <m:t>𝑛</m:t>
                            </m:r>
                          </m:e>
                          <m:sub>
                            <m:r>
                              <a:rPr lang="kk-KZ" i="1"/>
                              <m:t>𝑧</m:t>
                            </m:r>
                          </m:sub>
                          <m:sup>
                            <m:r>
                              <a:rPr lang="kk-KZ" i="1"/>
                              <m:t>2</m:t>
                            </m:r>
                          </m:sup>
                        </m:sSubSup>
                      </m:num>
                      <m:den>
                        <m:f>
                          <m:fPr>
                            <m:ctrlPr>
                              <a:rPr lang="ru-RU" i="1"/>
                            </m:ctrlPr>
                          </m:fPr>
                          <m:num>
                            <m:r>
                              <a:rPr lang="kk-KZ" i="1"/>
                              <m:t>1</m:t>
                            </m:r>
                          </m:num>
                          <m:den>
                            <m:sSup>
                              <m:sSupPr>
                                <m:ctrlPr>
                                  <a:rPr lang="ru-RU" i="1"/>
                                </m:ctrlPr>
                              </m:sSupPr>
                              <m:e>
                                <m:r>
                                  <a:rPr lang="kk-KZ" i="1"/>
                                  <m:t>𝑘</m:t>
                                </m:r>
                              </m:e>
                              <m:sup>
                                <m:r>
                                  <a:rPr lang="kk-KZ" i="1"/>
                                  <m:t>2</m:t>
                                </m:r>
                              </m:sup>
                            </m:sSup>
                          </m:den>
                        </m:f>
                        <m:r>
                          <a:rPr lang="kk-KZ" i="1"/>
                          <m:t>−</m:t>
                        </m:r>
                        <m:f>
                          <m:fPr>
                            <m:ctrlPr>
                              <a:rPr lang="ru-RU" i="1"/>
                            </m:ctrlPr>
                          </m:fPr>
                          <m:num>
                            <m:r>
                              <a:rPr lang="kk-KZ" i="1"/>
                              <m:t>1</m:t>
                            </m:r>
                          </m:num>
                          <m:den>
                            <m:sSubSup>
                              <m:sSubSupPr>
                                <m:ctrlPr>
                                  <a:rPr lang="ru-RU" i="1"/>
                                </m:ctrlPr>
                              </m:sSubSupPr>
                              <m:e>
                                <m:r>
                                  <a:rPr lang="kk-KZ" i="1"/>
                                  <m:t>𝑘</m:t>
                                </m:r>
                              </m:e>
                              <m:sub>
                                <m:r>
                                  <a:rPr lang="kk-KZ" i="1"/>
                                  <m:t>3</m:t>
                                </m:r>
                              </m:sub>
                              <m:sup>
                                <m:r>
                                  <a:rPr lang="kk-KZ" i="1"/>
                                  <m:t>2</m:t>
                                </m:r>
                              </m:sup>
                            </m:sSubSup>
                          </m:den>
                        </m:f>
                      </m:den>
                    </m:f>
                    <m:r>
                      <a:rPr lang="kk-KZ" i="1"/>
                      <m:t>=0</m:t>
                    </m:r>
                  </m:oMath>
                </a14:m>
                <a:r>
                  <a:rPr lang="kk-KZ" dirty="0"/>
                  <a:t> </a:t>
                </a:r>
                <a:r>
                  <a:rPr lang="kk-KZ" dirty="0" smtClean="0"/>
                  <a:t>                    (</a:t>
                </a:r>
                <a:r>
                  <a:rPr lang="kk-KZ" dirty="0"/>
                  <a:t>4.16</a:t>
                </a:r>
                <a:r>
                  <a:rPr lang="kk-KZ" dirty="0" smtClean="0"/>
                  <a:t>)</a:t>
                </a:r>
              </a:p>
              <a:p>
                <a:pPr algn="just"/>
                <a:endParaRPr lang="kk-KZ" dirty="0" smtClean="0"/>
              </a:p>
              <a:p>
                <a:pPr algn="just"/>
                <a:r>
                  <a:rPr lang="kk-KZ" dirty="0" smtClean="0"/>
                  <a:t>Мұнда </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𝑘</m:t>
                        </m:r>
                      </m:e>
                      <m:sub>
                        <m:r>
                          <a:rPr lang="kk-KZ" i="1">
                            <a:latin typeface="Cambria Math" panose="02040503050406030204" pitchFamily="18" charset="0"/>
                          </a:rPr>
                          <m:t>𝑖</m:t>
                        </m:r>
                      </m:sub>
                    </m:sSub>
                    <m:r>
                      <a:rPr lang="kk-KZ" i="1">
                        <a:latin typeface="Cambria Math" panose="02040503050406030204" pitchFamily="18" charset="0"/>
                      </a:rPr>
                      <m:t>=</m:t>
                    </m:r>
                    <m:r>
                      <a:rPr lang="kk-KZ" i="1">
                        <a:latin typeface="Cambria Math" panose="02040503050406030204" pitchFamily="18" charset="0"/>
                      </a:rPr>
                      <m:t>𝜔</m:t>
                    </m:r>
                    <m:rad>
                      <m:radPr>
                        <m:degHide m:val="on"/>
                        <m:ctrlPr>
                          <a:rPr lang="ru-RU" i="1">
                            <a:latin typeface="Cambria Math" panose="02040503050406030204" pitchFamily="18" charset="0"/>
                          </a:rPr>
                        </m:ctrlPr>
                      </m:radPr>
                      <m:deg/>
                      <m:e>
                        <m:sSub>
                          <m:sSubPr>
                            <m:ctrlPr>
                              <a:rPr lang="ru-RU" i="1">
                                <a:latin typeface="Cambria Math" panose="02040503050406030204" pitchFamily="18" charset="0"/>
                              </a:rPr>
                            </m:ctrlPr>
                          </m:sSubPr>
                          <m:e>
                            <m:r>
                              <a:rPr lang="kk-KZ" i="1">
                                <a:latin typeface="Cambria Math" panose="02040503050406030204" pitchFamily="18" charset="0"/>
                              </a:rPr>
                              <m:t>𝜀</m:t>
                            </m:r>
                          </m:e>
                          <m:sub>
                            <m:r>
                              <a:rPr lang="kk-KZ" i="1">
                                <a:latin typeface="Cambria Math" panose="02040503050406030204" pitchFamily="18" charset="0"/>
                              </a:rPr>
                              <m:t>𝑖</m:t>
                            </m:r>
                          </m:sub>
                        </m:sSub>
                        <m:r>
                          <a:rPr lang="kk-KZ" i="1">
                            <a:latin typeface="Cambria Math" panose="02040503050406030204" pitchFamily="18" charset="0"/>
                          </a:rPr>
                          <m:t>𝜇</m:t>
                        </m:r>
                      </m:e>
                    </m:rad>
                    <m:d>
                      <m:dPr>
                        <m:ctrlPr>
                          <a:rPr lang="ru-RU" i="1">
                            <a:latin typeface="Cambria Math" panose="02040503050406030204" pitchFamily="18" charset="0"/>
                          </a:rPr>
                        </m:ctrlPr>
                      </m:dPr>
                      <m:e>
                        <m:r>
                          <a:rPr lang="kk-KZ" i="1">
                            <a:latin typeface="Cambria Math" panose="02040503050406030204" pitchFamily="18" charset="0"/>
                          </a:rPr>
                          <m:t>𝑖</m:t>
                        </m:r>
                        <m:r>
                          <a:rPr lang="kk-KZ" i="1">
                            <a:latin typeface="Cambria Math" panose="02040503050406030204" pitchFamily="18" charset="0"/>
                          </a:rPr>
                          <m:t>=1,2,3…</m:t>
                        </m:r>
                      </m:e>
                    </m:d>
                  </m:oMath>
                </a14:m>
                <a:r>
                  <a:rPr lang="kk-KZ" dirty="0"/>
                  <a:t>-таралу константасының негізгі мәндері болып табылады; </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𝑛</m:t>
                        </m:r>
                      </m:e>
                      <m:sub>
                        <m:r>
                          <a:rPr lang="kk-KZ" i="1">
                            <a:latin typeface="Cambria Math" panose="02040503050406030204" pitchFamily="18" charset="0"/>
                          </a:rPr>
                          <m:t>𝑥</m:t>
                        </m:r>
                      </m:sub>
                    </m:sSub>
                    <m:r>
                      <a:rPr lang="kk-KZ" i="1">
                        <a:latin typeface="Cambria Math" panose="02040503050406030204" pitchFamily="18" charset="0"/>
                      </a:rPr>
                      <m:t>,</m:t>
                    </m:r>
                    <m:sSub>
                      <m:sSubPr>
                        <m:ctrlPr>
                          <a:rPr lang="ru-RU" i="1">
                            <a:latin typeface="Cambria Math" panose="02040503050406030204" pitchFamily="18" charset="0"/>
                          </a:rPr>
                        </m:ctrlPr>
                      </m:sSubPr>
                      <m:e>
                        <m:r>
                          <a:rPr lang="kk-KZ" i="1">
                            <a:latin typeface="Cambria Math" panose="02040503050406030204" pitchFamily="18" charset="0"/>
                          </a:rPr>
                          <m:t>𝑛</m:t>
                        </m:r>
                      </m:e>
                      <m:sub>
                        <m:r>
                          <a:rPr lang="kk-KZ" i="1">
                            <a:latin typeface="Cambria Math" panose="02040503050406030204" pitchFamily="18" charset="0"/>
                          </a:rPr>
                          <m:t>𝑦</m:t>
                        </m:r>
                      </m:sub>
                    </m:sSub>
                    <m:r>
                      <a:rPr lang="kk-KZ" i="1">
                        <a:latin typeface="Cambria Math" panose="02040503050406030204" pitchFamily="18" charset="0"/>
                      </a:rPr>
                      <m:t>,</m:t>
                    </m:r>
                    <m:sSub>
                      <m:sSubPr>
                        <m:ctrlPr>
                          <a:rPr lang="ru-RU" i="1">
                            <a:latin typeface="Cambria Math" panose="02040503050406030204" pitchFamily="18" charset="0"/>
                          </a:rPr>
                        </m:ctrlPr>
                      </m:sSubPr>
                      <m:e>
                        <m:r>
                          <a:rPr lang="kk-KZ" i="1">
                            <a:latin typeface="Cambria Math" panose="02040503050406030204" pitchFamily="18" charset="0"/>
                          </a:rPr>
                          <m:t>𝑛</m:t>
                        </m:r>
                      </m:e>
                      <m:sub>
                        <m:r>
                          <a:rPr lang="kk-KZ" i="1">
                            <a:latin typeface="Cambria Math" panose="02040503050406030204" pitchFamily="18" charset="0"/>
                          </a:rPr>
                          <m:t>𝑧</m:t>
                        </m:r>
                      </m:sub>
                    </m:sSub>
                  </m:oMath>
                </a14:m>
                <a:r>
                  <a:rPr lang="kk-KZ" dirty="0"/>
                  <a:t>– толқынның нормаль бағытының косинустары</a:t>
                </a:r>
                <a:r>
                  <a:rPr lang="kk-KZ" dirty="0" smtClean="0"/>
                  <a:t>.</a:t>
                </a:r>
                <a:endParaRPr lang="ru-RU" dirty="0"/>
              </a:p>
              <a:p>
                <a:r>
                  <a:rPr lang="kk-KZ" dirty="0"/>
                  <a:t> </a:t>
                </a:r>
                <a:endParaRPr lang="ru-RU" dirty="0"/>
              </a:p>
            </p:txBody>
          </p:sp>
        </mc:Choice>
        <mc:Fallback>
          <p:sp>
            <p:nvSpPr>
              <p:cNvPr id="3" name="Прямоугольник 2"/>
              <p:cNvSpPr>
                <a:spLocks noRot="1" noChangeAspect="1" noMove="1" noResize="1" noEditPoints="1" noAdjustHandles="1" noChangeArrowheads="1" noChangeShapeType="1" noTextEdit="1"/>
              </p:cNvSpPr>
              <p:nvPr/>
            </p:nvSpPr>
            <p:spPr>
              <a:xfrm>
                <a:off x="164307" y="1097903"/>
                <a:ext cx="6096000" cy="5976316"/>
              </a:xfrm>
              <a:prstGeom prst="rect">
                <a:avLst/>
              </a:prstGeom>
              <a:blipFill rotWithShape="0">
                <a:blip r:embed="rId2"/>
                <a:stretch>
                  <a:fillRect l="-900" t="-510" r="-800"/>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6" name="Прямоугольник 5"/>
              <p:cNvSpPr/>
              <p:nvPr/>
            </p:nvSpPr>
            <p:spPr>
              <a:xfrm>
                <a:off x="6431759" y="1097903"/>
                <a:ext cx="5369716" cy="5632311"/>
              </a:xfrm>
              <a:prstGeom prst="rect">
                <a:avLst/>
              </a:prstGeom>
            </p:spPr>
            <p:txBody>
              <a:bodyPr wrap="square">
                <a:spAutoFit/>
              </a:bodyPr>
              <a:lstStyle/>
              <a:p>
                <a:r>
                  <a:rPr lang="kk-KZ" dirty="0" smtClean="0"/>
                  <a:t>(</a:t>
                </a:r>
                <a:r>
                  <a:rPr lang="kk-KZ" dirty="0"/>
                  <a:t>4.16) теңдеу сыну көрсеткішіне қатысты биквадрат болып табылады. </a:t>
                </a:r>
                <a:r>
                  <a:rPr lang="kk-KZ" dirty="0"/>
                  <a:t>Бұдан шығатыны, кристаллдағы кез-келген бағытта (алға және артқа) әртүрлі фазалық жылдамдықтары бар екі толқын таралуы мүмкін. Бұл толқындардың әрқайсысы E', D', H', B' және E", D", H", B"векторларының әртүрлі жиынтығымен сипатталады. Бұл векторлар сызықты болып шығады, сондықтан кристалдардағы толқындардың сызықтық поляризациясын анықтайды. Осы векторлар арасында келесі тәуелділік бар екеніне көз жеткізуге болады:</a:t>
                </a:r>
                <a:endParaRPr lang="ru-RU" dirty="0"/>
              </a:p>
              <a:p>
                <a:r>
                  <a:rPr lang="kk-KZ" dirty="0"/>
                  <a:t> </a:t>
                </a:r>
                <a:endParaRPr lang="ru-RU" dirty="0"/>
              </a:p>
              <a:p>
                <a14:m>
                  <m:oMathPara xmlns:m="http://schemas.openxmlformats.org/officeDocument/2006/math">
                    <m:oMathParaPr>
                      <m:jc m:val="centerGroup"/>
                    </m:oMathParaPr>
                    <m:oMath xmlns:m="http://schemas.openxmlformats.org/officeDocument/2006/math">
                      <m:sSup>
                        <m:sSupPr>
                          <m:ctrlPr>
                            <a:rPr lang="ru-RU" i="1">
                              <a:latin typeface="Cambria Math" panose="02040503050406030204" pitchFamily="18" charset="0"/>
                            </a:rPr>
                          </m:ctrlPr>
                        </m:sSupPr>
                        <m:e>
                          <m:r>
                            <a:rPr lang="ru-RU" b="1" i="1">
                              <a:latin typeface="Cambria Math" panose="02040503050406030204" pitchFamily="18" charset="0"/>
                            </a:rPr>
                            <m:t>𝐇</m:t>
                          </m:r>
                        </m:e>
                        <m:sup>
                          <m:r>
                            <a:rPr lang="ru-RU" i="1">
                              <a:latin typeface="Cambria Math" panose="02040503050406030204" pitchFamily="18" charset="0"/>
                            </a:rPr>
                            <m:t>′</m:t>
                          </m:r>
                        </m:sup>
                      </m:sSup>
                      <m:r>
                        <a:rPr lang="ru-RU">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𝐇</m:t>
                          </m:r>
                        </m:e>
                        <m:sup>
                          <m:r>
                            <a:rPr lang="ru-RU" i="1">
                              <a:latin typeface="Cambria Math" panose="02040503050406030204" pitchFamily="18" charset="0"/>
                            </a:rPr>
                            <m:t>′′</m:t>
                          </m:r>
                        </m:sup>
                      </m:sSup>
                      <m:r>
                        <a:rPr lang="ru-RU">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𝐃</m:t>
                          </m:r>
                        </m:e>
                        <m:sup>
                          <m:r>
                            <a:rPr lang="ru-RU" i="1">
                              <a:latin typeface="Cambria Math" panose="02040503050406030204" pitchFamily="18" charset="0"/>
                            </a:rPr>
                            <m:t>′</m:t>
                          </m:r>
                        </m:sup>
                      </m:sSup>
                      <m:r>
                        <a:rPr lang="ru-RU">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𝐃</m:t>
                          </m:r>
                        </m:e>
                        <m:sup>
                          <m:r>
                            <a:rPr lang="ru-RU" i="1">
                              <a:latin typeface="Cambria Math" panose="02040503050406030204" pitchFamily="18" charset="0"/>
                            </a:rPr>
                            <m:t>′′</m:t>
                          </m:r>
                        </m:sup>
                      </m:sSup>
                      <m:r>
                        <a:rPr lang="ru-RU">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𝐄</m:t>
                          </m:r>
                        </m:e>
                        <m:sup>
                          <m:r>
                            <a:rPr lang="ru-RU" i="1">
                              <a:latin typeface="Cambria Math" panose="02040503050406030204" pitchFamily="18" charset="0"/>
                            </a:rPr>
                            <m:t>′</m:t>
                          </m:r>
                        </m:sup>
                      </m:sSup>
                      <m:r>
                        <a:rPr lang="ru-RU">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𝐃</m:t>
                          </m:r>
                        </m:e>
                        <m:sup>
                          <m:r>
                            <a:rPr lang="ru-RU" i="1">
                              <a:latin typeface="Cambria Math" panose="02040503050406030204" pitchFamily="18" charset="0"/>
                            </a:rPr>
                            <m:t>′′</m:t>
                          </m:r>
                        </m:sup>
                      </m:sSup>
                      <m:r>
                        <a:rPr lang="ru-RU">
                          <a:latin typeface="Cambria Math" panose="02040503050406030204" pitchFamily="18" charset="0"/>
                        </a:rPr>
                        <m:t>, </m:t>
                      </m:r>
                      <m:sSup>
                        <m:sSupPr>
                          <m:ctrlPr>
                            <a:rPr lang="ru-RU" i="1">
                              <a:latin typeface="Cambria Math" panose="02040503050406030204" pitchFamily="18" charset="0"/>
                            </a:rPr>
                          </m:ctrlPr>
                        </m:sSupPr>
                        <m:e>
                          <m:r>
                            <a:rPr lang="ru-RU" b="1" i="1">
                              <a:latin typeface="Cambria Math" panose="02040503050406030204" pitchFamily="18" charset="0"/>
                            </a:rPr>
                            <m:t>𝐄</m:t>
                          </m:r>
                        </m:e>
                        <m:sup>
                          <m:r>
                            <a:rPr lang="ru-RU" i="1">
                              <a:latin typeface="Cambria Math" panose="02040503050406030204" pitchFamily="18" charset="0"/>
                            </a:rPr>
                            <m:t>′</m:t>
                          </m:r>
                        </m:sup>
                      </m:sSup>
                      <m:r>
                        <a:rPr lang="ru-RU">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𝐇</m:t>
                          </m:r>
                        </m:e>
                        <m:sup>
                          <m:r>
                            <a:rPr lang="ru-RU" i="1">
                              <a:latin typeface="Cambria Math" panose="02040503050406030204" pitchFamily="18" charset="0"/>
                            </a:rPr>
                            <m:t>′</m:t>
                          </m:r>
                        </m:sup>
                      </m:sSup>
                      <m:r>
                        <a:rPr lang="ru-RU" i="1">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𝐄</m:t>
                          </m:r>
                        </m:e>
                        <m:sup>
                          <m:r>
                            <a:rPr lang="ru-RU" i="1">
                              <a:latin typeface="Cambria Math" panose="02040503050406030204" pitchFamily="18" charset="0"/>
                            </a:rPr>
                            <m:t>′′</m:t>
                          </m:r>
                        </m:sup>
                      </m:sSup>
                      <m:r>
                        <a:rPr lang="ru-RU">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𝐃</m:t>
                          </m:r>
                        </m:e>
                        <m:sup>
                          <m:r>
                            <a:rPr lang="ru-RU" i="1">
                              <a:latin typeface="Cambria Math" panose="02040503050406030204" pitchFamily="18" charset="0"/>
                            </a:rPr>
                            <m:t>′</m:t>
                          </m:r>
                        </m:sup>
                      </m:sSup>
                      <m:r>
                        <a:rPr lang="ru-RU">
                          <a:latin typeface="Cambria Math" panose="02040503050406030204" pitchFamily="18" charset="0"/>
                        </a:rPr>
                        <m:t>, </m:t>
                      </m:r>
                      <m:sSup>
                        <m:sSupPr>
                          <m:ctrlPr>
                            <a:rPr lang="ru-RU" i="1">
                              <a:latin typeface="Cambria Math" panose="02040503050406030204" pitchFamily="18" charset="0"/>
                            </a:rPr>
                          </m:ctrlPr>
                        </m:sSupPr>
                        <m:e>
                          <m:r>
                            <a:rPr lang="ru-RU" b="1" i="1">
                              <a:latin typeface="Cambria Math" panose="02040503050406030204" pitchFamily="18" charset="0"/>
                            </a:rPr>
                            <m:t>𝐄</m:t>
                          </m:r>
                        </m:e>
                        <m:sup>
                          <m:r>
                            <a:rPr lang="ru-RU" i="1">
                              <a:latin typeface="Cambria Math" panose="02040503050406030204" pitchFamily="18" charset="0"/>
                            </a:rPr>
                            <m:t>′′</m:t>
                          </m:r>
                        </m:sup>
                      </m:sSup>
                      <m:r>
                        <a:rPr lang="ru-RU">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𝐇</m:t>
                          </m:r>
                        </m:e>
                        <m:sup>
                          <m:r>
                            <a:rPr lang="ru-RU" i="1">
                              <a:latin typeface="Cambria Math" panose="02040503050406030204" pitchFamily="18" charset="0"/>
                            </a:rPr>
                            <m:t>′′</m:t>
                          </m:r>
                        </m:sup>
                      </m:sSup>
                      <m:r>
                        <a:rPr lang="ru-RU" i="1">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𝐃</m:t>
                          </m:r>
                        </m:e>
                        <m:sup>
                          <m:r>
                            <a:rPr lang="ru-RU" i="1">
                              <a:latin typeface="Cambria Math" panose="02040503050406030204" pitchFamily="18" charset="0"/>
                            </a:rPr>
                            <m:t>′</m:t>
                          </m:r>
                        </m:sup>
                      </m:sSup>
                      <m:r>
                        <a:rPr lang="ru-RU">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𝐇</m:t>
                          </m:r>
                        </m:e>
                        <m:sup>
                          <m:r>
                            <a:rPr lang="ru-RU" i="1">
                              <a:latin typeface="Cambria Math" panose="02040503050406030204" pitchFamily="18" charset="0"/>
                            </a:rPr>
                            <m:t>′′</m:t>
                          </m:r>
                        </m:sup>
                      </m:sSup>
                      <m:r>
                        <a:rPr lang="ru-RU" i="1">
                          <a:latin typeface="Cambria Math" panose="02040503050406030204" pitchFamily="18" charset="0"/>
                        </a:rPr>
                        <m:t>,</m:t>
                      </m:r>
                      <m:r>
                        <a:rPr lang="ru-RU" i="1" smtClean="0">
                          <a:latin typeface="Cambria Math" panose="02040503050406030204" pitchFamily="18" charset="0"/>
                        </a:rPr>
                        <m:t> </m:t>
                      </m:r>
                    </m:oMath>
                  </m:oMathPara>
                </a14:m>
                <a:endParaRPr lang="kk-KZ" i="1" dirty="0" smtClean="0">
                  <a:latin typeface="Cambria Math" panose="02040503050406030204" pitchFamily="18" charset="0"/>
                </a:endParaRPr>
              </a:p>
              <a:p>
                <a14:m>
                  <m:oMathPara xmlns:m="http://schemas.openxmlformats.org/officeDocument/2006/math">
                    <m:oMathParaPr>
                      <m:jc m:val="centerGroup"/>
                    </m:oMathParaPr>
                    <m:oMath xmlns:m="http://schemas.openxmlformats.org/officeDocument/2006/math">
                      <m:sSup>
                        <m:sSupPr>
                          <m:ctrlPr>
                            <a:rPr lang="ru-RU" i="1">
                              <a:latin typeface="Cambria Math" panose="02040503050406030204" pitchFamily="18" charset="0"/>
                            </a:rPr>
                          </m:ctrlPr>
                        </m:sSupPr>
                        <m:e>
                          <m:r>
                            <a:rPr lang="ru-RU" b="1" i="1">
                              <a:latin typeface="Cambria Math" panose="02040503050406030204" pitchFamily="18" charset="0"/>
                            </a:rPr>
                            <m:t>𝐃</m:t>
                          </m:r>
                        </m:e>
                        <m:sup>
                          <m:r>
                            <a:rPr lang="ru-RU" i="1">
                              <a:latin typeface="Cambria Math" panose="02040503050406030204" pitchFamily="18" charset="0"/>
                            </a:rPr>
                            <m:t>′′</m:t>
                          </m:r>
                        </m:sup>
                      </m:sSup>
                      <m:r>
                        <a:rPr lang="ru-RU">
                          <a:latin typeface="Cambria Math" panose="02040503050406030204" pitchFamily="18" charset="0"/>
                        </a:rPr>
                        <m:t>||</m:t>
                      </m:r>
                      <m:sSup>
                        <m:sSupPr>
                          <m:ctrlPr>
                            <a:rPr lang="ru-RU" i="1">
                              <a:latin typeface="Cambria Math" panose="02040503050406030204" pitchFamily="18" charset="0"/>
                            </a:rPr>
                          </m:ctrlPr>
                        </m:sSupPr>
                        <m:e>
                          <m:r>
                            <a:rPr lang="ru-RU" b="1" i="1">
                              <a:latin typeface="Cambria Math" panose="02040503050406030204" pitchFamily="18" charset="0"/>
                            </a:rPr>
                            <m:t>𝐇</m:t>
                          </m:r>
                        </m:e>
                        <m:sup>
                          <m:r>
                            <a:rPr lang="ru-RU" i="1">
                              <a:latin typeface="Cambria Math" panose="02040503050406030204" pitchFamily="18" charset="0"/>
                            </a:rPr>
                            <m:t>′</m:t>
                          </m:r>
                        </m:sup>
                      </m:sSup>
                      <m:r>
                        <a:rPr lang="ru-RU" i="1">
                          <a:latin typeface="Cambria Math" panose="02040503050406030204" pitchFamily="18" charset="0"/>
                        </a:rPr>
                        <m:t>,</m:t>
                      </m:r>
                    </m:oMath>
                  </m:oMathPara>
                </a14:m>
                <a:endParaRPr lang="ru-RU" dirty="0"/>
              </a:p>
              <a:p>
                <a:r>
                  <a:rPr lang="ru-RU" dirty="0" err="1"/>
                  <a:t>Мұндағы</a:t>
                </a:r>
                <a:r>
                  <a:rPr lang="ru-RU" dirty="0"/>
                  <a:t> </a:t>
                </a:r>
                <a14:m>
                  <m:oMath xmlns:m="http://schemas.openxmlformats.org/officeDocument/2006/math">
                    <m:r>
                      <a:rPr lang="ru-RU"/>
                      <m:t>⟂</m:t>
                    </m:r>
                  </m:oMath>
                </a14:m>
                <a:r>
                  <a:rPr lang="ru-RU" dirty="0"/>
                  <a:t> </a:t>
                </a:r>
                <a:r>
                  <a:rPr lang="ru-RU" dirty="0" err="1"/>
                  <a:t>белгі</a:t>
                </a:r>
                <a:r>
                  <a:rPr lang="ru-RU" dirty="0"/>
                  <a:t> </a:t>
                </a:r>
                <a:r>
                  <a:rPr lang="ru-RU" dirty="0" err="1"/>
                  <a:t>перпендикулярлықты</a:t>
                </a:r>
                <a:r>
                  <a:rPr lang="ru-RU" dirty="0"/>
                  <a:t> </a:t>
                </a:r>
                <a:r>
                  <a:rPr lang="ru-RU" dirty="0" err="1"/>
                  <a:t>білдіреді</a:t>
                </a:r>
                <a:r>
                  <a:rPr lang="ru-RU" dirty="0"/>
                  <a:t> </a:t>
                </a:r>
                <a:r>
                  <a:rPr lang="ru-RU" dirty="0" err="1"/>
                  <a:t>және</a:t>
                </a:r>
                <a:r>
                  <a:rPr lang="ru-RU" dirty="0"/>
                  <a:t> || – </a:t>
                </a:r>
                <a:r>
                  <a:rPr lang="ru-RU" dirty="0" err="1"/>
                  <a:t>векторлардың</a:t>
                </a:r>
                <a:r>
                  <a:rPr lang="ru-RU" dirty="0"/>
                  <a:t> </a:t>
                </a:r>
                <a:r>
                  <a:rPr lang="ru-RU" dirty="0" err="1"/>
                  <a:t>параллелдігі</a:t>
                </a:r>
                <a:r>
                  <a:rPr lang="ru-RU" dirty="0"/>
                  <a:t>. </a:t>
                </a:r>
                <a:r>
                  <a:rPr lang="ru-RU" dirty="0" err="1"/>
                  <a:t>Барлық</a:t>
                </a:r>
                <a:r>
                  <a:rPr lang="ru-RU" dirty="0"/>
                  <a:t> </a:t>
                </a:r>
                <a:r>
                  <a:rPr lang="ru-RU" dirty="0" err="1"/>
                  <a:t>анизотропты</a:t>
                </a:r>
                <a:r>
                  <a:rPr lang="ru-RU" dirty="0"/>
                  <a:t> </a:t>
                </a:r>
                <a:r>
                  <a:rPr lang="ru-RU" dirty="0" err="1"/>
                  <a:t>кристалдар</a:t>
                </a:r>
                <a:r>
                  <a:rPr lang="ru-RU" dirty="0"/>
                  <a:t> </a:t>
                </a:r>
                <a:r>
                  <a:rPr lang="ru-RU" dirty="0" err="1"/>
                  <a:t>оптикалық</a:t>
                </a:r>
                <a:r>
                  <a:rPr lang="ru-RU" dirty="0"/>
                  <a:t> </a:t>
                </a:r>
                <a:r>
                  <a:rPr lang="ru-RU" dirty="0" err="1"/>
                  <a:t>жағынан</a:t>
                </a:r>
                <a:r>
                  <a:rPr lang="ru-RU" dirty="0"/>
                  <a:t> </a:t>
                </a:r>
                <a:r>
                  <a:rPr lang="ru-RU" dirty="0" err="1"/>
                  <a:t>бір</a:t>
                </a:r>
                <a:r>
                  <a:rPr lang="ru-RU" dirty="0"/>
                  <a:t> </a:t>
                </a:r>
                <a:r>
                  <a:rPr lang="ru-RU" dirty="0" err="1"/>
                  <a:t>осьті</a:t>
                </a:r>
                <a:r>
                  <a:rPr lang="ru-RU" dirty="0"/>
                  <a:t> </a:t>
                </a:r>
                <a:r>
                  <a:rPr lang="ru-RU" dirty="0" err="1"/>
                  <a:t>және</a:t>
                </a:r>
                <a:r>
                  <a:rPr lang="ru-RU" dirty="0"/>
                  <a:t> </a:t>
                </a:r>
                <a:r>
                  <a:rPr lang="ru-RU" dirty="0" err="1"/>
                  <a:t>екі</a:t>
                </a:r>
                <a:r>
                  <a:rPr lang="ru-RU" dirty="0"/>
                  <a:t> </a:t>
                </a:r>
                <a:r>
                  <a:rPr lang="ru-RU" dirty="0" err="1"/>
                  <a:t>осьті</a:t>
                </a:r>
                <a:r>
                  <a:rPr lang="ru-RU" dirty="0"/>
                  <a:t> </a:t>
                </a:r>
                <a:r>
                  <a:rPr lang="ru-RU" dirty="0" err="1"/>
                  <a:t>болып</a:t>
                </a:r>
                <a:r>
                  <a:rPr lang="ru-RU" dirty="0"/>
                  <a:t> </a:t>
                </a:r>
                <a:r>
                  <a:rPr lang="ru-RU" dirty="0" err="1"/>
                  <a:t>бөлінеді</a:t>
                </a:r>
                <a:r>
                  <a:rPr lang="ru-RU" dirty="0"/>
                  <a:t>.</a:t>
                </a:r>
              </a:p>
              <a:p>
                <a:pPr indent="450215" algn="just"/>
                <a:endParaRPr lang="ru-RU" dirty="0"/>
              </a:p>
              <a:p>
                <a:pPr indent="450215" algn="just">
                  <a:spcAft>
                    <a:spcPts val="0"/>
                  </a:spcAft>
                </a:pPr>
                <a:endParaRPr lang="ru-RU" dirty="0">
                  <a:latin typeface="Times New Roman" panose="02020603050405020304" pitchFamily="18" charset="0"/>
                  <a:ea typeface="Times New Roman" panose="02020603050405020304" pitchFamily="18" charset="0"/>
                </a:endParaRPr>
              </a:p>
            </p:txBody>
          </p:sp>
        </mc:Choice>
        <mc:Fallback>
          <p:sp>
            <p:nvSpPr>
              <p:cNvPr id="6" name="Прямоугольник 5"/>
              <p:cNvSpPr>
                <a:spLocks noRot="1" noChangeAspect="1" noMove="1" noResize="1" noEditPoints="1" noAdjustHandles="1" noChangeArrowheads="1" noChangeShapeType="1" noTextEdit="1"/>
              </p:cNvSpPr>
              <p:nvPr/>
            </p:nvSpPr>
            <p:spPr>
              <a:xfrm>
                <a:off x="6431759" y="1097903"/>
                <a:ext cx="5369716" cy="5632311"/>
              </a:xfrm>
              <a:prstGeom prst="rect">
                <a:avLst/>
              </a:prstGeom>
              <a:blipFill rotWithShape="0">
                <a:blip r:embed="rId3"/>
                <a:stretch>
                  <a:fillRect l="-908" t="-541" r="-3292"/>
                </a:stretch>
              </a:blipFill>
            </p:spPr>
            <p:txBody>
              <a:bodyPr/>
              <a:lstStyle/>
              <a:p>
                <a:r>
                  <a:rPr lang="ru-RU">
                    <a:noFill/>
                  </a:rPr>
                  <a:t> </a:t>
                </a:r>
              </a:p>
            </p:txBody>
          </p:sp>
        </mc:Fallback>
      </mc:AlternateContent>
    </p:spTree>
    <p:extLst>
      <p:ext uri="{BB962C8B-B14F-4D97-AF65-F5344CB8AC3E}">
        <p14:creationId xmlns:p14="http://schemas.microsoft.com/office/powerpoint/2010/main" val="2419945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3</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kk-KZ" sz="2400" dirty="0">
                <a:latin typeface="Times New Roman" panose="02020603050405020304" pitchFamily="18" charset="0"/>
                <a:cs typeface="Times New Roman" panose="02020603050405020304" pitchFamily="18" charset="0"/>
              </a:rPr>
              <a:t>4.2. Анизотропты және гиротропты жағдайда жарықтың таралуы орталары</a:t>
            </a:r>
            <a:endParaRPr lang="ru-RU" sz="2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7" name="Прямоугольник 6"/>
              <p:cNvSpPr/>
              <p:nvPr/>
            </p:nvSpPr>
            <p:spPr>
              <a:xfrm>
                <a:off x="164307" y="1347165"/>
                <a:ext cx="6096000" cy="5776518"/>
              </a:xfrm>
              <a:prstGeom prst="rect">
                <a:avLst/>
              </a:prstGeom>
            </p:spPr>
            <p:txBody>
              <a:bodyPr>
                <a:spAutoFit/>
              </a:bodyPr>
              <a:lstStyle/>
              <a:p>
                <a:r>
                  <a:rPr lang="ru-RU" i="1" dirty="0"/>
                  <a:t>Бір</a:t>
                </a:r>
                <a:r>
                  <a:rPr lang="ru-RU" i="1" dirty="0"/>
                  <a:t> </a:t>
                </a:r>
                <a:r>
                  <a:rPr lang="ru-RU" i="1" dirty="0" err="1"/>
                  <a:t>осьті</a:t>
                </a:r>
                <a:r>
                  <a:rPr lang="ru-RU" i="1" dirty="0"/>
                  <a:t> </a:t>
                </a:r>
                <a:r>
                  <a:rPr lang="ru-RU" i="1" dirty="0" err="1"/>
                  <a:t>кристалдар</a:t>
                </a:r>
                <a:r>
                  <a:rPr lang="kk-KZ" i="1" dirty="0"/>
                  <a:t>дың </a:t>
                </a:r>
                <a:r>
                  <a:rPr lang="ru-RU" dirty="0" err="1"/>
                  <a:t>екі</a:t>
                </a:r>
                <a:r>
                  <a:rPr lang="ru-RU" dirty="0"/>
                  <a:t> </a:t>
                </a:r>
                <a:r>
                  <a:rPr lang="ru-RU" dirty="0" err="1"/>
                  <a:t>бірдей</a:t>
                </a:r>
                <a:r>
                  <a:rPr lang="ru-RU" dirty="0"/>
                  <a:t> </a:t>
                </a:r>
                <a:r>
                  <a:rPr lang="ru-RU" dirty="0" err="1"/>
                  <a:t>негізгі</a:t>
                </a:r>
                <a:r>
                  <a:rPr lang="ru-RU" dirty="0"/>
                  <a:t> </a:t>
                </a:r>
                <a:r>
                  <a:rPr lang="ru-RU" dirty="0" err="1"/>
                  <a:t>мәні</a:t>
                </a:r>
                <a:r>
                  <a:rPr lang="ru-RU" dirty="0"/>
                  <a:t> бар ε1 = ε2 = ε0, ε3 = </a:t>
                </a:r>
                <a:r>
                  <a:rPr lang="ru-RU" dirty="0" err="1"/>
                  <a:t>εe</a:t>
                </a:r>
                <a:r>
                  <a:rPr lang="ru-RU" dirty="0"/>
                  <a:t> (</a:t>
                </a:r>
                <a:r>
                  <a:rPr lang="ru-RU" dirty="0" err="1"/>
                  <a:t>тиісінше</a:t>
                </a:r>
                <a:r>
                  <a:rPr lang="ru-RU" dirty="0"/>
                  <a:t>, k1 = k2 = k0, k3 = </a:t>
                </a:r>
                <a:r>
                  <a:rPr lang="ru-RU" dirty="0" err="1"/>
                  <a:t>ke</a:t>
                </a:r>
                <a:r>
                  <a:rPr lang="ru-RU" dirty="0"/>
                  <a:t> </a:t>
                </a:r>
                <a:r>
                  <a:rPr lang="ru-RU" dirty="0" err="1"/>
                  <a:t>және</a:t>
                </a:r>
                <a:r>
                  <a:rPr lang="ru-RU" dirty="0"/>
                  <a:t> n1 = n2 = n0, n3 = </a:t>
                </a:r>
                <a:r>
                  <a:rPr lang="ru-RU" dirty="0" err="1"/>
                  <a:t>ne</a:t>
                </a:r>
                <a:r>
                  <a:rPr lang="ru-RU" dirty="0"/>
                  <a:t>). </a:t>
                </a:r>
                <a:r>
                  <a:rPr lang="ru-RU" dirty="0" err="1"/>
                  <a:t>Бұл</a:t>
                </a:r>
                <a:r>
                  <a:rPr lang="ru-RU" dirty="0"/>
                  <a:t> </a:t>
                </a:r>
                <a:r>
                  <a:rPr lang="ru-RU" dirty="0" err="1"/>
                  <a:t>жағдайда</a:t>
                </a:r>
                <a:r>
                  <a:rPr lang="ru-RU" dirty="0"/>
                  <a:t> (4.16) сыну </a:t>
                </a:r>
                <a:r>
                  <a:rPr lang="ru-RU" dirty="0" err="1"/>
                  <a:t>көрсеткіші</a:t>
                </a:r>
                <a:r>
                  <a:rPr lang="ru-RU" dirty="0"/>
                  <a:t> </a:t>
                </a:r>
                <a:r>
                  <a:rPr lang="ru-RU" dirty="0" err="1"/>
                  <a:t>үшін</a:t>
                </a:r>
                <a:r>
                  <a:rPr lang="ru-RU" dirty="0"/>
                  <a:t> </a:t>
                </a:r>
                <a:r>
                  <a:rPr lang="ru-RU" dirty="0" err="1"/>
                  <a:t>екі</a:t>
                </a:r>
                <a:r>
                  <a:rPr lang="ru-RU" dirty="0"/>
                  <a:t> </a:t>
                </a:r>
                <a:r>
                  <a:rPr lang="ru-RU" dirty="0" err="1"/>
                  <a:t>теңдеу</a:t>
                </a:r>
                <a:r>
                  <a:rPr lang="ru-RU" dirty="0"/>
                  <a:t> </a:t>
                </a:r>
                <a:r>
                  <a:rPr lang="ru-RU" dirty="0" err="1"/>
                  <a:t>алынады</a:t>
                </a:r>
                <a:r>
                  <a:rPr lang="ru-RU" dirty="0"/>
                  <a:t>:</a:t>
                </a:r>
              </a:p>
              <a:p>
                <a:r>
                  <a:rPr lang="ru-RU" dirty="0"/>
                  <a:t> </a:t>
                </a:r>
              </a:p>
              <a:p>
                <a14:m>
                  <m:oMath xmlns:m="http://schemas.openxmlformats.org/officeDocument/2006/math">
                    <m:sSup>
                      <m:sSupPr>
                        <m:ctrlPr>
                          <a:rPr lang="ru-RU" i="1">
                            <a:latin typeface="Cambria Math" panose="02040503050406030204" pitchFamily="18" charset="0"/>
                          </a:rPr>
                        </m:ctrlPr>
                      </m:sSupPr>
                      <m:e>
                        <m:r>
                          <a:rPr lang="ru-RU" i="1">
                            <a:latin typeface="Cambria Math" panose="02040503050406030204" pitchFamily="18" charset="0"/>
                          </a:rPr>
                          <m:t>𝑛</m:t>
                        </m:r>
                      </m:e>
                      <m:sup>
                        <m:r>
                          <a:rPr lang="ru-RU" i="1">
                            <a:latin typeface="Cambria Math" panose="02040503050406030204" pitchFamily="18" charset="0"/>
                          </a:rPr>
                          <m:t>2</m:t>
                        </m:r>
                      </m:sup>
                    </m:sSup>
                    <m:r>
                      <a:rPr lang="ru-RU" i="1">
                        <a:latin typeface="Cambria Math" panose="02040503050406030204" pitchFamily="18" charset="0"/>
                      </a:rPr>
                      <m:t>=</m:t>
                    </m:r>
                    <m:sSubSup>
                      <m:sSubSupPr>
                        <m:ctrlPr>
                          <a:rPr lang="ru-RU" i="1">
                            <a:latin typeface="Cambria Math" panose="02040503050406030204" pitchFamily="18" charset="0"/>
                          </a:rPr>
                        </m:ctrlPr>
                      </m:sSubSupPr>
                      <m:e>
                        <m:r>
                          <a:rPr lang="ru-RU" i="1">
                            <a:latin typeface="Cambria Math" panose="02040503050406030204" pitchFamily="18" charset="0"/>
                          </a:rPr>
                          <m:t>𝑛</m:t>
                        </m:r>
                      </m:e>
                      <m:sub>
                        <m:r>
                          <a:rPr lang="ru-RU" i="1">
                            <a:latin typeface="Cambria Math" panose="02040503050406030204" pitchFamily="18" charset="0"/>
                          </a:rPr>
                          <m:t>0</m:t>
                        </m:r>
                      </m:sub>
                      <m:sup>
                        <m:r>
                          <a:rPr lang="ru-RU" i="1">
                            <a:latin typeface="Cambria Math" panose="02040503050406030204" pitchFamily="18" charset="0"/>
                          </a:rPr>
                          <m:t>2</m:t>
                        </m:r>
                      </m:sup>
                    </m:sSubSup>
                  </m:oMath>
                </a14:m>
                <a:r>
                  <a:rPr lang="ru-RU" dirty="0"/>
                  <a:t>                                                     </a:t>
                </a:r>
                <a:r>
                  <a:rPr lang="kk-KZ" dirty="0"/>
                  <a:t>(4.17)</a:t>
                </a:r>
                <a:endParaRPr lang="ru-RU" dirty="0"/>
              </a:p>
              <a:p>
                <a14:m>
                  <m:oMath xmlns:m="http://schemas.openxmlformats.org/officeDocument/2006/math">
                    <m:sSubSup>
                      <m:sSubSupPr>
                        <m:ctrlPr>
                          <a:rPr lang="ru-RU" i="1">
                            <a:latin typeface="Cambria Math" panose="02040503050406030204" pitchFamily="18" charset="0"/>
                          </a:rPr>
                        </m:ctrlPr>
                      </m:sSubSupPr>
                      <m:e>
                        <m:r>
                          <a:rPr lang="ru-RU" i="1">
                            <a:latin typeface="Cambria Math" panose="02040503050406030204" pitchFamily="18" charset="0"/>
                          </a:rPr>
                          <m:t>𝑛</m:t>
                        </m:r>
                      </m:e>
                      <m:sub>
                        <m:r>
                          <a:rPr lang="ru-RU" i="1">
                            <a:latin typeface="Cambria Math" panose="02040503050406030204" pitchFamily="18" charset="0"/>
                          </a:rPr>
                          <m:t>𝑥</m:t>
                        </m:r>
                      </m:sub>
                      <m:sup>
                        <m:r>
                          <a:rPr lang="ru-RU" i="1">
                            <a:latin typeface="Cambria Math" panose="02040503050406030204" pitchFamily="18" charset="0"/>
                          </a:rPr>
                          <m:t>2</m:t>
                        </m:r>
                      </m:sup>
                    </m:sSubSup>
                    <m:r>
                      <a:rPr lang="ru-RU" i="1">
                        <a:latin typeface="Cambria Math" panose="02040503050406030204" pitchFamily="18" charset="0"/>
                      </a:rPr>
                      <m:t>+</m:t>
                    </m:r>
                    <m:sSubSup>
                      <m:sSubSupPr>
                        <m:ctrlPr>
                          <a:rPr lang="ru-RU" i="1">
                            <a:latin typeface="Cambria Math" panose="02040503050406030204" pitchFamily="18" charset="0"/>
                          </a:rPr>
                        </m:ctrlPr>
                      </m:sSubSupPr>
                      <m:e>
                        <m:r>
                          <a:rPr lang="ru-RU" i="1">
                            <a:latin typeface="Cambria Math" panose="02040503050406030204" pitchFamily="18" charset="0"/>
                          </a:rPr>
                          <m:t>𝑛</m:t>
                        </m:r>
                      </m:e>
                      <m:sub>
                        <m:r>
                          <a:rPr lang="ru-RU" i="1">
                            <a:latin typeface="Cambria Math" panose="02040503050406030204" pitchFamily="18" charset="0"/>
                          </a:rPr>
                          <m:t>𝑦</m:t>
                        </m:r>
                      </m:sub>
                      <m:sup>
                        <m:r>
                          <a:rPr lang="ru-RU" i="1">
                            <a:latin typeface="Cambria Math" panose="02040503050406030204" pitchFamily="18" charset="0"/>
                          </a:rPr>
                          <m:t>2</m:t>
                        </m:r>
                      </m:sup>
                    </m:sSubSup>
                    <m:d>
                      <m:dPr>
                        <m:ctrlPr>
                          <a:rPr lang="ru-RU" i="1">
                            <a:latin typeface="Cambria Math" panose="02040503050406030204" pitchFamily="18" charset="0"/>
                          </a:rPr>
                        </m:ctrlPr>
                      </m:dPr>
                      <m:e>
                        <m:f>
                          <m:fPr>
                            <m:ctrlPr>
                              <a:rPr lang="ru-RU" i="1">
                                <a:latin typeface="Cambria Math" panose="02040503050406030204" pitchFamily="18" charset="0"/>
                              </a:rPr>
                            </m:ctrlPr>
                          </m:fPr>
                          <m:num>
                            <m:r>
                              <a:rPr lang="ru-RU" i="1">
                                <a:latin typeface="Cambria Math" panose="02040503050406030204" pitchFamily="18" charset="0"/>
                              </a:rPr>
                              <m:t>1</m:t>
                            </m:r>
                          </m:num>
                          <m:den>
                            <m:sSup>
                              <m:sSupPr>
                                <m:ctrlPr>
                                  <a:rPr lang="ru-RU" i="1">
                                    <a:latin typeface="Cambria Math" panose="02040503050406030204" pitchFamily="18" charset="0"/>
                                  </a:rPr>
                                </m:ctrlPr>
                              </m:sSupPr>
                              <m:e>
                                <m:r>
                                  <a:rPr lang="ru-RU" i="1">
                                    <a:latin typeface="Cambria Math" panose="02040503050406030204" pitchFamily="18" charset="0"/>
                                  </a:rPr>
                                  <m:t>𝑛</m:t>
                                </m:r>
                              </m:e>
                              <m:sup>
                                <m:r>
                                  <a:rPr lang="ru-RU" i="1">
                                    <a:latin typeface="Cambria Math" panose="02040503050406030204" pitchFamily="18" charset="0"/>
                                  </a:rPr>
                                  <m:t>2</m:t>
                                </m:r>
                              </m:sup>
                            </m:sSup>
                          </m:den>
                        </m:f>
                        <m:r>
                          <a:rPr lang="ru-RU" i="1">
                            <a:latin typeface="Cambria Math" panose="02040503050406030204" pitchFamily="18" charset="0"/>
                          </a:rPr>
                          <m:t>−</m:t>
                        </m:r>
                        <m:f>
                          <m:fPr>
                            <m:ctrlPr>
                              <a:rPr lang="ru-RU" i="1">
                                <a:latin typeface="Cambria Math" panose="02040503050406030204" pitchFamily="18" charset="0"/>
                              </a:rPr>
                            </m:ctrlPr>
                          </m:fPr>
                          <m:num>
                            <m:r>
                              <a:rPr lang="ru-RU" i="1">
                                <a:latin typeface="Cambria Math" panose="02040503050406030204" pitchFamily="18" charset="0"/>
                              </a:rPr>
                              <m:t>1</m:t>
                            </m:r>
                          </m:num>
                          <m:den>
                            <m:sSubSup>
                              <m:sSubSupPr>
                                <m:ctrlPr>
                                  <a:rPr lang="ru-RU" i="1">
                                    <a:latin typeface="Cambria Math" panose="02040503050406030204" pitchFamily="18" charset="0"/>
                                  </a:rPr>
                                </m:ctrlPr>
                              </m:sSubSupPr>
                              <m:e>
                                <m:r>
                                  <a:rPr lang="ru-RU" i="1">
                                    <a:latin typeface="Cambria Math" panose="02040503050406030204" pitchFamily="18" charset="0"/>
                                  </a:rPr>
                                  <m:t>𝑛</m:t>
                                </m:r>
                              </m:e>
                              <m:sub>
                                <m:r>
                                  <a:rPr lang="ru-RU" i="1">
                                    <a:latin typeface="Cambria Math" panose="02040503050406030204" pitchFamily="18" charset="0"/>
                                  </a:rPr>
                                  <m:t>𝑒</m:t>
                                </m:r>
                              </m:sub>
                              <m:sup>
                                <m:r>
                                  <a:rPr lang="ru-RU" i="1">
                                    <a:latin typeface="Cambria Math" panose="02040503050406030204" pitchFamily="18" charset="0"/>
                                  </a:rPr>
                                  <m:t>2</m:t>
                                </m:r>
                              </m:sup>
                            </m:sSubSup>
                          </m:den>
                        </m:f>
                      </m:e>
                    </m:d>
                    <m:r>
                      <a:rPr lang="ru-RU" i="1">
                        <a:latin typeface="Cambria Math" panose="02040503050406030204" pitchFamily="18" charset="0"/>
                      </a:rPr>
                      <m:t>+</m:t>
                    </m:r>
                    <m:sSubSup>
                      <m:sSubSupPr>
                        <m:ctrlPr>
                          <a:rPr lang="ru-RU" i="1">
                            <a:latin typeface="Cambria Math" panose="02040503050406030204" pitchFamily="18" charset="0"/>
                          </a:rPr>
                        </m:ctrlPr>
                      </m:sSubSupPr>
                      <m:e>
                        <m:r>
                          <a:rPr lang="ru-RU" i="1">
                            <a:latin typeface="Cambria Math" panose="02040503050406030204" pitchFamily="18" charset="0"/>
                          </a:rPr>
                          <m:t>𝑛</m:t>
                        </m:r>
                      </m:e>
                      <m:sub>
                        <m:r>
                          <a:rPr lang="ru-RU" i="1">
                            <a:latin typeface="Cambria Math" panose="02040503050406030204" pitchFamily="18" charset="0"/>
                          </a:rPr>
                          <m:t>𝑧</m:t>
                        </m:r>
                      </m:sub>
                      <m:sup>
                        <m:r>
                          <a:rPr lang="ru-RU" i="1">
                            <a:latin typeface="Cambria Math" panose="02040503050406030204" pitchFamily="18" charset="0"/>
                          </a:rPr>
                          <m:t>2</m:t>
                        </m:r>
                      </m:sup>
                    </m:sSubSup>
                    <m:d>
                      <m:dPr>
                        <m:ctrlPr>
                          <a:rPr lang="ru-RU" i="1">
                            <a:latin typeface="Cambria Math" panose="02040503050406030204" pitchFamily="18" charset="0"/>
                          </a:rPr>
                        </m:ctrlPr>
                      </m:dPr>
                      <m:e>
                        <m:f>
                          <m:fPr>
                            <m:ctrlPr>
                              <a:rPr lang="ru-RU" i="1">
                                <a:latin typeface="Cambria Math" panose="02040503050406030204" pitchFamily="18" charset="0"/>
                              </a:rPr>
                            </m:ctrlPr>
                          </m:fPr>
                          <m:num>
                            <m:r>
                              <a:rPr lang="ru-RU" i="1">
                                <a:latin typeface="Cambria Math" panose="02040503050406030204" pitchFamily="18" charset="0"/>
                              </a:rPr>
                              <m:t>1</m:t>
                            </m:r>
                          </m:num>
                          <m:den>
                            <m:sSup>
                              <m:sSupPr>
                                <m:ctrlPr>
                                  <a:rPr lang="ru-RU" i="1">
                                    <a:latin typeface="Cambria Math" panose="02040503050406030204" pitchFamily="18" charset="0"/>
                                  </a:rPr>
                                </m:ctrlPr>
                              </m:sSupPr>
                              <m:e>
                                <m:r>
                                  <a:rPr lang="ru-RU" i="1">
                                    <a:latin typeface="Cambria Math" panose="02040503050406030204" pitchFamily="18" charset="0"/>
                                  </a:rPr>
                                  <m:t>𝑛</m:t>
                                </m:r>
                              </m:e>
                              <m:sup>
                                <m:r>
                                  <a:rPr lang="ru-RU" i="1">
                                    <a:latin typeface="Cambria Math" panose="02040503050406030204" pitchFamily="18" charset="0"/>
                                  </a:rPr>
                                  <m:t>2</m:t>
                                </m:r>
                              </m:sup>
                            </m:sSup>
                          </m:den>
                        </m:f>
                        <m:r>
                          <a:rPr lang="ru-RU" i="1">
                            <a:latin typeface="Cambria Math" panose="02040503050406030204" pitchFamily="18" charset="0"/>
                          </a:rPr>
                          <m:t>−</m:t>
                        </m:r>
                        <m:f>
                          <m:fPr>
                            <m:ctrlPr>
                              <a:rPr lang="ru-RU" i="1">
                                <a:latin typeface="Cambria Math" panose="02040503050406030204" pitchFamily="18" charset="0"/>
                              </a:rPr>
                            </m:ctrlPr>
                          </m:fPr>
                          <m:num>
                            <m:r>
                              <a:rPr lang="ru-RU" i="1">
                                <a:latin typeface="Cambria Math" panose="02040503050406030204" pitchFamily="18" charset="0"/>
                              </a:rPr>
                              <m:t>1</m:t>
                            </m:r>
                          </m:num>
                          <m:den>
                            <m:sSubSup>
                              <m:sSubSupPr>
                                <m:ctrlPr>
                                  <a:rPr lang="ru-RU" i="1">
                                    <a:latin typeface="Cambria Math" panose="02040503050406030204" pitchFamily="18" charset="0"/>
                                  </a:rPr>
                                </m:ctrlPr>
                              </m:sSubSupPr>
                              <m:e>
                                <m:r>
                                  <a:rPr lang="ru-RU" i="1">
                                    <a:latin typeface="Cambria Math" panose="02040503050406030204" pitchFamily="18" charset="0"/>
                                  </a:rPr>
                                  <m:t>𝑛</m:t>
                                </m:r>
                              </m:e>
                              <m:sub>
                                <m:r>
                                  <a:rPr lang="ru-RU" i="1">
                                    <a:latin typeface="Cambria Math" panose="02040503050406030204" pitchFamily="18" charset="0"/>
                                  </a:rPr>
                                  <m:t>0</m:t>
                                </m:r>
                              </m:sub>
                              <m:sup>
                                <m:r>
                                  <a:rPr lang="ru-RU" i="1">
                                    <a:latin typeface="Cambria Math" panose="02040503050406030204" pitchFamily="18" charset="0"/>
                                  </a:rPr>
                                  <m:t>2</m:t>
                                </m:r>
                              </m:sup>
                            </m:sSubSup>
                          </m:den>
                        </m:f>
                      </m:e>
                    </m:d>
                    <m:r>
                      <a:rPr lang="ru-RU" i="1">
                        <a:latin typeface="Cambria Math" panose="02040503050406030204" pitchFamily="18" charset="0"/>
                      </a:rPr>
                      <m:t>=0</m:t>
                    </m:r>
                  </m:oMath>
                </a14:m>
                <a:r>
                  <a:rPr lang="ru-RU" dirty="0"/>
                  <a:t>                               </a:t>
                </a:r>
                <a:r>
                  <a:rPr lang="kk-KZ" dirty="0"/>
                  <a:t>(4.18)</a:t>
                </a:r>
                <a:endParaRPr lang="ru-RU" dirty="0"/>
              </a:p>
              <a:p>
                <a:r>
                  <a:rPr lang="kk-KZ" dirty="0"/>
                  <a:t> (4.17) теңдеу бір осьті кристалдардың қарапайым толқындарының сыну көрсеткішін анықтайды, ал (4.18) - төтенше. Қарапайым толқындар үшін, көрініп тұрғандай, сыну көрсеткіші таралу бағытына тәуелді емес. Сондықтан оларды қарапайым деп атайды. Ерекше толқындар үшін сыну көрсеткішінің таралу бағытына тәуелділігі бар. Бұл тәуелділікті келесідей қарапайым түрде сипаттауға болады. Радиус векторын r = n</a:t>
                </a:r>
                <a:r>
                  <a:rPr lang="kk-KZ" i="1" dirty="0"/>
                  <a:t>n</a:t>
                </a:r>
                <a:r>
                  <a:rPr lang="kk-KZ" dirty="0"/>
                  <a:t> енгізейік, онда (4.18) теңдеуді былай жазуға болады.</a:t>
                </a:r>
                <a:endParaRPr lang="ru-RU" dirty="0"/>
              </a:p>
              <a:p>
                <a14:m>
                  <m:oMath xmlns:m="http://schemas.openxmlformats.org/officeDocument/2006/math">
                    <m:f>
                      <m:fPr>
                        <m:ctrlPr>
                          <a:rPr lang="ru-RU" i="1"/>
                        </m:ctrlPr>
                      </m:fPr>
                      <m:num>
                        <m:sSup>
                          <m:sSupPr>
                            <m:ctrlPr>
                              <a:rPr lang="ru-RU" i="1"/>
                            </m:ctrlPr>
                          </m:sSupPr>
                          <m:e>
                            <m:r>
                              <a:rPr lang="kk-KZ" b="1" i="1"/>
                              <m:t>𝒙</m:t>
                            </m:r>
                          </m:e>
                          <m:sup>
                            <m:r>
                              <a:rPr lang="kk-KZ" b="1" i="1"/>
                              <m:t>𝟐</m:t>
                            </m:r>
                          </m:sup>
                        </m:sSup>
                      </m:num>
                      <m:den>
                        <m:sSubSup>
                          <m:sSubSupPr>
                            <m:ctrlPr>
                              <a:rPr lang="ru-RU" i="1"/>
                            </m:ctrlPr>
                          </m:sSubSupPr>
                          <m:e>
                            <m:r>
                              <a:rPr lang="kk-KZ" i="1"/>
                              <m:t>𝑛</m:t>
                            </m:r>
                          </m:e>
                          <m:sub>
                            <m:r>
                              <a:rPr lang="kk-KZ" i="1"/>
                              <m:t>𝑒</m:t>
                            </m:r>
                          </m:sub>
                          <m:sup>
                            <m:r>
                              <a:rPr lang="kk-KZ" i="1"/>
                              <m:t>2</m:t>
                            </m:r>
                          </m:sup>
                        </m:sSubSup>
                      </m:den>
                    </m:f>
                    <m:r>
                      <a:rPr lang="kk-KZ" i="1"/>
                      <m:t>+</m:t>
                    </m:r>
                    <m:f>
                      <m:fPr>
                        <m:ctrlPr>
                          <a:rPr lang="ru-RU" i="1"/>
                        </m:ctrlPr>
                      </m:fPr>
                      <m:num>
                        <m:sSup>
                          <m:sSupPr>
                            <m:ctrlPr>
                              <a:rPr lang="ru-RU" i="1"/>
                            </m:ctrlPr>
                          </m:sSupPr>
                          <m:e>
                            <m:r>
                              <a:rPr lang="kk-KZ" b="1" i="1"/>
                              <m:t>𝒚</m:t>
                            </m:r>
                          </m:e>
                          <m:sup>
                            <m:r>
                              <a:rPr lang="kk-KZ" b="1" i="1"/>
                              <m:t>𝟐</m:t>
                            </m:r>
                          </m:sup>
                        </m:sSup>
                      </m:num>
                      <m:den>
                        <m:sSubSup>
                          <m:sSubSupPr>
                            <m:ctrlPr>
                              <a:rPr lang="ru-RU" i="1"/>
                            </m:ctrlPr>
                          </m:sSubSupPr>
                          <m:e>
                            <m:r>
                              <a:rPr lang="kk-KZ" i="1"/>
                              <m:t>𝑛</m:t>
                            </m:r>
                          </m:e>
                          <m:sub>
                            <m:r>
                              <a:rPr lang="kk-KZ" i="1"/>
                              <m:t>𝑒</m:t>
                            </m:r>
                          </m:sub>
                          <m:sup>
                            <m:r>
                              <a:rPr lang="kk-KZ" i="1"/>
                              <m:t>2</m:t>
                            </m:r>
                          </m:sup>
                        </m:sSubSup>
                      </m:den>
                    </m:f>
                    <m:r>
                      <a:rPr lang="kk-KZ" i="1"/>
                      <m:t>+</m:t>
                    </m:r>
                    <m:f>
                      <m:fPr>
                        <m:ctrlPr>
                          <a:rPr lang="ru-RU" i="1"/>
                        </m:ctrlPr>
                      </m:fPr>
                      <m:num>
                        <m:sSup>
                          <m:sSupPr>
                            <m:ctrlPr>
                              <a:rPr lang="ru-RU" i="1"/>
                            </m:ctrlPr>
                          </m:sSupPr>
                          <m:e>
                            <m:r>
                              <a:rPr lang="kk-KZ" b="1" i="1"/>
                              <m:t>𝒛</m:t>
                            </m:r>
                          </m:e>
                          <m:sup>
                            <m:r>
                              <a:rPr lang="kk-KZ" b="1" i="1"/>
                              <m:t>𝟐</m:t>
                            </m:r>
                          </m:sup>
                        </m:sSup>
                      </m:num>
                      <m:den>
                        <m:sSubSup>
                          <m:sSubSupPr>
                            <m:ctrlPr>
                              <a:rPr lang="ru-RU" i="1"/>
                            </m:ctrlPr>
                          </m:sSubSupPr>
                          <m:e>
                            <m:r>
                              <a:rPr lang="kk-KZ" i="1"/>
                              <m:t>𝑛</m:t>
                            </m:r>
                          </m:e>
                          <m:sub>
                            <m:r>
                              <a:rPr lang="kk-KZ" i="1"/>
                              <m:t>𝑒</m:t>
                            </m:r>
                          </m:sub>
                          <m:sup>
                            <m:r>
                              <a:rPr lang="kk-KZ" i="1"/>
                              <m:t>2</m:t>
                            </m:r>
                          </m:sup>
                        </m:sSubSup>
                      </m:den>
                    </m:f>
                    <m:r>
                      <a:rPr lang="kk-KZ" i="1"/>
                      <m:t>=</m:t>
                    </m:r>
                    <m:r>
                      <a:rPr lang="kk-KZ" b="1" i="1"/>
                      <m:t>𝟏</m:t>
                    </m:r>
                  </m:oMath>
                </a14:m>
                <a:r>
                  <a:rPr lang="kk-KZ" dirty="0"/>
                  <a:t>                                               (4.19)</a:t>
                </a:r>
                <a:endParaRPr lang="ru-RU" dirty="0"/>
              </a:p>
              <a:p>
                <a:r>
                  <a:rPr lang="kk-KZ" dirty="0"/>
                  <a:t> </a:t>
                </a:r>
                <a:endParaRPr lang="ru-RU" dirty="0"/>
              </a:p>
              <a:p>
                <a:endParaRPr lang="ru-RU" dirty="0"/>
              </a:p>
            </p:txBody>
          </p:sp>
        </mc:Choice>
        <mc:Fallback>
          <p:sp>
            <p:nvSpPr>
              <p:cNvPr id="7" name="Прямоугольник 6"/>
              <p:cNvSpPr>
                <a:spLocks noRot="1" noChangeAspect="1" noMove="1" noResize="1" noEditPoints="1" noAdjustHandles="1" noChangeArrowheads="1" noChangeShapeType="1" noTextEdit="1"/>
              </p:cNvSpPr>
              <p:nvPr/>
            </p:nvSpPr>
            <p:spPr>
              <a:xfrm>
                <a:off x="164307" y="1347165"/>
                <a:ext cx="6096000" cy="5776518"/>
              </a:xfrm>
              <a:prstGeom prst="rect">
                <a:avLst/>
              </a:prstGeom>
              <a:blipFill rotWithShape="0">
                <a:blip r:embed="rId2"/>
                <a:stretch>
                  <a:fillRect l="-900" t="-633" r="-1000"/>
                </a:stretch>
              </a:blipFill>
            </p:spPr>
            <p:txBody>
              <a:bodyPr/>
              <a:lstStyle/>
              <a:p>
                <a:r>
                  <a:rPr lang="ru-RU">
                    <a:noFill/>
                  </a:rPr>
                  <a:t> </a:t>
                </a:r>
              </a:p>
            </p:txBody>
          </p:sp>
        </mc:Fallback>
      </mc:AlternateContent>
      <p:pic>
        <p:nvPicPr>
          <p:cNvPr id="8" name="Рисунок 7"/>
          <p:cNvPicPr/>
          <p:nvPr/>
        </p:nvPicPr>
        <p:blipFill rotWithShape="1">
          <a:blip r:embed="rId3"/>
          <a:srcRect l="19324" t="7924" r="8046" b="3644"/>
          <a:stretch/>
        </p:blipFill>
        <p:spPr>
          <a:xfrm>
            <a:off x="6260307" y="1347165"/>
            <a:ext cx="2300287" cy="2257425"/>
          </a:xfrm>
          <a:prstGeom prst="rect">
            <a:avLst/>
          </a:prstGeom>
        </p:spPr>
      </p:pic>
      <p:sp>
        <p:nvSpPr>
          <p:cNvPr id="9" name="Прямоугольник 8"/>
          <p:cNvSpPr/>
          <p:nvPr/>
        </p:nvSpPr>
        <p:spPr>
          <a:xfrm>
            <a:off x="8817771" y="2014212"/>
            <a:ext cx="3269456" cy="923330"/>
          </a:xfrm>
          <a:prstGeom prst="rect">
            <a:avLst/>
          </a:prstGeom>
        </p:spPr>
        <p:txBody>
          <a:bodyPr wrap="square">
            <a:spAutoFit/>
          </a:bodyPr>
          <a:lstStyle/>
          <a:p>
            <a:pPr algn="ctr">
              <a:spcAft>
                <a:spcPts val="0"/>
              </a:spcAft>
            </a:pPr>
            <a:r>
              <a:rPr lang="en-US" dirty="0">
                <a:latin typeface="Times New Roman" panose="02020603050405020304" pitchFamily="18" charset="0"/>
                <a:ea typeface="Times New Roman" panose="02020603050405020304" pitchFamily="18" charset="0"/>
              </a:rPr>
              <a:t>4.3-сурет. </a:t>
            </a:r>
            <a:r>
              <a:rPr lang="ru-RU" dirty="0" err="1">
                <a:latin typeface="Times New Roman" panose="02020603050405020304" pitchFamily="18" charset="0"/>
                <a:ea typeface="Times New Roman" panose="02020603050405020304" pitchFamily="18" charset="0"/>
              </a:rPr>
              <a:t>Теріс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кристалдар</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Френелінің</a:t>
            </a:r>
            <a:r>
              <a:rPr lang="ru-RU" dirty="0">
                <a:latin typeface="Times New Roman" panose="02020603050405020304" pitchFamily="18" charset="0"/>
                <a:ea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rPr>
              <a:t>көрсеткіштерінің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беті</a:t>
            </a:r>
            <a:r>
              <a:rPr lang="en-US" dirty="0">
                <a:latin typeface="Times New Roman" panose="02020603050405020304" pitchFamily="18" charset="0"/>
                <a:ea typeface="Times New Roman" panose="02020603050405020304" pitchFamily="18" charset="0"/>
              </a:rPr>
              <a:t> (ne &lt; n0)</a:t>
            </a:r>
            <a:endParaRPr lang="ru-RU" dirty="0">
              <a:effectLst/>
              <a:latin typeface="Times New Roman" panose="02020603050405020304" pitchFamily="18" charset="0"/>
              <a:ea typeface="Times New Roman" panose="02020603050405020304" pitchFamily="18" charset="0"/>
            </a:endParaRPr>
          </a:p>
        </p:txBody>
      </p:sp>
      <p:pic>
        <p:nvPicPr>
          <p:cNvPr id="10" name="Рисунок 9"/>
          <p:cNvPicPr/>
          <p:nvPr/>
        </p:nvPicPr>
        <p:blipFill rotWithShape="1">
          <a:blip r:embed="rId4"/>
          <a:srcRect l="15353" t="15000" r="8091"/>
          <a:stretch/>
        </p:blipFill>
        <p:spPr>
          <a:xfrm>
            <a:off x="6260307" y="4235424"/>
            <a:ext cx="2300287" cy="2092972"/>
          </a:xfrm>
          <a:prstGeom prst="rect">
            <a:avLst/>
          </a:prstGeom>
        </p:spPr>
      </p:pic>
      <p:sp>
        <p:nvSpPr>
          <p:cNvPr id="11" name="Прямоугольник 10"/>
          <p:cNvSpPr/>
          <p:nvPr/>
        </p:nvSpPr>
        <p:spPr>
          <a:xfrm>
            <a:off x="8817771" y="4681745"/>
            <a:ext cx="3169442" cy="1200329"/>
          </a:xfrm>
          <a:prstGeom prst="rect">
            <a:avLst/>
          </a:prstGeom>
        </p:spPr>
        <p:txBody>
          <a:bodyPr wrap="square">
            <a:spAutoFit/>
          </a:bodyPr>
          <a:lstStyle/>
          <a:p>
            <a:pPr indent="450215" algn="ctr">
              <a:spcAft>
                <a:spcPts val="0"/>
              </a:spcAft>
            </a:pPr>
            <a:r>
              <a:rPr lang="en-US" dirty="0">
                <a:latin typeface="Times New Roman" panose="02020603050405020304" pitchFamily="18" charset="0"/>
                <a:ea typeface="Times New Roman" panose="02020603050405020304" pitchFamily="18" charset="0"/>
              </a:rPr>
              <a:t>4.4-с</a:t>
            </a:r>
            <a:r>
              <a:rPr lang="ru-RU" dirty="0" err="1">
                <a:latin typeface="Times New Roman" panose="02020603050405020304" pitchFamily="18" charset="0"/>
                <a:ea typeface="Times New Roman" panose="02020603050405020304" pitchFamily="18" charset="0"/>
              </a:rPr>
              <a:t>урет</a:t>
            </a:r>
            <a:r>
              <a:rPr lang="en-US"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кристалдар</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Френелінің</a:t>
            </a:r>
            <a:r>
              <a:rPr lang="ru-RU" dirty="0">
                <a:latin typeface="Times New Roman" panose="02020603050405020304" pitchFamily="18" charset="0"/>
                <a:ea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rPr>
              <a:t>көрсеткіштерінің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беті</a:t>
            </a:r>
            <a:r>
              <a:rPr lang="en-US" dirty="0">
                <a:latin typeface="Times New Roman" panose="02020603050405020304" pitchFamily="18" charset="0"/>
                <a:ea typeface="Times New Roman" panose="02020603050405020304" pitchFamily="18" charset="0"/>
              </a:rPr>
              <a:t> </a:t>
            </a:r>
            <a:endParaRPr lang="kk-KZ" dirty="0" smtClean="0">
              <a:latin typeface="Times New Roman" panose="02020603050405020304" pitchFamily="18" charset="0"/>
              <a:ea typeface="Times New Roman" panose="02020603050405020304" pitchFamily="18" charset="0"/>
            </a:endParaRPr>
          </a:p>
          <a:p>
            <a:pPr indent="450215" algn="ctr">
              <a:spcAft>
                <a:spcPts val="0"/>
              </a:spcAft>
            </a:pPr>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ne &gt; n0)</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6677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3</a:t>
            </a:r>
            <a:endParaRPr lang="ru-RU" dirty="0">
              <a:solidFill>
                <a:schemeClr val="tx1"/>
              </a:solidFill>
            </a:endParaRPr>
          </a:p>
        </p:txBody>
      </p:sp>
      <p:sp>
        <p:nvSpPr>
          <p:cNvPr id="2" name="Прямоугольник 1"/>
          <p:cNvSpPr/>
          <p:nvPr/>
        </p:nvSpPr>
        <p:spPr>
          <a:xfrm>
            <a:off x="164307" y="397815"/>
            <a:ext cx="10729913"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kk-KZ" sz="2400" dirty="0">
                <a:latin typeface="Times New Roman" panose="02020603050405020304" pitchFamily="18" charset="0"/>
                <a:cs typeface="Times New Roman" panose="02020603050405020304" pitchFamily="18" charset="0"/>
              </a:rPr>
              <a:t>4.2. Анизотропты және гиротропты жағдайда жарықтың таралуы орталары</a:t>
            </a:r>
            <a:endParaRPr lang="ru-RU" sz="2400" dirty="0">
              <a:latin typeface="Times New Roman" panose="02020603050405020304" pitchFamily="18" charset="0"/>
              <a:cs typeface="Times New Roman" panose="02020603050405020304" pitchFamily="18" charset="0"/>
            </a:endParaRPr>
          </a:p>
        </p:txBody>
      </p:sp>
      <p:pic>
        <p:nvPicPr>
          <p:cNvPr id="7" name="Рисунок 6"/>
          <p:cNvPicPr/>
          <p:nvPr/>
        </p:nvPicPr>
        <p:blipFill rotWithShape="1">
          <a:blip r:embed="rId2"/>
          <a:srcRect l="6239" t="3895" r="4722" b="2493"/>
          <a:stretch/>
        </p:blipFill>
        <p:spPr>
          <a:xfrm>
            <a:off x="471488" y="1180006"/>
            <a:ext cx="4764881" cy="3249428"/>
          </a:xfrm>
          <a:prstGeom prst="rect">
            <a:avLst/>
          </a:prstGeom>
        </p:spPr>
      </p:pic>
      <p:sp>
        <p:nvSpPr>
          <p:cNvPr id="8" name="Прямоугольник 7"/>
          <p:cNvSpPr/>
          <p:nvPr/>
        </p:nvSpPr>
        <p:spPr>
          <a:xfrm>
            <a:off x="5414963" y="1567112"/>
            <a:ext cx="6448423" cy="2862322"/>
          </a:xfrm>
          <a:prstGeom prst="rect">
            <a:avLst/>
          </a:prstGeom>
        </p:spPr>
        <p:txBody>
          <a:bodyPr wrap="square">
            <a:spAutoFit/>
          </a:bodyPr>
          <a:lstStyle/>
          <a:p>
            <a:pPr algn="just">
              <a:spcAft>
                <a:spcPts val="0"/>
              </a:spcAft>
            </a:pPr>
            <a:r>
              <a:rPr lang="ru-RU" b="1" dirty="0">
                <a:latin typeface="Times New Roman" panose="02020603050405020304" pitchFamily="18" charset="0"/>
                <a:ea typeface="Times New Roman" panose="02020603050405020304" pitchFamily="18" charset="0"/>
              </a:rPr>
              <a:t>4.5-сурет. </a:t>
            </a:r>
            <a:r>
              <a:rPr lang="ru-RU" dirty="0" err="1">
                <a:latin typeface="Times New Roman" panose="02020603050405020304" pitchFamily="18" charset="0"/>
                <a:ea typeface="Times New Roman" panose="02020603050405020304" pitchFamily="18" charset="0"/>
              </a:rPr>
              <a:t>Френельдің</a:t>
            </a:r>
            <a:r>
              <a:rPr lang="ru-RU" dirty="0">
                <a:latin typeface="Times New Roman" panose="02020603050405020304" pitchFamily="18" charset="0"/>
                <a:ea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rPr>
              <a:t>көрсеткіштерінің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екі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жолақты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бетінің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негізгі</a:t>
            </a:r>
            <a:r>
              <a:rPr lang="ru-RU" dirty="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бөлімдері</a:t>
            </a:r>
            <a:endParaRPr lang="ru-RU" dirty="0" smtClean="0">
              <a:latin typeface="Times New Roman" panose="02020603050405020304" pitchFamily="18" charset="0"/>
              <a:ea typeface="Times New Roman" panose="02020603050405020304" pitchFamily="18" charset="0"/>
            </a:endParaRPr>
          </a:p>
          <a:p>
            <a:pPr algn="just">
              <a:spcAft>
                <a:spcPts val="0"/>
              </a:spcAft>
            </a:pPr>
            <a:endParaRPr lang="kk-KZ" dirty="0">
              <a:effectLst/>
              <a:latin typeface="Times New Roman" panose="02020603050405020304" pitchFamily="18" charset="0"/>
              <a:ea typeface="Times New Roman" panose="02020603050405020304" pitchFamily="18" charset="0"/>
            </a:endParaRPr>
          </a:p>
          <a:p>
            <a:pPr algn="just"/>
            <a:r>
              <a:rPr lang="en-US" dirty="0" err="1"/>
              <a:t>Екі</a:t>
            </a:r>
            <a:r>
              <a:rPr lang="en-US" dirty="0"/>
              <a:t> </a:t>
            </a:r>
            <a:r>
              <a:rPr lang="en-US" dirty="0" err="1"/>
              <a:t>осьті</a:t>
            </a:r>
            <a:r>
              <a:rPr lang="en-US" dirty="0"/>
              <a:t> </a:t>
            </a:r>
            <a:r>
              <a:rPr lang="en-US" dirty="0" err="1"/>
              <a:t>кристалдар</a:t>
            </a:r>
            <a:r>
              <a:rPr lang="en-US" dirty="0"/>
              <a:t> </a:t>
            </a:r>
            <a:r>
              <a:rPr lang="en-US" dirty="0" err="1"/>
              <a:t>өткізгіштіктің</a:t>
            </a:r>
            <a:r>
              <a:rPr lang="en-US" dirty="0"/>
              <a:t> </a:t>
            </a:r>
            <a:r>
              <a:rPr lang="en-US" dirty="0" err="1"/>
              <a:t>әртүрлі</a:t>
            </a:r>
            <a:r>
              <a:rPr lang="en-US" dirty="0"/>
              <a:t> </a:t>
            </a:r>
            <a:r>
              <a:rPr lang="en-US" dirty="0" err="1"/>
              <a:t>негізгі</a:t>
            </a:r>
            <a:r>
              <a:rPr lang="en-US" dirty="0"/>
              <a:t> </a:t>
            </a:r>
            <a:r>
              <a:rPr lang="en-US" dirty="0" err="1"/>
              <a:t>мәндері</a:t>
            </a:r>
            <a:r>
              <a:rPr lang="en-US" dirty="0"/>
              <a:t> </a:t>
            </a:r>
            <a:r>
              <a:rPr lang="kk-KZ" dirty="0"/>
              <a:t>мен</a:t>
            </a:r>
            <a:r>
              <a:rPr lang="en-US" dirty="0"/>
              <a:t> </a:t>
            </a:r>
            <a:r>
              <a:rPr lang="en-US" dirty="0" err="1"/>
              <a:t>сәйкесінше</a:t>
            </a:r>
            <a:r>
              <a:rPr lang="en-US" dirty="0"/>
              <a:t> </a:t>
            </a:r>
            <a:r>
              <a:rPr lang="en-US" dirty="0" err="1"/>
              <a:t>сыну</a:t>
            </a:r>
            <a:r>
              <a:rPr lang="en-US" dirty="0"/>
              <a:t> </a:t>
            </a:r>
            <a:r>
              <a:rPr lang="en-US" dirty="0" err="1"/>
              <a:t>көрсеткіштерінің</a:t>
            </a:r>
            <a:r>
              <a:rPr lang="en-US" dirty="0"/>
              <a:t> </a:t>
            </a:r>
            <a:r>
              <a:rPr lang="en-US" dirty="0" err="1"/>
              <a:t>әртүрлі</a:t>
            </a:r>
            <a:r>
              <a:rPr lang="en-US" dirty="0"/>
              <a:t> </a:t>
            </a:r>
            <a:r>
              <a:rPr lang="en-US" dirty="0" err="1"/>
              <a:t>негізгі</a:t>
            </a:r>
            <a:r>
              <a:rPr lang="en-US" dirty="0"/>
              <a:t> </a:t>
            </a:r>
            <a:r>
              <a:rPr lang="en-US" dirty="0" err="1"/>
              <a:t>мәндері</a:t>
            </a:r>
            <a:r>
              <a:rPr lang="en-US" dirty="0"/>
              <a:t> </a:t>
            </a:r>
            <a:r>
              <a:rPr lang="en-US" dirty="0" err="1"/>
              <a:t>бар</a:t>
            </a:r>
            <a:r>
              <a:rPr lang="en-US" dirty="0"/>
              <a:t>. n1 &gt; n2 &gt; n3 </a:t>
            </a:r>
            <a:r>
              <a:rPr lang="en-US" dirty="0" err="1"/>
              <a:t>деп</a:t>
            </a:r>
            <a:r>
              <a:rPr lang="en-US" dirty="0"/>
              <a:t> </a:t>
            </a:r>
            <a:r>
              <a:rPr lang="en-US" dirty="0" err="1"/>
              <a:t>есептейік</a:t>
            </a:r>
            <a:r>
              <a:rPr lang="en-US" dirty="0"/>
              <a:t>. </a:t>
            </a:r>
            <a:r>
              <a:rPr lang="en-US" dirty="0" err="1"/>
              <a:t>Бұл</a:t>
            </a:r>
            <a:r>
              <a:rPr lang="en-US" dirty="0"/>
              <a:t> </a:t>
            </a:r>
            <a:r>
              <a:rPr lang="en-US" dirty="0" err="1"/>
              <a:t>жағдайда</a:t>
            </a:r>
            <a:r>
              <a:rPr lang="en-US" dirty="0"/>
              <a:t> r = </a:t>
            </a:r>
            <a:r>
              <a:rPr lang="en-US" dirty="0" err="1"/>
              <a:t>n</a:t>
            </a:r>
            <a:r>
              <a:rPr lang="en-US" i="1" dirty="0" err="1"/>
              <a:t>n</a:t>
            </a:r>
            <a:r>
              <a:rPr lang="en-US" dirty="0"/>
              <a:t> </a:t>
            </a:r>
            <a:r>
              <a:rPr lang="en-US" dirty="0" err="1"/>
              <a:t>радиус</a:t>
            </a:r>
            <a:r>
              <a:rPr lang="en-US" dirty="0"/>
              <a:t> </a:t>
            </a:r>
            <a:r>
              <a:rPr lang="en-US" dirty="0" err="1"/>
              <a:t>векторының</a:t>
            </a:r>
            <a:r>
              <a:rPr lang="en-US" dirty="0"/>
              <a:t> </a:t>
            </a:r>
            <a:r>
              <a:rPr lang="en-US" dirty="0" err="1"/>
              <a:t>ұштарының</a:t>
            </a:r>
            <a:r>
              <a:rPr lang="en-US" dirty="0"/>
              <a:t> </a:t>
            </a:r>
            <a:r>
              <a:rPr lang="en-US" dirty="0" err="1"/>
              <a:t>нүктелерінің</a:t>
            </a:r>
            <a:r>
              <a:rPr lang="en-US" dirty="0"/>
              <a:t> </a:t>
            </a:r>
            <a:r>
              <a:rPr lang="en-US" dirty="0" err="1"/>
              <a:t>локусы</a:t>
            </a:r>
            <a:r>
              <a:rPr lang="en-US" dirty="0"/>
              <a:t> </a:t>
            </a:r>
            <a:r>
              <a:rPr lang="en-US" dirty="0" err="1"/>
              <a:t>бір</a:t>
            </a:r>
            <a:r>
              <a:rPr lang="en-US" dirty="0"/>
              <a:t> </a:t>
            </a:r>
            <a:r>
              <a:rPr lang="en-US" dirty="0" err="1"/>
              <a:t>осьті</a:t>
            </a:r>
            <a:r>
              <a:rPr lang="en-US" dirty="0"/>
              <a:t> </a:t>
            </a:r>
            <a:r>
              <a:rPr lang="en-US" dirty="0" err="1"/>
              <a:t>кристалдарға</a:t>
            </a:r>
            <a:r>
              <a:rPr lang="en-US" dirty="0"/>
              <a:t> </a:t>
            </a:r>
            <a:r>
              <a:rPr lang="en-US" dirty="0" err="1"/>
              <a:t>қарағанда</a:t>
            </a:r>
            <a:r>
              <a:rPr lang="en-US" dirty="0"/>
              <a:t> </a:t>
            </a:r>
            <a:r>
              <a:rPr lang="en-US" dirty="0" err="1"/>
              <a:t>екі</a:t>
            </a:r>
            <a:r>
              <a:rPr lang="en-US" dirty="0"/>
              <a:t> </a:t>
            </a:r>
            <a:r>
              <a:rPr lang="en-US" dirty="0" err="1"/>
              <a:t>парақты</a:t>
            </a:r>
            <a:r>
              <a:rPr lang="en-US" dirty="0"/>
              <a:t> </a:t>
            </a:r>
            <a:r>
              <a:rPr lang="en-US" dirty="0" err="1"/>
              <a:t>сыну</a:t>
            </a:r>
            <a:r>
              <a:rPr lang="en-US" dirty="0"/>
              <a:t> </a:t>
            </a:r>
            <a:r>
              <a:rPr lang="en-US" dirty="0" err="1"/>
              <a:t>көрсеткішінің</a:t>
            </a:r>
            <a:r>
              <a:rPr lang="en-US" dirty="0"/>
              <a:t> </a:t>
            </a:r>
            <a:r>
              <a:rPr lang="en-US" dirty="0" err="1"/>
              <a:t>бетін</a:t>
            </a:r>
            <a:r>
              <a:rPr lang="en-US" dirty="0"/>
              <a:t> </a:t>
            </a:r>
            <a:r>
              <a:rPr lang="en-US" dirty="0" err="1"/>
              <a:t>құрайды</a:t>
            </a:r>
            <a:r>
              <a:rPr lang="en-US" dirty="0"/>
              <a:t>. </a:t>
            </a:r>
            <a:r>
              <a:rPr lang="en-US" dirty="0" err="1"/>
              <a:t>Бұл</a:t>
            </a:r>
            <a:r>
              <a:rPr lang="en-US" dirty="0"/>
              <a:t> </a:t>
            </a:r>
            <a:r>
              <a:rPr lang="en-US" dirty="0" err="1"/>
              <a:t>беттің</a:t>
            </a:r>
            <a:r>
              <a:rPr lang="en-US" dirty="0"/>
              <a:t> </a:t>
            </a:r>
            <a:r>
              <a:rPr lang="en-US" dirty="0" err="1"/>
              <a:t>негізгі</a:t>
            </a:r>
            <a:r>
              <a:rPr lang="en-US" dirty="0"/>
              <a:t> </a:t>
            </a:r>
            <a:r>
              <a:rPr lang="en-US" dirty="0" err="1"/>
              <a:t>кесінділері</a:t>
            </a:r>
            <a:r>
              <a:rPr lang="en-US" dirty="0"/>
              <a:t> </a:t>
            </a:r>
            <a:r>
              <a:rPr lang="en-US" dirty="0" err="1"/>
              <a:t>ғана</a:t>
            </a:r>
            <a:r>
              <a:rPr lang="en-US" dirty="0"/>
              <a:t> </a:t>
            </a:r>
            <a:r>
              <a:rPr lang="en-US" dirty="0" err="1"/>
              <a:t>шеңбер</a:t>
            </a:r>
            <a:r>
              <a:rPr lang="en-US" dirty="0"/>
              <a:t> </a:t>
            </a:r>
            <a:r>
              <a:rPr lang="en-US" dirty="0" err="1"/>
              <a:t>және</a:t>
            </a:r>
            <a:r>
              <a:rPr lang="en-US" dirty="0"/>
              <a:t> </a:t>
            </a:r>
            <a:r>
              <a:rPr lang="en-US" dirty="0" err="1"/>
              <a:t>эллипс</a:t>
            </a:r>
            <a:r>
              <a:rPr lang="en-US" dirty="0"/>
              <a:t> </a:t>
            </a:r>
            <a:r>
              <a:rPr lang="en-US" dirty="0" err="1"/>
              <a:t>түрінде</a:t>
            </a:r>
            <a:r>
              <a:rPr lang="en-US" dirty="0"/>
              <a:t> </a:t>
            </a:r>
            <a:r>
              <a:rPr lang="en-US" dirty="0" err="1"/>
              <a:t>болады</a:t>
            </a:r>
            <a:r>
              <a:rPr lang="en-US" dirty="0"/>
              <a:t> (4.5-сурет</a:t>
            </a:r>
            <a:r>
              <a:rPr lang="en-US" dirty="0" smtClean="0"/>
              <a:t>).</a:t>
            </a:r>
            <a:endParaRPr lang="ru-RU" dirty="0"/>
          </a:p>
        </p:txBody>
      </p:sp>
      <p:sp>
        <p:nvSpPr>
          <p:cNvPr id="9" name="Прямоугольник 8"/>
          <p:cNvSpPr/>
          <p:nvPr/>
        </p:nvSpPr>
        <p:spPr>
          <a:xfrm>
            <a:off x="292894" y="4395770"/>
            <a:ext cx="11570492" cy="2031325"/>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rPr>
              <a:t>Осы уақытқа дейін гиротропты емес кристалдар қарастырылды. Бірақ гиротропты кристалдар интеграцияланған оптикада да қолданылады. Сондықтан мұндай кристалдардың қасиеттерін қысқаша қарастырамыз. Алдымен «гиротропия» ұғымының өзін түсіндіріп көрейік. Көбінесе гиротропия деп сызықтық поляризацияланған жарықтың поляризация жазықтығының айналуынан тұратын табиғи оптикалық белсенділік түсініледі. Сондай-ақ магнит өрісінің әсерінен поляризация жазықтығының мәжбүрлі айналуы бар. Бұл құбылыс Фарадей эффектісі деп аталады және дәл осы құбылыс оптикалық толқын өткізгіштерде жарық сәулесін басқаратын элементтерді жасау үшін қолданылады.</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41427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TM03457444[[fn=Базис]]</Template>
  <TotalTime>241</TotalTime>
  <Words>1025</Words>
  <Application>Microsoft Office PowerPoint</Application>
  <PresentationFormat>Широкоэкранный</PresentationFormat>
  <Paragraphs>126</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Cambria Math</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Учетная запись Майкрософт</dc:creator>
  <cp:lastModifiedBy>Учетная запись Майкрософт</cp:lastModifiedBy>
  <cp:revision>29</cp:revision>
  <dcterms:created xsi:type="dcterms:W3CDTF">2022-07-25T13:01:11Z</dcterms:created>
  <dcterms:modified xsi:type="dcterms:W3CDTF">2022-07-28T12:51:32Z</dcterms:modified>
</cp:coreProperties>
</file>