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1" r:id="rId5"/>
    <p:sldId id="264" r:id="rId6"/>
    <p:sldId id="265" r:id="rId7"/>
    <p:sldId id="263" r:id="rId8"/>
    <p:sldId id="262" r:id="rId9"/>
    <p:sldId id="268" r:id="rId10"/>
    <p:sldId id="258"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871E4-3074-4F95-8002-BD0F58978A2E}" type="doc">
      <dgm:prSet loTypeId="urn:microsoft.com/office/officeart/2008/layout/VerticalCurvedList" loCatId="list" qsTypeId="urn:microsoft.com/office/officeart/2005/8/quickstyle/3d3" qsCatId="3D" csTypeId="urn:microsoft.com/office/officeart/2005/8/colors/accent1_1" csCatId="accent1" phldr="1"/>
      <dgm:spPr/>
      <dgm:t>
        <a:bodyPr/>
        <a:lstStyle/>
        <a:p>
          <a:endParaRPr lang="ru-RU"/>
        </a:p>
      </dgm:t>
    </dgm:pt>
    <dgm:pt modelId="{38A541E8-BEF7-4CE6-A51C-FCAFE2D23A86}">
      <dgm:prSet phldrT="[Текст]"/>
      <dgm:spPr/>
      <dgm:t>
        <a:bodyPr/>
        <a:lstStyle/>
        <a:p>
          <a:r>
            <a:rPr lang="ru-RU" b="0" dirty="0" smtClean="0">
              <a:latin typeface="Times New Roman" panose="02020603050405020304" pitchFamily="18" charset="0"/>
              <a:cs typeface="Times New Roman" panose="02020603050405020304" pitchFamily="18" charset="0"/>
            </a:rPr>
            <a:t>5.1. Гаусс </a:t>
          </a:r>
          <a:r>
            <a:rPr lang="ru-RU" b="0" dirty="0" err="1" smtClean="0">
              <a:latin typeface="Times New Roman" panose="02020603050405020304" pitchFamily="18" charset="0"/>
              <a:cs typeface="Times New Roman" panose="02020603050405020304" pitchFamily="18" charset="0"/>
            </a:rPr>
            <a:t>сәулелері</a:t>
          </a:r>
          <a:endParaRPr lang="ru-RU" b="0" dirty="0">
            <a:latin typeface="Times New Roman" panose="02020603050405020304" pitchFamily="18" charset="0"/>
            <a:cs typeface="Times New Roman" panose="02020603050405020304" pitchFamily="18" charset="0"/>
          </a:endParaRPr>
        </a:p>
      </dgm:t>
    </dgm:pt>
    <dgm:pt modelId="{9BD79AD4-6F75-401A-BA43-BBB417A3A732}" type="parTrans" cxnId="{DA2CA471-1951-42B7-9CBE-0BC29B6FEF2B}">
      <dgm:prSet/>
      <dgm:spPr/>
      <dgm:t>
        <a:bodyPr/>
        <a:lstStyle/>
        <a:p>
          <a:endParaRPr lang="ru-RU" b="0">
            <a:latin typeface="Times New Roman" panose="02020603050405020304" pitchFamily="18" charset="0"/>
            <a:cs typeface="Times New Roman" panose="02020603050405020304" pitchFamily="18" charset="0"/>
          </a:endParaRPr>
        </a:p>
      </dgm:t>
    </dgm:pt>
    <dgm:pt modelId="{986058AC-6A5D-4FF5-9857-3748C11E13DA}" type="sibTrans" cxnId="{DA2CA471-1951-42B7-9CBE-0BC29B6FEF2B}">
      <dgm:prSet/>
      <dgm:spPr/>
      <dgm:t>
        <a:bodyPr/>
        <a:lstStyle/>
        <a:p>
          <a:endParaRPr lang="ru-RU" b="0">
            <a:latin typeface="Times New Roman" panose="02020603050405020304" pitchFamily="18" charset="0"/>
            <a:cs typeface="Times New Roman" panose="02020603050405020304" pitchFamily="18" charset="0"/>
          </a:endParaRPr>
        </a:p>
      </dgm:t>
    </dgm:pt>
    <dgm:pt modelId="{D3F2C7B3-D8EF-4B1B-B864-5753C19D57B8}">
      <dgm:prSet phldrT="[Текст]"/>
      <dgm:spPr/>
      <dgm:t>
        <a:bodyPr/>
        <a:lstStyle/>
        <a:p>
          <a:r>
            <a:rPr lang="kk-KZ" b="0" dirty="0" smtClean="0">
              <a:latin typeface="Times New Roman" panose="02020603050405020304" pitchFamily="18" charset="0"/>
              <a:cs typeface="Times New Roman" panose="02020603050405020304" pitchFamily="18" charset="0"/>
            </a:rPr>
            <a:t>5.2.  Толқындық пакеттер және топтық жылдамдық</a:t>
          </a:r>
          <a:endParaRPr lang="ru-RU" b="0" dirty="0">
            <a:latin typeface="Times New Roman" panose="02020603050405020304" pitchFamily="18" charset="0"/>
            <a:cs typeface="Times New Roman" panose="02020603050405020304" pitchFamily="18" charset="0"/>
          </a:endParaRPr>
        </a:p>
      </dgm:t>
    </dgm:pt>
    <dgm:pt modelId="{9BE407A7-6530-4B93-ADF5-DD60961E0C4B}" type="parTrans" cxnId="{ED9BFE33-320D-4D2F-9E71-D7E0BF4BF6A6}">
      <dgm:prSet/>
      <dgm:spPr/>
      <dgm:t>
        <a:bodyPr/>
        <a:lstStyle/>
        <a:p>
          <a:endParaRPr lang="ru-RU" b="0">
            <a:latin typeface="Times New Roman" panose="02020603050405020304" pitchFamily="18" charset="0"/>
            <a:cs typeface="Times New Roman" panose="02020603050405020304" pitchFamily="18" charset="0"/>
          </a:endParaRPr>
        </a:p>
      </dgm:t>
    </dgm:pt>
    <dgm:pt modelId="{0BF8EC1C-A312-4E39-B2A9-4E5A52FEC28B}" type="sibTrans" cxnId="{ED9BFE33-320D-4D2F-9E71-D7E0BF4BF6A6}">
      <dgm:prSet/>
      <dgm:spPr/>
      <dgm:t>
        <a:bodyPr/>
        <a:lstStyle/>
        <a:p>
          <a:endParaRPr lang="ru-RU" b="0">
            <a:latin typeface="Times New Roman" panose="02020603050405020304" pitchFamily="18" charset="0"/>
            <a:cs typeface="Times New Roman" panose="02020603050405020304" pitchFamily="18" charset="0"/>
          </a:endParaRPr>
        </a:p>
      </dgm:t>
    </dgm:pt>
    <dgm:pt modelId="{B24978BC-5605-47B4-B302-60E77DA30605}">
      <dgm:prSet/>
      <dgm:spPr/>
      <dgm:t>
        <a:bodyPr/>
        <a:lstStyle/>
        <a:p>
          <a:r>
            <a:rPr lang="kk-KZ" b="0" dirty="0" smtClean="0">
              <a:effectLst/>
              <a:latin typeface="Times New Roman" panose="02020603050405020304" pitchFamily="18" charset="0"/>
              <a:cs typeface="Times New Roman" panose="02020603050405020304" pitchFamily="18" charset="0"/>
            </a:rPr>
            <a:t>5.3. </a:t>
          </a:r>
          <a:r>
            <a:rPr lang="kk-KZ" b="0" dirty="0" smtClean="0">
              <a:effectLst/>
              <a:latin typeface="Times New Roman" panose="02020603050405020304" pitchFamily="18" charset="0"/>
              <a:cs typeface="Times New Roman" panose="02020603050405020304" pitchFamily="18" charset="0"/>
            </a:rPr>
            <a:t>Бақылау сұрақтары</a:t>
          </a:r>
          <a:endParaRPr lang="ru-RU" b="0" dirty="0">
            <a:latin typeface="Times New Roman" panose="02020603050405020304" pitchFamily="18" charset="0"/>
            <a:cs typeface="Times New Roman" panose="02020603050405020304" pitchFamily="18" charset="0"/>
          </a:endParaRPr>
        </a:p>
      </dgm:t>
    </dgm:pt>
    <dgm:pt modelId="{3ED568FF-CC4E-414F-AEC8-4C228D5F4E6D}" type="parTrans" cxnId="{2066C6B6-11A0-46AE-B415-CD58A0098B4A}">
      <dgm:prSet/>
      <dgm:spPr/>
      <dgm:t>
        <a:bodyPr/>
        <a:lstStyle/>
        <a:p>
          <a:endParaRPr lang="ru-RU" b="0">
            <a:latin typeface="Times New Roman" panose="02020603050405020304" pitchFamily="18" charset="0"/>
            <a:cs typeface="Times New Roman" panose="02020603050405020304" pitchFamily="18" charset="0"/>
          </a:endParaRPr>
        </a:p>
      </dgm:t>
    </dgm:pt>
    <dgm:pt modelId="{5A26DD11-82A7-457E-9AA7-938ACFABB93D}" type="sibTrans" cxnId="{2066C6B6-11A0-46AE-B415-CD58A0098B4A}">
      <dgm:prSet/>
      <dgm:spPr/>
      <dgm:t>
        <a:bodyPr/>
        <a:lstStyle/>
        <a:p>
          <a:endParaRPr lang="ru-RU" b="0">
            <a:latin typeface="Times New Roman" panose="02020603050405020304" pitchFamily="18" charset="0"/>
            <a:cs typeface="Times New Roman" panose="02020603050405020304" pitchFamily="18" charset="0"/>
          </a:endParaRPr>
        </a:p>
      </dgm:t>
    </dgm:pt>
    <dgm:pt modelId="{10C37432-0AAD-4490-A494-5ABCCEB59506}" type="pres">
      <dgm:prSet presAssocID="{32E871E4-3074-4F95-8002-BD0F58978A2E}" presName="Name0" presStyleCnt="0">
        <dgm:presLayoutVars>
          <dgm:chMax val="7"/>
          <dgm:chPref val="7"/>
          <dgm:dir/>
        </dgm:presLayoutVars>
      </dgm:prSet>
      <dgm:spPr/>
      <dgm:t>
        <a:bodyPr/>
        <a:lstStyle/>
        <a:p>
          <a:endParaRPr lang="ru-RU"/>
        </a:p>
      </dgm:t>
    </dgm:pt>
    <dgm:pt modelId="{F807EDB5-A9EE-46ED-A276-6B32BBE1726E}" type="pres">
      <dgm:prSet presAssocID="{32E871E4-3074-4F95-8002-BD0F58978A2E}" presName="Name1" presStyleCnt="0"/>
      <dgm:spPr/>
    </dgm:pt>
    <dgm:pt modelId="{27E4D45C-E14E-47E4-B23D-208117D9D6C8}" type="pres">
      <dgm:prSet presAssocID="{32E871E4-3074-4F95-8002-BD0F58978A2E}" presName="cycle" presStyleCnt="0"/>
      <dgm:spPr/>
    </dgm:pt>
    <dgm:pt modelId="{8E578012-433F-4745-9A72-5B42A70EDD8B}" type="pres">
      <dgm:prSet presAssocID="{32E871E4-3074-4F95-8002-BD0F58978A2E}" presName="srcNode" presStyleLbl="node1" presStyleIdx="0" presStyleCnt="3"/>
      <dgm:spPr/>
    </dgm:pt>
    <dgm:pt modelId="{7F6E4215-72CA-4C32-97AA-1F8A7E1D3D15}" type="pres">
      <dgm:prSet presAssocID="{32E871E4-3074-4F95-8002-BD0F58978A2E}" presName="conn" presStyleLbl="parChTrans1D2" presStyleIdx="0" presStyleCnt="1"/>
      <dgm:spPr/>
      <dgm:t>
        <a:bodyPr/>
        <a:lstStyle/>
        <a:p>
          <a:endParaRPr lang="ru-RU"/>
        </a:p>
      </dgm:t>
    </dgm:pt>
    <dgm:pt modelId="{9C1F1B49-298F-49D3-A18C-F50EB71C19E0}" type="pres">
      <dgm:prSet presAssocID="{32E871E4-3074-4F95-8002-BD0F58978A2E}" presName="extraNode" presStyleLbl="node1" presStyleIdx="0" presStyleCnt="3"/>
      <dgm:spPr/>
    </dgm:pt>
    <dgm:pt modelId="{2E1AB7ED-CA2D-4098-A56C-C0184E48C329}" type="pres">
      <dgm:prSet presAssocID="{32E871E4-3074-4F95-8002-BD0F58978A2E}" presName="dstNode" presStyleLbl="node1" presStyleIdx="0" presStyleCnt="3"/>
      <dgm:spPr/>
    </dgm:pt>
    <dgm:pt modelId="{99C97347-4F4C-41FE-A4CB-EE6A9FF0E424}" type="pres">
      <dgm:prSet presAssocID="{38A541E8-BEF7-4CE6-A51C-FCAFE2D23A86}" presName="text_1" presStyleLbl="node1" presStyleIdx="0" presStyleCnt="3">
        <dgm:presLayoutVars>
          <dgm:bulletEnabled val="1"/>
        </dgm:presLayoutVars>
      </dgm:prSet>
      <dgm:spPr/>
      <dgm:t>
        <a:bodyPr/>
        <a:lstStyle/>
        <a:p>
          <a:endParaRPr lang="ru-RU"/>
        </a:p>
      </dgm:t>
    </dgm:pt>
    <dgm:pt modelId="{C415F9C1-7248-45CC-8827-70DFE8990AF4}" type="pres">
      <dgm:prSet presAssocID="{38A541E8-BEF7-4CE6-A51C-FCAFE2D23A86}" presName="accent_1" presStyleCnt="0"/>
      <dgm:spPr/>
    </dgm:pt>
    <dgm:pt modelId="{F5AF8267-F9D3-43B7-8F16-20DE312A0F9A}" type="pres">
      <dgm:prSet presAssocID="{38A541E8-BEF7-4CE6-A51C-FCAFE2D23A86}" presName="accentRepeatNode" presStyleLbl="solidFgAcc1" presStyleIdx="0" presStyleCnt="3"/>
      <dgm:spPr/>
    </dgm:pt>
    <dgm:pt modelId="{D0FC2D81-69D6-4E94-959C-9729763E54D1}" type="pres">
      <dgm:prSet presAssocID="{D3F2C7B3-D8EF-4B1B-B864-5753C19D57B8}" presName="text_2" presStyleLbl="node1" presStyleIdx="1" presStyleCnt="3">
        <dgm:presLayoutVars>
          <dgm:bulletEnabled val="1"/>
        </dgm:presLayoutVars>
      </dgm:prSet>
      <dgm:spPr/>
      <dgm:t>
        <a:bodyPr/>
        <a:lstStyle/>
        <a:p>
          <a:endParaRPr lang="ru-RU"/>
        </a:p>
      </dgm:t>
    </dgm:pt>
    <dgm:pt modelId="{38E996FB-6CE8-482A-BDE2-C3C9105CE7CC}" type="pres">
      <dgm:prSet presAssocID="{D3F2C7B3-D8EF-4B1B-B864-5753C19D57B8}" presName="accent_2" presStyleCnt="0"/>
      <dgm:spPr/>
    </dgm:pt>
    <dgm:pt modelId="{1011899D-3FE5-41E2-A939-53EB901186B6}" type="pres">
      <dgm:prSet presAssocID="{D3F2C7B3-D8EF-4B1B-B864-5753C19D57B8}" presName="accentRepeatNode" presStyleLbl="solidFgAcc1" presStyleIdx="1" presStyleCnt="3"/>
      <dgm:spPr/>
    </dgm:pt>
    <dgm:pt modelId="{47BF67EA-A582-4649-8FAE-CA88FEE21C4A}" type="pres">
      <dgm:prSet presAssocID="{B24978BC-5605-47B4-B302-60E77DA30605}" presName="text_3" presStyleLbl="node1" presStyleIdx="2" presStyleCnt="3">
        <dgm:presLayoutVars>
          <dgm:bulletEnabled val="1"/>
        </dgm:presLayoutVars>
      </dgm:prSet>
      <dgm:spPr/>
      <dgm:t>
        <a:bodyPr/>
        <a:lstStyle/>
        <a:p>
          <a:endParaRPr lang="ru-RU"/>
        </a:p>
      </dgm:t>
    </dgm:pt>
    <dgm:pt modelId="{91EE4C80-04C1-4D8B-B514-353C43469C28}" type="pres">
      <dgm:prSet presAssocID="{B24978BC-5605-47B4-B302-60E77DA30605}" presName="accent_3" presStyleCnt="0"/>
      <dgm:spPr/>
    </dgm:pt>
    <dgm:pt modelId="{6EF3827F-1C5C-4764-9188-8462A3CF3A18}" type="pres">
      <dgm:prSet presAssocID="{B24978BC-5605-47B4-B302-60E77DA30605}" presName="accentRepeatNode" presStyleLbl="solidFgAcc1" presStyleIdx="2" presStyleCnt="3"/>
      <dgm:spPr/>
    </dgm:pt>
  </dgm:ptLst>
  <dgm:cxnLst>
    <dgm:cxn modelId="{D0DAC3C6-6CF8-4AB9-8B44-147891BC7756}" type="presOf" srcId="{D3F2C7B3-D8EF-4B1B-B864-5753C19D57B8}" destId="{D0FC2D81-69D6-4E94-959C-9729763E54D1}" srcOrd="0" destOrd="0" presId="urn:microsoft.com/office/officeart/2008/layout/VerticalCurvedList"/>
    <dgm:cxn modelId="{69551A04-D09E-4751-8FC8-4BF856210216}" type="presOf" srcId="{38A541E8-BEF7-4CE6-A51C-FCAFE2D23A86}" destId="{99C97347-4F4C-41FE-A4CB-EE6A9FF0E424}" srcOrd="0" destOrd="0" presId="urn:microsoft.com/office/officeart/2008/layout/VerticalCurvedList"/>
    <dgm:cxn modelId="{E4008B3A-1661-4E28-84D1-9114DB788D74}" type="presOf" srcId="{B24978BC-5605-47B4-B302-60E77DA30605}" destId="{47BF67EA-A582-4649-8FAE-CA88FEE21C4A}" srcOrd="0" destOrd="0" presId="urn:microsoft.com/office/officeart/2008/layout/VerticalCurvedList"/>
    <dgm:cxn modelId="{DA2CA471-1951-42B7-9CBE-0BC29B6FEF2B}" srcId="{32E871E4-3074-4F95-8002-BD0F58978A2E}" destId="{38A541E8-BEF7-4CE6-A51C-FCAFE2D23A86}" srcOrd="0" destOrd="0" parTransId="{9BD79AD4-6F75-401A-BA43-BBB417A3A732}" sibTransId="{986058AC-6A5D-4FF5-9857-3748C11E13DA}"/>
    <dgm:cxn modelId="{2066C6B6-11A0-46AE-B415-CD58A0098B4A}" srcId="{32E871E4-3074-4F95-8002-BD0F58978A2E}" destId="{B24978BC-5605-47B4-B302-60E77DA30605}" srcOrd="2" destOrd="0" parTransId="{3ED568FF-CC4E-414F-AEC8-4C228D5F4E6D}" sibTransId="{5A26DD11-82A7-457E-9AA7-938ACFABB93D}"/>
    <dgm:cxn modelId="{ED9BFE33-320D-4D2F-9E71-D7E0BF4BF6A6}" srcId="{32E871E4-3074-4F95-8002-BD0F58978A2E}" destId="{D3F2C7B3-D8EF-4B1B-B864-5753C19D57B8}" srcOrd="1" destOrd="0" parTransId="{9BE407A7-6530-4B93-ADF5-DD60961E0C4B}" sibTransId="{0BF8EC1C-A312-4E39-B2A9-4E5A52FEC28B}"/>
    <dgm:cxn modelId="{E139A708-CC1B-43DC-A1B3-10371DAED0E2}" type="presOf" srcId="{32E871E4-3074-4F95-8002-BD0F58978A2E}" destId="{10C37432-0AAD-4490-A494-5ABCCEB59506}" srcOrd="0" destOrd="0" presId="urn:microsoft.com/office/officeart/2008/layout/VerticalCurvedList"/>
    <dgm:cxn modelId="{218C0C45-F310-4193-BFC1-EF503D164CB8}" type="presOf" srcId="{986058AC-6A5D-4FF5-9857-3748C11E13DA}" destId="{7F6E4215-72CA-4C32-97AA-1F8A7E1D3D15}" srcOrd="0" destOrd="0" presId="urn:microsoft.com/office/officeart/2008/layout/VerticalCurvedList"/>
    <dgm:cxn modelId="{D66C7C4F-FD57-4453-91AC-A5DCDAB99721}" type="presParOf" srcId="{10C37432-0AAD-4490-A494-5ABCCEB59506}" destId="{F807EDB5-A9EE-46ED-A276-6B32BBE1726E}" srcOrd="0" destOrd="0" presId="urn:microsoft.com/office/officeart/2008/layout/VerticalCurvedList"/>
    <dgm:cxn modelId="{0999510F-86F1-40C8-BED4-AE6AA8F5338A}" type="presParOf" srcId="{F807EDB5-A9EE-46ED-A276-6B32BBE1726E}" destId="{27E4D45C-E14E-47E4-B23D-208117D9D6C8}" srcOrd="0" destOrd="0" presId="urn:microsoft.com/office/officeart/2008/layout/VerticalCurvedList"/>
    <dgm:cxn modelId="{960001D1-1221-4CF6-87E0-290AACAE93B6}" type="presParOf" srcId="{27E4D45C-E14E-47E4-B23D-208117D9D6C8}" destId="{8E578012-433F-4745-9A72-5B42A70EDD8B}" srcOrd="0" destOrd="0" presId="urn:microsoft.com/office/officeart/2008/layout/VerticalCurvedList"/>
    <dgm:cxn modelId="{EC90FA7C-94B8-45C1-A7BF-13A798861149}" type="presParOf" srcId="{27E4D45C-E14E-47E4-B23D-208117D9D6C8}" destId="{7F6E4215-72CA-4C32-97AA-1F8A7E1D3D15}" srcOrd="1" destOrd="0" presId="urn:microsoft.com/office/officeart/2008/layout/VerticalCurvedList"/>
    <dgm:cxn modelId="{5F7081D5-C4B2-4E7A-A042-4F2BC4A0077B}" type="presParOf" srcId="{27E4D45C-E14E-47E4-B23D-208117D9D6C8}" destId="{9C1F1B49-298F-49D3-A18C-F50EB71C19E0}" srcOrd="2" destOrd="0" presId="urn:microsoft.com/office/officeart/2008/layout/VerticalCurvedList"/>
    <dgm:cxn modelId="{00C2ED73-6454-45A6-8E42-C2D933E9ED8C}" type="presParOf" srcId="{27E4D45C-E14E-47E4-B23D-208117D9D6C8}" destId="{2E1AB7ED-CA2D-4098-A56C-C0184E48C329}" srcOrd="3" destOrd="0" presId="urn:microsoft.com/office/officeart/2008/layout/VerticalCurvedList"/>
    <dgm:cxn modelId="{9F8948B4-7442-4BCC-A5C7-11019A5C10DE}" type="presParOf" srcId="{F807EDB5-A9EE-46ED-A276-6B32BBE1726E}" destId="{99C97347-4F4C-41FE-A4CB-EE6A9FF0E424}" srcOrd="1" destOrd="0" presId="urn:microsoft.com/office/officeart/2008/layout/VerticalCurvedList"/>
    <dgm:cxn modelId="{C009B536-5F8C-43F1-827C-A2C623D28CB0}" type="presParOf" srcId="{F807EDB5-A9EE-46ED-A276-6B32BBE1726E}" destId="{C415F9C1-7248-45CC-8827-70DFE8990AF4}" srcOrd="2" destOrd="0" presId="urn:microsoft.com/office/officeart/2008/layout/VerticalCurvedList"/>
    <dgm:cxn modelId="{CC65B917-B593-4203-96EB-12F069322CE8}" type="presParOf" srcId="{C415F9C1-7248-45CC-8827-70DFE8990AF4}" destId="{F5AF8267-F9D3-43B7-8F16-20DE312A0F9A}" srcOrd="0" destOrd="0" presId="urn:microsoft.com/office/officeart/2008/layout/VerticalCurvedList"/>
    <dgm:cxn modelId="{CB266C76-53F4-454F-A8E4-2CF010A0F907}" type="presParOf" srcId="{F807EDB5-A9EE-46ED-A276-6B32BBE1726E}" destId="{D0FC2D81-69D6-4E94-959C-9729763E54D1}" srcOrd="3" destOrd="0" presId="urn:microsoft.com/office/officeart/2008/layout/VerticalCurvedList"/>
    <dgm:cxn modelId="{3BECB01B-286B-4FC6-A61D-CBB332FD3F8C}" type="presParOf" srcId="{F807EDB5-A9EE-46ED-A276-6B32BBE1726E}" destId="{38E996FB-6CE8-482A-BDE2-C3C9105CE7CC}" srcOrd="4" destOrd="0" presId="urn:microsoft.com/office/officeart/2008/layout/VerticalCurvedList"/>
    <dgm:cxn modelId="{CD5C7CFC-6705-4BA7-9B29-C9E0F2784E51}" type="presParOf" srcId="{38E996FB-6CE8-482A-BDE2-C3C9105CE7CC}" destId="{1011899D-3FE5-41E2-A939-53EB901186B6}" srcOrd="0" destOrd="0" presId="urn:microsoft.com/office/officeart/2008/layout/VerticalCurvedList"/>
    <dgm:cxn modelId="{404F36B5-DDC8-4469-889A-8C0CD1CBAF81}" type="presParOf" srcId="{F807EDB5-A9EE-46ED-A276-6B32BBE1726E}" destId="{47BF67EA-A582-4649-8FAE-CA88FEE21C4A}" srcOrd="5" destOrd="0" presId="urn:microsoft.com/office/officeart/2008/layout/VerticalCurvedList"/>
    <dgm:cxn modelId="{A9E076A7-7431-4487-B8B0-F79FD7A78424}" type="presParOf" srcId="{F807EDB5-A9EE-46ED-A276-6B32BBE1726E}" destId="{91EE4C80-04C1-4D8B-B514-353C43469C28}" srcOrd="6" destOrd="0" presId="urn:microsoft.com/office/officeart/2008/layout/VerticalCurvedList"/>
    <dgm:cxn modelId="{4B86F70E-C114-4B55-A2C5-C239F8BDC29D}" type="presParOf" srcId="{91EE4C80-04C1-4D8B-B514-353C43469C28}" destId="{6EF3827F-1C5C-4764-9188-8462A3CF3A1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E4215-72CA-4C32-97AA-1F8A7E1D3D15}">
      <dsp:nvSpPr>
        <dsp:cNvPr id="0" name=""/>
        <dsp:cNvSpPr/>
      </dsp:nvSpPr>
      <dsp:spPr>
        <a:xfrm>
          <a:off x="-5459410" y="-836017"/>
          <a:ext cx="6501209" cy="6501209"/>
        </a:xfrm>
        <a:prstGeom prst="blockArc">
          <a:avLst>
            <a:gd name="adj1" fmla="val 18900000"/>
            <a:gd name="adj2" fmla="val 2700000"/>
            <a:gd name="adj3" fmla="val 332"/>
          </a:avLst>
        </a:pr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9C97347-4F4C-41FE-A4CB-EE6A9FF0E424}">
      <dsp:nvSpPr>
        <dsp:cNvPr id="0" name=""/>
        <dsp:cNvSpPr/>
      </dsp:nvSpPr>
      <dsp:spPr>
        <a:xfrm>
          <a:off x="670289" y="482917"/>
          <a:ext cx="11250281" cy="965834"/>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6631" tIns="91440" rIns="91440" bIns="91440" numCol="1" spcCol="1270" anchor="ctr" anchorCtr="0">
          <a:noAutofit/>
        </a:bodyPr>
        <a:lstStyle/>
        <a:p>
          <a:pPr lvl="0" algn="l" defTabSz="1600200">
            <a:lnSpc>
              <a:spcPct val="90000"/>
            </a:lnSpc>
            <a:spcBef>
              <a:spcPct val="0"/>
            </a:spcBef>
            <a:spcAft>
              <a:spcPct val="35000"/>
            </a:spcAft>
          </a:pPr>
          <a:r>
            <a:rPr lang="ru-RU" sz="3600" b="0" kern="1200" dirty="0" smtClean="0">
              <a:latin typeface="Times New Roman" panose="02020603050405020304" pitchFamily="18" charset="0"/>
              <a:cs typeface="Times New Roman" panose="02020603050405020304" pitchFamily="18" charset="0"/>
            </a:rPr>
            <a:t>5.1. Гаусс </a:t>
          </a:r>
          <a:r>
            <a:rPr lang="ru-RU" sz="3600" b="0" kern="1200" dirty="0" err="1" smtClean="0">
              <a:latin typeface="Times New Roman" panose="02020603050405020304" pitchFamily="18" charset="0"/>
              <a:cs typeface="Times New Roman" panose="02020603050405020304" pitchFamily="18" charset="0"/>
            </a:rPr>
            <a:t>сәулелері</a:t>
          </a:r>
          <a:endParaRPr lang="ru-RU" sz="3600" b="0" kern="1200" dirty="0">
            <a:latin typeface="Times New Roman" panose="02020603050405020304" pitchFamily="18" charset="0"/>
            <a:cs typeface="Times New Roman" panose="02020603050405020304" pitchFamily="18" charset="0"/>
          </a:endParaRPr>
        </a:p>
      </dsp:txBody>
      <dsp:txXfrm>
        <a:off x="670289" y="482917"/>
        <a:ext cx="11250281" cy="965834"/>
      </dsp:txXfrm>
    </dsp:sp>
    <dsp:sp modelId="{F5AF8267-F9D3-43B7-8F16-20DE312A0F9A}">
      <dsp:nvSpPr>
        <dsp:cNvPr id="0" name=""/>
        <dsp:cNvSpPr/>
      </dsp:nvSpPr>
      <dsp:spPr>
        <a:xfrm>
          <a:off x="66642" y="362188"/>
          <a:ext cx="1207293" cy="120729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0FC2D81-69D6-4E94-959C-9729763E54D1}">
      <dsp:nvSpPr>
        <dsp:cNvPr id="0" name=""/>
        <dsp:cNvSpPr/>
      </dsp:nvSpPr>
      <dsp:spPr>
        <a:xfrm>
          <a:off x="1021370" y="1931669"/>
          <a:ext cx="10899200" cy="965834"/>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6631" tIns="91440" rIns="91440" bIns="91440" numCol="1" spcCol="1270" anchor="ctr" anchorCtr="0">
          <a:noAutofit/>
        </a:bodyPr>
        <a:lstStyle/>
        <a:p>
          <a:pPr lvl="0" algn="l" defTabSz="1600200">
            <a:lnSpc>
              <a:spcPct val="90000"/>
            </a:lnSpc>
            <a:spcBef>
              <a:spcPct val="0"/>
            </a:spcBef>
            <a:spcAft>
              <a:spcPct val="35000"/>
            </a:spcAft>
          </a:pPr>
          <a:r>
            <a:rPr lang="kk-KZ" sz="3600" b="0" kern="1200" dirty="0" smtClean="0">
              <a:latin typeface="Times New Roman" panose="02020603050405020304" pitchFamily="18" charset="0"/>
              <a:cs typeface="Times New Roman" panose="02020603050405020304" pitchFamily="18" charset="0"/>
            </a:rPr>
            <a:t>5.2.  Толқындық пакеттер және топтық жылдамдық</a:t>
          </a:r>
          <a:endParaRPr lang="ru-RU" sz="3600" b="0" kern="1200" dirty="0">
            <a:latin typeface="Times New Roman" panose="02020603050405020304" pitchFamily="18" charset="0"/>
            <a:cs typeface="Times New Roman" panose="02020603050405020304" pitchFamily="18" charset="0"/>
          </a:endParaRPr>
        </a:p>
      </dsp:txBody>
      <dsp:txXfrm>
        <a:off x="1021370" y="1931669"/>
        <a:ext cx="10899200" cy="965834"/>
      </dsp:txXfrm>
    </dsp:sp>
    <dsp:sp modelId="{1011899D-3FE5-41E2-A939-53EB901186B6}">
      <dsp:nvSpPr>
        <dsp:cNvPr id="0" name=""/>
        <dsp:cNvSpPr/>
      </dsp:nvSpPr>
      <dsp:spPr>
        <a:xfrm>
          <a:off x="417723" y="1810940"/>
          <a:ext cx="1207293" cy="120729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7BF67EA-A582-4649-8FAE-CA88FEE21C4A}">
      <dsp:nvSpPr>
        <dsp:cNvPr id="0" name=""/>
        <dsp:cNvSpPr/>
      </dsp:nvSpPr>
      <dsp:spPr>
        <a:xfrm>
          <a:off x="670289" y="3380421"/>
          <a:ext cx="11250281" cy="965834"/>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6631" tIns="91440" rIns="91440" bIns="91440" numCol="1" spcCol="1270" anchor="ctr" anchorCtr="0">
          <a:noAutofit/>
        </a:bodyPr>
        <a:lstStyle/>
        <a:p>
          <a:pPr lvl="0" algn="l" defTabSz="1600200">
            <a:lnSpc>
              <a:spcPct val="90000"/>
            </a:lnSpc>
            <a:spcBef>
              <a:spcPct val="0"/>
            </a:spcBef>
            <a:spcAft>
              <a:spcPct val="35000"/>
            </a:spcAft>
          </a:pPr>
          <a:r>
            <a:rPr lang="kk-KZ" sz="3600" b="0" kern="1200" dirty="0" smtClean="0">
              <a:effectLst/>
              <a:latin typeface="Times New Roman" panose="02020603050405020304" pitchFamily="18" charset="0"/>
              <a:cs typeface="Times New Roman" panose="02020603050405020304" pitchFamily="18" charset="0"/>
            </a:rPr>
            <a:t>5.3. </a:t>
          </a:r>
          <a:r>
            <a:rPr lang="kk-KZ" sz="3600" b="0" kern="1200" dirty="0" smtClean="0">
              <a:effectLst/>
              <a:latin typeface="Times New Roman" panose="02020603050405020304" pitchFamily="18" charset="0"/>
              <a:cs typeface="Times New Roman" panose="02020603050405020304" pitchFamily="18" charset="0"/>
            </a:rPr>
            <a:t>Бақылау сұрақтары</a:t>
          </a:r>
          <a:endParaRPr lang="ru-RU" sz="3600" b="0" kern="1200" dirty="0">
            <a:latin typeface="Times New Roman" panose="02020603050405020304" pitchFamily="18" charset="0"/>
            <a:cs typeface="Times New Roman" panose="02020603050405020304" pitchFamily="18" charset="0"/>
          </a:endParaRPr>
        </a:p>
      </dsp:txBody>
      <dsp:txXfrm>
        <a:off x="670289" y="3380421"/>
        <a:ext cx="11250281" cy="965834"/>
      </dsp:txXfrm>
    </dsp:sp>
    <dsp:sp modelId="{6EF3827F-1C5C-4764-9188-8462A3CF3A18}">
      <dsp:nvSpPr>
        <dsp:cNvPr id="0" name=""/>
        <dsp:cNvSpPr/>
      </dsp:nvSpPr>
      <dsp:spPr>
        <a:xfrm>
          <a:off x="66642" y="3259692"/>
          <a:ext cx="1207293" cy="120729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3A632C7-17B7-48EF-A8A8-DC0561D25864}" type="datetimeFigureOut">
              <a:rPr lang="ru-RU" smtClean="0"/>
              <a:t>28.07.2022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78C3A5-ED9E-45EB-8969-8269F1D19D4B}" type="slidenum">
              <a:rPr lang="ru-RU" smtClean="0"/>
              <a:t>‹#›</a:t>
            </a:fld>
            <a:endParaRPr lang="ru-RU"/>
          </a:p>
        </p:txBody>
      </p:sp>
    </p:spTree>
    <p:extLst>
      <p:ext uri="{BB962C8B-B14F-4D97-AF65-F5344CB8AC3E}">
        <p14:creationId xmlns:p14="http://schemas.microsoft.com/office/powerpoint/2010/main" val="2341334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3A632C7-17B7-48EF-A8A8-DC0561D25864}" type="datetimeFigureOut">
              <a:rPr lang="ru-RU" smtClean="0"/>
              <a:t>28.07.2022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78C3A5-ED9E-45EB-8969-8269F1D19D4B}" type="slidenum">
              <a:rPr lang="ru-RU" smtClean="0"/>
              <a:t>‹#›</a:t>
            </a:fld>
            <a:endParaRPr lang="ru-RU"/>
          </a:p>
        </p:txBody>
      </p:sp>
    </p:spTree>
    <p:extLst>
      <p:ext uri="{BB962C8B-B14F-4D97-AF65-F5344CB8AC3E}">
        <p14:creationId xmlns:p14="http://schemas.microsoft.com/office/powerpoint/2010/main" val="2874444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3A632C7-17B7-48EF-A8A8-DC0561D25864}" type="datetimeFigureOut">
              <a:rPr lang="ru-RU" smtClean="0"/>
              <a:t>28.07.2022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78C3A5-ED9E-45EB-8969-8269F1D19D4B}" type="slidenum">
              <a:rPr lang="ru-RU" smtClean="0"/>
              <a:t>‹#›</a:t>
            </a:fld>
            <a:endParaRPr lang="ru-RU"/>
          </a:p>
        </p:txBody>
      </p:sp>
    </p:spTree>
    <p:extLst>
      <p:ext uri="{BB962C8B-B14F-4D97-AF65-F5344CB8AC3E}">
        <p14:creationId xmlns:p14="http://schemas.microsoft.com/office/powerpoint/2010/main" val="16936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3A632C7-17B7-48EF-A8A8-DC0561D25864}" type="datetimeFigureOut">
              <a:rPr lang="ru-RU" smtClean="0"/>
              <a:t>28.07.2022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78C3A5-ED9E-45EB-8969-8269F1D19D4B}" type="slidenum">
              <a:rPr lang="ru-RU" smtClean="0"/>
              <a:t>‹#›</a:t>
            </a:fld>
            <a:endParaRPr lang="ru-RU"/>
          </a:p>
        </p:txBody>
      </p:sp>
    </p:spTree>
    <p:extLst>
      <p:ext uri="{BB962C8B-B14F-4D97-AF65-F5344CB8AC3E}">
        <p14:creationId xmlns:p14="http://schemas.microsoft.com/office/powerpoint/2010/main" val="3273441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3A632C7-17B7-48EF-A8A8-DC0561D25864}" type="datetimeFigureOut">
              <a:rPr lang="ru-RU" smtClean="0"/>
              <a:t>28.07.2022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78C3A5-ED9E-45EB-8969-8269F1D19D4B}" type="slidenum">
              <a:rPr lang="ru-RU" smtClean="0"/>
              <a:t>‹#›</a:t>
            </a:fld>
            <a:endParaRPr lang="ru-RU"/>
          </a:p>
        </p:txBody>
      </p:sp>
    </p:spTree>
    <p:extLst>
      <p:ext uri="{BB962C8B-B14F-4D97-AF65-F5344CB8AC3E}">
        <p14:creationId xmlns:p14="http://schemas.microsoft.com/office/powerpoint/2010/main" val="1845004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3A632C7-17B7-48EF-A8A8-DC0561D25864}" type="datetimeFigureOut">
              <a:rPr lang="ru-RU" smtClean="0"/>
              <a:t>28.07.2022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78C3A5-ED9E-45EB-8969-8269F1D19D4B}" type="slidenum">
              <a:rPr lang="ru-RU" smtClean="0"/>
              <a:t>‹#›</a:t>
            </a:fld>
            <a:endParaRPr lang="ru-RU"/>
          </a:p>
        </p:txBody>
      </p:sp>
    </p:spTree>
    <p:extLst>
      <p:ext uri="{BB962C8B-B14F-4D97-AF65-F5344CB8AC3E}">
        <p14:creationId xmlns:p14="http://schemas.microsoft.com/office/powerpoint/2010/main" val="2268768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3A632C7-17B7-48EF-A8A8-DC0561D25864}" type="datetimeFigureOut">
              <a:rPr lang="ru-RU" smtClean="0"/>
              <a:t>28.07.2022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178C3A5-ED9E-45EB-8969-8269F1D19D4B}" type="slidenum">
              <a:rPr lang="ru-RU" smtClean="0"/>
              <a:t>‹#›</a:t>
            </a:fld>
            <a:endParaRPr lang="ru-RU"/>
          </a:p>
        </p:txBody>
      </p:sp>
    </p:spTree>
    <p:extLst>
      <p:ext uri="{BB962C8B-B14F-4D97-AF65-F5344CB8AC3E}">
        <p14:creationId xmlns:p14="http://schemas.microsoft.com/office/powerpoint/2010/main" val="4213778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3A632C7-17B7-48EF-A8A8-DC0561D25864}" type="datetimeFigureOut">
              <a:rPr lang="ru-RU" smtClean="0"/>
              <a:t>28.07.2022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178C3A5-ED9E-45EB-8969-8269F1D19D4B}" type="slidenum">
              <a:rPr lang="ru-RU" smtClean="0"/>
              <a:t>‹#›</a:t>
            </a:fld>
            <a:endParaRPr lang="ru-RU"/>
          </a:p>
        </p:txBody>
      </p:sp>
    </p:spTree>
    <p:extLst>
      <p:ext uri="{BB962C8B-B14F-4D97-AF65-F5344CB8AC3E}">
        <p14:creationId xmlns:p14="http://schemas.microsoft.com/office/powerpoint/2010/main" val="98164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3A632C7-17B7-48EF-A8A8-DC0561D25864}" type="datetimeFigureOut">
              <a:rPr lang="ru-RU" smtClean="0"/>
              <a:t>28.07.2022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178C3A5-ED9E-45EB-8969-8269F1D19D4B}" type="slidenum">
              <a:rPr lang="ru-RU" smtClean="0"/>
              <a:t>‹#›</a:t>
            </a:fld>
            <a:endParaRPr lang="ru-RU"/>
          </a:p>
        </p:txBody>
      </p:sp>
    </p:spTree>
    <p:extLst>
      <p:ext uri="{BB962C8B-B14F-4D97-AF65-F5344CB8AC3E}">
        <p14:creationId xmlns:p14="http://schemas.microsoft.com/office/powerpoint/2010/main" val="224522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3A632C7-17B7-48EF-A8A8-DC0561D25864}" type="datetimeFigureOut">
              <a:rPr lang="ru-RU" smtClean="0"/>
              <a:t>28.07.2022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78C3A5-ED9E-45EB-8969-8269F1D19D4B}" type="slidenum">
              <a:rPr lang="ru-RU" smtClean="0"/>
              <a:t>‹#›</a:t>
            </a:fld>
            <a:endParaRPr lang="ru-RU"/>
          </a:p>
        </p:txBody>
      </p:sp>
    </p:spTree>
    <p:extLst>
      <p:ext uri="{BB962C8B-B14F-4D97-AF65-F5344CB8AC3E}">
        <p14:creationId xmlns:p14="http://schemas.microsoft.com/office/powerpoint/2010/main" val="164391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3A632C7-17B7-48EF-A8A8-DC0561D25864}" type="datetimeFigureOut">
              <a:rPr lang="ru-RU" smtClean="0"/>
              <a:t>28.07.2022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78C3A5-ED9E-45EB-8969-8269F1D19D4B}" type="slidenum">
              <a:rPr lang="ru-RU" smtClean="0"/>
              <a:t>‹#›</a:t>
            </a:fld>
            <a:endParaRPr lang="ru-RU"/>
          </a:p>
        </p:txBody>
      </p:sp>
    </p:spTree>
    <p:extLst>
      <p:ext uri="{BB962C8B-B14F-4D97-AF65-F5344CB8AC3E}">
        <p14:creationId xmlns:p14="http://schemas.microsoft.com/office/powerpoint/2010/main" val="687685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632C7-17B7-48EF-A8A8-DC0561D25864}" type="datetimeFigureOut">
              <a:rPr lang="ru-RU" smtClean="0"/>
              <a:t>28.07.2022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78C3A5-ED9E-45EB-8969-8269F1D19D4B}" type="slidenum">
              <a:rPr lang="ru-RU" smtClean="0"/>
              <a:t>‹#›</a:t>
            </a:fld>
            <a:endParaRPr lang="ru-RU"/>
          </a:p>
        </p:txBody>
      </p:sp>
    </p:spTree>
    <p:extLst>
      <p:ext uri="{BB962C8B-B14F-4D97-AF65-F5344CB8AC3E}">
        <p14:creationId xmlns:p14="http://schemas.microsoft.com/office/powerpoint/2010/main" val="22915964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Нашивка 4"/>
          <p:cNvSpPr/>
          <p:nvPr/>
        </p:nvSpPr>
        <p:spPr>
          <a:xfrm>
            <a:off x="11058526" y="278604"/>
            <a:ext cx="1028701"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7" name="Прямоугольник 6"/>
          <p:cNvSpPr/>
          <p:nvPr/>
        </p:nvSpPr>
        <p:spPr>
          <a:xfrm>
            <a:off x="-1" y="1712586"/>
            <a:ext cx="12192000" cy="40011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ru-RU" sz="2000" dirty="0" err="1" smtClean="0">
                <a:latin typeface="Times New Roman" panose="02020603050405020304" pitchFamily="18" charset="0"/>
                <a:cs typeface="Times New Roman" panose="02020603050405020304" pitchFamily="18" charset="0"/>
              </a:rPr>
              <a:t>Оптикалық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бағыттаушы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орталар</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және</a:t>
            </a:r>
            <a:r>
              <a:rPr lang="ru-RU" sz="2000" dirty="0" smtClean="0">
                <a:latin typeface="Times New Roman" panose="02020603050405020304" pitchFamily="18" charset="0"/>
                <a:cs typeface="Times New Roman" panose="02020603050405020304" pitchFamily="18" charset="0"/>
              </a:rPr>
              <a:t> ТОБЖ </a:t>
            </a:r>
            <a:r>
              <a:rPr lang="ru-RU" sz="2000" dirty="0" err="1" smtClean="0">
                <a:latin typeface="Times New Roman" panose="02020603050405020304" pitchFamily="18" charset="0"/>
                <a:cs typeface="Times New Roman" panose="02020603050405020304" pitchFamily="18" charset="0"/>
              </a:rPr>
              <a:t>пассивті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компоненттері</a:t>
            </a:r>
            <a:endParaRPr lang="ru-RU" sz="20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286147" y="428593"/>
            <a:ext cx="8772379" cy="40011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ru-RU" sz="2000" dirty="0" smtClean="0">
                <a:latin typeface="Times New Roman" panose="02020603050405020304" pitchFamily="18" charset="0"/>
                <a:cs typeface="Times New Roman" panose="02020603050405020304" pitchFamily="18" charset="0"/>
              </a:rPr>
              <a:t>Қ.И. </a:t>
            </a:r>
            <a:r>
              <a:rPr lang="ru-RU" sz="2000" dirty="0" err="1" smtClean="0">
                <a:latin typeface="Times New Roman" panose="02020603050405020304" pitchFamily="18" charset="0"/>
                <a:cs typeface="Times New Roman" panose="02020603050405020304" pitchFamily="18" charset="0"/>
              </a:rPr>
              <a:t>Сәтбаев</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атындағы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Қазақ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ұлттық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техникалық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зерттеу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университеті</a:t>
            </a:r>
            <a:endParaRPr lang="ru-RU" sz="2000"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rotWithShape="1">
          <a:blip r:embed="rId2">
            <a:extLst>
              <a:ext uri="{28A0092B-C50C-407E-A947-70E740481C1C}">
                <a14:useLocalDpi xmlns:a14="http://schemas.microsoft.com/office/drawing/2010/main" val="0"/>
              </a:ext>
            </a:extLst>
          </a:blip>
          <a:srcRect l="31520" t="31571" r="32689" b="33953"/>
          <a:stretch/>
        </p:blipFill>
        <p:spPr>
          <a:xfrm>
            <a:off x="0" y="58906"/>
            <a:ext cx="2447779" cy="1139484"/>
          </a:xfrm>
          <a:prstGeom prst="rect">
            <a:avLst/>
          </a:prstGeom>
        </p:spPr>
      </p:pic>
      <p:sp>
        <p:nvSpPr>
          <p:cNvPr id="10" name="Прямоугольник 9"/>
          <p:cNvSpPr/>
          <p:nvPr/>
        </p:nvSpPr>
        <p:spPr>
          <a:xfrm>
            <a:off x="3047999" y="2884286"/>
            <a:ext cx="6096000" cy="73866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a:r>
              <a:rPr lang="ru-RU" sz="2400" dirty="0" smtClean="0">
                <a:latin typeface="Times New Roman" panose="02020603050405020304" pitchFamily="18" charset="0"/>
                <a:cs typeface="Times New Roman" panose="02020603050405020304" pitchFamily="18" charset="0"/>
              </a:rPr>
              <a:t>ЛЕКЦИЯ </a:t>
            </a:r>
            <a:r>
              <a:rPr lang="kk-KZ"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5</a:t>
            </a:r>
            <a:endParaRPr lang="ru-RU" sz="2400" dirty="0" smtClean="0">
              <a:latin typeface="Times New Roman" panose="02020603050405020304" pitchFamily="18" charset="0"/>
              <a:cs typeface="Times New Roman" panose="02020603050405020304" pitchFamily="18" charset="0"/>
            </a:endParaRPr>
          </a:p>
          <a:p>
            <a:endPar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160679" y="6087546"/>
            <a:ext cx="1870641" cy="40011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r>
              <a:rPr lang="kk-KZ" sz="2000" dirty="0" smtClean="0">
                <a:latin typeface="Times New Roman" panose="02020603050405020304" pitchFamily="18" charset="0"/>
                <a:cs typeface="Times New Roman" panose="02020603050405020304" pitchFamily="18" charset="0"/>
              </a:rPr>
              <a:t>Алматы 2022 ж</a:t>
            </a:r>
            <a:endParaRPr lang="ru-RU" sz="2000"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2128560" y="3662986"/>
            <a:ext cx="9087552"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ru-RU" sz="2800" dirty="0" err="1" smtClean="0">
                <a:latin typeface="Times New Roman" panose="02020603050405020304" pitchFamily="18" charset="0"/>
                <a:cs typeface="Times New Roman" panose="02020603050405020304" pitchFamily="18" charset="0"/>
              </a:rPr>
              <a:t>Оптикалық</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байланыс</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жолдары</a:t>
            </a:r>
            <a:r>
              <a:rPr lang="ru-RU" sz="2800" dirty="0" smtClean="0">
                <a:latin typeface="Times New Roman" panose="02020603050405020304" pitchFamily="18" charset="0"/>
                <a:cs typeface="Times New Roman" panose="02020603050405020304" pitchFamily="18" charset="0"/>
              </a:rPr>
              <a:t> электродинамика </a:t>
            </a:r>
            <a:r>
              <a:rPr lang="ru-RU" sz="2800" dirty="0" err="1" smtClean="0">
                <a:latin typeface="Times New Roman" panose="02020603050405020304" pitchFamily="18" charset="0"/>
                <a:cs typeface="Times New Roman" panose="02020603050405020304" pitchFamily="18" charset="0"/>
              </a:rPr>
              <a:t>негіздері</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54697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ятиугольник 8"/>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Выноска 3 (граница и черта) 3"/>
          <p:cNvSpPr/>
          <p:nvPr/>
        </p:nvSpPr>
        <p:spPr>
          <a:xfrm flipV="1">
            <a:off x="1500187" y="1926852"/>
            <a:ext cx="9679781" cy="4300537"/>
          </a:xfrm>
          <a:prstGeom prst="accentBorderCallout3">
            <a:avLst>
              <a:gd name="adj1" fmla="val 17279"/>
              <a:gd name="adj2" fmla="val -2147"/>
              <a:gd name="adj3" fmla="val 17181"/>
              <a:gd name="adj4" fmla="val -8714"/>
              <a:gd name="adj5" fmla="val 117191"/>
              <a:gd name="adj6" fmla="val -8861"/>
              <a:gd name="adj7" fmla="val 116547"/>
              <a:gd name="adj8" fmla="val 27013"/>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700213" y="2553626"/>
            <a:ext cx="8865393" cy="304698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kk-KZ" sz="2400" dirty="0"/>
              <a:t>1. Қандай ақпарат құралдары өзін-өзі фокустау деп аталады?</a:t>
            </a:r>
            <a:endParaRPr lang="ru-RU" sz="2400" dirty="0"/>
          </a:p>
          <a:p>
            <a:r>
              <a:rPr lang="kk-KZ" sz="2400" dirty="0"/>
              <a:t>2. Гаусс сәулесінің кеңістікте таралу ерекшеліктері қандай?</a:t>
            </a:r>
            <a:endParaRPr lang="ru-RU" sz="2400" dirty="0"/>
          </a:p>
          <a:p>
            <a:r>
              <a:rPr lang="kk-KZ" sz="2400" dirty="0"/>
              <a:t>3. Эрмит-Гаусс сәулелері дегеніміз не?</a:t>
            </a:r>
            <a:endParaRPr lang="ru-RU" sz="2400" dirty="0"/>
          </a:p>
          <a:p>
            <a:r>
              <a:rPr lang="kk-KZ" sz="2400" dirty="0"/>
              <a:t>4. Толқындық пакет дегеніміз не?</a:t>
            </a:r>
            <a:endParaRPr lang="ru-RU" sz="2400" dirty="0"/>
          </a:p>
          <a:p>
            <a:r>
              <a:rPr lang="kk-KZ" sz="2400" dirty="0"/>
              <a:t>5. Топтық жылдамдық дегеніміз не?  </a:t>
            </a:r>
            <a:endParaRPr lang="ru-RU" sz="2400" dirty="0"/>
          </a:p>
          <a:p>
            <a:r>
              <a:rPr lang="kk-KZ" sz="2400" dirty="0"/>
              <a:t>6. Қандай орта дисперсиялық деп аталады?</a:t>
            </a:r>
            <a:endParaRPr lang="ru-RU" sz="2400" dirty="0"/>
          </a:p>
          <a:p>
            <a:r>
              <a:rPr lang="kk-KZ" sz="2400" dirty="0"/>
              <a:t>7. Өткізу жолағы теоремасы дегеніміз не?  </a:t>
            </a:r>
            <a:endParaRPr lang="ru-RU" sz="2400" dirty="0"/>
          </a:p>
          <a:p>
            <a:r>
              <a:rPr lang="kk-KZ" sz="2400" dirty="0"/>
              <a:t>8. Кеңістіктік импульс ұзақтығы қандай?</a:t>
            </a:r>
            <a:endParaRPr lang="ru-RU" sz="2400" dirty="0"/>
          </a:p>
        </p:txBody>
      </p:sp>
      <p:sp>
        <p:nvSpPr>
          <p:cNvPr id="6" name="Прямоугольник 5"/>
          <p:cNvSpPr/>
          <p:nvPr/>
        </p:nvSpPr>
        <p:spPr>
          <a:xfrm>
            <a:off x="765166" y="397815"/>
            <a:ext cx="3261790"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lvl="0"/>
            <a:r>
              <a:rPr lang="kk-KZ" sz="2400" b="0" dirty="0" smtClean="0">
                <a:effectLst/>
                <a:latin typeface="Times New Roman" panose="02020603050405020304" pitchFamily="18" charset="0"/>
                <a:cs typeface="Times New Roman" panose="02020603050405020304" pitchFamily="18" charset="0"/>
              </a:rPr>
              <a:t>5.3. Бақылау </a:t>
            </a:r>
            <a:r>
              <a:rPr lang="kk-KZ" sz="2400" b="0" dirty="0" smtClean="0">
                <a:effectLst/>
                <a:latin typeface="Times New Roman" panose="02020603050405020304" pitchFamily="18" charset="0"/>
                <a:cs typeface="Times New Roman" panose="02020603050405020304" pitchFamily="18" charset="0"/>
              </a:rPr>
              <a:t>сұрақтары</a:t>
            </a:r>
            <a:endParaRPr lang="ru-RU" sz="2400"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3937" y="3955682"/>
            <a:ext cx="3080140" cy="2843206"/>
          </a:xfrm>
          <a:prstGeom prst="rect">
            <a:avLst/>
          </a:prstGeom>
          <a:effectLst/>
        </p:spPr>
      </p:pic>
      <p:sp>
        <p:nvSpPr>
          <p:cNvPr id="8" name="Нашивка 7"/>
          <p:cNvSpPr/>
          <p:nvPr/>
        </p:nvSpPr>
        <p:spPr>
          <a:xfrm>
            <a:off x="11058526" y="278604"/>
            <a:ext cx="1133474"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rPr>
              <a:t>10</a:t>
            </a:r>
            <a:endParaRPr lang="ru-RU" dirty="0">
              <a:solidFill>
                <a:schemeClr val="tx1"/>
              </a:solidFill>
            </a:endParaRPr>
          </a:p>
        </p:txBody>
      </p:sp>
    </p:spTree>
    <p:extLst>
      <p:ext uri="{BB962C8B-B14F-4D97-AF65-F5344CB8AC3E}">
        <p14:creationId xmlns:p14="http://schemas.microsoft.com/office/powerpoint/2010/main" val="1121663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ятиугольник 6"/>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5" name="Схема 4"/>
          <p:cNvGraphicFramePr/>
          <p:nvPr>
            <p:extLst>
              <p:ext uri="{D42A27DB-BD31-4B8C-83A1-F6EECF244321}">
                <p14:modId xmlns:p14="http://schemas.microsoft.com/office/powerpoint/2010/main" val="310327399"/>
              </p:ext>
            </p:extLst>
          </p:nvPr>
        </p:nvGraphicFramePr>
        <p:xfrm>
          <a:off x="0" y="1443038"/>
          <a:ext cx="11987213" cy="4829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5492759" y="252195"/>
            <a:ext cx="1849161" cy="70788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nSpc>
                <a:spcPct val="125000"/>
              </a:lnSpc>
              <a:spcAft>
                <a:spcPts val="0"/>
              </a:spcAft>
            </a:pPr>
            <a:r>
              <a:rPr lang="kk-KZ" sz="3200" b="0" dirty="0" smtClean="0">
                <a:solidFill>
                  <a:schemeClr val="tx2"/>
                </a:solidFill>
                <a:latin typeface="Times New Roman" panose="02020603050405020304" pitchFamily="18" charset="0"/>
                <a:cs typeface="Times New Roman" panose="02020603050405020304" pitchFamily="18" charset="0"/>
              </a:rPr>
              <a:t>Мазмұны</a:t>
            </a:r>
            <a:endParaRPr lang="ru-RU" sz="3200" b="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11058526" y="278604"/>
            <a:ext cx="1028701"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Нашивка 4"/>
          <p:cNvSpPr/>
          <p:nvPr/>
        </p:nvSpPr>
        <p:spPr>
          <a:xfrm>
            <a:off x="11058526" y="278604"/>
            <a:ext cx="1028701"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rPr>
              <a:t>3</a:t>
            </a:r>
            <a:endParaRPr lang="ru-RU" dirty="0">
              <a:solidFill>
                <a:schemeClr val="tx1"/>
              </a:solidFill>
            </a:endParaRPr>
          </a:p>
        </p:txBody>
      </p:sp>
      <p:sp>
        <p:nvSpPr>
          <p:cNvPr id="2" name="Прямоугольник 1"/>
          <p:cNvSpPr/>
          <p:nvPr/>
        </p:nvSpPr>
        <p:spPr>
          <a:xfrm>
            <a:off x="0" y="374715"/>
            <a:ext cx="10729913"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ctr"/>
            <a:r>
              <a:rPr lang="ru-RU" sz="2400" dirty="0">
                <a:latin typeface="Times New Roman" panose="02020603050405020304" pitchFamily="18" charset="0"/>
                <a:cs typeface="Times New Roman" panose="02020603050405020304" pitchFamily="18" charset="0"/>
              </a:rPr>
              <a:t>5.1. Гаусс </a:t>
            </a:r>
            <a:r>
              <a:rPr lang="ru-RU" sz="2400" dirty="0" err="1">
                <a:latin typeface="Times New Roman" panose="02020603050405020304" pitchFamily="18" charset="0"/>
                <a:cs typeface="Times New Roman" panose="02020603050405020304" pitchFamily="18" charset="0"/>
              </a:rPr>
              <a:t>сәулелері</a:t>
            </a:r>
            <a:endParaRPr lang="ru-RU" sz="24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Прямоугольник 6"/>
              <p:cNvSpPr/>
              <p:nvPr/>
            </p:nvSpPr>
            <p:spPr>
              <a:xfrm>
                <a:off x="233363" y="1155733"/>
                <a:ext cx="5638800" cy="5702267"/>
              </a:xfrm>
              <a:prstGeom prst="rect">
                <a:avLst/>
              </a:prstGeom>
            </p:spPr>
            <p:txBody>
              <a:bodyPr wrap="square">
                <a:spAutoFit/>
              </a:bodyPr>
              <a:lstStyle/>
              <a:p>
                <a:pPr indent="450215" algn="just">
                  <a:spcAft>
                    <a:spcPts val="0"/>
                  </a:spcAft>
                </a:pPr>
                <a:r>
                  <a:rPr lang="ru-RU" dirty="0" err="1">
                    <a:latin typeface="Times New Roman" panose="02020603050405020304" pitchFamily="18" charset="0"/>
                    <a:ea typeface="Times New Roman" panose="02020603050405020304" pitchFamily="18" charset="0"/>
                  </a:rPr>
                  <a:t>Біртекті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емес</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ортаның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өткізгіштігі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кез</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келген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нақты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бағытта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біртексіздік</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осі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тұрақты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және</a:t>
                </a:r>
                <a:r>
                  <a:rPr lang="ru-RU" dirty="0">
                    <a:latin typeface="Times New Roman" panose="02020603050405020304" pitchFamily="18" charset="0"/>
                    <a:ea typeface="Times New Roman" panose="02020603050405020304" pitchFamily="18" charset="0"/>
                  </a:rPr>
                  <a:t> осы </a:t>
                </a:r>
                <a:r>
                  <a:rPr lang="ru-RU" dirty="0" err="1">
                    <a:latin typeface="Times New Roman" panose="02020603050405020304" pitchFamily="18" charset="0"/>
                    <a:ea typeface="Times New Roman" panose="02020603050405020304" pitchFamily="18" charset="0"/>
                  </a:rPr>
                  <a:t>бағытқа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көлденең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жазықтықта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төмендейтін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толқындық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қасиетке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ие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болуы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мүмкін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екені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белгілі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Бұл</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өзгерістің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функциясы</a:t>
                </a:r>
                <a:r>
                  <a:rPr lang="ru-RU" dirty="0">
                    <a:latin typeface="Times New Roman" panose="02020603050405020304" pitchFamily="18" charset="0"/>
                    <a:ea typeface="Times New Roman" panose="02020603050405020304" pitchFamily="18" charset="0"/>
                  </a:rPr>
                  <a:t> </a:t>
                </a:r>
                <a14:m>
                  <m:oMath xmlns:m="http://schemas.openxmlformats.org/officeDocument/2006/math">
                    <m:r>
                      <a:rPr lang="ru-RU" i="1">
                        <a:effectLst/>
                        <a:latin typeface="Cambria Math" panose="02040503050406030204" pitchFamily="18" charset="0"/>
                        <a:ea typeface="Times New Roman" panose="02020603050405020304" pitchFamily="18" charset="0"/>
                      </a:rPr>
                      <m:t>𝜀</m:t>
                    </m:r>
                  </m:oMath>
                </a14:m>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жиі</a:t>
                </a:r>
                <a:r>
                  <a:rPr lang="ru-RU" dirty="0">
                    <a:effectLst/>
                    <a:latin typeface="Times New Roman" panose="02020603050405020304" pitchFamily="18" charset="0"/>
                    <a:ea typeface="Times New Roman" panose="02020603050405020304" pitchFamily="18" charset="0"/>
                  </a:rPr>
                  <a:t> </a:t>
                </a:r>
                <a14:m>
                  <m:oMath xmlns:m="http://schemas.openxmlformats.org/officeDocument/2006/math">
                    <m:r>
                      <a:rPr lang="ru-RU" i="1">
                        <a:effectLst/>
                        <a:latin typeface="Cambria Math" panose="02040503050406030204" pitchFamily="18" charset="0"/>
                        <a:ea typeface="Times New Roman" panose="02020603050405020304" pitchFamily="18" charset="0"/>
                      </a:rPr>
                      <m:t>𝜀</m:t>
                    </m:r>
                    <m:r>
                      <a:rPr lang="ru-RU" i="1">
                        <a:effectLst/>
                        <a:latin typeface="Cambria Math" panose="02040503050406030204" pitchFamily="18" charset="0"/>
                        <a:ea typeface="Times New Roman" panose="02020603050405020304" pitchFamily="18" charset="0"/>
                      </a:rPr>
                      <m:t>=</m:t>
                    </m:r>
                    <m:sSub>
                      <m:sSubPr>
                        <m:ctrlPr>
                          <a:rPr lang="ru-RU" i="1">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rPr>
                          <m:t>𝜀</m:t>
                        </m:r>
                      </m:e>
                      <m:sub>
                        <m:r>
                          <a:rPr lang="ru-RU" i="1">
                            <a:effectLst/>
                            <a:latin typeface="Cambria Math" panose="02040503050406030204" pitchFamily="18" charset="0"/>
                            <a:ea typeface="Times New Roman" panose="02020603050405020304" pitchFamily="18" charset="0"/>
                          </a:rPr>
                          <m:t>0</m:t>
                        </m:r>
                      </m:sub>
                    </m:sSub>
                    <m:r>
                      <a:rPr lang="ru-RU" i="1">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𝑎</m:t>
                    </m:r>
                    <m:sSup>
                      <m:sSupPr>
                        <m:ctrlPr>
                          <a:rPr lang="ru-RU" i="1">
                            <a:effectLst/>
                            <a:latin typeface="Cambria Math" panose="02040503050406030204" pitchFamily="18" charset="0"/>
                            <a:ea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rPr>
                          <m:t>𝑟</m:t>
                        </m:r>
                      </m:e>
                      <m:sup>
                        <m:r>
                          <a:rPr lang="ru-RU" i="1">
                            <a:effectLst/>
                            <a:latin typeface="Cambria Math" panose="02040503050406030204" pitchFamily="18" charset="0"/>
                            <a:ea typeface="Times New Roman" panose="02020603050405020304" pitchFamily="18" charset="0"/>
                          </a:rPr>
                          <m:t>2</m:t>
                        </m:r>
                      </m:sup>
                    </m:sSup>
                  </m:oMath>
                </a14:m>
                <a:r>
                  <a:rPr lang="en-US"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ретінде</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ұсынылуы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мүмкін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Мұндай</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тасымалдаушылар</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квадраттық</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немесе</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өзіндік</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фокустау</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selfoc</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деп</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аталады</a:t>
                </a:r>
                <a:r>
                  <a:rPr lang="ru-RU" dirty="0">
                    <a:effectLst/>
                    <a:latin typeface="Times New Roman" panose="02020603050405020304" pitchFamily="18" charset="0"/>
                    <a:ea typeface="Times New Roman" panose="02020603050405020304" pitchFamily="18" charset="0"/>
                  </a:rPr>
                  <a:t>. Фамилия </a:t>
                </a:r>
                <a:r>
                  <a:rPr lang="ru-RU" dirty="0" err="1">
                    <a:effectLst/>
                    <a:latin typeface="Times New Roman" panose="02020603050405020304" pitchFamily="18" charset="0"/>
                    <a:ea typeface="Times New Roman" panose="02020603050405020304" pitchFamily="18" charset="0"/>
                  </a:rPr>
                  <a:t>толқындарды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өздігінен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шоғырландыра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алатындығына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байланысты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Мұндай</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орталардың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толқын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бағыттаушы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қасиеттерін</a:t>
                </a:r>
                <a:r>
                  <a:rPr lang="ru-RU" dirty="0">
                    <a:effectLst/>
                    <a:latin typeface="Times New Roman" panose="02020603050405020304" pitchFamily="18" charset="0"/>
                    <a:ea typeface="Times New Roman" panose="02020603050405020304" pitchFamily="18" charset="0"/>
                  </a:rPr>
                  <a:t> Гаусс </a:t>
                </a:r>
                <a:r>
                  <a:rPr lang="ru-RU" dirty="0" err="1">
                    <a:effectLst/>
                    <a:latin typeface="Times New Roman" panose="02020603050405020304" pitchFamily="18" charset="0"/>
                    <a:ea typeface="Times New Roman" panose="02020603050405020304" pitchFamily="18" charset="0"/>
                  </a:rPr>
                  <a:t>сәулелерінің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көмегімен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жақсы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сипаттауға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болады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олардың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жалпы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қасиеттері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төменде</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қысқаша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қарастырылады</a:t>
                </a:r>
                <a:r>
                  <a:rPr lang="ru-RU" dirty="0">
                    <a:effectLst/>
                    <a:latin typeface="Times New Roman" panose="02020603050405020304" pitchFamily="18" charset="0"/>
                    <a:ea typeface="Times New Roman" panose="02020603050405020304" pitchFamily="18" charset="0"/>
                  </a:rPr>
                  <a:t>.</a:t>
                </a:r>
              </a:p>
              <a:p>
                <a:pPr indent="450215" algn="just">
                  <a:spcAft>
                    <a:spcPts val="0"/>
                  </a:spcAft>
                </a:pPr>
                <a:r>
                  <a:rPr lang="ru-RU" dirty="0" err="1">
                    <a:effectLst/>
                    <a:latin typeface="Times New Roman" panose="02020603050405020304" pitchFamily="18" charset="0"/>
                    <a:ea typeface="Times New Roman" panose="02020603050405020304" pitchFamily="18" charset="0"/>
                  </a:rPr>
                  <a:t>Арқалықтардың</a:t>
                </a:r>
                <a:r>
                  <a:rPr lang="ru-RU" dirty="0">
                    <a:effectLst/>
                    <a:latin typeface="Times New Roman" panose="02020603050405020304" pitchFamily="18" charset="0"/>
                    <a:ea typeface="Times New Roman" panose="02020603050405020304" pitchFamily="18" charset="0"/>
                  </a:rPr>
                  <a:t> тар </a:t>
                </a:r>
                <a:r>
                  <a:rPr lang="ru-RU" dirty="0" err="1">
                    <a:effectLst/>
                    <a:latin typeface="Times New Roman" panose="02020603050405020304" pitchFamily="18" charset="0"/>
                    <a:ea typeface="Times New Roman" panose="02020603050405020304" pitchFamily="18" charset="0"/>
                  </a:rPr>
                  <a:t>жарық</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теңдеуі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үшін</a:t>
                </a:r>
                <a:r>
                  <a:rPr lang="ru-RU" dirty="0">
                    <a:effectLst/>
                    <a:latin typeface="Times New Roman" panose="02020603050405020304" pitchFamily="18" charset="0"/>
                    <a:ea typeface="Times New Roman" panose="02020603050405020304" pitchFamily="18" charset="0"/>
                  </a:rPr>
                  <a:t> (3-дәріс) </a:t>
                </a:r>
                <a:r>
                  <a:rPr lang="ru-RU" dirty="0" err="1">
                    <a:effectLst/>
                    <a:latin typeface="Times New Roman" panose="02020603050405020304" pitchFamily="18" charset="0"/>
                    <a:ea typeface="Times New Roman" panose="02020603050405020304" pitchFamily="18" charset="0"/>
                  </a:rPr>
                  <a:t>параболаны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қолданыңыз</a:t>
                </a:r>
                <a:endParaRPr lang="ru-RU" dirty="0">
                  <a:effectLst/>
                  <a:latin typeface="Times New Roman" panose="02020603050405020304" pitchFamily="18" charset="0"/>
                  <a:ea typeface="Times New Roman" panose="02020603050405020304" pitchFamily="18" charset="0"/>
                </a:endParaRPr>
              </a:p>
              <a:p>
                <a:pPr indent="450215" algn="r">
                  <a:spcAft>
                    <a:spcPts val="0"/>
                  </a:spcAft>
                </a:pPr>
                <a:r>
                  <a:rPr lang="ru-RU" dirty="0">
                    <a:effectLst/>
                    <a:latin typeface="Times New Roman" panose="02020603050405020304" pitchFamily="18" charset="0"/>
                    <a:ea typeface="Times New Roman" panose="02020603050405020304" pitchFamily="18" charset="0"/>
                  </a:rPr>
                  <a:t> </a:t>
                </a:r>
                <a14:m>
                  <m:oMath xmlns:m="http://schemas.openxmlformats.org/officeDocument/2006/math">
                    <m:f>
                      <m:fPr>
                        <m:ctrlPr>
                          <a:rPr lang="ru-RU" i="1">
                            <a:effectLst/>
                            <a:latin typeface="Cambria Math" panose="02040503050406030204" pitchFamily="18" charset="0"/>
                            <a:ea typeface="Times New Roman" panose="02020603050405020304" pitchFamily="18" charset="0"/>
                          </a:rPr>
                        </m:ctrlPr>
                      </m:fPr>
                      <m:num>
                        <m:sSup>
                          <m:sSupPr>
                            <m:ctrlPr>
                              <a:rPr lang="ru-RU" i="1">
                                <a:effectLst/>
                                <a:latin typeface="Cambria Math" panose="02040503050406030204" pitchFamily="18" charset="0"/>
                                <a:ea typeface="Times New Roman" panose="02020603050405020304" pitchFamily="18" charset="0"/>
                              </a:rPr>
                            </m:ctrlPr>
                          </m:sSupPr>
                          <m:e>
                            <m:r>
                              <a:rPr lang="ru-RU" i="1">
                                <a:effectLst/>
                                <a:latin typeface="Cambria Math" panose="02040503050406030204" pitchFamily="18" charset="0"/>
                                <a:ea typeface="Times New Roman" panose="02020603050405020304" pitchFamily="18" charset="0"/>
                              </a:rPr>
                              <m:t>𝜕</m:t>
                            </m:r>
                          </m:e>
                          <m:sup>
                            <m:r>
                              <a:rPr lang="ru-RU" i="1">
                                <a:effectLst/>
                                <a:latin typeface="Cambria Math" panose="02040503050406030204" pitchFamily="18" charset="0"/>
                                <a:ea typeface="Times New Roman" panose="02020603050405020304" pitchFamily="18" charset="0"/>
                              </a:rPr>
                              <m:t>2</m:t>
                            </m:r>
                          </m:sup>
                        </m:sSup>
                        <m:r>
                          <a:rPr lang="ru-RU" i="1">
                            <a:effectLst/>
                            <a:latin typeface="Cambria Math" panose="02040503050406030204" pitchFamily="18" charset="0"/>
                            <a:ea typeface="Times New Roman" panose="02020603050405020304" pitchFamily="18" charset="0"/>
                          </a:rPr>
                          <m:t>𝜑</m:t>
                        </m:r>
                      </m:num>
                      <m:den>
                        <m:r>
                          <a:rPr lang="ru-RU" i="1">
                            <a:effectLst/>
                            <a:latin typeface="Cambria Math" panose="02040503050406030204" pitchFamily="18" charset="0"/>
                            <a:ea typeface="Times New Roman" panose="02020603050405020304" pitchFamily="18" charset="0"/>
                          </a:rPr>
                          <m:t>𝜕</m:t>
                        </m:r>
                        <m:sSup>
                          <m:sSupPr>
                            <m:ctrlPr>
                              <a:rPr lang="ru-RU" i="1">
                                <a:effectLst/>
                                <a:latin typeface="Cambria Math" panose="02040503050406030204" pitchFamily="18" charset="0"/>
                                <a:ea typeface="Times New Roman" panose="02020603050405020304" pitchFamily="18" charset="0"/>
                              </a:rPr>
                            </m:ctrlPr>
                          </m:sSupPr>
                          <m:e>
                            <m:r>
                              <a:rPr lang="ru-RU" i="1">
                                <a:effectLst/>
                                <a:latin typeface="Cambria Math" panose="02040503050406030204" pitchFamily="18" charset="0"/>
                                <a:ea typeface="Times New Roman" panose="02020603050405020304" pitchFamily="18" charset="0"/>
                              </a:rPr>
                              <m:t>𝑥</m:t>
                            </m:r>
                          </m:e>
                          <m:sup>
                            <m:r>
                              <a:rPr lang="ru-RU" i="1">
                                <a:effectLst/>
                                <a:latin typeface="Cambria Math" panose="02040503050406030204" pitchFamily="18" charset="0"/>
                                <a:ea typeface="Times New Roman" panose="02020603050405020304" pitchFamily="18" charset="0"/>
                              </a:rPr>
                              <m:t>2</m:t>
                            </m:r>
                          </m:sup>
                        </m:sSup>
                      </m:den>
                    </m:f>
                    <m:r>
                      <a:rPr lang="ru-RU" i="1">
                        <a:effectLst/>
                        <a:latin typeface="Cambria Math" panose="02040503050406030204" pitchFamily="18" charset="0"/>
                        <a:ea typeface="Times New Roman" panose="02020603050405020304" pitchFamily="18" charset="0"/>
                      </a:rPr>
                      <m:t>+</m:t>
                    </m:r>
                    <m:f>
                      <m:fPr>
                        <m:ctrlPr>
                          <a:rPr lang="ru-RU" i="1">
                            <a:effectLst/>
                            <a:latin typeface="Cambria Math" panose="02040503050406030204" pitchFamily="18" charset="0"/>
                            <a:ea typeface="Times New Roman" panose="02020603050405020304" pitchFamily="18" charset="0"/>
                          </a:rPr>
                        </m:ctrlPr>
                      </m:fPr>
                      <m:num>
                        <m:sSup>
                          <m:sSupPr>
                            <m:ctrlPr>
                              <a:rPr lang="ru-RU" i="1">
                                <a:effectLst/>
                                <a:latin typeface="Cambria Math" panose="02040503050406030204" pitchFamily="18" charset="0"/>
                                <a:ea typeface="Times New Roman" panose="02020603050405020304" pitchFamily="18" charset="0"/>
                              </a:rPr>
                            </m:ctrlPr>
                          </m:sSupPr>
                          <m:e>
                            <m:r>
                              <a:rPr lang="ru-RU" i="1">
                                <a:effectLst/>
                                <a:latin typeface="Cambria Math" panose="02040503050406030204" pitchFamily="18" charset="0"/>
                                <a:ea typeface="Times New Roman" panose="02020603050405020304" pitchFamily="18" charset="0"/>
                              </a:rPr>
                              <m:t>𝜕</m:t>
                            </m:r>
                          </m:e>
                          <m:sup>
                            <m:r>
                              <a:rPr lang="ru-RU" i="1">
                                <a:effectLst/>
                                <a:latin typeface="Cambria Math" panose="02040503050406030204" pitchFamily="18" charset="0"/>
                                <a:ea typeface="Times New Roman" panose="02020603050405020304" pitchFamily="18" charset="0"/>
                              </a:rPr>
                              <m:t>2</m:t>
                            </m:r>
                          </m:sup>
                        </m:sSup>
                        <m:r>
                          <a:rPr lang="ru-RU" i="1">
                            <a:effectLst/>
                            <a:latin typeface="Cambria Math" panose="02040503050406030204" pitchFamily="18" charset="0"/>
                            <a:ea typeface="Times New Roman" panose="02020603050405020304" pitchFamily="18" charset="0"/>
                          </a:rPr>
                          <m:t>𝜑</m:t>
                        </m:r>
                      </m:num>
                      <m:den>
                        <m:r>
                          <a:rPr lang="ru-RU" i="1">
                            <a:effectLst/>
                            <a:latin typeface="Cambria Math" panose="02040503050406030204" pitchFamily="18" charset="0"/>
                            <a:ea typeface="Times New Roman" panose="02020603050405020304" pitchFamily="18" charset="0"/>
                          </a:rPr>
                          <m:t>𝜕</m:t>
                        </m:r>
                        <m:sSup>
                          <m:sSupPr>
                            <m:ctrlPr>
                              <a:rPr lang="ru-RU" i="1">
                                <a:effectLst/>
                                <a:latin typeface="Cambria Math" panose="02040503050406030204" pitchFamily="18" charset="0"/>
                                <a:ea typeface="Times New Roman" panose="02020603050405020304" pitchFamily="18" charset="0"/>
                              </a:rPr>
                            </m:ctrlPr>
                          </m:sSupPr>
                          <m:e>
                            <m:r>
                              <a:rPr lang="ru-RU" i="1">
                                <a:effectLst/>
                                <a:latin typeface="Cambria Math" panose="02040503050406030204" pitchFamily="18" charset="0"/>
                                <a:ea typeface="Times New Roman" panose="02020603050405020304" pitchFamily="18" charset="0"/>
                              </a:rPr>
                              <m:t>𝑦</m:t>
                            </m:r>
                          </m:e>
                          <m:sup>
                            <m:r>
                              <a:rPr lang="ru-RU" i="1">
                                <a:effectLst/>
                                <a:latin typeface="Cambria Math" panose="02040503050406030204" pitchFamily="18" charset="0"/>
                                <a:ea typeface="Times New Roman" panose="02020603050405020304" pitchFamily="18" charset="0"/>
                              </a:rPr>
                              <m:t>2</m:t>
                            </m:r>
                          </m:sup>
                        </m:sSup>
                      </m:den>
                    </m:f>
                    <m:r>
                      <a:rPr lang="ru-RU" i="1">
                        <a:effectLst/>
                        <a:latin typeface="Cambria Math" panose="02040503050406030204" pitchFamily="18" charset="0"/>
                        <a:ea typeface="Times New Roman" panose="02020603050405020304" pitchFamily="18" charset="0"/>
                      </a:rPr>
                      <m:t>−2</m:t>
                    </m:r>
                    <m:r>
                      <a:rPr lang="ru-RU" i="1">
                        <a:effectLst/>
                        <a:latin typeface="Cambria Math" panose="02040503050406030204" pitchFamily="18" charset="0"/>
                        <a:ea typeface="Times New Roman" panose="02020603050405020304" pitchFamily="18" charset="0"/>
                      </a:rPr>
                      <m:t>𝑖𝑘</m:t>
                    </m:r>
                    <m:f>
                      <m:fPr>
                        <m:ctrlPr>
                          <a:rPr lang="ru-RU" i="1">
                            <a:effectLst/>
                            <a:latin typeface="Cambria Math" panose="02040503050406030204" pitchFamily="18" charset="0"/>
                            <a:ea typeface="Times New Roman" panose="02020603050405020304" pitchFamily="18" charset="0"/>
                          </a:rPr>
                        </m:ctrlPr>
                      </m:fPr>
                      <m:num>
                        <m:r>
                          <a:rPr lang="ru-RU" i="1">
                            <a:effectLst/>
                            <a:latin typeface="Cambria Math" panose="02040503050406030204" pitchFamily="18" charset="0"/>
                            <a:ea typeface="Times New Roman" panose="02020603050405020304" pitchFamily="18" charset="0"/>
                          </a:rPr>
                          <m:t>𝜕𝜑</m:t>
                        </m:r>
                      </m:num>
                      <m:den>
                        <m:r>
                          <a:rPr lang="ru-RU" i="1">
                            <a:effectLst/>
                            <a:latin typeface="Cambria Math" panose="02040503050406030204" pitchFamily="18" charset="0"/>
                            <a:ea typeface="Times New Roman" panose="02020603050405020304" pitchFamily="18" charset="0"/>
                          </a:rPr>
                          <m:t>𝜕</m:t>
                        </m:r>
                        <m:r>
                          <a:rPr lang="ru-RU" i="1">
                            <a:effectLst/>
                            <a:latin typeface="Cambria Math" panose="02040503050406030204" pitchFamily="18" charset="0"/>
                            <a:ea typeface="Times New Roman" panose="02020603050405020304" pitchFamily="18" charset="0"/>
                          </a:rPr>
                          <m:t>𝑧</m:t>
                        </m:r>
                      </m:den>
                    </m:f>
                    <m:r>
                      <a:rPr lang="ru-RU" i="1">
                        <a:effectLst/>
                        <a:latin typeface="Cambria Math" panose="02040503050406030204" pitchFamily="18" charset="0"/>
                        <a:ea typeface="Times New Roman" panose="02020603050405020304" pitchFamily="18" charset="0"/>
                      </a:rPr>
                      <m:t>=0</m:t>
                    </m:r>
                  </m:oMath>
                </a14:m>
                <a:r>
                  <a:rPr lang="ru-RU" dirty="0" smtClean="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5.1)</a:t>
                </a:r>
              </a:p>
              <a:p>
                <a:pPr algn="just">
                  <a:spcAft>
                    <a:spcPts val="0"/>
                  </a:spcAft>
                </a:pPr>
                <a:r>
                  <a:rPr lang="ru-RU" dirty="0">
                    <a:effectLst/>
                    <a:latin typeface="Times New Roman" panose="02020603050405020304" pitchFamily="18" charset="0"/>
                    <a:ea typeface="Times New Roman" panose="02020603050405020304" pitchFamily="18" charset="0"/>
                  </a:rPr>
                  <a:t> </a:t>
                </a:r>
              </a:p>
              <a:p>
                <a:pPr indent="450215" algn="just">
                  <a:spcAft>
                    <a:spcPts val="0"/>
                  </a:spcAft>
                </a:pPr>
                <a:r>
                  <a:rPr lang="ru-RU" dirty="0" err="1">
                    <a:effectLst/>
                    <a:latin typeface="Times New Roman" panose="02020603050405020304" pitchFamily="18" charset="0"/>
                    <a:ea typeface="Times New Roman" panose="02020603050405020304" pitchFamily="18" charset="0"/>
                  </a:rPr>
                  <a:t>Бұл</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теңдеудің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ең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қарапайым</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шешімі</a:t>
                </a:r>
                <a:r>
                  <a:rPr lang="ru-RU" dirty="0">
                    <a:effectLst/>
                    <a:latin typeface="Times New Roman" panose="02020603050405020304" pitchFamily="18" charset="0"/>
                    <a:ea typeface="Times New Roman" panose="02020603050405020304" pitchFamily="18" charset="0"/>
                  </a:rPr>
                  <a:t> – функция</a:t>
                </a:r>
                <a:endParaRPr lang="ru-RU" dirty="0" smtClean="0">
                  <a:effectLst/>
                  <a:latin typeface="Times New Roman" panose="02020603050405020304" pitchFamily="18" charset="0"/>
                  <a:ea typeface="Times New Roman" panose="02020603050405020304" pitchFamily="18" charset="0"/>
                </a:endParaRPr>
              </a:p>
              <a:p>
                <a:pPr algn="r">
                  <a:spcAft>
                    <a:spcPts val="0"/>
                  </a:spcAft>
                </a:pPr>
                <a14:m>
                  <m:oMath xmlns:m="http://schemas.openxmlformats.org/officeDocument/2006/math">
                    <m:r>
                      <a:rPr lang="ru-RU" i="1">
                        <a:effectLst/>
                        <a:latin typeface="Cambria Math" panose="02040503050406030204" pitchFamily="18" charset="0"/>
                        <a:ea typeface="Times New Roman" panose="02020603050405020304" pitchFamily="18" charset="0"/>
                      </a:rPr>
                      <m:t> </m:t>
                    </m:r>
                    <m:r>
                      <a:rPr lang="en-US" i="1">
                        <a:effectLst/>
                        <a:latin typeface="Cambria Math" panose="02040503050406030204" pitchFamily="18" charset="0"/>
                        <a:ea typeface="Times New Roman" panose="02020603050405020304" pitchFamily="18" charset="0"/>
                      </a:rPr>
                      <m:t>𝜑</m:t>
                    </m:r>
                    <m:r>
                      <a:rPr lang="ru-RU" i="1">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𝑒𝑥𝑝</m:t>
                    </m:r>
                    <m:d>
                      <m:dPr>
                        <m:begChr m:val="["/>
                        <m:endChr m:val="]"/>
                        <m:ctrlPr>
                          <a:rPr lang="ru-RU" i="1">
                            <a:effectLst/>
                            <a:latin typeface="Cambria Math" panose="02040503050406030204" pitchFamily="18" charset="0"/>
                            <a:ea typeface="Times New Roman" panose="02020603050405020304" pitchFamily="18" charset="0"/>
                          </a:rPr>
                        </m:ctrlPr>
                      </m:dPr>
                      <m:e>
                        <m:r>
                          <a:rPr lang="ru-RU" i="1">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𝑖</m:t>
                        </m:r>
                        <m:d>
                          <m:dPr>
                            <m:ctrlPr>
                              <a:rPr lang="ru-RU" i="1">
                                <a:effectLst/>
                                <a:latin typeface="Cambria Math" panose="02040503050406030204" pitchFamily="18" charset="0"/>
                                <a:ea typeface="Times New Roman" panose="02020603050405020304" pitchFamily="18" charset="0"/>
                              </a:rPr>
                            </m:ctrlPr>
                          </m:dPr>
                          <m:e>
                            <m:r>
                              <a:rPr lang="en-US" i="1">
                                <a:effectLst/>
                                <a:latin typeface="Cambria Math" panose="02040503050406030204" pitchFamily="18" charset="0"/>
                                <a:ea typeface="Times New Roman" panose="02020603050405020304" pitchFamily="18" charset="0"/>
                              </a:rPr>
                              <m:t>𝑃</m:t>
                            </m:r>
                            <m:r>
                              <a:rPr lang="ru-RU" i="1">
                                <a:effectLst/>
                                <a:latin typeface="Cambria Math" panose="02040503050406030204" pitchFamily="18" charset="0"/>
                                <a:ea typeface="Times New Roman" panose="02020603050405020304" pitchFamily="18" charset="0"/>
                              </a:rPr>
                              <m:t>+</m:t>
                            </m:r>
                            <m:f>
                              <m:fPr>
                                <m:ctrlPr>
                                  <a:rPr lang="ru-RU" i="1">
                                    <a:effectLst/>
                                    <a:latin typeface="Cambria Math" panose="02040503050406030204" pitchFamily="18" charset="0"/>
                                    <a:ea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rPr>
                                  <m:t>𝑘</m:t>
                                </m:r>
                              </m:num>
                              <m:den>
                                <m:r>
                                  <a:rPr lang="ru-RU" i="1">
                                    <a:effectLst/>
                                    <a:latin typeface="Cambria Math" panose="02040503050406030204" pitchFamily="18" charset="0"/>
                                    <a:ea typeface="Times New Roman" panose="02020603050405020304" pitchFamily="18" charset="0"/>
                                  </a:rPr>
                                  <m:t>2</m:t>
                                </m:r>
                                <m:r>
                                  <a:rPr lang="en-US" i="1">
                                    <a:effectLst/>
                                    <a:latin typeface="Cambria Math" panose="02040503050406030204" pitchFamily="18" charset="0"/>
                                    <a:ea typeface="Times New Roman" panose="02020603050405020304" pitchFamily="18" charset="0"/>
                                  </a:rPr>
                                  <m:t>𝑞</m:t>
                                </m:r>
                              </m:den>
                            </m:f>
                            <m:sSup>
                              <m:sSupPr>
                                <m:ctrlPr>
                                  <a:rPr lang="ru-RU" i="1">
                                    <a:effectLst/>
                                    <a:latin typeface="Cambria Math" panose="02040503050406030204" pitchFamily="18" charset="0"/>
                                    <a:ea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rPr>
                                  <m:t>𝜆</m:t>
                                </m:r>
                              </m:e>
                              <m:sup>
                                <m:r>
                                  <a:rPr lang="ru-RU" i="1">
                                    <a:effectLst/>
                                    <a:latin typeface="Cambria Math" panose="02040503050406030204" pitchFamily="18" charset="0"/>
                                    <a:ea typeface="Times New Roman" panose="02020603050405020304" pitchFamily="18" charset="0"/>
                                  </a:rPr>
                                  <m:t>2</m:t>
                                </m:r>
                              </m:sup>
                            </m:sSup>
                            <m:r>
                              <a:rPr lang="ru-RU" i="1">
                                <a:effectLst/>
                                <a:latin typeface="Cambria Math" panose="02040503050406030204" pitchFamily="18" charset="0"/>
                                <a:ea typeface="Times New Roman" panose="02020603050405020304" pitchFamily="18" charset="0"/>
                              </a:rPr>
                              <m:t>+</m:t>
                            </m:r>
                            <m:sSup>
                              <m:sSupPr>
                                <m:ctrlPr>
                                  <a:rPr lang="ru-RU" i="1">
                                    <a:effectLst/>
                                    <a:latin typeface="Cambria Math" panose="02040503050406030204" pitchFamily="18" charset="0"/>
                                    <a:ea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rPr>
                                  <m:t>𝑦</m:t>
                                </m:r>
                              </m:e>
                              <m:sup>
                                <m:r>
                                  <a:rPr lang="ru-RU" i="1">
                                    <a:effectLst/>
                                    <a:latin typeface="Cambria Math" panose="02040503050406030204" pitchFamily="18" charset="0"/>
                                    <a:ea typeface="Times New Roman" panose="02020603050405020304" pitchFamily="18" charset="0"/>
                                  </a:rPr>
                                  <m:t>2</m:t>
                                </m:r>
                              </m:sup>
                            </m:sSup>
                          </m:e>
                        </m:d>
                      </m:e>
                    </m:d>
                  </m:oMath>
                </a14:m>
                <a:r>
                  <a:rPr lang="ru-RU" dirty="0">
                    <a:effectLst/>
                    <a:latin typeface="Times New Roman" panose="02020603050405020304" pitchFamily="18" charset="0"/>
                    <a:ea typeface="Times New Roman" panose="02020603050405020304" pitchFamily="18" charset="0"/>
                  </a:rPr>
                  <a:t> </a:t>
                </a:r>
                <a:r>
                  <a:rPr lang="ru-RU" dirty="0" smtClean="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5.2)</a:t>
                </a:r>
              </a:p>
              <a:p>
                <a:pPr indent="450215" algn="r">
                  <a:spcAft>
                    <a:spcPts val="0"/>
                  </a:spcAft>
                </a:pPr>
                <a:r>
                  <a:rPr lang="ru-RU" dirty="0">
                    <a:effectLst/>
                    <a:latin typeface="Times New Roman" panose="02020603050405020304" pitchFamily="18" charset="0"/>
                    <a:ea typeface="Times New Roman" panose="02020603050405020304" pitchFamily="18" charset="0"/>
                  </a:rPr>
                  <a:t> </a:t>
                </a:r>
              </a:p>
            </p:txBody>
          </p:sp>
        </mc:Choice>
        <mc:Fallback>
          <p:sp>
            <p:nvSpPr>
              <p:cNvPr id="7" name="Прямоугольник 6"/>
              <p:cNvSpPr>
                <a:spLocks noRot="1" noChangeAspect="1" noMove="1" noResize="1" noEditPoints="1" noAdjustHandles="1" noChangeArrowheads="1" noChangeShapeType="1" noTextEdit="1"/>
              </p:cNvSpPr>
              <p:nvPr/>
            </p:nvSpPr>
            <p:spPr>
              <a:xfrm>
                <a:off x="233363" y="1155733"/>
                <a:ext cx="5638800" cy="5702267"/>
              </a:xfrm>
              <a:prstGeom prst="rect">
                <a:avLst/>
              </a:prstGeom>
              <a:blipFill rotWithShape="0">
                <a:blip r:embed="rId2"/>
                <a:stretch>
                  <a:fillRect l="-865" t="-642" r="-973"/>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0" name="Прямоугольник 9"/>
              <p:cNvSpPr/>
              <p:nvPr/>
            </p:nvSpPr>
            <p:spPr>
              <a:xfrm>
                <a:off x="6100764" y="1155733"/>
                <a:ext cx="5829300" cy="5569794"/>
              </a:xfrm>
              <a:prstGeom prst="rect">
                <a:avLst/>
              </a:prstGeom>
            </p:spPr>
            <p:txBody>
              <a:bodyPr wrap="square">
                <a:spAutoFit/>
              </a:bodyPr>
              <a:lstStyle/>
              <a:p>
                <a:pPr indent="450215" algn="just">
                  <a:spcAft>
                    <a:spcPts val="0"/>
                  </a:spcAft>
                </a:pPr>
                <a:r>
                  <a:rPr lang="ru-RU" dirty="0" err="1">
                    <a:latin typeface="Times New Roman" panose="02020603050405020304" pitchFamily="18" charset="0"/>
                    <a:ea typeface="Times New Roman" panose="02020603050405020304" pitchFamily="18" charset="0"/>
                  </a:rPr>
                  <a:t>Мұндағы</a:t>
                </a:r>
                <a:r>
                  <a:rPr lang="ru-RU" dirty="0">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P</a:t>
                </a:r>
                <a:r>
                  <a:rPr lang="ru-RU"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q</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параметрлері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бойлық</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координатаның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екі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күрделі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функциясы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болып</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табылады</a:t>
                </a:r>
                <a:r>
                  <a:rPr lang="ru-RU"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P</a:t>
                </a:r>
                <a:r>
                  <a:rPr lang="ru-RU" dirty="0">
                    <a:effectLst/>
                    <a:latin typeface="Times New Roman" panose="02020603050405020304" pitchFamily="18" charset="0"/>
                    <a:ea typeface="Times New Roman" panose="02020603050405020304" pitchFamily="18" charset="0"/>
                  </a:rPr>
                  <a:t>(</a:t>
                </a:r>
                <a:r>
                  <a:rPr lang="en-US" dirty="0">
                    <a:effectLst/>
                    <a:latin typeface="Times New Roman" panose="02020603050405020304" pitchFamily="18" charset="0"/>
                    <a:ea typeface="Times New Roman" panose="02020603050405020304" pitchFamily="18" charset="0"/>
                  </a:rPr>
                  <a:t>z</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параметрі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күрделі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фазалық</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ығысуды</a:t>
                </a:r>
                <a:r>
                  <a:rPr lang="ru-RU" dirty="0">
                    <a:effectLst/>
                    <a:latin typeface="Times New Roman" panose="02020603050405020304" pitchFamily="18" charset="0"/>
                    <a:ea typeface="Times New Roman" panose="02020603050405020304" pitchFamily="18" charset="0"/>
                  </a:rPr>
                  <a:t>, ал </a:t>
                </a:r>
                <a:r>
                  <a:rPr lang="en-US" dirty="0">
                    <a:effectLst/>
                    <a:latin typeface="Times New Roman" panose="02020603050405020304" pitchFamily="18" charset="0"/>
                    <a:ea typeface="Times New Roman" panose="02020603050405020304" pitchFamily="18" charset="0"/>
                  </a:rPr>
                  <a:t>q</a:t>
                </a:r>
                <a:r>
                  <a:rPr lang="ru-RU" dirty="0">
                    <a:effectLst/>
                    <a:latin typeface="Times New Roman" panose="02020603050405020304" pitchFamily="18" charset="0"/>
                    <a:ea typeface="Times New Roman" panose="02020603050405020304" pitchFamily="18" charset="0"/>
                  </a:rPr>
                  <a:t>(</a:t>
                </a:r>
                <a:r>
                  <a:rPr lang="en-US" dirty="0">
                    <a:effectLst/>
                    <a:latin typeface="Times New Roman" panose="02020603050405020304" pitchFamily="18" charset="0"/>
                    <a:ea typeface="Times New Roman" panose="02020603050405020304" pitchFamily="18" charset="0"/>
                  </a:rPr>
                  <a:t>z</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амплитудалардың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көлденең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жазықтықтағы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таралуын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және</a:t>
                </a:r>
                <a:r>
                  <a:rPr lang="ru-RU" dirty="0">
                    <a:effectLst/>
                    <a:latin typeface="Times New Roman" panose="02020603050405020304" pitchFamily="18" charset="0"/>
                    <a:ea typeface="Times New Roman" panose="02020603050405020304" pitchFamily="18" charset="0"/>
                  </a:rPr>
                  <a:t> фаза </a:t>
                </a:r>
                <a:r>
                  <a:rPr lang="ru-RU" dirty="0" err="1">
                    <a:effectLst/>
                    <a:latin typeface="Times New Roman" panose="02020603050405020304" pitchFamily="18" charset="0"/>
                    <a:ea typeface="Times New Roman" panose="02020603050405020304" pitchFamily="18" charset="0"/>
                  </a:rPr>
                  <a:t>бетінің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қисаюын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сипаттайды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Толқын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ұзындығының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ең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кіші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көлденең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өлшемі</a:t>
                </a:r>
                <a:r>
                  <a:rPr lang="ru-RU" dirty="0">
                    <a:effectLst/>
                    <a:latin typeface="Times New Roman" panose="02020603050405020304" pitchFamily="18" charset="0"/>
                    <a:ea typeface="Times New Roman" panose="02020603050405020304" pitchFamily="18" charset="0"/>
                  </a:rPr>
                  <a:t> 2</a:t>
                </a:r>
                <a:r>
                  <a:rPr lang="en-US" dirty="0">
                    <a:effectLst/>
                    <a:latin typeface="Times New Roman" panose="02020603050405020304" pitchFamily="18" charset="0"/>
                    <a:ea typeface="Times New Roman" panose="02020603050405020304" pitchFamily="18" charset="0"/>
                  </a:rPr>
                  <a:t>w</a:t>
                </a:r>
                <a:r>
                  <a:rPr lang="en-US" baseline="-25000" dirty="0">
                    <a:effectLst/>
                    <a:latin typeface="Times New Roman" panose="02020603050405020304" pitchFamily="18" charset="0"/>
                    <a:ea typeface="Times New Roman" panose="02020603050405020304" pitchFamily="18" charset="0"/>
                  </a:rPr>
                  <a:t>o</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және</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фазалық</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беті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тегіс</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болатын</a:t>
                </a:r>
                <a:r>
                  <a:rPr lang="ru-RU"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z</a:t>
                </a:r>
                <a:r>
                  <a:rPr lang="ru-RU" dirty="0">
                    <a:effectLst/>
                    <a:latin typeface="Times New Roman" panose="02020603050405020304" pitchFamily="18" charset="0"/>
                    <a:ea typeface="Times New Roman" panose="02020603050405020304" pitchFamily="18" charset="0"/>
                  </a:rPr>
                  <a:t> = 0 </a:t>
                </a:r>
                <a:r>
                  <a:rPr lang="ru-RU" dirty="0" err="1">
                    <a:effectLst/>
                    <a:latin typeface="Times New Roman" panose="02020603050405020304" pitchFamily="18" charset="0"/>
                    <a:ea typeface="Times New Roman" panose="02020603050405020304" pitchFamily="18" charset="0"/>
                  </a:rPr>
                  <a:t>нүктесін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орналастырсақ</a:t>
                </a:r>
                <a:r>
                  <a:rPr lang="ru-RU" dirty="0">
                    <a:effectLst/>
                    <a:latin typeface="Times New Roman" panose="02020603050405020304" pitchFamily="18" charset="0"/>
                    <a:ea typeface="Times New Roman" panose="02020603050405020304" pitchFamily="18" charset="0"/>
                  </a:rPr>
                  <a:t>, </a:t>
                </a:r>
                <a:r>
                  <a:rPr lang="ru-RU" dirty="0" err="1" smtClean="0">
                    <a:effectLst/>
                    <a:latin typeface="Times New Roman" panose="02020603050405020304" pitchFamily="18" charset="0"/>
                    <a:ea typeface="Times New Roman" panose="02020603050405020304" pitchFamily="18" charset="0"/>
                  </a:rPr>
                  <a:t>онда</a:t>
                </a:r>
                <a:endParaRPr lang="ru-RU" dirty="0" smtClean="0">
                  <a:effectLst/>
                  <a:latin typeface="Times New Roman" panose="02020603050405020304" pitchFamily="18" charset="0"/>
                  <a:ea typeface="Times New Roman" panose="02020603050405020304" pitchFamily="18" charset="0"/>
                </a:endParaRPr>
              </a:p>
              <a:p>
                <a:pPr indent="450215" algn="just">
                  <a:spcAft>
                    <a:spcPts val="0"/>
                  </a:spcAft>
                </a:pPr>
                <a:endParaRPr lang="ru-RU" dirty="0">
                  <a:effectLst/>
                  <a:latin typeface="Times New Roman" panose="02020603050405020304" pitchFamily="18" charset="0"/>
                  <a:ea typeface="Times New Roman" panose="02020603050405020304" pitchFamily="18" charset="0"/>
                </a:endParaRPr>
              </a:p>
              <a:p>
                <a:pPr indent="450215" algn="r">
                  <a:spcAft>
                    <a:spcPts val="0"/>
                  </a:spcAft>
                </a:pPr>
                <a14:m>
                  <m:oMath xmlns:m="http://schemas.openxmlformats.org/officeDocument/2006/math">
                    <m:r>
                      <a:rPr lang="ru-RU" i="1">
                        <a:effectLst/>
                        <a:latin typeface="Cambria Math" panose="02040503050406030204" pitchFamily="18" charset="0"/>
                        <a:ea typeface="Times New Roman" panose="02020603050405020304" pitchFamily="18" charset="0"/>
                      </a:rPr>
                      <m:t>𝑃</m:t>
                    </m:r>
                    <m:d>
                      <m:dPr>
                        <m:ctrlPr>
                          <a:rPr lang="ru-RU" i="1">
                            <a:effectLst/>
                            <a:latin typeface="Cambria Math" panose="02040503050406030204" pitchFamily="18" charset="0"/>
                            <a:ea typeface="Times New Roman" panose="02020603050405020304" pitchFamily="18" charset="0"/>
                          </a:rPr>
                        </m:ctrlPr>
                      </m:dPr>
                      <m:e>
                        <m:r>
                          <a:rPr lang="ru-RU" i="1">
                            <a:effectLst/>
                            <a:latin typeface="Cambria Math" panose="02040503050406030204" pitchFamily="18" charset="0"/>
                            <a:ea typeface="Times New Roman" panose="02020603050405020304" pitchFamily="18" charset="0"/>
                          </a:rPr>
                          <m:t>𝑧</m:t>
                        </m:r>
                      </m:e>
                    </m:d>
                    <m:r>
                      <a:rPr lang="ru-RU" i="1">
                        <a:effectLst/>
                        <a:latin typeface="Cambria Math" panose="02040503050406030204" pitchFamily="18" charset="0"/>
                        <a:ea typeface="Times New Roman" panose="02020603050405020304" pitchFamily="18" charset="0"/>
                      </a:rPr>
                      <m:t>=</m:t>
                    </m:r>
                    <m:func>
                      <m:funcPr>
                        <m:ctrlPr>
                          <a:rPr lang="ru-RU" i="1">
                            <a:effectLst/>
                            <a:latin typeface="Cambria Math" panose="02040503050406030204" pitchFamily="18" charset="0"/>
                            <a:ea typeface="Times New Roman" panose="02020603050405020304" pitchFamily="18" charset="0"/>
                          </a:rPr>
                        </m:ctrlPr>
                      </m:funcPr>
                      <m:fName>
                        <m:r>
                          <m:rPr>
                            <m:sty m:val="p"/>
                          </m:rPr>
                          <a:rPr lang="ru-RU">
                            <a:effectLst/>
                            <a:latin typeface="Cambria Math" panose="02040503050406030204" pitchFamily="18" charset="0"/>
                            <a:ea typeface="Times New Roman" panose="02020603050405020304" pitchFamily="18" charset="0"/>
                          </a:rPr>
                          <m:t>ln</m:t>
                        </m:r>
                      </m:fName>
                      <m:e>
                        <m:r>
                          <a:rPr lang="ru-RU" i="1">
                            <a:effectLst/>
                            <a:latin typeface="Cambria Math" panose="02040503050406030204" pitchFamily="18" charset="0"/>
                            <a:ea typeface="Times New Roman" panose="02020603050405020304" pitchFamily="18" charset="0"/>
                          </a:rPr>
                          <m:t>1−</m:t>
                        </m:r>
                        <m:r>
                          <a:rPr lang="ru-RU" i="1">
                            <a:effectLst/>
                            <a:latin typeface="Cambria Math" panose="02040503050406030204" pitchFamily="18" charset="0"/>
                            <a:ea typeface="Times New Roman" panose="02020603050405020304" pitchFamily="18" charset="0"/>
                          </a:rPr>
                          <m:t>𝑖𝑧</m:t>
                        </m:r>
                        <m:r>
                          <a:rPr lang="ru-RU" i="1">
                            <a:effectLst/>
                            <a:latin typeface="Cambria Math" panose="02040503050406030204" pitchFamily="18" charset="0"/>
                            <a:ea typeface="Times New Roman" panose="02020603050405020304" pitchFamily="18" charset="0"/>
                          </a:rPr>
                          <m:t>/</m:t>
                        </m:r>
                        <m:sSub>
                          <m:sSubPr>
                            <m:ctrlPr>
                              <a:rPr lang="ru-RU" i="1">
                                <a:effectLst/>
                                <a:latin typeface="Cambria Math" panose="02040503050406030204" pitchFamily="18" charset="0"/>
                                <a:ea typeface="Times New Roman" panose="02020603050405020304" pitchFamily="18" charset="0"/>
                              </a:rPr>
                            </m:ctrlPr>
                          </m:sSubPr>
                          <m:e>
                            <m:r>
                              <a:rPr lang="ru-RU" i="1">
                                <a:effectLst/>
                                <a:latin typeface="Cambria Math" panose="02040503050406030204" pitchFamily="18" charset="0"/>
                                <a:ea typeface="Times New Roman" panose="02020603050405020304" pitchFamily="18" charset="0"/>
                              </a:rPr>
                              <m:t>𝑧</m:t>
                            </m:r>
                          </m:e>
                          <m:sub>
                            <m:r>
                              <a:rPr lang="ru-RU" i="1">
                                <a:effectLst/>
                                <a:latin typeface="Cambria Math" panose="02040503050406030204" pitchFamily="18" charset="0"/>
                                <a:ea typeface="Times New Roman" panose="02020603050405020304" pitchFamily="18" charset="0"/>
                              </a:rPr>
                              <m:t>0</m:t>
                            </m:r>
                          </m:sub>
                        </m:sSub>
                      </m:e>
                    </m:func>
                  </m:oMath>
                </a14:m>
                <a:r>
                  <a:rPr lang="ru-RU" dirty="0">
                    <a:effectLst/>
                    <a:latin typeface="Times New Roman" panose="02020603050405020304" pitchFamily="18" charset="0"/>
                    <a:ea typeface="Times New Roman" panose="02020603050405020304" pitchFamily="18" charset="0"/>
                  </a:rPr>
                  <a:t> </a:t>
                </a:r>
                <a:r>
                  <a:rPr lang="ru-RU" dirty="0" smtClean="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5.3)</a:t>
                </a:r>
              </a:p>
              <a:p>
                <a:pPr indent="450215" algn="r">
                  <a:spcAft>
                    <a:spcPts val="0"/>
                  </a:spcAft>
                </a:pPr>
                <a14:m>
                  <m:oMath xmlns:m="http://schemas.openxmlformats.org/officeDocument/2006/math">
                    <m:r>
                      <a:rPr lang="ru-RU" i="1">
                        <a:effectLst/>
                        <a:latin typeface="Cambria Math" panose="02040503050406030204" pitchFamily="18" charset="0"/>
                        <a:ea typeface="Times New Roman" panose="02020603050405020304" pitchFamily="18" charset="0"/>
                      </a:rPr>
                      <m:t>𝑞</m:t>
                    </m:r>
                    <m:d>
                      <m:dPr>
                        <m:ctrlPr>
                          <a:rPr lang="ru-RU" i="1">
                            <a:effectLst/>
                            <a:latin typeface="Cambria Math" panose="02040503050406030204" pitchFamily="18" charset="0"/>
                            <a:ea typeface="Times New Roman" panose="02020603050405020304" pitchFamily="18" charset="0"/>
                          </a:rPr>
                        </m:ctrlPr>
                      </m:dPr>
                      <m:e>
                        <m:r>
                          <a:rPr lang="ru-RU" i="1">
                            <a:effectLst/>
                            <a:latin typeface="Cambria Math" panose="02040503050406030204" pitchFamily="18" charset="0"/>
                            <a:ea typeface="Times New Roman" panose="02020603050405020304" pitchFamily="18" charset="0"/>
                          </a:rPr>
                          <m:t>𝑧</m:t>
                        </m:r>
                      </m:e>
                    </m:d>
                    <m:r>
                      <a:rPr lang="ru-RU" i="1">
                        <a:effectLst/>
                        <a:latin typeface="Cambria Math" panose="02040503050406030204" pitchFamily="18" charset="0"/>
                        <a:ea typeface="Times New Roman" panose="02020603050405020304" pitchFamily="18" charset="0"/>
                      </a:rPr>
                      <m:t>=</m:t>
                    </m:r>
                    <m:r>
                      <a:rPr lang="ru-RU" i="1">
                        <a:effectLst/>
                        <a:latin typeface="Cambria Math" panose="02040503050406030204" pitchFamily="18" charset="0"/>
                        <a:ea typeface="Times New Roman" panose="02020603050405020304" pitchFamily="18" charset="0"/>
                      </a:rPr>
                      <m:t>𝑖</m:t>
                    </m:r>
                    <m:sSub>
                      <m:sSubPr>
                        <m:ctrlPr>
                          <a:rPr lang="ru-RU" i="1">
                            <a:effectLst/>
                            <a:latin typeface="Cambria Math" panose="02040503050406030204" pitchFamily="18" charset="0"/>
                            <a:ea typeface="Times New Roman" panose="02020603050405020304" pitchFamily="18" charset="0"/>
                          </a:rPr>
                        </m:ctrlPr>
                      </m:sSubPr>
                      <m:e>
                        <m:r>
                          <a:rPr lang="ru-RU" i="1">
                            <a:effectLst/>
                            <a:latin typeface="Cambria Math" panose="02040503050406030204" pitchFamily="18" charset="0"/>
                            <a:ea typeface="Times New Roman" panose="02020603050405020304" pitchFamily="18" charset="0"/>
                          </a:rPr>
                          <m:t>𝑧</m:t>
                        </m:r>
                      </m:e>
                      <m:sub>
                        <m:r>
                          <a:rPr lang="ru-RU" i="1">
                            <a:effectLst/>
                            <a:latin typeface="Cambria Math" panose="02040503050406030204" pitchFamily="18" charset="0"/>
                            <a:ea typeface="Times New Roman" panose="02020603050405020304" pitchFamily="18" charset="0"/>
                          </a:rPr>
                          <m:t>0</m:t>
                        </m:r>
                      </m:sub>
                    </m:sSub>
                    <m:r>
                      <a:rPr lang="ru-RU" i="1">
                        <a:effectLst/>
                        <a:latin typeface="Cambria Math" panose="02040503050406030204" pitchFamily="18" charset="0"/>
                        <a:ea typeface="Times New Roman" panose="02020603050405020304" pitchFamily="18" charset="0"/>
                      </a:rPr>
                      <m:t>+</m:t>
                    </m:r>
                    <m:r>
                      <a:rPr lang="ru-RU" i="1">
                        <a:effectLst/>
                        <a:latin typeface="Cambria Math" panose="02040503050406030204" pitchFamily="18" charset="0"/>
                        <a:ea typeface="Times New Roman" panose="02020603050405020304" pitchFamily="18" charset="0"/>
                      </a:rPr>
                      <m:t>𝑧</m:t>
                    </m:r>
                  </m:oMath>
                </a14:m>
                <a:r>
                  <a:rPr lang="ru-RU" dirty="0">
                    <a:effectLst/>
                    <a:latin typeface="Times New Roman" panose="02020603050405020304" pitchFamily="18" charset="0"/>
                    <a:ea typeface="Times New Roman" panose="02020603050405020304" pitchFamily="18" charset="0"/>
                  </a:rPr>
                  <a:t> </a:t>
                </a:r>
                <a:r>
                  <a:rPr lang="ru-RU" dirty="0" smtClean="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5.4</a:t>
                </a:r>
                <a:r>
                  <a:rPr lang="ru-RU" dirty="0" smtClean="0">
                    <a:effectLst/>
                    <a:latin typeface="Times New Roman" panose="02020603050405020304" pitchFamily="18" charset="0"/>
                    <a:ea typeface="Times New Roman" panose="02020603050405020304" pitchFamily="18" charset="0"/>
                  </a:rPr>
                  <a:t>)</a:t>
                </a:r>
              </a:p>
              <a:p>
                <a:pPr indent="450215" algn="r">
                  <a:spcAft>
                    <a:spcPts val="0"/>
                  </a:spcAft>
                </a:pPr>
                <a:r>
                  <a:rPr lang="ru-RU" dirty="0">
                    <a:effectLst/>
                    <a:latin typeface="Times New Roman" panose="02020603050405020304" pitchFamily="18" charset="0"/>
                    <a:ea typeface="Times New Roman" panose="02020603050405020304" pitchFamily="18" charset="0"/>
                  </a:rPr>
                  <a:t> </a:t>
                </a:r>
              </a:p>
              <a:p>
                <a:pPr indent="450215" algn="just">
                  <a:spcAft>
                    <a:spcPts val="0"/>
                  </a:spcAft>
                </a:pPr>
                <a:r>
                  <a:rPr lang="kk-KZ" dirty="0">
                    <a:effectLst/>
                    <a:latin typeface="Times New Roman" panose="02020603050405020304" pitchFamily="18" charset="0"/>
                    <a:ea typeface="Times New Roman" panose="02020603050405020304" pitchFamily="18" charset="0"/>
                  </a:rPr>
                  <a:t>Мұнда, </a:t>
                </a:r>
                <a14:m>
                  <m:oMath xmlns:m="http://schemas.openxmlformats.org/officeDocument/2006/math">
                    <m:r>
                      <a:rPr lang="kk-KZ" i="1">
                        <a:effectLst/>
                        <a:latin typeface="Cambria Math" panose="02040503050406030204" pitchFamily="18" charset="0"/>
                        <a:ea typeface="Times New Roman" panose="02020603050405020304" pitchFamily="18" charset="0"/>
                      </a:rPr>
                      <m:t>𝑧</m:t>
                    </m:r>
                    <m:r>
                      <a:rPr lang="kk-KZ" i="1">
                        <a:effectLst/>
                        <a:latin typeface="Cambria Math" panose="02040503050406030204" pitchFamily="18" charset="0"/>
                        <a:ea typeface="Times New Roman" panose="02020603050405020304" pitchFamily="18" charset="0"/>
                      </a:rPr>
                      <m:t>=</m:t>
                    </m:r>
                    <m:r>
                      <a:rPr lang="kk-KZ" i="1">
                        <a:effectLst/>
                        <a:latin typeface="Cambria Math" panose="02040503050406030204" pitchFamily="18" charset="0"/>
                        <a:ea typeface="Times New Roman" panose="02020603050405020304" pitchFamily="18" charset="0"/>
                      </a:rPr>
                      <m:t>𝜋</m:t>
                    </m:r>
                    <m:sSup>
                      <m:sSupPr>
                        <m:ctrlPr>
                          <a:rPr lang="ru-RU" i="1">
                            <a:effectLst/>
                            <a:latin typeface="Cambria Math" panose="02040503050406030204" pitchFamily="18" charset="0"/>
                            <a:ea typeface="Times New Roman" panose="02020603050405020304" pitchFamily="18" charset="0"/>
                          </a:rPr>
                        </m:ctrlPr>
                      </m:sSupPr>
                      <m:e>
                        <m:sSub>
                          <m:sSubPr>
                            <m:ctrlPr>
                              <a:rPr lang="ru-RU" i="1">
                                <a:effectLst/>
                                <a:latin typeface="Cambria Math" panose="02040503050406030204" pitchFamily="18" charset="0"/>
                                <a:ea typeface="Times New Roman" panose="02020603050405020304" pitchFamily="18" charset="0"/>
                              </a:rPr>
                            </m:ctrlPr>
                          </m:sSubPr>
                          <m:e>
                            <m:r>
                              <a:rPr lang="kk-KZ" i="1">
                                <a:effectLst/>
                                <a:latin typeface="Cambria Math" panose="02040503050406030204" pitchFamily="18" charset="0"/>
                                <a:ea typeface="Times New Roman" panose="02020603050405020304" pitchFamily="18" charset="0"/>
                              </a:rPr>
                              <m:t>𝜔</m:t>
                            </m:r>
                          </m:e>
                          <m:sub>
                            <m:r>
                              <a:rPr lang="kk-KZ" i="1">
                                <a:effectLst/>
                                <a:latin typeface="Cambria Math" panose="02040503050406030204" pitchFamily="18" charset="0"/>
                                <a:ea typeface="Times New Roman" panose="02020603050405020304" pitchFamily="18" charset="0"/>
                              </a:rPr>
                              <m:t>0</m:t>
                            </m:r>
                          </m:sub>
                        </m:sSub>
                      </m:e>
                      <m:sup>
                        <m:r>
                          <a:rPr lang="kk-KZ" i="1">
                            <a:effectLst/>
                            <a:latin typeface="Cambria Math" panose="02040503050406030204" pitchFamily="18" charset="0"/>
                            <a:ea typeface="Times New Roman" panose="02020603050405020304" pitchFamily="18" charset="0"/>
                          </a:rPr>
                          <m:t>2</m:t>
                        </m:r>
                      </m:sup>
                    </m:sSup>
                    <m:r>
                      <a:rPr lang="kk-KZ" i="1">
                        <a:effectLst/>
                        <a:latin typeface="Cambria Math" panose="02040503050406030204" pitchFamily="18" charset="0"/>
                        <a:ea typeface="Times New Roman" panose="02020603050405020304" pitchFamily="18" charset="0"/>
                      </a:rPr>
                      <m:t>/</m:t>
                    </m:r>
                    <m:r>
                      <a:rPr lang="kk-KZ" i="1">
                        <a:effectLst/>
                        <a:latin typeface="Cambria Math" panose="02040503050406030204" pitchFamily="18" charset="0"/>
                        <a:ea typeface="Times New Roman" panose="02020603050405020304" pitchFamily="18" charset="0"/>
                      </a:rPr>
                      <m:t>𝜆</m:t>
                    </m:r>
                  </m:oMath>
                </a14:m>
                <a:r>
                  <a:rPr lang="ru-RU" dirty="0">
                    <a:effectLst/>
                    <a:latin typeface="Times New Roman" panose="02020603050405020304" pitchFamily="18" charset="0"/>
                    <a:ea typeface="Times New Roman" panose="02020603050405020304" pitchFamily="18" charset="0"/>
                  </a:rPr>
                  <a:t> . (5.2) (5.4) </a:t>
                </a:r>
                <a:r>
                  <a:rPr lang="ru-RU" dirty="0" err="1">
                    <a:effectLst/>
                    <a:latin typeface="Times New Roman" panose="02020603050405020304" pitchFamily="18" charset="0"/>
                    <a:ea typeface="Times New Roman" panose="02020603050405020304" pitchFamily="18" charset="0"/>
                  </a:rPr>
                  <a:t>тармақтан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шығатыны</a:t>
                </a:r>
                <a:r>
                  <a:rPr lang="ru-RU"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z</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бойлық</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координаталар</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өскен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сайын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арқалықтың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иілу</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фазасының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беті</a:t>
                </a:r>
                <a:r>
                  <a:rPr lang="ru-RU" dirty="0">
                    <a:effectLst/>
                    <a:latin typeface="Times New Roman" panose="02020603050405020304" pitchFamily="18" charset="0"/>
                    <a:ea typeface="Times New Roman" panose="02020603050405020304" pitchFamily="18" charset="0"/>
                  </a:rPr>
                  <a:t> мен горизонталь </a:t>
                </a:r>
                <a:r>
                  <a:rPr lang="ru-RU" dirty="0" err="1">
                    <a:effectLst/>
                    <a:latin typeface="Times New Roman" panose="02020603050405020304" pitchFamily="18" charset="0"/>
                    <a:ea typeface="Times New Roman" panose="02020603050405020304" pitchFamily="18" charset="0"/>
                  </a:rPr>
                  <a:t>өлшемі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сәйкес</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функциялармен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бейнеленеді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Фазалық</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беттің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қисықтық</a:t>
                </a:r>
                <a:r>
                  <a:rPr lang="ru-RU" dirty="0">
                    <a:effectLst/>
                    <a:latin typeface="Times New Roman" panose="02020603050405020304" pitchFamily="18" charset="0"/>
                    <a:ea typeface="Times New Roman" panose="02020603050405020304" pitchFamily="18" charset="0"/>
                  </a:rPr>
                  <a:t> радиусы </a:t>
                </a:r>
                <a:r>
                  <a:rPr lang="ru-RU" dirty="0" err="1">
                    <a:effectLst/>
                    <a:latin typeface="Times New Roman" panose="02020603050405020304" pitchFamily="18" charset="0"/>
                    <a:ea typeface="Times New Roman" panose="02020603050405020304" pitchFamily="18" charset="0"/>
                  </a:rPr>
                  <a:t>сәуленің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өлшеміне</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тең</a:t>
                </a:r>
                <a:r>
                  <a:rPr lang="ru-RU" dirty="0">
                    <a:effectLst/>
                    <a:latin typeface="Times New Roman" panose="02020603050405020304" pitchFamily="18" charset="0"/>
                    <a:ea typeface="Times New Roman" panose="02020603050405020304" pitchFamily="18" charset="0"/>
                  </a:rPr>
                  <a:t>.  </a:t>
                </a:r>
                <a:endParaRPr lang="ru-RU" dirty="0" smtClean="0">
                  <a:effectLst/>
                  <a:latin typeface="Times New Roman" panose="02020603050405020304" pitchFamily="18" charset="0"/>
                  <a:ea typeface="Times New Roman" panose="02020603050405020304" pitchFamily="18" charset="0"/>
                </a:endParaRPr>
              </a:p>
              <a:p>
                <a:pPr indent="450215" algn="just">
                  <a:spcAft>
                    <a:spcPts val="0"/>
                  </a:spcAft>
                </a:pPr>
                <a:endParaRPr lang="ru-RU" dirty="0">
                  <a:effectLst/>
                  <a:latin typeface="Times New Roman" panose="02020603050405020304" pitchFamily="18" charset="0"/>
                  <a:ea typeface="Times New Roman" panose="02020603050405020304" pitchFamily="18" charset="0"/>
                </a:endParaRPr>
              </a:p>
              <a:p>
                <a:pPr indent="450215" algn="r">
                  <a:spcAft>
                    <a:spcPts val="0"/>
                  </a:spcAft>
                </a:pPr>
                <a14:m>
                  <m:oMath xmlns:m="http://schemas.openxmlformats.org/officeDocument/2006/math">
                    <m:r>
                      <a:rPr lang="en-US" i="1">
                        <a:effectLst/>
                        <a:latin typeface="Cambria Math" panose="02040503050406030204" pitchFamily="18" charset="0"/>
                        <a:ea typeface="Times New Roman" panose="02020603050405020304" pitchFamily="18" charset="0"/>
                      </a:rPr>
                      <m:t>𝑅</m:t>
                    </m:r>
                    <m:d>
                      <m:dPr>
                        <m:ctrlPr>
                          <a:rPr lang="ru-RU" i="1">
                            <a:effectLst/>
                            <a:latin typeface="Cambria Math" panose="02040503050406030204" pitchFamily="18" charset="0"/>
                            <a:ea typeface="Times New Roman" panose="02020603050405020304" pitchFamily="18" charset="0"/>
                          </a:rPr>
                        </m:ctrlPr>
                      </m:dPr>
                      <m:e>
                        <m:r>
                          <a:rPr lang="en-US" i="1">
                            <a:effectLst/>
                            <a:latin typeface="Cambria Math" panose="02040503050406030204" pitchFamily="18" charset="0"/>
                            <a:ea typeface="Times New Roman" panose="02020603050405020304" pitchFamily="18" charset="0"/>
                          </a:rPr>
                          <m:t>𝑧</m:t>
                        </m:r>
                      </m:e>
                    </m:d>
                    <m:r>
                      <a:rPr lang="ru-RU" i="1">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𝑧</m:t>
                    </m:r>
                    <m:r>
                      <a:rPr lang="ru-RU" i="1">
                        <a:effectLst/>
                        <a:latin typeface="Cambria Math" panose="02040503050406030204" pitchFamily="18" charset="0"/>
                        <a:ea typeface="Times New Roman" panose="02020603050405020304" pitchFamily="18" charset="0"/>
                      </a:rPr>
                      <m:t>(1+</m:t>
                    </m:r>
                    <m:sSup>
                      <m:sSupPr>
                        <m:ctrlPr>
                          <a:rPr lang="ru-RU" i="1">
                            <a:effectLst/>
                            <a:latin typeface="Cambria Math" panose="02040503050406030204" pitchFamily="18" charset="0"/>
                            <a:ea typeface="Times New Roman" panose="02020603050405020304" pitchFamily="18" charset="0"/>
                          </a:rPr>
                        </m:ctrlPr>
                      </m:sSupPr>
                      <m:e>
                        <m:sSub>
                          <m:sSubPr>
                            <m:ctrlPr>
                              <a:rPr lang="ru-RU" i="1">
                                <a:effectLst/>
                                <a:latin typeface="Cambria Math" panose="02040503050406030204" pitchFamily="18" charset="0"/>
                                <a:ea typeface="Times New Roman" panose="02020603050405020304" pitchFamily="18" charset="0"/>
                              </a:rPr>
                            </m:ctrlPr>
                          </m:sSubPr>
                          <m:e>
                            <m:r>
                              <a:rPr lang="ru-RU" i="1">
                                <a:effectLst/>
                                <a:latin typeface="Cambria Math" panose="02040503050406030204" pitchFamily="18" charset="0"/>
                                <a:ea typeface="Times New Roman" panose="02020603050405020304" pitchFamily="18" charset="0"/>
                              </a:rPr>
                              <m:t>𝑧</m:t>
                            </m:r>
                          </m:e>
                          <m:sub>
                            <m:r>
                              <a:rPr lang="ru-RU" i="1">
                                <a:effectLst/>
                                <a:latin typeface="Cambria Math" panose="02040503050406030204" pitchFamily="18" charset="0"/>
                                <a:ea typeface="Times New Roman" panose="02020603050405020304" pitchFamily="18" charset="0"/>
                              </a:rPr>
                              <m:t>0</m:t>
                            </m:r>
                          </m:sub>
                        </m:sSub>
                      </m:e>
                      <m:sup>
                        <m:r>
                          <a:rPr lang="ru-RU" i="1">
                            <a:effectLst/>
                            <a:latin typeface="Cambria Math" panose="02040503050406030204" pitchFamily="18" charset="0"/>
                            <a:ea typeface="Times New Roman" panose="02020603050405020304" pitchFamily="18" charset="0"/>
                          </a:rPr>
                          <m:t>2</m:t>
                        </m:r>
                      </m:sup>
                    </m:sSup>
                    <m:r>
                      <a:rPr lang="ru-RU" i="1">
                        <a:effectLst/>
                        <a:latin typeface="Cambria Math" panose="02040503050406030204" pitchFamily="18" charset="0"/>
                        <a:ea typeface="Times New Roman" panose="02020603050405020304" pitchFamily="18" charset="0"/>
                      </a:rPr>
                      <m:t>/</m:t>
                    </m:r>
                    <m:sSup>
                      <m:sSupPr>
                        <m:ctrlPr>
                          <a:rPr lang="ru-RU" i="1">
                            <a:effectLst/>
                            <a:latin typeface="Cambria Math" panose="02040503050406030204" pitchFamily="18" charset="0"/>
                            <a:ea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rPr>
                          <m:t>𝑧</m:t>
                        </m:r>
                      </m:e>
                      <m:sup>
                        <m:r>
                          <a:rPr lang="ru-RU" i="1">
                            <a:effectLst/>
                            <a:latin typeface="Cambria Math" panose="02040503050406030204" pitchFamily="18" charset="0"/>
                            <a:ea typeface="Times New Roman" panose="02020603050405020304" pitchFamily="18" charset="0"/>
                          </a:rPr>
                          <m:t>2</m:t>
                        </m:r>
                      </m:sup>
                    </m:sSup>
                    <m:r>
                      <a:rPr lang="ru-RU" i="1">
                        <a:effectLst/>
                        <a:latin typeface="Cambria Math" panose="02040503050406030204" pitchFamily="18" charset="0"/>
                        <a:ea typeface="Times New Roman" panose="02020603050405020304" pitchFamily="18" charset="0"/>
                      </a:rPr>
                      <m:t>)</m:t>
                    </m:r>
                  </m:oMath>
                </a14:m>
                <a:r>
                  <a:rPr lang="ru-RU" dirty="0">
                    <a:effectLst/>
                    <a:latin typeface="Times New Roman" panose="02020603050405020304" pitchFamily="18" charset="0"/>
                    <a:ea typeface="Times New Roman" panose="02020603050405020304" pitchFamily="18" charset="0"/>
                  </a:rPr>
                  <a:t> </a:t>
                </a:r>
                <a:r>
                  <a:rPr lang="ru-RU" dirty="0" smtClean="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5.5</a:t>
                </a:r>
                <a:r>
                  <a:rPr lang="ru-RU" dirty="0" smtClean="0">
                    <a:effectLst/>
                    <a:latin typeface="Times New Roman" panose="02020603050405020304" pitchFamily="18" charset="0"/>
                    <a:ea typeface="Times New Roman" panose="02020603050405020304" pitchFamily="18" charset="0"/>
                  </a:rPr>
                  <a:t>)</a:t>
                </a:r>
                <a:endParaRPr lang="ru-RU" dirty="0">
                  <a:effectLst/>
                  <a:latin typeface="Times New Roman" panose="02020603050405020304" pitchFamily="18" charset="0"/>
                  <a:ea typeface="Times New Roman" panose="02020603050405020304" pitchFamily="18" charset="0"/>
                </a:endParaRPr>
              </a:p>
              <a:p>
                <a:pPr indent="450215" algn="r">
                  <a:spcAft>
                    <a:spcPts val="0"/>
                  </a:spcAft>
                </a:pPr>
                <a14:m>
                  <m:oMath xmlns:m="http://schemas.openxmlformats.org/officeDocument/2006/math">
                    <m:r>
                      <m:rPr>
                        <m:sty m:val="p"/>
                      </m:rPr>
                      <a:rPr lang="en-US">
                        <a:effectLst/>
                        <a:latin typeface="Cambria Math" panose="02040503050406030204" pitchFamily="18" charset="0"/>
                        <a:ea typeface="Times New Roman" panose="02020603050405020304" pitchFamily="18" charset="0"/>
                      </a:rPr>
                      <m:t>w</m:t>
                    </m:r>
                    <m:r>
                      <a:rPr lang="ru-RU">
                        <a:effectLst/>
                        <a:latin typeface="Cambria Math" panose="02040503050406030204" pitchFamily="18" charset="0"/>
                        <a:ea typeface="Times New Roman" panose="02020603050405020304" pitchFamily="18" charset="0"/>
                      </a:rPr>
                      <m:t>(</m:t>
                    </m:r>
                    <m:r>
                      <m:rPr>
                        <m:sty m:val="p"/>
                      </m:rPr>
                      <a:rPr lang="en-US">
                        <a:effectLst/>
                        <a:latin typeface="Cambria Math" panose="02040503050406030204" pitchFamily="18" charset="0"/>
                        <a:ea typeface="Times New Roman" panose="02020603050405020304" pitchFamily="18" charset="0"/>
                      </a:rPr>
                      <m:t>z</m:t>
                    </m:r>
                    <m:r>
                      <a:rPr lang="ru-RU">
                        <a:effectLst/>
                        <a:latin typeface="Cambria Math" panose="02040503050406030204" pitchFamily="18" charset="0"/>
                        <a:ea typeface="Times New Roman" panose="02020603050405020304" pitchFamily="18" charset="0"/>
                      </a:rPr>
                      <m:t>)=</m:t>
                    </m:r>
                    <m:sSubSup>
                      <m:sSubSupPr>
                        <m:ctrlPr>
                          <a:rPr lang="ru-RU" i="1">
                            <a:effectLst/>
                            <a:latin typeface="Cambria Math" panose="02040503050406030204" pitchFamily="18" charset="0"/>
                            <a:ea typeface="Times New Roman" panose="02020603050405020304" pitchFamily="18" charset="0"/>
                          </a:rPr>
                        </m:ctrlPr>
                      </m:sSubSupPr>
                      <m:e>
                        <m:r>
                          <m:rPr>
                            <m:sty m:val="p"/>
                          </m:rPr>
                          <a:rPr lang="en-US">
                            <a:effectLst/>
                            <a:latin typeface="Cambria Math" panose="02040503050406030204" pitchFamily="18" charset="0"/>
                            <a:ea typeface="Times New Roman" panose="02020603050405020304" pitchFamily="18" charset="0"/>
                          </a:rPr>
                          <m:t>ω</m:t>
                        </m:r>
                      </m:e>
                      <m:sub>
                        <m:r>
                          <a:rPr lang="ru-RU" i="1">
                            <a:effectLst/>
                            <a:latin typeface="Cambria Math" panose="02040503050406030204" pitchFamily="18" charset="0"/>
                            <a:ea typeface="Times New Roman" panose="02020603050405020304" pitchFamily="18" charset="0"/>
                          </a:rPr>
                          <m:t>0</m:t>
                        </m:r>
                      </m:sub>
                      <m:sup>
                        <m:r>
                          <a:rPr lang="ru-RU" i="1">
                            <a:effectLst/>
                            <a:latin typeface="Cambria Math" panose="02040503050406030204" pitchFamily="18" charset="0"/>
                            <a:ea typeface="Times New Roman" panose="02020603050405020304" pitchFamily="18" charset="0"/>
                          </a:rPr>
                          <m:t>2</m:t>
                        </m:r>
                      </m:sup>
                    </m:sSubSup>
                    <m:d>
                      <m:dPr>
                        <m:ctrlPr>
                          <a:rPr lang="ru-RU" i="1">
                            <a:effectLst/>
                            <a:latin typeface="Cambria Math" panose="02040503050406030204" pitchFamily="18" charset="0"/>
                            <a:ea typeface="Times New Roman" panose="02020603050405020304" pitchFamily="18" charset="0"/>
                          </a:rPr>
                        </m:ctrlPr>
                      </m:dPr>
                      <m:e>
                        <m:r>
                          <a:rPr lang="ru-RU" i="1">
                            <a:effectLst/>
                            <a:latin typeface="Cambria Math" panose="02040503050406030204" pitchFamily="18" charset="0"/>
                            <a:ea typeface="Times New Roman" panose="02020603050405020304" pitchFamily="18" charset="0"/>
                          </a:rPr>
                          <m:t>1+</m:t>
                        </m:r>
                        <m:f>
                          <m:fPr>
                            <m:ctrlPr>
                              <a:rPr lang="ru-RU" i="1">
                                <a:effectLst/>
                                <a:latin typeface="Cambria Math" panose="02040503050406030204" pitchFamily="18" charset="0"/>
                                <a:ea typeface="Times New Roman" panose="02020603050405020304" pitchFamily="18" charset="0"/>
                              </a:rPr>
                            </m:ctrlPr>
                          </m:fPr>
                          <m:num>
                            <m:sSup>
                              <m:sSupPr>
                                <m:ctrlPr>
                                  <a:rPr lang="ru-RU" i="1">
                                    <a:effectLst/>
                                    <a:latin typeface="Cambria Math" panose="02040503050406030204" pitchFamily="18" charset="0"/>
                                    <a:ea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rPr>
                                  <m:t>𝑧</m:t>
                                </m:r>
                              </m:e>
                              <m:sup>
                                <m:r>
                                  <a:rPr lang="ru-RU" i="1">
                                    <a:effectLst/>
                                    <a:latin typeface="Cambria Math" panose="02040503050406030204" pitchFamily="18" charset="0"/>
                                    <a:ea typeface="Times New Roman" panose="02020603050405020304" pitchFamily="18" charset="0"/>
                                  </a:rPr>
                                  <m:t>2</m:t>
                                </m:r>
                              </m:sup>
                            </m:sSup>
                          </m:num>
                          <m:den>
                            <m:sSubSup>
                              <m:sSubSupPr>
                                <m:ctrlPr>
                                  <a:rPr lang="ru-RU" i="1">
                                    <a:effectLst/>
                                    <a:latin typeface="Cambria Math" panose="02040503050406030204" pitchFamily="18" charset="0"/>
                                    <a:ea typeface="Times New Roman" panose="02020603050405020304" pitchFamily="18" charset="0"/>
                                  </a:rPr>
                                </m:ctrlPr>
                              </m:sSubSupPr>
                              <m:e>
                                <m:r>
                                  <a:rPr lang="en-US" i="1">
                                    <a:effectLst/>
                                    <a:latin typeface="Cambria Math" panose="02040503050406030204" pitchFamily="18" charset="0"/>
                                    <a:ea typeface="Times New Roman" panose="02020603050405020304" pitchFamily="18" charset="0"/>
                                  </a:rPr>
                                  <m:t>𝑧</m:t>
                                </m:r>
                              </m:e>
                              <m:sub>
                                <m:r>
                                  <a:rPr lang="ru-RU" i="1">
                                    <a:effectLst/>
                                    <a:latin typeface="Cambria Math" panose="02040503050406030204" pitchFamily="18" charset="0"/>
                                    <a:ea typeface="Times New Roman" panose="02020603050405020304" pitchFamily="18" charset="0"/>
                                  </a:rPr>
                                  <m:t>0</m:t>
                                </m:r>
                              </m:sub>
                              <m:sup>
                                <m:r>
                                  <a:rPr lang="ru-RU" i="1">
                                    <a:effectLst/>
                                    <a:latin typeface="Cambria Math" panose="02040503050406030204" pitchFamily="18" charset="0"/>
                                    <a:ea typeface="Times New Roman" panose="02020603050405020304" pitchFamily="18" charset="0"/>
                                  </a:rPr>
                                  <m:t>2</m:t>
                                </m:r>
                              </m:sup>
                            </m:sSubSup>
                          </m:den>
                        </m:f>
                      </m:e>
                    </m:d>
                  </m:oMath>
                </a14:m>
                <a:r>
                  <a:rPr lang="ru-RU" dirty="0">
                    <a:effectLst/>
                    <a:latin typeface="Times New Roman" panose="02020603050405020304" pitchFamily="18" charset="0"/>
                    <a:ea typeface="Times New Roman" panose="02020603050405020304" pitchFamily="18" charset="0"/>
                  </a:rPr>
                  <a:t> </a:t>
                </a:r>
                <a:r>
                  <a:rPr lang="ru-RU" dirty="0" smtClean="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5.6</a:t>
                </a:r>
                <a:r>
                  <a:rPr lang="ru-RU" dirty="0" smtClean="0">
                    <a:effectLst/>
                    <a:latin typeface="Times New Roman" panose="02020603050405020304" pitchFamily="18" charset="0"/>
                    <a:ea typeface="Times New Roman" panose="02020603050405020304" pitchFamily="18" charset="0"/>
                  </a:rPr>
                  <a:t>)</a:t>
                </a:r>
                <a:r>
                  <a:rPr lang="ru-RU" dirty="0">
                    <a:effectLst/>
                    <a:latin typeface="Times New Roman" panose="02020603050405020304" pitchFamily="18" charset="0"/>
                    <a:ea typeface="Times New Roman" panose="02020603050405020304" pitchFamily="18" charset="0"/>
                  </a:rPr>
                  <a:t> </a:t>
                </a:r>
              </a:p>
            </p:txBody>
          </p:sp>
        </mc:Choice>
        <mc:Fallback>
          <p:sp>
            <p:nvSpPr>
              <p:cNvPr id="10" name="Прямоугольник 9"/>
              <p:cNvSpPr>
                <a:spLocks noRot="1" noChangeAspect="1" noMove="1" noResize="1" noEditPoints="1" noAdjustHandles="1" noChangeArrowheads="1" noChangeShapeType="1" noTextEdit="1"/>
              </p:cNvSpPr>
              <p:nvPr/>
            </p:nvSpPr>
            <p:spPr>
              <a:xfrm>
                <a:off x="6100764" y="1155733"/>
                <a:ext cx="5829300" cy="5569794"/>
              </a:xfrm>
              <a:prstGeom prst="rect">
                <a:avLst/>
              </a:prstGeom>
              <a:blipFill rotWithShape="0">
                <a:blip r:embed="rId3"/>
                <a:stretch>
                  <a:fillRect l="-941" t="-657" r="-837"/>
                </a:stretch>
              </a:blipFill>
            </p:spPr>
            <p:txBody>
              <a:bodyPr/>
              <a:lstStyle/>
              <a:p>
                <a:r>
                  <a:rPr lang="ru-RU">
                    <a:noFill/>
                  </a:rPr>
                  <a:t> </a:t>
                </a:r>
              </a:p>
            </p:txBody>
          </p:sp>
        </mc:Fallback>
      </mc:AlternateContent>
    </p:spTree>
    <p:extLst>
      <p:ext uri="{BB962C8B-B14F-4D97-AF65-F5344CB8AC3E}">
        <p14:creationId xmlns:p14="http://schemas.microsoft.com/office/powerpoint/2010/main" val="2936341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ятиугольник 8"/>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397815"/>
            <a:ext cx="10801350"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ctr"/>
            <a:r>
              <a:rPr lang="ru-RU" sz="2400" dirty="0">
                <a:latin typeface="Times New Roman" panose="02020603050405020304" pitchFamily="18" charset="0"/>
                <a:cs typeface="Times New Roman" panose="02020603050405020304" pitchFamily="18" charset="0"/>
              </a:rPr>
              <a:t>5.1. Гаусс </a:t>
            </a:r>
            <a:r>
              <a:rPr lang="ru-RU" sz="2400" dirty="0" err="1">
                <a:latin typeface="Times New Roman" panose="02020603050405020304" pitchFamily="18" charset="0"/>
                <a:cs typeface="Times New Roman" panose="02020603050405020304" pitchFamily="18" charset="0"/>
              </a:rPr>
              <a:t>сәулелері</a:t>
            </a:r>
            <a:endParaRPr lang="ru-RU" sz="2400" dirty="0">
              <a:latin typeface="Times New Roman" panose="02020603050405020304" pitchFamily="18" charset="0"/>
              <a:cs typeface="Times New Roman" panose="02020603050405020304" pitchFamily="18" charset="0"/>
            </a:endParaRPr>
          </a:p>
        </p:txBody>
      </p:sp>
      <p:sp>
        <p:nvSpPr>
          <p:cNvPr id="8" name="Нашивка 7"/>
          <p:cNvSpPr/>
          <p:nvPr/>
        </p:nvSpPr>
        <p:spPr>
          <a:xfrm>
            <a:off x="11058526" y="278604"/>
            <a:ext cx="1028701"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rPr>
              <a:t>4</a:t>
            </a:r>
            <a:endParaRPr lang="ru-RU" dirty="0">
              <a:solidFill>
                <a:schemeClr val="tx1"/>
              </a:solidFill>
            </a:endParaRPr>
          </a:p>
        </p:txBody>
      </p:sp>
      <mc:AlternateContent xmlns:mc="http://schemas.openxmlformats.org/markup-compatibility/2006">
        <mc:Choice xmlns:a14="http://schemas.microsoft.com/office/drawing/2010/main" Requires="a14">
          <p:sp>
            <p:nvSpPr>
              <p:cNvPr id="2" name="Прямоугольник 1"/>
              <p:cNvSpPr/>
              <p:nvPr/>
            </p:nvSpPr>
            <p:spPr>
              <a:xfrm>
                <a:off x="185736" y="1097903"/>
                <a:ext cx="5729289" cy="5525487"/>
              </a:xfrm>
              <a:prstGeom prst="rect">
                <a:avLst/>
              </a:prstGeom>
            </p:spPr>
            <p:txBody>
              <a:bodyPr wrap="square">
                <a:spAutoFit/>
              </a:bodyPr>
              <a:lstStyle/>
              <a:p>
                <a:pPr indent="450215" algn="just">
                  <a:spcAft>
                    <a:spcPts val="0"/>
                  </a:spcAft>
                </a:pPr>
                <a:r>
                  <a:rPr lang="ru-RU" dirty="0">
                    <a:latin typeface="Times New Roman" panose="02020603050405020304" pitchFamily="18" charset="0"/>
                    <a:ea typeface="Times New Roman" panose="02020603050405020304" pitchFamily="18" charset="0"/>
                  </a:rPr>
                  <a:t> Осы </a:t>
                </a:r>
                <a:r>
                  <a:rPr lang="ru-RU" dirty="0" err="1">
                    <a:latin typeface="Times New Roman" panose="02020603050405020304" pitchFamily="18" charset="0"/>
                    <a:ea typeface="Times New Roman" panose="02020603050405020304" pitchFamily="18" charset="0"/>
                  </a:rPr>
                  <a:t>функциялар</a:t>
                </a:r>
                <a:r>
                  <a:rPr lang="ru-RU" dirty="0">
                    <a:latin typeface="Times New Roman" panose="02020603050405020304" pitchFamily="18" charset="0"/>
                    <a:ea typeface="Times New Roman" panose="02020603050405020304" pitchFamily="18" charset="0"/>
                  </a:rPr>
                  <a:t> мен </a:t>
                </a:r>
                <a:r>
                  <a:rPr lang="ru-RU" dirty="0" err="1">
                    <a:latin typeface="Times New Roman" panose="02020603050405020304" pitchFamily="18" charset="0"/>
                    <a:ea typeface="Times New Roman" panose="02020603050405020304" pitchFamily="18" charset="0"/>
                  </a:rPr>
                  <a:t>формулаларды</a:t>
                </a:r>
                <a:r>
                  <a:rPr lang="ru-RU" dirty="0">
                    <a:latin typeface="Times New Roman" panose="02020603050405020304" pitchFamily="18" charset="0"/>
                    <a:ea typeface="Times New Roman" panose="02020603050405020304" pitchFamily="18" charset="0"/>
                  </a:rPr>
                  <a:t> (3.26), (5.2) </a:t>
                </a:r>
                <a:r>
                  <a:rPr lang="ru-RU" dirty="0" err="1">
                    <a:latin typeface="Times New Roman" panose="02020603050405020304" pitchFamily="18" charset="0"/>
                    <a:ea typeface="Times New Roman" panose="02020603050405020304" pitchFamily="18" charset="0"/>
                  </a:rPr>
                  <a:t>пайдалана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отырып</a:t>
                </a:r>
                <a:r>
                  <a:rPr lang="ru-RU" dirty="0">
                    <a:latin typeface="Times New Roman" panose="02020603050405020304" pitchFamily="18" charset="0"/>
                    <a:ea typeface="Times New Roman" panose="02020603050405020304" pitchFamily="18" charset="0"/>
                  </a:rPr>
                  <a:t>, тар </a:t>
                </a:r>
                <a:r>
                  <a:rPr lang="ru-RU" dirty="0" err="1">
                    <a:latin typeface="Times New Roman" panose="02020603050405020304" pitchFamily="18" charset="0"/>
                    <a:ea typeface="Times New Roman" panose="02020603050405020304" pitchFamily="18" charset="0"/>
                  </a:rPr>
                  <a:t>сәулелік</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электромагниттік</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өріс</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векторларының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құрамдастарының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кез</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келгенін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төртінші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сәуле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амплитудасының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жазық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толқынымен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салыстырғанда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келесідей</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өрнектеуге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болады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деген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қорытындыға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келеміз</a:t>
                </a:r>
                <a:r>
                  <a:rPr lang="ru-RU" dirty="0">
                    <a:latin typeface="Times New Roman" panose="02020603050405020304" pitchFamily="18" charset="0"/>
                    <a:ea typeface="Times New Roman" panose="02020603050405020304" pitchFamily="18" charset="0"/>
                  </a:rPr>
                  <a:t>.</a:t>
                </a:r>
              </a:p>
              <a:p>
                <a:r>
                  <a:rPr lang="ru-RU" dirty="0">
                    <a:latin typeface="Times New Roman" panose="02020603050405020304" pitchFamily="18" charset="0"/>
                    <a:ea typeface="Times New Roman" panose="02020603050405020304" pitchFamily="18" charset="0"/>
                  </a:rPr>
                  <a:t> </a:t>
                </a:r>
                <a14:m>
                  <m:oMath xmlns:m="http://schemas.openxmlformats.org/officeDocument/2006/math">
                    <m:r>
                      <a:rPr lang="en-US" i="1"/>
                      <m:t>𝑢</m:t>
                    </m:r>
                    <m:r>
                      <a:rPr lang="ru-RU" i="1"/>
                      <m:t>=</m:t>
                    </m:r>
                    <m:f>
                      <m:fPr>
                        <m:ctrlPr>
                          <a:rPr lang="ru-RU" i="1"/>
                        </m:ctrlPr>
                      </m:fPr>
                      <m:num>
                        <m:sSub>
                          <m:sSubPr>
                            <m:ctrlPr>
                              <a:rPr lang="ru-RU" i="1"/>
                            </m:ctrlPr>
                          </m:sSubPr>
                          <m:e>
                            <m:r>
                              <a:rPr lang="en-US" i="1"/>
                              <m:t>𝜔</m:t>
                            </m:r>
                          </m:e>
                          <m:sub>
                            <m:r>
                              <a:rPr lang="ru-RU" i="1"/>
                              <m:t>0</m:t>
                            </m:r>
                          </m:sub>
                        </m:sSub>
                      </m:num>
                      <m:den>
                        <m:r>
                          <a:rPr lang="en-US" i="1"/>
                          <m:t>𝜔</m:t>
                        </m:r>
                      </m:den>
                    </m:f>
                    <m:r>
                      <a:rPr lang="en-US" i="1"/>
                      <m:t>𝑒𝑥𝑝</m:t>
                    </m:r>
                    <m:d>
                      <m:dPr>
                        <m:begChr m:val="{"/>
                        <m:endChr m:val="}"/>
                        <m:ctrlPr>
                          <a:rPr lang="ru-RU" i="1"/>
                        </m:ctrlPr>
                      </m:dPr>
                      <m:e>
                        <m:r>
                          <a:rPr lang="ru-RU" i="1"/>
                          <m:t>−</m:t>
                        </m:r>
                        <m:r>
                          <a:rPr lang="en-US" i="1"/>
                          <m:t>𝑖𝑘𝑧</m:t>
                        </m:r>
                        <m:r>
                          <a:rPr lang="ru-RU" i="1"/>
                          <m:t>+</m:t>
                        </m:r>
                        <m:r>
                          <a:rPr lang="en-US" i="1"/>
                          <m:t>𝑖</m:t>
                        </m:r>
                        <m:r>
                          <a:rPr lang="ru-RU" i="1"/>
                          <m:t>Ф−</m:t>
                        </m:r>
                        <m:r>
                          <a:rPr lang="ru-RU" i="1"/>
                          <m:t>𝑖</m:t>
                        </m:r>
                        <m:f>
                          <m:fPr>
                            <m:ctrlPr>
                              <a:rPr lang="ru-RU" i="1"/>
                            </m:ctrlPr>
                          </m:fPr>
                          <m:num>
                            <m:r>
                              <a:rPr lang="ru-RU" i="1"/>
                              <m:t>𝑘</m:t>
                            </m:r>
                          </m:num>
                          <m:den>
                            <m:r>
                              <a:rPr lang="ru-RU" i="1"/>
                              <m:t>2</m:t>
                            </m:r>
                            <m:r>
                              <a:rPr lang="ru-RU" i="1"/>
                              <m:t>𝑅</m:t>
                            </m:r>
                          </m:den>
                        </m:f>
                        <m:sSup>
                          <m:sSupPr>
                            <m:ctrlPr>
                              <a:rPr lang="ru-RU" i="1"/>
                            </m:ctrlPr>
                          </m:sSupPr>
                          <m:e>
                            <m:r>
                              <a:rPr lang="ru-RU" i="1"/>
                              <m:t>𝜆</m:t>
                            </m:r>
                          </m:e>
                          <m:sup>
                            <m:r>
                              <a:rPr lang="ru-RU" i="1"/>
                              <m:t>2</m:t>
                            </m:r>
                          </m:sup>
                        </m:sSup>
                        <m:r>
                          <a:rPr lang="ru-RU" i="1"/>
                          <m:t>+</m:t>
                        </m:r>
                        <m:sSup>
                          <m:sSupPr>
                            <m:ctrlPr>
                              <a:rPr lang="ru-RU" i="1"/>
                            </m:ctrlPr>
                          </m:sSupPr>
                          <m:e>
                            <m:r>
                              <a:rPr lang="ru-RU" i="1"/>
                              <m:t>𝑦</m:t>
                            </m:r>
                          </m:e>
                          <m:sup>
                            <m:r>
                              <a:rPr lang="ru-RU" i="1"/>
                              <m:t>2</m:t>
                            </m:r>
                          </m:sup>
                        </m:sSup>
                        <m:r>
                          <a:rPr lang="ru-RU" i="1"/>
                          <m:t>−</m:t>
                        </m:r>
                        <m:f>
                          <m:fPr>
                            <m:ctrlPr>
                              <a:rPr lang="ru-RU" i="1"/>
                            </m:ctrlPr>
                          </m:fPr>
                          <m:num>
                            <m:sSup>
                              <m:sSupPr>
                                <m:ctrlPr>
                                  <a:rPr lang="ru-RU" i="1"/>
                                </m:ctrlPr>
                              </m:sSupPr>
                              <m:e>
                                <m:r>
                                  <a:rPr lang="ru-RU" i="1"/>
                                  <m:t>𝑥</m:t>
                                </m:r>
                              </m:e>
                              <m:sup>
                                <m:r>
                                  <a:rPr lang="ru-RU" i="1"/>
                                  <m:t>2</m:t>
                                </m:r>
                              </m:sup>
                            </m:sSup>
                            <m:r>
                              <a:rPr lang="ru-RU" i="1"/>
                              <m:t>+</m:t>
                            </m:r>
                            <m:sSup>
                              <m:sSupPr>
                                <m:ctrlPr>
                                  <a:rPr lang="ru-RU" i="1"/>
                                </m:ctrlPr>
                              </m:sSupPr>
                              <m:e>
                                <m:r>
                                  <a:rPr lang="ru-RU" i="1"/>
                                  <m:t>𝑦</m:t>
                                </m:r>
                              </m:e>
                              <m:sup>
                                <m:r>
                                  <a:rPr lang="ru-RU" i="1"/>
                                  <m:t>2</m:t>
                                </m:r>
                              </m:sup>
                            </m:sSup>
                          </m:num>
                          <m:den>
                            <m:sSup>
                              <m:sSupPr>
                                <m:ctrlPr>
                                  <a:rPr lang="ru-RU" i="1"/>
                                </m:ctrlPr>
                              </m:sSupPr>
                              <m:e>
                                <m:r>
                                  <a:rPr lang="ru-RU" i="1"/>
                                  <m:t>𝜔</m:t>
                                </m:r>
                              </m:e>
                              <m:sup>
                                <m:r>
                                  <a:rPr lang="ru-RU" i="1"/>
                                  <m:t>2</m:t>
                                </m:r>
                              </m:sup>
                            </m:sSup>
                          </m:den>
                        </m:f>
                      </m:e>
                    </m:d>
                  </m:oMath>
                </a14:m>
                <a:r>
                  <a:rPr lang="ru-RU" dirty="0"/>
                  <a:t>                 (5.2)</a:t>
                </a:r>
              </a:p>
              <a:p>
                <a:r>
                  <a:rPr lang="ru-RU" dirty="0"/>
                  <a:t> </a:t>
                </a:r>
              </a:p>
              <a:p>
                <a:pPr algn="just"/>
                <a:r>
                  <a:rPr lang="ru-RU" dirty="0" err="1"/>
                  <a:t>Екінші</a:t>
                </a:r>
                <a:r>
                  <a:rPr lang="ru-RU" dirty="0"/>
                  <a:t> </a:t>
                </a:r>
                <a:r>
                  <a:rPr lang="ru-RU" dirty="0" err="1"/>
                  <a:t>мүше</a:t>
                </a:r>
                <a:r>
                  <a:rPr lang="ru-RU" dirty="0"/>
                  <a:t> - </a:t>
                </a:r>
                <a:r>
                  <a:rPr lang="ru-RU" dirty="0" err="1"/>
                  <a:t>сәуленің</a:t>
                </a:r>
                <a:r>
                  <a:rPr lang="ru-RU" dirty="0"/>
                  <a:t> </a:t>
                </a:r>
                <a:r>
                  <a:rPr lang="en-US" dirty="0"/>
                  <a:t>z</a:t>
                </a:r>
                <a:r>
                  <a:rPr lang="ru-RU" dirty="0"/>
                  <a:t> </a:t>
                </a:r>
                <a:r>
                  <a:rPr lang="ru-RU" dirty="0" err="1"/>
                  <a:t>осі</a:t>
                </a:r>
                <a:r>
                  <a:rPr lang="ru-RU" dirty="0"/>
                  <a:t> </a:t>
                </a:r>
                <a:r>
                  <a:rPr lang="ru-RU" dirty="0" err="1"/>
                  <a:t>фазасы</a:t>
                </a:r>
                <a:r>
                  <a:rPr lang="ru-RU" dirty="0"/>
                  <a:t> мен </a:t>
                </a:r>
                <a:r>
                  <a:rPr lang="ru-RU" dirty="0" err="1"/>
                  <a:t>дифракциялық</a:t>
                </a:r>
                <a:r>
                  <a:rPr lang="ru-RU" dirty="0"/>
                  <a:t> </a:t>
                </a:r>
                <a:r>
                  <a:rPr lang="ru-RU" dirty="0" err="1"/>
                  <a:t>дивергенцияға</a:t>
                </a:r>
                <a:r>
                  <a:rPr lang="ru-RU" dirty="0"/>
                  <a:t> </a:t>
                </a:r>
                <a:r>
                  <a:rPr lang="ru-RU" dirty="0" err="1"/>
                  <a:t>байланысты</a:t>
                </a:r>
                <a:r>
                  <a:rPr lang="ru-RU" dirty="0"/>
                  <a:t> </a:t>
                </a:r>
                <a:r>
                  <a:rPr lang="ru-RU" dirty="0" err="1"/>
                  <a:t>жазық</a:t>
                </a:r>
                <a:r>
                  <a:rPr lang="ru-RU" dirty="0"/>
                  <a:t> </a:t>
                </a:r>
                <a:r>
                  <a:rPr lang="ru-RU" dirty="0" err="1"/>
                  <a:t>толқын</a:t>
                </a:r>
                <a:r>
                  <a:rPr lang="ru-RU" dirty="0"/>
                  <a:t> </a:t>
                </a:r>
                <a:r>
                  <a:rPr lang="ru-RU" dirty="0" err="1"/>
                  <a:t>фазасы</a:t>
                </a:r>
                <a:r>
                  <a:rPr lang="ru-RU" dirty="0"/>
                  <a:t> </a:t>
                </a:r>
                <a:r>
                  <a:rPr lang="ru-RU" dirty="0" err="1"/>
                  <a:t>арасындағы</a:t>
                </a:r>
                <a:r>
                  <a:rPr lang="ru-RU" dirty="0"/>
                  <a:t> </a:t>
                </a:r>
                <a:r>
                  <a:rPr lang="ru-RU" dirty="0" err="1"/>
                  <a:t>айырмашылық</a:t>
                </a:r>
                <a:r>
                  <a:rPr lang="ru-RU" dirty="0"/>
                  <a:t>.  </a:t>
                </a:r>
                <a:r>
                  <a:rPr lang="ru-RU" dirty="0" err="1"/>
                  <a:t>Арқалық</a:t>
                </a:r>
                <a:r>
                  <a:rPr lang="ru-RU" dirty="0"/>
                  <a:t> фаза </a:t>
                </a:r>
                <a:r>
                  <a:rPr lang="ru-RU" dirty="0" err="1"/>
                  <a:t>бетінің</a:t>
                </a:r>
                <a:r>
                  <a:rPr lang="ru-RU" dirty="0"/>
                  <a:t> </a:t>
                </a:r>
                <a:r>
                  <a:rPr lang="ru-RU" dirty="0" err="1"/>
                  <a:t>максималды</a:t>
                </a:r>
                <a:r>
                  <a:rPr lang="ru-RU" dirty="0"/>
                  <a:t> </a:t>
                </a:r>
                <a:r>
                  <a:rPr lang="ru-RU" dirty="0" err="1"/>
                  <a:t>қисаюы</a:t>
                </a:r>
                <a:r>
                  <a:rPr lang="ru-RU" dirty="0"/>
                  <a:t> </a:t>
                </a:r>
                <a14:m>
                  <m:oMath xmlns:m="http://schemas.openxmlformats.org/officeDocument/2006/math">
                    <m:r>
                      <m:rPr>
                        <m:sty m:val="p"/>
                      </m:rPr>
                      <a:rPr lang="en-US"/>
                      <m:t>z</m:t>
                    </m:r>
                    <m:r>
                      <a:rPr lang="ru-RU"/>
                      <m:t> =</m:t>
                    </m:r>
                    <m:r>
                      <a:rPr lang="ru-RU" i="1"/>
                      <m:t>±</m:t>
                    </m:r>
                    <m:sSub>
                      <m:sSubPr>
                        <m:ctrlPr>
                          <a:rPr lang="ru-RU" i="1"/>
                        </m:ctrlPr>
                      </m:sSubPr>
                      <m:e>
                        <m:r>
                          <a:rPr lang="en-US" i="1"/>
                          <m:t>𝑧</m:t>
                        </m:r>
                      </m:e>
                      <m:sub>
                        <m:r>
                          <a:rPr lang="ru-RU" i="1"/>
                          <m:t>0</m:t>
                        </m:r>
                      </m:sub>
                    </m:sSub>
                  </m:oMath>
                </a14:m>
                <a:r>
                  <a:rPr lang="en-US" dirty="0"/>
                  <a:t> </a:t>
                </a:r>
                <a:r>
                  <a:rPr lang="ru-RU" dirty="0" err="1"/>
                  <a:t>кезінде</a:t>
                </a:r>
                <a:r>
                  <a:rPr lang="ru-RU" dirty="0"/>
                  <a:t> </a:t>
                </a:r>
                <a:r>
                  <a:rPr lang="ru-RU" dirty="0" err="1"/>
                  <a:t>байқалады</a:t>
                </a:r>
                <a:r>
                  <a:rPr lang="ru-RU" dirty="0"/>
                  <a:t>.  </a:t>
                </a:r>
                <a:r>
                  <a:rPr lang="ru-RU" dirty="0" err="1"/>
                  <a:t>Бұл</a:t>
                </a:r>
                <a:r>
                  <a:rPr lang="ru-RU" dirty="0"/>
                  <a:t> </a:t>
                </a:r>
                <a:r>
                  <a:rPr lang="ru-RU" dirty="0" err="1"/>
                  <a:t>нүктелердегі</a:t>
                </a:r>
                <a:r>
                  <a:rPr lang="ru-RU" dirty="0"/>
                  <a:t> </a:t>
                </a:r>
                <a:r>
                  <a:rPr lang="ru-RU" dirty="0" err="1"/>
                  <a:t>ең</a:t>
                </a:r>
                <a:r>
                  <a:rPr lang="ru-RU" dirty="0"/>
                  <a:t> аз </a:t>
                </a:r>
                <a:r>
                  <a:rPr lang="ru-RU" dirty="0" err="1"/>
                  <a:t>қисықтық</a:t>
                </a:r>
                <a:r>
                  <a:rPr lang="ru-RU" dirty="0"/>
                  <a:t> радиусы </a:t>
                </a:r>
                <a:r>
                  <a:rPr lang="en-US" dirty="0" err="1"/>
                  <a:t>R</a:t>
                </a:r>
                <a:r>
                  <a:rPr lang="en-US" baseline="-25000" dirty="0" err="1"/>
                  <a:t>min</a:t>
                </a:r>
                <a:r>
                  <a:rPr lang="ru-RU" dirty="0"/>
                  <a:t> = 2</a:t>
                </a:r>
                <a:r>
                  <a:rPr lang="en-US" dirty="0"/>
                  <a:t>z</a:t>
                </a:r>
                <a:r>
                  <a:rPr lang="ru-RU" baseline="-25000" dirty="0"/>
                  <a:t>0</a:t>
                </a:r>
                <a:r>
                  <a:rPr lang="ru-RU" dirty="0"/>
                  <a:t>. </a:t>
                </a:r>
                <a:r>
                  <a:rPr lang="en-US" dirty="0" err="1"/>
                  <a:t>Сондықтан</a:t>
                </a:r>
                <a:r>
                  <a:rPr lang="en-US" dirty="0"/>
                  <a:t> </a:t>
                </a:r>
                <a:r>
                  <a:rPr lang="en-US" dirty="0" err="1"/>
                  <a:t>арқалық</a:t>
                </a:r>
                <a:r>
                  <a:rPr lang="en-US" dirty="0"/>
                  <a:t> </a:t>
                </a:r>
                <a:r>
                  <a:rPr lang="en-US" dirty="0" err="1"/>
                  <a:t>фазасының</a:t>
                </a:r>
                <a:r>
                  <a:rPr lang="en-US" dirty="0"/>
                  <a:t> </a:t>
                </a:r>
                <a:r>
                  <a:rPr lang="en-US" dirty="0" err="1"/>
                  <a:t>бетінің</a:t>
                </a:r>
                <a:r>
                  <a:rPr lang="en-US" dirty="0"/>
                  <a:t> </a:t>
                </a:r>
                <a:r>
                  <a:rPr lang="en-US" dirty="0" err="1"/>
                  <a:t>қисықтық</a:t>
                </a:r>
                <a:r>
                  <a:rPr lang="en-US" dirty="0"/>
                  <a:t> </a:t>
                </a:r>
                <a:r>
                  <a:rPr lang="en-US" dirty="0" err="1"/>
                  <a:t>радиусы</a:t>
                </a:r>
                <a:r>
                  <a:rPr lang="en-US" dirty="0"/>
                  <a:t> </a:t>
                </a:r>
                <a:r>
                  <a:rPr lang="en-US" dirty="0" err="1"/>
                  <a:t>алдымен</a:t>
                </a:r>
                <a:r>
                  <a:rPr lang="en-US" dirty="0"/>
                  <a:t> R = </a:t>
                </a:r>
                <a14:m>
                  <m:oMath xmlns:m="http://schemas.openxmlformats.org/officeDocument/2006/math">
                    <m:r>
                      <a:rPr lang="en-US" i="1"/>
                      <m:t>∞</m:t>
                    </m:r>
                  </m:oMath>
                </a14:m>
                <a:r>
                  <a:rPr lang="en-US" dirty="0"/>
                  <a:t>-</a:t>
                </a:r>
                <a:r>
                  <a:rPr lang="en-US" dirty="0" err="1"/>
                  <a:t>ден</a:t>
                </a:r>
                <a:r>
                  <a:rPr lang="en-US" dirty="0"/>
                  <a:t> z = 0 </a:t>
                </a:r>
                <a:r>
                  <a:rPr lang="en-US" dirty="0" err="1"/>
                  <a:t>кезінде</a:t>
                </a:r>
                <a:r>
                  <a:rPr lang="en-US" dirty="0"/>
                  <a:t> </a:t>
                </a:r>
                <a:r>
                  <a:rPr lang="en-US" dirty="0" err="1"/>
                  <a:t>Rmin</a:t>
                </a:r>
                <a:r>
                  <a:rPr lang="en-US" dirty="0"/>
                  <a:t> = 2z</a:t>
                </a:r>
                <a:r>
                  <a:rPr lang="en-US" baseline="-25000" dirty="0"/>
                  <a:t>0</a:t>
                </a:r>
                <a:r>
                  <a:rPr lang="en-US" dirty="0"/>
                  <a:t>-дан z = z</a:t>
                </a:r>
                <a:r>
                  <a:rPr lang="en-US" baseline="-25000" dirty="0"/>
                  <a:t>0</a:t>
                </a:r>
                <a:r>
                  <a:rPr lang="en-US" dirty="0"/>
                  <a:t>-ға </a:t>
                </a:r>
                <a:r>
                  <a:rPr lang="en-US" dirty="0" err="1"/>
                  <a:t>дейін</a:t>
                </a:r>
                <a:r>
                  <a:rPr lang="en-US" dirty="0"/>
                  <a:t> </a:t>
                </a:r>
                <a:r>
                  <a:rPr lang="en-US" dirty="0" err="1"/>
                  <a:t>төмендейді</a:t>
                </a:r>
                <a:r>
                  <a:rPr lang="en-US" dirty="0"/>
                  <a:t>, </a:t>
                </a:r>
                <a:r>
                  <a:rPr lang="en-US" dirty="0" err="1"/>
                  <a:t>содан</a:t>
                </a:r>
                <a:r>
                  <a:rPr lang="en-US" dirty="0"/>
                  <a:t> </a:t>
                </a:r>
                <a:r>
                  <a:rPr lang="en-US" dirty="0" err="1"/>
                  <a:t>кейін</a:t>
                </a:r>
                <a:r>
                  <a:rPr lang="en-US" dirty="0"/>
                  <a:t>  R = </a:t>
                </a:r>
                <a14:m>
                  <m:oMath xmlns:m="http://schemas.openxmlformats.org/officeDocument/2006/math">
                    <m:r>
                      <a:rPr lang="en-US" i="1"/>
                      <m:t>∞</m:t>
                    </m:r>
                  </m:oMath>
                </a14:m>
                <a:r>
                  <a:rPr lang="en-US" dirty="0"/>
                  <a:t> </a:t>
                </a:r>
                <a:r>
                  <a:rPr lang="kk-KZ" dirty="0"/>
                  <a:t>дейін </a:t>
                </a:r>
                <a:r>
                  <a:rPr lang="en-US" dirty="0"/>
                  <a:t>z </a:t>
                </a:r>
                <a:r>
                  <a:rPr lang="kk-KZ" dirty="0"/>
                  <a:t>шексіздікке ұмтылғанда </a:t>
                </a:r>
                <a:r>
                  <a:rPr lang="en-US" dirty="0" err="1"/>
                  <a:t>қайтадан</a:t>
                </a:r>
                <a:r>
                  <a:rPr lang="en-US" dirty="0"/>
                  <a:t> </a:t>
                </a:r>
                <a:r>
                  <a:rPr lang="en-US" dirty="0" err="1"/>
                  <a:t>артады</a:t>
                </a:r>
                <a:r>
                  <a:rPr lang="en-US" dirty="0"/>
                  <a:t>.  </a:t>
                </a:r>
                <a:r>
                  <a:rPr lang="en-US" dirty="0" err="1"/>
                  <a:t>Жарық</a:t>
                </a:r>
                <a:r>
                  <a:rPr lang="en-US" dirty="0"/>
                  <a:t> </a:t>
                </a:r>
                <a:r>
                  <a:rPr lang="en-US" dirty="0" err="1"/>
                  <a:t>сәулелері</a:t>
                </a:r>
                <a:r>
                  <a:rPr lang="en-US" dirty="0"/>
                  <a:t> </a:t>
                </a:r>
                <a:r>
                  <a:rPr lang="en-US" dirty="0" err="1"/>
                  <a:t>үшін</a:t>
                </a:r>
                <a:r>
                  <a:rPr lang="en-US" dirty="0"/>
                  <a:t>, </a:t>
                </a:r>
                <a:endParaRPr lang="ru-RU" dirty="0">
                  <a:latin typeface="Times New Roman" panose="02020603050405020304" pitchFamily="18" charset="0"/>
                  <a:ea typeface="Times New Roman" panose="02020603050405020304" pitchFamily="18" charset="0"/>
                </a:endParaRPr>
              </a:p>
            </p:txBody>
          </p:sp>
        </mc:Choice>
        <mc:Fallback>
          <p:sp>
            <p:nvSpPr>
              <p:cNvPr id="2" name="Прямоугольник 1"/>
              <p:cNvSpPr>
                <a:spLocks noRot="1" noChangeAspect="1" noMove="1" noResize="1" noEditPoints="1" noAdjustHandles="1" noChangeArrowheads="1" noChangeShapeType="1" noTextEdit="1"/>
              </p:cNvSpPr>
              <p:nvPr/>
            </p:nvSpPr>
            <p:spPr>
              <a:xfrm>
                <a:off x="185736" y="1097903"/>
                <a:ext cx="5729289" cy="5525487"/>
              </a:xfrm>
              <a:prstGeom prst="rect">
                <a:avLst/>
              </a:prstGeom>
              <a:blipFill rotWithShape="0">
                <a:blip r:embed="rId2"/>
                <a:stretch>
                  <a:fillRect l="-851" t="-551" r="-957" b="-772"/>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3" name="Прямоугольник 2"/>
              <p:cNvSpPr/>
              <p:nvPr/>
            </p:nvSpPr>
            <p:spPr>
              <a:xfrm>
                <a:off x="5991227" y="1097903"/>
                <a:ext cx="5938836" cy="4801314"/>
              </a:xfrm>
              <a:prstGeom prst="rect">
                <a:avLst/>
              </a:prstGeom>
            </p:spPr>
            <p:txBody>
              <a:bodyPr wrap="square">
                <a:spAutoFit/>
              </a:bodyPr>
              <a:lstStyle/>
              <a:p>
                <a:pPr algn="just"/>
                <a:r>
                  <a:rPr lang="en-US" dirty="0"/>
                  <a:t>мысалы</a:t>
                </a:r>
                <a:r>
                  <a:rPr lang="en-US" dirty="0"/>
                  <a:t>, </a:t>
                </a:r>
                <a14:m>
                  <m:oMath xmlns:m="http://schemas.openxmlformats.org/officeDocument/2006/math">
                    <m:r>
                      <a:rPr lang="en-US" i="1">
                        <a:latin typeface="Cambria Math" panose="02040503050406030204" pitchFamily="18" charset="0"/>
                      </a:rPr>
                      <m:t>𝜆</m:t>
                    </m:r>
                  </m:oMath>
                </a14:m>
                <a:r>
                  <a:rPr lang="en-US" dirty="0"/>
                  <a:t> ~ 1 </a:t>
                </a:r>
                <a:r>
                  <a:rPr lang="en-US" dirty="0" err="1"/>
                  <a:t>мкм</a:t>
                </a:r>
                <a:r>
                  <a:rPr lang="en-US" dirty="0"/>
                  <a:t> </a:t>
                </a:r>
                <a:r>
                  <a:rPr lang="en-US" dirty="0" err="1"/>
                  <a:t>және</a:t>
                </a:r>
                <a:r>
                  <a:rPr lang="en-US" dirty="0"/>
                  <a:t> </a:t>
                </a:r>
                <a14:m>
                  <m:oMath xmlns:m="http://schemas.openxmlformats.org/officeDocument/2006/math">
                    <m:sSub>
                      <m:sSubPr>
                        <m:ctrlPr>
                          <a:rPr lang="ru-RU"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0</m:t>
                        </m:r>
                      </m:sub>
                    </m:sSub>
                  </m:oMath>
                </a14:m>
                <a:r>
                  <a:rPr lang="en-US" dirty="0"/>
                  <a:t> ~ 1 </a:t>
                </a:r>
                <a:r>
                  <a:rPr lang="en-US" dirty="0" err="1"/>
                  <a:t>мм</a:t>
                </a:r>
                <a:r>
                  <a:rPr lang="en-US" dirty="0"/>
                  <a:t>, </a:t>
                </a:r>
                <a:r>
                  <a:rPr lang="en-US" dirty="0" err="1"/>
                  <a:t>фаза</a:t>
                </a:r>
                <a:r>
                  <a:rPr lang="en-US" dirty="0"/>
                  <a:t> </a:t>
                </a:r>
                <a:r>
                  <a:rPr lang="en-US" dirty="0" err="1"/>
                  <a:t>бетінің</a:t>
                </a:r>
                <a:r>
                  <a:rPr lang="en-US" dirty="0"/>
                  <a:t> </a:t>
                </a:r>
                <a:r>
                  <a:rPr lang="en-US" dirty="0" err="1"/>
                  <a:t>ең</a:t>
                </a:r>
                <a:r>
                  <a:rPr lang="en-US" dirty="0"/>
                  <a:t> </a:t>
                </a:r>
                <a:r>
                  <a:rPr lang="en-US" dirty="0" err="1"/>
                  <a:t>аз</a:t>
                </a:r>
                <a:r>
                  <a:rPr lang="en-US" dirty="0"/>
                  <a:t> </a:t>
                </a:r>
                <a:r>
                  <a:rPr lang="en-US" dirty="0" err="1"/>
                  <a:t>қисықтық</a:t>
                </a:r>
                <a:r>
                  <a:rPr lang="en-US" dirty="0"/>
                  <a:t> </a:t>
                </a:r>
                <a:r>
                  <a:rPr lang="en-US" dirty="0" err="1"/>
                  <a:t>радиусы</a:t>
                </a:r>
                <a:r>
                  <a:rPr lang="en-US" dirty="0"/>
                  <a:t> 2-3 м.</a:t>
                </a:r>
                <a:endParaRPr lang="ru-RU" dirty="0"/>
              </a:p>
              <a:p>
                <a:pPr algn="just"/>
                <a:r>
                  <a:rPr lang="en-US" dirty="0"/>
                  <a:t>(5.7)</a:t>
                </a:r>
                <a:r>
                  <a:rPr lang="kk-KZ" dirty="0"/>
                  <a:t> бойынша </a:t>
                </a:r>
                <a:r>
                  <a:rPr lang="en-US" dirty="0" err="1"/>
                  <a:t>кез</a:t>
                </a:r>
                <a:r>
                  <a:rPr lang="en-US" dirty="0"/>
                  <a:t> </a:t>
                </a:r>
                <a:r>
                  <a:rPr lang="en-US" dirty="0" err="1"/>
                  <a:t>келген</a:t>
                </a:r>
                <a:r>
                  <a:rPr lang="en-US" dirty="0"/>
                  <a:t> </a:t>
                </a:r>
                <a:r>
                  <a:rPr lang="en-US" dirty="0" err="1"/>
                  <a:t>горизонталь</a:t>
                </a:r>
                <a:r>
                  <a:rPr lang="en-US" dirty="0"/>
                  <a:t> </a:t>
                </a:r>
                <a:r>
                  <a:rPr lang="en-US" dirty="0" err="1"/>
                  <a:t>жазықтықтағы</a:t>
                </a:r>
                <a:r>
                  <a:rPr lang="en-US" dirty="0"/>
                  <a:t> </a:t>
                </a:r>
                <a:r>
                  <a:rPr lang="en-US" dirty="0" err="1"/>
                  <a:t>сәулелердің</a:t>
                </a:r>
                <a:r>
                  <a:rPr lang="en-US" dirty="0"/>
                  <a:t> </a:t>
                </a:r>
                <a:r>
                  <a:rPr lang="en-US" dirty="0" err="1"/>
                  <a:t>амплитудасы</a:t>
                </a:r>
                <a:r>
                  <a:rPr lang="en-US" dirty="0"/>
                  <a:t> </a:t>
                </a:r>
                <a:r>
                  <a:rPr lang="en-US" dirty="0" err="1"/>
                  <a:t>Гаусс</a:t>
                </a:r>
                <a:r>
                  <a:rPr lang="en-US" dirty="0"/>
                  <a:t> </a:t>
                </a:r>
                <a:r>
                  <a:rPr lang="en-US" dirty="0" err="1"/>
                  <a:t>заң</a:t>
                </a:r>
                <a:r>
                  <a:rPr lang="kk-KZ" dirty="0"/>
                  <a:t>ы </a:t>
                </a:r>
                <a:r>
                  <a:rPr lang="en-US" dirty="0" err="1"/>
                  <a:t>бойынша</a:t>
                </a:r>
                <a:r>
                  <a:rPr lang="en-US" dirty="0"/>
                  <a:t> z = </a:t>
                </a:r>
                <a:r>
                  <a:rPr lang="en-US" dirty="0" err="1"/>
                  <a:t>const</a:t>
                </a:r>
                <a:r>
                  <a:rPr lang="en-US" dirty="0"/>
                  <a:t> </a:t>
                </a:r>
                <a:r>
                  <a:rPr lang="en-US" dirty="0" err="1"/>
                  <a:t>азаятынын</a:t>
                </a:r>
                <a:r>
                  <a:rPr lang="en-US" dirty="0"/>
                  <a:t> </a:t>
                </a:r>
                <a:r>
                  <a:rPr lang="en-US" dirty="0" err="1"/>
                  <a:t>көрсетеді</a:t>
                </a:r>
                <a:r>
                  <a:rPr lang="en-US" dirty="0"/>
                  <a:t>. </a:t>
                </a:r>
                <a:r>
                  <a:rPr lang="en-US" dirty="0" err="1"/>
                  <a:t>Сондықтан</a:t>
                </a:r>
                <a:r>
                  <a:rPr lang="en-US" dirty="0"/>
                  <a:t> </a:t>
                </a:r>
                <a:r>
                  <a:rPr lang="en-US" dirty="0" err="1"/>
                  <a:t>оларды</a:t>
                </a:r>
                <a:r>
                  <a:rPr lang="en-US" dirty="0"/>
                  <a:t> </a:t>
                </a:r>
                <a:r>
                  <a:rPr lang="en-US" dirty="0" err="1"/>
                  <a:t>Гаусс</a:t>
                </a:r>
                <a:r>
                  <a:rPr lang="en-US" dirty="0"/>
                  <a:t> </a:t>
                </a:r>
                <a:r>
                  <a:rPr lang="en-US" dirty="0" err="1"/>
                  <a:t>сәулелері</a:t>
                </a:r>
                <a:r>
                  <a:rPr lang="en-US" dirty="0"/>
                  <a:t> </a:t>
                </a:r>
                <a:r>
                  <a:rPr lang="en-US" dirty="0" err="1"/>
                  <a:t>деп</a:t>
                </a:r>
                <a:r>
                  <a:rPr lang="en-US" dirty="0"/>
                  <a:t> </a:t>
                </a:r>
                <a:r>
                  <a:rPr lang="en-US" dirty="0" err="1"/>
                  <a:t>атайды</a:t>
                </a:r>
                <a:r>
                  <a:rPr lang="en-US" dirty="0"/>
                  <a:t>.  z </a:t>
                </a:r>
                <a:r>
                  <a:rPr lang="en-US" dirty="0" err="1"/>
                  <a:t>координатасы</a:t>
                </a:r>
                <a:r>
                  <a:rPr lang="en-US" dirty="0"/>
                  <a:t> </a:t>
                </a:r>
                <a:r>
                  <a:rPr lang="en-US" dirty="0" err="1"/>
                  <a:t>ұлғайған</a:t>
                </a:r>
                <a:r>
                  <a:rPr lang="en-US" dirty="0"/>
                  <a:t> </a:t>
                </a:r>
                <a:r>
                  <a:rPr lang="en-US" dirty="0" err="1"/>
                  <a:t>сайын</a:t>
                </a:r>
                <a:r>
                  <a:rPr lang="en-US" dirty="0"/>
                  <a:t> </a:t>
                </a:r>
                <a:r>
                  <a:rPr lang="en-US" dirty="0" err="1"/>
                  <a:t>сәуленің</a:t>
                </a:r>
                <a:r>
                  <a:rPr lang="en-US" dirty="0"/>
                  <a:t> </a:t>
                </a:r>
                <a:r>
                  <a:rPr lang="en-US" dirty="0" err="1"/>
                  <a:t>горизонталь</a:t>
                </a:r>
                <a:r>
                  <a:rPr lang="en-US" dirty="0"/>
                  <a:t> </a:t>
                </a:r>
                <a:r>
                  <a:rPr lang="en-US" dirty="0" err="1"/>
                  <a:t>өлшемін</a:t>
                </a:r>
                <a:r>
                  <a:rPr lang="en-US" dirty="0"/>
                  <a:t> </a:t>
                </a:r>
                <a:r>
                  <a:rPr lang="en-US" dirty="0" err="1"/>
                  <a:t>анықтайтын</a:t>
                </a:r>
                <a:r>
                  <a:rPr lang="en-US" dirty="0"/>
                  <a:t> </a:t>
                </a:r>
                <a:r>
                  <a:rPr lang="en-US" dirty="0" err="1"/>
                  <a:t>Гаусс</a:t>
                </a:r>
                <a:r>
                  <a:rPr lang="en-US" dirty="0"/>
                  <a:t> </a:t>
                </a:r>
                <a:r>
                  <a:rPr lang="en-US" dirty="0" err="1"/>
                  <a:t>параметрі</a:t>
                </a:r>
                <a:r>
                  <a:rPr lang="en-US" dirty="0"/>
                  <a:t> </a:t>
                </a:r>
                <a:r>
                  <a:rPr lang="en-US" dirty="0" err="1"/>
                  <a:t>өседі</a:t>
                </a:r>
                <a:r>
                  <a:rPr lang="en-US" dirty="0"/>
                  <a:t>.  </a:t>
                </a:r>
                <a:r>
                  <a:rPr lang="en-US" dirty="0" err="1"/>
                  <a:t>Осы</a:t>
                </a:r>
                <a:r>
                  <a:rPr lang="en-US" dirty="0"/>
                  <a:t> </a:t>
                </a:r>
                <a:r>
                  <a:rPr lang="en-US" dirty="0" err="1"/>
                  <a:t>бос</a:t>
                </a:r>
                <a:r>
                  <a:rPr lang="en-US" dirty="0"/>
                  <a:t> </a:t>
                </a:r>
                <a:r>
                  <a:rPr lang="en-US" dirty="0" err="1"/>
                  <a:t>кеңістікте</a:t>
                </a:r>
                <a:r>
                  <a:rPr lang="en-US" dirty="0"/>
                  <a:t> </a:t>
                </a:r>
                <a:r>
                  <a:rPr lang="en-US" dirty="0" err="1"/>
                  <a:t>таралу</a:t>
                </a:r>
                <a:r>
                  <a:rPr lang="en-US" dirty="0"/>
                  <a:t> </a:t>
                </a:r>
                <a:r>
                  <a:rPr lang="en-US" dirty="0" err="1"/>
                  <a:t>кезінде</a:t>
                </a:r>
                <a:r>
                  <a:rPr lang="en-US" dirty="0"/>
                  <a:t> </a:t>
                </a:r>
                <a:r>
                  <a:rPr lang="en-US" dirty="0" err="1"/>
                  <a:t>Гаусс</a:t>
                </a:r>
                <a:r>
                  <a:rPr lang="en-US" dirty="0"/>
                  <a:t> </a:t>
                </a:r>
                <a:r>
                  <a:rPr lang="en-US" dirty="0" err="1"/>
                  <a:t>сәулесі</a:t>
                </a:r>
                <a:r>
                  <a:rPr lang="en-US" dirty="0"/>
                  <a:t> </a:t>
                </a:r>
                <a:r>
                  <a:rPr lang="en-US" dirty="0" err="1"/>
                  <a:t>кеңейеді</a:t>
                </a:r>
                <a:r>
                  <a:rPr lang="en-US" dirty="0"/>
                  <a:t>, </a:t>
                </a:r>
                <a:r>
                  <a:rPr lang="en-US" dirty="0" err="1"/>
                  <a:t>ал</a:t>
                </a:r>
                <a:r>
                  <a:rPr lang="en-US" dirty="0"/>
                  <a:t> </a:t>
                </a:r>
                <a:r>
                  <a:rPr lang="en-US" dirty="0" err="1"/>
                  <a:t>оның</a:t>
                </a:r>
                <a:r>
                  <a:rPr lang="en-US" dirty="0"/>
                  <a:t> </a:t>
                </a:r>
                <a:r>
                  <a:rPr lang="en-US" dirty="0" err="1"/>
                  <a:t>центрдегі</a:t>
                </a:r>
                <a:r>
                  <a:rPr lang="en-US" dirty="0"/>
                  <a:t> </a:t>
                </a:r>
                <a:r>
                  <a:rPr lang="en-US" dirty="0" err="1"/>
                  <a:t>амплитудасы</a:t>
                </a:r>
                <a:r>
                  <a:rPr lang="en-US" dirty="0"/>
                  <a:t> 1/w(z) </a:t>
                </a:r>
                <a:r>
                  <a:rPr lang="en-US" dirty="0" err="1"/>
                  <a:t>заңы</a:t>
                </a:r>
                <a:r>
                  <a:rPr lang="en-US" dirty="0"/>
                  <a:t> </a:t>
                </a:r>
                <a:r>
                  <a:rPr lang="en-US" dirty="0" err="1"/>
                  <a:t>бойынша</a:t>
                </a:r>
                <a:r>
                  <a:rPr lang="en-US" dirty="0"/>
                  <a:t> </a:t>
                </a:r>
                <a:r>
                  <a:rPr lang="en-US" dirty="0" err="1"/>
                  <a:t>азаяды</a:t>
                </a:r>
                <a:r>
                  <a:rPr lang="en-US" dirty="0"/>
                  <a:t> (5.1-сурет).  </a:t>
                </a:r>
                <a:endParaRPr lang="ru-RU" dirty="0"/>
              </a:p>
              <a:p>
                <a:pPr algn="just"/>
                <a:r>
                  <a:rPr lang="en-US" dirty="0"/>
                  <a:t>(5.2), (5.7) </a:t>
                </a:r>
                <a:r>
                  <a:rPr lang="en-US" dirty="0" err="1"/>
                  <a:t>өрнектері</a:t>
                </a:r>
                <a:r>
                  <a:rPr lang="en-US" dirty="0"/>
                  <a:t> </a:t>
                </a:r>
                <a:r>
                  <a:rPr lang="en-US" dirty="0" err="1"/>
                  <a:t>дөңгелек</a:t>
                </a:r>
                <a:r>
                  <a:rPr lang="en-US" dirty="0"/>
                  <a:t> </a:t>
                </a:r>
                <a:r>
                  <a:rPr lang="en-US" dirty="0" err="1"/>
                  <a:t>сәулелердің</a:t>
                </a:r>
                <a:r>
                  <a:rPr lang="en-US" dirty="0"/>
                  <a:t> </a:t>
                </a:r>
                <a:r>
                  <a:rPr lang="en-US" dirty="0" err="1"/>
                  <a:t>нөлдік</a:t>
                </a:r>
                <a:r>
                  <a:rPr lang="en-US" dirty="0"/>
                  <a:t> </a:t>
                </a:r>
                <a:r>
                  <a:rPr lang="en-US" dirty="0" err="1"/>
                  <a:t>режимі</a:t>
                </a:r>
                <a:r>
                  <a:rPr lang="en-US" dirty="0"/>
                  <a:t> </a:t>
                </a:r>
                <a:r>
                  <a:rPr lang="en-US" dirty="0" err="1"/>
                  <a:t>деп</a:t>
                </a:r>
                <a:r>
                  <a:rPr lang="en-US" dirty="0"/>
                  <a:t> </a:t>
                </a:r>
                <a:r>
                  <a:rPr lang="en-US" dirty="0" err="1"/>
                  <a:t>аталатын</a:t>
                </a:r>
                <a:r>
                  <a:rPr lang="en-US" dirty="0"/>
                  <a:t> </a:t>
                </a:r>
                <a:r>
                  <a:rPr lang="en-US" dirty="0" err="1"/>
                  <a:t>Гаусс</a:t>
                </a:r>
                <a:r>
                  <a:rPr lang="en-US" dirty="0"/>
                  <a:t> </a:t>
                </a:r>
                <a:r>
                  <a:rPr lang="en-US" dirty="0" err="1"/>
                  <a:t>сәулелерінің</a:t>
                </a:r>
                <a:r>
                  <a:rPr lang="en-US" dirty="0"/>
                  <a:t> </a:t>
                </a:r>
                <a:r>
                  <a:rPr lang="en-US" dirty="0" err="1"/>
                  <a:t>қарапайым</a:t>
                </a:r>
                <a:r>
                  <a:rPr lang="en-US" dirty="0"/>
                  <a:t> </a:t>
                </a:r>
                <a:r>
                  <a:rPr lang="en-US" dirty="0" err="1"/>
                  <a:t>түрін</a:t>
                </a:r>
                <a:r>
                  <a:rPr lang="en-US" dirty="0"/>
                  <a:t> </a:t>
                </a:r>
                <a:r>
                  <a:rPr lang="en-US" dirty="0" err="1"/>
                  <a:t>анықтайды</a:t>
                </a:r>
                <a:r>
                  <a:rPr lang="en-US" dirty="0"/>
                  <a:t>.  </a:t>
                </a:r>
                <a:r>
                  <a:rPr lang="en-US" dirty="0" err="1"/>
                  <a:t>Мұндай</a:t>
                </a:r>
                <a:r>
                  <a:rPr lang="en-US" dirty="0"/>
                  <a:t> </a:t>
                </a:r>
                <a:r>
                  <a:rPr lang="en-US" dirty="0" err="1"/>
                  <a:t>сәуленің</a:t>
                </a:r>
                <a:r>
                  <a:rPr lang="en-US" dirty="0"/>
                  <a:t> </a:t>
                </a:r>
                <a:r>
                  <a:rPr lang="en-US" dirty="0" err="1"/>
                  <a:t>электромагниттік</a:t>
                </a:r>
                <a:r>
                  <a:rPr lang="en-US" dirty="0"/>
                  <a:t> </a:t>
                </a:r>
                <a:r>
                  <a:rPr lang="en-US" dirty="0" err="1"/>
                  <a:t>өрісі</a:t>
                </a:r>
                <a:r>
                  <a:rPr lang="en-US" dirty="0"/>
                  <a:t> </a:t>
                </a:r>
                <a:r>
                  <a:rPr lang="en-US" dirty="0" err="1"/>
                  <a:t>дөңгелек</a:t>
                </a:r>
                <a:r>
                  <a:rPr lang="en-US" dirty="0"/>
                  <a:t> </a:t>
                </a:r>
                <a:r>
                  <a:rPr lang="en-US" dirty="0" err="1"/>
                  <a:t>симметрияға</a:t>
                </a:r>
                <a:r>
                  <a:rPr lang="en-US" dirty="0"/>
                  <a:t> </a:t>
                </a:r>
                <a:r>
                  <a:rPr lang="en-US" dirty="0" err="1"/>
                  <a:t>ие</a:t>
                </a:r>
                <a:r>
                  <a:rPr lang="en-US" dirty="0"/>
                  <a:t> </a:t>
                </a:r>
                <a:r>
                  <a:rPr lang="en-US" dirty="0" err="1"/>
                  <a:t>және</a:t>
                </a:r>
                <a:r>
                  <a:rPr lang="en-US" dirty="0"/>
                  <a:t> </a:t>
                </a:r>
                <a:r>
                  <a:rPr lang="en-US" dirty="0" err="1"/>
                  <a:t>Гаусс</a:t>
                </a:r>
                <a:r>
                  <a:rPr lang="en-US" dirty="0"/>
                  <a:t> </a:t>
                </a:r>
                <a:r>
                  <a:rPr lang="en-US" dirty="0" err="1"/>
                  <a:t>заңы</a:t>
                </a:r>
                <a:r>
                  <a:rPr lang="en-US" dirty="0"/>
                  <a:t> </a:t>
                </a:r>
                <a:r>
                  <a:rPr lang="en-US" dirty="0" err="1"/>
                  <a:t>бойынша</a:t>
                </a:r>
                <a:r>
                  <a:rPr lang="en-US" dirty="0"/>
                  <a:t> </a:t>
                </a:r>
                <a:r>
                  <a:rPr lang="en-US" dirty="0" err="1"/>
                  <a:t>тек</a:t>
                </a:r>
                <a:r>
                  <a:rPr lang="en-US" dirty="0"/>
                  <a:t> </a:t>
                </a:r>
                <a:r>
                  <a:rPr lang="en-US" dirty="0" err="1"/>
                  <a:t>көлденең</a:t>
                </a:r>
                <a:r>
                  <a:rPr lang="en-US" dirty="0"/>
                  <a:t> </a:t>
                </a:r>
                <a:r>
                  <a:rPr lang="en-US" dirty="0" err="1"/>
                  <a:t>жазықтықта</a:t>
                </a:r>
                <a:r>
                  <a:rPr lang="en-US" dirty="0"/>
                  <a:t> </a:t>
                </a:r>
                <a:r>
                  <a:rPr lang="en-US" dirty="0" err="1"/>
                  <a:t>өзгереді</a:t>
                </a:r>
                <a:r>
                  <a:rPr lang="en-US" dirty="0"/>
                  <a:t>.  </a:t>
                </a:r>
                <a:r>
                  <a:rPr lang="en-US" dirty="0" err="1"/>
                  <a:t>Алайда</a:t>
                </a:r>
                <a:r>
                  <a:rPr lang="en-US" dirty="0"/>
                  <a:t> (5.1) </a:t>
                </a:r>
                <a:r>
                  <a:rPr lang="en-US" dirty="0" err="1"/>
                  <a:t>параболалық</a:t>
                </a:r>
                <a:r>
                  <a:rPr lang="en-US" dirty="0"/>
                  <a:t> </a:t>
                </a:r>
                <a:r>
                  <a:rPr lang="en-US" dirty="0" err="1"/>
                  <a:t>теңдеу</a:t>
                </a:r>
                <a:r>
                  <a:rPr lang="en-US" dirty="0"/>
                  <a:t> </a:t>
                </a:r>
                <a:r>
                  <a:rPr lang="en-US" dirty="0" err="1"/>
                  <a:t>де</a:t>
                </a:r>
                <a:r>
                  <a:rPr lang="en-US" dirty="0"/>
                  <a:t> </a:t>
                </a:r>
                <a:r>
                  <a:rPr lang="en-US" dirty="0" err="1"/>
                  <a:t>сәулеленуді</a:t>
                </a:r>
                <a:r>
                  <a:rPr lang="en-US" dirty="0"/>
                  <a:t> </a:t>
                </a:r>
                <a:r>
                  <a:rPr lang="en-US" dirty="0" err="1"/>
                  <a:t>қанағаттандырады</a:t>
                </a:r>
                <a:endParaRPr lang="ru-RU" dirty="0"/>
              </a:p>
              <a:p>
                <a:pPr indent="450215" algn="just">
                  <a:spcAft>
                    <a:spcPts val="0"/>
                  </a:spcAft>
                </a:pPr>
                <a:endParaRPr lang="ru-RU" dirty="0">
                  <a:latin typeface="Times New Roman" panose="02020603050405020304" pitchFamily="18" charset="0"/>
                  <a:ea typeface="Times New Roman" panose="02020603050405020304" pitchFamily="18" charset="0"/>
                </a:endParaRPr>
              </a:p>
            </p:txBody>
          </p:sp>
        </mc:Choice>
        <mc:Fallback>
          <p:sp>
            <p:nvSpPr>
              <p:cNvPr id="3" name="Прямоугольник 2"/>
              <p:cNvSpPr>
                <a:spLocks noRot="1" noChangeAspect="1" noMove="1" noResize="1" noEditPoints="1" noAdjustHandles="1" noChangeArrowheads="1" noChangeShapeType="1" noTextEdit="1"/>
              </p:cNvSpPr>
              <p:nvPr/>
            </p:nvSpPr>
            <p:spPr>
              <a:xfrm>
                <a:off x="5991227" y="1097903"/>
                <a:ext cx="5938836" cy="4801314"/>
              </a:xfrm>
              <a:prstGeom prst="rect">
                <a:avLst/>
              </a:prstGeom>
              <a:blipFill rotWithShape="0">
                <a:blip r:embed="rId3"/>
                <a:stretch>
                  <a:fillRect l="-924" t="-635" r="-821"/>
                </a:stretch>
              </a:blipFill>
            </p:spPr>
            <p:txBody>
              <a:bodyPr/>
              <a:lstStyle/>
              <a:p>
                <a:r>
                  <a:rPr lang="ru-RU">
                    <a:noFill/>
                  </a:rPr>
                  <a:t> </a:t>
                </a:r>
              </a:p>
            </p:txBody>
          </p:sp>
        </mc:Fallback>
      </mc:AlternateContent>
    </p:spTree>
    <p:extLst>
      <p:ext uri="{BB962C8B-B14F-4D97-AF65-F5344CB8AC3E}">
        <p14:creationId xmlns:p14="http://schemas.microsoft.com/office/powerpoint/2010/main" val="2255433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ятиугольник 8"/>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397815"/>
            <a:ext cx="10801350"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ctr"/>
            <a:r>
              <a:rPr lang="ru-RU" sz="2400" dirty="0">
                <a:latin typeface="Times New Roman" panose="02020603050405020304" pitchFamily="18" charset="0"/>
                <a:cs typeface="Times New Roman" panose="02020603050405020304" pitchFamily="18" charset="0"/>
              </a:rPr>
              <a:t>5.1. Гаусс </a:t>
            </a:r>
            <a:r>
              <a:rPr lang="ru-RU" sz="2400" dirty="0" err="1">
                <a:latin typeface="Times New Roman" panose="02020603050405020304" pitchFamily="18" charset="0"/>
                <a:cs typeface="Times New Roman" panose="02020603050405020304" pitchFamily="18" charset="0"/>
              </a:rPr>
              <a:t>сәулелері</a:t>
            </a:r>
            <a:endParaRPr lang="ru-RU" sz="2400" dirty="0">
              <a:latin typeface="Times New Roman" panose="02020603050405020304" pitchFamily="18" charset="0"/>
              <a:cs typeface="Times New Roman" panose="02020603050405020304" pitchFamily="18" charset="0"/>
            </a:endParaRPr>
          </a:p>
        </p:txBody>
      </p:sp>
      <p:sp>
        <p:nvSpPr>
          <p:cNvPr id="8" name="Нашивка 7"/>
          <p:cNvSpPr/>
          <p:nvPr/>
        </p:nvSpPr>
        <p:spPr>
          <a:xfrm>
            <a:off x="11058526" y="278604"/>
            <a:ext cx="1028701"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schemeClr val="tx1"/>
                </a:solidFill>
              </a:rPr>
              <a:t>5</a:t>
            </a:r>
            <a:endParaRPr lang="ru-RU" dirty="0">
              <a:solidFill>
                <a:schemeClr val="tx1"/>
              </a:solidFill>
            </a:endParaRPr>
          </a:p>
        </p:txBody>
      </p:sp>
      <p:pic>
        <p:nvPicPr>
          <p:cNvPr id="7" name="Рисунок 6" descr="C:\Users\Ардак\Desktop\5ed8617c-8f72-43ad-9dcf-4cb9d5819954.jpg"/>
          <p:cNvPicPr/>
          <p:nvPr/>
        </p:nvPicPr>
        <p:blipFill rotWithShape="1">
          <a:blip r:embed="rId2" cstate="print">
            <a:biLevel thresh="50000"/>
            <a:extLst>
              <a:ext uri="{28A0092B-C50C-407E-A947-70E740481C1C}">
                <a14:useLocalDpi xmlns:a14="http://schemas.microsoft.com/office/drawing/2010/main" val="0"/>
              </a:ext>
            </a:extLst>
          </a:blip>
          <a:srcRect l="7931" t="13411" r="10748" b="3767"/>
          <a:stretch/>
        </p:blipFill>
        <p:spPr bwMode="auto">
          <a:xfrm>
            <a:off x="371475" y="1093140"/>
            <a:ext cx="3157538" cy="2442771"/>
          </a:xfrm>
          <a:prstGeom prst="rect">
            <a:avLst/>
          </a:prstGeom>
          <a:noFill/>
          <a:ln>
            <a:noFill/>
          </a:ln>
        </p:spPr>
      </p:pic>
      <mc:AlternateContent xmlns:mc="http://schemas.openxmlformats.org/markup-compatibility/2006">
        <mc:Choice xmlns:a14="http://schemas.microsoft.com/office/drawing/2010/main" Requires="a14">
          <p:sp>
            <p:nvSpPr>
              <p:cNvPr id="3" name="Прямоугольник 2"/>
              <p:cNvSpPr/>
              <p:nvPr/>
            </p:nvSpPr>
            <p:spPr>
              <a:xfrm>
                <a:off x="3900488" y="1093140"/>
                <a:ext cx="8086725" cy="3648243"/>
              </a:xfrm>
              <a:prstGeom prst="rect">
                <a:avLst/>
              </a:prstGeom>
            </p:spPr>
            <p:txBody>
              <a:bodyPr wrap="square">
                <a:spAutoFit/>
              </a:bodyPr>
              <a:lstStyle/>
              <a:p>
                <a:pPr indent="450215" algn="just">
                  <a:spcAft>
                    <a:spcPts val="0"/>
                  </a:spcAft>
                </a:pPr>
                <a:r>
                  <a:rPr lang="kk-KZ" dirty="0" smtClean="0">
                    <a:effectLst/>
                    <a:latin typeface="Times New Roman" panose="02020603050405020304" pitchFamily="18" charset="0"/>
                    <a:ea typeface="Times New Roman" panose="02020603050405020304" pitchFamily="18" charset="0"/>
                  </a:rPr>
                  <a:t>Дегенмен</a:t>
                </a:r>
                <a:r>
                  <a:rPr lang="kk-KZ" dirty="0">
                    <a:effectLst/>
                    <a:latin typeface="Times New Roman" panose="02020603050405020304" pitchFamily="18" charset="0"/>
                    <a:ea typeface="Times New Roman" panose="02020603050405020304" pitchFamily="18" charset="0"/>
                  </a:rPr>
                  <a:t>, Эрмит-Гаусс сәулелері де жарық сәулелерінің салыстырмалы түрде қарапайым түрі болып табылады, олардың кеңістіктік формасы мен фазалық беті революция беттері болып табылады.  Мұндай сәулелер, мысалы, резонаторлары сфералық айналардан құралған және дөңгелек симметрияны бұзатын элементтері жоқ лазерлер арқылы </a:t>
                </a:r>
                <a:r>
                  <a:rPr lang="kk-KZ" dirty="0" smtClean="0">
                    <a:effectLst/>
                    <a:latin typeface="Times New Roman" panose="02020603050405020304" pitchFamily="18" charset="0"/>
                    <a:ea typeface="Times New Roman" panose="02020603050405020304" pitchFamily="18" charset="0"/>
                  </a:rPr>
                  <a:t>жасаладыБұл </a:t>
                </a:r>
                <a:r>
                  <a:rPr lang="kk-KZ" dirty="0">
                    <a:effectLst/>
                    <a:latin typeface="Times New Roman" panose="02020603050405020304" pitchFamily="18" charset="0"/>
                    <a:ea typeface="Times New Roman" panose="02020603050405020304" pitchFamily="18" charset="0"/>
                  </a:rPr>
                  <a:t>әртүрлі асимметриялық элементтерді пайдаланудың сөзсіз қажеттілігімен резонаторлық айналар немесе сәулелік бағыттаушы линзалардың астигматизміне байланысты.  Мұндай жағдайларда жарық сәулелерінің диаметрі эллиптикалық болады.</a:t>
                </a:r>
                <a:endParaRPr lang="ru-RU" dirty="0">
                  <a:effectLst/>
                  <a:latin typeface="Times New Roman" panose="02020603050405020304" pitchFamily="18" charset="0"/>
                  <a:ea typeface="Times New Roman" panose="02020603050405020304" pitchFamily="18" charset="0"/>
                </a:endParaRPr>
              </a:p>
              <a:p>
                <a:pPr indent="449580" algn="just">
                  <a:spcAft>
                    <a:spcPts val="0"/>
                  </a:spcAft>
                </a:pPr>
                <a:r>
                  <a:rPr lang="kk-KZ" dirty="0">
                    <a:effectLst/>
                    <a:latin typeface="Times New Roman" panose="02020603050405020304" pitchFamily="18" charset="0"/>
                    <a:ea typeface="Times New Roman" panose="02020603050405020304" pitchFamily="18" charset="0"/>
                  </a:rPr>
                  <a:t>Қарапайым жағдайда (5.1) параболалық теңдеудің шешімін түрінде іздестіру арқылы арқалықтардың эллипстік қасиетін есепке алуға болады.</a:t>
                </a:r>
                <a:endParaRPr lang="ru-RU" dirty="0">
                  <a:effectLst/>
                  <a:latin typeface="Times New Roman" panose="02020603050405020304" pitchFamily="18" charset="0"/>
                  <a:ea typeface="Times New Roman" panose="02020603050405020304" pitchFamily="18" charset="0"/>
                </a:endParaRPr>
              </a:p>
              <a:p>
                <a:pPr indent="450215" algn="r">
                  <a:spcAft>
                    <a:spcPts val="0"/>
                  </a:spcAft>
                </a:pPr>
                <a:r>
                  <a:rPr lang="kk-KZ" dirty="0">
                    <a:effectLst/>
                    <a:latin typeface="Times New Roman" panose="02020603050405020304" pitchFamily="18" charset="0"/>
                    <a:ea typeface="Times New Roman" panose="02020603050405020304" pitchFamily="18" charset="0"/>
                  </a:rPr>
                  <a:t> </a:t>
                </a:r>
                <a14:m>
                  <m:oMath xmlns:m="http://schemas.openxmlformats.org/officeDocument/2006/math">
                    <m:r>
                      <a:rPr lang="kk-KZ" i="1">
                        <a:effectLst/>
                        <a:latin typeface="Cambria Math" panose="02040503050406030204" pitchFamily="18" charset="0"/>
                        <a:ea typeface="Times New Roman" panose="02020603050405020304" pitchFamily="18" charset="0"/>
                      </a:rPr>
                      <m:t>𝜑</m:t>
                    </m:r>
                    <m:r>
                      <a:rPr lang="kk-KZ" i="1">
                        <a:effectLst/>
                        <a:latin typeface="Cambria Math" panose="02040503050406030204" pitchFamily="18" charset="0"/>
                        <a:ea typeface="Times New Roman" panose="02020603050405020304" pitchFamily="18" charset="0"/>
                      </a:rPr>
                      <m:t>=</m:t>
                    </m:r>
                    <m:r>
                      <a:rPr lang="kk-KZ" i="1">
                        <a:effectLst/>
                        <a:latin typeface="Cambria Math" panose="02040503050406030204" pitchFamily="18" charset="0"/>
                        <a:ea typeface="Times New Roman" panose="02020603050405020304" pitchFamily="18" charset="0"/>
                      </a:rPr>
                      <m:t>𝑒𝑥𝑝</m:t>
                    </m:r>
                    <m:d>
                      <m:dPr>
                        <m:begChr m:val="["/>
                        <m:endChr m:val="]"/>
                        <m:ctrlPr>
                          <a:rPr lang="ru-RU" i="1">
                            <a:effectLst/>
                            <a:latin typeface="Cambria Math" panose="02040503050406030204" pitchFamily="18" charset="0"/>
                            <a:ea typeface="Times New Roman" panose="02020603050405020304" pitchFamily="18" charset="0"/>
                          </a:rPr>
                        </m:ctrlPr>
                      </m:dPr>
                      <m:e>
                        <m:r>
                          <a:rPr lang="kk-KZ" i="1">
                            <a:effectLst/>
                            <a:latin typeface="Cambria Math" panose="02040503050406030204" pitchFamily="18" charset="0"/>
                            <a:ea typeface="Times New Roman" panose="02020603050405020304" pitchFamily="18" charset="0"/>
                          </a:rPr>
                          <m:t>−</m:t>
                        </m:r>
                        <m:r>
                          <a:rPr lang="kk-KZ" i="1">
                            <a:effectLst/>
                            <a:latin typeface="Cambria Math" panose="02040503050406030204" pitchFamily="18" charset="0"/>
                            <a:ea typeface="Times New Roman" panose="02020603050405020304" pitchFamily="18" charset="0"/>
                          </a:rPr>
                          <m:t>𝑖</m:t>
                        </m:r>
                        <m:d>
                          <m:dPr>
                            <m:ctrlPr>
                              <a:rPr lang="ru-RU" i="1">
                                <a:effectLst/>
                                <a:latin typeface="Cambria Math" panose="02040503050406030204" pitchFamily="18" charset="0"/>
                                <a:ea typeface="Times New Roman" panose="02020603050405020304" pitchFamily="18" charset="0"/>
                              </a:rPr>
                            </m:ctrlPr>
                          </m:dPr>
                          <m:e>
                            <m:f>
                              <m:fPr>
                                <m:ctrlPr>
                                  <a:rPr lang="ru-RU" i="1">
                                    <a:effectLst/>
                                    <a:latin typeface="Cambria Math" panose="02040503050406030204" pitchFamily="18" charset="0"/>
                                    <a:ea typeface="Times New Roman" panose="02020603050405020304" pitchFamily="18" charset="0"/>
                                  </a:rPr>
                                </m:ctrlPr>
                              </m:fPr>
                              <m:num>
                                <m:sSup>
                                  <m:sSupPr>
                                    <m:ctrlPr>
                                      <a:rPr lang="ru-RU" i="1">
                                        <a:effectLst/>
                                        <a:latin typeface="Cambria Math" panose="02040503050406030204" pitchFamily="18" charset="0"/>
                                        <a:ea typeface="Times New Roman" panose="02020603050405020304" pitchFamily="18" charset="0"/>
                                      </a:rPr>
                                    </m:ctrlPr>
                                  </m:sSupPr>
                                  <m:e>
                                    <m:r>
                                      <a:rPr lang="kk-KZ" i="1">
                                        <a:effectLst/>
                                        <a:latin typeface="Cambria Math" panose="02040503050406030204" pitchFamily="18" charset="0"/>
                                        <a:ea typeface="Times New Roman" panose="02020603050405020304" pitchFamily="18" charset="0"/>
                                      </a:rPr>
                                      <m:t>𝑘𝑥</m:t>
                                    </m:r>
                                  </m:e>
                                  <m:sup>
                                    <m:r>
                                      <a:rPr lang="kk-KZ" i="1">
                                        <a:effectLst/>
                                        <a:latin typeface="Cambria Math" panose="02040503050406030204" pitchFamily="18" charset="0"/>
                                        <a:ea typeface="Times New Roman" panose="02020603050405020304" pitchFamily="18" charset="0"/>
                                      </a:rPr>
                                      <m:t>2</m:t>
                                    </m:r>
                                  </m:sup>
                                </m:sSup>
                              </m:num>
                              <m:den>
                                <m:r>
                                  <a:rPr lang="kk-KZ" i="1">
                                    <a:effectLst/>
                                    <a:latin typeface="Cambria Math" panose="02040503050406030204" pitchFamily="18" charset="0"/>
                                    <a:ea typeface="Times New Roman" panose="02020603050405020304" pitchFamily="18" charset="0"/>
                                  </a:rPr>
                                  <m:t>2</m:t>
                                </m:r>
                                <m:sSub>
                                  <m:sSubPr>
                                    <m:ctrlPr>
                                      <a:rPr lang="ru-RU" i="1">
                                        <a:effectLst/>
                                        <a:latin typeface="Cambria Math" panose="02040503050406030204" pitchFamily="18" charset="0"/>
                                        <a:ea typeface="Times New Roman" panose="02020603050405020304" pitchFamily="18" charset="0"/>
                                      </a:rPr>
                                    </m:ctrlPr>
                                  </m:sSubPr>
                                  <m:e>
                                    <m:r>
                                      <a:rPr lang="kk-KZ" i="1">
                                        <a:effectLst/>
                                        <a:latin typeface="Cambria Math" panose="02040503050406030204" pitchFamily="18" charset="0"/>
                                        <a:ea typeface="Times New Roman" panose="02020603050405020304" pitchFamily="18" charset="0"/>
                                      </a:rPr>
                                      <m:t>𝑞</m:t>
                                    </m:r>
                                  </m:e>
                                  <m:sub>
                                    <m:r>
                                      <a:rPr lang="kk-KZ" i="1">
                                        <a:effectLst/>
                                        <a:latin typeface="Cambria Math" panose="02040503050406030204" pitchFamily="18" charset="0"/>
                                        <a:ea typeface="Times New Roman" panose="02020603050405020304" pitchFamily="18" charset="0"/>
                                      </a:rPr>
                                      <m:t>𝑥</m:t>
                                    </m:r>
                                  </m:sub>
                                </m:sSub>
                              </m:den>
                            </m:f>
                            <m:r>
                              <a:rPr lang="kk-KZ" i="1">
                                <a:effectLst/>
                                <a:latin typeface="Cambria Math" panose="02040503050406030204" pitchFamily="18" charset="0"/>
                                <a:ea typeface="Times New Roman" panose="02020603050405020304" pitchFamily="18" charset="0"/>
                              </a:rPr>
                              <m:t>+</m:t>
                            </m:r>
                            <m:f>
                              <m:fPr>
                                <m:ctrlPr>
                                  <a:rPr lang="ru-RU" i="1">
                                    <a:effectLst/>
                                    <a:latin typeface="Cambria Math" panose="02040503050406030204" pitchFamily="18" charset="0"/>
                                    <a:ea typeface="Times New Roman" panose="02020603050405020304" pitchFamily="18" charset="0"/>
                                  </a:rPr>
                                </m:ctrlPr>
                              </m:fPr>
                              <m:num>
                                <m:sSup>
                                  <m:sSupPr>
                                    <m:ctrlPr>
                                      <a:rPr lang="ru-RU" i="1">
                                        <a:effectLst/>
                                        <a:latin typeface="Cambria Math" panose="02040503050406030204" pitchFamily="18" charset="0"/>
                                        <a:ea typeface="Times New Roman" panose="02020603050405020304" pitchFamily="18" charset="0"/>
                                      </a:rPr>
                                    </m:ctrlPr>
                                  </m:sSupPr>
                                  <m:e>
                                    <m:r>
                                      <a:rPr lang="kk-KZ" i="1">
                                        <a:effectLst/>
                                        <a:latin typeface="Cambria Math" panose="02040503050406030204" pitchFamily="18" charset="0"/>
                                        <a:ea typeface="Times New Roman" panose="02020603050405020304" pitchFamily="18" charset="0"/>
                                      </a:rPr>
                                      <m:t>𝑘𝑦</m:t>
                                    </m:r>
                                  </m:e>
                                  <m:sup>
                                    <m:r>
                                      <a:rPr lang="kk-KZ" i="1">
                                        <a:effectLst/>
                                        <a:latin typeface="Cambria Math" panose="02040503050406030204" pitchFamily="18" charset="0"/>
                                        <a:ea typeface="Times New Roman" panose="02020603050405020304" pitchFamily="18" charset="0"/>
                                      </a:rPr>
                                      <m:t>2</m:t>
                                    </m:r>
                                  </m:sup>
                                </m:sSup>
                              </m:num>
                              <m:den>
                                <m:r>
                                  <a:rPr lang="kk-KZ" i="1">
                                    <a:effectLst/>
                                    <a:latin typeface="Cambria Math" panose="02040503050406030204" pitchFamily="18" charset="0"/>
                                    <a:ea typeface="Times New Roman" panose="02020603050405020304" pitchFamily="18" charset="0"/>
                                  </a:rPr>
                                  <m:t>2</m:t>
                                </m:r>
                                <m:sSub>
                                  <m:sSubPr>
                                    <m:ctrlPr>
                                      <a:rPr lang="ru-RU" i="1">
                                        <a:effectLst/>
                                        <a:latin typeface="Cambria Math" panose="02040503050406030204" pitchFamily="18" charset="0"/>
                                        <a:ea typeface="Times New Roman" panose="02020603050405020304" pitchFamily="18" charset="0"/>
                                      </a:rPr>
                                    </m:ctrlPr>
                                  </m:sSubPr>
                                  <m:e>
                                    <m:r>
                                      <a:rPr lang="kk-KZ" i="1">
                                        <a:effectLst/>
                                        <a:latin typeface="Cambria Math" panose="02040503050406030204" pitchFamily="18" charset="0"/>
                                        <a:ea typeface="Times New Roman" panose="02020603050405020304" pitchFamily="18" charset="0"/>
                                      </a:rPr>
                                      <m:t>𝑞</m:t>
                                    </m:r>
                                  </m:e>
                                  <m:sub>
                                    <m:r>
                                      <a:rPr lang="kk-KZ" i="1">
                                        <a:effectLst/>
                                        <a:latin typeface="Cambria Math" panose="02040503050406030204" pitchFamily="18" charset="0"/>
                                        <a:ea typeface="Times New Roman" panose="02020603050405020304" pitchFamily="18" charset="0"/>
                                      </a:rPr>
                                      <m:t>𝑦</m:t>
                                    </m:r>
                                  </m:sub>
                                </m:sSub>
                              </m:den>
                            </m:f>
                            <m:r>
                              <a:rPr lang="kk-KZ" i="1">
                                <a:effectLst/>
                                <a:latin typeface="Cambria Math" panose="02040503050406030204" pitchFamily="18" charset="0"/>
                                <a:ea typeface="Times New Roman" panose="02020603050405020304" pitchFamily="18" charset="0"/>
                              </a:rPr>
                              <m:t>+</m:t>
                            </m:r>
                            <m:r>
                              <a:rPr lang="kk-KZ" i="1">
                                <a:effectLst/>
                                <a:latin typeface="Cambria Math" panose="02040503050406030204" pitchFamily="18" charset="0"/>
                                <a:ea typeface="Times New Roman" panose="02020603050405020304" pitchFamily="18" charset="0"/>
                              </a:rPr>
                              <m:t>𝑃</m:t>
                            </m:r>
                          </m:e>
                        </m:d>
                      </m:e>
                    </m:d>
                  </m:oMath>
                </a14:m>
                <a:r>
                  <a:rPr lang="kk-KZ" dirty="0">
                    <a:effectLst/>
                    <a:latin typeface="Times New Roman" panose="02020603050405020304" pitchFamily="18" charset="0"/>
                    <a:ea typeface="Times New Roman" panose="02020603050405020304" pitchFamily="18" charset="0"/>
                  </a:rPr>
                  <a:t>                                           (5.9)</a:t>
                </a:r>
                <a:endParaRPr lang="ru-RU" dirty="0">
                  <a:effectLst/>
                  <a:latin typeface="Times New Roman" panose="02020603050405020304" pitchFamily="18" charset="0"/>
                  <a:ea typeface="Times New Roman" panose="02020603050405020304" pitchFamily="18" charset="0"/>
                </a:endParaRPr>
              </a:p>
              <a:p>
                <a:pPr indent="450215" algn="just">
                  <a:spcAft>
                    <a:spcPts val="0"/>
                  </a:spcAft>
                </a:pPr>
                <a:r>
                  <a:rPr lang="kk-KZ" dirty="0">
                    <a:effectLst/>
                    <a:latin typeface="Times New Roman" panose="02020603050405020304" pitchFamily="18" charset="0"/>
                    <a:ea typeface="Times New Roman" panose="02020603050405020304" pitchFamily="18" charset="0"/>
                  </a:rPr>
                  <a:t> </a:t>
                </a:r>
                <a:endParaRPr lang="ru-RU" dirty="0">
                  <a:effectLst/>
                  <a:latin typeface="Times New Roman" panose="02020603050405020304" pitchFamily="18" charset="0"/>
                  <a:ea typeface="Times New Roman" panose="02020603050405020304" pitchFamily="18" charset="0"/>
                </a:endParaRPr>
              </a:p>
            </p:txBody>
          </p:sp>
        </mc:Choice>
        <mc:Fallback>
          <p:sp>
            <p:nvSpPr>
              <p:cNvPr id="3" name="Прямоугольник 2"/>
              <p:cNvSpPr>
                <a:spLocks noRot="1" noChangeAspect="1" noMove="1" noResize="1" noEditPoints="1" noAdjustHandles="1" noChangeArrowheads="1" noChangeShapeType="1" noTextEdit="1"/>
              </p:cNvSpPr>
              <p:nvPr/>
            </p:nvSpPr>
            <p:spPr>
              <a:xfrm>
                <a:off x="3900488" y="1093140"/>
                <a:ext cx="8086725" cy="3648243"/>
              </a:xfrm>
              <a:prstGeom prst="rect">
                <a:avLst/>
              </a:prstGeom>
              <a:blipFill rotWithShape="0">
                <a:blip r:embed="rId3"/>
                <a:stretch>
                  <a:fillRect l="-679" t="-835" r="-603"/>
                </a:stretch>
              </a:blipFill>
            </p:spPr>
            <p:txBody>
              <a:bodyPr/>
              <a:lstStyle/>
              <a:p>
                <a:r>
                  <a:rPr lang="ru-RU">
                    <a:noFill/>
                  </a:rPr>
                  <a:t> </a:t>
                </a:r>
              </a:p>
            </p:txBody>
          </p:sp>
        </mc:Fallback>
      </mc:AlternateContent>
      <p:sp>
        <p:nvSpPr>
          <p:cNvPr id="4" name="Прямоугольник 3"/>
          <p:cNvSpPr/>
          <p:nvPr/>
        </p:nvSpPr>
        <p:spPr>
          <a:xfrm>
            <a:off x="0" y="3426029"/>
            <a:ext cx="3900488" cy="923330"/>
          </a:xfrm>
          <a:prstGeom prst="rect">
            <a:avLst/>
          </a:prstGeom>
        </p:spPr>
        <p:txBody>
          <a:bodyPr wrap="square">
            <a:spAutoFit/>
          </a:bodyPr>
          <a:lstStyle/>
          <a:p>
            <a:pPr algn="ctr">
              <a:spcAft>
                <a:spcPts val="0"/>
              </a:spcAft>
            </a:pPr>
            <a:r>
              <a:rPr lang="kk-KZ" dirty="0">
                <a:latin typeface="Times New Roman" panose="02020603050405020304" pitchFamily="18" charset="0"/>
                <a:ea typeface="Times New Roman" panose="02020603050405020304" pitchFamily="18" charset="0"/>
              </a:rPr>
              <a:t>Сурет  5.1.  Негізгі гауездік сәуленің амплитудасының оның ортаға ену тереңдігімен таралуының өзгеруі</a:t>
            </a:r>
            <a:endParaRPr lang="ru-RU" dirty="0">
              <a:latin typeface="Times New Roman" panose="02020603050405020304" pitchFamily="18" charset="0"/>
              <a:ea typeface="Times New Roman" panose="02020603050405020304" pitchFamily="18" charset="0"/>
            </a:endParaRPr>
          </a:p>
        </p:txBody>
      </p:sp>
      <p:sp>
        <p:nvSpPr>
          <p:cNvPr id="5" name="Прямоугольник 4"/>
          <p:cNvSpPr/>
          <p:nvPr/>
        </p:nvSpPr>
        <p:spPr>
          <a:xfrm>
            <a:off x="140890" y="4468571"/>
            <a:ext cx="11846323" cy="2308324"/>
          </a:xfrm>
          <a:prstGeom prst="rect">
            <a:avLst/>
          </a:prstGeom>
        </p:spPr>
        <p:txBody>
          <a:bodyPr wrap="square">
            <a:spAutoFit/>
          </a:bodyPr>
          <a:lstStyle/>
          <a:p>
            <a:pPr indent="450215" algn="just">
              <a:spcAft>
                <a:spcPts val="0"/>
              </a:spcAft>
            </a:pPr>
            <a:r>
              <a:rPr lang="kk-KZ" dirty="0">
                <a:latin typeface="Times New Roman" panose="02020603050405020304" pitchFamily="18" charset="0"/>
                <a:ea typeface="Times New Roman" panose="02020603050405020304" pitchFamily="18" charset="0"/>
              </a:rPr>
              <a:t>Мұндай Гаусс сәулелерінің көлденең қималары эллипспен бейнеленген және олардың фазалық беті өте күрделі болуы мүмкін.  Эллиптикалық арқалықтардың фазалық беті мен дөңгелек арқалықтардың фазалық бетінің негізгі айырмашылығы оның астигматизмінде.  Бұл жағдайда қисықтың негізгі радиустары бірдей белгілерге де, әртүрлі белгілерге де ие болуы мүмкін.  Бұл фазаның беті дөңес болуы мүмкін екендігін білдіреді.</a:t>
            </a:r>
            <a:endParaRPr lang="ru-RU" dirty="0">
              <a:latin typeface="Times New Roman" panose="02020603050405020304" pitchFamily="18" charset="0"/>
              <a:ea typeface="Times New Roman" panose="02020603050405020304" pitchFamily="18" charset="0"/>
            </a:endParaRPr>
          </a:p>
          <a:p>
            <a:pPr indent="450215" algn="just">
              <a:spcAft>
                <a:spcPts val="0"/>
              </a:spcAft>
            </a:pPr>
            <a:r>
              <a:rPr lang="kk-KZ" dirty="0">
                <a:latin typeface="Times New Roman" panose="02020603050405020304" pitchFamily="18" charset="0"/>
                <a:ea typeface="Times New Roman" panose="02020603050405020304" pitchFamily="18" charset="0"/>
              </a:rPr>
              <a:t>Егер білім беру жүйесі немесе жүйе симметрия жазықтықтары арқылы таралатын орта болса, онда мұндай жағдайларда Гаусс айналмалы сәулелер қалыптасады.  Бөренелерде Бұл сәулелерде кеңістіктік пішіннің көлденең қимасы эллипстері және фаза беттері сәуленің таралуына қарай айналады.  Егер лазерде айналмалы сәуле пайда болса, онда ол бос кеңістікте айналуын жалғастырады.</a:t>
            </a:r>
            <a:endParaRPr lang="ru-RU"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78089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ятиугольник 8"/>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397815"/>
            <a:ext cx="10801350"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0215" algn="ctr">
              <a:spcAft>
                <a:spcPts val="0"/>
              </a:spcAft>
            </a:pPr>
            <a:r>
              <a:rPr lang="kk-KZ" sz="2400" dirty="0">
                <a:latin typeface="Times New Roman" panose="02020603050405020304" pitchFamily="18" charset="0"/>
                <a:ea typeface="Times New Roman" panose="02020603050405020304" pitchFamily="18" charset="0"/>
              </a:rPr>
              <a:t> 5.2.  Толқындық пакеттер және топтық жылдамдық</a:t>
            </a:r>
            <a:endParaRPr lang="ru-RU" sz="2400" dirty="0">
              <a:latin typeface="Times New Roman" panose="02020603050405020304" pitchFamily="18" charset="0"/>
              <a:ea typeface="Times New Roman" panose="02020603050405020304" pitchFamily="18" charset="0"/>
            </a:endParaRPr>
          </a:p>
        </p:txBody>
      </p:sp>
      <p:sp>
        <p:nvSpPr>
          <p:cNvPr id="8" name="Нашивка 7"/>
          <p:cNvSpPr/>
          <p:nvPr/>
        </p:nvSpPr>
        <p:spPr>
          <a:xfrm>
            <a:off x="11058526" y="278604"/>
            <a:ext cx="1028701"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schemeClr val="tx1"/>
                </a:solidFill>
              </a:rPr>
              <a:t>6</a:t>
            </a:r>
            <a:endParaRPr lang="ru-RU" dirty="0">
              <a:solidFill>
                <a:schemeClr val="tx1"/>
              </a:solidFill>
            </a:endParaRPr>
          </a:p>
        </p:txBody>
      </p:sp>
      <p:sp>
        <p:nvSpPr>
          <p:cNvPr id="2" name="Прямоугольник 1"/>
          <p:cNvSpPr/>
          <p:nvPr/>
        </p:nvSpPr>
        <p:spPr>
          <a:xfrm>
            <a:off x="233362" y="1097903"/>
            <a:ext cx="5710238" cy="5632311"/>
          </a:xfrm>
          <a:prstGeom prst="rect">
            <a:avLst/>
          </a:prstGeom>
        </p:spPr>
        <p:txBody>
          <a:bodyPr wrap="square">
            <a:spAutoFit/>
          </a:bodyPr>
          <a:lstStyle/>
          <a:p>
            <a:pPr indent="450215" algn="just">
              <a:spcAft>
                <a:spcPts val="0"/>
              </a:spcAft>
            </a:pPr>
            <a:r>
              <a:rPr lang="kk-KZ" dirty="0" smtClean="0">
                <a:latin typeface="Times New Roman" panose="02020603050405020304" pitchFamily="18" charset="0"/>
                <a:ea typeface="Times New Roman" panose="02020603050405020304" pitchFamily="18" charset="0"/>
              </a:rPr>
              <a:t>Осы </a:t>
            </a:r>
            <a:r>
              <a:rPr lang="kk-KZ" dirty="0">
                <a:latin typeface="Times New Roman" panose="02020603050405020304" pitchFamily="18" charset="0"/>
                <a:ea typeface="Times New Roman" panose="02020603050405020304" pitchFamily="18" charset="0"/>
              </a:rPr>
              <a:t>уақытқа дейін Максвелл теңдеулерінің шешімдері берілген жиілік пен толқын векторы бар көлденең монохроматикалық толқындар түрінде қарастырылды.  Мұндай идеалды толқындар туралы хабар жоқ.  Кез келген нақты көз белгілі бір жиіліктер мен бұрыштар диапазонында толқындар шығарады.  Жарық толқындарының монохроматикалық еместігі көптеген себептерге байланысты, бірақ олардың ең маңыздысы және әрқашан бар болатыны уақыт бойынша шығарылатын импульстің шектілігі және көздің сәулелену сызығының меншікті ені болып табылады.  Максвеллдің теңдеуінің сызықтылығына байланысты кез келген нақты импульс суперпозициялы ТОБЖ монохроматикалық толқындар алуға болады. Бірақ бұл жағдайда жеке толқындардың фазалық жылдамдықтарының айырмашылығын және олардың әртүрлі әлсіреуін ескеру қажет.  Белгілі болғандай, кескіндердің және олардың импульстарының параметрлеріндегі бұл айырмашылық нақты жүйелерде берілетін импульстарының бұрмалануына әкеледі.</a:t>
            </a:r>
            <a:endParaRPr lang="ru-RU" dirty="0">
              <a:effectLst/>
              <a:latin typeface="Times New Roman" panose="02020603050405020304" pitchFamily="18" charset="0"/>
              <a:ea typeface="Times New Roman" panose="02020603050405020304" pitchFamily="18" charset="0"/>
            </a:endParaRPr>
          </a:p>
        </p:txBody>
      </p:sp>
      <p:pic>
        <p:nvPicPr>
          <p:cNvPr id="7" name="Рисунок 6" descr="C:\Users\Ардак\Desktop\b0d3b44c-70ea-4a7d-8c58-3c4c23c441bc.jpg"/>
          <p:cNvPicPr/>
          <p:nvPr/>
        </p:nvPicPr>
        <p:blipFill rotWithShape="1">
          <a:blip r:embed="rId2" cstate="print">
            <a:biLevel thresh="50000"/>
            <a:extLst>
              <a:ext uri="{28A0092B-C50C-407E-A947-70E740481C1C}">
                <a14:useLocalDpi xmlns:a14="http://schemas.microsoft.com/office/drawing/2010/main" val="0"/>
              </a:ext>
            </a:extLst>
          </a:blip>
          <a:srcRect l="5048" t="6379" r="10177" b="4982"/>
          <a:stretch/>
        </p:blipFill>
        <p:spPr bwMode="auto">
          <a:xfrm>
            <a:off x="6272214" y="1097903"/>
            <a:ext cx="5177790" cy="2528887"/>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3" name="Прямоугольник 2"/>
              <p:cNvSpPr/>
              <p:nvPr/>
            </p:nvSpPr>
            <p:spPr>
              <a:xfrm>
                <a:off x="5813109" y="3746001"/>
                <a:ext cx="6096000" cy="3276859"/>
              </a:xfrm>
              <a:prstGeom prst="rect">
                <a:avLst/>
              </a:prstGeom>
            </p:spPr>
            <p:txBody>
              <a:bodyPr>
                <a:spAutoFit/>
              </a:bodyPr>
              <a:lstStyle/>
              <a:p>
                <a:pPr indent="450215" algn="just">
                  <a:spcAft>
                    <a:spcPts val="0"/>
                  </a:spcAft>
                </a:pPr>
                <a:r>
                  <a:rPr lang="kk-KZ" dirty="0" smtClean="0">
                    <a:latin typeface="Times New Roman" panose="02020603050405020304" pitchFamily="18" charset="0"/>
                    <a:ea typeface="Times New Roman" panose="02020603050405020304" pitchFamily="18" charset="0"/>
                  </a:rPr>
                  <a:t> Сурет  5.2. Толқын пакетінің амплитудасы және уақытқа тәуелділігі:</a:t>
                </a:r>
                <a:endParaRPr lang="ru-RU" dirty="0">
                  <a:effectLst/>
                  <a:latin typeface="Times New Roman" panose="02020603050405020304" pitchFamily="18" charset="0"/>
                  <a:ea typeface="Times New Roman" panose="02020603050405020304" pitchFamily="18" charset="0"/>
                </a:endParaRPr>
              </a:p>
              <a:p>
                <a:pPr indent="450215" algn="just">
                  <a:spcAft>
                    <a:spcPts val="0"/>
                  </a:spcAft>
                </a:pPr>
                <a:r>
                  <a:rPr lang="kk-KZ" dirty="0">
                    <a:effectLst/>
                    <a:latin typeface="Times New Roman" panose="02020603050405020304" pitchFamily="18" charset="0"/>
                    <a:ea typeface="Times New Roman" panose="02020603050405020304" pitchFamily="18" charset="0"/>
                  </a:rPr>
                  <a:t> </a:t>
                </a:r>
                <a:endParaRPr lang="ru-RU" dirty="0">
                  <a:effectLst/>
                  <a:latin typeface="Times New Roman" panose="02020603050405020304" pitchFamily="18" charset="0"/>
                  <a:ea typeface="Times New Roman" panose="02020603050405020304" pitchFamily="18" charset="0"/>
                </a:endParaRPr>
              </a:p>
              <a:p>
                <a:pPr indent="450215" algn="just">
                  <a:spcAft>
                    <a:spcPts val="0"/>
                  </a:spcAft>
                </a:pPr>
                <a:r>
                  <a:rPr lang="kk-KZ" dirty="0">
                    <a:effectLst/>
                    <a:latin typeface="Times New Roman" panose="02020603050405020304" pitchFamily="18" charset="0"/>
                    <a:ea typeface="Times New Roman" panose="02020603050405020304" pitchFamily="18" charset="0"/>
                  </a:rPr>
                  <a:t> Мысалы, амплитудалары бірдей, бірақ кадр жиіліктері бар екі толқынның толқындық пакетін сәйкестендіруге </a:t>
                </a:r>
                <a:r>
                  <a:rPr lang="kk-KZ" dirty="0" smtClean="0">
                    <a:effectLst/>
                    <a:latin typeface="Times New Roman" panose="02020603050405020304" pitchFamily="18" charset="0"/>
                    <a:ea typeface="Times New Roman" panose="02020603050405020304" pitchFamily="18" charset="0"/>
                  </a:rPr>
                  <a:t>тырысайық</a:t>
                </a:r>
                <a:endParaRPr lang="ru-RU" dirty="0">
                  <a:effectLst/>
                  <a:latin typeface="Times New Roman" panose="02020603050405020304" pitchFamily="18" charset="0"/>
                  <a:ea typeface="Times New Roman" panose="02020603050405020304" pitchFamily="18" charset="0"/>
                </a:endParaRPr>
              </a:p>
              <a:p>
                <a:pPr algn="r">
                  <a:spcAft>
                    <a:spcPts val="0"/>
                  </a:spcAft>
                </a:pPr>
                <a14:m>
                  <m:oMath xmlns:m="http://schemas.openxmlformats.org/officeDocument/2006/math">
                    <m:sSub>
                      <m:sSubPr>
                        <m:ctrlPr>
                          <a:rPr lang="ru-RU" i="1">
                            <a:effectLst/>
                            <a:latin typeface="Cambria Math" panose="02040503050406030204" pitchFamily="18" charset="0"/>
                            <a:ea typeface="Times New Roman" panose="02020603050405020304" pitchFamily="18" charset="0"/>
                          </a:rPr>
                        </m:ctrlPr>
                      </m:sSubPr>
                      <m:e>
                        <m:r>
                          <a:rPr lang="kk-KZ" i="1">
                            <a:effectLst/>
                            <a:latin typeface="Cambria Math" panose="02040503050406030204" pitchFamily="18" charset="0"/>
                            <a:ea typeface="Times New Roman" panose="02020603050405020304" pitchFamily="18" charset="0"/>
                          </a:rPr>
                          <m:t>𝑢</m:t>
                        </m:r>
                      </m:e>
                      <m:sub>
                        <m:r>
                          <a:rPr lang="kk-KZ" i="1">
                            <a:effectLst/>
                            <a:latin typeface="Cambria Math" panose="02040503050406030204" pitchFamily="18" charset="0"/>
                            <a:ea typeface="Times New Roman" panose="02020603050405020304" pitchFamily="18" charset="0"/>
                          </a:rPr>
                          <m:t>1</m:t>
                        </m:r>
                      </m:sub>
                    </m:sSub>
                    <m:r>
                      <a:rPr lang="kk-KZ" i="1">
                        <a:effectLst/>
                        <a:latin typeface="Cambria Math" panose="02040503050406030204" pitchFamily="18" charset="0"/>
                        <a:ea typeface="Times New Roman" panose="02020603050405020304" pitchFamily="18" charset="0"/>
                      </a:rPr>
                      <m:t>=</m:t>
                    </m:r>
                    <m:func>
                      <m:funcPr>
                        <m:ctrlPr>
                          <a:rPr lang="ru-RU" i="1">
                            <a:effectLst/>
                            <a:latin typeface="Cambria Math" panose="02040503050406030204" pitchFamily="18" charset="0"/>
                            <a:ea typeface="Times New Roman" panose="02020603050405020304" pitchFamily="18" charset="0"/>
                          </a:rPr>
                        </m:ctrlPr>
                      </m:funcPr>
                      <m:fName>
                        <m:r>
                          <m:rPr>
                            <m:sty m:val="p"/>
                          </m:rPr>
                          <a:rPr lang="kk-KZ">
                            <a:effectLst/>
                            <a:latin typeface="Cambria Math" panose="02040503050406030204" pitchFamily="18" charset="0"/>
                            <a:ea typeface="Times New Roman" panose="02020603050405020304" pitchFamily="18" charset="0"/>
                          </a:rPr>
                          <m:t>acos</m:t>
                        </m:r>
                      </m:fName>
                      <m:e>
                        <m:d>
                          <m:dPr>
                            <m:ctrlPr>
                              <a:rPr lang="ru-RU" i="1">
                                <a:effectLst/>
                                <a:latin typeface="Cambria Math" panose="02040503050406030204" pitchFamily="18" charset="0"/>
                                <a:ea typeface="Times New Roman" panose="02020603050405020304" pitchFamily="18" charset="0"/>
                              </a:rPr>
                            </m:ctrlPr>
                          </m:dPr>
                          <m:e>
                            <m:sSub>
                              <m:sSubPr>
                                <m:ctrlPr>
                                  <a:rPr lang="ru-RU" i="1">
                                    <a:effectLst/>
                                    <a:latin typeface="Cambria Math" panose="02040503050406030204" pitchFamily="18" charset="0"/>
                                    <a:ea typeface="Times New Roman" panose="02020603050405020304" pitchFamily="18" charset="0"/>
                                  </a:rPr>
                                </m:ctrlPr>
                              </m:sSubPr>
                              <m:e>
                                <m:r>
                                  <a:rPr lang="kk-KZ" i="1">
                                    <a:effectLst/>
                                    <a:latin typeface="Cambria Math" panose="02040503050406030204" pitchFamily="18" charset="0"/>
                                    <a:ea typeface="Times New Roman" panose="02020603050405020304" pitchFamily="18" charset="0"/>
                                  </a:rPr>
                                  <m:t>𝜔</m:t>
                                </m:r>
                              </m:e>
                              <m:sub>
                                <m:r>
                                  <a:rPr lang="kk-KZ" i="1">
                                    <a:effectLst/>
                                    <a:latin typeface="Cambria Math" panose="02040503050406030204" pitchFamily="18" charset="0"/>
                                    <a:ea typeface="Times New Roman" panose="02020603050405020304" pitchFamily="18" charset="0"/>
                                  </a:rPr>
                                  <m:t>1</m:t>
                                </m:r>
                              </m:sub>
                            </m:sSub>
                            <m:r>
                              <a:rPr lang="kk-KZ" i="1">
                                <a:effectLst/>
                                <a:latin typeface="Cambria Math" panose="02040503050406030204" pitchFamily="18" charset="0"/>
                                <a:ea typeface="Times New Roman" panose="02020603050405020304" pitchFamily="18" charset="0"/>
                              </a:rPr>
                              <m:t>𝑡</m:t>
                            </m:r>
                            <m:r>
                              <a:rPr lang="kk-KZ" i="1">
                                <a:effectLst/>
                                <a:latin typeface="Cambria Math" panose="02040503050406030204" pitchFamily="18" charset="0"/>
                                <a:ea typeface="Times New Roman" panose="02020603050405020304" pitchFamily="18" charset="0"/>
                              </a:rPr>
                              <m:t>−</m:t>
                            </m:r>
                            <m:sSub>
                              <m:sSubPr>
                                <m:ctrlPr>
                                  <a:rPr lang="ru-RU" i="1">
                                    <a:effectLst/>
                                    <a:latin typeface="Cambria Math" panose="02040503050406030204" pitchFamily="18" charset="0"/>
                                    <a:ea typeface="Times New Roman" panose="02020603050405020304" pitchFamily="18" charset="0"/>
                                  </a:rPr>
                                </m:ctrlPr>
                              </m:sSubPr>
                              <m:e>
                                <m:r>
                                  <a:rPr lang="kk-KZ" i="1">
                                    <a:effectLst/>
                                    <a:latin typeface="Cambria Math" panose="02040503050406030204" pitchFamily="18" charset="0"/>
                                    <a:ea typeface="Times New Roman" panose="02020603050405020304" pitchFamily="18" charset="0"/>
                                  </a:rPr>
                                  <m:t>𝑘</m:t>
                                </m:r>
                              </m:e>
                              <m:sub>
                                <m:r>
                                  <a:rPr lang="kk-KZ" i="1">
                                    <a:effectLst/>
                                    <a:latin typeface="Cambria Math" panose="02040503050406030204" pitchFamily="18" charset="0"/>
                                    <a:ea typeface="Times New Roman" panose="02020603050405020304" pitchFamily="18" charset="0"/>
                                  </a:rPr>
                                  <m:t>1</m:t>
                                </m:r>
                              </m:sub>
                            </m:sSub>
                            <m:r>
                              <a:rPr lang="kk-KZ" i="1">
                                <a:effectLst/>
                                <a:latin typeface="Cambria Math" panose="02040503050406030204" pitchFamily="18" charset="0"/>
                                <a:ea typeface="Times New Roman" panose="02020603050405020304" pitchFamily="18" charset="0"/>
                              </a:rPr>
                              <m:t>𝑥</m:t>
                            </m:r>
                          </m:e>
                        </m:d>
                      </m:e>
                    </m:func>
                    <m:r>
                      <a:rPr lang="kk-KZ" i="1">
                        <a:effectLst/>
                        <a:latin typeface="Cambria Math" panose="02040503050406030204" pitchFamily="18" charset="0"/>
                        <a:ea typeface="Times New Roman" panose="02020603050405020304" pitchFamily="18" charset="0"/>
                      </a:rPr>
                      <m:t>,    </m:t>
                    </m:r>
                    <m:sSub>
                      <m:sSubPr>
                        <m:ctrlPr>
                          <a:rPr lang="ru-RU" i="1">
                            <a:effectLst/>
                            <a:latin typeface="Cambria Math" panose="02040503050406030204" pitchFamily="18" charset="0"/>
                            <a:ea typeface="Times New Roman" panose="02020603050405020304" pitchFamily="18" charset="0"/>
                          </a:rPr>
                        </m:ctrlPr>
                      </m:sSubPr>
                      <m:e>
                        <m:r>
                          <a:rPr lang="kk-KZ" i="1">
                            <a:effectLst/>
                            <a:latin typeface="Cambria Math" panose="02040503050406030204" pitchFamily="18" charset="0"/>
                            <a:ea typeface="Times New Roman" panose="02020603050405020304" pitchFamily="18" charset="0"/>
                          </a:rPr>
                          <m:t>𝑢</m:t>
                        </m:r>
                      </m:e>
                      <m:sub>
                        <m:r>
                          <a:rPr lang="kk-KZ" i="1">
                            <a:effectLst/>
                            <a:latin typeface="Cambria Math" panose="02040503050406030204" pitchFamily="18" charset="0"/>
                            <a:ea typeface="Times New Roman" panose="02020603050405020304" pitchFamily="18" charset="0"/>
                          </a:rPr>
                          <m:t>2</m:t>
                        </m:r>
                      </m:sub>
                    </m:sSub>
                    <m:r>
                      <a:rPr lang="kk-KZ" i="1">
                        <a:effectLst/>
                        <a:latin typeface="Cambria Math" panose="02040503050406030204" pitchFamily="18" charset="0"/>
                        <a:ea typeface="Times New Roman" panose="02020603050405020304" pitchFamily="18" charset="0"/>
                      </a:rPr>
                      <m:t>=</m:t>
                    </m:r>
                    <m:r>
                      <m:rPr>
                        <m:sty m:val="p"/>
                      </m:rPr>
                      <a:rPr lang="kk-KZ">
                        <a:effectLst/>
                        <a:latin typeface="Cambria Math" panose="02040503050406030204" pitchFamily="18" charset="0"/>
                        <a:ea typeface="Times New Roman" panose="02020603050405020304" pitchFamily="18" charset="0"/>
                      </a:rPr>
                      <m:t>acos</m:t>
                    </m:r>
                    <m:r>
                      <a:rPr lang="kk-KZ">
                        <a:effectLst/>
                        <a:latin typeface="Cambria Math" panose="02040503050406030204" pitchFamily="18" charset="0"/>
                        <a:ea typeface="Times New Roman" panose="02020603050405020304" pitchFamily="18" charset="0"/>
                      </a:rPr>
                      <m:t>⁡</m:t>
                    </m:r>
                    <m:r>
                      <a:rPr lang="kk-KZ" i="1">
                        <a:effectLst/>
                        <a:latin typeface="Cambria Math" panose="02040503050406030204" pitchFamily="18" charset="0"/>
                        <a:ea typeface="Times New Roman" panose="02020603050405020304" pitchFamily="18" charset="0"/>
                      </a:rPr>
                      <m:t>(</m:t>
                    </m:r>
                    <m:sSub>
                      <m:sSubPr>
                        <m:ctrlPr>
                          <a:rPr lang="ru-RU" i="1">
                            <a:effectLst/>
                            <a:latin typeface="Cambria Math" panose="02040503050406030204" pitchFamily="18" charset="0"/>
                            <a:ea typeface="Times New Roman" panose="02020603050405020304" pitchFamily="18" charset="0"/>
                          </a:rPr>
                        </m:ctrlPr>
                      </m:sSubPr>
                      <m:e>
                        <m:r>
                          <a:rPr lang="kk-KZ" i="1">
                            <a:effectLst/>
                            <a:latin typeface="Cambria Math" panose="02040503050406030204" pitchFamily="18" charset="0"/>
                            <a:ea typeface="Times New Roman" panose="02020603050405020304" pitchFamily="18" charset="0"/>
                          </a:rPr>
                          <m:t>𝜔</m:t>
                        </m:r>
                      </m:e>
                      <m:sub>
                        <m:r>
                          <a:rPr lang="kk-KZ" i="1">
                            <a:effectLst/>
                            <a:latin typeface="Cambria Math" panose="02040503050406030204" pitchFamily="18" charset="0"/>
                            <a:ea typeface="Times New Roman" panose="02020603050405020304" pitchFamily="18" charset="0"/>
                          </a:rPr>
                          <m:t>2</m:t>
                        </m:r>
                      </m:sub>
                    </m:sSub>
                    <m:r>
                      <a:rPr lang="kk-KZ" i="1">
                        <a:effectLst/>
                        <a:latin typeface="Cambria Math" panose="02040503050406030204" pitchFamily="18" charset="0"/>
                        <a:ea typeface="Times New Roman" panose="02020603050405020304" pitchFamily="18" charset="0"/>
                      </a:rPr>
                      <m:t>𝑡</m:t>
                    </m:r>
                    <m:r>
                      <a:rPr lang="kk-KZ" i="1">
                        <a:effectLst/>
                        <a:latin typeface="Cambria Math" panose="02040503050406030204" pitchFamily="18" charset="0"/>
                        <a:ea typeface="Times New Roman" panose="02020603050405020304" pitchFamily="18" charset="0"/>
                      </a:rPr>
                      <m:t>−</m:t>
                    </m:r>
                    <m:sSub>
                      <m:sSubPr>
                        <m:ctrlPr>
                          <a:rPr lang="ru-RU" i="1">
                            <a:effectLst/>
                            <a:latin typeface="Cambria Math" panose="02040503050406030204" pitchFamily="18" charset="0"/>
                            <a:ea typeface="Times New Roman" panose="02020603050405020304" pitchFamily="18" charset="0"/>
                          </a:rPr>
                        </m:ctrlPr>
                      </m:sSubPr>
                      <m:e>
                        <m:r>
                          <a:rPr lang="kk-KZ" i="1">
                            <a:effectLst/>
                            <a:latin typeface="Cambria Math" panose="02040503050406030204" pitchFamily="18" charset="0"/>
                            <a:ea typeface="Times New Roman" panose="02020603050405020304" pitchFamily="18" charset="0"/>
                          </a:rPr>
                          <m:t>𝑘</m:t>
                        </m:r>
                      </m:e>
                      <m:sub>
                        <m:r>
                          <a:rPr lang="kk-KZ" i="1">
                            <a:effectLst/>
                            <a:latin typeface="Cambria Math" panose="02040503050406030204" pitchFamily="18" charset="0"/>
                            <a:ea typeface="Times New Roman" panose="02020603050405020304" pitchFamily="18" charset="0"/>
                          </a:rPr>
                          <m:t>2</m:t>
                        </m:r>
                      </m:sub>
                    </m:sSub>
                    <m:r>
                      <a:rPr lang="kk-KZ" i="1">
                        <a:effectLst/>
                        <a:latin typeface="Cambria Math" panose="02040503050406030204" pitchFamily="18" charset="0"/>
                        <a:ea typeface="Times New Roman" panose="02020603050405020304" pitchFamily="18" charset="0"/>
                      </a:rPr>
                      <m:t>𝑥</m:t>
                    </m:r>
                    <m:r>
                      <a:rPr lang="kk-KZ" i="1">
                        <a:effectLst/>
                        <a:latin typeface="Cambria Math" panose="02040503050406030204" pitchFamily="18" charset="0"/>
                        <a:ea typeface="Times New Roman" panose="02020603050405020304" pitchFamily="18" charset="0"/>
                      </a:rPr>
                      <m:t>)</m:t>
                    </m:r>
                  </m:oMath>
                </a14:m>
                <a:r>
                  <a:rPr lang="kk-KZ" i="1" dirty="0">
                    <a:effectLst/>
                    <a:latin typeface="Times New Roman" panose="02020603050405020304" pitchFamily="18" charset="0"/>
                    <a:ea typeface="Times New Roman" panose="02020603050405020304" pitchFamily="18" charset="0"/>
                  </a:rPr>
                  <a:t> </a:t>
                </a:r>
                <a:r>
                  <a:rPr lang="kk-KZ" i="1" dirty="0" smtClean="0">
                    <a:effectLst/>
                    <a:latin typeface="Times New Roman" panose="02020603050405020304" pitchFamily="18" charset="0"/>
                    <a:ea typeface="Times New Roman" panose="02020603050405020304" pitchFamily="18" charset="0"/>
                  </a:rPr>
                  <a:t>  </a:t>
                </a:r>
                <a:r>
                  <a:rPr lang="kk-KZ" dirty="0" smtClean="0">
                    <a:effectLst/>
                    <a:latin typeface="Times New Roman" panose="02020603050405020304" pitchFamily="18" charset="0"/>
                    <a:ea typeface="Times New Roman" panose="02020603050405020304" pitchFamily="18" charset="0"/>
                  </a:rPr>
                  <a:t>(</a:t>
                </a:r>
                <a:r>
                  <a:rPr lang="kk-KZ" dirty="0">
                    <a:effectLst/>
                    <a:latin typeface="Times New Roman" panose="02020603050405020304" pitchFamily="18" charset="0"/>
                    <a:ea typeface="Times New Roman" panose="02020603050405020304" pitchFamily="18" charset="0"/>
                  </a:rPr>
                  <a:t>5.10</a:t>
                </a:r>
                <a:r>
                  <a:rPr lang="kk-KZ" dirty="0" smtClean="0">
                    <a:effectLst/>
                    <a:latin typeface="Times New Roman" panose="02020603050405020304" pitchFamily="18" charset="0"/>
                    <a:ea typeface="Times New Roman" panose="02020603050405020304" pitchFamily="18" charset="0"/>
                  </a:rPr>
                  <a:t>)</a:t>
                </a:r>
              </a:p>
              <a:p>
                <a:pPr algn="r">
                  <a:spcAft>
                    <a:spcPts val="0"/>
                  </a:spcAft>
                </a:pPr>
                <a:endParaRPr lang="ru-RU" dirty="0">
                  <a:effectLst/>
                  <a:latin typeface="Times New Roman" panose="02020603050405020304" pitchFamily="18" charset="0"/>
                  <a:ea typeface="Times New Roman" panose="02020603050405020304" pitchFamily="18" charset="0"/>
                </a:endParaRPr>
              </a:p>
              <a:p>
                <a:pPr indent="450215" algn="just">
                  <a:spcAft>
                    <a:spcPts val="0"/>
                  </a:spcAft>
                </a:pPr>
                <a:r>
                  <a:rPr lang="kk-KZ"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Кадрда</a:t>
                </a:r>
                <a:r>
                  <a:rPr lang="ru-RU"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олар</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толқын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құрайды</a:t>
                </a:r>
                <a:endParaRPr lang="ru-RU" dirty="0">
                  <a:effectLst/>
                  <a:latin typeface="Times New Roman" panose="02020603050405020304" pitchFamily="18" charset="0"/>
                  <a:ea typeface="Times New Roman" panose="02020603050405020304" pitchFamily="18" charset="0"/>
                </a:endParaRPr>
              </a:p>
              <a:p>
                <a:pPr algn="r">
                  <a:spcAft>
                    <a:spcPts val="0"/>
                  </a:spcAft>
                </a:pPr>
                <a14:m>
                  <m:oMath xmlns:m="http://schemas.openxmlformats.org/officeDocument/2006/math">
                    <m:r>
                      <a:rPr lang="en-US" i="1">
                        <a:effectLst/>
                        <a:latin typeface="Cambria Math" panose="02040503050406030204" pitchFamily="18" charset="0"/>
                        <a:ea typeface="Times New Roman" panose="02020603050405020304" pitchFamily="18" charset="0"/>
                      </a:rPr>
                      <m:t>𝑢</m:t>
                    </m:r>
                    <m:r>
                      <a:rPr lang="ru-RU" i="1">
                        <a:effectLst/>
                        <a:latin typeface="Cambria Math" panose="02040503050406030204" pitchFamily="18" charset="0"/>
                        <a:ea typeface="Times New Roman" panose="02020603050405020304" pitchFamily="18" charset="0"/>
                      </a:rPr>
                      <m:t>=</m:t>
                    </m:r>
                    <m:func>
                      <m:funcPr>
                        <m:ctrlPr>
                          <a:rPr lang="ru-RU" i="1">
                            <a:effectLst/>
                            <a:latin typeface="Cambria Math" panose="02040503050406030204" pitchFamily="18" charset="0"/>
                            <a:ea typeface="Times New Roman" panose="02020603050405020304" pitchFamily="18" charset="0"/>
                          </a:rPr>
                        </m:ctrlPr>
                      </m:funcPr>
                      <m:fName>
                        <m:r>
                          <a:rPr lang="ru-RU">
                            <a:effectLst/>
                            <a:latin typeface="Cambria Math" panose="02040503050406030204" pitchFamily="18" charset="0"/>
                            <a:ea typeface="Times New Roman" panose="02020603050405020304" pitchFamily="18" charset="0"/>
                          </a:rPr>
                          <m:t>2</m:t>
                        </m:r>
                        <m:r>
                          <m:rPr>
                            <m:sty m:val="p"/>
                          </m:rPr>
                          <a:rPr lang="ru-RU">
                            <a:effectLst/>
                            <a:latin typeface="Cambria Math" panose="02040503050406030204" pitchFamily="18" charset="0"/>
                            <a:ea typeface="Times New Roman" panose="02020603050405020304" pitchFamily="18" charset="0"/>
                          </a:rPr>
                          <m:t>acos</m:t>
                        </m:r>
                      </m:fName>
                      <m:e>
                        <m:d>
                          <m:dPr>
                            <m:ctrlPr>
                              <a:rPr lang="ru-RU" i="1">
                                <a:effectLst/>
                                <a:latin typeface="Cambria Math" panose="02040503050406030204" pitchFamily="18" charset="0"/>
                                <a:ea typeface="Times New Roman" panose="02020603050405020304" pitchFamily="18" charset="0"/>
                              </a:rPr>
                            </m:ctrlPr>
                          </m:dPr>
                          <m:e>
                            <m:r>
                              <m:rPr>
                                <m:sty m:val="p"/>
                              </m:rPr>
                              <a:rPr lang="ru-RU">
                                <a:effectLst/>
                                <a:latin typeface="Cambria Math" panose="02040503050406030204" pitchFamily="18" charset="0"/>
                                <a:ea typeface="Times New Roman" panose="02020603050405020304" pitchFamily="18" charset="0"/>
                              </a:rPr>
                              <m:t>Ω</m:t>
                            </m:r>
                            <m:r>
                              <a:rPr lang="ru-RU" i="1">
                                <a:effectLst/>
                                <a:latin typeface="Cambria Math" panose="02040503050406030204" pitchFamily="18" charset="0"/>
                                <a:ea typeface="Times New Roman" panose="02020603050405020304" pitchFamily="18" charset="0"/>
                              </a:rPr>
                              <m:t>𝑡</m:t>
                            </m:r>
                            <m:r>
                              <a:rPr lang="ru-RU" i="1">
                                <a:effectLst/>
                                <a:latin typeface="Cambria Math" panose="02040503050406030204" pitchFamily="18" charset="0"/>
                                <a:ea typeface="Times New Roman" panose="02020603050405020304" pitchFamily="18" charset="0"/>
                              </a:rPr>
                              <m:t>−</m:t>
                            </m:r>
                            <m:f>
                              <m:fPr>
                                <m:ctrlPr>
                                  <a:rPr lang="ru-RU" i="1">
                                    <a:effectLst/>
                                    <a:latin typeface="Cambria Math" panose="02040503050406030204" pitchFamily="18" charset="0"/>
                                    <a:ea typeface="Times New Roman" panose="02020603050405020304" pitchFamily="18" charset="0"/>
                                  </a:rPr>
                                </m:ctrlPr>
                              </m:fPr>
                              <m:num>
                                <m:sSub>
                                  <m:sSubPr>
                                    <m:ctrlPr>
                                      <a:rPr lang="ru-RU" i="1">
                                        <a:effectLst/>
                                        <a:latin typeface="Cambria Math" panose="02040503050406030204" pitchFamily="18" charset="0"/>
                                        <a:ea typeface="Times New Roman" panose="02020603050405020304" pitchFamily="18" charset="0"/>
                                      </a:rPr>
                                    </m:ctrlPr>
                                  </m:sSubPr>
                                  <m:e>
                                    <m:r>
                                      <a:rPr lang="ru-RU" i="1">
                                        <a:effectLst/>
                                        <a:latin typeface="Cambria Math" panose="02040503050406030204" pitchFamily="18" charset="0"/>
                                        <a:ea typeface="Times New Roman" panose="02020603050405020304" pitchFamily="18" charset="0"/>
                                      </a:rPr>
                                      <m:t>𝑘</m:t>
                                    </m:r>
                                  </m:e>
                                  <m:sub>
                                    <m:r>
                                      <a:rPr lang="ru-RU" i="1">
                                        <a:effectLst/>
                                        <a:latin typeface="Cambria Math" panose="02040503050406030204" pitchFamily="18" charset="0"/>
                                        <a:ea typeface="Times New Roman" panose="02020603050405020304" pitchFamily="18" charset="0"/>
                                      </a:rPr>
                                      <m:t>1</m:t>
                                    </m:r>
                                  </m:sub>
                                </m:sSub>
                                <m:r>
                                  <a:rPr lang="ru-RU" i="1">
                                    <a:effectLst/>
                                    <a:latin typeface="Cambria Math" panose="02040503050406030204" pitchFamily="18" charset="0"/>
                                    <a:ea typeface="Times New Roman" panose="02020603050405020304" pitchFamily="18" charset="0"/>
                                  </a:rPr>
                                  <m:t>−</m:t>
                                </m:r>
                                <m:sSub>
                                  <m:sSubPr>
                                    <m:ctrlPr>
                                      <a:rPr lang="ru-RU" i="1">
                                        <a:effectLst/>
                                        <a:latin typeface="Cambria Math" panose="02040503050406030204" pitchFamily="18" charset="0"/>
                                        <a:ea typeface="Times New Roman" panose="02020603050405020304" pitchFamily="18" charset="0"/>
                                      </a:rPr>
                                    </m:ctrlPr>
                                  </m:sSubPr>
                                  <m:e>
                                    <m:r>
                                      <a:rPr lang="ru-RU" i="1">
                                        <a:effectLst/>
                                        <a:latin typeface="Cambria Math" panose="02040503050406030204" pitchFamily="18" charset="0"/>
                                        <a:ea typeface="Times New Roman" panose="02020603050405020304" pitchFamily="18" charset="0"/>
                                      </a:rPr>
                                      <m:t>𝑘</m:t>
                                    </m:r>
                                  </m:e>
                                  <m:sub>
                                    <m:r>
                                      <a:rPr lang="ru-RU" i="1">
                                        <a:effectLst/>
                                        <a:latin typeface="Cambria Math" panose="02040503050406030204" pitchFamily="18" charset="0"/>
                                        <a:ea typeface="Times New Roman" panose="02020603050405020304" pitchFamily="18" charset="0"/>
                                      </a:rPr>
                                      <m:t>2</m:t>
                                    </m:r>
                                  </m:sub>
                                </m:sSub>
                              </m:num>
                              <m:den>
                                <m:r>
                                  <a:rPr lang="ru-RU" i="1">
                                    <a:effectLst/>
                                    <a:latin typeface="Cambria Math" panose="02040503050406030204" pitchFamily="18" charset="0"/>
                                    <a:ea typeface="Times New Roman" panose="02020603050405020304" pitchFamily="18" charset="0"/>
                                  </a:rPr>
                                  <m:t>2</m:t>
                                </m:r>
                              </m:den>
                            </m:f>
                          </m:e>
                        </m:d>
                        <m:r>
                          <a:rPr lang="ru-RU" i="1">
                            <a:effectLst/>
                            <a:latin typeface="Cambria Math" panose="02040503050406030204" pitchFamily="18" charset="0"/>
                            <a:ea typeface="Times New Roman" panose="02020603050405020304" pitchFamily="18" charset="0"/>
                          </a:rPr>
                          <m:t>𝑐𝑜𝑠</m:t>
                        </m:r>
                      </m:e>
                    </m:func>
                    <m:d>
                      <m:dPr>
                        <m:ctrlPr>
                          <a:rPr lang="ru-RU" i="1">
                            <a:effectLst/>
                            <a:latin typeface="Cambria Math" panose="02040503050406030204" pitchFamily="18" charset="0"/>
                            <a:ea typeface="Times New Roman" panose="02020603050405020304" pitchFamily="18" charset="0"/>
                          </a:rPr>
                        </m:ctrlPr>
                      </m:dPr>
                      <m:e>
                        <m:r>
                          <m:rPr>
                            <m:sty m:val="p"/>
                          </m:rPr>
                          <a:rPr lang="ru-RU">
                            <a:effectLst/>
                            <a:latin typeface="Cambria Math" panose="02040503050406030204" pitchFamily="18" charset="0"/>
                            <a:ea typeface="Times New Roman" panose="02020603050405020304" pitchFamily="18" charset="0"/>
                          </a:rPr>
                          <m:t>ω</m:t>
                        </m:r>
                        <m:r>
                          <a:rPr lang="ru-RU" i="1">
                            <a:effectLst/>
                            <a:latin typeface="Cambria Math" panose="02040503050406030204" pitchFamily="18" charset="0"/>
                            <a:ea typeface="Times New Roman" panose="02020603050405020304" pitchFamily="18" charset="0"/>
                          </a:rPr>
                          <m:t>𝑡</m:t>
                        </m:r>
                        <m:r>
                          <a:rPr lang="ru-RU" i="1">
                            <a:effectLst/>
                            <a:latin typeface="Cambria Math" panose="02040503050406030204" pitchFamily="18" charset="0"/>
                            <a:ea typeface="Times New Roman" panose="02020603050405020304" pitchFamily="18" charset="0"/>
                          </a:rPr>
                          <m:t>−</m:t>
                        </m:r>
                        <m:f>
                          <m:fPr>
                            <m:ctrlPr>
                              <a:rPr lang="ru-RU" i="1">
                                <a:effectLst/>
                                <a:latin typeface="Cambria Math" panose="02040503050406030204" pitchFamily="18" charset="0"/>
                                <a:ea typeface="Times New Roman" panose="02020603050405020304" pitchFamily="18" charset="0"/>
                              </a:rPr>
                            </m:ctrlPr>
                          </m:fPr>
                          <m:num>
                            <m:sSub>
                              <m:sSubPr>
                                <m:ctrlPr>
                                  <a:rPr lang="ru-RU" i="1">
                                    <a:effectLst/>
                                    <a:latin typeface="Cambria Math" panose="02040503050406030204" pitchFamily="18" charset="0"/>
                                    <a:ea typeface="Times New Roman" panose="02020603050405020304" pitchFamily="18" charset="0"/>
                                  </a:rPr>
                                </m:ctrlPr>
                              </m:sSubPr>
                              <m:e>
                                <m:r>
                                  <a:rPr lang="ru-RU" i="1">
                                    <a:effectLst/>
                                    <a:latin typeface="Cambria Math" panose="02040503050406030204" pitchFamily="18" charset="0"/>
                                    <a:ea typeface="Times New Roman" panose="02020603050405020304" pitchFamily="18" charset="0"/>
                                  </a:rPr>
                                  <m:t>𝑘</m:t>
                                </m:r>
                              </m:e>
                              <m:sub>
                                <m:r>
                                  <a:rPr lang="ru-RU" i="1">
                                    <a:effectLst/>
                                    <a:latin typeface="Cambria Math" panose="02040503050406030204" pitchFamily="18" charset="0"/>
                                    <a:ea typeface="Times New Roman" panose="02020603050405020304" pitchFamily="18" charset="0"/>
                                  </a:rPr>
                                  <m:t>1</m:t>
                                </m:r>
                              </m:sub>
                            </m:sSub>
                            <m:r>
                              <a:rPr lang="ru-RU" i="1">
                                <a:effectLst/>
                                <a:latin typeface="Cambria Math" panose="02040503050406030204" pitchFamily="18" charset="0"/>
                                <a:ea typeface="Times New Roman" panose="02020603050405020304" pitchFamily="18" charset="0"/>
                              </a:rPr>
                              <m:t>+</m:t>
                            </m:r>
                            <m:sSub>
                              <m:sSubPr>
                                <m:ctrlPr>
                                  <a:rPr lang="ru-RU" i="1">
                                    <a:effectLst/>
                                    <a:latin typeface="Cambria Math" panose="02040503050406030204" pitchFamily="18" charset="0"/>
                                    <a:ea typeface="Times New Roman" panose="02020603050405020304" pitchFamily="18" charset="0"/>
                                  </a:rPr>
                                </m:ctrlPr>
                              </m:sSubPr>
                              <m:e>
                                <m:r>
                                  <a:rPr lang="ru-RU" i="1">
                                    <a:effectLst/>
                                    <a:latin typeface="Cambria Math" panose="02040503050406030204" pitchFamily="18" charset="0"/>
                                    <a:ea typeface="Times New Roman" panose="02020603050405020304" pitchFamily="18" charset="0"/>
                                  </a:rPr>
                                  <m:t>𝑘</m:t>
                                </m:r>
                              </m:e>
                              <m:sub>
                                <m:r>
                                  <a:rPr lang="ru-RU" i="1">
                                    <a:effectLst/>
                                    <a:latin typeface="Cambria Math" panose="02040503050406030204" pitchFamily="18" charset="0"/>
                                    <a:ea typeface="Times New Roman" panose="02020603050405020304" pitchFamily="18" charset="0"/>
                                  </a:rPr>
                                  <m:t>2</m:t>
                                </m:r>
                              </m:sub>
                            </m:sSub>
                          </m:num>
                          <m:den>
                            <m:r>
                              <a:rPr lang="ru-RU" i="1">
                                <a:effectLst/>
                                <a:latin typeface="Cambria Math" panose="02040503050406030204" pitchFamily="18" charset="0"/>
                                <a:ea typeface="Times New Roman" panose="02020603050405020304" pitchFamily="18" charset="0"/>
                              </a:rPr>
                              <m:t>2</m:t>
                            </m:r>
                          </m:den>
                        </m:f>
                        <m:r>
                          <a:rPr lang="ru-RU" i="1">
                            <a:effectLst/>
                            <a:latin typeface="Cambria Math" panose="02040503050406030204" pitchFamily="18" charset="0"/>
                            <a:ea typeface="Times New Roman" panose="02020603050405020304" pitchFamily="18" charset="0"/>
                          </a:rPr>
                          <m:t>𝑥</m:t>
                        </m:r>
                      </m:e>
                    </m:d>
                    <m:r>
                      <a:rPr lang="kk-KZ" b="0" i="1">
                        <a:effectLst/>
                        <a:latin typeface="Cambria Math" panose="02040503050406030204" pitchFamily="18" charset="0"/>
                        <a:ea typeface="Times New Roman" panose="02020603050405020304" pitchFamily="18" charset="0"/>
                      </a:rPr>
                      <m:t>         </m:t>
                    </m:r>
                  </m:oMath>
                </a14:m>
                <a:r>
                  <a:rPr lang="ru-RU" dirty="0" smtClean="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5.11)</a:t>
                </a:r>
              </a:p>
              <a:p>
                <a:pPr algn="r">
                  <a:spcAft>
                    <a:spcPts val="0"/>
                  </a:spcAft>
                </a:pPr>
                <a:r>
                  <a:rPr lang="ru-RU" dirty="0">
                    <a:effectLst/>
                    <a:latin typeface="Times New Roman" panose="02020603050405020304" pitchFamily="18" charset="0"/>
                    <a:ea typeface="Times New Roman" panose="02020603050405020304" pitchFamily="18" charset="0"/>
                  </a:rPr>
                  <a:t> </a:t>
                </a:r>
              </a:p>
            </p:txBody>
          </p:sp>
        </mc:Choice>
        <mc:Fallback>
          <p:sp>
            <p:nvSpPr>
              <p:cNvPr id="3" name="Прямоугольник 2"/>
              <p:cNvSpPr>
                <a:spLocks noRot="1" noChangeAspect="1" noMove="1" noResize="1" noEditPoints="1" noAdjustHandles="1" noChangeArrowheads="1" noChangeShapeType="1" noTextEdit="1"/>
              </p:cNvSpPr>
              <p:nvPr/>
            </p:nvSpPr>
            <p:spPr>
              <a:xfrm>
                <a:off x="5813109" y="3746001"/>
                <a:ext cx="6096000" cy="3276859"/>
              </a:xfrm>
              <a:prstGeom prst="rect">
                <a:avLst/>
              </a:prstGeom>
              <a:blipFill rotWithShape="0">
                <a:blip r:embed="rId3"/>
                <a:stretch>
                  <a:fillRect l="-900" t="-1117" r="-800"/>
                </a:stretch>
              </a:blipFill>
            </p:spPr>
            <p:txBody>
              <a:bodyPr/>
              <a:lstStyle/>
              <a:p>
                <a:r>
                  <a:rPr lang="ru-RU">
                    <a:noFill/>
                  </a:rPr>
                  <a:t> </a:t>
                </a:r>
              </a:p>
            </p:txBody>
          </p:sp>
        </mc:Fallback>
      </mc:AlternateContent>
    </p:spTree>
    <p:extLst>
      <p:ext uri="{BB962C8B-B14F-4D97-AF65-F5344CB8AC3E}">
        <p14:creationId xmlns:p14="http://schemas.microsoft.com/office/powerpoint/2010/main" val="4129340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ятиугольник 8"/>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397815"/>
            <a:ext cx="10801350"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0215" algn="ctr">
              <a:spcAft>
                <a:spcPts val="0"/>
              </a:spcAft>
            </a:pPr>
            <a:r>
              <a:rPr lang="kk-KZ" sz="2400" dirty="0">
                <a:latin typeface="Times New Roman" panose="02020603050405020304" pitchFamily="18" charset="0"/>
                <a:ea typeface="Times New Roman" panose="02020603050405020304" pitchFamily="18" charset="0"/>
              </a:rPr>
              <a:t> 5.2.  Толқындық пакеттер және топтық жылдамдық</a:t>
            </a:r>
            <a:endParaRPr lang="ru-RU" sz="2400" dirty="0">
              <a:latin typeface="Times New Roman" panose="02020603050405020304" pitchFamily="18" charset="0"/>
              <a:ea typeface="Times New Roman" panose="02020603050405020304" pitchFamily="18" charset="0"/>
            </a:endParaRPr>
          </a:p>
        </p:txBody>
      </p:sp>
      <p:sp>
        <p:nvSpPr>
          <p:cNvPr id="8" name="Нашивка 7"/>
          <p:cNvSpPr/>
          <p:nvPr/>
        </p:nvSpPr>
        <p:spPr>
          <a:xfrm>
            <a:off x="11058526" y="278604"/>
            <a:ext cx="1028701"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schemeClr val="tx1"/>
                </a:solidFill>
              </a:rPr>
              <a:t>7</a:t>
            </a:r>
            <a:endParaRPr lang="ru-RU" dirty="0">
              <a:solidFill>
                <a:schemeClr val="tx1"/>
              </a:solidFill>
            </a:endParaRPr>
          </a:p>
        </p:txBody>
      </p:sp>
      <mc:AlternateContent xmlns:mc="http://schemas.openxmlformats.org/markup-compatibility/2006">
        <mc:Choice xmlns:a14="http://schemas.microsoft.com/office/drawing/2010/main" Requires="a14">
          <p:sp>
            <p:nvSpPr>
              <p:cNvPr id="2" name="Прямоугольник 1"/>
              <p:cNvSpPr/>
              <p:nvPr/>
            </p:nvSpPr>
            <p:spPr>
              <a:xfrm>
                <a:off x="119062" y="1097903"/>
                <a:ext cx="6353176" cy="5664564"/>
              </a:xfrm>
              <a:prstGeom prst="rect">
                <a:avLst/>
              </a:prstGeom>
            </p:spPr>
            <p:txBody>
              <a:bodyPr wrap="square">
                <a:spAutoFit/>
              </a:bodyPr>
              <a:lstStyle/>
              <a:p>
                <a:pPr indent="449580" algn="just">
                  <a:spcAft>
                    <a:spcPts val="0"/>
                  </a:spcAft>
                </a:pPr>
                <a:r>
                  <a:rPr lang="ru-RU" dirty="0" err="1">
                    <a:latin typeface="Times New Roman" panose="02020603050405020304" pitchFamily="18" charset="0"/>
                    <a:ea typeface="Times New Roman" panose="02020603050405020304" pitchFamily="18" charset="0"/>
                  </a:rPr>
                  <a:t>Топтық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жылдамдық</a:t>
                </a:r>
                <a:r>
                  <a:rPr lang="ru-RU"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ru-RU" i="1">
                            <a:effectLst/>
                            <a:latin typeface="Cambria Math" panose="02040503050406030204" pitchFamily="18" charset="0"/>
                            <a:ea typeface="Times New Roman" panose="02020603050405020304" pitchFamily="18" charset="0"/>
                          </a:rPr>
                        </m:ctrlPr>
                      </m:sSubPr>
                      <m:e>
                        <m:r>
                          <a:rPr lang="ru-RU" i="1">
                            <a:effectLst/>
                            <a:latin typeface="Cambria Math" panose="02040503050406030204" pitchFamily="18" charset="0"/>
                            <a:ea typeface="Times New Roman" panose="02020603050405020304" pitchFamily="18" charset="0"/>
                          </a:rPr>
                          <m:t>𝜈</m:t>
                        </m:r>
                      </m:e>
                      <m:sub>
                        <m:r>
                          <a:rPr lang="ru-RU" i="1">
                            <a:effectLst/>
                            <a:latin typeface="Cambria Math" panose="02040503050406030204" pitchFamily="18" charset="0"/>
                            <a:ea typeface="Times New Roman" panose="02020603050405020304" pitchFamily="18" charset="0"/>
                          </a:rPr>
                          <m:t>гр</m:t>
                        </m:r>
                      </m:sub>
                    </m:sSub>
                  </m:oMath>
                </a14:m>
                <a:r>
                  <a:rPr lang="ru-RU" dirty="0">
                    <a:effectLst/>
                    <a:latin typeface="Times New Roman" panose="02020603050405020304" pitchFamily="18" charset="0"/>
                    <a:ea typeface="Times New Roman" panose="02020603050405020304" pitchFamily="18" charset="0"/>
                  </a:rPr>
                  <a:t> - </a:t>
                </a:r>
                <a:r>
                  <a:rPr lang="ru-RU" dirty="0" err="1">
                    <a:effectLst/>
                    <a:latin typeface="Times New Roman" panose="02020603050405020304" pitchFamily="18" charset="0"/>
                    <a:ea typeface="Times New Roman" panose="02020603050405020304" pitchFamily="18" charset="0"/>
                  </a:rPr>
                  <a:t>жалпы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толқынның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максималды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амплитудасының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қозғалыс</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жылдамдығы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яғни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энергияның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берілу</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жылдамдығы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болып</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табылады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Егер</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екі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толқынның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фазалық</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жылдамдықтары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бірдей</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және</a:t>
                </a:r>
                <a:r>
                  <a:rPr lang="ru-RU" dirty="0">
                    <a:effectLst/>
                    <a:latin typeface="Times New Roman" panose="02020603050405020304" pitchFamily="18" charset="0"/>
                    <a:ea typeface="Times New Roman" panose="02020603050405020304" pitchFamily="18" charset="0"/>
                  </a:rPr>
                  <a:t> V </a:t>
                </a:r>
                <a:r>
                  <a:rPr lang="ru-RU" dirty="0" err="1">
                    <a:effectLst/>
                    <a:latin typeface="Times New Roman" panose="02020603050405020304" pitchFamily="18" charset="0"/>
                    <a:ea typeface="Times New Roman" panose="02020603050405020304" pitchFamily="18" charset="0"/>
                  </a:rPr>
                  <a:t>тең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болса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онда</a:t>
                </a:r>
                <a:r>
                  <a:rPr lang="ru-RU" dirty="0">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ru-RU" i="1">
                            <a:effectLst/>
                            <a:latin typeface="Cambria Math" panose="02040503050406030204" pitchFamily="18" charset="0"/>
                            <a:ea typeface="Times New Roman" panose="02020603050405020304" pitchFamily="18" charset="0"/>
                          </a:rPr>
                        </m:ctrlPr>
                      </m:sSubPr>
                      <m:e>
                        <m:r>
                          <a:rPr lang="ru-RU" i="1">
                            <a:effectLst/>
                            <a:latin typeface="Cambria Math" panose="02040503050406030204" pitchFamily="18" charset="0"/>
                            <a:ea typeface="Times New Roman" panose="02020603050405020304" pitchFamily="18" charset="0"/>
                          </a:rPr>
                          <m:t>𝜔</m:t>
                        </m:r>
                      </m:e>
                      <m:sub>
                        <m:r>
                          <a:rPr lang="ru-RU" i="1">
                            <a:effectLst/>
                            <a:latin typeface="Cambria Math" panose="02040503050406030204" pitchFamily="18" charset="0"/>
                            <a:ea typeface="Times New Roman" panose="02020603050405020304" pitchFamily="18" charset="0"/>
                          </a:rPr>
                          <m:t>1</m:t>
                        </m:r>
                      </m:sub>
                    </m:sSub>
                    <m:r>
                      <a:rPr lang="ru-RU" i="1">
                        <a:effectLst/>
                        <a:latin typeface="Cambria Math" panose="02040503050406030204" pitchFamily="18" charset="0"/>
                        <a:ea typeface="Times New Roman" panose="02020603050405020304" pitchFamily="18" charset="0"/>
                      </a:rPr>
                      <m:t>=</m:t>
                    </m:r>
                    <m:r>
                      <a:rPr lang="ru-RU" i="1">
                        <a:effectLst/>
                        <a:latin typeface="Cambria Math" panose="02040503050406030204" pitchFamily="18" charset="0"/>
                        <a:ea typeface="Times New Roman" panose="02020603050405020304" pitchFamily="18" charset="0"/>
                      </a:rPr>
                      <m:t>𝜈</m:t>
                    </m:r>
                    <m:sSub>
                      <m:sSubPr>
                        <m:ctrlPr>
                          <a:rPr lang="ru-RU" i="1">
                            <a:effectLst/>
                            <a:latin typeface="Cambria Math" panose="02040503050406030204" pitchFamily="18" charset="0"/>
                            <a:ea typeface="Times New Roman" panose="02020603050405020304" pitchFamily="18" charset="0"/>
                          </a:rPr>
                        </m:ctrlPr>
                      </m:sSubPr>
                      <m:e>
                        <m:r>
                          <a:rPr lang="ru-RU" i="1">
                            <a:effectLst/>
                            <a:latin typeface="Cambria Math" panose="02040503050406030204" pitchFamily="18" charset="0"/>
                            <a:ea typeface="Times New Roman" panose="02020603050405020304" pitchFamily="18" charset="0"/>
                          </a:rPr>
                          <m:t>𝑘</m:t>
                        </m:r>
                      </m:e>
                      <m:sub>
                        <m:r>
                          <a:rPr lang="ru-RU" i="1">
                            <a:effectLst/>
                            <a:latin typeface="Cambria Math" panose="02040503050406030204" pitchFamily="18" charset="0"/>
                            <a:ea typeface="Times New Roman" panose="02020603050405020304" pitchFamily="18" charset="0"/>
                          </a:rPr>
                          <m:t>1</m:t>
                        </m:r>
                      </m:sub>
                    </m:sSub>
                  </m:oMath>
                </a14:m>
                <a:r>
                  <a:rPr lang="ru-RU" dirty="0">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ru-RU" i="1">
                            <a:effectLst/>
                            <a:latin typeface="Cambria Math" panose="02040503050406030204" pitchFamily="18" charset="0"/>
                            <a:ea typeface="Times New Roman" panose="02020603050405020304" pitchFamily="18" charset="0"/>
                          </a:rPr>
                        </m:ctrlPr>
                      </m:sSubPr>
                      <m:e>
                        <m:r>
                          <a:rPr lang="ru-RU" i="1">
                            <a:effectLst/>
                            <a:latin typeface="Cambria Math" panose="02040503050406030204" pitchFamily="18" charset="0"/>
                            <a:ea typeface="Times New Roman" panose="02020603050405020304" pitchFamily="18" charset="0"/>
                          </a:rPr>
                          <m:t>𝜔</m:t>
                        </m:r>
                      </m:e>
                      <m:sub>
                        <m:r>
                          <a:rPr lang="ru-RU" i="1">
                            <a:effectLst/>
                            <a:latin typeface="Cambria Math" panose="02040503050406030204" pitchFamily="18" charset="0"/>
                            <a:ea typeface="Times New Roman" panose="02020603050405020304" pitchFamily="18" charset="0"/>
                          </a:rPr>
                          <m:t>2</m:t>
                        </m:r>
                      </m:sub>
                    </m:sSub>
                    <m:r>
                      <a:rPr lang="ru-RU" i="1">
                        <a:effectLst/>
                        <a:latin typeface="Cambria Math" panose="02040503050406030204" pitchFamily="18" charset="0"/>
                        <a:ea typeface="Times New Roman" panose="02020603050405020304" pitchFamily="18" charset="0"/>
                      </a:rPr>
                      <m:t>=</m:t>
                    </m:r>
                    <m:r>
                      <a:rPr lang="ru-RU" i="1">
                        <a:effectLst/>
                        <a:latin typeface="Cambria Math" panose="02040503050406030204" pitchFamily="18" charset="0"/>
                        <a:ea typeface="Times New Roman" panose="02020603050405020304" pitchFamily="18" charset="0"/>
                      </a:rPr>
                      <m:t>𝜈</m:t>
                    </m:r>
                    <m:sSub>
                      <m:sSubPr>
                        <m:ctrlPr>
                          <a:rPr lang="ru-RU" i="1">
                            <a:effectLst/>
                            <a:latin typeface="Cambria Math" panose="02040503050406030204" pitchFamily="18" charset="0"/>
                            <a:ea typeface="Times New Roman" panose="02020603050405020304" pitchFamily="18" charset="0"/>
                          </a:rPr>
                        </m:ctrlPr>
                      </m:sSubPr>
                      <m:e>
                        <m:r>
                          <a:rPr lang="ru-RU" i="1">
                            <a:effectLst/>
                            <a:latin typeface="Cambria Math" panose="02040503050406030204" pitchFamily="18" charset="0"/>
                            <a:ea typeface="Times New Roman" panose="02020603050405020304" pitchFamily="18" charset="0"/>
                          </a:rPr>
                          <m:t>𝑘</m:t>
                        </m:r>
                      </m:e>
                      <m:sub>
                        <m:r>
                          <a:rPr lang="ru-RU" i="1">
                            <a:effectLst/>
                            <a:latin typeface="Cambria Math" panose="02040503050406030204" pitchFamily="18" charset="0"/>
                            <a:ea typeface="Times New Roman" panose="02020603050405020304" pitchFamily="18" charset="0"/>
                          </a:rPr>
                          <m:t>2</m:t>
                        </m:r>
                      </m:sub>
                    </m:sSub>
                  </m:oMath>
                </a14:m>
                <a:r>
                  <a:rPr lang="ru-RU" dirty="0" err="1">
                    <a:effectLst/>
                    <a:latin typeface="Times New Roman" panose="02020603050405020304" pitchFamily="18" charset="0"/>
                    <a:ea typeface="Times New Roman" panose="02020603050405020304" pitchFamily="18" charset="0"/>
                  </a:rPr>
                  <a:t>және</a:t>
                </a:r>
                <a:r>
                  <a:rPr lang="ru-RU" dirty="0">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ru-RU" i="1">
                            <a:effectLst/>
                            <a:latin typeface="Cambria Math" panose="02040503050406030204" pitchFamily="18" charset="0"/>
                            <a:ea typeface="Times New Roman" panose="02020603050405020304" pitchFamily="18" charset="0"/>
                          </a:rPr>
                        </m:ctrlPr>
                      </m:sSubPr>
                      <m:e>
                        <m:r>
                          <a:rPr lang="ru-RU" i="1">
                            <a:effectLst/>
                            <a:latin typeface="Cambria Math" panose="02040503050406030204" pitchFamily="18" charset="0"/>
                            <a:ea typeface="Times New Roman" panose="02020603050405020304" pitchFamily="18" charset="0"/>
                          </a:rPr>
                          <m:t>𝜈</m:t>
                        </m:r>
                      </m:e>
                      <m:sub>
                        <m:r>
                          <a:rPr lang="ru-RU" i="1">
                            <a:effectLst/>
                            <a:latin typeface="Cambria Math" panose="02040503050406030204" pitchFamily="18" charset="0"/>
                            <a:ea typeface="Times New Roman" panose="02020603050405020304" pitchFamily="18" charset="0"/>
                          </a:rPr>
                          <m:t>гр</m:t>
                        </m:r>
                      </m:sub>
                    </m:sSub>
                    <m:r>
                      <a:rPr lang="ru-RU" i="1">
                        <a:effectLst/>
                        <a:latin typeface="Cambria Math" panose="02040503050406030204" pitchFamily="18" charset="0"/>
                        <a:ea typeface="Times New Roman" panose="02020603050405020304" pitchFamily="18" charset="0"/>
                      </a:rPr>
                      <m:t>=</m:t>
                    </m:r>
                    <m:r>
                      <a:rPr lang="ru-RU" i="1">
                        <a:effectLst/>
                        <a:latin typeface="Cambria Math" panose="02040503050406030204" pitchFamily="18" charset="0"/>
                        <a:ea typeface="Times New Roman" panose="02020603050405020304" pitchFamily="18" charset="0"/>
                      </a:rPr>
                      <m:t>𝜈</m:t>
                    </m:r>
                  </m:oMath>
                </a14:m>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Бұл</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жағдайда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толқындардың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жалпы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пакеті</a:t>
                </a:r>
                <a:r>
                  <a:rPr lang="ru-RU" dirty="0">
                    <a:effectLst/>
                    <a:latin typeface="Times New Roman" panose="02020603050405020304" pitchFamily="18" charset="0"/>
                    <a:ea typeface="Times New Roman" panose="02020603050405020304" pitchFamily="18" charset="0"/>
                  </a:rPr>
                  <a:t> де </a:t>
                </a:r>
                <a:r>
                  <a:rPr lang="ru-RU" dirty="0" err="1">
                    <a:effectLst/>
                    <a:latin typeface="Times New Roman" panose="02020603050405020304" pitchFamily="18" charset="0"/>
                    <a:ea typeface="Times New Roman" panose="02020603050405020304" pitchFamily="18" charset="0"/>
                  </a:rPr>
                  <a:t>бұрмаланбай</a:t>
                </a:r>
                <a:r>
                  <a:rPr lang="ru-RU" dirty="0">
                    <a:effectLst/>
                    <a:latin typeface="Times New Roman" panose="02020603050405020304" pitchFamily="18" charset="0"/>
                    <a:ea typeface="Times New Roman" panose="02020603050405020304" pitchFamily="18" charset="0"/>
                  </a:rPr>
                  <a:t> у </a:t>
                </a:r>
                <a:r>
                  <a:rPr lang="ru-RU" dirty="0" err="1">
                    <a:effectLst/>
                    <a:latin typeface="Times New Roman" panose="02020603050405020304" pitchFamily="18" charset="0"/>
                    <a:ea typeface="Times New Roman" panose="02020603050405020304" pitchFamily="18" charset="0"/>
                  </a:rPr>
                  <a:t>жылдамдығымен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таралады</a:t>
                </a:r>
                <a:r>
                  <a:rPr lang="ru-RU" dirty="0">
                    <a:effectLst/>
                    <a:latin typeface="Times New Roman" panose="02020603050405020304" pitchFamily="18" charset="0"/>
                    <a:ea typeface="Times New Roman" panose="02020603050405020304" pitchFamily="18" charset="0"/>
                  </a:rPr>
                  <a:t>.  Жеке </a:t>
                </a:r>
                <a:r>
                  <a:rPr lang="ru-RU" dirty="0" err="1">
                    <a:effectLst/>
                    <a:latin typeface="Times New Roman" panose="02020603050405020304" pitchFamily="18" charset="0"/>
                    <a:ea typeface="Times New Roman" panose="02020603050405020304" pitchFamily="18" charset="0"/>
                  </a:rPr>
                  <a:t>толқындардың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фазалық</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жылдамдықтары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әртүрлі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болса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онда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пакеттің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топтық</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жылдамдығы</a:t>
                </a:r>
                <a:r>
                  <a:rPr lang="ru-RU" dirty="0">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ru-RU" i="1">
                            <a:effectLst/>
                            <a:latin typeface="Cambria Math" panose="02040503050406030204" pitchFamily="18" charset="0"/>
                            <a:ea typeface="Times New Roman" panose="02020603050405020304" pitchFamily="18" charset="0"/>
                          </a:rPr>
                        </m:ctrlPr>
                      </m:sSubPr>
                      <m:e>
                        <m:r>
                          <a:rPr lang="ru-RU" i="1">
                            <a:effectLst/>
                            <a:latin typeface="Cambria Math" panose="02040503050406030204" pitchFamily="18" charset="0"/>
                            <a:ea typeface="Times New Roman" panose="02020603050405020304" pitchFamily="18" charset="0"/>
                          </a:rPr>
                          <m:t>𝜈</m:t>
                        </m:r>
                      </m:e>
                      <m:sub>
                        <m:r>
                          <a:rPr lang="ru-RU" i="1">
                            <a:effectLst/>
                            <a:latin typeface="Cambria Math" panose="02040503050406030204" pitchFamily="18" charset="0"/>
                            <a:ea typeface="Times New Roman" panose="02020603050405020304" pitchFamily="18" charset="0"/>
                          </a:rPr>
                          <m:t>гр</m:t>
                        </m:r>
                      </m:sub>
                    </m:sSub>
                    <m:r>
                      <a:rPr lang="ru-RU" i="1">
                        <a:effectLst/>
                        <a:latin typeface="Cambria Math" panose="02040503050406030204" pitchFamily="18" charset="0"/>
                        <a:ea typeface="Times New Roman" panose="02020603050405020304" pitchFamily="18" charset="0"/>
                      </a:rPr>
                      <m:t>=</m:t>
                    </m:r>
                    <m:f>
                      <m:fPr>
                        <m:ctrlPr>
                          <a:rPr lang="ru-RU" i="1">
                            <a:effectLst/>
                            <a:latin typeface="Cambria Math" panose="02040503050406030204" pitchFamily="18" charset="0"/>
                            <a:ea typeface="Times New Roman" panose="02020603050405020304" pitchFamily="18" charset="0"/>
                          </a:rPr>
                        </m:ctrlPr>
                      </m:fPr>
                      <m:num>
                        <m:r>
                          <m:rPr>
                            <m:sty m:val="p"/>
                          </m:rPr>
                          <a:rPr lang="ru-RU">
                            <a:effectLst/>
                            <a:latin typeface="Cambria Math" panose="02040503050406030204" pitchFamily="18" charset="0"/>
                            <a:ea typeface="Times New Roman" panose="02020603050405020304" pitchFamily="18" charset="0"/>
                          </a:rPr>
                          <m:t>Ω</m:t>
                        </m:r>
                      </m:num>
                      <m:den>
                        <m:r>
                          <m:rPr>
                            <m:sty m:val="p"/>
                          </m:rPr>
                          <a:rPr lang="ru-RU">
                            <a:effectLst/>
                            <a:latin typeface="Cambria Math" panose="02040503050406030204" pitchFamily="18" charset="0"/>
                            <a:ea typeface="Times New Roman" panose="02020603050405020304" pitchFamily="18" charset="0"/>
                          </a:rPr>
                          <m:t>k</m:t>
                        </m:r>
                      </m:den>
                    </m:f>
                    <m:r>
                      <a:rPr lang="ru-RU">
                        <a:effectLst/>
                        <a:latin typeface="Cambria Math" panose="02040503050406030204" pitchFamily="18" charset="0"/>
                        <a:ea typeface="Times New Roman" panose="02020603050405020304" pitchFamily="18" charset="0"/>
                      </a:rPr>
                      <m:t>=</m:t>
                    </m:r>
                    <m:d>
                      <m:dPr>
                        <m:ctrlPr>
                          <a:rPr lang="ru-RU" i="1">
                            <a:effectLst/>
                            <a:latin typeface="Cambria Math" panose="02040503050406030204" pitchFamily="18" charset="0"/>
                            <a:ea typeface="Times New Roman" panose="02020603050405020304" pitchFamily="18" charset="0"/>
                          </a:rPr>
                        </m:ctrlPr>
                      </m:dPr>
                      <m:e>
                        <m:f>
                          <m:fPr>
                            <m:ctrlPr>
                              <a:rPr lang="ru-RU" i="1">
                                <a:effectLst/>
                                <a:latin typeface="Cambria Math" panose="02040503050406030204" pitchFamily="18" charset="0"/>
                                <a:ea typeface="Times New Roman" panose="02020603050405020304" pitchFamily="18" charset="0"/>
                              </a:rPr>
                            </m:ctrlPr>
                          </m:fPr>
                          <m:num>
                            <m:r>
                              <a:rPr lang="ru-RU" i="1">
                                <a:effectLst/>
                                <a:latin typeface="Cambria Math" panose="02040503050406030204" pitchFamily="18" charset="0"/>
                                <a:ea typeface="Times New Roman" panose="02020603050405020304" pitchFamily="18" charset="0"/>
                              </a:rPr>
                              <m:t>∆</m:t>
                            </m:r>
                            <m:r>
                              <a:rPr lang="ru-RU" i="1">
                                <a:effectLst/>
                                <a:latin typeface="Cambria Math" panose="02040503050406030204" pitchFamily="18" charset="0"/>
                                <a:ea typeface="Times New Roman" panose="02020603050405020304" pitchFamily="18" charset="0"/>
                              </a:rPr>
                              <m:t>𝜔</m:t>
                            </m:r>
                          </m:num>
                          <m:den>
                            <m:r>
                              <a:rPr lang="ru-RU">
                                <a:effectLst/>
                                <a:latin typeface="Cambria Math" panose="02040503050406030204" pitchFamily="18" charset="0"/>
                                <a:ea typeface="Times New Roman" panose="02020603050405020304" pitchFamily="18" charset="0"/>
                              </a:rPr>
                              <m:t>∆</m:t>
                            </m:r>
                            <m:r>
                              <m:rPr>
                                <m:sty m:val="p"/>
                              </m:rPr>
                              <a:rPr lang="ru-RU">
                                <a:effectLst/>
                                <a:latin typeface="Cambria Math" panose="02040503050406030204" pitchFamily="18" charset="0"/>
                                <a:ea typeface="Times New Roman" panose="02020603050405020304" pitchFamily="18" charset="0"/>
                              </a:rPr>
                              <m:t>k</m:t>
                            </m:r>
                          </m:den>
                        </m:f>
                      </m:e>
                    </m:d>
                    <m:r>
                      <a:rPr lang="ru-RU" i="1">
                        <a:effectLst/>
                        <a:latin typeface="Cambria Math" panose="02040503050406030204" pitchFamily="18" charset="0"/>
                        <a:ea typeface="Times New Roman" panose="02020603050405020304" pitchFamily="18" charset="0"/>
                      </a:rPr>
                      <m:t>   </m:t>
                    </m:r>
                  </m:oMath>
                </a14:m>
                <a:r>
                  <a:rPr lang="ru-RU" dirty="0" err="1">
                    <a:effectLst/>
                    <a:latin typeface="Times New Roman" panose="02020603050405020304" pitchFamily="18" charset="0"/>
                    <a:ea typeface="Times New Roman" panose="02020603050405020304" pitchFamily="18" charset="0"/>
                  </a:rPr>
                  <a:t>немесе</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дәлірек</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айтқанда</a:t>
                </a:r>
                <a:r>
                  <a:rPr lang="ru-RU" dirty="0" smtClean="0">
                    <a:effectLst/>
                    <a:latin typeface="Times New Roman" panose="02020603050405020304" pitchFamily="18" charset="0"/>
                    <a:ea typeface="Times New Roman" panose="02020603050405020304" pitchFamily="18" charset="0"/>
                  </a:rPr>
                  <a:t>,</a:t>
                </a:r>
                <a:endParaRPr lang="ru-RU" dirty="0">
                  <a:effectLst/>
                  <a:latin typeface="Times New Roman" panose="02020603050405020304" pitchFamily="18" charset="0"/>
                  <a:ea typeface="Times New Roman" panose="02020603050405020304" pitchFamily="18" charset="0"/>
                </a:endParaRPr>
              </a:p>
              <a:p>
                <a:pPr algn="r">
                  <a:spcAft>
                    <a:spcPts val="0"/>
                  </a:spcAft>
                </a:pPr>
                <a14:m>
                  <m:oMath xmlns:m="http://schemas.openxmlformats.org/officeDocument/2006/math">
                    <m:sSub>
                      <m:sSubPr>
                        <m:ctrlPr>
                          <a:rPr lang="ru-RU" i="1">
                            <a:effectLst/>
                            <a:latin typeface="Cambria Math" panose="02040503050406030204" pitchFamily="18" charset="0"/>
                            <a:ea typeface="Times New Roman" panose="02020603050405020304" pitchFamily="18" charset="0"/>
                          </a:rPr>
                        </m:ctrlPr>
                      </m:sSubPr>
                      <m:e>
                        <m:r>
                          <a:rPr lang="ru-RU" i="1">
                            <a:effectLst/>
                            <a:latin typeface="Cambria Math" panose="02040503050406030204" pitchFamily="18" charset="0"/>
                            <a:ea typeface="Times New Roman" panose="02020603050405020304" pitchFamily="18" charset="0"/>
                          </a:rPr>
                          <m:t>𝜈</m:t>
                        </m:r>
                      </m:e>
                      <m:sub>
                        <m:r>
                          <a:rPr lang="ru-RU" i="1">
                            <a:effectLst/>
                            <a:latin typeface="Cambria Math" panose="02040503050406030204" pitchFamily="18" charset="0"/>
                            <a:ea typeface="Times New Roman" panose="02020603050405020304" pitchFamily="18" charset="0"/>
                          </a:rPr>
                          <m:t>гр</m:t>
                        </m:r>
                      </m:sub>
                    </m:sSub>
                    <m:r>
                      <a:rPr lang="ru-RU" i="1">
                        <a:effectLst/>
                        <a:latin typeface="Cambria Math" panose="02040503050406030204" pitchFamily="18" charset="0"/>
                        <a:ea typeface="Times New Roman" panose="02020603050405020304" pitchFamily="18" charset="0"/>
                      </a:rPr>
                      <m:t>=</m:t>
                    </m:r>
                    <m:f>
                      <m:fPr>
                        <m:ctrlPr>
                          <a:rPr lang="ru-RU" i="1">
                            <a:effectLst/>
                            <a:latin typeface="Cambria Math" panose="02040503050406030204" pitchFamily="18" charset="0"/>
                            <a:ea typeface="Times New Roman" panose="02020603050405020304" pitchFamily="18" charset="0"/>
                          </a:rPr>
                        </m:ctrlPr>
                      </m:fPr>
                      <m:num>
                        <m:r>
                          <a:rPr lang="ru-RU" i="1">
                            <a:effectLst/>
                            <a:latin typeface="Cambria Math" panose="02040503050406030204" pitchFamily="18" charset="0"/>
                            <a:ea typeface="Times New Roman" panose="02020603050405020304" pitchFamily="18" charset="0"/>
                          </a:rPr>
                          <m:t>𝑑</m:t>
                        </m:r>
                        <m:r>
                          <a:rPr lang="ru-RU" i="1">
                            <a:effectLst/>
                            <a:latin typeface="Cambria Math" panose="02040503050406030204" pitchFamily="18" charset="0"/>
                            <a:ea typeface="Times New Roman" panose="02020603050405020304" pitchFamily="18" charset="0"/>
                          </a:rPr>
                          <m:t>𝜔</m:t>
                        </m:r>
                        <m:r>
                          <a:rPr lang="ru-RU" i="1">
                            <a:effectLst/>
                            <a:latin typeface="Cambria Math" panose="02040503050406030204" pitchFamily="18" charset="0"/>
                            <a:ea typeface="Times New Roman" panose="02020603050405020304" pitchFamily="18" charset="0"/>
                          </a:rPr>
                          <m:t> </m:t>
                        </m:r>
                      </m:num>
                      <m:den>
                        <m:r>
                          <a:rPr lang="ru-RU" i="1">
                            <a:effectLst/>
                            <a:latin typeface="Cambria Math" panose="02040503050406030204" pitchFamily="18" charset="0"/>
                            <a:ea typeface="Times New Roman" panose="02020603050405020304" pitchFamily="18" charset="0"/>
                          </a:rPr>
                          <m:t>𝑑𝑘</m:t>
                        </m:r>
                      </m:den>
                    </m:f>
                    <m:r>
                      <a:rPr lang="ru-RU" i="1">
                        <a:effectLst/>
                        <a:latin typeface="Cambria Math" panose="02040503050406030204" pitchFamily="18" charset="0"/>
                        <a:ea typeface="Times New Roman" panose="02020603050405020304" pitchFamily="18" charset="0"/>
                      </a:rPr>
                      <m:t>=</m:t>
                    </m:r>
                    <m:r>
                      <a:rPr lang="ru-RU" i="1">
                        <a:effectLst/>
                        <a:latin typeface="Cambria Math" panose="02040503050406030204" pitchFamily="18" charset="0"/>
                        <a:ea typeface="Times New Roman" panose="02020603050405020304" pitchFamily="18" charset="0"/>
                      </a:rPr>
                      <m:t>𝜈</m:t>
                    </m:r>
                    <m:r>
                      <a:rPr lang="ru-RU" i="1">
                        <a:effectLst/>
                        <a:latin typeface="Cambria Math" panose="02040503050406030204" pitchFamily="18" charset="0"/>
                        <a:ea typeface="Times New Roman" panose="02020603050405020304" pitchFamily="18" charset="0"/>
                      </a:rPr>
                      <m:t>+</m:t>
                    </m:r>
                    <m:r>
                      <a:rPr lang="ru-RU" i="1">
                        <a:effectLst/>
                        <a:latin typeface="Cambria Math" panose="02040503050406030204" pitchFamily="18" charset="0"/>
                        <a:ea typeface="Times New Roman" panose="02020603050405020304" pitchFamily="18" charset="0"/>
                      </a:rPr>
                      <m:t>𝑘</m:t>
                    </m:r>
                    <m:f>
                      <m:fPr>
                        <m:ctrlPr>
                          <a:rPr lang="ru-RU" i="1">
                            <a:effectLst/>
                            <a:latin typeface="Cambria Math" panose="02040503050406030204" pitchFamily="18" charset="0"/>
                            <a:ea typeface="Times New Roman" panose="02020603050405020304" pitchFamily="18" charset="0"/>
                          </a:rPr>
                        </m:ctrlPr>
                      </m:fPr>
                      <m:num>
                        <m:r>
                          <a:rPr lang="ru-RU" i="1">
                            <a:effectLst/>
                            <a:latin typeface="Cambria Math" panose="02040503050406030204" pitchFamily="18" charset="0"/>
                            <a:ea typeface="Times New Roman" panose="02020603050405020304" pitchFamily="18" charset="0"/>
                          </a:rPr>
                          <m:t>𝑑𝑣</m:t>
                        </m:r>
                      </m:num>
                      <m:den>
                        <m:r>
                          <a:rPr lang="ru-RU" i="1">
                            <a:effectLst/>
                            <a:latin typeface="Cambria Math" panose="02040503050406030204" pitchFamily="18" charset="0"/>
                            <a:ea typeface="Times New Roman" panose="02020603050405020304" pitchFamily="18" charset="0"/>
                          </a:rPr>
                          <m:t>𝑑𝑘</m:t>
                        </m:r>
                      </m:den>
                    </m:f>
                    <m:r>
                      <a:rPr lang="ru-RU" i="1">
                        <a:effectLst/>
                        <a:latin typeface="Cambria Math" panose="02040503050406030204" pitchFamily="18" charset="0"/>
                        <a:ea typeface="Times New Roman" panose="02020603050405020304" pitchFamily="18" charset="0"/>
                      </a:rPr>
                      <m:t>=</m:t>
                    </m:r>
                    <m:r>
                      <a:rPr lang="ru-RU" i="1">
                        <a:effectLst/>
                        <a:latin typeface="Cambria Math" panose="02040503050406030204" pitchFamily="18" charset="0"/>
                        <a:ea typeface="Times New Roman" panose="02020603050405020304" pitchFamily="18" charset="0"/>
                      </a:rPr>
                      <m:t>𝑣</m:t>
                    </m:r>
                    <m:r>
                      <a:rPr lang="ru-RU" i="1">
                        <a:effectLst/>
                        <a:latin typeface="Cambria Math" panose="02040503050406030204" pitchFamily="18" charset="0"/>
                        <a:ea typeface="Times New Roman" panose="02020603050405020304" pitchFamily="18" charset="0"/>
                      </a:rPr>
                      <m:t>−</m:t>
                    </m:r>
                    <m:r>
                      <a:rPr lang="ru-RU" i="1">
                        <a:effectLst/>
                        <a:latin typeface="Cambria Math" panose="02040503050406030204" pitchFamily="18" charset="0"/>
                        <a:ea typeface="Times New Roman" panose="02020603050405020304" pitchFamily="18" charset="0"/>
                      </a:rPr>
                      <m:t>𝜆</m:t>
                    </m:r>
                    <m:f>
                      <m:fPr>
                        <m:ctrlPr>
                          <a:rPr lang="ru-RU" i="1">
                            <a:effectLst/>
                            <a:latin typeface="Cambria Math" panose="02040503050406030204" pitchFamily="18" charset="0"/>
                            <a:ea typeface="Times New Roman" panose="02020603050405020304" pitchFamily="18" charset="0"/>
                          </a:rPr>
                        </m:ctrlPr>
                      </m:fPr>
                      <m:num>
                        <m:r>
                          <a:rPr lang="ru-RU" i="1">
                            <a:effectLst/>
                            <a:latin typeface="Cambria Math" panose="02040503050406030204" pitchFamily="18" charset="0"/>
                            <a:ea typeface="Times New Roman" panose="02020603050405020304" pitchFamily="18" charset="0"/>
                          </a:rPr>
                          <m:t>𝑑𝑣</m:t>
                        </m:r>
                      </m:num>
                      <m:den>
                        <m:r>
                          <a:rPr lang="ru-RU" i="1">
                            <a:effectLst/>
                            <a:latin typeface="Cambria Math" panose="02040503050406030204" pitchFamily="18" charset="0"/>
                            <a:ea typeface="Times New Roman" panose="02020603050405020304" pitchFamily="18" charset="0"/>
                          </a:rPr>
                          <m:t>𝑑</m:t>
                        </m:r>
                        <m:r>
                          <a:rPr lang="ru-RU" i="1">
                            <a:effectLst/>
                            <a:latin typeface="Cambria Math" panose="02040503050406030204" pitchFamily="18" charset="0"/>
                            <a:ea typeface="Times New Roman" panose="02020603050405020304" pitchFamily="18" charset="0"/>
                          </a:rPr>
                          <m:t>𝜆</m:t>
                        </m:r>
                      </m:den>
                    </m:f>
                  </m:oMath>
                </a14:m>
                <a:r>
                  <a:rPr lang="ru-RU" dirty="0">
                    <a:effectLst/>
                    <a:latin typeface="Times New Roman" panose="02020603050405020304" pitchFamily="18" charset="0"/>
                    <a:ea typeface="Times New Roman" panose="02020603050405020304" pitchFamily="18" charset="0"/>
                  </a:rPr>
                  <a:t>                                  (5.13</a:t>
                </a:r>
                <a:r>
                  <a:rPr lang="ru-RU" dirty="0" smtClean="0">
                    <a:effectLst/>
                    <a:latin typeface="Times New Roman" panose="02020603050405020304" pitchFamily="18" charset="0"/>
                    <a:ea typeface="Times New Roman" panose="02020603050405020304" pitchFamily="18" charset="0"/>
                  </a:rPr>
                  <a:t>)</a:t>
                </a:r>
                <a:endParaRPr lang="ru-RU" dirty="0">
                  <a:effectLst/>
                  <a:latin typeface="Times New Roman" panose="02020603050405020304" pitchFamily="18" charset="0"/>
                  <a:ea typeface="Times New Roman" panose="02020603050405020304" pitchFamily="18" charset="0"/>
                </a:endParaRPr>
              </a:p>
              <a:p>
                <a:pPr indent="449580" algn="just">
                  <a:spcAft>
                    <a:spcPts val="0"/>
                  </a:spcAft>
                </a:pPr>
                <a:r>
                  <a:rPr lang="ru-RU" dirty="0" err="1">
                    <a:effectLst/>
                    <a:latin typeface="Times New Roman" panose="02020603050405020304" pitchFamily="18" charset="0"/>
                    <a:ea typeface="Times New Roman" panose="02020603050405020304" pitchFamily="18" charset="0"/>
                  </a:rPr>
                  <a:t>Бұл</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жағдайда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толқындардың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жалпы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пакеті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енді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өзгеріссіз</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сақталады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Фазалық</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жылдамдығы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жиілікке</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тәуелді</a:t>
                </a:r>
                <a:r>
                  <a:rPr lang="ru-RU" dirty="0">
                    <a:effectLst/>
                    <a:latin typeface="Times New Roman" panose="02020603050405020304" pitchFamily="18" charset="0"/>
                    <a:ea typeface="Times New Roman" panose="02020603050405020304" pitchFamily="18" charset="0"/>
                  </a:rPr>
                  <a:t> орта </a:t>
                </a:r>
                <a:r>
                  <a:rPr lang="ru-RU" dirty="0" err="1">
                    <a:effectLst/>
                    <a:latin typeface="Times New Roman" panose="02020603050405020304" pitchFamily="18" charset="0"/>
                    <a:ea typeface="Times New Roman" panose="02020603050405020304" pitchFamily="18" charset="0"/>
                  </a:rPr>
                  <a:t>дисперсиялық</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деп</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аталады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Әдетте</a:t>
                </a:r>
                <a:r>
                  <a:rPr lang="ru-RU"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dv</a:t>
                </a:r>
                <a:r>
                  <a:rPr lang="ru-RU" dirty="0">
                    <a:effectLst/>
                    <a:latin typeface="Times New Roman" panose="02020603050405020304" pitchFamily="18" charset="0"/>
                    <a:ea typeface="Times New Roman" panose="02020603050405020304" pitchFamily="18" charset="0"/>
                  </a:rPr>
                  <a:t>/</a:t>
                </a:r>
                <a:r>
                  <a:rPr lang="en-US" dirty="0">
                    <a:effectLst/>
                    <a:latin typeface="Times New Roman" panose="02020603050405020304" pitchFamily="18" charset="0"/>
                    <a:ea typeface="Times New Roman" panose="02020603050405020304" pitchFamily="18" charset="0"/>
                  </a:rPr>
                  <a:t>d</a:t>
                </a:r>
                <a14:m>
                  <m:oMath xmlns:m="http://schemas.openxmlformats.org/officeDocument/2006/math">
                    <m:r>
                      <a:rPr lang="en-US" i="1">
                        <a:effectLst/>
                        <a:latin typeface="Cambria Math" panose="02040503050406030204" pitchFamily="18" charset="0"/>
                        <a:ea typeface="Times New Roman" panose="02020603050405020304" pitchFamily="18" charset="0"/>
                      </a:rPr>
                      <m:t>𝜆</m:t>
                    </m:r>
                  </m:oMath>
                </a14:m>
                <a:r>
                  <a:rPr lang="ru-RU" dirty="0">
                    <a:effectLst/>
                    <a:latin typeface="Times New Roman" panose="02020603050405020304" pitchFamily="18" charset="0"/>
                    <a:ea typeface="Times New Roman" panose="02020603050405020304" pitchFamily="18" charset="0"/>
                  </a:rPr>
                  <a:t>) &gt; 0 </a:t>
                </a:r>
                <a:r>
                  <a:rPr lang="ru-RU" dirty="0" err="1">
                    <a:effectLst/>
                    <a:latin typeface="Times New Roman" panose="02020603050405020304" pitchFamily="18" charset="0"/>
                    <a:ea typeface="Times New Roman" panose="02020603050405020304" pitchFamily="18" charset="0"/>
                  </a:rPr>
                  <a:t>және</a:t>
                </a:r>
                <a:r>
                  <a:rPr lang="ru-RU"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Vrp</a:t>
                </a:r>
                <a:r>
                  <a:rPr lang="ru-RU" dirty="0">
                    <a:effectLst/>
                    <a:latin typeface="Times New Roman" panose="02020603050405020304" pitchFamily="18" charset="0"/>
                    <a:ea typeface="Times New Roman" panose="02020603050405020304" pitchFamily="18" charset="0"/>
                  </a:rPr>
                  <a:t> &lt;</a:t>
                </a:r>
                <a:r>
                  <a:rPr lang="en-US" dirty="0">
                    <a:effectLst/>
                    <a:latin typeface="Times New Roman" panose="02020603050405020304" pitchFamily="18" charset="0"/>
                    <a:ea typeface="Times New Roman" panose="02020603050405020304" pitchFamily="18" charset="0"/>
                  </a:rPr>
                  <a:t>v</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Бұл</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қалыпты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ауытқу</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Егер</a:t>
                </a:r>
                <a:r>
                  <a:rPr lang="ru-RU"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dv</a:t>
                </a:r>
                <a:r>
                  <a:rPr lang="ru-RU" dirty="0">
                    <a:effectLst/>
                    <a:latin typeface="Times New Roman" panose="02020603050405020304" pitchFamily="18" charset="0"/>
                    <a:ea typeface="Times New Roman" panose="02020603050405020304" pitchFamily="18" charset="0"/>
                  </a:rPr>
                  <a:t>/</a:t>
                </a:r>
                <a:r>
                  <a:rPr lang="en-US" dirty="0">
                    <a:effectLst/>
                    <a:latin typeface="Times New Roman" panose="02020603050405020304" pitchFamily="18" charset="0"/>
                    <a:ea typeface="Times New Roman" panose="02020603050405020304" pitchFamily="18" charset="0"/>
                  </a:rPr>
                  <a:t>d</a:t>
                </a:r>
                <a14:m>
                  <m:oMath xmlns:m="http://schemas.openxmlformats.org/officeDocument/2006/math">
                    <m:r>
                      <a:rPr lang="en-US" i="1">
                        <a:effectLst/>
                        <a:latin typeface="Cambria Math" panose="02040503050406030204" pitchFamily="18" charset="0"/>
                        <a:ea typeface="Times New Roman" panose="02020603050405020304" pitchFamily="18" charset="0"/>
                      </a:rPr>
                      <m:t>𝜆</m:t>
                    </m:r>
                  </m:oMath>
                </a14:m>
                <a:r>
                  <a:rPr lang="ru-RU" dirty="0">
                    <a:effectLst/>
                    <a:latin typeface="Times New Roman" panose="02020603050405020304" pitchFamily="18" charset="0"/>
                    <a:ea typeface="Times New Roman" panose="02020603050405020304" pitchFamily="18" charset="0"/>
                  </a:rPr>
                  <a:t> &lt; 0 </a:t>
                </a:r>
                <a:r>
                  <a:rPr lang="ru-RU" dirty="0" err="1">
                    <a:effectLst/>
                    <a:latin typeface="Times New Roman" panose="02020603050405020304" pitchFamily="18" charset="0"/>
                    <a:ea typeface="Times New Roman" panose="02020603050405020304" pitchFamily="18" charset="0"/>
                  </a:rPr>
                  <a:t>және</a:t>
                </a:r>
                <a:r>
                  <a:rPr lang="ru-RU"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Vgr</a:t>
                </a:r>
                <a:r>
                  <a:rPr lang="ru-RU" dirty="0">
                    <a:effectLst/>
                    <a:latin typeface="Times New Roman" panose="02020603050405020304" pitchFamily="18" charset="0"/>
                    <a:ea typeface="Times New Roman" panose="02020603050405020304" pitchFamily="18" charset="0"/>
                  </a:rPr>
                  <a:t> &gt; </a:t>
                </a:r>
                <a:r>
                  <a:rPr lang="en-US" dirty="0">
                    <a:effectLst/>
                    <a:latin typeface="Times New Roman" panose="02020603050405020304" pitchFamily="18" charset="0"/>
                    <a:ea typeface="Times New Roman" panose="02020603050405020304" pitchFamily="18" charset="0"/>
                  </a:rPr>
                  <a:t>v</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болса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онда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аномальді</a:t>
                </a:r>
                <a:r>
                  <a:rPr lang="ru-RU" dirty="0">
                    <a:effectLst/>
                    <a:latin typeface="Times New Roman" panose="02020603050405020304" pitchFamily="18" charset="0"/>
                    <a:ea typeface="Times New Roman" panose="02020603050405020304" pitchFamily="18" charset="0"/>
                  </a:rPr>
                  <a:t> дисперсия </a:t>
                </a:r>
                <a:r>
                  <a:rPr lang="ru-RU" dirty="0" err="1">
                    <a:effectLst/>
                    <a:latin typeface="Times New Roman" panose="02020603050405020304" pitchFamily="18" charset="0"/>
                    <a:ea typeface="Times New Roman" panose="02020603050405020304" pitchFamily="18" charset="0"/>
                  </a:rPr>
                  <a:t>болады</a:t>
                </a:r>
                <a:r>
                  <a:rPr lang="ru-RU" dirty="0">
                    <a:effectLst/>
                    <a:latin typeface="Times New Roman" panose="02020603050405020304" pitchFamily="18" charset="0"/>
                    <a:ea typeface="Times New Roman" panose="02020603050405020304" pitchFamily="18" charset="0"/>
                  </a:rPr>
                  <a:t>.</a:t>
                </a:r>
              </a:p>
              <a:p>
                <a:pPr indent="449580" algn="just">
                  <a:spcAft>
                    <a:spcPts val="0"/>
                  </a:spcAft>
                </a:pPr>
                <a:r>
                  <a:rPr lang="ru-RU" dirty="0" err="1">
                    <a:effectLst/>
                    <a:latin typeface="Times New Roman" panose="02020603050405020304" pitchFamily="18" charset="0"/>
                    <a:ea typeface="Times New Roman" panose="02020603050405020304" pitchFamily="18" charset="0"/>
                  </a:rPr>
                  <a:t>Толқындар</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пакеті</a:t>
                </a:r>
                <a:r>
                  <a:rPr lang="ru-RU"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N </a:t>
                </a:r>
                <a:r>
                  <a:rPr lang="ru-RU" dirty="0" err="1">
                    <a:effectLst/>
                    <a:latin typeface="Times New Roman" panose="02020603050405020304" pitchFamily="18" charset="0"/>
                    <a:ea typeface="Times New Roman" panose="02020603050405020304" pitchFamily="18" charset="0"/>
                  </a:rPr>
                  <a:t>жиіліктері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болатын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толқындармен</a:t>
                </a:r>
                <a:r>
                  <a:rPr lang="ru-RU" dirty="0">
                    <a:effectLst/>
                    <a:latin typeface="Times New Roman" panose="02020603050405020304" pitchFamily="18" charset="0"/>
                    <a:ea typeface="Times New Roman" panose="02020603050405020304" pitchFamily="18" charset="0"/>
                  </a:rPr>
                  <a:t> де </a:t>
                </a:r>
                <a:r>
                  <a:rPr lang="ru-RU" dirty="0" err="1">
                    <a:effectLst/>
                    <a:latin typeface="Times New Roman" panose="02020603050405020304" pitchFamily="18" charset="0"/>
                    <a:ea typeface="Times New Roman" panose="02020603050405020304" pitchFamily="18" charset="0"/>
                  </a:rPr>
                  <a:t>құрылған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кезде</a:t>
                </a:r>
                <a:endParaRPr lang="ru-RU" dirty="0">
                  <a:effectLst/>
                  <a:latin typeface="Times New Roman" panose="02020603050405020304" pitchFamily="18" charset="0"/>
                  <a:ea typeface="Times New Roman" panose="02020603050405020304" pitchFamily="18" charset="0"/>
                </a:endParaRPr>
              </a:p>
              <a:p>
                <a:pPr algn="just">
                  <a:spcAft>
                    <a:spcPts val="0"/>
                  </a:spcAft>
                </a:pPr>
                <a:r>
                  <a:rPr lang="ru-RU" dirty="0">
                    <a:effectLst/>
                    <a:latin typeface="Times New Roman" panose="02020603050405020304" pitchFamily="18" charset="0"/>
                    <a:ea typeface="Times New Roman" panose="02020603050405020304" pitchFamily="18" charset="0"/>
                  </a:rPr>
                  <a:t> </a:t>
                </a:r>
                <a14:m>
                  <m:oMath xmlns:m="http://schemas.openxmlformats.org/officeDocument/2006/math">
                    <m:r>
                      <a:rPr lang="ru-RU" i="1">
                        <a:effectLst/>
                        <a:latin typeface="Cambria Math" panose="02040503050406030204" pitchFamily="18" charset="0"/>
                        <a:ea typeface="Times New Roman" panose="02020603050405020304" pitchFamily="18" charset="0"/>
                      </a:rPr>
                      <m:t>𝛿𝜔</m:t>
                    </m:r>
                    <m:r>
                      <a:rPr lang="ru-RU" i="1">
                        <a:effectLst/>
                        <a:latin typeface="Cambria Math" panose="02040503050406030204" pitchFamily="18" charset="0"/>
                        <a:ea typeface="Times New Roman" panose="02020603050405020304" pitchFamily="18" charset="0"/>
                      </a:rPr>
                      <m:t> </m:t>
                    </m:r>
                  </m:oMath>
                </a14:m>
                <a:r>
                  <a:rPr lang="ru-RU" dirty="0" err="1">
                    <a:effectLst/>
                    <a:latin typeface="Times New Roman" panose="02020603050405020304" pitchFamily="18" charset="0"/>
                    <a:ea typeface="Times New Roman" panose="02020603050405020304" pitchFamily="18" charset="0"/>
                  </a:rPr>
                  <a:t>арқылы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ерекшеленеді</a:t>
                </a:r>
                <a:r>
                  <a:rPr lang="ru-RU" dirty="0">
                    <a:effectLst/>
                    <a:latin typeface="Times New Roman" panose="02020603050405020304" pitchFamily="18" charset="0"/>
                    <a:ea typeface="Times New Roman" panose="02020603050405020304" pitchFamily="18" charset="0"/>
                  </a:rPr>
                  <a:t>, ал </a:t>
                </a:r>
                <a:r>
                  <a:rPr lang="ru-RU" dirty="0" err="1">
                    <a:effectLst/>
                    <a:latin typeface="Times New Roman" panose="02020603050405020304" pitchFamily="18" charset="0"/>
                    <a:ea typeface="Times New Roman" panose="02020603050405020304" pitchFamily="18" charset="0"/>
                  </a:rPr>
                  <a:t>амплитудалары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бірдей</a:t>
                </a:r>
                <a:r>
                  <a:rPr lang="ru-RU" dirty="0">
                    <a:effectLst/>
                    <a:latin typeface="Times New Roman" panose="02020603050405020304" pitchFamily="18" charset="0"/>
                    <a:ea typeface="Times New Roman" panose="02020603050405020304" pitchFamily="18" charset="0"/>
                  </a:rPr>
                  <a:t>, х = 0 </a:t>
                </a:r>
                <a:r>
                  <a:rPr lang="ru-RU" dirty="0" err="1">
                    <a:effectLst/>
                    <a:latin typeface="Times New Roman" panose="02020603050405020304" pitchFamily="18" charset="0"/>
                    <a:ea typeface="Times New Roman" panose="02020603050405020304" pitchFamily="18" charset="0"/>
                  </a:rPr>
                  <a:t>нүктесіндегі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толық</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тербеліс</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түрінде</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ұсынылған</a:t>
                </a:r>
                <a:endParaRPr lang="ru-RU" dirty="0">
                  <a:effectLst/>
                  <a:latin typeface="Times New Roman" panose="02020603050405020304" pitchFamily="18" charset="0"/>
                  <a:ea typeface="Times New Roman" panose="02020603050405020304" pitchFamily="18" charset="0"/>
                </a:endParaRPr>
              </a:p>
            </p:txBody>
          </p:sp>
        </mc:Choice>
        <mc:Fallback>
          <p:sp>
            <p:nvSpPr>
              <p:cNvPr id="2" name="Прямоугольник 1"/>
              <p:cNvSpPr>
                <a:spLocks noRot="1" noChangeAspect="1" noMove="1" noResize="1" noEditPoints="1" noAdjustHandles="1" noChangeArrowheads="1" noChangeShapeType="1" noTextEdit="1"/>
              </p:cNvSpPr>
              <p:nvPr/>
            </p:nvSpPr>
            <p:spPr>
              <a:xfrm>
                <a:off x="119062" y="1097903"/>
                <a:ext cx="6353176" cy="5664564"/>
              </a:xfrm>
              <a:prstGeom prst="rect">
                <a:avLst/>
              </a:prstGeom>
              <a:blipFill rotWithShape="0">
                <a:blip r:embed="rId2"/>
                <a:stretch>
                  <a:fillRect l="-864" t="-538" r="-768" b="-753"/>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3" name="Прямоугольник 2"/>
              <p:cNvSpPr/>
              <p:nvPr/>
            </p:nvSpPr>
            <p:spPr>
              <a:xfrm>
                <a:off x="6629400" y="1097903"/>
                <a:ext cx="5329237" cy="5202643"/>
              </a:xfrm>
              <a:prstGeom prst="rect">
                <a:avLst/>
              </a:prstGeom>
            </p:spPr>
            <p:txBody>
              <a:bodyPr wrap="square">
                <a:spAutoFit/>
              </a:bodyPr>
              <a:lstStyle/>
              <a:p>
                <a:pPr algn="r">
                  <a:spcAft>
                    <a:spcPts val="0"/>
                  </a:spcAft>
                </a:pPr>
                <a:r>
                  <a:rPr lang="ru-RU" dirty="0">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u = a cos(w</a:t>
                </a:r>
                <a:r>
                  <a:rPr lang="en-US" baseline="-25000" dirty="0">
                    <a:effectLst/>
                    <a:latin typeface="Times New Roman" panose="02020603050405020304" pitchFamily="18" charset="0"/>
                    <a:ea typeface="Times New Roman" panose="02020603050405020304" pitchFamily="18" charset="0"/>
                  </a:rPr>
                  <a:t>o</a:t>
                </a:r>
                <a:r>
                  <a:rPr lang="en-US" dirty="0">
                    <a:effectLst/>
                    <a:latin typeface="Times New Roman" panose="02020603050405020304" pitchFamily="18" charset="0"/>
                    <a:ea typeface="Times New Roman" panose="02020603050405020304" pitchFamily="18" charset="0"/>
                  </a:rPr>
                  <a:t>t) + a cos(w</a:t>
                </a:r>
                <a:r>
                  <a:rPr lang="en-US" baseline="-25000" dirty="0">
                    <a:effectLst/>
                    <a:latin typeface="Times New Roman" panose="02020603050405020304" pitchFamily="18" charset="0"/>
                    <a:ea typeface="Times New Roman" panose="02020603050405020304" pitchFamily="18" charset="0"/>
                  </a:rPr>
                  <a:t>o</a:t>
                </a:r>
                <a:r>
                  <a:rPr lang="en-US" dirty="0">
                    <a:effectLst/>
                    <a:latin typeface="Times New Roman" panose="02020603050405020304" pitchFamily="18" charset="0"/>
                    <a:ea typeface="Times New Roman" panose="02020603050405020304" pitchFamily="18" charset="0"/>
                  </a:rPr>
                  <a:t> +</a:t>
                </a:r>
                <a14:m>
                  <m:oMath xmlns:m="http://schemas.openxmlformats.org/officeDocument/2006/math">
                    <m:r>
                      <a:rPr lang="ru-RU" i="1">
                        <a:effectLst/>
                        <a:latin typeface="Cambria Math" panose="02040503050406030204" pitchFamily="18" charset="0"/>
                        <a:ea typeface="Times New Roman" panose="02020603050405020304" pitchFamily="18" charset="0"/>
                      </a:rPr>
                      <m:t>𝛿𝜔</m:t>
                    </m:r>
                  </m:oMath>
                </a14:m>
                <a:r>
                  <a:rPr lang="en-US" dirty="0">
                    <a:effectLst/>
                    <a:latin typeface="Times New Roman" panose="02020603050405020304" pitchFamily="18" charset="0"/>
                    <a:ea typeface="Times New Roman" panose="02020603050405020304" pitchFamily="18" charset="0"/>
                  </a:rPr>
                  <a:t>)t + a cos(w</a:t>
                </a:r>
                <a:r>
                  <a:rPr lang="en-US" baseline="-25000" dirty="0">
                    <a:effectLst/>
                    <a:latin typeface="Times New Roman" panose="02020603050405020304" pitchFamily="18" charset="0"/>
                    <a:ea typeface="Times New Roman" panose="02020603050405020304" pitchFamily="18" charset="0"/>
                  </a:rPr>
                  <a:t>o</a:t>
                </a:r>
                <a:r>
                  <a:rPr lang="en-US" dirty="0">
                    <a:effectLst/>
                    <a:latin typeface="Times New Roman" panose="02020603050405020304" pitchFamily="18" charset="0"/>
                    <a:ea typeface="Times New Roman" panose="02020603050405020304" pitchFamily="18" charset="0"/>
                  </a:rPr>
                  <a:t> + 2</a:t>
                </a:r>
                <a14:m>
                  <m:oMath xmlns:m="http://schemas.openxmlformats.org/officeDocument/2006/math">
                    <m:r>
                      <a:rPr lang="ru-RU" i="1">
                        <a:effectLst/>
                        <a:latin typeface="Cambria Math" panose="02040503050406030204" pitchFamily="18" charset="0"/>
                        <a:ea typeface="Times New Roman" panose="02020603050405020304" pitchFamily="18" charset="0"/>
                      </a:rPr>
                      <m:t>𝛿𝜔</m:t>
                    </m:r>
                  </m:oMath>
                </a14:m>
                <a:r>
                  <a:rPr lang="en-US" dirty="0">
                    <a:effectLst/>
                    <a:latin typeface="Times New Roman" panose="02020603050405020304" pitchFamily="18" charset="0"/>
                    <a:ea typeface="Times New Roman" panose="02020603050405020304" pitchFamily="18" charset="0"/>
                  </a:rPr>
                  <a:t>)t +...+ a cos(</a:t>
                </a:r>
                <a:r>
                  <a:rPr lang="en-US" dirty="0" err="1">
                    <a:effectLst/>
                    <a:latin typeface="Times New Roman" panose="02020603050405020304" pitchFamily="18" charset="0"/>
                    <a:ea typeface="Times New Roman" panose="02020603050405020304" pitchFamily="18" charset="0"/>
                  </a:rPr>
                  <a:t>w</a:t>
                </a:r>
                <a:r>
                  <a:rPr lang="en-US" baseline="-25000" dirty="0" err="1">
                    <a:effectLst/>
                    <a:latin typeface="Times New Roman" panose="02020603050405020304" pitchFamily="18" charset="0"/>
                    <a:ea typeface="Times New Roman" panose="02020603050405020304" pitchFamily="18" charset="0"/>
                  </a:rPr>
                  <a:t>o</a:t>
                </a:r>
                <a:r>
                  <a:rPr lang="en-US" dirty="0" err="1">
                    <a:effectLst/>
                    <a:latin typeface="Times New Roman" panose="02020603050405020304" pitchFamily="18" charset="0"/>
                    <a:ea typeface="Times New Roman" panose="02020603050405020304" pitchFamily="18" charset="0"/>
                  </a:rPr>
                  <a:t>+N</a:t>
                </a:r>
                <a14:m>
                  <m:oMath xmlns:m="http://schemas.openxmlformats.org/officeDocument/2006/math">
                    <m:r>
                      <a:rPr lang="ru-RU" i="1">
                        <a:effectLst/>
                        <a:latin typeface="Cambria Math" panose="02040503050406030204" pitchFamily="18" charset="0"/>
                        <a:ea typeface="Times New Roman" panose="02020603050405020304" pitchFamily="18" charset="0"/>
                      </a:rPr>
                      <m:t>𝛿𝜔</m:t>
                    </m:r>
                  </m:oMath>
                </a14:m>
                <a:r>
                  <a:rPr lang="en-US" dirty="0">
                    <a:effectLst/>
                    <a:latin typeface="Times New Roman" panose="02020603050405020304" pitchFamily="18" charset="0"/>
                    <a:ea typeface="Times New Roman" panose="02020603050405020304" pitchFamily="18" charset="0"/>
                  </a:rPr>
                  <a:t>)t    </a:t>
                </a:r>
                <a:r>
                  <a:rPr lang="kk-KZ" dirty="0" smtClean="0">
                    <a:effectLst/>
                    <a:latin typeface="Times New Roman" panose="02020603050405020304" pitchFamily="18" charset="0"/>
                    <a:ea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(5.14)</a:t>
                </a:r>
                <a:endParaRPr lang="ru-RU" dirty="0">
                  <a:effectLst/>
                  <a:latin typeface="Times New Roman" panose="02020603050405020304" pitchFamily="18" charset="0"/>
                  <a:ea typeface="Times New Roman" panose="02020603050405020304" pitchFamily="18" charset="0"/>
                </a:endParaRPr>
              </a:p>
              <a:p>
                <a:pPr algn="just">
                  <a:spcAft>
                    <a:spcPts val="0"/>
                  </a:spcAft>
                </a:pPr>
                <a:r>
                  <a:rPr lang="en-US" dirty="0">
                    <a:effectLst/>
                    <a:latin typeface="Times New Roman" panose="02020603050405020304" pitchFamily="18" charset="0"/>
                    <a:ea typeface="Times New Roman" panose="02020603050405020304" pitchFamily="18" charset="0"/>
                  </a:rPr>
                  <a:t> </a:t>
                </a:r>
                <a:endParaRPr lang="ru-RU" dirty="0">
                  <a:effectLst/>
                  <a:latin typeface="Times New Roman" panose="02020603050405020304" pitchFamily="18" charset="0"/>
                  <a:ea typeface="Times New Roman" panose="02020603050405020304" pitchFamily="18" charset="0"/>
                </a:endParaRPr>
              </a:p>
              <a:p>
                <a:pPr algn="just">
                  <a:spcAft>
                    <a:spcPts val="0"/>
                  </a:spcAft>
                </a:pPr>
                <a:r>
                  <a:rPr lang="en-US"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Бұл</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пакеттің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жиілік</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спектрі</a:t>
                </a:r>
                <a:r>
                  <a:rPr lang="ru-RU"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5.3, </a:t>
                </a:r>
                <a:r>
                  <a:rPr lang="ru-RU" dirty="0">
                    <a:effectLst/>
                    <a:latin typeface="Times New Roman" panose="02020603050405020304" pitchFamily="18" charset="0"/>
                    <a:ea typeface="Times New Roman" panose="02020603050405020304" pitchFamily="18" charset="0"/>
                  </a:rPr>
                  <a:t>а </a:t>
                </a:r>
                <a:r>
                  <a:rPr lang="kk-KZ" dirty="0">
                    <a:effectLst/>
                    <a:latin typeface="Times New Roman" panose="02020603050405020304" pitchFamily="18" charset="0"/>
                    <a:ea typeface="Times New Roman" panose="02020603050405020304" pitchFamily="18" charset="0"/>
                  </a:rPr>
                  <a:t>суретте </a:t>
                </a:r>
                <a:r>
                  <a:rPr lang="ru-RU" dirty="0" err="1">
                    <a:effectLst/>
                    <a:latin typeface="Times New Roman" panose="02020603050405020304" pitchFamily="18" charset="0"/>
                    <a:ea typeface="Times New Roman" panose="02020603050405020304" pitchFamily="18" charset="0"/>
                  </a:rPr>
                  <a:t>көрсетілген</a:t>
                </a:r>
                <a:r>
                  <a:rPr lang="en-US" dirty="0">
                    <a:effectLst/>
                    <a:latin typeface="Times New Roman" panose="02020603050405020304" pitchFamily="18" charset="0"/>
                    <a:ea typeface="Times New Roman" panose="02020603050405020304" pitchFamily="18" charset="0"/>
                  </a:rPr>
                  <a:t>.    (5.14) </a:t>
                </a:r>
                <a:r>
                  <a:rPr lang="ru-RU" dirty="0" err="1">
                    <a:effectLst/>
                    <a:latin typeface="Times New Roman" panose="02020603050405020304" pitchFamily="18" charset="0"/>
                    <a:ea typeface="Times New Roman" panose="02020603050405020304" pitchFamily="18" charset="0"/>
                  </a:rPr>
                  <a:t>қосындысы</a:t>
                </a:r>
                <a:r>
                  <a:rPr lang="en-US" dirty="0">
                    <a:effectLst/>
                    <a:latin typeface="Times New Roman" panose="02020603050405020304" pitchFamily="18" charset="0"/>
                    <a:ea typeface="Times New Roman" panose="02020603050405020304" pitchFamily="18" charset="0"/>
                  </a:rPr>
                  <a:t>:</a:t>
                </a:r>
                <a:endParaRPr lang="ru-RU" dirty="0">
                  <a:effectLst/>
                  <a:latin typeface="Times New Roman" panose="02020603050405020304" pitchFamily="18" charset="0"/>
                  <a:ea typeface="Times New Roman" panose="02020603050405020304" pitchFamily="18" charset="0"/>
                </a:endParaRPr>
              </a:p>
              <a:p>
                <a:pPr>
                  <a:spcAft>
                    <a:spcPts val="0"/>
                  </a:spcAft>
                </a:pPr>
                <a:r>
                  <a:rPr lang="kk-KZ" dirty="0" smtClean="0">
                    <a:effectLst/>
                    <a:latin typeface="Times New Roman" panose="02020603050405020304" pitchFamily="18" charset="0"/>
                    <a:ea typeface="Times New Roman" panose="02020603050405020304" pitchFamily="18" charset="0"/>
                  </a:rPr>
                  <a:t>              </a:t>
                </a:r>
              </a:p>
              <a:p>
                <a:pPr algn="ctr">
                  <a:spcAft>
                    <a:spcPts val="0"/>
                  </a:spcAft>
                </a:pPr>
                <a:r>
                  <a:rPr lang="kk-KZ" dirty="0" smtClean="0">
                    <a:effectLst/>
                    <a:latin typeface="Times New Roman" panose="02020603050405020304" pitchFamily="18" charset="0"/>
                    <a:ea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rPr>
                  <a:t>u </a:t>
                </a:r>
                <a:r>
                  <a:rPr lang="en-US" dirty="0">
                    <a:effectLst/>
                    <a:latin typeface="Times New Roman" panose="02020603050405020304" pitchFamily="18" charset="0"/>
                    <a:ea typeface="Times New Roman" panose="02020603050405020304" pitchFamily="18" charset="0"/>
                  </a:rPr>
                  <a:t>= a ((sin N</a:t>
                </a:r>
                <a14:m>
                  <m:oMath xmlns:m="http://schemas.openxmlformats.org/officeDocument/2006/math">
                    <m:r>
                      <a:rPr lang="ru-RU" i="1">
                        <a:effectLst/>
                        <a:latin typeface="Cambria Math" panose="02040503050406030204" pitchFamily="18" charset="0"/>
                        <a:ea typeface="Times New Roman" panose="02020603050405020304" pitchFamily="18" charset="0"/>
                      </a:rPr>
                      <m:t>𝛿𝜔</m:t>
                    </m:r>
                  </m:oMath>
                </a14:m>
                <a:r>
                  <a:rPr lang="en-US" dirty="0">
                    <a:effectLst/>
                    <a:latin typeface="Times New Roman" panose="02020603050405020304" pitchFamily="18" charset="0"/>
                    <a:ea typeface="Times New Roman" panose="02020603050405020304" pitchFamily="18" charset="0"/>
                  </a:rPr>
                  <a:t>t/2) / (sin</a:t>
                </a:r>
                <a14:m>
                  <m:oMath xmlns:m="http://schemas.openxmlformats.org/officeDocument/2006/math">
                    <m:r>
                      <a:rPr lang="ru-RU" i="1">
                        <a:effectLst/>
                        <a:latin typeface="Cambria Math" panose="02040503050406030204" pitchFamily="18" charset="0"/>
                        <a:ea typeface="Times New Roman" panose="02020603050405020304" pitchFamily="18" charset="0"/>
                      </a:rPr>
                      <m:t>𝛿𝜔</m:t>
                    </m:r>
                  </m:oMath>
                </a14:m>
                <a:r>
                  <a:rPr lang="en-US" dirty="0">
                    <a:effectLst/>
                    <a:latin typeface="Times New Roman" panose="02020603050405020304" pitchFamily="18" charset="0"/>
                    <a:ea typeface="Times New Roman" panose="02020603050405020304" pitchFamily="18" charset="0"/>
                  </a:rPr>
                  <a:t>t/2)) </a:t>
                </a:r>
                <a:r>
                  <a:rPr lang="kk-KZ" dirty="0" smtClean="0">
                    <a:effectLst/>
                    <a:latin typeface="Times New Roman" panose="02020603050405020304" pitchFamily="18" charset="0"/>
                    <a:ea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rPr>
                  <a:t>(</a:t>
                </a:r>
                <a:r>
                  <a:rPr lang="en-US" dirty="0">
                    <a:effectLst/>
                    <a:latin typeface="Times New Roman" panose="02020603050405020304" pitchFamily="18" charset="0"/>
                    <a:ea typeface="Times New Roman" panose="02020603050405020304" pitchFamily="18" charset="0"/>
                  </a:rPr>
                  <a:t>5.15</a:t>
                </a:r>
                <a:r>
                  <a:rPr lang="en-US" dirty="0" smtClean="0">
                    <a:effectLst/>
                    <a:latin typeface="Times New Roman" panose="02020603050405020304" pitchFamily="18" charset="0"/>
                    <a:ea typeface="Times New Roman" panose="02020603050405020304" pitchFamily="18" charset="0"/>
                  </a:rPr>
                  <a:t>)</a:t>
                </a:r>
                <a:endParaRPr lang="kk-KZ" dirty="0" smtClean="0">
                  <a:effectLst/>
                  <a:latin typeface="Times New Roman" panose="02020603050405020304" pitchFamily="18" charset="0"/>
                  <a:ea typeface="Times New Roman" panose="02020603050405020304" pitchFamily="18" charset="0"/>
                </a:endParaRPr>
              </a:p>
              <a:p>
                <a:pPr>
                  <a:spcAft>
                    <a:spcPts val="0"/>
                  </a:spcAft>
                </a:pPr>
                <a:endParaRPr lang="ru-RU" dirty="0">
                  <a:effectLst/>
                  <a:latin typeface="Times New Roman" panose="02020603050405020304" pitchFamily="18" charset="0"/>
                  <a:ea typeface="Times New Roman" panose="02020603050405020304" pitchFamily="18" charset="0"/>
                </a:endParaRPr>
              </a:p>
              <a:p>
                <a:pPr algn="just">
                  <a:spcAft>
                    <a:spcPts val="0"/>
                  </a:spcAft>
                </a:pPr>
                <a14:m>
                  <m:oMath xmlns:m="http://schemas.openxmlformats.org/officeDocument/2006/math">
                    <m:r>
                      <a:rPr lang="en-US" i="1">
                        <a:effectLst/>
                        <a:latin typeface="Cambria Math" panose="02040503050406030204" pitchFamily="18" charset="0"/>
                        <a:ea typeface="Times New Roman" panose="02020603050405020304" pitchFamily="18" charset="0"/>
                      </a:rPr>
                      <m:t>𝜔</m:t>
                    </m:r>
                    <m:r>
                      <a:rPr lang="en-US" i="1">
                        <a:effectLst/>
                        <a:latin typeface="Cambria Math" panose="02040503050406030204" pitchFamily="18" charset="0"/>
                        <a:ea typeface="Times New Roman" panose="02020603050405020304" pitchFamily="18" charset="0"/>
                      </a:rPr>
                      <m:t>=</m:t>
                    </m:r>
                    <m:sSub>
                      <m:sSubPr>
                        <m:ctrlPr>
                          <a:rPr lang="ru-RU" i="1">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rPr>
                          <m:t>𝜔</m:t>
                        </m:r>
                      </m:e>
                      <m:sub>
                        <m:r>
                          <a:rPr lang="en-US" i="1">
                            <a:effectLst/>
                            <a:latin typeface="Cambria Math" panose="02040503050406030204" pitchFamily="18" charset="0"/>
                            <a:ea typeface="Times New Roman" panose="02020603050405020304" pitchFamily="18" charset="0"/>
                          </a:rPr>
                          <m:t>0</m:t>
                        </m:r>
                      </m:sub>
                    </m:sSub>
                    <m:r>
                      <a:rPr lang="en-US" i="1">
                        <a:effectLst/>
                        <a:latin typeface="Cambria Math" panose="02040503050406030204" pitchFamily="18" charset="0"/>
                        <a:ea typeface="Times New Roman" panose="02020603050405020304" pitchFamily="18" charset="0"/>
                      </a:rPr>
                      <m:t>+</m:t>
                    </m:r>
                    <m:f>
                      <m:fPr>
                        <m:ctrlPr>
                          <a:rPr lang="ru-RU" i="1">
                            <a:effectLst/>
                            <a:latin typeface="Cambria Math" panose="02040503050406030204" pitchFamily="18" charset="0"/>
                            <a:ea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rPr>
                          <m:t>1</m:t>
                        </m:r>
                      </m:num>
                      <m:den>
                        <m:r>
                          <a:rPr lang="en-US" i="1">
                            <a:effectLst/>
                            <a:latin typeface="Cambria Math" panose="02040503050406030204" pitchFamily="18" charset="0"/>
                            <a:ea typeface="Times New Roman" panose="02020603050405020304" pitchFamily="18" charset="0"/>
                          </a:rPr>
                          <m:t>2</m:t>
                        </m:r>
                      </m:den>
                    </m:f>
                    <m:r>
                      <m:rPr>
                        <m:sty m:val="p"/>
                      </m:rPr>
                      <a:rPr lang="en-US">
                        <a:effectLst/>
                        <a:latin typeface="Cambria Math" panose="02040503050406030204" pitchFamily="18" charset="0"/>
                        <a:ea typeface="Times New Roman" panose="02020603050405020304" pitchFamily="18" charset="0"/>
                      </a:rPr>
                      <m:t>N</m:t>
                    </m:r>
                    <m:r>
                      <a:rPr lang="ru-RU" i="1">
                        <a:effectLst/>
                        <a:latin typeface="Cambria Math" panose="02040503050406030204" pitchFamily="18" charset="0"/>
                        <a:ea typeface="Times New Roman" panose="02020603050405020304" pitchFamily="18" charset="0"/>
                      </a:rPr>
                      <m:t>𝛿𝜔</m:t>
                    </m:r>
                  </m:oMath>
                </a14:m>
                <a:r>
                  <a:rPr lang="en-US"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Жиілік</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импульсінің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ені</a:t>
                </a:r>
                <a:r>
                  <a:rPr lang="ru-RU" dirty="0">
                    <a:effectLst/>
                    <a:latin typeface="Times New Roman" panose="02020603050405020304" pitchFamily="18" charset="0"/>
                    <a:ea typeface="Times New Roman" panose="02020603050405020304" pitchFamily="18" charset="0"/>
                  </a:rPr>
                  <a:t> </a:t>
                </a:r>
                <a14:m>
                  <m:oMath xmlns:m="http://schemas.openxmlformats.org/officeDocument/2006/math">
                    <m:r>
                      <a:rPr lang="en-US" i="1">
                        <a:effectLst/>
                        <a:latin typeface="Cambria Math" panose="02040503050406030204" pitchFamily="18" charset="0"/>
                        <a:ea typeface="Times New Roman" panose="02020603050405020304" pitchFamily="18" charset="0"/>
                      </a:rPr>
                      <m:t>∆</m:t>
                    </m:r>
                    <m:r>
                      <a:rPr lang="ru-RU" i="1">
                        <a:effectLst/>
                        <a:latin typeface="Cambria Math" panose="02040503050406030204" pitchFamily="18" charset="0"/>
                        <a:ea typeface="Times New Roman" panose="02020603050405020304" pitchFamily="18" charset="0"/>
                      </a:rPr>
                      <m:t>𝜔</m:t>
                    </m:r>
                    <m:r>
                      <a:rPr lang="en-US" i="1">
                        <a:effectLst/>
                        <a:latin typeface="Cambria Math" panose="02040503050406030204" pitchFamily="18" charset="0"/>
                        <a:ea typeface="Times New Roman" panose="02020603050405020304" pitchFamily="18" charset="0"/>
                      </a:rPr>
                      <m:t>=</m:t>
                    </m:r>
                    <m:r>
                      <m:rPr>
                        <m:sty m:val="p"/>
                      </m:rPr>
                      <a:rPr lang="en-US">
                        <a:effectLst/>
                        <a:latin typeface="Cambria Math" panose="02040503050406030204" pitchFamily="18" charset="0"/>
                        <a:ea typeface="Times New Roman" panose="02020603050405020304" pitchFamily="18" charset="0"/>
                      </a:rPr>
                      <m:t>N</m:t>
                    </m:r>
                    <m:r>
                      <a:rPr lang="ru-RU" i="1">
                        <a:effectLst/>
                        <a:latin typeface="Cambria Math" panose="02040503050406030204" pitchFamily="18" charset="0"/>
                        <a:ea typeface="Times New Roman" panose="02020603050405020304" pitchFamily="18" charset="0"/>
                      </a:rPr>
                      <m:t>𝛿𝜔</m:t>
                    </m:r>
                  </m:oMath>
                </a14:m>
                <a:r>
                  <a:rPr lang="en-US"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демек</a:t>
                </a:r>
                <a:r>
                  <a:rPr lang="ru-RU" dirty="0">
                    <a:effectLst/>
                    <a:latin typeface="Times New Roman" panose="02020603050405020304" pitchFamily="18" charset="0"/>
                    <a:ea typeface="Times New Roman" panose="02020603050405020304" pitchFamily="18" charset="0"/>
                  </a:rPr>
                  <a:t> </a:t>
                </a:r>
                <a14:m>
                  <m:oMath xmlns:m="http://schemas.openxmlformats.org/officeDocument/2006/math">
                    <m:r>
                      <a:rPr lang="ru-RU" i="1">
                        <a:effectLst/>
                        <a:latin typeface="Cambria Math" panose="02040503050406030204" pitchFamily="18" charset="0"/>
                        <a:ea typeface="Times New Roman" panose="02020603050405020304" pitchFamily="18" charset="0"/>
                      </a:rPr>
                      <m:t>𝛿𝜔</m:t>
                    </m:r>
                  </m:oMath>
                </a14:m>
                <a:r>
                  <a:rPr lang="en-US" dirty="0">
                    <a:effectLst/>
                    <a:latin typeface="Times New Roman" panose="02020603050405020304" pitchFamily="18" charset="0"/>
                    <a:ea typeface="Times New Roman" panose="02020603050405020304" pitchFamily="18" charset="0"/>
                  </a:rPr>
                  <a:t> = ∆w/N.  </a:t>
                </a:r>
                <a:r>
                  <a:rPr lang="ru-RU" dirty="0" err="1">
                    <a:effectLst/>
                    <a:latin typeface="Times New Roman" panose="02020603050405020304" pitchFamily="18" charset="0"/>
                    <a:ea typeface="Times New Roman" panose="02020603050405020304" pitchFamily="18" charset="0"/>
                  </a:rPr>
                  <a:t>Жеткілікті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үлкен</a:t>
                </a:r>
                <a:r>
                  <a:rPr lang="en-US" dirty="0">
                    <a:effectLst/>
                    <a:latin typeface="Times New Roman" panose="02020603050405020304" pitchFamily="18" charset="0"/>
                    <a:ea typeface="Times New Roman" panose="02020603050405020304" pitchFamily="18" charset="0"/>
                  </a:rPr>
                  <a:t> N </a:t>
                </a:r>
                <a:r>
                  <a:rPr lang="ru-RU" dirty="0" err="1">
                    <a:effectLst/>
                    <a:latin typeface="Times New Roman" panose="02020603050405020304" pitchFamily="18" charset="0"/>
                    <a:ea typeface="Times New Roman" panose="02020603050405020304" pitchFamily="18" charset="0"/>
                  </a:rPr>
                  <a:t>және</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соңғы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уақыт</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интервалдары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үшін</a:t>
                </a:r>
                <a:r>
                  <a:rPr lang="ru-RU" dirty="0">
                    <a:effectLst/>
                    <a:latin typeface="Times New Roman" panose="02020603050405020304" pitchFamily="18" charset="0"/>
                    <a:ea typeface="Times New Roman" panose="02020603050405020304" pitchFamily="18" charset="0"/>
                  </a:rPr>
                  <a:t> </a:t>
                </a:r>
                <a14:m>
                  <m:oMath xmlns:m="http://schemas.openxmlformats.org/officeDocument/2006/math">
                    <m:r>
                      <a:rPr lang="ru-RU" i="1">
                        <a:effectLst/>
                        <a:latin typeface="Cambria Math" panose="02040503050406030204" pitchFamily="18" charset="0"/>
                        <a:ea typeface="Times New Roman" panose="02020603050405020304" pitchFamily="18" charset="0"/>
                      </a:rPr>
                      <m:t>𝛿𝜔</m:t>
                    </m:r>
                    <m:r>
                      <a:rPr lang="ru-RU" i="1">
                        <a:effectLst/>
                        <a:latin typeface="Cambria Math" panose="02040503050406030204" pitchFamily="18" charset="0"/>
                        <a:ea typeface="Times New Roman" panose="02020603050405020304" pitchFamily="18" charset="0"/>
                      </a:rPr>
                      <m:t>𝑡</m:t>
                    </m:r>
                  </m:oMath>
                </a14:m>
                <a:r>
                  <a:rPr lang="en-US" dirty="0">
                    <a:effectLst/>
                    <a:latin typeface="Times New Roman" panose="02020603050405020304" pitchFamily="18" charset="0"/>
                    <a:ea typeface="Times New Roman" panose="02020603050405020304" pitchFamily="18" charset="0"/>
                  </a:rPr>
                  <a:t> = ∆</a:t>
                </a:r>
                <a:r>
                  <a:rPr lang="en-US" dirty="0" err="1">
                    <a:effectLst/>
                    <a:latin typeface="Times New Roman" panose="02020603050405020304" pitchFamily="18" charset="0"/>
                    <a:ea typeface="Times New Roman" panose="02020603050405020304" pitchFamily="18" charset="0"/>
                  </a:rPr>
                  <a:t>wt</a:t>
                </a:r>
                <a:r>
                  <a:rPr lang="en-US" dirty="0">
                    <a:effectLst/>
                    <a:latin typeface="Times New Roman" panose="02020603050405020304" pitchFamily="18" charset="0"/>
                    <a:ea typeface="Times New Roman" panose="02020603050405020304" pitchFamily="18" charset="0"/>
                  </a:rPr>
                  <a:t>/N&lt;&lt; 1 </a:t>
                </a:r>
                <a:r>
                  <a:rPr lang="ru-RU" dirty="0" err="1">
                    <a:effectLst/>
                    <a:latin typeface="Times New Roman" panose="02020603050405020304" pitchFamily="18" charset="0"/>
                    <a:ea typeface="Times New Roman" panose="02020603050405020304" pitchFamily="18" charset="0"/>
                  </a:rPr>
                  <a:t>мәнін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орнатуға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болады</a:t>
                </a:r>
                <a:r>
                  <a:rPr lang="en-US"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Бұл</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жағдайда</a:t>
                </a:r>
                <a:r>
                  <a:rPr lang="en-US" dirty="0" smtClean="0">
                    <a:effectLst/>
                    <a:latin typeface="Times New Roman" panose="02020603050405020304" pitchFamily="18" charset="0"/>
                    <a:ea typeface="Times New Roman" panose="02020603050405020304" pitchFamily="18" charset="0"/>
                  </a:rPr>
                  <a:t>,</a:t>
                </a:r>
                <a:endParaRPr lang="kk-KZ" dirty="0" smtClean="0">
                  <a:effectLst/>
                  <a:latin typeface="Times New Roman" panose="02020603050405020304" pitchFamily="18" charset="0"/>
                  <a:ea typeface="Times New Roman" panose="02020603050405020304" pitchFamily="18" charset="0"/>
                </a:endParaRPr>
              </a:p>
              <a:p>
                <a:pPr algn="just">
                  <a:spcAft>
                    <a:spcPts val="0"/>
                  </a:spcAft>
                </a:pPr>
                <a:endParaRPr lang="ru-RU" dirty="0" smtClean="0">
                  <a:latin typeface="Times New Roman" panose="02020603050405020304" pitchFamily="18" charset="0"/>
                  <a:ea typeface="Times New Roman" panose="02020603050405020304" pitchFamily="18" charset="0"/>
                </a:endParaRPr>
              </a:p>
              <a:p>
                <a:pPr algn="just">
                  <a:spcAft>
                    <a:spcPts val="0"/>
                  </a:spcAft>
                </a:pPr>
                <a14:m>
                  <m:oMath xmlns:m="http://schemas.openxmlformats.org/officeDocument/2006/math">
                    <m:r>
                      <a:rPr lang="en-US" i="1">
                        <a:effectLst/>
                        <a:latin typeface="Cambria Math" panose="02040503050406030204" pitchFamily="18" charset="0"/>
                        <a:ea typeface="Times New Roman" panose="02020603050405020304" pitchFamily="18" charset="0"/>
                      </a:rPr>
                      <m:t>𝑢</m:t>
                    </m:r>
                    <m:r>
                      <a:rPr lang="en-US" i="1">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𝑁𝑎</m:t>
                    </m:r>
                    <m:f>
                      <m:fPr>
                        <m:ctrlPr>
                          <a:rPr lang="ru-RU" i="1">
                            <a:effectLst/>
                            <a:latin typeface="Cambria Math" panose="02040503050406030204" pitchFamily="18" charset="0"/>
                            <a:ea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rPr>
                          <m:t>𝑠𝑖𝑛</m:t>
                        </m:r>
                        <m:r>
                          <a:rPr lang="en-US">
                            <a:effectLst/>
                            <a:latin typeface="Cambria Math" panose="02040503050406030204" pitchFamily="18" charset="0"/>
                            <a:ea typeface="Times New Roman" panose="02020603050405020304" pitchFamily="18" charset="0"/>
                          </a:rPr>
                          <m:t>∆</m:t>
                        </m:r>
                        <m:r>
                          <m:rPr>
                            <m:sty m:val="p"/>
                          </m:rPr>
                          <a:rPr lang="en-US">
                            <a:effectLst/>
                            <a:latin typeface="Cambria Math" panose="02040503050406030204" pitchFamily="18" charset="0"/>
                            <a:ea typeface="Times New Roman" panose="02020603050405020304" pitchFamily="18" charset="0"/>
                          </a:rPr>
                          <m:t>wt</m:t>
                        </m:r>
                        <m:r>
                          <a:rPr lang="en-US">
                            <a:effectLst/>
                            <a:latin typeface="Cambria Math" panose="02040503050406030204" pitchFamily="18" charset="0"/>
                            <a:ea typeface="Times New Roman" panose="02020603050405020304" pitchFamily="18" charset="0"/>
                          </a:rPr>
                          <m:t>/2</m:t>
                        </m:r>
                      </m:num>
                      <m:den>
                        <m:r>
                          <a:rPr lang="en-US">
                            <a:effectLst/>
                            <a:latin typeface="Cambria Math" panose="02040503050406030204" pitchFamily="18" charset="0"/>
                            <a:ea typeface="Times New Roman" panose="02020603050405020304" pitchFamily="18" charset="0"/>
                          </a:rPr>
                          <m:t>∆</m:t>
                        </m:r>
                        <m:r>
                          <m:rPr>
                            <m:sty m:val="p"/>
                          </m:rPr>
                          <a:rPr lang="en-US">
                            <a:effectLst/>
                            <a:latin typeface="Cambria Math" panose="02040503050406030204" pitchFamily="18" charset="0"/>
                            <a:ea typeface="Times New Roman" panose="02020603050405020304" pitchFamily="18" charset="0"/>
                          </a:rPr>
                          <m:t>wt</m:t>
                        </m:r>
                        <m:r>
                          <a:rPr lang="en-US">
                            <a:effectLst/>
                            <a:latin typeface="Cambria Math" panose="02040503050406030204" pitchFamily="18" charset="0"/>
                            <a:ea typeface="Times New Roman" panose="02020603050405020304" pitchFamily="18" charset="0"/>
                          </a:rPr>
                          <m:t>/2</m:t>
                        </m:r>
                      </m:den>
                    </m:f>
                    <m:r>
                      <a:rPr lang="en-US" i="1">
                        <a:effectLst/>
                        <a:latin typeface="Cambria Math" panose="02040503050406030204" pitchFamily="18" charset="0"/>
                        <a:ea typeface="Times New Roman" panose="02020603050405020304" pitchFamily="18" charset="0"/>
                      </a:rPr>
                      <m:t>𝑐𝑜𝑠</m:t>
                    </m:r>
                    <m:r>
                      <m:rPr>
                        <m:sty m:val="p"/>
                      </m:rPr>
                      <a:rPr lang="en-US">
                        <a:effectLst/>
                        <a:latin typeface="Cambria Math" panose="02040503050406030204" pitchFamily="18" charset="0"/>
                        <a:ea typeface="Times New Roman" panose="02020603050405020304" pitchFamily="18" charset="0"/>
                      </a:rPr>
                      <m:t>wt</m:t>
                    </m:r>
                  </m:oMath>
                </a14:m>
                <a:r>
                  <a:rPr lang="en-US" dirty="0">
                    <a:effectLst/>
                    <a:latin typeface="Times New Roman" panose="02020603050405020304" pitchFamily="18" charset="0"/>
                    <a:ea typeface="Times New Roman" panose="02020603050405020304" pitchFamily="18" charset="0"/>
                  </a:rPr>
                  <a:t>                                        (5.16)</a:t>
                </a:r>
                <a:endParaRPr lang="ru-RU" dirty="0">
                  <a:latin typeface="Times New Roman" panose="02020603050405020304" pitchFamily="18" charset="0"/>
                  <a:ea typeface="Times New Roman" panose="02020603050405020304" pitchFamily="18" charset="0"/>
                </a:endParaRPr>
              </a:p>
              <a:p>
                <a:pPr algn="just">
                  <a:spcAft>
                    <a:spcPts val="0"/>
                  </a:spcAft>
                </a:pPr>
                <a14:m>
                  <m:oMath xmlns:m="http://schemas.openxmlformats.org/officeDocument/2006/math">
                    <m:r>
                      <a:rPr lang="en-US" i="1">
                        <a:effectLst/>
                        <a:latin typeface="Cambria Math" panose="02040503050406030204" pitchFamily="18" charset="0"/>
                        <a:ea typeface="Times New Roman" panose="02020603050405020304" pitchFamily="18" charset="0"/>
                      </a:rPr>
                      <m:t>𝑢</m:t>
                    </m:r>
                    <m:r>
                      <a:rPr lang="en-US" i="1">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𝐴</m:t>
                    </m:r>
                    <m:f>
                      <m:fPr>
                        <m:ctrlPr>
                          <a:rPr lang="ru-RU" i="1">
                            <a:effectLst/>
                            <a:latin typeface="Cambria Math" panose="02040503050406030204" pitchFamily="18" charset="0"/>
                            <a:ea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rPr>
                          <m:t>𝑠𝑖𝑛𝑎</m:t>
                        </m:r>
                      </m:num>
                      <m:den>
                        <m:r>
                          <a:rPr lang="en-US" i="1">
                            <a:effectLst/>
                            <a:latin typeface="Cambria Math" panose="02040503050406030204" pitchFamily="18" charset="0"/>
                            <a:ea typeface="Times New Roman" panose="02020603050405020304" pitchFamily="18" charset="0"/>
                          </a:rPr>
                          <m:t>𝑎</m:t>
                        </m:r>
                      </m:den>
                    </m:f>
                    <m:r>
                      <a:rPr lang="en-US" i="1">
                        <a:effectLst/>
                        <a:latin typeface="Cambria Math" panose="02040503050406030204" pitchFamily="18" charset="0"/>
                        <a:ea typeface="Times New Roman" panose="02020603050405020304" pitchFamily="18" charset="0"/>
                      </a:rPr>
                      <m:t>𝑐𝑜𝑠𝑤𝑡</m:t>
                    </m:r>
                  </m:oMath>
                </a14:m>
                <a:r>
                  <a:rPr lang="en-US" dirty="0">
                    <a:effectLst/>
                    <a:latin typeface="Times New Roman" panose="02020603050405020304" pitchFamily="18" charset="0"/>
                    <a:ea typeface="Times New Roman" panose="02020603050405020304" pitchFamily="18" charset="0"/>
                  </a:rPr>
                  <a:t>                                              (5.17)</a:t>
                </a:r>
                <a:endParaRPr lang="ru-RU" dirty="0">
                  <a:effectLst/>
                  <a:latin typeface="Times New Roman" panose="02020603050405020304" pitchFamily="18" charset="0"/>
                  <a:ea typeface="Times New Roman" panose="02020603050405020304" pitchFamily="18" charset="0"/>
                </a:endParaRPr>
              </a:p>
              <a:p>
                <a:pPr indent="450215" algn="r">
                  <a:spcAft>
                    <a:spcPts val="0"/>
                  </a:spcAft>
                </a:pPr>
                <a:r>
                  <a:rPr lang="en-US" dirty="0">
                    <a:effectLst/>
                    <a:latin typeface="Times New Roman" panose="02020603050405020304" pitchFamily="18" charset="0"/>
                    <a:ea typeface="Times New Roman" panose="02020603050405020304" pitchFamily="18" charset="0"/>
                  </a:rPr>
                  <a:t> </a:t>
                </a:r>
                <a:endParaRPr lang="ru-RU" dirty="0">
                  <a:effectLst/>
                  <a:latin typeface="Times New Roman" panose="02020603050405020304" pitchFamily="18" charset="0"/>
                  <a:ea typeface="Times New Roman" panose="02020603050405020304" pitchFamily="18" charset="0"/>
                </a:endParaRPr>
              </a:p>
              <a:p>
                <a:pPr indent="450215" algn="just">
                  <a:spcAft>
                    <a:spcPts val="0"/>
                  </a:spcAft>
                </a:pPr>
                <a:r>
                  <a:rPr lang="kk-KZ" dirty="0">
                    <a:effectLst/>
                    <a:latin typeface="Times New Roman" panose="02020603050405020304" pitchFamily="18" charset="0"/>
                    <a:ea typeface="Times New Roman" panose="02020603050405020304" pitchFamily="18" charset="0"/>
                  </a:rPr>
                  <a:t>Мұнда</a:t>
                </a:r>
                <a:r>
                  <a:rPr lang="en-US" dirty="0">
                    <a:effectLst/>
                    <a:latin typeface="Times New Roman" panose="02020603050405020304" pitchFamily="18" charset="0"/>
                    <a:ea typeface="Times New Roman" panose="02020603050405020304" pitchFamily="18" charset="0"/>
                  </a:rPr>
                  <a:t>,</a:t>
                </a:r>
                <a:r>
                  <a:rPr lang="kk-KZ"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A=Na, a=∆</a:t>
                </a:r>
                <a:r>
                  <a:rPr lang="en-US" dirty="0" err="1">
                    <a:effectLst/>
                    <a:latin typeface="Times New Roman" panose="02020603050405020304" pitchFamily="18" charset="0"/>
                    <a:ea typeface="Times New Roman" panose="02020603050405020304" pitchFamily="18" charset="0"/>
                  </a:rPr>
                  <a:t>wt</a:t>
                </a:r>
                <a:r>
                  <a:rPr lang="en-US" dirty="0">
                    <a:effectLst/>
                    <a:latin typeface="Times New Roman" panose="02020603050405020304" pitchFamily="18" charset="0"/>
                    <a:ea typeface="Times New Roman" panose="02020603050405020304" pitchFamily="18" charset="0"/>
                  </a:rPr>
                  <a:t>/2.</a:t>
                </a:r>
                <a:endParaRPr lang="ru-RU" dirty="0">
                  <a:effectLst/>
                  <a:latin typeface="Times New Roman" panose="02020603050405020304" pitchFamily="18" charset="0"/>
                  <a:ea typeface="Times New Roman" panose="02020603050405020304" pitchFamily="18" charset="0"/>
                </a:endParaRPr>
              </a:p>
            </p:txBody>
          </p:sp>
        </mc:Choice>
        <mc:Fallback>
          <p:sp>
            <p:nvSpPr>
              <p:cNvPr id="3" name="Прямоугольник 2"/>
              <p:cNvSpPr>
                <a:spLocks noRot="1" noChangeAspect="1" noMove="1" noResize="1" noEditPoints="1" noAdjustHandles="1" noChangeArrowheads="1" noChangeShapeType="1" noTextEdit="1"/>
              </p:cNvSpPr>
              <p:nvPr/>
            </p:nvSpPr>
            <p:spPr>
              <a:xfrm>
                <a:off x="6629400" y="1097903"/>
                <a:ext cx="5329237" cy="5202643"/>
              </a:xfrm>
              <a:prstGeom prst="rect">
                <a:avLst/>
              </a:prstGeom>
              <a:blipFill rotWithShape="0">
                <a:blip r:embed="rId3"/>
                <a:stretch>
                  <a:fillRect l="-1030" t="-585" r="-1831" b="-820"/>
                </a:stretch>
              </a:blipFill>
            </p:spPr>
            <p:txBody>
              <a:bodyPr/>
              <a:lstStyle/>
              <a:p>
                <a:r>
                  <a:rPr lang="ru-RU">
                    <a:noFill/>
                  </a:rPr>
                  <a:t> </a:t>
                </a:r>
              </a:p>
            </p:txBody>
          </p:sp>
        </mc:Fallback>
      </mc:AlternateContent>
    </p:spTree>
    <p:extLst>
      <p:ext uri="{BB962C8B-B14F-4D97-AF65-F5344CB8AC3E}">
        <p14:creationId xmlns:p14="http://schemas.microsoft.com/office/powerpoint/2010/main" val="2501235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ятиугольник 8"/>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397815"/>
            <a:ext cx="10801350"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0215" algn="ctr">
              <a:spcAft>
                <a:spcPts val="0"/>
              </a:spcAft>
            </a:pPr>
            <a:r>
              <a:rPr lang="kk-KZ" sz="2400" dirty="0">
                <a:latin typeface="Times New Roman" panose="02020603050405020304" pitchFamily="18" charset="0"/>
                <a:ea typeface="Times New Roman" panose="02020603050405020304" pitchFamily="18" charset="0"/>
              </a:rPr>
              <a:t>5.2.  Толқындық пакеттер және топтық жылдамдық</a:t>
            </a:r>
            <a:endParaRPr lang="ru-RU" sz="2400" dirty="0">
              <a:latin typeface="Times New Roman" panose="02020603050405020304" pitchFamily="18" charset="0"/>
              <a:ea typeface="Times New Roman" panose="02020603050405020304" pitchFamily="18" charset="0"/>
            </a:endParaRPr>
          </a:p>
        </p:txBody>
      </p:sp>
      <p:sp>
        <p:nvSpPr>
          <p:cNvPr id="8" name="Нашивка 7"/>
          <p:cNvSpPr/>
          <p:nvPr/>
        </p:nvSpPr>
        <p:spPr>
          <a:xfrm>
            <a:off x="11058526" y="278604"/>
            <a:ext cx="1028701"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schemeClr val="tx1"/>
                </a:solidFill>
              </a:rPr>
              <a:t>8</a:t>
            </a:r>
            <a:endParaRPr lang="ru-RU" dirty="0">
              <a:solidFill>
                <a:schemeClr val="tx1"/>
              </a:solidFill>
            </a:endParaRPr>
          </a:p>
        </p:txBody>
      </p:sp>
      <p:pic>
        <p:nvPicPr>
          <p:cNvPr id="5" name="Рисунок 4" descr="C:\Users\Ардак\Desktop\2df08aa7-3108-4f45-9db6-b26456425af5.jpg"/>
          <p:cNvPicPr/>
          <p:nvPr/>
        </p:nvPicPr>
        <p:blipFill rotWithShape="1">
          <a:blip r:embed="rId2" cstate="print">
            <a:biLevel thresh="50000"/>
            <a:extLst>
              <a:ext uri="{28A0092B-C50C-407E-A947-70E740481C1C}">
                <a14:useLocalDpi xmlns:a14="http://schemas.microsoft.com/office/drawing/2010/main" val="0"/>
              </a:ext>
            </a:extLst>
          </a:blip>
          <a:srcRect l="4633" t="5163" r="6041"/>
          <a:stretch/>
        </p:blipFill>
        <p:spPr bwMode="auto">
          <a:xfrm>
            <a:off x="414337" y="1038297"/>
            <a:ext cx="4557713" cy="4524672"/>
          </a:xfrm>
          <a:prstGeom prst="rect">
            <a:avLst/>
          </a:prstGeom>
          <a:noFill/>
          <a:ln>
            <a:noFill/>
          </a:ln>
        </p:spPr>
      </p:pic>
      <mc:AlternateContent xmlns:mc="http://schemas.openxmlformats.org/markup-compatibility/2006">
        <mc:Choice xmlns:a14="http://schemas.microsoft.com/office/drawing/2010/main" Requires="a14">
          <p:sp>
            <p:nvSpPr>
              <p:cNvPr id="2" name="Прямоугольник 1"/>
              <p:cNvSpPr/>
              <p:nvPr/>
            </p:nvSpPr>
            <p:spPr>
              <a:xfrm>
                <a:off x="5529263" y="1097903"/>
                <a:ext cx="6286501" cy="5632311"/>
              </a:xfrm>
              <a:prstGeom prst="rect">
                <a:avLst/>
              </a:prstGeom>
            </p:spPr>
            <p:txBody>
              <a:bodyPr wrap="square">
                <a:spAutoFit/>
              </a:bodyPr>
              <a:lstStyle/>
              <a:p>
                <a:pPr algn="ctr">
                  <a:spcAft>
                    <a:spcPts val="0"/>
                  </a:spcAft>
                </a:pPr>
                <a:r>
                  <a:rPr lang="en-US" dirty="0">
                    <a:effectLst/>
                    <a:latin typeface="Times New Roman" panose="02020603050405020304" pitchFamily="18" charset="0"/>
                    <a:ea typeface="Times New Roman" panose="02020603050405020304" pitchFamily="18" charset="0"/>
                  </a:rPr>
                  <a:t> </a:t>
                </a:r>
                <a:endParaRPr lang="ru-RU" dirty="0">
                  <a:effectLst/>
                  <a:latin typeface="Times New Roman" panose="02020603050405020304" pitchFamily="18" charset="0"/>
                  <a:ea typeface="Times New Roman" panose="02020603050405020304" pitchFamily="18" charset="0"/>
                </a:endParaRPr>
              </a:p>
              <a:p>
                <a:pPr indent="450215" algn="just">
                  <a:spcAft>
                    <a:spcPts val="0"/>
                  </a:spcAft>
                </a:pPr>
                <a:r>
                  <a:rPr lang="en-US" dirty="0">
                    <a:effectLst/>
                    <a:latin typeface="Times New Roman" panose="02020603050405020304" pitchFamily="18" charset="0"/>
                    <a:ea typeface="Times New Roman" panose="02020603050405020304" pitchFamily="18" charset="0"/>
                  </a:rPr>
                  <a:t>(5.14) –</a:t>
                </a:r>
                <a:r>
                  <a:rPr lang="ru-RU" dirty="0" err="1">
                    <a:effectLst/>
                    <a:latin typeface="Times New Roman" panose="02020603050405020304" pitchFamily="18" charset="0"/>
                    <a:ea typeface="Times New Roman" panose="02020603050405020304" pitchFamily="18" charset="0"/>
                  </a:rPr>
                  <a:t>ден</a:t>
                </a:r>
                <a:r>
                  <a:rPr lang="ru-RU"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біз</a:t>
                </a:r>
                <a:r>
                  <a:rPr lang="en-US"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келесі</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қорытындыға</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келеміз</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шын</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мәнінде</a:t>
                </a:r>
                <a:r>
                  <a:rPr lang="en-US" dirty="0">
                    <a:effectLst/>
                    <a:latin typeface="Times New Roman" panose="02020603050405020304" pitchFamily="18" charset="0"/>
                    <a:ea typeface="Times New Roman" panose="02020603050405020304" pitchFamily="18" charset="0"/>
                  </a:rPr>
                  <a:t>, t - </a:t>
                </a:r>
                <a:r>
                  <a:rPr lang="en-US" dirty="0" err="1">
                    <a:effectLst/>
                    <a:latin typeface="Times New Roman" panose="02020603050405020304" pitchFamily="18" charset="0"/>
                    <a:ea typeface="Times New Roman" panose="02020603050405020304" pitchFamily="18" charset="0"/>
                  </a:rPr>
                  <a:t>уақыт</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бойынша</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бірінші</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және</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соңғы</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жиілік</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құрамдастарының</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арасындағы</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фазалар</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айырымы</a:t>
                </a:r>
                <a:r>
                  <a:rPr lang="en-US" dirty="0">
                    <a:effectLst/>
                    <a:latin typeface="Times New Roman" panose="02020603050405020304" pitchFamily="18" charset="0"/>
                    <a:ea typeface="Times New Roman" panose="02020603050405020304" pitchFamily="18" charset="0"/>
                  </a:rPr>
                  <a:t> - a. t = 0 </a:t>
                </a:r>
                <a:r>
                  <a:rPr lang="en-US" dirty="0" err="1">
                    <a:effectLst/>
                    <a:latin typeface="Times New Roman" panose="02020603050405020304" pitchFamily="18" charset="0"/>
                    <a:ea typeface="Times New Roman" panose="02020603050405020304" pitchFamily="18" charset="0"/>
                  </a:rPr>
                  <a:t>кезінде</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пакеттің</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барлық</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құрамдас</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бөліктері</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бірдей</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фазаға</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ие</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және</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максималды</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амплитудаға</a:t>
                </a:r>
                <a:r>
                  <a:rPr lang="en-US" dirty="0">
                    <a:effectLst/>
                    <a:latin typeface="Times New Roman" panose="02020603050405020304" pitchFamily="18" charset="0"/>
                    <a:ea typeface="Times New Roman" panose="02020603050405020304" pitchFamily="18" charset="0"/>
                  </a:rPr>
                  <a:t> A = Na </a:t>
                </a:r>
                <a:r>
                  <a:rPr lang="kk-KZ" dirty="0">
                    <a:effectLst/>
                    <a:latin typeface="Times New Roman" panose="02020603050405020304" pitchFamily="18" charset="0"/>
                    <a:ea typeface="Times New Roman" panose="02020603050405020304" pitchFamily="18" charset="0"/>
                  </a:rPr>
                  <a:t>қосынды мәнін береді</a:t>
                </a:r>
                <a:r>
                  <a:rPr lang="en-US" dirty="0">
                    <a:effectLst/>
                    <a:latin typeface="Times New Roman" panose="02020603050405020304" pitchFamily="18" charset="0"/>
                    <a:ea typeface="Times New Roman" panose="02020603050405020304" pitchFamily="18" charset="0"/>
                  </a:rPr>
                  <a:t>.  </a:t>
                </a:r>
                <a14:m>
                  <m:oMath xmlns:m="http://schemas.openxmlformats.org/officeDocument/2006/math">
                    <m:r>
                      <a:rPr lang="en-US" i="1">
                        <a:effectLst/>
                        <a:latin typeface="Cambria Math" panose="02040503050406030204" pitchFamily="18" charset="0"/>
                        <a:ea typeface="Times New Roman" panose="02020603050405020304" pitchFamily="18" charset="0"/>
                      </a:rPr>
                      <m:t>∆</m:t>
                    </m:r>
                  </m:oMath>
                </a14:m>
                <a:r>
                  <a:rPr lang="en-US" dirty="0">
                    <a:effectLst/>
                    <a:latin typeface="Times New Roman" panose="02020603050405020304" pitchFamily="18" charset="0"/>
                    <a:ea typeface="Times New Roman" panose="02020603050405020304" pitchFamily="18" charset="0"/>
                  </a:rPr>
                  <a:t>t </a:t>
                </a:r>
                <a:r>
                  <a:rPr lang="en-US" dirty="0" err="1">
                    <a:effectLst/>
                    <a:latin typeface="Times New Roman" panose="02020603050405020304" pitchFamily="18" charset="0"/>
                    <a:ea typeface="Times New Roman" panose="02020603050405020304" pitchFamily="18" charset="0"/>
                  </a:rPr>
                  <a:t>уақыт</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аралығынан</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кейін</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бірінші</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және</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соңғы</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жиілік</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құрамдастарының</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арасындағы</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фазалар</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айырмасы</a:t>
                </a:r>
                <a:endParaRPr lang="ru-RU" dirty="0">
                  <a:effectLst/>
                  <a:latin typeface="Times New Roman" panose="02020603050405020304" pitchFamily="18" charset="0"/>
                  <a:ea typeface="Times New Roman" panose="02020603050405020304" pitchFamily="18" charset="0"/>
                </a:endParaRPr>
              </a:p>
              <a:p>
                <a:pPr indent="450215" algn="just">
                  <a:spcAft>
                    <a:spcPts val="0"/>
                  </a:spcAft>
                </a:pPr>
                <a:r>
                  <a:rPr lang="en-US" dirty="0">
                    <a:effectLst/>
                    <a:latin typeface="Times New Roman" panose="02020603050405020304" pitchFamily="18" charset="0"/>
                    <a:ea typeface="Times New Roman" panose="02020603050405020304" pitchFamily="18" charset="0"/>
                  </a:rPr>
                  <a:t> </a:t>
                </a:r>
                <a:endParaRPr lang="ru-RU" dirty="0">
                  <a:effectLst/>
                  <a:latin typeface="Times New Roman" panose="02020603050405020304" pitchFamily="18" charset="0"/>
                  <a:ea typeface="Times New Roman" panose="02020603050405020304" pitchFamily="18" charset="0"/>
                </a:endParaRPr>
              </a:p>
              <a:p>
                <a:pPr indent="450215" algn="r">
                  <a:spcAft>
                    <a:spcPts val="0"/>
                  </a:spcAft>
                </a:pPr>
                <a14:m>
                  <m:oMath xmlns:m="http://schemas.openxmlformats.org/officeDocument/2006/math">
                    <m:r>
                      <a:rPr lang="en-US" i="1">
                        <a:effectLst/>
                        <a:latin typeface="Cambria Math" panose="02040503050406030204" pitchFamily="18" charset="0"/>
                        <a:ea typeface="Times New Roman" panose="02020603050405020304" pitchFamily="18" charset="0"/>
                      </a:rPr>
                      <m:t>𝑎</m:t>
                    </m:r>
                    <m:r>
                      <a:rPr lang="en-US" i="1">
                        <a:effectLst/>
                        <a:latin typeface="Cambria Math" panose="02040503050406030204" pitchFamily="18" charset="0"/>
                        <a:ea typeface="Times New Roman" panose="02020603050405020304" pitchFamily="18" charset="0"/>
                      </a:rPr>
                      <m:t> = ∆</m:t>
                    </m:r>
                    <m:r>
                      <a:rPr lang="en-US" i="1">
                        <a:effectLst/>
                        <a:latin typeface="Cambria Math" panose="02040503050406030204" pitchFamily="18" charset="0"/>
                        <a:ea typeface="Times New Roman" panose="02020603050405020304" pitchFamily="18" charset="0"/>
                      </a:rPr>
                      <m:t>𝜔</m:t>
                    </m:r>
                    <m:r>
                      <a:rPr lang="en-US" i="1">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𝑡</m:t>
                    </m:r>
                    <m:r>
                      <a:rPr lang="en-US" i="1">
                        <a:effectLst/>
                        <a:latin typeface="Cambria Math" panose="02040503050406030204" pitchFamily="18" charset="0"/>
                        <a:ea typeface="Times New Roman" panose="02020603050405020304" pitchFamily="18" charset="0"/>
                      </a:rPr>
                      <m:t>/2 = </m:t>
                    </m:r>
                    <m:r>
                      <a:rPr lang="en-US" i="1">
                        <a:effectLst/>
                        <a:latin typeface="Cambria Math" panose="02040503050406030204" pitchFamily="18" charset="0"/>
                        <a:ea typeface="Times New Roman" panose="02020603050405020304" pitchFamily="18" charset="0"/>
                      </a:rPr>
                      <m:t>𝜋</m:t>
                    </m:r>
                    <m:r>
                      <a:rPr lang="en-US" i="1">
                        <a:effectLst/>
                        <a:latin typeface="Cambria Math" panose="02040503050406030204" pitchFamily="18" charset="0"/>
                        <a:ea typeface="Times New Roman" panose="02020603050405020304" pitchFamily="18" charset="0"/>
                      </a:rPr>
                      <m:t> </m:t>
                    </m:r>
                  </m:oMath>
                </a14:m>
                <a:r>
                  <a:rPr lang="kk-KZ" dirty="0">
                    <a:effectLst/>
                    <a:latin typeface="Times New Roman" panose="02020603050405020304" pitchFamily="18" charset="0"/>
                    <a:ea typeface="Times New Roman" panose="02020603050405020304" pitchFamily="18" charset="0"/>
                  </a:rPr>
                  <a:t>                                            (5.18)</a:t>
                </a:r>
                <a:endParaRPr lang="ru-RU" dirty="0">
                  <a:effectLst/>
                  <a:latin typeface="Times New Roman" panose="02020603050405020304" pitchFamily="18" charset="0"/>
                  <a:ea typeface="Times New Roman" panose="02020603050405020304" pitchFamily="18" charset="0"/>
                </a:endParaRPr>
              </a:p>
              <a:p>
                <a:pPr indent="450215" algn="r">
                  <a:spcAft>
                    <a:spcPts val="0"/>
                  </a:spcAft>
                </a:pPr>
                <a:r>
                  <a:rPr lang="kk-KZ" dirty="0">
                    <a:effectLst/>
                    <a:latin typeface="Times New Roman" panose="02020603050405020304" pitchFamily="18" charset="0"/>
                    <a:ea typeface="Times New Roman" panose="02020603050405020304" pitchFamily="18" charset="0"/>
                  </a:rPr>
                  <a:t> </a:t>
                </a:r>
                <a:endParaRPr lang="ru-RU" dirty="0">
                  <a:effectLst/>
                  <a:latin typeface="Times New Roman" panose="02020603050405020304" pitchFamily="18" charset="0"/>
                  <a:ea typeface="Times New Roman" panose="02020603050405020304" pitchFamily="18" charset="0"/>
                </a:endParaRPr>
              </a:p>
              <a:p>
                <a:pPr algn="just">
                  <a:spcAft>
                    <a:spcPts val="0"/>
                  </a:spcAft>
                </a:pPr>
                <a:r>
                  <a:rPr lang="kk-KZ" dirty="0">
                    <a:effectLst/>
                    <a:latin typeface="Times New Roman" panose="02020603050405020304" pitchFamily="18" charset="0"/>
                    <a:ea typeface="Times New Roman" panose="02020603050405020304" pitchFamily="18" charset="0"/>
                  </a:rPr>
                  <a:t>мәніне жеткенде, жалпы амплитудасы нөлге жетеді.  Сондықтан (5.18) қатынаспен анықталатын ∆t интервалын импульстің уақыт бойынша ұзақтығы ретінде алуға болады (5.3, 6-сурет).  Дәлірек айтқанда, егер импульс ұзақтығы 20-ға тең болса және нөлдік емес, белгілі бір деңгеймен анықталса, бұл әрқашан мүмкін емес болса, онда (5.18) шамамен алынған қатынаспен ауыстырылуы керек.  </a:t>
                </a:r>
                <a:endParaRPr lang="ru-RU" dirty="0">
                  <a:effectLst/>
                  <a:latin typeface="Times New Roman" panose="02020603050405020304" pitchFamily="18" charset="0"/>
                  <a:ea typeface="Times New Roman" panose="02020603050405020304" pitchFamily="18" charset="0"/>
                </a:endParaRPr>
              </a:p>
              <a:p>
                <a:pPr algn="just">
                  <a:spcAft>
                    <a:spcPts val="0"/>
                  </a:spcAft>
                </a:pPr>
                <a:r>
                  <a:rPr lang="kk-KZ" dirty="0">
                    <a:effectLst/>
                    <a:latin typeface="Times New Roman" panose="02020603050405020304" pitchFamily="18" charset="0"/>
                    <a:ea typeface="Times New Roman" panose="02020603050405020304" pitchFamily="18" charset="0"/>
                  </a:rPr>
                  <a:t> </a:t>
                </a:r>
                <a:endParaRPr lang="ru-RU" dirty="0">
                  <a:effectLst/>
                  <a:latin typeface="Times New Roman" panose="02020603050405020304" pitchFamily="18" charset="0"/>
                  <a:ea typeface="Times New Roman" panose="02020603050405020304" pitchFamily="18" charset="0"/>
                </a:endParaRPr>
              </a:p>
              <a:p>
                <a:pPr algn="r">
                  <a:spcAft>
                    <a:spcPts val="0"/>
                  </a:spcAft>
                </a:pPr>
                <a14:m>
                  <m:oMath xmlns:m="http://schemas.openxmlformats.org/officeDocument/2006/math">
                    <m:r>
                      <a:rPr lang="kk-KZ" i="1">
                        <a:effectLst/>
                        <a:latin typeface="Cambria Math" panose="02040503050406030204" pitchFamily="18" charset="0"/>
                        <a:ea typeface="Times New Roman" panose="02020603050405020304" pitchFamily="18" charset="0"/>
                      </a:rPr>
                      <m:t>∆</m:t>
                    </m:r>
                    <m:r>
                      <a:rPr lang="kk-KZ" i="1">
                        <a:effectLst/>
                        <a:latin typeface="Cambria Math" panose="02040503050406030204" pitchFamily="18" charset="0"/>
                        <a:ea typeface="Times New Roman" panose="02020603050405020304" pitchFamily="18" charset="0"/>
                      </a:rPr>
                      <m:t>𝜔</m:t>
                    </m:r>
                    <m:r>
                      <a:rPr lang="kk-KZ" i="1">
                        <a:effectLst/>
                        <a:latin typeface="Cambria Math" panose="02040503050406030204" pitchFamily="18" charset="0"/>
                        <a:ea typeface="Times New Roman" panose="02020603050405020304" pitchFamily="18" charset="0"/>
                      </a:rPr>
                      <m:t>∆</m:t>
                    </m:r>
                    <m:r>
                      <a:rPr lang="kk-KZ" i="1">
                        <a:effectLst/>
                        <a:latin typeface="Cambria Math" panose="02040503050406030204" pitchFamily="18" charset="0"/>
                        <a:ea typeface="Times New Roman" panose="02020603050405020304" pitchFamily="18" charset="0"/>
                      </a:rPr>
                      <m:t>𝑡</m:t>
                    </m:r>
                    <m:r>
                      <a:rPr lang="kk-KZ" i="1">
                        <a:effectLst/>
                        <a:latin typeface="Cambria Math" panose="02040503050406030204" pitchFamily="18" charset="0"/>
                        <a:ea typeface="Times New Roman" panose="02020603050405020304" pitchFamily="18" charset="0"/>
                      </a:rPr>
                      <m:t>≈2</m:t>
                    </m:r>
                    <m:r>
                      <a:rPr lang="kk-KZ" i="1">
                        <a:effectLst/>
                        <a:latin typeface="Cambria Math" panose="02040503050406030204" pitchFamily="18" charset="0"/>
                        <a:ea typeface="Times New Roman" panose="02020603050405020304" pitchFamily="18" charset="0"/>
                      </a:rPr>
                      <m:t>𝜋</m:t>
                    </m:r>
                    <m:r>
                      <a:rPr lang="kk-KZ" i="1">
                        <a:effectLst/>
                        <a:latin typeface="Cambria Math" panose="02040503050406030204" pitchFamily="18" charset="0"/>
                        <a:ea typeface="Times New Roman" panose="02020603050405020304" pitchFamily="18" charset="0"/>
                      </a:rPr>
                      <m:t>  немесе ∆</m:t>
                    </m:r>
                    <m:r>
                      <a:rPr lang="kk-KZ" i="1">
                        <a:effectLst/>
                        <a:latin typeface="Cambria Math" panose="02040503050406030204" pitchFamily="18" charset="0"/>
                        <a:ea typeface="Times New Roman" panose="02020603050405020304" pitchFamily="18" charset="0"/>
                      </a:rPr>
                      <m:t>𝑣</m:t>
                    </m:r>
                    <m:r>
                      <a:rPr lang="kk-KZ" i="1">
                        <a:effectLst/>
                        <a:latin typeface="Cambria Math" panose="02040503050406030204" pitchFamily="18" charset="0"/>
                        <a:ea typeface="Times New Roman" panose="02020603050405020304" pitchFamily="18" charset="0"/>
                      </a:rPr>
                      <m:t>∆</m:t>
                    </m:r>
                    <m:r>
                      <a:rPr lang="kk-KZ" i="1">
                        <a:effectLst/>
                        <a:latin typeface="Cambria Math" panose="02040503050406030204" pitchFamily="18" charset="0"/>
                        <a:ea typeface="Times New Roman" panose="02020603050405020304" pitchFamily="18" charset="0"/>
                      </a:rPr>
                      <m:t>𝑡</m:t>
                    </m:r>
                    <m:r>
                      <a:rPr lang="kk-KZ" i="1">
                        <a:effectLst/>
                        <a:latin typeface="Cambria Math" panose="02040503050406030204" pitchFamily="18" charset="0"/>
                        <a:ea typeface="Times New Roman" panose="02020603050405020304" pitchFamily="18" charset="0"/>
                      </a:rPr>
                      <m:t>≈1 </m:t>
                    </m:r>
                  </m:oMath>
                </a14:m>
                <a:r>
                  <a:rPr lang="kk-KZ" dirty="0">
                    <a:effectLst/>
                    <a:latin typeface="Times New Roman" panose="02020603050405020304" pitchFamily="18" charset="0"/>
                    <a:ea typeface="Times New Roman" panose="02020603050405020304" pitchFamily="18" charset="0"/>
                  </a:rPr>
                  <a:t>                                  (5.19) </a:t>
                </a:r>
                <a:endParaRPr lang="ru-RU" dirty="0">
                  <a:effectLst/>
                  <a:latin typeface="Times New Roman" panose="02020603050405020304" pitchFamily="18" charset="0"/>
                  <a:ea typeface="Times New Roman" panose="02020603050405020304" pitchFamily="18" charset="0"/>
                </a:endParaRPr>
              </a:p>
            </p:txBody>
          </p:sp>
        </mc:Choice>
        <mc:Fallback>
          <p:sp>
            <p:nvSpPr>
              <p:cNvPr id="2" name="Прямоугольник 1"/>
              <p:cNvSpPr>
                <a:spLocks noRot="1" noChangeAspect="1" noMove="1" noResize="1" noEditPoints="1" noAdjustHandles="1" noChangeArrowheads="1" noChangeShapeType="1" noTextEdit="1"/>
              </p:cNvSpPr>
              <p:nvPr/>
            </p:nvSpPr>
            <p:spPr>
              <a:xfrm>
                <a:off x="5529263" y="1097903"/>
                <a:ext cx="6286501" cy="5632311"/>
              </a:xfrm>
              <a:prstGeom prst="rect">
                <a:avLst/>
              </a:prstGeom>
              <a:blipFill rotWithShape="0">
                <a:blip r:embed="rId3"/>
                <a:stretch>
                  <a:fillRect l="-776" r="-1552" b="-758"/>
                </a:stretch>
              </a:blipFill>
            </p:spPr>
            <p:txBody>
              <a:bodyPr/>
              <a:lstStyle/>
              <a:p>
                <a:r>
                  <a:rPr lang="ru-RU">
                    <a:noFill/>
                  </a:rPr>
                  <a:t> </a:t>
                </a:r>
              </a:p>
            </p:txBody>
          </p:sp>
        </mc:Fallback>
      </mc:AlternateContent>
      <p:sp>
        <p:nvSpPr>
          <p:cNvPr id="3" name="Прямоугольник 2"/>
          <p:cNvSpPr/>
          <p:nvPr/>
        </p:nvSpPr>
        <p:spPr>
          <a:xfrm>
            <a:off x="0" y="5622575"/>
            <a:ext cx="5386388" cy="1200329"/>
          </a:xfrm>
          <a:prstGeom prst="rect">
            <a:avLst/>
          </a:prstGeom>
        </p:spPr>
        <p:txBody>
          <a:bodyPr wrap="square">
            <a:spAutoFit/>
          </a:bodyPr>
          <a:lstStyle/>
          <a:p>
            <a:pPr algn="ctr">
              <a:spcAft>
                <a:spcPts val="0"/>
              </a:spcAft>
            </a:pPr>
            <a:r>
              <a:rPr lang="kk-KZ" dirty="0">
                <a:latin typeface="Times New Roman" panose="02020603050405020304" pitchFamily="18" charset="0"/>
                <a:ea typeface="Times New Roman" panose="02020603050405020304" pitchFamily="18" charset="0"/>
              </a:rPr>
              <a:t>Сурет</a:t>
            </a:r>
            <a:r>
              <a:rPr lang="en-US" dirty="0">
                <a:latin typeface="Times New Roman" panose="02020603050405020304" pitchFamily="18" charset="0"/>
                <a:ea typeface="Times New Roman" panose="02020603050405020304" pitchFamily="18" charset="0"/>
              </a:rPr>
              <a:t>  5.3 </a:t>
            </a:r>
            <a:r>
              <a:rPr lang="en-US" dirty="0" err="1">
                <a:latin typeface="Times New Roman" panose="02020603050405020304" pitchFamily="18" charset="0"/>
                <a:ea typeface="Times New Roman" panose="02020603050405020304" pitchFamily="18" charset="0"/>
              </a:rPr>
              <a:t>Жиілік</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ені</a:t>
            </a:r>
            <a:r>
              <a:rPr lang="en-US" dirty="0">
                <a:latin typeface="Times New Roman" panose="02020603050405020304" pitchFamily="18" charset="0"/>
                <a:ea typeface="Times New Roman" panose="02020603050405020304" pitchFamily="18" charset="0"/>
              </a:rPr>
              <a:t> ∆w </a:t>
            </a:r>
            <a:r>
              <a:rPr lang="en-US" dirty="0" err="1">
                <a:latin typeface="Times New Roman" panose="02020603050405020304" pitchFamily="18" charset="0"/>
                <a:ea typeface="Times New Roman" panose="02020603050405020304" pitchFamily="18" charset="0"/>
              </a:rPr>
              <a:t>тік</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бұрышты</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толқындық</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импульс</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бірдей</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амплитудадағы</a:t>
            </a:r>
            <a:r>
              <a:rPr lang="en-US" dirty="0">
                <a:latin typeface="Times New Roman" panose="02020603050405020304" pitchFamily="18" charset="0"/>
                <a:ea typeface="Times New Roman" panose="02020603050405020304" pitchFamily="18" charset="0"/>
              </a:rPr>
              <a:t> N </a:t>
            </a:r>
            <a:r>
              <a:rPr lang="en-US" dirty="0" err="1">
                <a:latin typeface="Times New Roman" panose="02020603050405020304" pitchFamily="18" charset="0"/>
                <a:ea typeface="Times New Roman" panose="02020603050405020304" pitchFamily="18" charset="0"/>
              </a:rPr>
              <a:t>гармоникадан</a:t>
            </a:r>
            <a:r>
              <a:rPr lang="en-US" dirty="0">
                <a:latin typeface="Times New Roman" panose="02020603050405020304" pitchFamily="18" charset="0"/>
                <a:ea typeface="Times New Roman" panose="02020603050405020304" pitchFamily="18" charset="0"/>
              </a:rPr>
              <a:t> (a) </a:t>
            </a:r>
            <a:r>
              <a:rPr lang="en-US" dirty="0" err="1">
                <a:latin typeface="Times New Roman" panose="02020603050405020304" pitchFamily="18" charset="0"/>
                <a:ea typeface="Times New Roman" panose="02020603050405020304" pitchFamily="18" charset="0"/>
              </a:rPr>
              <a:t>және</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осы</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импульстің</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уақыт</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осіндегі</a:t>
            </a:r>
            <a:r>
              <a:rPr lang="en-US" dirty="0">
                <a:latin typeface="Times New Roman" panose="02020603050405020304" pitchFamily="18" charset="0"/>
                <a:ea typeface="Times New Roman" panose="02020603050405020304" pitchFamily="18" charset="0"/>
              </a:rPr>
              <a:t> (b) </a:t>
            </a:r>
            <a:r>
              <a:rPr lang="en-US" dirty="0" err="1">
                <a:latin typeface="Times New Roman" panose="02020603050405020304" pitchFamily="18" charset="0"/>
                <a:ea typeface="Times New Roman" panose="02020603050405020304" pitchFamily="18" charset="0"/>
              </a:rPr>
              <a:t>кескінінен</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тұрады</a:t>
            </a:r>
            <a:r>
              <a:rPr lang="en-US" dirty="0">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92099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ятиугольник 8"/>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397815"/>
            <a:ext cx="10801350"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0215" algn="ctr">
              <a:spcAft>
                <a:spcPts val="0"/>
              </a:spcAft>
            </a:pPr>
            <a:r>
              <a:rPr lang="kk-KZ" sz="2400" dirty="0">
                <a:latin typeface="Times New Roman" panose="02020603050405020304" pitchFamily="18" charset="0"/>
                <a:ea typeface="Times New Roman" panose="02020603050405020304" pitchFamily="18" charset="0"/>
              </a:rPr>
              <a:t>5.2.  Толқындық пакеттер және топтық жылдамдық</a:t>
            </a:r>
            <a:endParaRPr lang="ru-RU" sz="2400" dirty="0">
              <a:latin typeface="Times New Roman" panose="02020603050405020304" pitchFamily="18" charset="0"/>
              <a:ea typeface="Times New Roman" panose="02020603050405020304" pitchFamily="18" charset="0"/>
            </a:endParaRPr>
          </a:p>
        </p:txBody>
      </p:sp>
      <p:sp>
        <p:nvSpPr>
          <p:cNvPr id="8" name="Нашивка 7"/>
          <p:cNvSpPr/>
          <p:nvPr/>
        </p:nvSpPr>
        <p:spPr>
          <a:xfrm>
            <a:off x="11058526" y="278604"/>
            <a:ext cx="1028701"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schemeClr val="tx1"/>
                </a:solidFill>
              </a:rPr>
              <a:t>9</a:t>
            </a:r>
            <a:endParaRPr lang="ru-RU" dirty="0">
              <a:solidFill>
                <a:schemeClr val="tx1"/>
              </a:solidFill>
            </a:endParaRPr>
          </a:p>
        </p:txBody>
      </p:sp>
      <mc:AlternateContent xmlns:mc="http://schemas.openxmlformats.org/markup-compatibility/2006">
        <mc:Choice xmlns:a14="http://schemas.microsoft.com/office/drawing/2010/main" Requires="a14">
          <p:sp>
            <p:nvSpPr>
              <p:cNvPr id="2" name="Прямоугольник 1"/>
              <p:cNvSpPr/>
              <p:nvPr/>
            </p:nvSpPr>
            <p:spPr>
              <a:xfrm>
                <a:off x="385763" y="1634847"/>
                <a:ext cx="11415713" cy="4524315"/>
              </a:xfrm>
              <a:prstGeom prst="rect">
                <a:avLst/>
              </a:prstGeom>
            </p:spPr>
            <p:txBody>
              <a:bodyPr wrap="square">
                <a:spAutoFit/>
              </a:bodyPr>
              <a:lstStyle/>
              <a:p>
                <a:pPr algn="just">
                  <a:spcAft>
                    <a:spcPts val="0"/>
                  </a:spcAft>
                </a:pPr>
                <a:r>
                  <a:rPr lang="ru-RU" dirty="0" err="1">
                    <a:latin typeface="Times New Roman" panose="02020603050405020304" pitchFamily="18" charset="0"/>
                    <a:ea typeface="Times New Roman" panose="02020603050405020304" pitchFamily="18" charset="0"/>
                  </a:rPr>
                  <a:t>Онда</a:t>
                </a:r>
                <a:r>
                  <a:rPr lang="ru-RU" dirty="0">
                    <a:latin typeface="Times New Roman" panose="02020603050405020304" pitchFamily="18" charset="0"/>
                    <a:ea typeface="Times New Roman" panose="02020603050405020304" pitchFamily="18" charset="0"/>
                  </a:rPr>
                  <a:t> </a:t>
                </a:r>
                <a14:m>
                  <m:oMath xmlns:m="http://schemas.openxmlformats.org/officeDocument/2006/math">
                    <m:r>
                      <a:rPr lang="ru-RU" i="1">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𝑣</m:t>
                    </m:r>
                  </m:oMath>
                </a14:m>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жиілік</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жолағының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тербеліс</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құраушыларының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қосындысы</a:t>
                </a:r>
                <a:r>
                  <a:rPr lang="ru-RU" dirty="0">
                    <a:effectLst/>
                    <a:latin typeface="Times New Roman" panose="02020603050405020304" pitchFamily="18" charset="0"/>
                    <a:ea typeface="Times New Roman" panose="02020603050405020304" pitchFamily="18" charset="0"/>
                  </a:rPr>
                  <a:t> импульс ∆</a:t>
                </a:r>
                <a:r>
                  <a:rPr lang="en-US" dirty="0">
                    <a:effectLst/>
                    <a:latin typeface="Times New Roman" panose="02020603050405020304" pitchFamily="18" charset="0"/>
                    <a:ea typeface="Times New Roman" panose="02020603050405020304" pitchFamily="18" charset="0"/>
                  </a:rPr>
                  <a:t>t</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ол</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келесі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уақытта</a:t>
                </a:r>
                <a:r>
                  <a:rPr lang="ru-RU" dirty="0">
                    <a:effectLst/>
                    <a:latin typeface="Times New Roman" panose="02020603050405020304" pitchFamily="18" charset="0"/>
                    <a:ea typeface="Times New Roman" panose="02020603050405020304" pitchFamily="18" charset="0"/>
                  </a:rPr>
                  <a:t> импульс </a:t>
                </a:r>
                <a:r>
                  <a:rPr lang="kk-KZ" dirty="0">
                    <a:effectLst/>
                    <a:latin typeface="Times New Roman" panose="02020603050405020304" pitchFamily="18" charset="0"/>
                    <a:ea typeface="Times New Roman" panose="02020603050405020304" pitchFamily="18" charset="0"/>
                  </a:rPr>
                  <a:t>оның құрамдас бөліктерінің кездейсоқ фазаларына байланысты ыдырау</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болатыны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айтылған</a:t>
                </a:r>
                <a:r>
                  <a:rPr lang="ru-RU" dirty="0">
                    <a:effectLst/>
                    <a:latin typeface="Times New Roman" panose="02020603050405020304" pitchFamily="18" charset="0"/>
                    <a:ea typeface="Times New Roman" panose="02020603050405020304" pitchFamily="18" charset="0"/>
                  </a:rPr>
                  <a:t>.</a:t>
                </a:r>
              </a:p>
              <a:p>
                <a:pPr indent="450215" algn="just">
                  <a:spcAft>
                    <a:spcPts val="0"/>
                  </a:spcAft>
                </a:pPr>
                <a:r>
                  <a:rPr lang="kk-KZ" dirty="0">
                    <a:effectLst/>
                    <a:latin typeface="Times New Roman" panose="02020603050405020304" pitchFamily="18" charset="0"/>
                    <a:ea typeface="Times New Roman" panose="02020603050405020304" pitchFamily="18" charset="0"/>
                  </a:rPr>
                  <a:t> Әйтпесе, жиіліктері D интервалын құрайтын тұрақты бар монохроматикалық компоненттерді қосу нәтижесінде D ұзақтығының бір импульсі алынады деп айта аламыз.  Бұл жерде тіпті мұндай қарастыру орынды.  Ұзақтығы ∆t бір импульс нақты жазылған жерде, жеке монохроматикалық толқындарды анықтауға қабілетті идеалды қабылдағыштар болған жағдайда, біз мұндай толқындарды үнемі бақылап отыруымыз керек еді.  Бірақ мұндай қабылдағыштар жоқ, ал шындығында біз импульстарды уақыт өте шектеулі ғана бекітеміз.  Сонымен қатар, импульс неғұрлым қысқа болса, соғұрлым </a:t>
                </a:r>
                <a14:m>
                  <m:oMath xmlns:m="http://schemas.openxmlformats.org/officeDocument/2006/math">
                    <m:r>
                      <a:rPr lang="kk-KZ" i="1">
                        <a:effectLst/>
                        <a:latin typeface="Cambria Math" panose="02040503050406030204" pitchFamily="18" charset="0"/>
                        <a:ea typeface="Times New Roman" panose="02020603050405020304" pitchFamily="18" charset="0"/>
                      </a:rPr>
                      <m:t>∆</m:t>
                    </m:r>
                    <m:r>
                      <a:rPr lang="kk-KZ" i="1">
                        <a:effectLst/>
                        <a:latin typeface="Cambria Math" panose="02040503050406030204" pitchFamily="18" charset="0"/>
                        <a:ea typeface="Times New Roman" panose="02020603050405020304" pitchFamily="18" charset="0"/>
                      </a:rPr>
                      <m:t>𝑣</m:t>
                    </m:r>
                    <m:r>
                      <a:rPr lang="kk-KZ" i="1">
                        <a:effectLst/>
                        <a:latin typeface="Cambria Math" panose="02040503050406030204" pitchFamily="18" charset="0"/>
                        <a:ea typeface="Times New Roman" panose="02020603050405020304" pitchFamily="18" charset="0"/>
                      </a:rPr>
                      <m:t> </m:t>
                    </m:r>
                  </m:oMath>
                </a14:m>
                <a:r>
                  <a:rPr lang="kk-KZ" dirty="0">
                    <a:effectLst/>
                    <a:latin typeface="Times New Roman" panose="02020603050405020304" pitchFamily="18" charset="0"/>
                    <a:ea typeface="Times New Roman" panose="02020603050405020304" pitchFamily="18" charset="0"/>
                  </a:rPr>
                  <a:t>кеңірек болуы КЕРЕК және керісінше.  Монохроматикалық толқын үшін </a:t>
                </a:r>
                <a14:m>
                  <m:oMath xmlns:m="http://schemas.openxmlformats.org/officeDocument/2006/math">
                    <m:r>
                      <a:rPr lang="kk-KZ" i="1">
                        <a:effectLst/>
                        <a:latin typeface="Cambria Math" panose="02040503050406030204" pitchFamily="18" charset="0"/>
                        <a:ea typeface="Times New Roman" panose="02020603050405020304" pitchFamily="18" charset="0"/>
                      </a:rPr>
                      <m:t>∆</m:t>
                    </m:r>
                    <m:r>
                      <a:rPr lang="kk-KZ" i="1">
                        <a:effectLst/>
                        <a:latin typeface="Cambria Math" panose="02040503050406030204" pitchFamily="18" charset="0"/>
                        <a:ea typeface="Times New Roman" panose="02020603050405020304" pitchFamily="18" charset="0"/>
                      </a:rPr>
                      <m:t>𝑣</m:t>
                    </m:r>
                  </m:oMath>
                </a14:m>
                <a:r>
                  <a:rPr lang="kk-KZ" dirty="0">
                    <a:effectLst/>
                    <a:latin typeface="Times New Roman" panose="02020603050405020304" pitchFamily="18" charset="0"/>
                    <a:ea typeface="Times New Roman" panose="02020603050405020304" pitchFamily="18" charset="0"/>
                  </a:rPr>
                  <a:t> =0, </a:t>
                </a:r>
                <a14:m>
                  <m:oMath xmlns:m="http://schemas.openxmlformats.org/officeDocument/2006/math">
                    <m:r>
                      <a:rPr lang="kk-KZ" i="1">
                        <a:effectLst/>
                        <a:latin typeface="Cambria Math" panose="02040503050406030204" pitchFamily="18" charset="0"/>
                        <a:ea typeface="Times New Roman" panose="02020603050405020304" pitchFamily="18" charset="0"/>
                      </a:rPr>
                      <m:t>∆</m:t>
                    </m:r>
                  </m:oMath>
                </a14:m>
                <a:r>
                  <a:rPr lang="kk-KZ" dirty="0">
                    <a:effectLst/>
                    <a:latin typeface="Times New Roman" panose="02020603050405020304" pitchFamily="18" charset="0"/>
                    <a:ea typeface="Times New Roman" panose="02020603050405020304" pitchFamily="18" charset="0"/>
                  </a:rPr>
                  <a:t>t=</a:t>
                </a:r>
                <a14:m>
                  <m:oMath xmlns:m="http://schemas.openxmlformats.org/officeDocument/2006/math">
                    <m:r>
                      <a:rPr lang="kk-KZ" i="1">
                        <a:effectLst/>
                        <a:latin typeface="Cambria Math" panose="02040503050406030204" pitchFamily="18" charset="0"/>
                        <a:ea typeface="Times New Roman" panose="02020603050405020304" pitchFamily="18" charset="0"/>
                      </a:rPr>
                      <m:t>∞</m:t>
                    </m:r>
                  </m:oMath>
                </a14:m>
                <a:r>
                  <a:rPr lang="kk-KZ" dirty="0">
                    <a:effectLst/>
                    <a:latin typeface="Times New Roman" panose="02020603050405020304" pitchFamily="18" charset="0"/>
                    <a:ea typeface="Times New Roman" panose="02020603050405020304" pitchFamily="18" charset="0"/>
                  </a:rPr>
                  <a:t>.  қатынасты аламыз.</a:t>
                </a:r>
                <a:endParaRPr lang="ru-RU" dirty="0">
                  <a:effectLst/>
                  <a:latin typeface="Times New Roman" panose="02020603050405020304" pitchFamily="18" charset="0"/>
                  <a:ea typeface="Times New Roman" panose="02020603050405020304" pitchFamily="18" charset="0"/>
                </a:endParaRPr>
              </a:p>
              <a:p>
                <a:pPr indent="450215" algn="just">
                  <a:spcAft>
                    <a:spcPts val="0"/>
                  </a:spcAft>
                </a:pPr>
                <a:r>
                  <a:rPr lang="kk-KZ" dirty="0">
                    <a:effectLst/>
                    <a:latin typeface="Times New Roman" panose="02020603050405020304" pitchFamily="18" charset="0"/>
                    <a:ea typeface="Times New Roman" panose="02020603050405020304" pitchFamily="18" charset="0"/>
                  </a:rPr>
                  <a:t> Сол сияқты, кеңістіктік импульс ұзақтығы үшін</a:t>
                </a:r>
                <a:endParaRPr lang="ru-RU" dirty="0">
                  <a:effectLst/>
                  <a:latin typeface="Times New Roman" panose="02020603050405020304" pitchFamily="18" charset="0"/>
                  <a:ea typeface="Times New Roman" panose="02020603050405020304" pitchFamily="18" charset="0"/>
                </a:endParaRPr>
              </a:p>
              <a:p>
                <a:pPr indent="450215" algn="just">
                  <a:spcAft>
                    <a:spcPts val="0"/>
                  </a:spcAft>
                </a:pPr>
                <a:r>
                  <a:rPr lang="kk-KZ" dirty="0">
                    <a:effectLst/>
                    <a:latin typeface="Times New Roman" panose="02020603050405020304" pitchFamily="18" charset="0"/>
                    <a:ea typeface="Times New Roman" panose="02020603050405020304" pitchFamily="18" charset="0"/>
                  </a:rPr>
                  <a:t> </a:t>
                </a:r>
                <a:endParaRPr lang="ru-RU" dirty="0" smtClean="0">
                  <a:latin typeface="Times New Roman" panose="02020603050405020304" pitchFamily="18" charset="0"/>
                  <a:ea typeface="Times New Roman" panose="02020603050405020304" pitchFamily="18" charset="0"/>
                </a:endParaRPr>
              </a:p>
              <a:p>
                <a:pPr indent="450215" algn="r">
                  <a:spcAft>
                    <a:spcPts val="0"/>
                  </a:spcAft>
                </a:pPr>
                <a14:m>
                  <m:oMath xmlns:m="http://schemas.openxmlformats.org/officeDocument/2006/math">
                    <m:r>
                      <a:rPr lang="kk-KZ" i="1">
                        <a:effectLst/>
                        <a:latin typeface="Cambria Math" panose="02040503050406030204" pitchFamily="18" charset="0"/>
                        <a:ea typeface="Times New Roman" panose="02020603050405020304" pitchFamily="18" charset="0"/>
                      </a:rPr>
                      <m:t>∆</m:t>
                    </m:r>
                  </m:oMath>
                </a14:m>
                <a:r>
                  <a:rPr lang="kk-KZ" dirty="0">
                    <a:effectLst/>
                    <a:latin typeface="Times New Roman" panose="02020603050405020304" pitchFamily="18" charset="0"/>
                    <a:ea typeface="Times New Roman" panose="02020603050405020304" pitchFamily="18" charset="0"/>
                  </a:rPr>
                  <a:t>x</a:t>
                </a:r>
                <a14:m>
                  <m:oMath xmlns:m="http://schemas.openxmlformats.org/officeDocument/2006/math">
                    <m:r>
                      <a:rPr lang="kk-KZ" i="1">
                        <a:effectLst/>
                        <a:latin typeface="Cambria Math" panose="02040503050406030204" pitchFamily="18" charset="0"/>
                        <a:ea typeface="Times New Roman" panose="02020603050405020304" pitchFamily="18" charset="0"/>
                      </a:rPr>
                      <m:t>∆</m:t>
                    </m:r>
                  </m:oMath>
                </a14:m>
                <a:r>
                  <a:rPr lang="kk-KZ" dirty="0">
                    <a:effectLst/>
                    <a:latin typeface="Times New Roman" panose="02020603050405020304" pitchFamily="18" charset="0"/>
                    <a:ea typeface="Times New Roman" panose="02020603050405020304" pitchFamily="18" charset="0"/>
                  </a:rPr>
                  <a:t>k ≈ 2</a:t>
                </a:r>
                <a14:m>
                  <m:oMath xmlns:m="http://schemas.openxmlformats.org/officeDocument/2006/math">
                    <m:r>
                      <a:rPr lang="kk-KZ" i="1">
                        <a:effectLst/>
                        <a:latin typeface="Cambria Math" panose="02040503050406030204" pitchFamily="18" charset="0"/>
                        <a:ea typeface="Times New Roman" panose="02020603050405020304" pitchFamily="18" charset="0"/>
                      </a:rPr>
                      <m:t>𝜋</m:t>
                    </m:r>
                  </m:oMath>
                </a14:m>
                <a:r>
                  <a:rPr lang="kk-KZ" dirty="0">
                    <a:effectLst/>
                    <a:latin typeface="Times New Roman" panose="02020603050405020304" pitchFamily="18" charset="0"/>
                    <a:ea typeface="Times New Roman" panose="02020603050405020304" pitchFamily="18" charset="0"/>
                  </a:rPr>
                  <a:t>        </a:t>
                </a:r>
                <a:r>
                  <a:rPr lang="kk-KZ" dirty="0" smtClean="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(5.20)</a:t>
                </a:r>
                <a:endParaRPr lang="ru-RU" dirty="0">
                  <a:effectLst/>
                  <a:latin typeface="Times New Roman" panose="02020603050405020304" pitchFamily="18" charset="0"/>
                  <a:ea typeface="Times New Roman" panose="02020603050405020304" pitchFamily="18" charset="0"/>
                </a:endParaRPr>
              </a:p>
              <a:p>
                <a:pPr indent="450215" algn="just">
                  <a:spcAft>
                    <a:spcPts val="0"/>
                  </a:spcAft>
                </a:pPr>
                <a:r>
                  <a:rPr lang="kk-KZ" dirty="0">
                    <a:effectLst/>
                    <a:latin typeface="Times New Roman" panose="02020603050405020304" pitchFamily="18" charset="0"/>
                    <a:ea typeface="Times New Roman" panose="02020603050405020304" pitchFamily="18" charset="0"/>
                  </a:rPr>
                  <a:t> </a:t>
                </a:r>
                <a:endParaRPr lang="ru-RU" dirty="0">
                  <a:effectLst/>
                  <a:latin typeface="Times New Roman" panose="02020603050405020304" pitchFamily="18" charset="0"/>
                  <a:ea typeface="Times New Roman" panose="02020603050405020304" pitchFamily="18" charset="0"/>
                </a:endParaRPr>
              </a:p>
              <a:p>
                <a:pPr indent="450215" algn="just">
                  <a:spcAft>
                    <a:spcPts val="0"/>
                  </a:spcAft>
                </a:pPr>
                <a:r>
                  <a:rPr lang="kk-KZ" dirty="0">
                    <a:effectLst/>
                    <a:latin typeface="Times New Roman" panose="02020603050405020304" pitchFamily="18" charset="0"/>
                    <a:ea typeface="Times New Roman" panose="02020603050405020304" pitchFamily="18" charset="0"/>
                  </a:rPr>
                  <a:t> Егер толқындық пакет әртүрлі амплитудалы компоненттердің суперпозициясы арқылы түзілсе, онда қосындылау Фурье әдісімен орындалады.</a:t>
                </a:r>
                <a:endParaRPr lang="ru-RU" dirty="0">
                  <a:effectLst/>
                  <a:latin typeface="Times New Roman" panose="02020603050405020304" pitchFamily="18" charset="0"/>
                  <a:ea typeface="Times New Roman" panose="02020603050405020304" pitchFamily="18" charset="0"/>
                </a:endParaRPr>
              </a:p>
              <a:p>
                <a:pPr indent="450215" algn="just">
                  <a:spcAft>
                    <a:spcPts val="0"/>
                  </a:spcAft>
                </a:pPr>
                <a:r>
                  <a:rPr lang="kk-KZ" b="1" dirty="0">
                    <a:effectLst/>
                    <a:latin typeface="Times New Roman" panose="02020603050405020304" pitchFamily="18" charset="0"/>
                    <a:ea typeface="Times New Roman" panose="02020603050405020304" pitchFamily="18" charset="0"/>
                  </a:rPr>
                  <a:t> </a:t>
                </a:r>
                <a:endParaRPr lang="ru-RU" dirty="0">
                  <a:effectLst/>
                  <a:latin typeface="Times New Roman" panose="02020603050405020304" pitchFamily="18" charset="0"/>
                  <a:ea typeface="Times New Roman" panose="02020603050405020304" pitchFamily="18" charset="0"/>
                </a:endParaRPr>
              </a:p>
            </p:txBody>
          </p:sp>
        </mc:Choice>
        <mc:Fallback>
          <p:sp>
            <p:nvSpPr>
              <p:cNvPr id="2" name="Прямоугольник 1"/>
              <p:cNvSpPr>
                <a:spLocks noRot="1" noChangeAspect="1" noMove="1" noResize="1" noEditPoints="1" noAdjustHandles="1" noChangeArrowheads="1" noChangeShapeType="1" noTextEdit="1"/>
              </p:cNvSpPr>
              <p:nvPr/>
            </p:nvSpPr>
            <p:spPr>
              <a:xfrm>
                <a:off x="385763" y="1634847"/>
                <a:ext cx="11415713" cy="4524315"/>
              </a:xfrm>
              <a:prstGeom prst="rect">
                <a:avLst/>
              </a:prstGeom>
              <a:blipFill rotWithShape="0">
                <a:blip r:embed="rId2"/>
                <a:stretch>
                  <a:fillRect l="-427" t="-674" r="-427"/>
                </a:stretch>
              </a:blipFill>
            </p:spPr>
            <p:txBody>
              <a:bodyPr/>
              <a:lstStyle/>
              <a:p>
                <a:r>
                  <a:rPr lang="ru-RU">
                    <a:noFill/>
                  </a:rPr>
                  <a:t> </a:t>
                </a:r>
              </a:p>
            </p:txBody>
          </p:sp>
        </mc:Fallback>
      </mc:AlternateContent>
    </p:spTree>
    <p:extLst>
      <p:ext uri="{BB962C8B-B14F-4D97-AF65-F5344CB8AC3E}">
        <p14:creationId xmlns:p14="http://schemas.microsoft.com/office/powerpoint/2010/main" val="89295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TM03457444[[fn=Базис]]</Template>
  <TotalTime>202</TotalTime>
  <Words>825</Words>
  <Application>Microsoft Office PowerPoint</Application>
  <PresentationFormat>Широкоэкранный</PresentationFormat>
  <Paragraphs>106</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Calibri</vt:lpstr>
      <vt:lpstr>Calibri Light</vt:lpstr>
      <vt:lpstr>Cambria Math</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Учетная запись Майкрософт</dc:creator>
  <cp:lastModifiedBy>Учетная запись Майкрософт</cp:lastModifiedBy>
  <cp:revision>25</cp:revision>
  <dcterms:created xsi:type="dcterms:W3CDTF">2022-07-25T13:01:11Z</dcterms:created>
  <dcterms:modified xsi:type="dcterms:W3CDTF">2022-07-28T13:15:46Z</dcterms:modified>
</cp:coreProperties>
</file>