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4" r:id="rId5"/>
    <p:sldId id="267" r:id="rId6"/>
    <p:sldId id="268" r:id="rId7"/>
    <p:sldId id="262" r:id="rId8"/>
    <p:sldId id="265" r:id="rId9"/>
    <p:sldId id="270" r:id="rId10"/>
    <p:sldId id="269" r:id="rId11"/>
    <p:sldId id="272" r:id="rId12"/>
    <p:sldId id="271" r:id="rId13"/>
    <p:sldId id="263" r:id="rId14"/>
    <p:sldId id="275" r:id="rId15"/>
    <p:sldId id="274" r:id="rId16"/>
    <p:sldId id="273" r:id="rId17"/>
    <p:sldId id="278" r:id="rId18"/>
    <p:sldId id="280" r:id="rId19"/>
    <p:sldId id="279" r:id="rId20"/>
    <p:sldId id="277" r:id="rId21"/>
    <p:sldId id="25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kk-KZ" dirty="0" smtClean="0">
              <a:effectLst/>
            </a:rPr>
            <a:t>7.1. Оптикалық талшық түрлері</a:t>
          </a:r>
          <a:endParaRPr lang="ru-RU" dirty="0"/>
        </a:p>
      </dgm:t>
    </dgm:pt>
    <dgm:pt modelId="{9BD79AD4-6F75-401A-BA43-BBB417A3A732}" type="parTrans" cxnId="{DA2CA471-1951-42B7-9CBE-0BC29B6FEF2B}">
      <dgm:prSet/>
      <dgm:spPr/>
      <dgm:t>
        <a:bodyPr/>
        <a:lstStyle/>
        <a:p>
          <a:endParaRPr lang="ru-RU"/>
        </a:p>
      </dgm:t>
    </dgm:pt>
    <dgm:pt modelId="{986058AC-6A5D-4FF5-9857-3748C11E13DA}" type="sibTrans" cxnId="{DA2CA471-1951-42B7-9CBE-0BC29B6FEF2B}">
      <dgm:prSet/>
      <dgm:spPr/>
      <dgm:t>
        <a:bodyPr/>
        <a:lstStyle/>
        <a:p>
          <a:endParaRPr lang="ru-RU"/>
        </a:p>
      </dgm:t>
    </dgm:pt>
    <dgm:pt modelId="{D3F2C7B3-D8EF-4B1B-B864-5753C19D57B8}">
      <dgm:prSet phldrT="[Текст]"/>
      <dgm:spPr/>
      <dgm:t>
        <a:bodyPr/>
        <a:lstStyle/>
        <a:p>
          <a:r>
            <a:rPr lang="kk-KZ" dirty="0" smtClean="0">
              <a:effectLst/>
            </a:rPr>
            <a:t>7.2. Көп модалы  және бір модалы градиент талшығы</a:t>
          </a:r>
          <a:endParaRPr lang="ru-RU" b="0" dirty="0">
            <a:latin typeface="Times New Roman" panose="02020603050405020304" pitchFamily="18" charset="0"/>
            <a:cs typeface="Times New Roman" panose="02020603050405020304" pitchFamily="18" charset="0"/>
          </a:endParaRPr>
        </a:p>
      </dgm:t>
    </dgm:pt>
    <dgm:pt modelId="{9BE407A7-6530-4B93-ADF5-DD60961E0C4B}" type="parTrans" cxnId="{ED9BFE33-320D-4D2F-9E71-D7E0BF4BF6A6}">
      <dgm:prSet/>
      <dgm:spPr/>
      <dgm:t>
        <a:bodyPr/>
        <a:lstStyle/>
        <a:p>
          <a:endParaRPr lang="ru-RU"/>
        </a:p>
      </dgm:t>
    </dgm:pt>
    <dgm:pt modelId="{0BF8EC1C-A312-4E39-B2A9-4E5A52FEC28B}" type="sibTrans" cxnId="{ED9BFE33-320D-4D2F-9E71-D7E0BF4BF6A6}">
      <dgm:prSet/>
      <dgm:spPr/>
      <dgm:t>
        <a:bodyPr/>
        <a:lstStyle/>
        <a:p>
          <a:endParaRPr lang="ru-RU"/>
        </a:p>
      </dgm:t>
    </dgm:pt>
    <dgm:pt modelId="{B24978BC-5605-47B4-B302-60E77DA30605}">
      <dgm:prSet/>
      <dgm:spPr/>
      <dgm:t>
        <a:bodyPr/>
        <a:lstStyle/>
        <a:p>
          <a:r>
            <a:rPr lang="kk-KZ" b="0" dirty="0" smtClean="0">
              <a:effectLst/>
              <a:latin typeface="Times New Roman" panose="02020603050405020304" pitchFamily="18" charset="0"/>
              <a:cs typeface="Times New Roman" panose="02020603050405020304" pitchFamily="18" charset="0"/>
            </a:rPr>
            <a:t>7.5. Бақылау сұрақтары</a:t>
          </a:r>
          <a:endParaRPr lang="ru-RU" dirty="0"/>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F6AEFBE7-5065-4435-B6F7-5B110F479C87}">
      <dgm:prSet/>
      <dgm:spPr/>
      <dgm:t>
        <a:bodyPr/>
        <a:lstStyle/>
        <a:p>
          <a:r>
            <a:rPr lang="kk-KZ" dirty="0" smtClean="0">
              <a:effectLst/>
            </a:rPr>
            <a:t>7.3. Сигналдардың өшуі</a:t>
          </a:r>
          <a:endParaRPr lang="ru-RU" dirty="0"/>
        </a:p>
      </dgm:t>
    </dgm:pt>
    <dgm:pt modelId="{568C8054-B353-4632-9A4C-D4E65838CD19}" type="parTrans" cxnId="{DCD8EF9D-4E9B-43A6-BCE3-4A6533FAA2B4}">
      <dgm:prSet/>
      <dgm:spPr/>
      <dgm:t>
        <a:bodyPr/>
        <a:lstStyle/>
        <a:p>
          <a:endParaRPr lang="ru-RU"/>
        </a:p>
      </dgm:t>
    </dgm:pt>
    <dgm:pt modelId="{97CA4617-C50B-420E-BE0B-B1E8FB78E73D}" type="sibTrans" cxnId="{DCD8EF9D-4E9B-43A6-BCE3-4A6533FAA2B4}">
      <dgm:prSet/>
      <dgm:spPr/>
      <dgm:t>
        <a:bodyPr/>
        <a:lstStyle/>
        <a:p>
          <a:endParaRPr lang="ru-RU"/>
        </a:p>
      </dgm:t>
    </dgm:pt>
    <dgm:pt modelId="{0C31989F-9629-47E6-8638-B3D9474682FB}">
      <dgm:prSet/>
      <dgm:spPr/>
      <dgm:t>
        <a:bodyPr/>
        <a:lstStyle/>
        <a:p>
          <a:r>
            <a:rPr lang="kk-KZ" dirty="0" smtClean="0">
              <a:effectLst/>
            </a:rPr>
            <a:t>7.4. Дисперсия және өткізу қабілеті</a:t>
          </a:r>
          <a:endParaRPr lang="ru-RU" dirty="0"/>
        </a:p>
      </dgm:t>
    </dgm:pt>
    <dgm:pt modelId="{797FFD78-A5CA-4814-AD6A-30E6E2E77D58}" type="parTrans" cxnId="{BA5C107F-14A2-45D9-9CAB-258AF2C1CFD1}">
      <dgm:prSet/>
      <dgm:spPr/>
      <dgm:t>
        <a:bodyPr/>
        <a:lstStyle/>
        <a:p>
          <a:endParaRPr lang="ru-RU"/>
        </a:p>
      </dgm:t>
    </dgm:pt>
    <dgm:pt modelId="{3BD308B4-5DB9-412B-A951-CE392C1F96A2}" type="sibTrans" cxnId="{BA5C107F-14A2-45D9-9CAB-258AF2C1CFD1}">
      <dgm:prSet/>
      <dgm:spPr/>
      <dgm:t>
        <a:bodyPr/>
        <a:lstStyle/>
        <a:p>
          <a:endParaRPr lang="ru-RU"/>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5"/>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5"/>
      <dgm:spPr/>
    </dgm:pt>
    <dgm:pt modelId="{2E1AB7ED-CA2D-4098-A56C-C0184E48C329}" type="pres">
      <dgm:prSet presAssocID="{32E871E4-3074-4F95-8002-BD0F58978A2E}" presName="dstNode" presStyleLbl="node1" presStyleIdx="0" presStyleCnt="5"/>
      <dgm:spPr/>
    </dgm:pt>
    <dgm:pt modelId="{99C97347-4F4C-41FE-A4CB-EE6A9FF0E424}" type="pres">
      <dgm:prSet presAssocID="{38A541E8-BEF7-4CE6-A51C-FCAFE2D23A86}" presName="text_1" presStyleLbl="node1" presStyleIdx="0" presStyleCnt="5">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5"/>
      <dgm:spPr/>
    </dgm:pt>
    <dgm:pt modelId="{D0FC2D81-69D6-4E94-959C-9729763E54D1}" type="pres">
      <dgm:prSet presAssocID="{D3F2C7B3-D8EF-4B1B-B864-5753C19D57B8}" presName="text_2" presStyleLbl="node1" presStyleIdx="1" presStyleCnt="5">
        <dgm:presLayoutVars>
          <dgm:bulletEnabled val="1"/>
        </dgm:presLayoutVars>
      </dgm:prSet>
      <dgm:spPr/>
      <dgm:t>
        <a:bodyPr/>
        <a:lstStyle/>
        <a:p>
          <a:endParaRPr lang="ru-RU"/>
        </a:p>
      </dgm:t>
    </dgm:pt>
    <dgm:pt modelId="{38E996FB-6CE8-482A-BDE2-C3C9105CE7CC}" type="pres">
      <dgm:prSet presAssocID="{D3F2C7B3-D8EF-4B1B-B864-5753C19D57B8}" presName="accent_2" presStyleCnt="0"/>
      <dgm:spPr/>
    </dgm:pt>
    <dgm:pt modelId="{1011899D-3FE5-41E2-A939-53EB901186B6}" type="pres">
      <dgm:prSet presAssocID="{D3F2C7B3-D8EF-4B1B-B864-5753C19D57B8}" presName="accentRepeatNode" presStyleLbl="solidFgAcc1" presStyleIdx="1" presStyleCnt="5"/>
      <dgm:spPr/>
    </dgm:pt>
    <dgm:pt modelId="{AA904026-7E12-4CCE-894D-343F3A411204}" type="pres">
      <dgm:prSet presAssocID="{F6AEFBE7-5065-4435-B6F7-5B110F479C87}" presName="text_3" presStyleLbl="node1" presStyleIdx="2" presStyleCnt="5">
        <dgm:presLayoutVars>
          <dgm:bulletEnabled val="1"/>
        </dgm:presLayoutVars>
      </dgm:prSet>
      <dgm:spPr/>
      <dgm:t>
        <a:bodyPr/>
        <a:lstStyle/>
        <a:p>
          <a:endParaRPr lang="ru-RU"/>
        </a:p>
      </dgm:t>
    </dgm:pt>
    <dgm:pt modelId="{1AB87896-35FD-4CE5-8F90-1D3FD650EEBC}" type="pres">
      <dgm:prSet presAssocID="{F6AEFBE7-5065-4435-B6F7-5B110F479C87}" presName="accent_3" presStyleCnt="0"/>
      <dgm:spPr/>
    </dgm:pt>
    <dgm:pt modelId="{DB5E5587-1D7A-48F2-96DD-A863479DCEBE}" type="pres">
      <dgm:prSet presAssocID="{F6AEFBE7-5065-4435-B6F7-5B110F479C87}" presName="accentRepeatNode" presStyleLbl="solidFgAcc1" presStyleIdx="2" presStyleCnt="5"/>
      <dgm:spPr/>
    </dgm:pt>
    <dgm:pt modelId="{E9D4755C-FF17-479C-85FC-D256845D05A1}" type="pres">
      <dgm:prSet presAssocID="{0C31989F-9629-47E6-8638-B3D9474682FB}" presName="text_4" presStyleLbl="node1" presStyleIdx="3" presStyleCnt="5">
        <dgm:presLayoutVars>
          <dgm:bulletEnabled val="1"/>
        </dgm:presLayoutVars>
      </dgm:prSet>
      <dgm:spPr/>
      <dgm:t>
        <a:bodyPr/>
        <a:lstStyle/>
        <a:p>
          <a:endParaRPr lang="ru-RU"/>
        </a:p>
      </dgm:t>
    </dgm:pt>
    <dgm:pt modelId="{A8799F10-0639-4AC4-AA25-194B03ECADD6}" type="pres">
      <dgm:prSet presAssocID="{0C31989F-9629-47E6-8638-B3D9474682FB}" presName="accent_4" presStyleCnt="0"/>
      <dgm:spPr/>
    </dgm:pt>
    <dgm:pt modelId="{600C73BB-5178-4B47-BC51-2BAE745FC670}" type="pres">
      <dgm:prSet presAssocID="{0C31989F-9629-47E6-8638-B3D9474682FB}" presName="accentRepeatNode" presStyleLbl="solidFgAcc1" presStyleIdx="3" presStyleCnt="5"/>
      <dgm:spPr/>
    </dgm:pt>
    <dgm:pt modelId="{0A0AF5A2-D517-42EE-AAD7-A75B2392B455}" type="pres">
      <dgm:prSet presAssocID="{B24978BC-5605-47B4-B302-60E77DA30605}" presName="text_5" presStyleLbl="node1" presStyleIdx="4" presStyleCnt="5">
        <dgm:presLayoutVars>
          <dgm:bulletEnabled val="1"/>
        </dgm:presLayoutVars>
      </dgm:prSet>
      <dgm:spPr/>
      <dgm:t>
        <a:bodyPr/>
        <a:lstStyle/>
        <a:p>
          <a:endParaRPr lang="ru-RU"/>
        </a:p>
      </dgm:t>
    </dgm:pt>
    <dgm:pt modelId="{724916D2-EF92-495E-B5D8-230E99B3C9E2}" type="pres">
      <dgm:prSet presAssocID="{B24978BC-5605-47B4-B302-60E77DA30605}" presName="accent_5" presStyleCnt="0"/>
      <dgm:spPr/>
    </dgm:pt>
    <dgm:pt modelId="{6EF3827F-1C5C-4764-9188-8462A3CF3A18}" type="pres">
      <dgm:prSet presAssocID="{B24978BC-5605-47B4-B302-60E77DA30605}" presName="accentRepeatNode" presStyleLbl="solidFgAcc1" presStyleIdx="4" presStyleCnt="5"/>
      <dgm:spPr/>
    </dgm:pt>
  </dgm:ptLst>
  <dgm:cxnLst>
    <dgm:cxn modelId="{030DC519-332C-4680-84C5-504FE432FF33}" type="presOf" srcId="{B24978BC-5605-47B4-B302-60E77DA30605}" destId="{0A0AF5A2-D517-42EE-AAD7-A75B2392B455}" srcOrd="0" destOrd="0" presId="urn:microsoft.com/office/officeart/2008/layout/VerticalCurvedList"/>
    <dgm:cxn modelId="{D0DAC3C6-6CF8-4AB9-8B44-147891BC7756}" type="presOf" srcId="{D3F2C7B3-D8EF-4B1B-B864-5753C19D57B8}" destId="{D0FC2D81-69D6-4E94-959C-9729763E54D1}" srcOrd="0" destOrd="0" presId="urn:microsoft.com/office/officeart/2008/layout/VerticalCurvedList"/>
    <dgm:cxn modelId="{D1DD553D-4B77-4336-A177-9413356282FF}" type="presOf" srcId="{0C31989F-9629-47E6-8638-B3D9474682FB}" destId="{E9D4755C-FF17-479C-85FC-D256845D05A1}" srcOrd="0" destOrd="0" presId="urn:microsoft.com/office/officeart/2008/layout/VerticalCurvedList"/>
    <dgm:cxn modelId="{BA5C107F-14A2-45D9-9CAB-258AF2C1CFD1}" srcId="{32E871E4-3074-4F95-8002-BD0F58978A2E}" destId="{0C31989F-9629-47E6-8638-B3D9474682FB}" srcOrd="3" destOrd="0" parTransId="{797FFD78-A5CA-4814-AD6A-30E6E2E77D58}" sibTransId="{3BD308B4-5DB9-412B-A951-CE392C1F96A2}"/>
    <dgm:cxn modelId="{08F5BE4B-8584-4A33-B6A4-CB5006454F60}" type="presOf" srcId="{F6AEFBE7-5065-4435-B6F7-5B110F479C87}" destId="{AA904026-7E12-4CCE-894D-343F3A411204}" srcOrd="0" destOrd="0" presId="urn:microsoft.com/office/officeart/2008/layout/VerticalCurvedList"/>
    <dgm:cxn modelId="{69551A04-D09E-4751-8FC8-4BF856210216}" type="presOf" srcId="{38A541E8-BEF7-4CE6-A51C-FCAFE2D23A86}" destId="{99C97347-4F4C-41FE-A4CB-EE6A9FF0E424}"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4" destOrd="0" parTransId="{3ED568FF-CC4E-414F-AEC8-4C228D5F4E6D}" sibTransId="{5A26DD11-82A7-457E-9AA7-938ACFABB93D}"/>
    <dgm:cxn modelId="{ED9BFE33-320D-4D2F-9E71-D7E0BF4BF6A6}" srcId="{32E871E4-3074-4F95-8002-BD0F58978A2E}" destId="{D3F2C7B3-D8EF-4B1B-B864-5753C19D57B8}" srcOrd="1" destOrd="0" parTransId="{9BE407A7-6530-4B93-ADF5-DD60961E0C4B}" sibTransId="{0BF8EC1C-A312-4E39-B2A9-4E5A52FEC28B}"/>
    <dgm:cxn modelId="{DCD8EF9D-4E9B-43A6-BCE3-4A6533FAA2B4}" srcId="{32E871E4-3074-4F95-8002-BD0F58978A2E}" destId="{F6AEFBE7-5065-4435-B6F7-5B110F479C87}" srcOrd="2" destOrd="0" parTransId="{568C8054-B353-4632-9A4C-D4E65838CD19}" sibTransId="{97CA4617-C50B-420E-BE0B-B1E8FB78E73D}"/>
    <dgm:cxn modelId="{E139A708-CC1B-43DC-A1B3-10371DAED0E2}" type="presOf" srcId="{32E871E4-3074-4F95-8002-BD0F58978A2E}" destId="{10C37432-0AAD-4490-A494-5ABCCEB59506}" srcOrd="0" destOrd="0" presId="urn:microsoft.com/office/officeart/2008/layout/VerticalCurvedList"/>
    <dgm:cxn modelId="{218C0C45-F310-4193-BFC1-EF503D164CB8}" type="presOf" srcId="{986058AC-6A5D-4FF5-9857-3748C11E13DA}" destId="{7F6E4215-72CA-4C32-97AA-1F8A7E1D3D15}" srcOrd="0" destOrd="0" presId="urn:microsoft.com/office/officeart/2008/layout/VerticalCurvedList"/>
    <dgm:cxn modelId="{D66C7C4F-FD57-4453-91AC-A5DCDAB99721}" type="presParOf" srcId="{10C37432-0AAD-4490-A494-5ABCCEB59506}" destId="{F807EDB5-A9EE-46ED-A276-6B32BBE1726E}" srcOrd="0" destOrd="0" presId="urn:microsoft.com/office/officeart/2008/layout/VerticalCurvedList"/>
    <dgm:cxn modelId="{0999510F-86F1-40C8-BED4-AE6AA8F5338A}" type="presParOf" srcId="{F807EDB5-A9EE-46ED-A276-6B32BBE1726E}" destId="{27E4D45C-E14E-47E4-B23D-208117D9D6C8}" srcOrd="0" destOrd="0" presId="urn:microsoft.com/office/officeart/2008/layout/VerticalCurvedList"/>
    <dgm:cxn modelId="{960001D1-1221-4CF6-87E0-290AACAE93B6}" type="presParOf" srcId="{27E4D45C-E14E-47E4-B23D-208117D9D6C8}" destId="{8E578012-433F-4745-9A72-5B42A70EDD8B}" srcOrd="0" destOrd="0" presId="urn:microsoft.com/office/officeart/2008/layout/VerticalCurvedList"/>
    <dgm:cxn modelId="{EC90FA7C-94B8-45C1-A7BF-13A798861149}" type="presParOf" srcId="{27E4D45C-E14E-47E4-B23D-208117D9D6C8}" destId="{7F6E4215-72CA-4C32-97AA-1F8A7E1D3D15}" srcOrd="1" destOrd="0" presId="urn:microsoft.com/office/officeart/2008/layout/VerticalCurvedList"/>
    <dgm:cxn modelId="{5F7081D5-C4B2-4E7A-A042-4F2BC4A0077B}" type="presParOf" srcId="{27E4D45C-E14E-47E4-B23D-208117D9D6C8}" destId="{9C1F1B49-298F-49D3-A18C-F50EB71C19E0}" srcOrd="2" destOrd="0" presId="urn:microsoft.com/office/officeart/2008/layout/VerticalCurvedList"/>
    <dgm:cxn modelId="{00C2ED73-6454-45A6-8E42-C2D933E9ED8C}" type="presParOf" srcId="{27E4D45C-E14E-47E4-B23D-208117D9D6C8}" destId="{2E1AB7ED-CA2D-4098-A56C-C0184E48C329}" srcOrd="3" destOrd="0" presId="urn:microsoft.com/office/officeart/2008/layout/VerticalCurvedList"/>
    <dgm:cxn modelId="{9F8948B4-7442-4BCC-A5C7-11019A5C10DE}" type="presParOf" srcId="{F807EDB5-A9EE-46ED-A276-6B32BBE1726E}" destId="{99C97347-4F4C-41FE-A4CB-EE6A9FF0E424}" srcOrd="1" destOrd="0" presId="urn:microsoft.com/office/officeart/2008/layout/VerticalCurvedList"/>
    <dgm:cxn modelId="{C009B536-5F8C-43F1-827C-A2C623D28CB0}" type="presParOf" srcId="{F807EDB5-A9EE-46ED-A276-6B32BBE1726E}" destId="{C415F9C1-7248-45CC-8827-70DFE8990AF4}" srcOrd="2" destOrd="0" presId="urn:microsoft.com/office/officeart/2008/layout/VerticalCurvedList"/>
    <dgm:cxn modelId="{CC65B917-B593-4203-96EB-12F069322CE8}" type="presParOf" srcId="{C415F9C1-7248-45CC-8827-70DFE8990AF4}" destId="{F5AF8267-F9D3-43B7-8F16-20DE312A0F9A}" srcOrd="0" destOrd="0" presId="urn:microsoft.com/office/officeart/2008/layout/VerticalCurvedList"/>
    <dgm:cxn modelId="{CB266C76-53F4-454F-A8E4-2CF010A0F907}" type="presParOf" srcId="{F807EDB5-A9EE-46ED-A276-6B32BBE1726E}" destId="{D0FC2D81-69D6-4E94-959C-9729763E54D1}" srcOrd="3" destOrd="0" presId="urn:microsoft.com/office/officeart/2008/layout/VerticalCurvedList"/>
    <dgm:cxn modelId="{3BECB01B-286B-4FC6-A61D-CBB332FD3F8C}" type="presParOf" srcId="{F807EDB5-A9EE-46ED-A276-6B32BBE1726E}" destId="{38E996FB-6CE8-482A-BDE2-C3C9105CE7CC}" srcOrd="4" destOrd="0" presId="urn:microsoft.com/office/officeart/2008/layout/VerticalCurvedList"/>
    <dgm:cxn modelId="{CD5C7CFC-6705-4BA7-9B29-C9E0F2784E51}" type="presParOf" srcId="{38E996FB-6CE8-482A-BDE2-C3C9105CE7CC}" destId="{1011899D-3FE5-41E2-A939-53EB901186B6}" srcOrd="0" destOrd="0" presId="urn:microsoft.com/office/officeart/2008/layout/VerticalCurvedList"/>
    <dgm:cxn modelId="{B35FDE99-127C-4F36-B9FE-3D146ED6AAC8}" type="presParOf" srcId="{F807EDB5-A9EE-46ED-A276-6B32BBE1726E}" destId="{AA904026-7E12-4CCE-894D-343F3A411204}" srcOrd="5" destOrd="0" presId="urn:microsoft.com/office/officeart/2008/layout/VerticalCurvedList"/>
    <dgm:cxn modelId="{DAA75537-524C-4D1B-9597-79F29EA2FD41}" type="presParOf" srcId="{F807EDB5-A9EE-46ED-A276-6B32BBE1726E}" destId="{1AB87896-35FD-4CE5-8F90-1D3FD650EEBC}" srcOrd="6" destOrd="0" presId="urn:microsoft.com/office/officeart/2008/layout/VerticalCurvedList"/>
    <dgm:cxn modelId="{197720A9-973A-476A-9F01-C5C8C4FC5B51}" type="presParOf" srcId="{1AB87896-35FD-4CE5-8F90-1D3FD650EEBC}" destId="{DB5E5587-1D7A-48F2-96DD-A863479DCEBE}" srcOrd="0" destOrd="0" presId="urn:microsoft.com/office/officeart/2008/layout/VerticalCurvedList"/>
    <dgm:cxn modelId="{46797541-5DDE-4CB5-AD94-D8392D618FC1}" type="presParOf" srcId="{F807EDB5-A9EE-46ED-A276-6B32BBE1726E}" destId="{E9D4755C-FF17-479C-85FC-D256845D05A1}" srcOrd="7" destOrd="0" presId="urn:microsoft.com/office/officeart/2008/layout/VerticalCurvedList"/>
    <dgm:cxn modelId="{31643985-292B-4CD1-B8C8-D72408793532}" type="presParOf" srcId="{F807EDB5-A9EE-46ED-A276-6B32BBE1726E}" destId="{A8799F10-0639-4AC4-AA25-194B03ECADD6}" srcOrd="8" destOrd="0" presId="urn:microsoft.com/office/officeart/2008/layout/VerticalCurvedList"/>
    <dgm:cxn modelId="{A8F19F00-14D1-4FF6-A720-CF8157423F21}" type="presParOf" srcId="{A8799F10-0639-4AC4-AA25-194B03ECADD6}" destId="{600C73BB-5178-4B47-BC51-2BAE745FC670}" srcOrd="0" destOrd="0" presId="urn:microsoft.com/office/officeart/2008/layout/VerticalCurvedList"/>
    <dgm:cxn modelId="{7A0FC299-03C3-4DE9-8584-DBC3906403D2}" type="presParOf" srcId="{F807EDB5-A9EE-46ED-A276-6B32BBE1726E}" destId="{0A0AF5A2-D517-42EE-AAD7-A75B2392B455}" srcOrd="9" destOrd="0" presId="urn:microsoft.com/office/officeart/2008/layout/VerticalCurvedList"/>
    <dgm:cxn modelId="{D732C15B-089C-49E1-94F1-3FFD38C10B49}" type="presParOf" srcId="{F807EDB5-A9EE-46ED-A276-6B32BBE1726E}" destId="{724916D2-EF92-495E-B5D8-230E99B3C9E2}" srcOrd="10" destOrd="0" presId="urn:microsoft.com/office/officeart/2008/layout/VerticalCurvedList"/>
    <dgm:cxn modelId="{6393407C-2146-4A32-B527-ADD3539FB359}" type="presParOf" srcId="{724916D2-EF92-495E-B5D8-230E99B3C9E2}"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8772D-9506-4C1D-BD8F-BE0BF4ACC273}"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ru-RU"/>
        </a:p>
      </dgm:t>
    </dgm:pt>
    <dgm:pt modelId="{913860ED-E9F3-4F6F-8A0A-8457184E059B}">
      <dgm:prSet phldrT="[Текст]" custT="1"/>
      <dgm:spPr/>
      <dgm:t>
        <a:bodyPr/>
        <a:lstStyle/>
        <a:p>
          <a:r>
            <a:rPr lang="ru-RU" sz="2000" dirty="0" err="1" smtClean="0">
              <a:latin typeface="Times New Roman" panose="02020603050405020304" pitchFamily="18" charset="0"/>
              <a:ea typeface="Times New Roman" panose="02020603050405020304" pitchFamily="18" charset="0"/>
            </a:rPr>
            <a:t>нөлдік</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емес</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ығысқан</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дисперсиялы</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талшықтар</a:t>
          </a:r>
          <a:r>
            <a:rPr lang="ru-RU" sz="2000" dirty="0" smtClean="0">
              <a:latin typeface="Times New Roman" panose="02020603050405020304" pitchFamily="18" charset="0"/>
              <a:ea typeface="Times New Roman" panose="02020603050405020304" pitchFamily="18" charset="0"/>
            </a:rPr>
            <a:t> NZDSF (</a:t>
          </a:r>
          <a:r>
            <a:rPr lang="ru-RU" sz="2000" dirty="0" err="1" smtClean="0">
              <a:latin typeface="Times New Roman" panose="02020603050405020304" pitchFamily="18" charset="0"/>
              <a:ea typeface="Times New Roman" panose="02020603050405020304" pitchFamily="18" charset="0"/>
            </a:rPr>
            <a:t>non-zero</a:t>
          </a:r>
          <a:r>
            <a:rPr lang="ru-RU" sz="2000" spc="5"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dispersion-shifted</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single</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mode</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fiber</a:t>
          </a:r>
          <a:r>
            <a:rPr lang="ru-RU" sz="2000" dirty="0" smtClean="0">
              <a:latin typeface="Times New Roman" panose="02020603050405020304" pitchFamily="18" charset="0"/>
              <a:ea typeface="Times New Roman" panose="02020603050405020304" pitchFamily="18" charset="0"/>
            </a:rPr>
            <a:t>).</a:t>
          </a:r>
          <a:endParaRPr lang="ru-RU" sz="2000" dirty="0"/>
        </a:p>
      </dgm:t>
    </dgm:pt>
    <dgm:pt modelId="{0BE95549-0643-4E86-AD21-EBCE008C698E}" type="parTrans" cxnId="{8736920D-BEC7-48F1-874C-570D0B27C5F4}">
      <dgm:prSet/>
      <dgm:spPr/>
      <dgm:t>
        <a:bodyPr/>
        <a:lstStyle/>
        <a:p>
          <a:endParaRPr lang="ru-RU"/>
        </a:p>
      </dgm:t>
    </dgm:pt>
    <dgm:pt modelId="{AEEA7712-2D59-43C0-8978-A852042AFE92}" type="sibTrans" cxnId="{8736920D-BEC7-48F1-874C-570D0B27C5F4}">
      <dgm:prSet/>
      <dgm:spPr/>
      <dgm:t>
        <a:bodyPr/>
        <a:lstStyle/>
        <a:p>
          <a:endParaRPr lang="ru-RU"/>
        </a:p>
      </dgm:t>
    </dgm:pt>
    <dgm:pt modelId="{5CF66081-4620-4AB1-9BC4-500EC30E508A}">
      <dgm:prSet phldrT="[Текст]" custT="1"/>
      <dgm:spPr/>
      <dgm:t>
        <a:bodyPr/>
        <a:lstStyle/>
        <a:p>
          <a:r>
            <a:rPr lang="ru-RU" sz="2000" dirty="0" err="1" smtClean="0">
              <a:latin typeface="Times New Roman" panose="02020603050405020304" pitchFamily="18" charset="0"/>
              <a:ea typeface="Times New Roman" panose="02020603050405020304" pitchFamily="18" charset="0"/>
            </a:rPr>
            <a:t>ығысқан</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дисперсиялық</a:t>
          </a:r>
          <a:r>
            <a:rPr lang="ru-RU" sz="2000" dirty="0" smtClean="0">
              <a:latin typeface="Times New Roman" panose="02020603050405020304" pitchFamily="18" charset="0"/>
              <a:ea typeface="Times New Roman" panose="02020603050405020304" pitchFamily="18" charset="0"/>
            </a:rPr>
            <a:t> DSF </a:t>
          </a:r>
          <a:br>
            <a:rPr lang="ru-RU" sz="2000" dirty="0" smtClean="0">
              <a:latin typeface="Times New Roman" panose="02020603050405020304" pitchFamily="18" charset="0"/>
              <a:ea typeface="Times New Roman" panose="02020603050405020304" pitchFamily="18" charset="0"/>
            </a:rPr>
          </a:br>
          <a:r>
            <a:rPr lang="ru-RU" sz="2000" dirty="0" smtClean="0">
              <a:latin typeface="Times New Roman" panose="02020603050405020304" pitchFamily="18" charset="0"/>
              <a:ea typeface="Times New Roman" panose="02020603050405020304" pitchFamily="18" charset="0"/>
            </a:rPr>
            <a:t>(</a:t>
          </a:r>
          <a:r>
            <a:rPr lang="ru-RU" sz="2000" dirty="0" err="1" smtClean="0">
              <a:latin typeface="Times New Roman" panose="02020603050405020304" pitchFamily="18" charset="0"/>
              <a:ea typeface="Times New Roman" panose="02020603050405020304" pitchFamily="18" charset="0"/>
            </a:rPr>
            <a:t>dispersion-shifted</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single</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mode</a:t>
          </a:r>
          <a:r>
            <a:rPr lang="ru-RU" sz="2000" spc="5"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fiber</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талшықтар</a:t>
          </a:r>
          <a:endParaRPr lang="ru-RU" sz="2000" dirty="0"/>
        </a:p>
      </dgm:t>
    </dgm:pt>
    <dgm:pt modelId="{C3D96BC8-97A3-4666-992A-05741664A3B3}" type="parTrans" cxnId="{381B5BCA-A673-41EA-AC08-067A77BFD73D}">
      <dgm:prSet/>
      <dgm:spPr/>
      <dgm:t>
        <a:bodyPr/>
        <a:lstStyle/>
        <a:p>
          <a:endParaRPr lang="ru-RU"/>
        </a:p>
      </dgm:t>
    </dgm:pt>
    <dgm:pt modelId="{9F39ECC0-6B27-4163-8864-7A01025B7654}" type="sibTrans" cxnId="{381B5BCA-A673-41EA-AC08-067A77BFD73D}">
      <dgm:prSet/>
      <dgm:spPr/>
      <dgm:t>
        <a:bodyPr/>
        <a:lstStyle/>
        <a:p>
          <a:endParaRPr lang="ru-RU"/>
        </a:p>
      </dgm:t>
    </dgm:pt>
    <dgm:pt modelId="{664F790C-5FFE-49AA-B1C3-1F6CD0ABC5E5}">
      <dgm:prSet phldrT="[Текст]" phldr="1"/>
      <dgm:spPr/>
      <dgm:t>
        <a:bodyPr/>
        <a:lstStyle/>
        <a:p>
          <a:endParaRPr lang="ru-RU" dirty="0"/>
        </a:p>
      </dgm:t>
    </dgm:pt>
    <dgm:pt modelId="{06034376-B75C-492C-AB16-022784A6B2C9}" type="sibTrans" cxnId="{8BA586C5-7AAC-4A44-850C-DE504B479798}">
      <dgm:prSet/>
      <dgm:spPr/>
      <dgm:t>
        <a:bodyPr/>
        <a:lstStyle/>
        <a:p>
          <a:endParaRPr lang="ru-RU"/>
        </a:p>
      </dgm:t>
    </dgm:pt>
    <dgm:pt modelId="{8807460C-8356-4105-B1E3-71088C62E5D5}" type="parTrans" cxnId="{8BA586C5-7AAC-4A44-850C-DE504B479798}">
      <dgm:prSet/>
      <dgm:spPr/>
      <dgm:t>
        <a:bodyPr/>
        <a:lstStyle/>
        <a:p>
          <a:endParaRPr lang="ru-RU"/>
        </a:p>
      </dgm:t>
    </dgm:pt>
    <dgm:pt modelId="{5EF5799E-A3B7-49C3-B5AF-681963EE2423}" type="pres">
      <dgm:prSet presAssocID="{2CB8772D-9506-4C1D-BD8F-BE0BF4ACC273}" presName="hierChild1" presStyleCnt="0">
        <dgm:presLayoutVars>
          <dgm:orgChart val="1"/>
          <dgm:chPref val="1"/>
          <dgm:dir/>
          <dgm:animOne val="branch"/>
          <dgm:animLvl val="lvl"/>
          <dgm:resizeHandles/>
        </dgm:presLayoutVars>
      </dgm:prSet>
      <dgm:spPr/>
      <dgm:t>
        <a:bodyPr/>
        <a:lstStyle/>
        <a:p>
          <a:endParaRPr lang="ru-RU"/>
        </a:p>
      </dgm:t>
    </dgm:pt>
    <dgm:pt modelId="{324D2564-95F4-4685-AD96-E1CD9C664D1D}" type="pres">
      <dgm:prSet presAssocID="{664F790C-5FFE-49AA-B1C3-1F6CD0ABC5E5}" presName="hierRoot1" presStyleCnt="0">
        <dgm:presLayoutVars>
          <dgm:hierBranch val="init"/>
        </dgm:presLayoutVars>
      </dgm:prSet>
      <dgm:spPr/>
    </dgm:pt>
    <dgm:pt modelId="{9C10ECA7-9850-4C67-8E32-7F20B605BA63}" type="pres">
      <dgm:prSet presAssocID="{664F790C-5FFE-49AA-B1C3-1F6CD0ABC5E5}" presName="rootComposite1" presStyleCnt="0"/>
      <dgm:spPr/>
    </dgm:pt>
    <dgm:pt modelId="{E2A31EDA-DA7E-4514-AF74-D5B6F78731D9}" type="pres">
      <dgm:prSet presAssocID="{664F790C-5FFE-49AA-B1C3-1F6CD0ABC5E5}" presName="rootText1" presStyleLbl="node0" presStyleIdx="0" presStyleCnt="1" custScaleY="14492" custLinFactNeighborX="-557" custLinFactNeighborY="18557">
        <dgm:presLayoutVars>
          <dgm:chPref val="3"/>
        </dgm:presLayoutVars>
      </dgm:prSet>
      <dgm:spPr/>
      <dgm:t>
        <a:bodyPr/>
        <a:lstStyle/>
        <a:p>
          <a:endParaRPr lang="ru-RU"/>
        </a:p>
      </dgm:t>
    </dgm:pt>
    <dgm:pt modelId="{25E936A9-D931-4EDC-8D80-EA3BCEAA456D}" type="pres">
      <dgm:prSet presAssocID="{664F790C-5FFE-49AA-B1C3-1F6CD0ABC5E5}" presName="rootConnector1" presStyleLbl="node1" presStyleIdx="0" presStyleCnt="0"/>
      <dgm:spPr/>
      <dgm:t>
        <a:bodyPr/>
        <a:lstStyle/>
        <a:p>
          <a:endParaRPr lang="ru-RU"/>
        </a:p>
      </dgm:t>
    </dgm:pt>
    <dgm:pt modelId="{F3F515E9-F447-43B7-A3D8-84AE7CBCD2B9}" type="pres">
      <dgm:prSet presAssocID="{664F790C-5FFE-49AA-B1C3-1F6CD0ABC5E5}" presName="hierChild2" presStyleCnt="0"/>
      <dgm:spPr/>
    </dgm:pt>
    <dgm:pt modelId="{5166087B-516F-47A6-86DB-427BE33CF79A}" type="pres">
      <dgm:prSet presAssocID="{0BE95549-0643-4E86-AD21-EBCE008C698E}" presName="Name37" presStyleLbl="parChTrans1D2" presStyleIdx="0" presStyleCnt="2"/>
      <dgm:spPr/>
      <dgm:t>
        <a:bodyPr/>
        <a:lstStyle/>
        <a:p>
          <a:endParaRPr lang="ru-RU"/>
        </a:p>
      </dgm:t>
    </dgm:pt>
    <dgm:pt modelId="{2C2B216E-7E7C-48B5-BE32-C12D0E50CCDA}" type="pres">
      <dgm:prSet presAssocID="{913860ED-E9F3-4F6F-8A0A-8457184E059B}" presName="hierRoot2" presStyleCnt="0">
        <dgm:presLayoutVars>
          <dgm:hierBranch val="init"/>
        </dgm:presLayoutVars>
      </dgm:prSet>
      <dgm:spPr/>
    </dgm:pt>
    <dgm:pt modelId="{6B063973-144D-44A6-B074-5333B3CD39F1}" type="pres">
      <dgm:prSet presAssocID="{913860ED-E9F3-4F6F-8A0A-8457184E059B}" presName="rootComposite" presStyleCnt="0"/>
      <dgm:spPr/>
    </dgm:pt>
    <dgm:pt modelId="{E5ED97A5-C505-49B2-B514-DF4B478D57F5}" type="pres">
      <dgm:prSet presAssocID="{913860ED-E9F3-4F6F-8A0A-8457184E059B}" presName="rootText" presStyleLbl="node2" presStyleIdx="0" presStyleCnt="2" custScaleX="103065" custScaleY="41289" custLinFactNeighborX="60702" custLinFactNeighborY="19715">
        <dgm:presLayoutVars>
          <dgm:chPref val="3"/>
        </dgm:presLayoutVars>
      </dgm:prSet>
      <dgm:spPr/>
      <dgm:t>
        <a:bodyPr/>
        <a:lstStyle/>
        <a:p>
          <a:endParaRPr lang="ru-RU"/>
        </a:p>
      </dgm:t>
    </dgm:pt>
    <dgm:pt modelId="{5E926327-F402-4073-8661-08F1C1FE961B}" type="pres">
      <dgm:prSet presAssocID="{913860ED-E9F3-4F6F-8A0A-8457184E059B}" presName="rootConnector" presStyleLbl="node2" presStyleIdx="0" presStyleCnt="2"/>
      <dgm:spPr/>
      <dgm:t>
        <a:bodyPr/>
        <a:lstStyle/>
        <a:p>
          <a:endParaRPr lang="ru-RU"/>
        </a:p>
      </dgm:t>
    </dgm:pt>
    <dgm:pt modelId="{7C4B0843-422F-486F-A754-DE4207F6B0C4}" type="pres">
      <dgm:prSet presAssocID="{913860ED-E9F3-4F6F-8A0A-8457184E059B}" presName="hierChild4" presStyleCnt="0"/>
      <dgm:spPr/>
    </dgm:pt>
    <dgm:pt modelId="{2538BFD9-969F-430E-875A-4A19248D9F2E}" type="pres">
      <dgm:prSet presAssocID="{913860ED-E9F3-4F6F-8A0A-8457184E059B}" presName="hierChild5" presStyleCnt="0"/>
      <dgm:spPr/>
    </dgm:pt>
    <dgm:pt modelId="{77696CC8-F82C-43D5-A875-E7865533A797}" type="pres">
      <dgm:prSet presAssocID="{C3D96BC8-97A3-4666-992A-05741664A3B3}" presName="Name37" presStyleLbl="parChTrans1D2" presStyleIdx="1" presStyleCnt="2"/>
      <dgm:spPr/>
      <dgm:t>
        <a:bodyPr/>
        <a:lstStyle/>
        <a:p>
          <a:endParaRPr lang="ru-RU"/>
        </a:p>
      </dgm:t>
    </dgm:pt>
    <dgm:pt modelId="{FC8DB94B-F338-4AF9-AA88-3C07D2582133}" type="pres">
      <dgm:prSet presAssocID="{5CF66081-4620-4AB1-9BC4-500EC30E508A}" presName="hierRoot2" presStyleCnt="0">
        <dgm:presLayoutVars>
          <dgm:hierBranch val="init"/>
        </dgm:presLayoutVars>
      </dgm:prSet>
      <dgm:spPr/>
    </dgm:pt>
    <dgm:pt modelId="{DFB9C26E-BDCB-4878-A79C-077917A87F82}" type="pres">
      <dgm:prSet presAssocID="{5CF66081-4620-4AB1-9BC4-500EC30E508A}" presName="rootComposite" presStyleCnt="0"/>
      <dgm:spPr/>
    </dgm:pt>
    <dgm:pt modelId="{0E2B57D3-FAB0-4225-8439-83E4BD2EE5A6}" type="pres">
      <dgm:prSet presAssocID="{5CF66081-4620-4AB1-9BC4-500EC30E508A}" presName="rootText" presStyleLbl="node2" presStyleIdx="1" presStyleCnt="2" custScaleX="101243" custScaleY="26031" custLinFactNeighborX="-61452" custLinFactNeighborY="-13483">
        <dgm:presLayoutVars>
          <dgm:chPref val="3"/>
        </dgm:presLayoutVars>
      </dgm:prSet>
      <dgm:spPr/>
      <dgm:t>
        <a:bodyPr/>
        <a:lstStyle/>
        <a:p>
          <a:endParaRPr lang="ru-RU"/>
        </a:p>
      </dgm:t>
    </dgm:pt>
    <dgm:pt modelId="{805F53EE-5913-4EF5-B1B6-F297F4B0B60B}" type="pres">
      <dgm:prSet presAssocID="{5CF66081-4620-4AB1-9BC4-500EC30E508A}" presName="rootConnector" presStyleLbl="node2" presStyleIdx="1" presStyleCnt="2"/>
      <dgm:spPr/>
      <dgm:t>
        <a:bodyPr/>
        <a:lstStyle/>
        <a:p>
          <a:endParaRPr lang="ru-RU"/>
        </a:p>
      </dgm:t>
    </dgm:pt>
    <dgm:pt modelId="{13B73353-348D-4589-A361-5FBFF1326A43}" type="pres">
      <dgm:prSet presAssocID="{5CF66081-4620-4AB1-9BC4-500EC30E508A}" presName="hierChild4" presStyleCnt="0"/>
      <dgm:spPr/>
    </dgm:pt>
    <dgm:pt modelId="{89FDBB35-ED44-403A-848F-56A6051F77AF}" type="pres">
      <dgm:prSet presAssocID="{5CF66081-4620-4AB1-9BC4-500EC30E508A}" presName="hierChild5" presStyleCnt="0"/>
      <dgm:spPr/>
    </dgm:pt>
    <dgm:pt modelId="{09333DC8-569E-45D4-9D63-47D7475AA0AE}" type="pres">
      <dgm:prSet presAssocID="{664F790C-5FFE-49AA-B1C3-1F6CD0ABC5E5}" presName="hierChild3" presStyleCnt="0"/>
      <dgm:spPr/>
    </dgm:pt>
  </dgm:ptLst>
  <dgm:cxnLst>
    <dgm:cxn modelId="{D911DFBA-C550-4D0D-A18C-3130EFECAF65}" type="presOf" srcId="{5CF66081-4620-4AB1-9BC4-500EC30E508A}" destId="{0E2B57D3-FAB0-4225-8439-83E4BD2EE5A6}" srcOrd="0" destOrd="0" presId="urn:microsoft.com/office/officeart/2005/8/layout/orgChart1"/>
    <dgm:cxn modelId="{7B9AB7E6-D916-44FE-9573-BB66947FE056}" type="presOf" srcId="{913860ED-E9F3-4F6F-8A0A-8457184E059B}" destId="{5E926327-F402-4073-8661-08F1C1FE961B}" srcOrd="1" destOrd="0" presId="urn:microsoft.com/office/officeart/2005/8/layout/orgChart1"/>
    <dgm:cxn modelId="{42BCF2E6-D554-4364-801C-46D4F888C50B}" type="presOf" srcId="{664F790C-5FFE-49AA-B1C3-1F6CD0ABC5E5}" destId="{E2A31EDA-DA7E-4514-AF74-D5B6F78731D9}" srcOrd="0" destOrd="0" presId="urn:microsoft.com/office/officeart/2005/8/layout/orgChart1"/>
    <dgm:cxn modelId="{8729092F-B084-4B2F-A7D4-401F47835875}" type="presOf" srcId="{5CF66081-4620-4AB1-9BC4-500EC30E508A}" destId="{805F53EE-5913-4EF5-B1B6-F297F4B0B60B}" srcOrd="1" destOrd="0" presId="urn:microsoft.com/office/officeart/2005/8/layout/orgChart1"/>
    <dgm:cxn modelId="{8B416073-B0E2-4546-B678-1E8698D20CBE}" type="presOf" srcId="{913860ED-E9F3-4F6F-8A0A-8457184E059B}" destId="{E5ED97A5-C505-49B2-B514-DF4B478D57F5}" srcOrd="0" destOrd="0" presId="urn:microsoft.com/office/officeart/2005/8/layout/orgChart1"/>
    <dgm:cxn modelId="{8736920D-BEC7-48F1-874C-570D0B27C5F4}" srcId="{664F790C-5FFE-49AA-B1C3-1F6CD0ABC5E5}" destId="{913860ED-E9F3-4F6F-8A0A-8457184E059B}" srcOrd="0" destOrd="0" parTransId="{0BE95549-0643-4E86-AD21-EBCE008C698E}" sibTransId="{AEEA7712-2D59-43C0-8978-A852042AFE92}"/>
    <dgm:cxn modelId="{271B647B-D527-4319-8E55-74EC0E5931CC}" type="presOf" srcId="{0BE95549-0643-4E86-AD21-EBCE008C698E}" destId="{5166087B-516F-47A6-86DB-427BE33CF79A}" srcOrd="0" destOrd="0" presId="urn:microsoft.com/office/officeart/2005/8/layout/orgChart1"/>
    <dgm:cxn modelId="{7C6D47F6-288C-4C7B-885A-25AE0943B665}" type="presOf" srcId="{C3D96BC8-97A3-4666-992A-05741664A3B3}" destId="{77696CC8-F82C-43D5-A875-E7865533A797}" srcOrd="0" destOrd="0" presId="urn:microsoft.com/office/officeart/2005/8/layout/orgChart1"/>
    <dgm:cxn modelId="{381B5BCA-A673-41EA-AC08-067A77BFD73D}" srcId="{664F790C-5FFE-49AA-B1C3-1F6CD0ABC5E5}" destId="{5CF66081-4620-4AB1-9BC4-500EC30E508A}" srcOrd="1" destOrd="0" parTransId="{C3D96BC8-97A3-4666-992A-05741664A3B3}" sibTransId="{9F39ECC0-6B27-4163-8864-7A01025B7654}"/>
    <dgm:cxn modelId="{7BA6D404-6A96-4ABC-BBF4-7F381DAB0655}" type="presOf" srcId="{2CB8772D-9506-4C1D-BD8F-BE0BF4ACC273}" destId="{5EF5799E-A3B7-49C3-B5AF-681963EE2423}" srcOrd="0" destOrd="0" presId="urn:microsoft.com/office/officeart/2005/8/layout/orgChart1"/>
    <dgm:cxn modelId="{8BA586C5-7AAC-4A44-850C-DE504B479798}" srcId="{2CB8772D-9506-4C1D-BD8F-BE0BF4ACC273}" destId="{664F790C-5FFE-49AA-B1C3-1F6CD0ABC5E5}" srcOrd="0" destOrd="0" parTransId="{8807460C-8356-4105-B1E3-71088C62E5D5}" sibTransId="{06034376-B75C-492C-AB16-022784A6B2C9}"/>
    <dgm:cxn modelId="{173B67ED-A8B6-436D-A2D1-1DD4F66BCE9F}" type="presOf" srcId="{664F790C-5FFE-49AA-B1C3-1F6CD0ABC5E5}" destId="{25E936A9-D931-4EDC-8D80-EA3BCEAA456D}" srcOrd="1" destOrd="0" presId="urn:microsoft.com/office/officeart/2005/8/layout/orgChart1"/>
    <dgm:cxn modelId="{E6C2E283-1BC8-42A6-8F4C-C2CD4E8BFAD9}" type="presParOf" srcId="{5EF5799E-A3B7-49C3-B5AF-681963EE2423}" destId="{324D2564-95F4-4685-AD96-E1CD9C664D1D}" srcOrd="0" destOrd="0" presId="urn:microsoft.com/office/officeart/2005/8/layout/orgChart1"/>
    <dgm:cxn modelId="{6A26DE8B-9B82-4928-9726-6034250EC474}" type="presParOf" srcId="{324D2564-95F4-4685-AD96-E1CD9C664D1D}" destId="{9C10ECA7-9850-4C67-8E32-7F20B605BA63}" srcOrd="0" destOrd="0" presId="urn:microsoft.com/office/officeart/2005/8/layout/orgChart1"/>
    <dgm:cxn modelId="{64CDDB73-8680-4779-A4DC-D6815F2A6B21}" type="presParOf" srcId="{9C10ECA7-9850-4C67-8E32-7F20B605BA63}" destId="{E2A31EDA-DA7E-4514-AF74-D5B6F78731D9}" srcOrd="0" destOrd="0" presId="urn:microsoft.com/office/officeart/2005/8/layout/orgChart1"/>
    <dgm:cxn modelId="{2BA4AAAE-7F00-4E5E-AAA9-4B757344B4EB}" type="presParOf" srcId="{9C10ECA7-9850-4C67-8E32-7F20B605BA63}" destId="{25E936A9-D931-4EDC-8D80-EA3BCEAA456D}" srcOrd="1" destOrd="0" presId="urn:microsoft.com/office/officeart/2005/8/layout/orgChart1"/>
    <dgm:cxn modelId="{659744C0-3725-4723-A94E-82ABE6E880A9}" type="presParOf" srcId="{324D2564-95F4-4685-AD96-E1CD9C664D1D}" destId="{F3F515E9-F447-43B7-A3D8-84AE7CBCD2B9}" srcOrd="1" destOrd="0" presId="urn:microsoft.com/office/officeart/2005/8/layout/orgChart1"/>
    <dgm:cxn modelId="{0B8DAFC0-FF4E-47F0-AA04-DD4E0266EB87}" type="presParOf" srcId="{F3F515E9-F447-43B7-A3D8-84AE7CBCD2B9}" destId="{5166087B-516F-47A6-86DB-427BE33CF79A}" srcOrd="0" destOrd="0" presId="urn:microsoft.com/office/officeart/2005/8/layout/orgChart1"/>
    <dgm:cxn modelId="{6F0BA9A1-5F40-4DF2-B0E7-8E0CA1969C18}" type="presParOf" srcId="{F3F515E9-F447-43B7-A3D8-84AE7CBCD2B9}" destId="{2C2B216E-7E7C-48B5-BE32-C12D0E50CCDA}" srcOrd="1" destOrd="0" presId="urn:microsoft.com/office/officeart/2005/8/layout/orgChart1"/>
    <dgm:cxn modelId="{04574BD2-6273-409D-86F6-4806C08B4F06}" type="presParOf" srcId="{2C2B216E-7E7C-48B5-BE32-C12D0E50CCDA}" destId="{6B063973-144D-44A6-B074-5333B3CD39F1}" srcOrd="0" destOrd="0" presId="urn:microsoft.com/office/officeart/2005/8/layout/orgChart1"/>
    <dgm:cxn modelId="{9E2F928D-2CEB-4E10-9226-239C6FA6DA96}" type="presParOf" srcId="{6B063973-144D-44A6-B074-5333B3CD39F1}" destId="{E5ED97A5-C505-49B2-B514-DF4B478D57F5}" srcOrd="0" destOrd="0" presId="urn:microsoft.com/office/officeart/2005/8/layout/orgChart1"/>
    <dgm:cxn modelId="{A3942153-2907-4BFF-891B-FEE1D670AEA6}" type="presParOf" srcId="{6B063973-144D-44A6-B074-5333B3CD39F1}" destId="{5E926327-F402-4073-8661-08F1C1FE961B}" srcOrd="1" destOrd="0" presId="urn:microsoft.com/office/officeart/2005/8/layout/orgChart1"/>
    <dgm:cxn modelId="{773685C6-FEAC-4B81-A2B7-BD763A9370C6}" type="presParOf" srcId="{2C2B216E-7E7C-48B5-BE32-C12D0E50CCDA}" destId="{7C4B0843-422F-486F-A754-DE4207F6B0C4}" srcOrd="1" destOrd="0" presId="urn:microsoft.com/office/officeart/2005/8/layout/orgChart1"/>
    <dgm:cxn modelId="{3A0C0CEC-86AC-44F4-9B11-317A5EBCBDEC}" type="presParOf" srcId="{2C2B216E-7E7C-48B5-BE32-C12D0E50CCDA}" destId="{2538BFD9-969F-430E-875A-4A19248D9F2E}" srcOrd="2" destOrd="0" presId="urn:microsoft.com/office/officeart/2005/8/layout/orgChart1"/>
    <dgm:cxn modelId="{578D51FD-24E0-4B82-8319-CEB28155C53B}" type="presParOf" srcId="{F3F515E9-F447-43B7-A3D8-84AE7CBCD2B9}" destId="{77696CC8-F82C-43D5-A875-E7865533A797}" srcOrd="2" destOrd="0" presId="urn:microsoft.com/office/officeart/2005/8/layout/orgChart1"/>
    <dgm:cxn modelId="{03ED13D9-7B60-451B-BE09-C75428B2588D}" type="presParOf" srcId="{F3F515E9-F447-43B7-A3D8-84AE7CBCD2B9}" destId="{FC8DB94B-F338-4AF9-AA88-3C07D2582133}" srcOrd="3" destOrd="0" presId="urn:microsoft.com/office/officeart/2005/8/layout/orgChart1"/>
    <dgm:cxn modelId="{FDBBCA5B-CCBF-4DEC-A030-12902321DAC0}" type="presParOf" srcId="{FC8DB94B-F338-4AF9-AA88-3C07D2582133}" destId="{DFB9C26E-BDCB-4878-A79C-077917A87F82}" srcOrd="0" destOrd="0" presId="urn:microsoft.com/office/officeart/2005/8/layout/orgChart1"/>
    <dgm:cxn modelId="{726CF95C-3E7D-4DAC-B9AE-B75F0F7810F4}" type="presParOf" srcId="{DFB9C26E-BDCB-4878-A79C-077917A87F82}" destId="{0E2B57D3-FAB0-4225-8439-83E4BD2EE5A6}" srcOrd="0" destOrd="0" presId="urn:microsoft.com/office/officeart/2005/8/layout/orgChart1"/>
    <dgm:cxn modelId="{59DAC03E-4DC0-4063-8F45-3D6EEC8D41E4}" type="presParOf" srcId="{DFB9C26E-BDCB-4878-A79C-077917A87F82}" destId="{805F53EE-5913-4EF5-B1B6-F297F4B0B60B}" srcOrd="1" destOrd="0" presId="urn:microsoft.com/office/officeart/2005/8/layout/orgChart1"/>
    <dgm:cxn modelId="{8561685C-FBF8-4F11-9ED3-E962E905E371}" type="presParOf" srcId="{FC8DB94B-F338-4AF9-AA88-3C07D2582133}" destId="{13B73353-348D-4589-A361-5FBFF1326A43}" srcOrd="1" destOrd="0" presId="urn:microsoft.com/office/officeart/2005/8/layout/orgChart1"/>
    <dgm:cxn modelId="{9D3F610F-1BB9-4F57-890D-9DC7B56EC629}" type="presParOf" srcId="{FC8DB94B-F338-4AF9-AA88-3C07D2582133}" destId="{89FDBB35-ED44-403A-848F-56A6051F77AF}" srcOrd="2" destOrd="0" presId="urn:microsoft.com/office/officeart/2005/8/layout/orgChart1"/>
    <dgm:cxn modelId="{89E08AC2-1CDB-40E4-9B36-42D76135D7C1}" type="presParOf" srcId="{324D2564-95F4-4685-AD96-E1CD9C664D1D}" destId="{09333DC8-569E-45D4-9D63-47D7475AA0A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B8772D-9506-4C1D-BD8F-BE0BF4ACC273}"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ru-RU"/>
        </a:p>
      </dgm:t>
    </dgm:pt>
    <dgm:pt modelId="{913860ED-E9F3-4F6F-8A0A-8457184E059B}">
      <dgm:prSet phldrT="[Текст]" custT="1"/>
      <dgm:spPr/>
      <dgm:t>
        <a:bodyPr/>
        <a:lstStyle/>
        <a:p>
          <a:r>
            <a:rPr lang="ru-RU" sz="2000" dirty="0" err="1" smtClean="0">
              <a:latin typeface="Times New Roman" panose="02020603050405020304" pitchFamily="18" charset="0"/>
              <a:ea typeface="Times New Roman" panose="02020603050405020304" pitchFamily="18" charset="0"/>
            </a:rPr>
            <a:t>стандартты</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талшықтар</a:t>
          </a:r>
          <a:r>
            <a:rPr lang="ru-RU" sz="2000" dirty="0" smtClean="0">
              <a:latin typeface="Times New Roman" panose="02020603050405020304" pitchFamily="18" charset="0"/>
              <a:ea typeface="Times New Roman" panose="02020603050405020304" pitchFamily="18" charset="0"/>
            </a:rPr>
            <a:t> SF (</a:t>
          </a:r>
          <a:r>
            <a:rPr lang="ru-RU" sz="2000" dirty="0" err="1" smtClean="0">
              <a:latin typeface="Times New Roman" panose="02020603050405020304" pitchFamily="18" charset="0"/>
              <a:ea typeface="Times New Roman" panose="02020603050405020304" pitchFamily="18" charset="0"/>
            </a:rPr>
            <a:t>standard</a:t>
          </a:r>
          <a:r>
            <a:rPr lang="ru-RU" sz="2000" spc="5"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fiber</a:t>
          </a:r>
          <a:r>
            <a:rPr lang="ru-RU" sz="2000" dirty="0" smtClean="0">
              <a:latin typeface="Times New Roman" panose="02020603050405020304" pitchFamily="18" charset="0"/>
              <a:ea typeface="Times New Roman" panose="02020603050405020304" pitchFamily="18" charset="0"/>
            </a:rPr>
            <a:t>)</a:t>
          </a:r>
          <a:endParaRPr lang="ru-RU" sz="2000" dirty="0"/>
        </a:p>
      </dgm:t>
    </dgm:pt>
    <dgm:pt modelId="{0BE95549-0643-4E86-AD21-EBCE008C698E}" type="parTrans" cxnId="{8736920D-BEC7-48F1-874C-570D0B27C5F4}">
      <dgm:prSet/>
      <dgm:spPr/>
      <dgm:t>
        <a:bodyPr/>
        <a:lstStyle/>
        <a:p>
          <a:endParaRPr lang="ru-RU"/>
        </a:p>
      </dgm:t>
    </dgm:pt>
    <dgm:pt modelId="{AEEA7712-2D59-43C0-8978-A852042AFE92}" type="sibTrans" cxnId="{8736920D-BEC7-48F1-874C-570D0B27C5F4}">
      <dgm:prSet/>
      <dgm:spPr/>
      <dgm:t>
        <a:bodyPr/>
        <a:lstStyle/>
        <a:p>
          <a:endParaRPr lang="ru-RU"/>
        </a:p>
      </dgm:t>
    </dgm:pt>
    <dgm:pt modelId="{5CF66081-4620-4AB1-9BC4-500EC30E508A}">
      <dgm:prSet phldrT="[Текст]" custT="1"/>
      <dgm:spPr/>
      <dgm:t>
        <a:bodyPr/>
        <a:lstStyle/>
        <a:p>
          <a:r>
            <a:rPr lang="ru-RU" sz="2000" dirty="0" err="1" smtClean="0">
              <a:latin typeface="Times New Roman" panose="02020603050405020304" pitchFamily="18" charset="0"/>
              <a:ea typeface="Times New Roman" panose="02020603050405020304" pitchFamily="18" charset="0"/>
            </a:rPr>
            <a:t>сатылы</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бірмодалы</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талшықтар</a:t>
          </a:r>
          <a:r>
            <a:rPr lang="ru-RU" sz="2000" dirty="0" smtClean="0">
              <a:latin typeface="Times New Roman" panose="02020603050405020304" pitchFamily="18" charset="0"/>
              <a:ea typeface="Times New Roman" panose="02020603050405020304" pitchFamily="18" charset="0"/>
            </a:rPr>
            <a:t> </a:t>
          </a:r>
        </a:p>
        <a:p>
          <a:r>
            <a:rPr lang="ru-RU" sz="2000" dirty="0" smtClean="0">
              <a:latin typeface="Times New Roman" panose="02020603050405020304" pitchFamily="18" charset="0"/>
              <a:ea typeface="Times New Roman" panose="02020603050405020304" pitchFamily="18" charset="0"/>
            </a:rPr>
            <a:t>(</a:t>
          </a:r>
          <a:r>
            <a:rPr lang="ru-RU" sz="2000" dirty="0" err="1" smtClean="0">
              <a:latin typeface="Times New Roman" panose="02020603050405020304" pitchFamily="18" charset="0"/>
              <a:ea typeface="Times New Roman" panose="02020603050405020304" pitchFamily="18" charset="0"/>
            </a:rPr>
            <a:t>step</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index</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single</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mode</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fiber</a:t>
          </a:r>
          <a:r>
            <a:rPr lang="ru-RU" sz="2000" dirty="0" smtClean="0">
              <a:latin typeface="Times New Roman" panose="02020603050405020304" pitchFamily="18" charset="0"/>
              <a:ea typeface="Times New Roman" panose="02020603050405020304" pitchFamily="18" charset="0"/>
            </a:rPr>
            <a:t>) </a:t>
          </a:r>
          <a:endParaRPr lang="ru-RU" sz="2000" dirty="0"/>
        </a:p>
      </dgm:t>
    </dgm:pt>
    <dgm:pt modelId="{C3D96BC8-97A3-4666-992A-05741664A3B3}" type="parTrans" cxnId="{381B5BCA-A673-41EA-AC08-067A77BFD73D}">
      <dgm:prSet/>
      <dgm:spPr/>
      <dgm:t>
        <a:bodyPr/>
        <a:lstStyle/>
        <a:p>
          <a:endParaRPr lang="ru-RU"/>
        </a:p>
      </dgm:t>
    </dgm:pt>
    <dgm:pt modelId="{9F39ECC0-6B27-4163-8864-7A01025B7654}" type="sibTrans" cxnId="{381B5BCA-A673-41EA-AC08-067A77BFD73D}">
      <dgm:prSet/>
      <dgm:spPr/>
      <dgm:t>
        <a:bodyPr/>
        <a:lstStyle/>
        <a:p>
          <a:endParaRPr lang="ru-RU"/>
        </a:p>
      </dgm:t>
    </dgm:pt>
    <dgm:pt modelId="{664F790C-5FFE-49AA-B1C3-1F6CD0ABC5E5}">
      <dgm:prSet phldrT="[Текст]" phldr="1"/>
      <dgm:spPr/>
      <dgm:t>
        <a:bodyPr/>
        <a:lstStyle/>
        <a:p>
          <a:endParaRPr lang="ru-RU" dirty="0"/>
        </a:p>
      </dgm:t>
    </dgm:pt>
    <dgm:pt modelId="{06034376-B75C-492C-AB16-022784A6B2C9}" type="sibTrans" cxnId="{8BA586C5-7AAC-4A44-850C-DE504B479798}">
      <dgm:prSet/>
      <dgm:spPr/>
      <dgm:t>
        <a:bodyPr/>
        <a:lstStyle/>
        <a:p>
          <a:endParaRPr lang="ru-RU"/>
        </a:p>
      </dgm:t>
    </dgm:pt>
    <dgm:pt modelId="{8807460C-8356-4105-B1E3-71088C62E5D5}" type="parTrans" cxnId="{8BA586C5-7AAC-4A44-850C-DE504B479798}">
      <dgm:prSet/>
      <dgm:spPr/>
      <dgm:t>
        <a:bodyPr/>
        <a:lstStyle/>
        <a:p>
          <a:endParaRPr lang="ru-RU"/>
        </a:p>
      </dgm:t>
    </dgm:pt>
    <dgm:pt modelId="{5EF5799E-A3B7-49C3-B5AF-681963EE2423}" type="pres">
      <dgm:prSet presAssocID="{2CB8772D-9506-4C1D-BD8F-BE0BF4ACC273}" presName="hierChild1" presStyleCnt="0">
        <dgm:presLayoutVars>
          <dgm:orgChart val="1"/>
          <dgm:chPref val="1"/>
          <dgm:dir/>
          <dgm:animOne val="branch"/>
          <dgm:animLvl val="lvl"/>
          <dgm:resizeHandles/>
        </dgm:presLayoutVars>
      </dgm:prSet>
      <dgm:spPr/>
      <dgm:t>
        <a:bodyPr/>
        <a:lstStyle/>
        <a:p>
          <a:endParaRPr lang="ru-RU"/>
        </a:p>
      </dgm:t>
    </dgm:pt>
    <dgm:pt modelId="{324D2564-95F4-4685-AD96-E1CD9C664D1D}" type="pres">
      <dgm:prSet presAssocID="{664F790C-5FFE-49AA-B1C3-1F6CD0ABC5E5}" presName="hierRoot1" presStyleCnt="0">
        <dgm:presLayoutVars>
          <dgm:hierBranch val="init"/>
        </dgm:presLayoutVars>
      </dgm:prSet>
      <dgm:spPr/>
    </dgm:pt>
    <dgm:pt modelId="{9C10ECA7-9850-4C67-8E32-7F20B605BA63}" type="pres">
      <dgm:prSet presAssocID="{664F790C-5FFE-49AA-B1C3-1F6CD0ABC5E5}" presName="rootComposite1" presStyleCnt="0"/>
      <dgm:spPr/>
    </dgm:pt>
    <dgm:pt modelId="{E2A31EDA-DA7E-4514-AF74-D5B6F78731D9}" type="pres">
      <dgm:prSet presAssocID="{664F790C-5FFE-49AA-B1C3-1F6CD0ABC5E5}" presName="rootText1" presStyleLbl="node0" presStyleIdx="0" presStyleCnt="1" custScaleY="14492" custLinFactNeighborX="-557" custLinFactNeighborY="18557">
        <dgm:presLayoutVars>
          <dgm:chPref val="3"/>
        </dgm:presLayoutVars>
      </dgm:prSet>
      <dgm:spPr/>
      <dgm:t>
        <a:bodyPr/>
        <a:lstStyle/>
        <a:p>
          <a:endParaRPr lang="ru-RU"/>
        </a:p>
      </dgm:t>
    </dgm:pt>
    <dgm:pt modelId="{25E936A9-D931-4EDC-8D80-EA3BCEAA456D}" type="pres">
      <dgm:prSet presAssocID="{664F790C-5FFE-49AA-B1C3-1F6CD0ABC5E5}" presName="rootConnector1" presStyleLbl="node1" presStyleIdx="0" presStyleCnt="0"/>
      <dgm:spPr/>
      <dgm:t>
        <a:bodyPr/>
        <a:lstStyle/>
        <a:p>
          <a:endParaRPr lang="ru-RU"/>
        </a:p>
      </dgm:t>
    </dgm:pt>
    <dgm:pt modelId="{F3F515E9-F447-43B7-A3D8-84AE7CBCD2B9}" type="pres">
      <dgm:prSet presAssocID="{664F790C-5FFE-49AA-B1C3-1F6CD0ABC5E5}" presName="hierChild2" presStyleCnt="0"/>
      <dgm:spPr/>
    </dgm:pt>
    <dgm:pt modelId="{5166087B-516F-47A6-86DB-427BE33CF79A}" type="pres">
      <dgm:prSet presAssocID="{0BE95549-0643-4E86-AD21-EBCE008C698E}" presName="Name37" presStyleLbl="parChTrans1D2" presStyleIdx="0" presStyleCnt="2"/>
      <dgm:spPr/>
      <dgm:t>
        <a:bodyPr/>
        <a:lstStyle/>
        <a:p>
          <a:endParaRPr lang="ru-RU"/>
        </a:p>
      </dgm:t>
    </dgm:pt>
    <dgm:pt modelId="{2C2B216E-7E7C-48B5-BE32-C12D0E50CCDA}" type="pres">
      <dgm:prSet presAssocID="{913860ED-E9F3-4F6F-8A0A-8457184E059B}" presName="hierRoot2" presStyleCnt="0">
        <dgm:presLayoutVars>
          <dgm:hierBranch val="init"/>
        </dgm:presLayoutVars>
      </dgm:prSet>
      <dgm:spPr/>
    </dgm:pt>
    <dgm:pt modelId="{6B063973-144D-44A6-B074-5333B3CD39F1}" type="pres">
      <dgm:prSet presAssocID="{913860ED-E9F3-4F6F-8A0A-8457184E059B}" presName="rootComposite" presStyleCnt="0"/>
      <dgm:spPr/>
    </dgm:pt>
    <dgm:pt modelId="{E5ED97A5-C505-49B2-B514-DF4B478D57F5}" type="pres">
      <dgm:prSet presAssocID="{913860ED-E9F3-4F6F-8A0A-8457184E059B}" presName="rootText" presStyleLbl="node2" presStyleIdx="0" presStyleCnt="2" custScaleX="101423" custScaleY="26031" custLinFactNeighborX="60702" custLinFactNeighborY="19715">
        <dgm:presLayoutVars>
          <dgm:chPref val="3"/>
        </dgm:presLayoutVars>
      </dgm:prSet>
      <dgm:spPr/>
      <dgm:t>
        <a:bodyPr/>
        <a:lstStyle/>
        <a:p>
          <a:endParaRPr lang="ru-RU"/>
        </a:p>
      </dgm:t>
    </dgm:pt>
    <dgm:pt modelId="{5E926327-F402-4073-8661-08F1C1FE961B}" type="pres">
      <dgm:prSet presAssocID="{913860ED-E9F3-4F6F-8A0A-8457184E059B}" presName="rootConnector" presStyleLbl="node2" presStyleIdx="0" presStyleCnt="2"/>
      <dgm:spPr/>
      <dgm:t>
        <a:bodyPr/>
        <a:lstStyle/>
        <a:p>
          <a:endParaRPr lang="ru-RU"/>
        </a:p>
      </dgm:t>
    </dgm:pt>
    <dgm:pt modelId="{7C4B0843-422F-486F-A754-DE4207F6B0C4}" type="pres">
      <dgm:prSet presAssocID="{913860ED-E9F3-4F6F-8A0A-8457184E059B}" presName="hierChild4" presStyleCnt="0"/>
      <dgm:spPr/>
    </dgm:pt>
    <dgm:pt modelId="{2538BFD9-969F-430E-875A-4A19248D9F2E}" type="pres">
      <dgm:prSet presAssocID="{913860ED-E9F3-4F6F-8A0A-8457184E059B}" presName="hierChild5" presStyleCnt="0"/>
      <dgm:spPr/>
    </dgm:pt>
    <dgm:pt modelId="{77696CC8-F82C-43D5-A875-E7865533A797}" type="pres">
      <dgm:prSet presAssocID="{C3D96BC8-97A3-4666-992A-05741664A3B3}" presName="Name37" presStyleLbl="parChTrans1D2" presStyleIdx="1" presStyleCnt="2"/>
      <dgm:spPr/>
      <dgm:t>
        <a:bodyPr/>
        <a:lstStyle/>
        <a:p>
          <a:endParaRPr lang="ru-RU"/>
        </a:p>
      </dgm:t>
    </dgm:pt>
    <dgm:pt modelId="{FC8DB94B-F338-4AF9-AA88-3C07D2582133}" type="pres">
      <dgm:prSet presAssocID="{5CF66081-4620-4AB1-9BC4-500EC30E508A}" presName="hierRoot2" presStyleCnt="0">
        <dgm:presLayoutVars>
          <dgm:hierBranch val="init"/>
        </dgm:presLayoutVars>
      </dgm:prSet>
      <dgm:spPr/>
    </dgm:pt>
    <dgm:pt modelId="{DFB9C26E-BDCB-4878-A79C-077917A87F82}" type="pres">
      <dgm:prSet presAssocID="{5CF66081-4620-4AB1-9BC4-500EC30E508A}" presName="rootComposite" presStyleCnt="0"/>
      <dgm:spPr/>
    </dgm:pt>
    <dgm:pt modelId="{0E2B57D3-FAB0-4225-8439-83E4BD2EE5A6}" type="pres">
      <dgm:prSet presAssocID="{5CF66081-4620-4AB1-9BC4-500EC30E508A}" presName="rootText" presStyleLbl="node2" presStyleIdx="1" presStyleCnt="2" custScaleX="101243" custScaleY="26031" custLinFactNeighborX="-61452" custLinFactNeighborY="-13483">
        <dgm:presLayoutVars>
          <dgm:chPref val="3"/>
        </dgm:presLayoutVars>
      </dgm:prSet>
      <dgm:spPr/>
      <dgm:t>
        <a:bodyPr/>
        <a:lstStyle/>
        <a:p>
          <a:endParaRPr lang="ru-RU"/>
        </a:p>
      </dgm:t>
    </dgm:pt>
    <dgm:pt modelId="{805F53EE-5913-4EF5-B1B6-F297F4B0B60B}" type="pres">
      <dgm:prSet presAssocID="{5CF66081-4620-4AB1-9BC4-500EC30E508A}" presName="rootConnector" presStyleLbl="node2" presStyleIdx="1" presStyleCnt="2"/>
      <dgm:spPr/>
      <dgm:t>
        <a:bodyPr/>
        <a:lstStyle/>
        <a:p>
          <a:endParaRPr lang="ru-RU"/>
        </a:p>
      </dgm:t>
    </dgm:pt>
    <dgm:pt modelId="{13B73353-348D-4589-A361-5FBFF1326A43}" type="pres">
      <dgm:prSet presAssocID="{5CF66081-4620-4AB1-9BC4-500EC30E508A}" presName="hierChild4" presStyleCnt="0"/>
      <dgm:spPr/>
    </dgm:pt>
    <dgm:pt modelId="{89FDBB35-ED44-403A-848F-56A6051F77AF}" type="pres">
      <dgm:prSet presAssocID="{5CF66081-4620-4AB1-9BC4-500EC30E508A}" presName="hierChild5" presStyleCnt="0"/>
      <dgm:spPr/>
    </dgm:pt>
    <dgm:pt modelId="{09333DC8-569E-45D4-9D63-47D7475AA0AE}" type="pres">
      <dgm:prSet presAssocID="{664F790C-5FFE-49AA-B1C3-1F6CD0ABC5E5}" presName="hierChild3" presStyleCnt="0"/>
      <dgm:spPr/>
    </dgm:pt>
  </dgm:ptLst>
  <dgm:cxnLst>
    <dgm:cxn modelId="{B8AC0778-368C-411C-93CD-00C6E9B6FB0A}" type="presOf" srcId="{913860ED-E9F3-4F6F-8A0A-8457184E059B}" destId="{E5ED97A5-C505-49B2-B514-DF4B478D57F5}" srcOrd="0" destOrd="0" presId="urn:microsoft.com/office/officeart/2005/8/layout/orgChart1"/>
    <dgm:cxn modelId="{8736920D-BEC7-48F1-874C-570D0B27C5F4}" srcId="{664F790C-5FFE-49AA-B1C3-1F6CD0ABC5E5}" destId="{913860ED-E9F3-4F6F-8A0A-8457184E059B}" srcOrd="0" destOrd="0" parTransId="{0BE95549-0643-4E86-AD21-EBCE008C698E}" sibTransId="{AEEA7712-2D59-43C0-8978-A852042AFE92}"/>
    <dgm:cxn modelId="{DE12B9C3-06FD-42A9-AB3D-FB1990493F42}" type="presOf" srcId="{5CF66081-4620-4AB1-9BC4-500EC30E508A}" destId="{0E2B57D3-FAB0-4225-8439-83E4BD2EE5A6}" srcOrd="0" destOrd="0" presId="urn:microsoft.com/office/officeart/2005/8/layout/orgChart1"/>
    <dgm:cxn modelId="{8BA586C5-7AAC-4A44-850C-DE504B479798}" srcId="{2CB8772D-9506-4C1D-BD8F-BE0BF4ACC273}" destId="{664F790C-5FFE-49AA-B1C3-1F6CD0ABC5E5}" srcOrd="0" destOrd="0" parTransId="{8807460C-8356-4105-B1E3-71088C62E5D5}" sibTransId="{06034376-B75C-492C-AB16-022784A6B2C9}"/>
    <dgm:cxn modelId="{E099A2D6-BFA1-4D40-A365-EFE9492D0265}" type="presOf" srcId="{664F790C-5FFE-49AA-B1C3-1F6CD0ABC5E5}" destId="{25E936A9-D931-4EDC-8D80-EA3BCEAA456D}" srcOrd="1" destOrd="0" presId="urn:microsoft.com/office/officeart/2005/8/layout/orgChart1"/>
    <dgm:cxn modelId="{381B5BCA-A673-41EA-AC08-067A77BFD73D}" srcId="{664F790C-5FFE-49AA-B1C3-1F6CD0ABC5E5}" destId="{5CF66081-4620-4AB1-9BC4-500EC30E508A}" srcOrd="1" destOrd="0" parTransId="{C3D96BC8-97A3-4666-992A-05741664A3B3}" sibTransId="{9F39ECC0-6B27-4163-8864-7A01025B7654}"/>
    <dgm:cxn modelId="{68044056-8C41-4B7C-A4C1-8E49998E3926}" type="presOf" srcId="{0BE95549-0643-4E86-AD21-EBCE008C698E}" destId="{5166087B-516F-47A6-86DB-427BE33CF79A}" srcOrd="0" destOrd="0" presId="urn:microsoft.com/office/officeart/2005/8/layout/orgChart1"/>
    <dgm:cxn modelId="{B1AF167A-603D-48F2-85A7-E348AE0A3733}" type="presOf" srcId="{913860ED-E9F3-4F6F-8A0A-8457184E059B}" destId="{5E926327-F402-4073-8661-08F1C1FE961B}" srcOrd="1" destOrd="0" presId="urn:microsoft.com/office/officeart/2005/8/layout/orgChart1"/>
    <dgm:cxn modelId="{2C2D5D27-6FB1-4687-B701-C03EF4D3EAF9}" type="presOf" srcId="{C3D96BC8-97A3-4666-992A-05741664A3B3}" destId="{77696CC8-F82C-43D5-A875-E7865533A797}" srcOrd="0" destOrd="0" presId="urn:microsoft.com/office/officeart/2005/8/layout/orgChart1"/>
    <dgm:cxn modelId="{87DD10E7-F570-4522-B6C9-D61C84409F74}" type="presOf" srcId="{664F790C-5FFE-49AA-B1C3-1F6CD0ABC5E5}" destId="{E2A31EDA-DA7E-4514-AF74-D5B6F78731D9}" srcOrd="0" destOrd="0" presId="urn:microsoft.com/office/officeart/2005/8/layout/orgChart1"/>
    <dgm:cxn modelId="{7934050F-BF21-46E0-B157-81FFC71CD10E}" type="presOf" srcId="{2CB8772D-9506-4C1D-BD8F-BE0BF4ACC273}" destId="{5EF5799E-A3B7-49C3-B5AF-681963EE2423}" srcOrd="0" destOrd="0" presId="urn:microsoft.com/office/officeart/2005/8/layout/orgChart1"/>
    <dgm:cxn modelId="{B1C073E6-025A-4CCA-8BFB-896976CE9BE9}" type="presOf" srcId="{5CF66081-4620-4AB1-9BC4-500EC30E508A}" destId="{805F53EE-5913-4EF5-B1B6-F297F4B0B60B}" srcOrd="1" destOrd="0" presId="urn:microsoft.com/office/officeart/2005/8/layout/orgChart1"/>
    <dgm:cxn modelId="{B0D99E9B-8EE3-422E-8B19-6FD4F8E5F12D}" type="presParOf" srcId="{5EF5799E-A3B7-49C3-B5AF-681963EE2423}" destId="{324D2564-95F4-4685-AD96-E1CD9C664D1D}" srcOrd="0" destOrd="0" presId="urn:microsoft.com/office/officeart/2005/8/layout/orgChart1"/>
    <dgm:cxn modelId="{CEE1C681-3883-457A-A75E-18FDBFEE9C68}" type="presParOf" srcId="{324D2564-95F4-4685-AD96-E1CD9C664D1D}" destId="{9C10ECA7-9850-4C67-8E32-7F20B605BA63}" srcOrd="0" destOrd="0" presId="urn:microsoft.com/office/officeart/2005/8/layout/orgChart1"/>
    <dgm:cxn modelId="{51F630CA-40A9-4A30-8F44-BED770BD0C97}" type="presParOf" srcId="{9C10ECA7-9850-4C67-8E32-7F20B605BA63}" destId="{E2A31EDA-DA7E-4514-AF74-D5B6F78731D9}" srcOrd="0" destOrd="0" presId="urn:microsoft.com/office/officeart/2005/8/layout/orgChart1"/>
    <dgm:cxn modelId="{EF1AB1B1-432C-446E-89D8-9FA8C137719C}" type="presParOf" srcId="{9C10ECA7-9850-4C67-8E32-7F20B605BA63}" destId="{25E936A9-D931-4EDC-8D80-EA3BCEAA456D}" srcOrd="1" destOrd="0" presId="urn:microsoft.com/office/officeart/2005/8/layout/orgChart1"/>
    <dgm:cxn modelId="{84358589-02F1-4557-97BC-9820DF061FF9}" type="presParOf" srcId="{324D2564-95F4-4685-AD96-E1CD9C664D1D}" destId="{F3F515E9-F447-43B7-A3D8-84AE7CBCD2B9}" srcOrd="1" destOrd="0" presId="urn:microsoft.com/office/officeart/2005/8/layout/orgChart1"/>
    <dgm:cxn modelId="{44896E8B-5C19-4432-B1E3-17204B806F83}" type="presParOf" srcId="{F3F515E9-F447-43B7-A3D8-84AE7CBCD2B9}" destId="{5166087B-516F-47A6-86DB-427BE33CF79A}" srcOrd="0" destOrd="0" presId="urn:microsoft.com/office/officeart/2005/8/layout/orgChart1"/>
    <dgm:cxn modelId="{4EE25C01-A604-44C7-B00A-53FE5B6A43B6}" type="presParOf" srcId="{F3F515E9-F447-43B7-A3D8-84AE7CBCD2B9}" destId="{2C2B216E-7E7C-48B5-BE32-C12D0E50CCDA}" srcOrd="1" destOrd="0" presId="urn:microsoft.com/office/officeart/2005/8/layout/orgChart1"/>
    <dgm:cxn modelId="{BB1D5D37-121D-4CAA-993D-AACD6EDB54B3}" type="presParOf" srcId="{2C2B216E-7E7C-48B5-BE32-C12D0E50CCDA}" destId="{6B063973-144D-44A6-B074-5333B3CD39F1}" srcOrd="0" destOrd="0" presId="urn:microsoft.com/office/officeart/2005/8/layout/orgChart1"/>
    <dgm:cxn modelId="{3000278A-1253-484C-AF7B-B78E644EE45A}" type="presParOf" srcId="{6B063973-144D-44A6-B074-5333B3CD39F1}" destId="{E5ED97A5-C505-49B2-B514-DF4B478D57F5}" srcOrd="0" destOrd="0" presId="urn:microsoft.com/office/officeart/2005/8/layout/orgChart1"/>
    <dgm:cxn modelId="{93B3C55D-5BDC-4038-B5C6-345D79FD10D4}" type="presParOf" srcId="{6B063973-144D-44A6-B074-5333B3CD39F1}" destId="{5E926327-F402-4073-8661-08F1C1FE961B}" srcOrd="1" destOrd="0" presId="urn:microsoft.com/office/officeart/2005/8/layout/orgChart1"/>
    <dgm:cxn modelId="{85B72DB2-96AD-4CF7-913A-10E46F409BD9}" type="presParOf" srcId="{2C2B216E-7E7C-48B5-BE32-C12D0E50CCDA}" destId="{7C4B0843-422F-486F-A754-DE4207F6B0C4}" srcOrd="1" destOrd="0" presId="urn:microsoft.com/office/officeart/2005/8/layout/orgChart1"/>
    <dgm:cxn modelId="{F7A00054-F04D-4A28-BCE7-D26F860D1748}" type="presParOf" srcId="{2C2B216E-7E7C-48B5-BE32-C12D0E50CCDA}" destId="{2538BFD9-969F-430E-875A-4A19248D9F2E}" srcOrd="2" destOrd="0" presId="urn:microsoft.com/office/officeart/2005/8/layout/orgChart1"/>
    <dgm:cxn modelId="{418AE214-FE25-4773-A819-62634F7D44D3}" type="presParOf" srcId="{F3F515E9-F447-43B7-A3D8-84AE7CBCD2B9}" destId="{77696CC8-F82C-43D5-A875-E7865533A797}" srcOrd="2" destOrd="0" presId="urn:microsoft.com/office/officeart/2005/8/layout/orgChart1"/>
    <dgm:cxn modelId="{B8457A9C-6EE5-4CE9-9012-C805D2D7EB7A}" type="presParOf" srcId="{F3F515E9-F447-43B7-A3D8-84AE7CBCD2B9}" destId="{FC8DB94B-F338-4AF9-AA88-3C07D2582133}" srcOrd="3" destOrd="0" presId="urn:microsoft.com/office/officeart/2005/8/layout/orgChart1"/>
    <dgm:cxn modelId="{BC4D145F-C7F3-4E9C-84A6-5AC14518EF67}" type="presParOf" srcId="{FC8DB94B-F338-4AF9-AA88-3C07D2582133}" destId="{DFB9C26E-BDCB-4878-A79C-077917A87F82}" srcOrd="0" destOrd="0" presId="urn:microsoft.com/office/officeart/2005/8/layout/orgChart1"/>
    <dgm:cxn modelId="{876E5EC4-4729-49BA-A352-9A588CE33A21}" type="presParOf" srcId="{DFB9C26E-BDCB-4878-A79C-077917A87F82}" destId="{0E2B57D3-FAB0-4225-8439-83E4BD2EE5A6}" srcOrd="0" destOrd="0" presId="urn:microsoft.com/office/officeart/2005/8/layout/orgChart1"/>
    <dgm:cxn modelId="{44C3F77E-D63A-4902-8E3B-0A65A03FB23D}" type="presParOf" srcId="{DFB9C26E-BDCB-4878-A79C-077917A87F82}" destId="{805F53EE-5913-4EF5-B1B6-F297F4B0B60B}" srcOrd="1" destOrd="0" presId="urn:microsoft.com/office/officeart/2005/8/layout/orgChart1"/>
    <dgm:cxn modelId="{2402E0FC-3307-43E4-9DF1-D52DA3D7E81F}" type="presParOf" srcId="{FC8DB94B-F338-4AF9-AA88-3C07D2582133}" destId="{13B73353-348D-4589-A361-5FBFF1326A43}" srcOrd="1" destOrd="0" presId="urn:microsoft.com/office/officeart/2005/8/layout/orgChart1"/>
    <dgm:cxn modelId="{9828AB68-9B0F-4838-861F-7151A2A2D79F}" type="presParOf" srcId="{FC8DB94B-F338-4AF9-AA88-3C07D2582133}" destId="{89FDBB35-ED44-403A-848F-56A6051F77AF}" srcOrd="2" destOrd="0" presId="urn:microsoft.com/office/officeart/2005/8/layout/orgChart1"/>
    <dgm:cxn modelId="{9F8C59E8-A1CF-4579-B3BD-76F91FBCC08D}" type="presParOf" srcId="{324D2564-95F4-4685-AD96-E1CD9C664D1D}" destId="{09333DC8-569E-45D4-9D63-47D7475AA0A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B8772D-9506-4C1D-BD8F-BE0BF4ACC273}"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ru-RU"/>
        </a:p>
      </dgm:t>
    </dgm:pt>
    <dgm:pt modelId="{913860ED-E9F3-4F6F-8A0A-8457184E059B}">
      <dgm:prSet phldrT="[Текст]" custT="1"/>
      <dgm:spPr/>
      <dgm:t>
        <a:bodyPr/>
        <a:lstStyle/>
        <a:p>
          <a:r>
            <a:rPr lang="ru-RU" sz="2000" dirty="0" err="1" smtClean="0"/>
            <a:t>градиенттік</a:t>
          </a:r>
          <a:r>
            <a:rPr lang="ru-RU" sz="2000" dirty="0" smtClean="0"/>
            <a:t> (</a:t>
          </a:r>
          <a:r>
            <a:rPr lang="ru-RU" sz="2000" dirty="0" err="1" smtClean="0"/>
            <a:t>graded</a:t>
          </a:r>
          <a:r>
            <a:rPr lang="ru-RU" sz="2000" dirty="0" smtClean="0"/>
            <a:t> </a:t>
          </a:r>
          <a:r>
            <a:rPr lang="ru-RU" sz="2000" dirty="0" err="1" smtClean="0"/>
            <a:t>index</a:t>
          </a:r>
          <a:r>
            <a:rPr lang="ru-RU" sz="2000" dirty="0" smtClean="0"/>
            <a:t> </a:t>
          </a:r>
          <a:r>
            <a:rPr lang="ru-RU" sz="2000" dirty="0" err="1" smtClean="0"/>
            <a:t>multi</a:t>
          </a:r>
          <a:r>
            <a:rPr lang="ru-RU" sz="2000" dirty="0" smtClean="0"/>
            <a:t> </a:t>
          </a:r>
          <a:r>
            <a:rPr lang="ru-RU" sz="2000" dirty="0" err="1" smtClean="0"/>
            <a:t>mode</a:t>
          </a:r>
          <a:r>
            <a:rPr lang="ru-RU" sz="2000" dirty="0" smtClean="0"/>
            <a:t> </a:t>
          </a:r>
          <a:r>
            <a:rPr lang="ru-RU" sz="2000" dirty="0" err="1" smtClean="0"/>
            <a:t>fiber</a:t>
          </a:r>
          <a:r>
            <a:rPr lang="ru-RU" sz="2000" dirty="0" smtClean="0"/>
            <a:t>) </a:t>
          </a:r>
          <a:endParaRPr lang="ru-RU" sz="2000" dirty="0"/>
        </a:p>
      </dgm:t>
    </dgm:pt>
    <dgm:pt modelId="{0BE95549-0643-4E86-AD21-EBCE008C698E}" type="parTrans" cxnId="{8736920D-BEC7-48F1-874C-570D0B27C5F4}">
      <dgm:prSet/>
      <dgm:spPr/>
      <dgm:t>
        <a:bodyPr/>
        <a:lstStyle/>
        <a:p>
          <a:endParaRPr lang="ru-RU"/>
        </a:p>
      </dgm:t>
    </dgm:pt>
    <dgm:pt modelId="{AEEA7712-2D59-43C0-8978-A852042AFE92}" type="sibTrans" cxnId="{8736920D-BEC7-48F1-874C-570D0B27C5F4}">
      <dgm:prSet/>
      <dgm:spPr/>
      <dgm:t>
        <a:bodyPr/>
        <a:lstStyle/>
        <a:p>
          <a:endParaRPr lang="ru-RU"/>
        </a:p>
      </dgm:t>
    </dgm:pt>
    <dgm:pt modelId="{5CF66081-4620-4AB1-9BC4-500EC30E508A}">
      <dgm:prSet phldrT="[Текст]" custT="1"/>
      <dgm:spPr/>
      <dgm:t>
        <a:bodyPr/>
        <a:lstStyle/>
        <a:p>
          <a:r>
            <a:rPr lang="ru-RU" sz="2000" dirty="0" err="1" smtClean="0"/>
            <a:t>сатылы</a:t>
          </a:r>
          <a:r>
            <a:rPr lang="ru-RU" sz="2000" dirty="0" smtClean="0"/>
            <a:t> (</a:t>
          </a:r>
          <a:r>
            <a:rPr lang="ru-RU" sz="2000" dirty="0" err="1" smtClean="0"/>
            <a:t>step</a:t>
          </a:r>
          <a:r>
            <a:rPr lang="ru-RU" sz="2000" dirty="0" smtClean="0"/>
            <a:t> </a:t>
          </a:r>
          <a:r>
            <a:rPr lang="ru-RU" sz="2000" dirty="0" err="1" smtClean="0"/>
            <a:t>index</a:t>
          </a:r>
          <a:r>
            <a:rPr lang="ru-RU" sz="2000" dirty="0" smtClean="0"/>
            <a:t> </a:t>
          </a:r>
          <a:r>
            <a:rPr lang="ru-RU" sz="2000" dirty="0" err="1" smtClean="0"/>
            <a:t>multi</a:t>
          </a:r>
          <a:r>
            <a:rPr lang="ru-RU" sz="2000" dirty="0" smtClean="0"/>
            <a:t> </a:t>
          </a:r>
          <a:r>
            <a:rPr lang="ru-RU" sz="2000" dirty="0" err="1" smtClean="0"/>
            <a:t>mode</a:t>
          </a:r>
          <a:r>
            <a:rPr lang="ru-RU" sz="2000" dirty="0" smtClean="0"/>
            <a:t> </a:t>
          </a:r>
          <a:r>
            <a:rPr lang="ru-RU" sz="2000" dirty="0" err="1" smtClean="0"/>
            <a:t>fiber</a:t>
          </a:r>
          <a:r>
            <a:rPr lang="ru-RU" sz="2000" dirty="0" smtClean="0"/>
            <a:t>)</a:t>
          </a:r>
          <a:endParaRPr lang="ru-RU" sz="2000" dirty="0"/>
        </a:p>
      </dgm:t>
    </dgm:pt>
    <dgm:pt modelId="{C3D96BC8-97A3-4666-992A-05741664A3B3}" type="parTrans" cxnId="{381B5BCA-A673-41EA-AC08-067A77BFD73D}">
      <dgm:prSet/>
      <dgm:spPr/>
      <dgm:t>
        <a:bodyPr/>
        <a:lstStyle/>
        <a:p>
          <a:endParaRPr lang="ru-RU"/>
        </a:p>
      </dgm:t>
    </dgm:pt>
    <dgm:pt modelId="{9F39ECC0-6B27-4163-8864-7A01025B7654}" type="sibTrans" cxnId="{381B5BCA-A673-41EA-AC08-067A77BFD73D}">
      <dgm:prSet/>
      <dgm:spPr/>
      <dgm:t>
        <a:bodyPr/>
        <a:lstStyle/>
        <a:p>
          <a:endParaRPr lang="ru-RU"/>
        </a:p>
      </dgm:t>
    </dgm:pt>
    <dgm:pt modelId="{664F790C-5FFE-49AA-B1C3-1F6CD0ABC5E5}">
      <dgm:prSet phldrT="[Текст]" phldr="1"/>
      <dgm:spPr/>
      <dgm:t>
        <a:bodyPr/>
        <a:lstStyle/>
        <a:p>
          <a:endParaRPr lang="ru-RU" dirty="0"/>
        </a:p>
      </dgm:t>
    </dgm:pt>
    <dgm:pt modelId="{06034376-B75C-492C-AB16-022784A6B2C9}" type="sibTrans" cxnId="{8BA586C5-7AAC-4A44-850C-DE504B479798}">
      <dgm:prSet/>
      <dgm:spPr/>
      <dgm:t>
        <a:bodyPr/>
        <a:lstStyle/>
        <a:p>
          <a:endParaRPr lang="ru-RU"/>
        </a:p>
      </dgm:t>
    </dgm:pt>
    <dgm:pt modelId="{8807460C-8356-4105-B1E3-71088C62E5D5}" type="parTrans" cxnId="{8BA586C5-7AAC-4A44-850C-DE504B479798}">
      <dgm:prSet/>
      <dgm:spPr/>
      <dgm:t>
        <a:bodyPr/>
        <a:lstStyle/>
        <a:p>
          <a:endParaRPr lang="ru-RU"/>
        </a:p>
      </dgm:t>
    </dgm:pt>
    <dgm:pt modelId="{5EF5799E-A3B7-49C3-B5AF-681963EE2423}" type="pres">
      <dgm:prSet presAssocID="{2CB8772D-9506-4C1D-BD8F-BE0BF4ACC273}" presName="hierChild1" presStyleCnt="0">
        <dgm:presLayoutVars>
          <dgm:orgChart val="1"/>
          <dgm:chPref val="1"/>
          <dgm:dir/>
          <dgm:animOne val="branch"/>
          <dgm:animLvl val="lvl"/>
          <dgm:resizeHandles/>
        </dgm:presLayoutVars>
      </dgm:prSet>
      <dgm:spPr/>
      <dgm:t>
        <a:bodyPr/>
        <a:lstStyle/>
        <a:p>
          <a:endParaRPr lang="ru-RU"/>
        </a:p>
      </dgm:t>
    </dgm:pt>
    <dgm:pt modelId="{324D2564-95F4-4685-AD96-E1CD9C664D1D}" type="pres">
      <dgm:prSet presAssocID="{664F790C-5FFE-49AA-B1C3-1F6CD0ABC5E5}" presName="hierRoot1" presStyleCnt="0">
        <dgm:presLayoutVars>
          <dgm:hierBranch val="init"/>
        </dgm:presLayoutVars>
      </dgm:prSet>
      <dgm:spPr/>
    </dgm:pt>
    <dgm:pt modelId="{9C10ECA7-9850-4C67-8E32-7F20B605BA63}" type="pres">
      <dgm:prSet presAssocID="{664F790C-5FFE-49AA-B1C3-1F6CD0ABC5E5}" presName="rootComposite1" presStyleCnt="0"/>
      <dgm:spPr/>
    </dgm:pt>
    <dgm:pt modelId="{E2A31EDA-DA7E-4514-AF74-D5B6F78731D9}" type="pres">
      <dgm:prSet presAssocID="{664F790C-5FFE-49AA-B1C3-1F6CD0ABC5E5}" presName="rootText1" presStyleLbl="node0" presStyleIdx="0" presStyleCnt="1" custScaleY="14492" custLinFactNeighborX="-557" custLinFactNeighborY="18557">
        <dgm:presLayoutVars>
          <dgm:chPref val="3"/>
        </dgm:presLayoutVars>
      </dgm:prSet>
      <dgm:spPr/>
      <dgm:t>
        <a:bodyPr/>
        <a:lstStyle/>
        <a:p>
          <a:endParaRPr lang="ru-RU"/>
        </a:p>
      </dgm:t>
    </dgm:pt>
    <dgm:pt modelId="{25E936A9-D931-4EDC-8D80-EA3BCEAA456D}" type="pres">
      <dgm:prSet presAssocID="{664F790C-5FFE-49AA-B1C3-1F6CD0ABC5E5}" presName="rootConnector1" presStyleLbl="node1" presStyleIdx="0" presStyleCnt="0"/>
      <dgm:spPr/>
      <dgm:t>
        <a:bodyPr/>
        <a:lstStyle/>
        <a:p>
          <a:endParaRPr lang="ru-RU"/>
        </a:p>
      </dgm:t>
    </dgm:pt>
    <dgm:pt modelId="{F3F515E9-F447-43B7-A3D8-84AE7CBCD2B9}" type="pres">
      <dgm:prSet presAssocID="{664F790C-5FFE-49AA-B1C3-1F6CD0ABC5E5}" presName="hierChild2" presStyleCnt="0"/>
      <dgm:spPr/>
    </dgm:pt>
    <dgm:pt modelId="{5166087B-516F-47A6-86DB-427BE33CF79A}" type="pres">
      <dgm:prSet presAssocID="{0BE95549-0643-4E86-AD21-EBCE008C698E}" presName="Name37" presStyleLbl="parChTrans1D2" presStyleIdx="0" presStyleCnt="2"/>
      <dgm:spPr/>
      <dgm:t>
        <a:bodyPr/>
        <a:lstStyle/>
        <a:p>
          <a:endParaRPr lang="ru-RU"/>
        </a:p>
      </dgm:t>
    </dgm:pt>
    <dgm:pt modelId="{2C2B216E-7E7C-48B5-BE32-C12D0E50CCDA}" type="pres">
      <dgm:prSet presAssocID="{913860ED-E9F3-4F6F-8A0A-8457184E059B}" presName="hierRoot2" presStyleCnt="0">
        <dgm:presLayoutVars>
          <dgm:hierBranch val="init"/>
        </dgm:presLayoutVars>
      </dgm:prSet>
      <dgm:spPr/>
    </dgm:pt>
    <dgm:pt modelId="{6B063973-144D-44A6-B074-5333B3CD39F1}" type="pres">
      <dgm:prSet presAssocID="{913860ED-E9F3-4F6F-8A0A-8457184E059B}" presName="rootComposite" presStyleCnt="0"/>
      <dgm:spPr/>
    </dgm:pt>
    <dgm:pt modelId="{E5ED97A5-C505-49B2-B514-DF4B478D57F5}" type="pres">
      <dgm:prSet presAssocID="{913860ED-E9F3-4F6F-8A0A-8457184E059B}" presName="rootText" presStyleLbl="node2" presStyleIdx="0" presStyleCnt="2" custScaleX="101423" custScaleY="26031" custLinFactNeighborX="60702" custLinFactNeighborY="19715">
        <dgm:presLayoutVars>
          <dgm:chPref val="3"/>
        </dgm:presLayoutVars>
      </dgm:prSet>
      <dgm:spPr/>
      <dgm:t>
        <a:bodyPr/>
        <a:lstStyle/>
        <a:p>
          <a:endParaRPr lang="ru-RU"/>
        </a:p>
      </dgm:t>
    </dgm:pt>
    <dgm:pt modelId="{5E926327-F402-4073-8661-08F1C1FE961B}" type="pres">
      <dgm:prSet presAssocID="{913860ED-E9F3-4F6F-8A0A-8457184E059B}" presName="rootConnector" presStyleLbl="node2" presStyleIdx="0" presStyleCnt="2"/>
      <dgm:spPr/>
      <dgm:t>
        <a:bodyPr/>
        <a:lstStyle/>
        <a:p>
          <a:endParaRPr lang="ru-RU"/>
        </a:p>
      </dgm:t>
    </dgm:pt>
    <dgm:pt modelId="{7C4B0843-422F-486F-A754-DE4207F6B0C4}" type="pres">
      <dgm:prSet presAssocID="{913860ED-E9F3-4F6F-8A0A-8457184E059B}" presName="hierChild4" presStyleCnt="0"/>
      <dgm:spPr/>
    </dgm:pt>
    <dgm:pt modelId="{2538BFD9-969F-430E-875A-4A19248D9F2E}" type="pres">
      <dgm:prSet presAssocID="{913860ED-E9F3-4F6F-8A0A-8457184E059B}" presName="hierChild5" presStyleCnt="0"/>
      <dgm:spPr/>
    </dgm:pt>
    <dgm:pt modelId="{77696CC8-F82C-43D5-A875-E7865533A797}" type="pres">
      <dgm:prSet presAssocID="{C3D96BC8-97A3-4666-992A-05741664A3B3}" presName="Name37" presStyleLbl="parChTrans1D2" presStyleIdx="1" presStyleCnt="2"/>
      <dgm:spPr/>
      <dgm:t>
        <a:bodyPr/>
        <a:lstStyle/>
        <a:p>
          <a:endParaRPr lang="ru-RU"/>
        </a:p>
      </dgm:t>
    </dgm:pt>
    <dgm:pt modelId="{FC8DB94B-F338-4AF9-AA88-3C07D2582133}" type="pres">
      <dgm:prSet presAssocID="{5CF66081-4620-4AB1-9BC4-500EC30E508A}" presName="hierRoot2" presStyleCnt="0">
        <dgm:presLayoutVars>
          <dgm:hierBranch val="init"/>
        </dgm:presLayoutVars>
      </dgm:prSet>
      <dgm:spPr/>
    </dgm:pt>
    <dgm:pt modelId="{DFB9C26E-BDCB-4878-A79C-077917A87F82}" type="pres">
      <dgm:prSet presAssocID="{5CF66081-4620-4AB1-9BC4-500EC30E508A}" presName="rootComposite" presStyleCnt="0"/>
      <dgm:spPr/>
    </dgm:pt>
    <dgm:pt modelId="{0E2B57D3-FAB0-4225-8439-83E4BD2EE5A6}" type="pres">
      <dgm:prSet presAssocID="{5CF66081-4620-4AB1-9BC4-500EC30E508A}" presName="rootText" presStyleLbl="node2" presStyleIdx="1" presStyleCnt="2" custScaleX="101243" custScaleY="26031" custLinFactNeighborX="-61452" custLinFactNeighborY="-13483">
        <dgm:presLayoutVars>
          <dgm:chPref val="3"/>
        </dgm:presLayoutVars>
      </dgm:prSet>
      <dgm:spPr/>
      <dgm:t>
        <a:bodyPr/>
        <a:lstStyle/>
        <a:p>
          <a:endParaRPr lang="ru-RU"/>
        </a:p>
      </dgm:t>
    </dgm:pt>
    <dgm:pt modelId="{805F53EE-5913-4EF5-B1B6-F297F4B0B60B}" type="pres">
      <dgm:prSet presAssocID="{5CF66081-4620-4AB1-9BC4-500EC30E508A}" presName="rootConnector" presStyleLbl="node2" presStyleIdx="1" presStyleCnt="2"/>
      <dgm:spPr/>
      <dgm:t>
        <a:bodyPr/>
        <a:lstStyle/>
        <a:p>
          <a:endParaRPr lang="ru-RU"/>
        </a:p>
      </dgm:t>
    </dgm:pt>
    <dgm:pt modelId="{13B73353-348D-4589-A361-5FBFF1326A43}" type="pres">
      <dgm:prSet presAssocID="{5CF66081-4620-4AB1-9BC4-500EC30E508A}" presName="hierChild4" presStyleCnt="0"/>
      <dgm:spPr/>
    </dgm:pt>
    <dgm:pt modelId="{89FDBB35-ED44-403A-848F-56A6051F77AF}" type="pres">
      <dgm:prSet presAssocID="{5CF66081-4620-4AB1-9BC4-500EC30E508A}" presName="hierChild5" presStyleCnt="0"/>
      <dgm:spPr/>
    </dgm:pt>
    <dgm:pt modelId="{09333DC8-569E-45D4-9D63-47D7475AA0AE}" type="pres">
      <dgm:prSet presAssocID="{664F790C-5FFE-49AA-B1C3-1F6CD0ABC5E5}" presName="hierChild3" presStyleCnt="0"/>
      <dgm:spPr/>
    </dgm:pt>
  </dgm:ptLst>
  <dgm:cxnLst>
    <dgm:cxn modelId="{19427F20-E0FA-406E-B533-D4562468EF43}" type="presOf" srcId="{C3D96BC8-97A3-4666-992A-05741664A3B3}" destId="{77696CC8-F82C-43D5-A875-E7865533A797}" srcOrd="0" destOrd="0" presId="urn:microsoft.com/office/officeart/2005/8/layout/orgChart1"/>
    <dgm:cxn modelId="{8736920D-BEC7-48F1-874C-570D0B27C5F4}" srcId="{664F790C-5FFE-49AA-B1C3-1F6CD0ABC5E5}" destId="{913860ED-E9F3-4F6F-8A0A-8457184E059B}" srcOrd="0" destOrd="0" parTransId="{0BE95549-0643-4E86-AD21-EBCE008C698E}" sibTransId="{AEEA7712-2D59-43C0-8978-A852042AFE92}"/>
    <dgm:cxn modelId="{4D556FAA-B6BA-4BD8-A922-8F2C70673778}" type="presOf" srcId="{664F790C-5FFE-49AA-B1C3-1F6CD0ABC5E5}" destId="{25E936A9-D931-4EDC-8D80-EA3BCEAA456D}" srcOrd="1" destOrd="0" presId="urn:microsoft.com/office/officeart/2005/8/layout/orgChart1"/>
    <dgm:cxn modelId="{8BA586C5-7AAC-4A44-850C-DE504B479798}" srcId="{2CB8772D-9506-4C1D-BD8F-BE0BF4ACC273}" destId="{664F790C-5FFE-49AA-B1C3-1F6CD0ABC5E5}" srcOrd="0" destOrd="0" parTransId="{8807460C-8356-4105-B1E3-71088C62E5D5}" sibTransId="{06034376-B75C-492C-AB16-022784A6B2C9}"/>
    <dgm:cxn modelId="{180533EB-00F4-46B1-A094-3EED4D0DCD40}" type="presOf" srcId="{913860ED-E9F3-4F6F-8A0A-8457184E059B}" destId="{5E926327-F402-4073-8661-08F1C1FE961B}" srcOrd="1" destOrd="0" presId="urn:microsoft.com/office/officeart/2005/8/layout/orgChart1"/>
    <dgm:cxn modelId="{E4A92C1F-C5AE-4A21-8E13-1225B98AD9BC}" type="presOf" srcId="{664F790C-5FFE-49AA-B1C3-1F6CD0ABC5E5}" destId="{E2A31EDA-DA7E-4514-AF74-D5B6F78731D9}" srcOrd="0" destOrd="0" presId="urn:microsoft.com/office/officeart/2005/8/layout/orgChart1"/>
    <dgm:cxn modelId="{E8E7534F-5170-483F-88CD-62EA36B83CAB}" type="presOf" srcId="{0BE95549-0643-4E86-AD21-EBCE008C698E}" destId="{5166087B-516F-47A6-86DB-427BE33CF79A}" srcOrd="0" destOrd="0" presId="urn:microsoft.com/office/officeart/2005/8/layout/orgChart1"/>
    <dgm:cxn modelId="{381B5BCA-A673-41EA-AC08-067A77BFD73D}" srcId="{664F790C-5FFE-49AA-B1C3-1F6CD0ABC5E5}" destId="{5CF66081-4620-4AB1-9BC4-500EC30E508A}" srcOrd="1" destOrd="0" parTransId="{C3D96BC8-97A3-4666-992A-05741664A3B3}" sibTransId="{9F39ECC0-6B27-4163-8864-7A01025B7654}"/>
    <dgm:cxn modelId="{09926934-17FD-4BD5-8F9B-946ABFF70B01}" type="presOf" srcId="{2CB8772D-9506-4C1D-BD8F-BE0BF4ACC273}" destId="{5EF5799E-A3B7-49C3-B5AF-681963EE2423}" srcOrd="0" destOrd="0" presId="urn:microsoft.com/office/officeart/2005/8/layout/orgChart1"/>
    <dgm:cxn modelId="{AC241008-AD79-44EE-9B27-BCB84C774B9C}" type="presOf" srcId="{913860ED-E9F3-4F6F-8A0A-8457184E059B}" destId="{E5ED97A5-C505-49B2-B514-DF4B478D57F5}" srcOrd="0" destOrd="0" presId="urn:microsoft.com/office/officeart/2005/8/layout/orgChart1"/>
    <dgm:cxn modelId="{4E2F5E2A-4AB3-4BBA-8DC4-9C230FCB41D4}" type="presOf" srcId="{5CF66081-4620-4AB1-9BC4-500EC30E508A}" destId="{0E2B57D3-FAB0-4225-8439-83E4BD2EE5A6}" srcOrd="0" destOrd="0" presId="urn:microsoft.com/office/officeart/2005/8/layout/orgChart1"/>
    <dgm:cxn modelId="{38971BD2-F033-44F0-8289-20266818520C}" type="presOf" srcId="{5CF66081-4620-4AB1-9BC4-500EC30E508A}" destId="{805F53EE-5913-4EF5-B1B6-F297F4B0B60B}" srcOrd="1" destOrd="0" presId="urn:microsoft.com/office/officeart/2005/8/layout/orgChart1"/>
    <dgm:cxn modelId="{D78880C5-16AB-41BB-ABFB-35CC91C4A8B8}" type="presParOf" srcId="{5EF5799E-A3B7-49C3-B5AF-681963EE2423}" destId="{324D2564-95F4-4685-AD96-E1CD9C664D1D}" srcOrd="0" destOrd="0" presId="urn:microsoft.com/office/officeart/2005/8/layout/orgChart1"/>
    <dgm:cxn modelId="{CB96B8C5-AD77-4AE0-A866-617398D26E81}" type="presParOf" srcId="{324D2564-95F4-4685-AD96-E1CD9C664D1D}" destId="{9C10ECA7-9850-4C67-8E32-7F20B605BA63}" srcOrd="0" destOrd="0" presId="urn:microsoft.com/office/officeart/2005/8/layout/orgChart1"/>
    <dgm:cxn modelId="{CEB030DB-82BF-4913-A4C9-DB5DEE8AFAB4}" type="presParOf" srcId="{9C10ECA7-9850-4C67-8E32-7F20B605BA63}" destId="{E2A31EDA-DA7E-4514-AF74-D5B6F78731D9}" srcOrd="0" destOrd="0" presId="urn:microsoft.com/office/officeart/2005/8/layout/orgChart1"/>
    <dgm:cxn modelId="{DB8D780F-9301-46E1-A891-B0212E1682ED}" type="presParOf" srcId="{9C10ECA7-9850-4C67-8E32-7F20B605BA63}" destId="{25E936A9-D931-4EDC-8D80-EA3BCEAA456D}" srcOrd="1" destOrd="0" presId="urn:microsoft.com/office/officeart/2005/8/layout/orgChart1"/>
    <dgm:cxn modelId="{BF6D9FE4-968C-4125-984C-85777836191A}" type="presParOf" srcId="{324D2564-95F4-4685-AD96-E1CD9C664D1D}" destId="{F3F515E9-F447-43B7-A3D8-84AE7CBCD2B9}" srcOrd="1" destOrd="0" presId="urn:microsoft.com/office/officeart/2005/8/layout/orgChart1"/>
    <dgm:cxn modelId="{3BA53142-FFC8-4C33-BEC4-8C2A74588F1E}" type="presParOf" srcId="{F3F515E9-F447-43B7-A3D8-84AE7CBCD2B9}" destId="{5166087B-516F-47A6-86DB-427BE33CF79A}" srcOrd="0" destOrd="0" presId="urn:microsoft.com/office/officeart/2005/8/layout/orgChart1"/>
    <dgm:cxn modelId="{148FAE7E-1ECD-48EB-BC49-1473BE1E5B45}" type="presParOf" srcId="{F3F515E9-F447-43B7-A3D8-84AE7CBCD2B9}" destId="{2C2B216E-7E7C-48B5-BE32-C12D0E50CCDA}" srcOrd="1" destOrd="0" presId="urn:microsoft.com/office/officeart/2005/8/layout/orgChart1"/>
    <dgm:cxn modelId="{A71CAB59-952C-4CAD-967A-FB8B80355EAD}" type="presParOf" srcId="{2C2B216E-7E7C-48B5-BE32-C12D0E50CCDA}" destId="{6B063973-144D-44A6-B074-5333B3CD39F1}" srcOrd="0" destOrd="0" presId="urn:microsoft.com/office/officeart/2005/8/layout/orgChart1"/>
    <dgm:cxn modelId="{6A54BD21-3498-4C02-B457-8D6567D85812}" type="presParOf" srcId="{6B063973-144D-44A6-B074-5333B3CD39F1}" destId="{E5ED97A5-C505-49B2-B514-DF4B478D57F5}" srcOrd="0" destOrd="0" presId="urn:microsoft.com/office/officeart/2005/8/layout/orgChart1"/>
    <dgm:cxn modelId="{BCD43704-41DA-44BB-A0A0-5DAE10949461}" type="presParOf" srcId="{6B063973-144D-44A6-B074-5333B3CD39F1}" destId="{5E926327-F402-4073-8661-08F1C1FE961B}" srcOrd="1" destOrd="0" presId="urn:microsoft.com/office/officeart/2005/8/layout/orgChart1"/>
    <dgm:cxn modelId="{A5A53943-30CA-43DB-830E-C5FC10902C0C}" type="presParOf" srcId="{2C2B216E-7E7C-48B5-BE32-C12D0E50CCDA}" destId="{7C4B0843-422F-486F-A754-DE4207F6B0C4}" srcOrd="1" destOrd="0" presId="urn:microsoft.com/office/officeart/2005/8/layout/orgChart1"/>
    <dgm:cxn modelId="{8A69137B-D589-46ED-8AD1-8F4352DBA557}" type="presParOf" srcId="{2C2B216E-7E7C-48B5-BE32-C12D0E50CCDA}" destId="{2538BFD9-969F-430E-875A-4A19248D9F2E}" srcOrd="2" destOrd="0" presId="urn:microsoft.com/office/officeart/2005/8/layout/orgChart1"/>
    <dgm:cxn modelId="{E94AADD1-A49B-4467-BC01-8C10F08E867A}" type="presParOf" srcId="{F3F515E9-F447-43B7-A3D8-84AE7CBCD2B9}" destId="{77696CC8-F82C-43D5-A875-E7865533A797}" srcOrd="2" destOrd="0" presId="urn:microsoft.com/office/officeart/2005/8/layout/orgChart1"/>
    <dgm:cxn modelId="{A115EE03-73A1-4EE8-9018-FF585FCF0755}" type="presParOf" srcId="{F3F515E9-F447-43B7-A3D8-84AE7CBCD2B9}" destId="{FC8DB94B-F338-4AF9-AA88-3C07D2582133}" srcOrd="3" destOrd="0" presId="urn:microsoft.com/office/officeart/2005/8/layout/orgChart1"/>
    <dgm:cxn modelId="{271FB3F0-FFA0-4F3B-8C4E-EDE1B94FABC3}" type="presParOf" srcId="{FC8DB94B-F338-4AF9-AA88-3C07D2582133}" destId="{DFB9C26E-BDCB-4878-A79C-077917A87F82}" srcOrd="0" destOrd="0" presId="urn:microsoft.com/office/officeart/2005/8/layout/orgChart1"/>
    <dgm:cxn modelId="{08558F52-032B-4434-A0CF-AF6DB27F9562}" type="presParOf" srcId="{DFB9C26E-BDCB-4878-A79C-077917A87F82}" destId="{0E2B57D3-FAB0-4225-8439-83E4BD2EE5A6}" srcOrd="0" destOrd="0" presId="urn:microsoft.com/office/officeart/2005/8/layout/orgChart1"/>
    <dgm:cxn modelId="{5FBF525F-6216-4807-BE47-BEFE65D4C4F1}" type="presParOf" srcId="{DFB9C26E-BDCB-4878-A79C-077917A87F82}" destId="{805F53EE-5913-4EF5-B1B6-F297F4B0B60B}" srcOrd="1" destOrd="0" presId="urn:microsoft.com/office/officeart/2005/8/layout/orgChart1"/>
    <dgm:cxn modelId="{9D647C64-C4C7-4E67-97C3-E00DB2D6352A}" type="presParOf" srcId="{FC8DB94B-F338-4AF9-AA88-3C07D2582133}" destId="{13B73353-348D-4589-A361-5FBFF1326A43}" srcOrd="1" destOrd="0" presId="urn:microsoft.com/office/officeart/2005/8/layout/orgChart1"/>
    <dgm:cxn modelId="{3F999C32-BC74-4B31-A9A1-EC4A936D8948}" type="presParOf" srcId="{FC8DB94B-F338-4AF9-AA88-3C07D2582133}" destId="{89FDBB35-ED44-403A-848F-56A6051F77AF}" srcOrd="2" destOrd="0" presId="urn:microsoft.com/office/officeart/2005/8/layout/orgChart1"/>
    <dgm:cxn modelId="{E66928FC-20AB-498C-BF1F-54F0087783ED}" type="presParOf" srcId="{324D2564-95F4-4685-AD96-E1CD9C664D1D}" destId="{09333DC8-569E-45D4-9D63-47D7475AA0AE}"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B8772D-9506-4C1D-BD8F-BE0BF4ACC273}"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ru-RU"/>
        </a:p>
      </dgm:t>
    </dgm:pt>
    <dgm:pt modelId="{913860ED-E9F3-4F6F-8A0A-8457184E059B}">
      <dgm:prSet phldrT="[Текст]" custT="1"/>
      <dgm:spPr/>
      <dgm:t>
        <a:bodyPr/>
        <a:lstStyle/>
        <a:p>
          <a:r>
            <a:rPr lang="ru-RU" sz="2000" dirty="0" err="1" smtClean="0">
              <a:latin typeface="Times New Roman" panose="02020603050405020304" pitchFamily="18" charset="0"/>
              <a:ea typeface="Times New Roman" panose="02020603050405020304" pitchFamily="18" charset="0"/>
            </a:rPr>
            <a:t>көп</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модалы</a:t>
          </a:r>
          <a:r>
            <a:rPr lang="ru-RU" sz="2000" dirty="0" smtClean="0">
              <a:latin typeface="Times New Roman" panose="02020603050405020304" pitchFamily="18" charset="0"/>
              <a:ea typeface="Times New Roman" panose="02020603050405020304" pitchFamily="18" charset="0"/>
            </a:rPr>
            <a:t> MMF (</a:t>
          </a:r>
          <a:r>
            <a:rPr lang="ru-RU" sz="2000" dirty="0" err="1" smtClean="0">
              <a:latin typeface="Times New Roman" panose="02020603050405020304" pitchFamily="18" charset="0"/>
              <a:ea typeface="Times New Roman" panose="02020603050405020304" pitchFamily="18" charset="0"/>
            </a:rPr>
            <a:t>multi</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mode</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fiber</a:t>
          </a:r>
          <a:r>
            <a:rPr lang="ru-RU" sz="2000" dirty="0" smtClean="0">
              <a:latin typeface="Times New Roman" panose="02020603050405020304" pitchFamily="18" charset="0"/>
              <a:ea typeface="Times New Roman" panose="02020603050405020304" pitchFamily="18" charset="0"/>
            </a:rPr>
            <a:t>) </a:t>
          </a:r>
          <a:endParaRPr lang="ru-RU" sz="2000" dirty="0"/>
        </a:p>
      </dgm:t>
    </dgm:pt>
    <dgm:pt modelId="{0BE95549-0643-4E86-AD21-EBCE008C698E}" type="parTrans" cxnId="{8736920D-BEC7-48F1-874C-570D0B27C5F4}">
      <dgm:prSet/>
      <dgm:spPr/>
      <dgm:t>
        <a:bodyPr/>
        <a:lstStyle/>
        <a:p>
          <a:endParaRPr lang="ru-RU"/>
        </a:p>
      </dgm:t>
    </dgm:pt>
    <dgm:pt modelId="{AEEA7712-2D59-43C0-8978-A852042AFE92}" type="sibTrans" cxnId="{8736920D-BEC7-48F1-874C-570D0B27C5F4}">
      <dgm:prSet/>
      <dgm:spPr/>
      <dgm:t>
        <a:bodyPr/>
        <a:lstStyle/>
        <a:p>
          <a:endParaRPr lang="ru-RU"/>
        </a:p>
      </dgm:t>
    </dgm:pt>
    <dgm:pt modelId="{5CF66081-4620-4AB1-9BC4-500EC30E508A}">
      <dgm:prSet phldrT="[Текст]" custT="1"/>
      <dgm:spPr/>
      <dgm:t>
        <a:bodyPr/>
        <a:lstStyle/>
        <a:p>
          <a:r>
            <a:rPr lang="ru-RU" sz="2000" dirty="0" err="1" smtClean="0">
              <a:latin typeface="Times New Roman" panose="02020603050405020304" pitchFamily="18" charset="0"/>
              <a:ea typeface="Times New Roman" panose="02020603050405020304" pitchFamily="18" charset="0"/>
            </a:rPr>
            <a:t>бір</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модалы</a:t>
          </a:r>
          <a:r>
            <a:rPr lang="ru-RU" sz="2000" dirty="0" smtClean="0">
              <a:latin typeface="Times New Roman" panose="02020603050405020304" pitchFamily="18" charset="0"/>
              <a:ea typeface="Times New Roman" panose="02020603050405020304" pitchFamily="18" charset="0"/>
            </a:rPr>
            <a:t> SMF (</a:t>
          </a:r>
          <a:r>
            <a:rPr lang="ru-RU" sz="2000" dirty="0" err="1" smtClean="0">
              <a:latin typeface="Times New Roman" panose="02020603050405020304" pitchFamily="18" charset="0"/>
              <a:ea typeface="Times New Roman" panose="02020603050405020304" pitchFamily="18" charset="0"/>
            </a:rPr>
            <a:t>single</a:t>
          </a:r>
          <a:r>
            <a:rPr lang="ru-RU" sz="2000"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mode</a:t>
          </a:r>
          <a:r>
            <a:rPr lang="ru-RU" sz="2000" spc="5" dirty="0" smtClean="0">
              <a:latin typeface="Times New Roman" panose="02020603050405020304" pitchFamily="18" charset="0"/>
              <a:ea typeface="Times New Roman" panose="02020603050405020304" pitchFamily="18" charset="0"/>
            </a:rPr>
            <a:t> </a:t>
          </a:r>
          <a:r>
            <a:rPr lang="ru-RU" sz="2000" dirty="0" err="1" smtClean="0">
              <a:latin typeface="Times New Roman" panose="02020603050405020304" pitchFamily="18" charset="0"/>
              <a:ea typeface="Times New Roman" panose="02020603050405020304" pitchFamily="18" charset="0"/>
            </a:rPr>
            <a:t>fiber</a:t>
          </a:r>
          <a:r>
            <a:rPr lang="ru-RU" sz="2000" dirty="0" smtClean="0">
              <a:latin typeface="Times New Roman" panose="02020603050405020304" pitchFamily="18" charset="0"/>
              <a:ea typeface="Times New Roman" panose="02020603050405020304" pitchFamily="18" charset="0"/>
            </a:rPr>
            <a:t>).</a:t>
          </a:r>
          <a:endParaRPr lang="ru-RU" sz="2000" dirty="0"/>
        </a:p>
      </dgm:t>
    </dgm:pt>
    <dgm:pt modelId="{C3D96BC8-97A3-4666-992A-05741664A3B3}" type="parTrans" cxnId="{381B5BCA-A673-41EA-AC08-067A77BFD73D}">
      <dgm:prSet/>
      <dgm:spPr/>
      <dgm:t>
        <a:bodyPr/>
        <a:lstStyle/>
        <a:p>
          <a:endParaRPr lang="ru-RU"/>
        </a:p>
      </dgm:t>
    </dgm:pt>
    <dgm:pt modelId="{9F39ECC0-6B27-4163-8864-7A01025B7654}" type="sibTrans" cxnId="{381B5BCA-A673-41EA-AC08-067A77BFD73D}">
      <dgm:prSet/>
      <dgm:spPr/>
      <dgm:t>
        <a:bodyPr/>
        <a:lstStyle/>
        <a:p>
          <a:endParaRPr lang="ru-RU"/>
        </a:p>
      </dgm:t>
    </dgm:pt>
    <dgm:pt modelId="{664F790C-5FFE-49AA-B1C3-1F6CD0ABC5E5}">
      <dgm:prSet phldrT="[Текст]" phldr="1"/>
      <dgm:spPr/>
      <dgm:t>
        <a:bodyPr/>
        <a:lstStyle/>
        <a:p>
          <a:endParaRPr lang="ru-RU" dirty="0"/>
        </a:p>
      </dgm:t>
    </dgm:pt>
    <dgm:pt modelId="{06034376-B75C-492C-AB16-022784A6B2C9}" type="sibTrans" cxnId="{8BA586C5-7AAC-4A44-850C-DE504B479798}">
      <dgm:prSet/>
      <dgm:spPr/>
      <dgm:t>
        <a:bodyPr/>
        <a:lstStyle/>
        <a:p>
          <a:endParaRPr lang="ru-RU"/>
        </a:p>
      </dgm:t>
    </dgm:pt>
    <dgm:pt modelId="{8807460C-8356-4105-B1E3-71088C62E5D5}" type="parTrans" cxnId="{8BA586C5-7AAC-4A44-850C-DE504B479798}">
      <dgm:prSet/>
      <dgm:spPr/>
      <dgm:t>
        <a:bodyPr/>
        <a:lstStyle/>
        <a:p>
          <a:endParaRPr lang="ru-RU"/>
        </a:p>
      </dgm:t>
    </dgm:pt>
    <dgm:pt modelId="{5EF5799E-A3B7-49C3-B5AF-681963EE2423}" type="pres">
      <dgm:prSet presAssocID="{2CB8772D-9506-4C1D-BD8F-BE0BF4ACC273}" presName="hierChild1" presStyleCnt="0">
        <dgm:presLayoutVars>
          <dgm:orgChart val="1"/>
          <dgm:chPref val="1"/>
          <dgm:dir/>
          <dgm:animOne val="branch"/>
          <dgm:animLvl val="lvl"/>
          <dgm:resizeHandles/>
        </dgm:presLayoutVars>
      </dgm:prSet>
      <dgm:spPr/>
      <dgm:t>
        <a:bodyPr/>
        <a:lstStyle/>
        <a:p>
          <a:endParaRPr lang="ru-RU"/>
        </a:p>
      </dgm:t>
    </dgm:pt>
    <dgm:pt modelId="{324D2564-95F4-4685-AD96-E1CD9C664D1D}" type="pres">
      <dgm:prSet presAssocID="{664F790C-5FFE-49AA-B1C3-1F6CD0ABC5E5}" presName="hierRoot1" presStyleCnt="0">
        <dgm:presLayoutVars>
          <dgm:hierBranch val="init"/>
        </dgm:presLayoutVars>
      </dgm:prSet>
      <dgm:spPr/>
    </dgm:pt>
    <dgm:pt modelId="{9C10ECA7-9850-4C67-8E32-7F20B605BA63}" type="pres">
      <dgm:prSet presAssocID="{664F790C-5FFE-49AA-B1C3-1F6CD0ABC5E5}" presName="rootComposite1" presStyleCnt="0"/>
      <dgm:spPr/>
    </dgm:pt>
    <dgm:pt modelId="{E2A31EDA-DA7E-4514-AF74-D5B6F78731D9}" type="pres">
      <dgm:prSet presAssocID="{664F790C-5FFE-49AA-B1C3-1F6CD0ABC5E5}" presName="rootText1" presStyleLbl="node0" presStyleIdx="0" presStyleCnt="1" custScaleY="14492">
        <dgm:presLayoutVars>
          <dgm:chPref val="3"/>
        </dgm:presLayoutVars>
      </dgm:prSet>
      <dgm:spPr/>
      <dgm:t>
        <a:bodyPr/>
        <a:lstStyle/>
        <a:p>
          <a:endParaRPr lang="ru-RU"/>
        </a:p>
      </dgm:t>
    </dgm:pt>
    <dgm:pt modelId="{25E936A9-D931-4EDC-8D80-EA3BCEAA456D}" type="pres">
      <dgm:prSet presAssocID="{664F790C-5FFE-49AA-B1C3-1F6CD0ABC5E5}" presName="rootConnector1" presStyleLbl="node1" presStyleIdx="0" presStyleCnt="0"/>
      <dgm:spPr/>
      <dgm:t>
        <a:bodyPr/>
        <a:lstStyle/>
        <a:p>
          <a:endParaRPr lang="ru-RU"/>
        </a:p>
      </dgm:t>
    </dgm:pt>
    <dgm:pt modelId="{F3F515E9-F447-43B7-A3D8-84AE7CBCD2B9}" type="pres">
      <dgm:prSet presAssocID="{664F790C-5FFE-49AA-B1C3-1F6CD0ABC5E5}" presName="hierChild2" presStyleCnt="0"/>
      <dgm:spPr/>
    </dgm:pt>
    <dgm:pt modelId="{5166087B-516F-47A6-86DB-427BE33CF79A}" type="pres">
      <dgm:prSet presAssocID="{0BE95549-0643-4E86-AD21-EBCE008C698E}" presName="Name37" presStyleLbl="parChTrans1D2" presStyleIdx="0" presStyleCnt="2"/>
      <dgm:spPr/>
      <dgm:t>
        <a:bodyPr/>
        <a:lstStyle/>
        <a:p>
          <a:endParaRPr lang="ru-RU"/>
        </a:p>
      </dgm:t>
    </dgm:pt>
    <dgm:pt modelId="{2C2B216E-7E7C-48B5-BE32-C12D0E50CCDA}" type="pres">
      <dgm:prSet presAssocID="{913860ED-E9F3-4F6F-8A0A-8457184E059B}" presName="hierRoot2" presStyleCnt="0">
        <dgm:presLayoutVars>
          <dgm:hierBranch val="init"/>
        </dgm:presLayoutVars>
      </dgm:prSet>
      <dgm:spPr/>
    </dgm:pt>
    <dgm:pt modelId="{6B063973-144D-44A6-B074-5333B3CD39F1}" type="pres">
      <dgm:prSet presAssocID="{913860ED-E9F3-4F6F-8A0A-8457184E059B}" presName="rootComposite" presStyleCnt="0"/>
      <dgm:spPr/>
    </dgm:pt>
    <dgm:pt modelId="{E5ED97A5-C505-49B2-B514-DF4B478D57F5}" type="pres">
      <dgm:prSet presAssocID="{913860ED-E9F3-4F6F-8A0A-8457184E059B}" presName="rootText" presStyleLbl="node2" presStyleIdx="0" presStyleCnt="2" custScaleX="103390" custScaleY="26031">
        <dgm:presLayoutVars>
          <dgm:chPref val="3"/>
        </dgm:presLayoutVars>
      </dgm:prSet>
      <dgm:spPr/>
      <dgm:t>
        <a:bodyPr/>
        <a:lstStyle/>
        <a:p>
          <a:endParaRPr lang="ru-RU"/>
        </a:p>
      </dgm:t>
    </dgm:pt>
    <dgm:pt modelId="{5E926327-F402-4073-8661-08F1C1FE961B}" type="pres">
      <dgm:prSet presAssocID="{913860ED-E9F3-4F6F-8A0A-8457184E059B}" presName="rootConnector" presStyleLbl="node2" presStyleIdx="0" presStyleCnt="2"/>
      <dgm:spPr/>
      <dgm:t>
        <a:bodyPr/>
        <a:lstStyle/>
        <a:p>
          <a:endParaRPr lang="ru-RU"/>
        </a:p>
      </dgm:t>
    </dgm:pt>
    <dgm:pt modelId="{7C4B0843-422F-486F-A754-DE4207F6B0C4}" type="pres">
      <dgm:prSet presAssocID="{913860ED-E9F3-4F6F-8A0A-8457184E059B}" presName="hierChild4" presStyleCnt="0"/>
      <dgm:spPr/>
    </dgm:pt>
    <dgm:pt modelId="{2538BFD9-969F-430E-875A-4A19248D9F2E}" type="pres">
      <dgm:prSet presAssocID="{913860ED-E9F3-4F6F-8A0A-8457184E059B}" presName="hierChild5" presStyleCnt="0"/>
      <dgm:spPr/>
    </dgm:pt>
    <dgm:pt modelId="{77696CC8-F82C-43D5-A875-E7865533A797}" type="pres">
      <dgm:prSet presAssocID="{C3D96BC8-97A3-4666-992A-05741664A3B3}" presName="Name37" presStyleLbl="parChTrans1D2" presStyleIdx="1" presStyleCnt="2"/>
      <dgm:spPr/>
      <dgm:t>
        <a:bodyPr/>
        <a:lstStyle/>
        <a:p>
          <a:endParaRPr lang="ru-RU"/>
        </a:p>
      </dgm:t>
    </dgm:pt>
    <dgm:pt modelId="{FC8DB94B-F338-4AF9-AA88-3C07D2582133}" type="pres">
      <dgm:prSet presAssocID="{5CF66081-4620-4AB1-9BC4-500EC30E508A}" presName="hierRoot2" presStyleCnt="0">
        <dgm:presLayoutVars>
          <dgm:hierBranch val="init"/>
        </dgm:presLayoutVars>
      </dgm:prSet>
      <dgm:spPr/>
    </dgm:pt>
    <dgm:pt modelId="{DFB9C26E-BDCB-4878-A79C-077917A87F82}" type="pres">
      <dgm:prSet presAssocID="{5CF66081-4620-4AB1-9BC4-500EC30E508A}" presName="rootComposite" presStyleCnt="0"/>
      <dgm:spPr/>
    </dgm:pt>
    <dgm:pt modelId="{0E2B57D3-FAB0-4225-8439-83E4BD2EE5A6}" type="pres">
      <dgm:prSet presAssocID="{5CF66081-4620-4AB1-9BC4-500EC30E508A}" presName="rootText" presStyleLbl="node2" presStyleIdx="1" presStyleCnt="2" custScaleX="101243" custScaleY="26031">
        <dgm:presLayoutVars>
          <dgm:chPref val="3"/>
        </dgm:presLayoutVars>
      </dgm:prSet>
      <dgm:spPr/>
      <dgm:t>
        <a:bodyPr/>
        <a:lstStyle/>
        <a:p>
          <a:endParaRPr lang="ru-RU"/>
        </a:p>
      </dgm:t>
    </dgm:pt>
    <dgm:pt modelId="{805F53EE-5913-4EF5-B1B6-F297F4B0B60B}" type="pres">
      <dgm:prSet presAssocID="{5CF66081-4620-4AB1-9BC4-500EC30E508A}" presName="rootConnector" presStyleLbl="node2" presStyleIdx="1" presStyleCnt="2"/>
      <dgm:spPr/>
      <dgm:t>
        <a:bodyPr/>
        <a:lstStyle/>
        <a:p>
          <a:endParaRPr lang="ru-RU"/>
        </a:p>
      </dgm:t>
    </dgm:pt>
    <dgm:pt modelId="{13B73353-348D-4589-A361-5FBFF1326A43}" type="pres">
      <dgm:prSet presAssocID="{5CF66081-4620-4AB1-9BC4-500EC30E508A}" presName="hierChild4" presStyleCnt="0"/>
      <dgm:spPr/>
    </dgm:pt>
    <dgm:pt modelId="{89FDBB35-ED44-403A-848F-56A6051F77AF}" type="pres">
      <dgm:prSet presAssocID="{5CF66081-4620-4AB1-9BC4-500EC30E508A}" presName="hierChild5" presStyleCnt="0"/>
      <dgm:spPr/>
    </dgm:pt>
    <dgm:pt modelId="{09333DC8-569E-45D4-9D63-47D7475AA0AE}" type="pres">
      <dgm:prSet presAssocID="{664F790C-5FFE-49AA-B1C3-1F6CD0ABC5E5}" presName="hierChild3" presStyleCnt="0"/>
      <dgm:spPr/>
    </dgm:pt>
  </dgm:ptLst>
  <dgm:cxnLst>
    <dgm:cxn modelId="{C4839DC8-2A92-42A5-9CE6-8A4B4AA66C74}" type="presOf" srcId="{C3D96BC8-97A3-4666-992A-05741664A3B3}" destId="{77696CC8-F82C-43D5-A875-E7865533A797}" srcOrd="0" destOrd="0" presId="urn:microsoft.com/office/officeart/2005/8/layout/orgChart1"/>
    <dgm:cxn modelId="{1437D19D-279C-44E6-BA51-015C4E844806}" type="presOf" srcId="{664F790C-5FFE-49AA-B1C3-1F6CD0ABC5E5}" destId="{25E936A9-D931-4EDC-8D80-EA3BCEAA456D}" srcOrd="1" destOrd="0" presId="urn:microsoft.com/office/officeart/2005/8/layout/orgChart1"/>
    <dgm:cxn modelId="{F0677F64-A66F-415C-8E9A-C22B3DAF54C8}" type="presOf" srcId="{0BE95549-0643-4E86-AD21-EBCE008C698E}" destId="{5166087B-516F-47A6-86DB-427BE33CF79A}" srcOrd="0" destOrd="0" presId="urn:microsoft.com/office/officeart/2005/8/layout/orgChart1"/>
    <dgm:cxn modelId="{0B689196-09C3-49C6-B91C-CB55C7E06875}" type="presOf" srcId="{664F790C-5FFE-49AA-B1C3-1F6CD0ABC5E5}" destId="{E2A31EDA-DA7E-4514-AF74-D5B6F78731D9}" srcOrd="0" destOrd="0" presId="urn:microsoft.com/office/officeart/2005/8/layout/orgChart1"/>
    <dgm:cxn modelId="{8736920D-BEC7-48F1-874C-570D0B27C5F4}" srcId="{664F790C-5FFE-49AA-B1C3-1F6CD0ABC5E5}" destId="{913860ED-E9F3-4F6F-8A0A-8457184E059B}" srcOrd="0" destOrd="0" parTransId="{0BE95549-0643-4E86-AD21-EBCE008C698E}" sibTransId="{AEEA7712-2D59-43C0-8978-A852042AFE92}"/>
    <dgm:cxn modelId="{52194A25-BE15-4E00-9BC0-96620B4CB238}" type="presOf" srcId="{913860ED-E9F3-4F6F-8A0A-8457184E059B}" destId="{E5ED97A5-C505-49B2-B514-DF4B478D57F5}" srcOrd="0" destOrd="0" presId="urn:microsoft.com/office/officeart/2005/8/layout/orgChart1"/>
    <dgm:cxn modelId="{381B5BCA-A673-41EA-AC08-067A77BFD73D}" srcId="{664F790C-5FFE-49AA-B1C3-1F6CD0ABC5E5}" destId="{5CF66081-4620-4AB1-9BC4-500EC30E508A}" srcOrd="1" destOrd="0" parTransId="{C3D96BC8-97A3-4666-992A-05741664A3B3}" sibTransId="{9F39ECC0-6B27-4163-8864-7A01025B7654}"/>
    <dgm:cxn modelId="{72F54614-B3D3-475C-AD56-CC488664CFC4}" type="presOf" srcId="{5CF66081-4620-4AB1-9BC4-500EC30E508A}" destId="{805F53EE-5913-4EF5-B1B6-F297F4B0B60B}" srcOrd="1" destOrd="0" presId="urn:microsoft.com/office/officeart/2005/8/layout/orgChart1"/>
    <dgm:cxn modelId="{8BA586C5-7AAC-4A44-850C-DE504B479798}" srcId="{2CB8772D-9506-4C1D-BD8F-BE0BF4ACC273}" destId="{664F790C-5FFE-49AA-B1C3-1F6CD0ABC5E5}" srcOrd="0" destOrd="0" parTransId="{8807460C-8356-4105-B1E3-71088C62E5D5}" sibTransId="{06034376-B75C-492C-AB16-022784A6B2C9}"/>
    <dgm:cxn modelId="{F9FC8074-5CAB-4087-8E2B-4ADAFB2A669E}" type="presOf" srcId="{2CB8772D-9506-4C1D-BD8F-BE0BF4ACC273}" destId="{5EF5799E-A3B7-49C3-B5AF-681963EE2423}" srcOrd="0" destOrd="0" presId="urn:microsoft.com/office/officeart/2005/8/layout/orgChart1"/>
    <dgm:cxn modelId="{FE04E035-EBE8-45C3-9932-D1584B220899}" type="presOf" srcId="{913860ED-E9F3-4F6F-8A0A-8457184E059B}" destId="{5E926327-F402-4073-8661-08F1C1FE961B}" srcOrd="1" destOrd="0" presId="urn:microsoft.com/office/officeart/2005/8/layout/orgChart1"/>
    <dgm:cxn modelId="{8D52E386-D2CA-4FB4-A5BF-B7D62F1B537D}" type="presOf" srcId="{5CF66081-4620-4AB1-9BC4-500EC30E508A}" destId="{0E2B57D3-FAB0-4225-8439-83E4BD2EE5A6}" srcOrd="0" destOrd="0" presId="urn:microsoft.com/office/officeart/2005/8/layout/orgChart1"/>
    <dgm:cxn modelId="{C4369CEA-CC60-42A8-AC2B-3824FD3F98DF}" type="presParOf" srcId="{5EF5799E-A3B7-49C3-B5AF-681963EE2423}" destId="{324D2564-95F4-4685-AD96-E1CD9C664D1D}" srcOrd="0" destOrd="0" presId="urn:microsoft.com/office/officeart/2005/8/layout/orgChart1"/>
    <dgm:cxn modelId="{E7264F5D-027A-4DCF-9B5D-46916779D683}" type="presParOf" srcId="{324D2564-95F4-4685-AD96-E1CD9C664D1D}" destId="{9C10ECA7-9850-4C67-8E32-7F20B605BA63}" srcOrd="0" destOrd="0" presId="urn:microsoft.com/office/officeart/2005/8/layout/orgChart1"/>
    <dgm:cxn modelId="{558905C8-DAF2-4980-983A-7E819C8B0378}" type="presParOf" srcId="{9C10ECA7-9850-4C67-8E32-7F20B605BA63}" destId="{E2A31EDA-DA7E-4514-AF74-D5B6F78731D9}" srcOrd="0" destOrd="0" presId="urn:microsoft.com/office/officeart/2005/8/layout/orgChart1"/>
    <dgm:cxn modelId="{3FA4D3F6-FC32-46D6-8BC9-6D01C232FDAD}" type="presParOf" srcId="{9C10ECA7-9850-4C67-8E32-7F20B605BA63}" destId="{25E936A9-D931-4EDC-8D80-EA3BCEAA456D}" srcOrd="1" destOrd="0" presId="urn:microsoft.com/office/officeart/2005/8/layout/orgChart1"/>
    <dgm:cxn modelId="{41791226-5B18-4A39-9089-1DBFF8F07222}" type="presParOf" srcId="{324D2564-95F4-4685-AD96-E1CD9C664D1D}" destId="{F3F515E9-F447-43B7-A3D8-84AE7CBCD2B9}" srcOrd="1" destOrd="0" presId="urn:microsoft.com/office/officeart/2005/8/layout/orgChart1"/>
    <dgm:cxn modelId="{4D333B57-030F-41F3-AFB0-6A8497400BC1}" type="presParOf" srcId="{F3F515E9-F447-43B7-A3D8-84AE7CBCD2B9}" destId="{5166087B-516F-47A6-86DB-427BE33CF79A}" srcOrd="0" destOrd="0" presId="urn:microsoft.com/office/officeart/2005/8/layout/orgChart1"/>
    <dgm:cxn modelId="{44FE0262-0F6F-4F9F-AF56-8B37474448EC}" type="presParOf" srcId="{F3F515E9-F447-43B7-A3D8-84AE7CBCD2B9}" destId="{2C2B216E-7E7C-48B5-BE32-C12D0E50CCDA}" srcOrd="1" destOrd="0" presId="urn:microsoft.com/office/officeart/2005/8/layout/orgChart1"/>
    <dgm:cxn modelId="{7EAD0A00-2F95-434F-B97E-55C8BF5EB244}" type="presParOf" srcId="{2C2B216E-7E7C-48B5-BE32-C12D0E50CCDA}" destId="{6B063973-144D-44A6-B074-5333B3CD39F1}" srcOrd="0" destOrd="0" presId="urn:microsoft.com/office/officeart/2005/8/layout/orgChart1"/>
    <dgm:cxn modelId="{FCA67B49-7E6B-422D-9FAA-AD92D8B190EE}" type="presParOf" srcId="{6B063973-144D-44A6-B074-5333B3CD39F1}" destId="{E5ED97A5-C505-49B2-B514-DF4B478D57F5}" srcOrd="0" destOrd="0" presId="urn:microsoft.com/office/officeart/2005/8/layout/orgChart1"/>
    <dgm:cxn modelId="{4D441CB9-AF6B-42AF-8414-D61572FC9083}" type="presParOf" srcId="{6B063973-144D-44A6-B074-5333B3CD39F1}" destId="{5E926327-F402-4073-8661-08F1C1FE961B}" srcOrd="1" destOrd="0" presId="urn:microsoft.com/office/officeart/2005/8/layout/orgChart1"/>
    <dgm:cxn modelId="{631C904E-8FCD-42F0-BC0C-9EC7FC4393D4}" type="presParOf" srcId="{2C2B216E-7E7C-48B5-BE32-C12D0E50CCDA}" destId="{7C4B0843-422F-486F-A754-DE4207F6B0C4}" srcOrd="1" destOrd="0" presId="urn:microsoft.com/office/officeart/2005/8/layout/orgChart1"/>
    <dgm:cxn modelId="{94E34F9B-E40A-4A99-B9FE-7C831F2E3153}" type="presParOf" srcId="{2C2B216E-7E7C-48B5-BE32-C12D0E50CCDA}" destId="{2538BFD9-969F-430E-875A-4A19248D9F2E}" srcOrd="2" destOrd="0" presId="urn:microsoft.com/office/officeart/2005/8/layout/orgChart1"/>
    <dgm:cxn modelId="{3D6DF2B9-25D3-4EFE-B606-4917CCB69A21}" type="presParOf" srcId="{F3F515E9-F447-43B7-A3D8-84AE7CBCD2B9}" destId="{77696CC8-F82C-43D5-A875-E7865533A797}" srcOrd="2" destOrd="0" presId="urn:microsoft.com/office/officeart/2005/8/layout/orgChart1"/>
    <dgm:cxn modelId="{EFC543E1-BACD-49B9-9053-1B1CC677E2F3}" type="presParOf" srcId="{F3F515E9-F447-43B7-A3D8-84AE7CBCD2B9}" destId="{FC8DB94B-F338-4AF9-AA88-3C07D2582133}" srcOrd="3" destOrd="0" presId="urn:microsoft.com/office/officeart/2005/8/layout/orgChart1"/>
    <dgm:cxn modelId="{D3DADEA8-8933-448F-930A-27D7B33B584A}" type="presParOf" srcId="{FC8DB94B-F338-4AF9-AA88-3C07D2582133}" destId="{DFB9C26E-BDCB-4878-A79C-077917A87F82}" srcOrd="0" destOrd="0" presId="urn:microsoft.com/office/officeart/2005/8/layout/orgChart1"/>
    <dgm:cxn modelId="{FDAC8EE2-BA21-4752-8EB1-92487C583FC0}" type="presParOf" srcId="{DFB9C26E-BDCB-4878-A79C-077917A87F82}" destId="{0E2B57D3-FAB0-4225-8439-83E4BD2EE5A6}" srcOrd="0" destOrd="0" presId="urn:microsoft.com/office/officeart/2005/8/layout/orgChart1"/>
    <dgm:cxn modelId="{7B5F2D87-2FC8-4797-88BB-422765968D73}" type="presParOf" srcId="{DFB9C26E-BDCB-4878-A79C-077917A87F82}" destId="{805F53EE-5913-4EF5-B1B6-F297F4B0B60B}" srcOrd="1" destOrd="0" presId="urn:microsoft.com/office/officeart/2005/8/layout/orgChart1"/>
    <dgm:cxn modelId="{1F62C5A2-7ABB-4E7A-80D7-323099265FF6}" type="presParOf" srcId="{FC8DB94B-F338-4AF9-AA88-3C07D2582133}" destId="{13B73353-348D-4589-A361-5FBFF1326A43}" srcOrd="1" destOrd="0" presId="urn:microsoft.com/office/officeart/2005/8/layout/orgChart1"/>
    <dgm:cxn modelId="{6DD34CD2-5F1B-45D8-8856-A5332D5D2954}" type="presParOf" srcId="{FC8DB94B-F338-4AF9-AA88-3C07D2582133}" destId="{89FDBB35-ED44-403A-848F-56A6051F77AF}" srcOrd="2" destOrd="0" presId="urn:microsoft.com/office/officeart/2005/8/layout/orgChart1"/>
    <dgm:cxn modelId="{4FA54BDF-9986-4AF1-BD82-868C531CEC51}" type="presParOf" srcId="{324D2564-95F4-4685-AD96-E1CD9C664D1D}" destId="{09333DC8-569E-45D4-9D63-47D7475AA0AE}" srcOrd="2" destOrd="0" presId="urn:microsoft.com/office/officeart/2005/8/layout/orgChar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96CC8-F82C-43D5-A875-E7865533A797}">
      <dsp:nvSpPr>
        <dsp:cNvPr id="0" name=""/>
        <dsp:cNvSpPr/>
      </dsp:nvSpPr>
      <dsp:spPr>
        <a:xfrm>
          <a:off x="5669463" y="1989424"/>
          <a:ext cx="91440" cy="253837"/>
        </a:xfrm>
        <a:custGeom>
          <a:avLst/>
          <a:gdLst/>
          <a:ahLst/>
          <a:cxnLst/>
          <a:rect l="0" t="0" r="0" b="0"/>
          <a:pathLst>
            <a:path>
              <a:moveTo>
                <a:pt x="45720" y="0"/>
              </a:moveTo>
              <a:lnTo>
                <a:pt x="103699" y="0"/>
              </a:lnTo>
              <a:lnTo>
                <a:pt x="103699" y="253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66087B-516F-47A6-86DB-427BE33CF79A}">
      <dsp:nvSpPr>
        <dsp:cNvPr id="0" name=""/>
        <dsp:cNvSpPr/>
      </dsp:nvSpPr>
      <dsp:spPr>
        <a:xfrm>
          <a:off x="5669463" y="1989424"/>
          <a:ext cx="91440" cy="1099912"/>
        </a:xfrm>
        <a:custGeom>
          <a:avLst/>
          <a:gdLst/>
          <a:ahLst/>
          <a:cxnLst/>
          <a:rect l="0" t="0" r="0" b="0"/>
          <a:pathLst>
            <a:path>
              <a:moveTo>
                <a:pt x="45720" y="0"/>
              </a:moveTo>
              <a:lnTo>
                <a:pt x="45720" y="564712"/>
              </a:lnTo>
              <a:lnTo>
                <a:pt x="52728" y="564712"/>
              </a:lnTo>
              <a:lnTo>
                <a:pt x="52728" y="10999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A31EDA-DA7E-4514-AF74-D5B6F78731D9}">
      <dsp:nvSpPr>
        <dsp:cNvPr id="0" name=""/>
        <dsp:cNvSpPr/>
      </dsp:nvSpPr>
      <dsp:spPr>
        <a:xfrm>
          <a:off x="3166612" y="1620085"/>
          <a:ext cx="5097141" cy="36933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a:off x="3166612" y="1620085"/>
        <a:ext cx="5097141" cy="369338"/>
      </dsp:txXfrm>
    </dsp:sp>
    <dsp:sp modelId="{E5ED97A5-C505-49B2-B514-DF4B478D57F5}">
      <dsp:nvSpPr>
        <dsp:cNvPr id="0" name=""/>
        <dsp:cNvSpPr/>
      </dsp:nvSpPr>
      <dsp:spPr>
        <a:xfrm>
          <a:off x="3095507" y="3089336"/>
          <a:ext cx="5253369" cy="105227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anose="02020603050405020304" pitchFamily="18" charset="0"/>
              <a:ea typeface="Times New Roman" panose="02020603050405020304" pitchFamily="18" charset="0"/>
            </a:rPr>
            <a:t>нөлдік</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емес</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ығысқан</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дисперсиялы</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талшықтар</a:t>
          </a:r>
          <a:r>
            <a:rPr lang="ru-RU" sz="2000" kern="1200" dirty="0" smtClean="0">
              <a:latin typeface="Times New Roman" panose="02020603050405020304" pitchFamily="18" charset="0"/>
              <a:ea typeface="Times New Roman" panose="02020603050405020304" pitchFamily="18" charset="0"/>
            </a:rPr>
            <a:t> NZDSF (</a:t>
          </a:r>
          <a:r>
            <a:rPr lang="ru-RU" sz="2000" kern="1200" dirty="0" err="1" smtClean="0">
              <a:latin typeface="Times New Roman" panose="02020603050405020304" pitchFamily="18" charset="0"/>
              <a:ea typeface="Times New Roman" panose="02020603050405020304" pitchFamily="18" charset="0"/>
            </a:rPr>
            <a:t>non-zero</a:t>
          </a:r>
          <a:r>
            <a:rPr lang="ru-RU" sz="2000" kern="1200" spc="5"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dispersion-shifted</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single</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mode</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fiber</a:t>
          </a:r>
          <a:r>
            <a:rPr lang="ru-RU" sz="2000" kern="1200" dirty="0" smtClean="0">
              <a:latin typeface="Times New Roman" panose="02020603050405020304" pitchFamily="18" charset="0"/>
              <a:ea typeface="Times New Roman" panose="02020603050405020304" pitchFamily="18" charset="0"/>
            </a:rPr>
            <a:t>).</a:t>
          </a:r>
          <a:endParaRPr lang="ru-RU" sz="2000" kern="1200" dirty="0"/>
        </a:p>
      </dsp:txBody>
      <dsp:txXfrm>
        <a:off x="3095507" y="3089336"/>
        <a:ext cx="5253369" cy="1052279"/>
      </dsp:txXfrm>
    </dsp:sp>
    <dsp:sp modelId="{0E2B57D3-FAB0-4225-8439-83E4BD2EE5A6}">
      <dsp:nvSpPr>
        <dsp:cNvPr id="0" name=""/>
        <dsp:cNvSpPr/>
      </dsp:nvSpPr>
      <dsp:spPr>
        <a:xfrm>
          <a:off x="3192913" y="2243262"/>
          <a:ext cx="5160499" cy="6634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anose="02020603050405020304" pitchFamily="18" charset="0"/>
              <a:ea typeface="Times New Roman" panose="02020603050405020304" pitchFamily="18" charset="0"/>
            </a:rPr>
            <a:t>ығысқан</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дисперсиялық</a:t>
          </a:r>
          <a:r>
            <a:rPr lang="ru-RU" sz="2000" kern="1200" dirty="0" smtClean="0">
              <a:latin typeface="Times New Roman" panose="02020603050405020304" pitchFamily="18" charset="0"/>
              <a:ea typeface="Times New Roman" panose="02020603050405020304" pitchFamily="18" charset="0"/>
            </a:rPr>
            <a:t> DSF </a:t>
          </a:r>
          <a:br>
            <a:rPr lang="ru-RU" sz="2000" kern="1200" dirty="0" smtClean="0">
              <a:latin typeface="Times New Roman" panose="02020603050405020304" pitchFamily="18" charset="0"/>
              <a:ea typeface="Times New Roman" panose="02020603050405020304" pitchFamily="18" charset="0"/>
            </a:rPr>
          </a:br>
          <a:r>
            <a:rPr lang="ru-RU" sz="2000" kern="1200" dirty="0" smtClean="0">
              <a:latin typeface="Times New Roman" panose="02020603050405020304" pitchFamily="18" charset="0"/>
              <a:ea typeface="Times New Roman" panose="02020603050405020304" pitchFamily="18" charset="0"/>
            </a:rPr>
            <a:t>(</a:t>
          </a:r>
          <a:r>
            <a:rPr lang="ru-RU" sz="2000" kern="1200" dirty="0" err="1" smtClean="0">
              <a:latin typeface="Times New Roman" panose="02020603050405020304" pitchFamily="18" charset="0"/>
              <a:ea typeface="Times New Roman" panose="02020603050405020304" pitchFamily="18" charset="0"/>
            </a:rPr>
            <a:t>dispersion-shifted</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single</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mode</a:t>
          </a:r>
          <a:r>
            <a:rPr lang="ru-RU" sz="2000" kern="1200" spc="5"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fiber</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талшықтар</a:t>
          </a:r>
          <a:endParaRPr lang="ru-RU" sz="2000" kern="1200" dirty="0"/>
        </a:p>
      </dsp:txBody>
      <dsp:txXfrm>
        <a:off x="3192913" y="2243262"/>
        <a:ext cx="5160499" cy="663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96CC8-F82C-43D5-A875-E7865533A797}">
      <dsp:nvSpPr>
        <dsp:cNvPr id="0" name=""/>
        <dsp:cNvSpPr/>
      </dsp:nvSpPr>
      <dsp:spPr>
        <a:xfrm>
          <a:off x="5669268" y="2182415"/>
          <a:ext cx="91440" cy="255583"/>
        </a:xfrm>
        <a:custGeom>
          <a:avLst/>
          <a:gdLst/>
          <a:ahLst/>
          <a:cxnLst/>
          <a:rect l="0" t="0" r="0" b="0"/>
          <a:pathLst>
            <a:path>
              <a:moveTo>
                <a:pt x="45720" y="0"/>
              </a:moveTo>
              <a:lnTo>
                <a:pt x="61963" y="0"/>
              </a:lnTo>
              <a:lnTo>
                <a:pt x="61963" y="255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66087B-516F-47A6-86DB-427BE33CF79A}">
      <dsp:nvSpPr>
        <dsp:cNvPr id="0" name=""/>
        <dsp:cNvSpPr/>
      </dsp:nvSpPr>
      <dsp:spPr>
        <a:xfrm>
          <a:off x="5669268" y="2182415"/>
          <a:ext cx="91440" cy="1107476"/>
        </a:xfrm>
        <a:custGeom>
          <a:avLst/>
          <a:gdLst/>
          <a:ahLst/>
          <a:cxnLst/>
          <a:rect l="0" t="0" r="0" b="0"/>
          <a:pathLst>
            <a:path>
              <a:moveTo>
                <a:pt x="45720" y="0"/>
              </a:moveTo>
              <a:lnTo>
                <a:pt x="45720" y="568596"/>
              </a:lnTo>
              <a:lnTo>
                <a:pt x="52776" y="568596"/>
              </a:lnTo>
              <a:lnTo>
                <a:pt x="52776" y="11074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A31EDA-DA7E-4514-AF74-D5B6F78731D9}">
      <dsp:nvSpPr>
        <dsp:cNvPr id="0" name=""/>
        <dsp:cNvSpPr/>
      </dsp:nvSpPr>
      <dsp:spPr>
        <a:xfrm>
          <a:off x="3148889" y="1810536"/>
          <a:ext cx="5132197" cy="37187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a:off x="3148889" y="1810536"/>
        <a:ext cx="5132197" cy="371879"/>
      </dsp:txXfrm>
    </dsp:sp>
    <dsp:sp modelId="{E5ED97A5-C505-49B2-B514-DF4B478D57F5}">
      <dsp:nvSpPr>
        <dsp:cNvPr id="0" name=""/>
        <dsp:cNvSpPr/>
      </dsp:nvSpPr>
      <dsp:spPr>
        <a:xfrm>
          <a:off x="3119430" y="3289892"/>
          <a:ext cx="5205229" cy="6679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anose="02020603050405020304" pitchFamily="18" charset="0"/>
              <a:ea typeface="Times New Roman" panose="02020603050405020304" pitchFamily="18" charset="0"/>
            </a:rPr>
            <a:t>стандартты</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талшықтар</a:t>
          </a:r>
          <a:r>
            <a:rPr lang="ru-RU" sz="2000" kern="1200" dirty="0" smtClean="0">
              <a:latin typeface="Times New Roman" panose="02020603050405020304" pitchFamily="18" charset="0"/>
              <a:ea typeface="Times New Roman" panose="02020603050405020304" pitchFamily="18" charset="0"/>
            </a:rPr>
            <a:t> SF (</a:t>
          </a:r>
          <a:r>
            <a:rPr lang="ru-RU" sz="2000" kern="1200" dirty="0" err="1" smtClean="0">
              <a:latin typeface="Times New Roman" panose="02020603050405020304" pitchFamily="18" charset="0"/>
              <a:ea typeface="Times New Roman" panose="02020603050405020304" pitchFamily="18" charset="0"/>
            </a:rPr>
            <a:t>standard</a:t>
          </a:r>
          <a:r>
            <a:rPr lang="ru-RU" sz="2000" kern="1200" spc="5"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fiber</a:t>
          </a:r>
          <a:r>
            <a:rPr lang="ru-RU" sz="2000" kern="1200" dirty="0" smtClean="0">
              <a:latin typeface="Times New Roman" panose="02020603050405020304" pitchFamily="18" charset="0"/>
              <a:ea typeface="Times New Roman" panose="02020603050405020304" pitchFamily="18" charset="0"/>
            </a:rPr>
            <a:t>)</a:t>
          </a:r>
          <a:endParaRPr lang="ru-RU" sz="2000" kern="1200" dirty="0"/>
        </a:p>
      </dsp:txBody>
      <dsp:txXfrm>
        <a:off x="3119430" y="3289892"/>
        <a:ext cx="5205229" cy="667981"/>
      </dsp:txXfrm>
    </dsp:sp>
    <dsp:sp modelId="{0E2B57D3-FAB0-4225-8439-83E4BD2EE5A6}">
      <dsp:nvSpPr>
        <dsp:cNvPr id="0" name=""/>
        <dsp:cNvSpPr/>
      </dsp:nvSpPr>
      <dsp:spPr>
        <a:xfrm>
          <a:off x="3133235" y="2437999"/>
          <a:ext cx="5195991" cy="6679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anose="02020603050405020304" pitchFamily="18" charset="0"/>
              <a:ea typeface="Times New Roman" panose="02020603050405020304" pitchFamily="18" charset="0"/>
            </a:rPr>
            <a:t>сатылы</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бірмодалы</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талшықтар</a:t>
          </a:r>
          <a:r>
            <a:rPr lang="ru-RU" sz="2000" kern="1200" dirty="0" smtClean="0">
              <a:latin typeface="Times New Roman" panose="02020603050405020304" pitchFamily="18" charset="0"/>
              <a:ea typeface="Times New Roman" panose="02020603050405020304" pitchFamily="18" charset="0"/>
            </a:rPr>
            <a:t> </a:t>
          </a:r>
        </a:p>
        <a:p>
          <a:pPr lvl="0" algn="ctr" defTabSz="889000">
            <a:lnSpc>
              <a:spcPct val="90000"/>
            </a:lnSpc>
            <a:spcBef>
              <a:spcPct val="0"/>
            </a:spcBef>
            <a:spcAft>
              <a:spcPct val="35000"/>
            </a:spcAft>
          </a:pPr>
          <a:r>
            <a:rPr lang="ru-RU" sz="2000" kern="1200" dirty="0" smtClean="0">
              <a:latin typeface="Times New Roman" panose="02020603050405020304" pitchFamily="18" charset="0"/>
              <a:ea typeface="Times New Roman" panose="02020603050405020304" pitchFamily="18" charset="0"/>
            </a:rPr>
            <a:t>(</a:t>
          </a:r>
          <a:r>
            <a:rPr lang="ru-RU" sz="2000" kern="1200" dirty="0" err="1" smtClean="0">
              <a:latin typeface="Times New Roman" panose="02020603050405020304" pitchFamily="18" charset="0"/>
              <a:ea typeface="Times New Roman" panose="02020603050405020304" pitchFamily="18" charset="0"/>
            </a:rPr>
            <a:t>step</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index</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single</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mode</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fiber</a:t>
          </a:r>
          <a:r>
            <a:rPr lang="ru-RU" sz="2000" kern="1200" dirty="0" smtClean="0">
              <a:latin typeface="Times New Roman" panose="02020603050405020304" pitchFamily="18" charset="0"/>
              <a:ea typeface="Times New Roman" panose="02020603050405020304" pitchFamily="18" charset="0"/>
            </a:rPr>
            <a:t>) </a:t>
          </a:r>
          <a:endParaRPr lang="ru-RU" sz="2000" kern="1200" dirty="0"/>
        </a:p>
      </dsp:txBody>
      <dsp:txXfrm>
        <a:off x="3133235" y="2437999"/>
        <a:ext cx="5195991" cy="667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96CC8-F82C-43D5-A875-E7865533A797}">
      <dsp:nvSpPr>
        <dsp:cNvPr id="0" name=""/>
        <dsp:cNvSpPr/>
      </dsp:nvSpPr>
      <dsp:spPr>
        <a:xfrm>
          <a:off x="5669268" y="2182415"/>
          <a:ext cx="91440" cy="255583"/>
        </a:xfrm>
        <a:custGeom>
          <a:avLst/>
          <a:gdLst/>
          <a:ahLst/>
          <a:cxnLst/>
          <a:rect l="0" t="0" r="0" b="0"/>
          <a:pathLst>
            <a:path>
              <a:moveTo>
                <a:pt x="45720" y="0"/>
              </a:moveTo>
              <a:lnTo>
                <a:pt x="61963" y="0"/>
              </a:lnTo>
              <a:lnTo>
                <a:pt x="61963" y="255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66087B-516F-47A6-86DB-427BE33CF79A}">
      <dsp:nvSpPr>
        <dsp:cNvPr id="0" name=""/>
        <dsp:cNvSpPr/>
      </dsp:nvSpPr>
      <dsp:spPr>
        <a:xfrm>
          <a:off x="5669268" y="2182415"/>
          <a:ext cx="91440" cy="1107476"/>
        </a:xfrm>
        <a:custGeom>
          <a:avLst/>
          <a:gdLst/>
          <a:ahLst/>
          <a:cxnLst/>
          <a:rect l="0" t="0" r="0" b="0"/>
          <a:pathLst>
            <a:path>
              <a:moveTo>
                <a:pt x="45720" y="0"/>
              </a:moveTo>
              <a:lnTo>
                <a:pt x="45720" y="568596"/>
              </a:lnTo>
              <a:lnTo>
                <a:pt x="52776" y="568596"/>
              </a:lnTo>
              <a:lnTo>
                <a:pt x="52776" y="11074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A31EDA-DA7E-4514-AF74-D5B6F78731D9}">
      <dsp:nvSpPr>
        <dsp:cNvPr id="0" name=""/>
        <dsp:cNvSpPr/>
      </dsp:nvSpPr>
      <dsp:spPr>
        <a:xfrm>
          <a:off x="3148889" y="1810536"/>
          <a:ext cx="5132197" cy="37187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a:off x="3148889" y="1810536"/>
        <a:ext cx="5132197" cy="371879"/>
      </dsp:txXfrm>
    </dsp:sp>
    <dsp:sp modelId="{E5ED97A5-C505-49B2-B514-DF4B478D57F5}">
      <dsp:nvSpPr>
        <dsp:cNvPr id="0" name=""/>
        <dsp:cNvSpPr/>
      </dsp:nvSpPr>
      <dsp:spPr>
        <a:xfrm>
          <a:off x="3119430" y="3289892"/>
          <a:ext cx="5205229" cy="6679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градиенттік</a:t>
          </a:r>
          <a:r>
            <a:rPr lang="ru-RU" sz="2000" kern="1200" dirty="0" smtClean="0"/>
            <a:t> (</a:t>
          </a:r>
          <a:r>
            <a:rPr lang="ru-RU" sz="2000" kern="1200" dirty="0" err="1" smtClean="0"/>
            <a:t>graded</a:t>
          </a:r>
          <a:r>
            <a:rPr lang="ru-RU" sz="2000" kern="1200" dirty="0" smtClean="0"/>
            <a:t> </a:t>
          </a:r>
          <a:r>
            <a:rPr lang="ru-RU" sz="2000" kern="1200" dirty="0" err="1" smtClean="0"/>
            <a:t>index</a:t>
          </a:r>
          <a:r>
            <a:rPr lang="ru-RU" sz="2000" kern="1200" dirty="0" smtClean="0"/>
            <a:t> </a:t>
          </a:r>
          <a:r>
            <a:rPr lang="ru-RU" sz="2000" kern="1200" dirty="0" err="1" smtClean="0"/>
            <a:t>multi</a:t>
          </a:r>
          <a:r>
            <a:rPr lang="ru-RU" sz="2000" kern="1200" dirty="0" smtClean="0"/>
            <a:t> </a:t>
          </a:r>
          <a:r>
            <a:rPr lang="ru-RU" sz="2000" kern="1200" dirty="0" err="1" smtClean="0"/>
            <a:t>mode</a:t>
          </a:r>
          <a:r>
            <a:rPr lang="ru-RU" sz="2000" kern="1200" dirty="0" smtClean="0"/>
            <a:t> </a:t>
          </a:r>
          <a:r>
            <a:rPr lang="ru-RU" sz="2000" kern="1200" dirty="0" err="1" smtClean="0"/>
            <a:t>fiber</a:t>
          </a:r>
          <a:r>
            <a:rPr lang="ru-RU" sz="2000" kern="1200" dirty="0" smtClean="0"/>
            <a:t>) </a:t>
          </a:r>
          <a:endParaRPr lang="ru-RU" sz="2000" kern="1200" dirty="0"/>
        </a:p>
      </dsp:txBody>
      <dsp:txXfrm>
        <a:off x="3119430" y="3289892"/>
        <a:ext cx="5205229" cy="667981"/>
      </dsp:txXfrm>
    </dsp:sp>
    <dsp:sp modelId="{0E2B57D3-FAB0-4225-8439-83E4BD2EE5A6}">
      <dsp:nvSpPr>
        <dsp:cNvPr id="0" name=""/>
        <dsp:cNvSpPr/>
      </dsp:nvSpPr>
      <dsp:spPr>
        <a:xfrm>
          <a:off x="3133235" y="2437999"/>
          <a:ext cx="5195991" cy="66798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сатылы</a:t>
          </a:r>
          <a:r>
            <a:rPr lang="ru-RU" sz="2000" kern="1200" dirty="0" smtClean="0"/>
            <a:t> (</a:t>
          </a:r>
          <a:r>
            <a:rPr lang="ru-RU" sz="2000" kern="1200" dirty="0" err="1" smtClean="0"/>
            <a:t>step</a:t>
          </a:r>
          <a:r>
            <a:rPr lang="ru-RU" sz="2000" kern="1200" dirty="0" smtClean="0"/>
            <a:t> </a:t>
          </a:r>
          <a:r>
            <a:rPr lang="ru-RU" sz="2000" kern="1200" dirty="0" err="1" smtClean="0"/>
            <a:t>index</a:t>
          </a:r>
          <a:r>
            <a:rPr lang="ru-RU" sz="2000" kern="1200" dirty="0" smtClean="0"/>
            <a:t> </a:t>
          </a:r>
          <a:r>
            <a:rPr lang="ru-RU" sz="2000" kern="1200" dirty="0" err="1" smtClean="0"/>
            <a:t>multi</a:t>
          </a:r>
          <a:r>
            <a:rPr lang="ru-RU" sz="2000" kern="1200" dirty="0" smtClean="0"/>
            <a:t> </a:t>
          </a:r>
          <a:r>
            <a:rPr lang="ru-RU" sz="2000" kern="1200" dirty="0" err="1" smtClean="0"/>
            <a:t>mode</a:t>
          </a:r>
          <a:r>
            <a:rPr lang="ru-RU" sz="2000" kern="1200" dirty="0" smtClean="0"/>
            <a:t> </a:t>
          </a:r>
          <a:r>
            <a:rPr lang="ru-RU" sz="2000" kern="1200" dirty="0" err="1" smtClean="0"/>
            <a:t>fiber</a:t>
          </a:r>
          <a:r>
            <a:rPr lang="ru-RU" sz="2000" kern="1200" dirty="0" smtClean="0"/>
            <a:t>)</a:t>
          </a:r>
          <a:endParaRPr lang="ru-RU" sz="2000" kern="1200" dirty="0"/>
        </a:p>
      </dsp:txBody>
      <dsp:txXfrm>
        <a:off x="3133235" y="2437999"/>
        <a:ext cx="5195991" cy="667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96CC8-F82C-43D5-A875-E7865533A797}">
      <dsp:nvSpPr>
        <dsp:cNvPr id="0" name=""/>
        <dsp:cNvSpPr/>
      </dsp:nvSpPr>
      <dsp:spPr>
        <a:xfrm>
          <a:off x="5743574" y="1711855"/>
          <a:ext cx="3165806" cy="1068927"/>
        </a:xfrm>
        <a:custGeom>
          <a:avLst/>
          <a:gdLst/>
          <a:ahLst/>
          <a:cxnLst/>
          <a:rect l="0" t="0" r="0" b="0"/>
          <a:pathLst>
            <a:path>
              <a:moveTo>
                <a:pt x="0" y="0"/>
              </a:moveTo>
              <a:lnTo>
                <a:pt x="0" y="534463"/>
              </a:lnTo>
              <a:lnTo>
                <a:pt x="3165806" y="534463"/>
              </a:lnTo>
              <a:lnTo>
                <a:pt x="3165806" y="10689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66087B-516F-47A6-86DB-427BE33CF79A}">
      <dsp:nvSpPr>
        <dsp:cNvPr id="0" name=""/>
        <dsp:cNvSpPr/>
      </dsp:nvSpPr>
      <dsp:spPr>
        <a:xfrm>
          <a:off x="2632410" y="1711855"/>
          <a:ext cx="3111164" cy="1068927"/>
        </a:xfrm>
        <a:custGeom>
          <a:avLst/>
          <a:gdLst/>
          <a:ahLst/>
          <a:cxnLst/>
          <a:rect l="0" t="0" r="0" b="0"/>
          <a:pathLst>
            <a:path>
              <a:moveTo>
                <a:pt x="3111164" y="0"/>
              </a:moveTo>
              <a:lnTo>
                <a:pt x="3111164" y="534463"/>
              </a:lnTo>
              <a:lnTo>
                <a:pt x="0" y="534463"/>
              </a:lnTo>
              <a:lnTo>
                <a:pt x="0" y="10689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A31EDA-DA7E-4514-AF74-D5B6F78731D9}">
      <dsp:nvSpPr>
        <dsp:cNvPr id="0" name=""/>
        <dsp:cNvSpPr/>
      </dsp:nvSpPr>
      <dsp:spPr>
        <a:xfrm>
          <a:off x="3198509" y="1343024"/>
          <a:ext cx="5090130" cy="3688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a:off x="3198509" y="1343024"/>
        <a:ext cx="5090130" cy="368830"/>
      </dsp:txXfrm>
    </dsp:sp>
    <dsp:sp modelId="{E5ED97A5-C505-49B2-B514-DF4B478D57F5}">
      <dsp:nvSpPr>
        <dsp:cNvPr id="0" name=""/>
        <dsp:cNvSpPr/>
      </dsp:nvSpPr>
      <dsp:spPr>
        <a:xfrm>
          <a:off x="1067" y="2780782"/>
          <a:ext cx="5262686" cy="66250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anose="02020603050405020304" pitchFamily="18" charset="0"/>
              <a:ea typeface="Times New Roman" panose="02020603050405020304" pitchFamily="18" charset="0"/>
            </a:rPr>
            <a:t>көп</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модалы</a:t>
          </a:r>
          <a:r>
            <a:rPr lang="ru-RU" sz="2000" kern="1200" dirty="0" smtClean="0">
              <a:latin typeface="Times New Roman" panose="02020603050405020304" pitchFamily="18" charset="0"/>
              <a:ea typeface="Times New Roman" panose="02020603050405020304" pitchFamily="18" charset="0"/>
            </a:rPr>
            <a:t> MMF (</a:t>
          </a:r>
          <a:r>
            <a:rPr lang="ru-RU" sz="2000" kern="1200" dirty="0" err="1" smtClean="0">
              <a:latin typeface="Times New Roman" panose="02020603050405020304" pitchFamily="18" charset="0"/>
              <a:ea typeface="Times New Roman" panose="02020603050405020304" pitchFamily="18" charset="0"/>
            </a:rPr>
            <a:t>multi</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mode</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fiber</a:t>
          </a:r>
          <a:r>
            <a:rPr lang="ru-RU" sz="2000" kern="1200" dirty="0" smtClean="0">
              <a:latin typeface="Times New Roman" panose="02020603050405020304" pitchFamily="18" charset="0"/>
              <a:ea typeface="Times New Roman" panose="02020603050405020304" pitchFamily="18" charset="0"/>
            </a:rPr>
            <a:t>) </a:t>
          </a:r>
          <a:endParaRPr lang="ru-RU" sz="2000" kern="1200" dirty="0"/>
        </a:p>
      </dsp:txBody>
      <dsp:txXfrm>
        <a:off x="1067" y="2780782"/>
        <a:ext cx="5262686" cy="662505"/>
      </dsp:txXfrm>
    </dsp:sp>
    <dsp:sp modelId="{0E2B57D3-FAB0-4225-8439-83E4BD2EE5A6}">
      <dsp:nvSpPr>
        <dsp:cNvPr id="0" name=""/>
        <dsp:cNvSpPr/>
      </dsp:nvSpPr>
      <dsp:spPr>
        <a:xfrm>
          <a:off x="6332680" y="2780782"/>
          <a:ext cx="5153401" cy="66250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anose="02020603050405020304" pitchFamily="18" charset="0"/>
              <a:ea typeface="Times New Roman" panose="02020603050405020304" pitchFamily="18" charset="0"/>
            </a:rPr>
            <a:t>бір</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модалы</a:t>
          </a:r>
          <a:r>
            <a:rPr lang="ru-RU" sz="2000" kern="1200" dirty="0" smtClean="0">
              <a:latin typeface="Times New Roman" panose="02020603050405020304" pitchFamily="18" charset="0"/>
              <a:ea typeface="Times New Roman" panose="02020603050405020304" pitchFamily="18" charset="0"/>
            </a:rPr>
            <a:t> SMF (</a:t>
          </a:r>
          <a:r>
            <a:rPr lang="ru-RU" sz="2000" kern="1200" dirty="0" err="1" smtClean="0">
              <a:latin typeface="Times New Roman" panose="02020603050405020304" pitchFamily="18" charset="0"/>
              <a:ea typeface="Times New Roman" panose="02020603050405020304" pitchFamily="18" charset="0"/>
            </a:rPr>
            <a:t>single</a:t>
          </a:r>
          <a:r>
            <a:rPr lang="ru-RU" sz="2000" kern="1200"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mode</a:t>
          </a:r>
          <a:r>
            <a:rPr lang="ru-RU" sz="2000" kern="1200" spc="5" dirty="0" smtClean="0">
              <a:latin typeface="Times New Roman" panose="02020603050405020304" pitchFamily="18" charset="0"/>
              <a:ea typeface="Times New Roman" panose="02020603050405020304" pitchFamily="18" charset="0"/>
            </a:rPr>
            <a:t> </a:t>
          </a:r>
          <a:r>
            <a:rPr lang="ru-RU" sz="2000" kern="1200" dirty="0" err="1" smtClean="0">
              <a:latin typeface="Times New Roman" panose="02020603050405020304" pitchFamily="18" charset="0"/>
              <a:ea typeface="Times New Roman" panose="02020603050405020304" pitchFamily="18" charset="0"/>
            </a:rPr>
            <a:t>fiber</a:t>
          </a:r>
          <a:r>
            <a:rPr lang="ru-RU" sz="2000" kern="1200" dirty="0" smtClean="0">
              <a:latin typeface="Times New Roman" panose="02020603050405020304" pitchFamily="18" charset="0"/>
              <a:ea typeface="Times New Roman" panose="02020603050405020304" pitchFamily="18" charset="0"/>
            </a:rPr>
            <a:t>).</a:t>
          </a:r>
          <a:endParaRPr lang="ru-RU" sz="2000" kern="1200" dirty="0"/>
        </a:p>
      </dsp:txBody>
      <dsp:txXfrm>
        <a:off x="6332680" y="2780782"/>
        <a:ext cx="5153401" cy="66250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34133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87444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693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327344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8450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A632C7-17B7-48EF-A8A8-DC0561D25864}" type="datetimeFigureOut">
              <a:rPr lang="ru-RU" smtClean="0"/>
              <a:t>29.07.2022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26876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A632C7-17B7-48EF-A8A8-DC0561D25864}" type="datetimeFigureOut">
              <a:rPr lang="ru-RU" smtClean="0"/>
              <a:t>29.07.2022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421377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A632C7-17B7-48EF-A8A8-DC0561D25864}" type="datetimeFigureOut">
              <a:rPr lang="ru-RU" smtClean="0"/>
              <a:t>29.07.2022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9816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A632C7-17B7-48EF-A8A8-DC0561D25864}" type="datetimeFigureOut">
              <a:rPr lang="ru-RU" smtClean="0"/>
              <a:t>29.07.2022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224522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A632C7-17B7-48EF-A8A8-DC0561D25864}" type="datetimeFigureOut">
              <a:rPr lang="ru-RU" smtClean="0"/>
              <a:t>29.07.2022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16439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A632C7-17B7-48EF-A8A8-DC0561D25864}" type="datetimeFigureOut">
              <a:rPr lang="ru-RU" smtClean="0"/>
              <a:t>29.07.2022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78C3A5-ED9E-45EB-8969-8269F1D19D4B}" type="slidenum">
              <a:rPr lang="ru-RU" smtClean="0"/>
              <a:t>‹#›</a:t>
            </a:fld>
            <a:endParaRPr lang="ru-RU"/>
          </a:p>
        </p:txBody>
      </p:sp>
    </p:spTree>
    <p:extLst>
      <p:ext uri="{BB962C8B-B14F-4D97-AF65-F5344CB8AC3E}">
        <p14:creationId xmlns:p14="http://schemas.microsoft.com/office/powerpoint/2010/main" val="68768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632C7-17B7-48EF-A8A8-DC0561D25864}" type="datetimeFigureOut">
              <a:rPr lang="ru-RU" smtClean="0"/>
              <a:t>29.07.2022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8C3A5-ED9E-45EB-8969-8269F1D19D4B}" type="slidenum">
              <a:rPr lang="ru-RU" smtClean="0"/>
              <a:t>‹#›</a:t>
            </a:fld>
            <a:endParaRPr lang="ru-RU"/>
          </a:p>
        </p:txBody>
      </p:sp>
    </p:spTree>
    <p:extLst>
      <p:ext uri="{BB962C8B-B14F-4D97-AF65-F5344CB8AC3E}">
        <p14:creationId xmlns:p14="http://schemas.microsoft.com/office/powerpoint/2010/main" val="2291596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Нашивка 4"/>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Прямоугольник 6"/>
          <p:cNvSpPr/>
          <p:nvPr/>
        </p:nvSpPr>
        <p:spPr>
          <a:xfrm>
            <a:off x="-1" y="1712586"/>
            <a:ext cx="12192000"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000" dirty="0" err="1" smtClean="0">
                <a:latin typeface="Times New Roman" panose="02020603050405020304" pitchFamily="18" charset="0"/>
                <a:cs typeface="Times New Roman" panose="02020603050405020304" pitchFamily="18" charset="0"/>
              </a:rPr>
              <a:t>Оптикалық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бағыттаушы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орталар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a:t>
            </a:r>
            <a:r>
              <a:rPr lang="ru-RU" sz="2000" dirty="0" smtClean="0">
                <a:latin typeface="Times New Roman" panose="02020603050405020304" pitchFamily="18" charset="0"/>
                <a:cs typeface="Times New Roman" panose="02020603050405020304" pitchFamily="18" charset="0"/>
              </a:rPr>
              <a:t> ТОБЖ </a:t>
            </a:r>
            <a:r>
              <a:rPr lang="ru-RU" sz="2000" dirty="0" err="1" smtClean="0">
                <a:latin typeface="Times New Roman" panose="02020603050405020304" pitchFamily="18" charset="0"/>
                <a:cs typeface="Times New Roman" panose="02020603050405020304" pitchFamily="18" charset="0"/>
              </a:rPr>
              <a:t>пассивті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компоненттері</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86147" y="428593"/>
            <a:ext cx="8772379"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Қ.И. </a:t>
            </a:r>
            <a:r>
              <a:rPr lang="ru-RU" sz="2000" dirty="0" err="1" smtClean="0">
                <a:latin typeface="Times New Roman" panose="02020603050405020304" pitchFamily="18" charset="0"/>
                <a:cs typeface="Times New Roman" panose="02020603050405020304" pitchFamily="18" charset="0"/>
              </a:rPr>
              <a:t>Сәтбаев</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атындағы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Қазақ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ұлттық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техникалық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зерттеу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университеті</a:t>
            </a:r>
            <a:endParaRPr lang="ru-RU" sz="2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31520" t="31571" r="32689" b="33953"/>
          <a:stretch/>
        </p:blipFill>
        <p:spPr>
          <a:xfrm>
            <a:off x="0" y="58906"/>
            <a:ext cx="2447779" cy="1139484"/>
          </a:xfrm>
          <a:prstGeom prst="rect">
            <a:avLst/>
          </a:prstGeom>
        </p:spPr>
      </p:pic>
      <p:sp>
        <p:nvSpPr>
          <p:cNvPr id="10" name="Прямоугольник 9"/>
          <p:cNvSpPr/>
          <p:nvPr/>
        </p:nvSpPr>
        <p:spPr>
          <a:xfrm>
            <a:off x="3047999" y="2884286"/>
            <a:ext cx="6096000" cy="7386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r>
              <a:rPr lang="ru-RU" sz="2400" dirty="0" smtClean="0">
                <a:latin typeface="Times New Roman" panose="02020603050405020304" pitchFamily="18" charset="0"/>
                <a:cs typeface="Times New Roman" panose="02020603050405020304" pitchFamily="18" charset="0"/>
              </a:rPr>
              <a:t>ЛЕКЦИЯ </a:t>
            </a:r>
            <a:r>
              <a:rPr lang="kk-KZ"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7</a:t>
            </a:r>
            <a:endParaRPr lang="ru-RU" sz="2400" dirty="0" smtClean="0">
              <a:latin typeface="Times New Roman" panose="02020603050405020304" pitchFamily="18" charset="0"/>
              <a:cs typeface="Times New Roman" panose="02020603050405020304" pitchFamily="18" charset="0"/>
            </a:endParaRPr>
          </a:p>
          <a:p>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160679" y="6087546"/>
            <a:ext cx="1870641"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kk-KZ" sz="2000" dirty="0" smtClean="0">
                <a:latin typeface="Times New Roman" panose="02020603050405020304" pitchFamily="18" charset="0"/>
                <a:cs typeface="Times New Roman" panose="02020603050405020304" pitchFamily="18" charset="0"/>
              </a:rPr>
              <a:t>Алматы 2022 ж</a:t>
            </a:r>
            <a:endParaRPr lang="ru-RU" sz="20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904962" y="3602587"/>
            <a:ext cx="10382073" cy="11296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nSpc>
                <a:spcPct val="125000"/>
              </a:lnSpc>
            </a:pPr>
            <a:r>
              <a:rPr lang="kk-KZ" sz="2800" dirty="0"/>
              <a:t>Оптикалық </a:t>
            </a:r>
            <a:r>
              <a:rPr lang="kk-KZ" sz="2800" dirty="0" smtClean="0"/>
              <a:t>талшық және </a:t>
            </a:r>
            <a:r>
              <a:rPr lang="ru-RU" sz="2800" dirty="0" err="1" smtClean="0"/>
              <a:t>оптикалық</a:t>
            </a:r>
            <a:r>
              <a:rPr lang="ru-RU" sz="2800" dirty="0" smtClean="0"/>
              <a:t> </a:t>
            </a:r>
            <a:r>
              <a:rPr lang="ru-RU" sz="2800" dirty="0" err="1"/>
              <a:t>талшықты</a:t>
            </a:r>
            <a:r>
              <a:rPr lang="ru-RU" sz="2800" dirty="0"/>
              <a:t> беру </a:t>
            </a:r>
            <a:r>
              <a:rPr lang="ru-RU" sz="2800" dirty="0" err="1"/>
              <a:t>параметрлері</a:t>
            </a:r>
            <a:endParaRPr lang="ru-RU"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25000"/>
              </a:lnSpc>
              <a:spcAft>
                <a:spcPts val="0"/>
              </a:spcAft>
            </a:pPr>
            <a:endParaRPr lang="ru-RU"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469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err="1">
                <a:latin typeface="Times New Roman" panose="02020603050405020304" pitchFamily="18" charset="0"/>
                <a:ea typeface="Times New Roman" panose="02020603050405020304" pitchFamily="18" charset="0"/>
              </a:rPr>
              <a:t>Сигналдың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әлсіреуі</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10</a:t>
            </a:r>
            <a:endParaRPr lang="ru-RU" dirty="0">
              <a:solidFill>
                <a:schemeClr val="tx1"/>
              </a:solidFill>
            </a:endParaRPr>
          </a:p>
        </p:txBody>
      </p:sp>
      <p:sp>
        <p:nvSpPr>
          <p:cNvPr id="4" name="Прямоугольник 3"/>
          <p:cNvSpPr/>
          <p:nvPr/>
        </p:nvSpPr>
        <p:spPr>
          <a:xfrm>
            <a:off x="145144" y="1269670"/>
            <a:ext cx="6618514" cy="3416320"/>
          </a:xfrm>
          <a:prstGeom prst="rect">
            <a:avLst/>
          </a:prstGeom>
        </p:spPr>
        <p:txBody>
          <a:bodyPr wrap="square">
            <a:spAutoFit/>
          </a:bodyPr>
          <a:lstStyle/>
          <a:p>
            <a:pPr indent="450215" algn="just">
              <a:spcAft>
                <a:spcPts val="0"/>
              </a:spcAft>
            </a:pPr>
            <a:r>
              <a:rPr lang="ru-RU" dirty="0" err="1" smtClean="0">
                <a:latin typeface="Times New Roman" panose="02020603050405020304" pitchFamily="18" charset="0"/>
                <a:ea typeface="Times New Roman" panose="02020603050405020304" pitchFamily="18" charset="0"/>
              </a:rPr>
              <a:t>Талшық</a:t>
            </a:r>
            <a:r>
              <a:rPr lang="ru-RU" dirty="0" smtClean="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екі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маңызды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параметрмен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сипатталады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әлсіреу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Талшықтағы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таралатын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сигналдың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әлсіреуі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неғұрлым</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болса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регенераторлар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немесе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қайталағыштар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арасындағы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қашықтық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соғұрлым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мүмкін</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Талшықтағы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жарықтың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әлсіреуіне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келесі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факторлар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әсер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етеді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сіңіру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шашырау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кабельдік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Абсорбциялық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шашырау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жиынтықта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тән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ысыраптар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аталады</a:t>
            </a:r>
            <a:r>
              <a:rPr lang="ru-RU" dirty="0">
                <a:latin typeface="Times New Roman" panose="02020603050405020304" pitchFamily="18" charset="0"/>
                <a:ea typeface="Times New Roman" panose="02020603050405020304" pitchFamily="18" charset="0"/>
              </a:rPr>
              <a:t>, ал </a:t>
            </a:r>
            <a:r>
              <a:rPr lang="ru-RU" dirty="0" err="1">
                <a:latin typeface="Times New Roman" panose="02020603050405020304" pitchFamily="18" charset="0"/>
                <a:ea typeface="Times New Roman" panose="02020603050405020304" pitchFamily="18" charset="0"/>
              </a:rPr>
              <a:t>кабельдік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жоғалтулар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сипатына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қарай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қосымша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деп</a:t>
            </a:r>
            <a:r>
              <a:rPr lang="ru-RU" dirty="0">
                <a:latin typeface="Times New Roman" panose="02020603050405020304" pitchFamily="18" charset="0"/>
                <a:ea typeface="Times New Roman" panose="02020603050405020304" pitchFamily="18" charset="0"/>
              </a:rPr>
              <a:t> те </a:t>
            </a:r>
            <a:r>
              <a:rPr lang="ru-RU" dirty="0" err="1">
                <a:latin typeface="Times New Roman" panose="02020603050405020304" pitchFamily="18" charset="0"/>
                <a:ea typeface="Times New Roman" panose="02020603050405020304" pitchFamily="18" charset="0"/>
              </a:rPr>
              <a:t>аталады</a:t>
            </a:r>
            <a:r>
              <a:rPr lang="ru-RU" dirty="0">
                <a:latin typeface="Times New Roman" panose="02020603050405020304" pitchFamily="18" charset="0"/>
                <a:ea typeface="Times New Roman" panose="02020603050405020304" pitchFamily="18" charset="0"/>
              </a:rPr>
              <a:t>, 9.1-сурет. </a:t>
            </a:r>
            <a:endParaRPr lang="ru-RU" dirty="0">
              <a:effectLst/>
              <a:latin typeface="Times New Roman" panose="02020603050405020304" pitchFamily="18" charset="0"/>
              <a:ea typeface="Times New Roman" panose="02020603050405020304" pitchFamily="18" charset="0"/>
            </a:endParaRPr>
          </a:p>
        </p:txBody>
      </p:sp>
      <p:pic>
        <p:nvPicPr>
          <p:cNvPr id="10" name="image618.png"/>
          <p:cNvPicPr/>
          <p:nvPr/>
        </p:nvPicPr>
        <p:blipFill>
          <a:blip r:embed="rId2" cstate="print">
            <a:extLst>
              <a:ext uri="{28A0092B-C50C-407E-A947-70E740481C1C}">
                <a14:useLocalDpi xmlns:a14="http://schemas.microsoft.com/office/drawing/2010/main" val="0"/>
              </a:ext>
            </a:extLst>
          </a:blip>
          <a:stretch>
            <a:fillRect/>
          </a:stretch>
        </p:blipFill>
        <p:spPr>
          <a:xfrm>
            <a:off x="6905083" y="1262898"/>
            <a:ext cx="4876800" cy="2664320"/>
          </a:xfrm>
          <a:prstGeom prst="rect">
            <a:avLst/>
          </a:prstGeom>
        </p:spPr>
      </p:pic>
      <p:sp>
        <p:nvSpPr>
          <p:cNvPr id="5" name="Прямоугольник 4"/>
          <p:cNvSpPr/>
          <p:nvPr/>
        </p:nvSpPr>
        <p:spPr>
          <a:xfrm>
            <a:off x="6995885" y="3921065"/>
            <a:ext cx="4695195" cy="369332"/>
          </a:xfrm>
          <a:prstGeom prst="rect">
            <a:avLst/>
          </a:prstGeom>
        </p:spPr>
        <p:txBody>
          <a:bodyPr wrap="none">
            <a:spAutoFit/>
          </a:bodyPr>
          <a:lstStyle/>
          <a:p>
            <a:pPr algn="ctr">
              <a:spcAft>
                <a:spcPts val="0"/>
              </a:spcAft>
            </a:pPr>
            <a:r>
              <a:rPr lang="ru-RU" dirty="0">
                <a:latin typeface="Times New Roman" panose="02020603050405020304" pitchFamily="18" charset="0"/>
                <a:ea typeface="Times New Roman" panose="02020603050405020304" pitchFamily="18" charset="0"/>
              </a:rPr>
              <a:t>9.1-сурет.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жоғалтудың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негізгі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түрлері</a:t>
            </a:r>
            <a:endParaRPr lang="ru-RU"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145144" y="4685990"/>
                <a:ext cx="11545936" cy="1754326"/>
              </a:xfrm>
              <a:prstGeom prst="rect">
                <a:avLst/>
              </a:prstGeom>
            </p:spPr>
            <p:txBody>
              <a:bodyPr wrap="square">
                <a:spAutoFit/>
              </a:bodyPr>
              <a:lstStyle/>
              <a:p>
                <a:pPr algn="just">
                  <a:spcAft>
                    <a:spcPts val="0"/>
                  </a:spcAft>
                </a:pPr>
                <a:r>
                  <a:rPr lang="ru-RU" dirty="0" err="1">
                    <a:latin typeface="Times New Roman" panose="02020603050405020304" pitchFamily="18" charset="0"/>
                    <a:ea typeface="Times New Roman" panose="02020603050405020304" pitchFamily="18" charset="0"/>
                  </a:rPr>
                  <a:t>Талшықтың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жалпы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әлсіреуі</a:t>
                </a:r>
                <a:r>
                  <a:rPr lang="ru-RU" dirty="0">
                    <a:latin typeface="Times New Roman" panose="02020603050405020304" pitchFamily="18" charset="0"/>
                    <a:ea typeface="Times New Roman" panose="02020603050405020304" pitchFamily="18" charset="0"/>
                  </a:rPr>
                  <a:t> (дБ/км-мен </a:t>
                </a:r>
                <a:r>
                  <a:rPr lang="ru-RU" dirty="0" err="1">
                    <a:latin typeface="Times New Roman" panose="02020603050405020304" pitchFamily="18" charset="0"/>
                    <a:ea typeface="Times New Roman" panose="02020603050405020304" pitchFamily="18" charset="0"/>
                  </a:rPr>
                  <a:t>өлшенген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мыналардың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қосындысы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ретінде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анықталады</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a:effectLst/>
                    <a:latin typeface="Times New Roman" panose="02020603050405020304" pitchFamily="18" charset="0"/>
                    <a:ea typeface="Times New Roman" panose="02020603050405020304" pitchFamily="18" charset="0"/>
                  </a:rPr>
                  <a:t> </a:t>
                </a:r>
              </a:p>
              <a:p>
                <a:pPr algn="just">
                  <a:spcAft>
                    <a:spcPts val="0"/>
                  </a:spcAft>
                </a:pPr>
                <a:r>
                  <a:rPr lang="ru-RU" dirty="0">
                    <a:effectLst/>
                    <a:latin typeface="Times New Roman" panose="02020603050405020304" pitchFamily="18" charset="0"/>
                    <a:ea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               </a:t>
                </a:r>
                <a14:m>
                  <m:oMath xmlns:m="http://schemas.openxmlformats.org/officeDocument/2006/math">
                    <m:r>
                      <m:rPr>
                        <m:sty m:val="p"/>
                      </m:rPr>
                      <a:rPr lang="ru-RU">
                        <a:effectLst/>
                        <a:latin typeface="Cambria Math" panose="02040503050406030204" pitchFamily="18" charset="0"/>
                        <a:ea typeface="Times New Roman" panose="02020603050405020304" pitchFamily="18" charset="0"/>
                      </a:rPr>
                      <m:t>a</m:t>
                    </m:r>
                    <m:r>
                      <a:rPr lang="ru-RU">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m:rPr>
                            <m:sty m:val="p"/>
                          </m:rPr>
                          <a:rPr lang="ru-RU">
                            <a:effectLst/>
                            <a:latin typeface="Cambria Math" panose="02040503050406030204" pitchFamily="18" charset="0"/>
                            <a:ea typeface="Times New Roman" panose="02020603050405020304" pitchFamily="18" charset="0"/>
                          </a:rPr>
                          <m:t>a</m:t>
                        </m:r>
                      </m:e>
                      <m:sub>
                        <m:r>
                          <m:rPr>
                            <m:sty m:val="p"/>
                          </m:rPr>
                          <a:rPr lang="ru-RU">
                            <a:effectLst/>
                            <a:latin typeface="Cambria Math" panose="02040503050406030204" pitchFamily="18" charset="0"/>
                            <a:ea typeface="Times New Roman" panose="02020603050405020304" pitchFamily="18" charset="0"/>
                          </a:rPr>
                          <m:t>int</m:t>
                        </m:r>
                      </m:sub>
                    </m:sSub>
                    <m:r>
                      <a:rPr lang="ru-RU">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m:rPr>
                            <m:sty m:val="p"/>
                          </m:rPr>
                          <a:rPr lang="ru-RU">
                            <a:effectLst/>
                            <a:latin typeface="Cambria Math" panose="02040503050406030204" pitchFamily="18" charset="0"/>
                            <a:ea typeface="Times New Roman" panose="02020603050405020304" pitchFamily="18" charset="0"/>
                          </a:rPr>
                          <m:t>a</m:t>
                        </m:r>
                      </m:e>
                      <m:sub>
                        <m:r>
                          <m:rPr>
                            <m:sty m:val="p"/>
                          </m:rPr>
                          <a:rPr lang="ru-RU">
                            <a:effectLst/>
                            <a:latin typeface="Cambria Math" panose="02040503050406030204" pitchFamily="18" charset="0"/>
                            <a:ea typeface="Times New Roman" panose="02020603050405020304" pitchFamily="18" charset="0"/>
                          </a:rPr>
                          <m:t>rad</m:t>
                        </m:r>
                      </m:sub>
                    </m:sSub>
                    <m:r>
                      <a:rPr lang="ru-RU">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m:rPr>
                            <m:sty m:val="p"/>
                          </m:rPr>
                          <a:rPr lang="ru-RU">
                            <a:effectLst/>
                            <a:latin typeface="Cambria Math" panose="02040503050406030204" pitchFamily="18" charset="0"/>
                            <a:ea typeface="Times New Roman" panose="02020603050405020304" pitchFamily="18" charset="0"/>
                          </a:rPr>
                          <m:t>a</m:t>
                        </m:r>
                      </m:e>
                      <m:sub>
                        <m:r>
                          <m:rPr>
                            <m:sty m:val="p"/>
                          </m:rPr>
                          <a:rPr lang="ru-RU">
                            <a:effectLst/>
                            <a:latin typeface="Cambria Math" panose="02040503050406030204" pitchFamily="18" charset="0"/>
                            <a:ea typeface="Times New Roman" panose="02020603050405020304" pitchFamily="18" charset="0"/>
                          </a:rPr>
                          <m:t>abs</m:t>
                        </m:r>
                      </m:sub>
                    </m:sSub>
                    <m:r>
                      <a:rPr lang="ru-RU">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m:rPr>
                            <m:sty m:val="p"/>
                          </m:rPr>
                          <a:rPr lang="ru-RU">
                            <a:effectLst/>
                            <a:latin typeface="Cambria Math" panose="02040503050406030204" pitchFamily="18" charset="0"/>
                            <a:ea typeface="Times New Roman" panose="02020603050405020304" pitchFamily="18" charset="0"/>
                          </a:rPr>
                          <m:t>a</m:t>
                        </m:r>
                      </m:e>
                      <m:sub>
                        <m:r>
                          <m:rPr>
                            <m:sty m:val="p"/>
                          </m:rPr>
                          <a:rPr lang="ru-RU">
                            <a:effectLst/>
                            <a:latin typeface="Cambria Math" panose="02040503050406030204" pitchFamily="18" charset="0"/>
                            <a:ea typeface="Times New Roman" panose="02020603050405020304" pitchFamily="18" charset="0"/>
                          </a:rPr>
                          <m:t>sct</m:t>
                        </m:r>
                      </m:sub>
                    </m:sSub>
                    <m:r>
                      <a:rPr lang="ru-RU">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m:rPr>
                            <m:sty m:val="p"/>
                          </m:rPr>
                          <a:rPr lang="ru-RU">
                            <a:effectLst/>
                            <a:latin typeface="Cambria Math" panose="02040503050406030204" pitchFamily="18" charset="0"/>
                            <a:ea typeface="Times New Roman" panose="02020603050405020304" pitchFamily="18" charset="0"/>
                          </a:rPr>
                          <m:t>a</m:t>
                        </m:r>
                      </m:e>
                      <m:sub>
                        <m:r>
                          <m:rPr>
                            <m:sty m:val="p"/>
                          </m:rPr>
                          <a:rPr lang="ru-RU">
                            <a:effectLst/>
                            <a:latin typeface="Cambria Math" panose="02040503050406030204" pitchFamily="18" charset="0"/>
                            <a:ea typeface="Times New Roman" panose="02020603050405020304" pitchFamily="18" charset="0"/>
                          </a:rPr>
                          <m:t>rad</m:t>
                        </m:r>
                      </m:sub>
                    </m:sSub>
                  </m:oMath>
                </a14:m>
                <a:r>
                  <a:rPr lang="ru-RU" dirty="0">
                    <a:effectLst/>
                    <a:latin typeface="Times New Roman" panose="02020603050405020304" pitchFamily="18" charset="0"/>
                    <a:ea typeface="Times New Roman" panose="02020603050405020304" pitchFamily="18" charset="0"/>
                  </a:rPr>
                  <a:t>                                          (9.1)</a:t>
                </a:r>
              </a:p>
              <a:p>
                <a:pPr indent="450215" algn="just">
                  <a:spcAft>
                    <a:spcPts val="0"/>
                  </a:spcAft>
                </a:pPr>
                <a:r>
                  <a:rPr lang="ru-RU" dirty="0">
                    <a:effectLst/>
                    <a:latin typeface="Times New Roman" panose="02020603050405020304" pitchFamily="18" charset="0"/>
                    <a:ea typeface="Times New Roman" panose="02020603050405020304" pitchFamily="18" charset="0"/>
                  </a:rPr>
                  <a:t> </a:t>
                </a:r>
              </a:p>
              <a:p>
                <a:pPr indent="450215" algn="just">
                  <a:spcAft>
                    <a:spcPts val="0"/>
                  </a:spcAft>
                </a:pPr>
                <a:r>
                  <a:rPr lang="ru-RU" dirty="0" err="1">
                    <a:effectLst/>
                    <a:latin typeface="Times New Roman" panose="02020603050405020304" pitchFamily="18" charset="0"/>
                    <a:ea typeface="Times New Roman" panose="02020603050405020304" pitchFamily="18" charset="0"/>
                  </a:rPr>
                  <a:t>а</a:t>
                </a:r>
                <a:r>
                  <a:rPr lang="ru-RU" baseline="-25000" dirty="0" err="1">
                    <a:effectLst/>
                    <a:latin typeface="Times New Roman" panose="02020603050405020304" pitchFamily="18" charset="0"/>
                    <a:ea typeface="Times New Roman" panose="02020603050405020304" pitchFamily="18" charset="0"/>
                  </a:rPr>
                  <a:t>abs</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сіңіру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шығындары</a:t>
                </a:r>
                <a:r>
                  <a:rPr lang="ru-RU" dirty="0">
                    <a:effectLst/>
                    <a:latin typeface="Times New Roman" panose="02020603050405020304" pitchFamily="18" charset="0"/>
                    <a:ea typeface="Times New Roman" panose="02020603050405020304" pitchFamily="18" charset="0"/>
                  </a:rPr>
                  <a:t> кварц </a:t>
                </a:r>
                <a:r>
                  <a:rPr lang="ru-RU" dirty="0" err="1">
                    <a:effectLst/>
                    <a:latin typeface="Times New Roman" panose="02020603050405020304" pitchFamily="18" charset="0"/>
                    <a:ea typeface="Times New Roman" panose="02020603050405020304" pitchFamily="18" charset="0"/>
                  </a:rPr>
                  <a:t>әйнегіндегі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өзіндік</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шығындардан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ультракүлгін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инфрақызыл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сіңіру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қоспалардағы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жарықтың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сіңуіне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байланысты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шығындардан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тұрады</a:t>
                </a:r>
                <a:r>
                  <a:rPr lang="ru-RU" dirty="0">
                    <a:effectLst/>
                    <a:latin typeface="Times New Roman" panose="02020603050405020304" pitchFamily="18" charset="0"/>
                    <a:ea typeface="Times New Roman" panose="02020603050405020304" pitchFamily="18" charset="0"/>
                  </a:rPr>
                  <a:t>.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45144" y="4685990"/>
                <a:ext cx="11545936" cy="1754326"/>
              </a:xfrm>
              <a:prstGeom prst="rect">
                <a:avLst/>
              </a:prstGeom>
              <a:blipFill rotWithShape="0">
                <a:blip r:embed="rId3"/>
                <a:stretch>
                  <a:fillRect l="-475" t="-2091" r="-422" b="-4878"/>
                </a:stretch>
              </a:blipFill>
            </p:spPr>
            <p:txBody>
              <a:bodyPr/>
              <a:lstStyle/>
              <a:p>
                <a:r>
                  <a:rPr lang="ru-RU">
                    <a:noFill/>
                  </a:rPr>
                  <a:t> </a:t>
                </a:r>
              </a:p>
            </p:txBody>
          </p:sp>
        </mc:Fallback>
      </mc:AlternateContent>
    </p:spTree>
    <p:extLst>
      <p:ext uri="{BB962C8B-B14F-4D97-AF65-F5344CB8AC3E}">
        <p14:creationId xmlns:p14="http://schemas.microsoft.com/office/powerpoint/2010/main" val="103302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err="1">
                <a:latin typeface="Times New Roman" panose="02020603050405020304" pitchFamily="18" charset="0"/>
                <a:ea typeface="Times New Roman" panose="02020603050405020304" pitchFamily="18" charset="0"/>
              </a:rPr>
              <a:t>Сигналдың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әлсіреуі</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11</a:t>
            </a:r>
            <a:endParaRPr lang="ru-RU" dirty="0">
              <a:solidFill>
                <a:schemeClr val="tx1"/>
              </a:solidFill>
            </a:endParaRPr>
          </a:p>
        </p:txBody>
      </p:sp>
      <p:sp>
        <p:nvSpPr>
          <p:cNvPr id="2" name="Прямоугольник 1"/>
          <p:cNvSpPr/>
          <p:nvPr/>
        </p:nvSpPr>
        <p:spPr>
          <a:xfrm>
            <a:off x="385536" y="1097903"/>
            <a:ext cx="11187340" cy="5647700"/>
          </a:xfrm>
          <a:prstGeom prst="rect">
            <a:avLst/>
          </a:prstGeom>
        </p:spPr>
        <p:txBody>
          <a:bodyPr wrap="square">
            <a:spAutoFit/>
          </a:bodyPr>
          <a:lstStyle/>
          <a:p>
            <a:pPr indent="450215" algn="just">
              <a:spcAft>
                <a:spcPts val="0"/>
              </a:spcAft>
            </a:pPr>
            <a:r>
              <a:rPr lang="kk-KZ" sz="1900" dirty="0">
                <a:latin typeface="Times New Roman" panose="02020603050405020304" pitchFamily="18" charset="0"/>
                <a:ea typeface="Times New Roman" panose="02020603050405020304" pitchFamily="18" charset="0"/>
              </a:rPr>
              <a:t>Қоспа орталықтары қоспаның түріне байланысты белгілі бір (осы қоспаға тән) толқын ұзындығында Жарық сіңіреді және сіңірілген жарық энергиясын Джоуль жылу түрінде таратады. Тіпті қоспалардың шамалы концентрациясы шығындар қисығында шыңдардың пайда болуына әкеледі,  9.1-сурет. Ол қоспаларға сәйкес келетін 1480 нм толқын ұзындығы аймағында тән максимумды атап өткен жөн. Бұл шың әрқашан бар. Үлкен шығындарға байланысты осы шыңның аймағындағы спектр аймағы іс жүзінде қолданылмайды. </a:t>
            </a:r>
            <a:endParaRPr lang="ru-RU" sz="1900" dirty="0">
              <a:latin typeface="Times New Roman" panose="02020603050405020304" pitchFamily="18" charset="0"/>
              <a:ea typeface="Times New Roman" panose="02020603050405020304" pitchFamily="18" charset="0"/>
            </a:endParaRPr>
          </a:p>
          <a:p>
            <a:pPr indent="449580" algn="just">
              <a:spcAft>
                <a:spcPts val="0"/>
              </a:spcAft>
            </a:pPr>
            <a:r>
              <a:rPr lang="kk-KZ" sz="1900" dirty="0">
                <a:latin typeface="Times New Roman" panose="02020603050405020304" pitchFamily="18" charset="0"/>
                <a:ea typeface="Times New Roman" panose="02020603050405020304" pitchFamily="18" charset="0"/>
              </a:rPr>
              <a:t>Ішкі сіңіру жоғалтулары ультракүлгін және инфрақызыл аймақтарда жоғарылайды және маңызды болады. Сәулелену толқындарының ұзындығы 1,6 мкм-ден жоғары болған кезде қарапайым кварц шыны инфрақызыл жұтылумен байланысты жоғалтулардың ұлғаюына байланысты мөлдір емес болады, 9.1-сурет.</a:t>
            </a:r>
            <a:endParaRPr lang="ru-RU" sz="1900" dirty="0">
              <a:latin typeface="Times New Roman" panose="02020603050405020304" pitchFamily="18" charset="0"/>
              <a:ea typeface="Times New Roman" panose="02020603050405020304" pitchFamily="18" charset="0"/>
            </a:endParaRPr>
          </a:p>
          <a:p>
            <a:pPr indent="450215" algn="just">
              <a:spcAft>
                <a:spcPts val="0"/>
              </a:spcAft>
            </a:pPr>
            <a:r>
              <a:rPr lang="kk-KZ" sz="1900" i="1" dirty="0">
                <a:latin typeface="Times New Roman" panose="02020603050405020304" pitchFamily="18" charset="0"/>
                <a:ea typeface="Times New Roman" panose="02020603050405020304" pitchFamily="18" charset="0"/>
              </a:rPr>
              <a:t>а</a:t>
            </a:r>
            <a:r>
              <a:rPr lang="kk-KZ" sz="1900" i="1" baseline="-25000" dirty="0">
                <a:latin typeface="Times New Roman" panose="02020603050405020304" pitchFamily="18" charset="0"/>
                <a:ea typeface="Times New Roman" panose="02020603050405020304" pitchFamily="18" charset="0"/>
              </a:rPr>
              <a:t>sct </a:t>
            </a:r>
            <a:r>
              <a:rPr lang="kk-KZ" sz="1900" i="1" dirty="0">
                <a:latin typeface="Times New Roman" panose="02020603050405020304" pitchFamily="18" charset="0"/>
                <a:ea typeface="Times New Roman" panose="02020603050405020304" pitchFamily="18" charset="0"/>
              </a:rPr>
              <a:t>шашырауындағы шығындар.</a:t>
            </a:r>
            <a:r>
              <a:rPr lang="kk-KZ" sz="1900" dirty="0">
                <a:latin typeface="Times New Roman" panose="02020603050405020304" pitchFamily="18" charset="0"/>
                <a:ea typeface="Times New Roman" panose="02020603050405020304" pitchFamily="18" charset="0"/>
              </a:rPr>
              <a:t> 1970 жылға қарай өндірілген оптикалық талшық соншалықты таза болады (99,9999%), сондықтан қоспалардың болуы талшықта жоғалудың басым факторы бола бермейді. 800 нм толқын ұзындығында ыдырау 1.5 дБ / км болды. Релей деп аталатын жарықтың шашырауы одан әрі құлдыраудың төмендеуіне жол бермейді. Релей шашырауы талшықта микроскопиялық масштабтағы гетерогенділіктің болуына байланысты. Мұндай гетерогенділікке түсетін жарық әртүрлі бағытта таралады. Нәтижесінде оның бір бөлігі қабықта жоғалады. Бұл гетерогенділіктер сөзсіз талшық жасау кезінде пайда болады.</a:t>
            </a:r>
            <a:endParaRPr lang="ru-RU" sz="1900" dirty="0">
              <a:latin typeface="Times New Roman" panose="02020603050405020304" pitchFamily="18" charset="0"/>
              <a:ea typeface="Times New Roman" panose="02020603050405020304" pitchFamily="18" charset="0"/>
            </a:endParaRPr>
          </a:p>
          <a:p>
            <a:pPr indent="450215" algn="just">
              <a:spcAft>
                <a:spcPts val="0"/>
              </a:spcAft>
            </a:pPr>
            <a:r>
              <a:rPr lang="kk-KZ" sz="1900" dirty="0">
                <a:latin typeface="Times New Roman" panose="02020603050405020304" pitchFamily="18" charset="0"/>
                <a:ea typeface="Times New Roman" panose="02020603050405020304" pitchFamily="18" charset="0"/>
              </a:rPr>
              <a:t>Рэйлейдің шашырау шығындары </a:t>
            </a:r>
            <a:r>
              <a:rPr lang="ru-RU" sz="1900" dirty="0">
                <a:latin typeface="Times New Roman" panose="02020603050405020304" pitchFamily="18" charset="0"/>
                <a:ea typeface="Times New Roman" panose="02020603050405020304" pitchFamily="18" charset="0"/>
              </a:rPr>
              <a:t>λ</a:t>
            </a:r>
            <a:r>
              <a:rPr lang="kk-KZ" sz="1900" dirty="0">
                <a:latin typeface="Times New Roman" panose="02020603050405020304" pitchFamily="18" charset="0"/>
                <a:ea typeface="Times New Roman" panose="02020603050405020304" pitchFamily="18" charset="0"/>
              </a:rPr>
              <a:t> заңы бойынша толқын ұзындығына тәуелді және қысқа толқындар аймағында айқынырақ болады, 9.2-сурет.</a:t>
            </a:r>
            <a:endParaRPr lang="ru-RU" sz="1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8247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err="1">
                <a:latin typeface="Times New Roman" panose="02020603050405020304" pitchFamily="18" charset="0"/>
                <a:ea typeface="Times New Roman" panose="02020603050405020304" pitchFamily="18" charset="0"/>
              </a:rPr>
              <a:t>Сигналдың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әлсіреуі</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12</a:t>
            </a:r>
            <a:endParaRPr lang="ru-RU" dirty="0">
              <a:solidFill>
                <a:schemeClr val="tx1"/>
              </a:solidFill>
            </a:endParaRPr>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146" y="1184867"/>
            <a:ext cx="4438196" cy="4635240"/>
          </a:xfrm>
          <a:prstGeom prst="rect">
            <a:avLst/>
          </a:prstGeom>
          <a:noFill/>
        </p:spPr>
      </p:pic>
      <p:sp>
        <p:nvSpPr>
          <p:cNvPr id="2" name="Прямоугольник 1"/>
          <p:cNvSpPr/>
          <p:nvPr/>
        </p:nvSpPr>
        <p:spPr>
          <a:xfrm>
            <a:off x="90261" y="5939319"/>
            <a:ext cx="5221967" cy="646331"/>
          </a:xfrm>
          <a:prstGeom prst="rect">
            <a:avLst/>
          </a:prstGeom>
        </p:spPr>
        <p:txBody>
          <a:bodyPr wrap="square">
            <a:spAutoFit/>
          </a:bodyPr>
          <a:lstStyle/>
          <a:p>
            <a:pPr algn="ctr">
              <a:spcAft>
                <a:spcPts val="0"/>
              </a:spcAft>
            </a:pPr>
            <a:r>
              <a:rPr lang="ru-RU" dirty="0">
                <a:latin typeface="Times New Roman" panose="02020603050405020304" pitchFamily="18" charset="0"/>
                <a:ea typeface="Times New Roman" panose="02020603050405020304" pitchFamily="18" charset="0"/>
              </a:rPr>
              <a:t>9.2-сурет. 1500 </a:t>
            </a:r>
            <a:r>
              <a:rPr lang="ru-RU" dirty="0" err="1">
                <a:latin typeface="Times New Roman" panose="02020603050405020304" pitchFamily="18" charset="0"/>
                <a:ea typeface="Times New Roman" panose="02020603050405020304" pitchFamily="18" charset="0"/>
              </a:rPr>
              <a:t>нм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аймағындағы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әлсіреуге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әсер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ететін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факторлар</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90261" y="1097903"/>
            <a:ext cx="5221967" cy="567313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529263" y="1256813"/>
            <a:ext cx="6096000" cy="5355312"/>
          </a:xfrm>
          <a:prstGeom prst="rect">
            <a:avLst/>
          </a:prstGeom>
        </p:spPr>
        <p:txBody>
          <a:bodyPr>
            <a:spAutoFit/>
          </a:bodyPr>
          <a:lstStyle/>
          <a:p>
            <a:pPr indent="450215" algn="just">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Таза кварц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талшығының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өзіндік</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тозуының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төменгі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шегіне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жететін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cs typeface="Times New Roman" panose="02020603050405020304" pitchFamily="18" charset="0"/>
              </a:rPr>
              <a:t> 1550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нм</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құрайды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kk-KZ" dirty="0">
                <a:latin typeface="Times New Roman" panose="02020603050405020304" pitchFamily="18" charset="0"/>
                <a:ea typeface="Times New Roman" panose="02020603050405020304" pitchFamily="18" charset="0"/>
                <a:cs typeface="Times New Roman" panose="02020603050405020304" pitchFamily="18" charset="0"/>
              </a:rPr>
              <a:t>релей</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шашырауы</a:t>
            </a:r>
            <a:r>
              <a:rPr lang="ru-RU" dirty="0">
                <a:latin typeface="Times New Roman" panose="02020603050405020304" pitchFamily="18" charset="0"/>
                <a:ea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инфрақызыл</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жұтылу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салдарынан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болатын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шығындар</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ақылға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қонымды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ымыраға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анықталады</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ru-RU" dirty="0" err="1">
                <a:latin typeface="Times New Roman" panose="02020603050405020304" pitchFamily="18" charset="0"/>
                <a:ea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шығындар</a:t>
            </a:r>
            <a:r>
              <a:rPr lang="ru-RU" dirty="0">
                <a:latin typeface="Times New Roman" panose="02020603050405020304" pitchFamily="18" charset="0"/>
                <a:ea typeface="Times New Roman" panose="02020603050405020304" pitchFamily="18" charset="0"/>
                <a:cs typeface="Times New Roman" panose="02020603050405020304" pitchFamily="18" charset="0"/>
              </a:rPr>
              <a:t> α=</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a:t>
            </a:r>
            <a:r>
              <a:rPr lang="ru-RU" baseline="-25000" dirty="0" err="1">
                <a:latin typeface="Times New Roman" panose="02020603050405020304" pitchFamily="18" charset="0"/>
                <a:ea typeface="Times New Roman" panose="02020603050405020304" pitchFamily="18" charset="0"/>
                <a:cs typeface="Times New Roman" panose="02020603050405020304" pitchFamily="18" charset="0"/>
              </a:rPr>
              <a:t>rel</a:t>
            </a:r>
            <a:r>
              <a:rPr lang="ru-RU" dirty="0" err="1">
                <a:latin typeface="Times New Roman" panose="02020603050405020304" pitchFamily="18" charset="0"/>
                <a:ea typeface="Times New Roman" panose="02020603050405020304" pitchFamily="18" charset="0"/>
                <a:cs typeface="Times New Roman" panose="02020603050405020304" pitchFamily="18" charset="0"/>
              </a:rPr>
              <a:t>λ</a:t>
            </a:r>
            <a:r>
              <a:rPr lang="ru-RU" baseline="30000" dirty="0">
                <a:latin typeface="Times New Roman" panose="02020603050405020304" pitchFamily="18" charset="0"/>
                <a:ea typeface="Times New Roman" panose="02020603050405020304" pitchFamily="18" charset="0"/>
                <a:cs typeface="Times New Roman" panose="02020603050405020304" pitchFamily="18" charset="0"/>
              </a:rPr>
              <a:t>– 4</a:t>
            </a:r>
            <a:r>
              <a:rPr lang="ru-RU" dirty="0">
                <a:latin typeface="Times New Roman" panose="02020603050405020304" pitchFamily="18" charset="0"/>
                <a:ea typeface="Times New Roman" panose="02020603050405020304" pitchFamily="18" charset="0"/>
                <a:cs typeface="Times New Roman" panose="02020603050405020304" pitchFamily="18" charset="0"/>
              </a:rPr>
              <a:t>+δ</a:t>
            </a:r>
            <a:r>
              <a:rPr lang="ru-RU" baseline="-25000" dirty="0">
                <a:latin typeface="Times New Roman" panose="02020603050405020304" pitchFamily="18" charset="0"/>
                <a:ea typeface="Times New Roman" panose="02020603050405020304" pitchFamily="18" charset="0"/>
                <a:cs typeface="Times New Roman" panose="02020603050405020304" pitchFamily="18" charset="0"/>
              </a:rPr>
              <a:t>OH</a:t>
            </a:r>
            <a:r>
              <a:rPr lang="ru-RU" dirty="0">
                <a:latin typeface="Times New Roman" panose="02020603050405020304" pitchFamily="18" charset="0"/>
                <a:ea typeface="Times New Roman" panose="02020603050405020304" pitchFamily="18" charset="0"/>
                <a:cs typeface="Times New Roman" panose="02020603050405020304" pitchFamily="18" charset="0"/>
              </a:rPr>
              <a:t>(λ)+</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С·е</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r>
              <a:rPr lang="ru-RU" baseline="30000" dirty="0">
                <a:latin typeface="Times New Roman" panose="02020603050405020304" pitchFamily="18" charset="0"/>
                <a:ea typeface="Times New Roman" panose="02020603050405020304" pitchFamily="18" charset="0"/>
                <a:cs typeface="Times New Roman" panose="02020603050405020304" pitchFamily="18" charset="0"/>
              </a:rPr>
              <a:t>k/λ</a:t>
            </a:r>
            <a:r>
              <a:rPr lang="ru-RU" dirty="0">
                <a:latin typeface="Times New Roman" panose="02020603050405020304" pitchFamily="18" charset="0"/>
                <a:ea typeface="Times New Roman" panose="02020603050405020304" pitchFamily="18" charset="0"/>
                <a:cs typeface="Times New Roman" panose="02020603050405020304" pitchFamily="18" charset="0"/>
              </a:rPr>
              <a:t> формула</a:t>
            </a:r>
            <a:r>
              <a:rPr lang="kk-KZ" dirty="0">
                <a:latin typeface="Times New Roman" panose="02020603050405020304" pitchFamily="18" charset="0"/>
                <a:ea typeface="Times New Roman" panose="02020603050405020304" pitchFamily="18" charset="0"/>
                <a:cs typeface="Times New Roman" panose="02020603050405020304" pitchFamily="18" charset="0"/>
              </a:rPr>
              <a:t>сы</a:t>
            </a:r>
            <a:r>
              <a:rPr lang="ru-RU" dirty="0">
                <a:latin typeface="Times New Roman" panose="02020603050405020304" pitchFamily="18" charset="0"/>
                <a:ea typeface="Times New Roman" panose="02020603050405020304" pitchFamily="18" charset="0"/>
                <a:cs typeface="Times New Roman" panose="02020603050405020304" pitchFamily="18" charset="0"/>
              </a:rPr>
              <a:t>мен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жақсы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интерполяцияланады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мұндағы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δ</a:t>
            </a:r>
            <a:r>
              <a:rPr lang="ru-RU" baseline="-25000" dirty="0" err="1">
                <a:latin typeface="Times New Roman" panose="02020603050405020304" pitchFamily="18" charset="0"/>
                <a:ea typeface="Times New Roman" panose="02020603050405020304" pitchFamily="18" charset="0"/>
                <a:cs typeface="Times New Roman" panose="02020603050405020304" pitchFamily="18" charset="0"/>
              </a:rPr>
              <a:t>OH</a:t>
            </a:r>
            <a:r>
              <a:rPr lang="ru-RU" dirty="0">
                <a:latin typeface="Times New Roman" panose="02020603050405020304" pitchFamily="18" charset="0"/>
                <a:ea typeface="Times New Roman" panose="02020603050405020304" pitchFamily="18" charset="0"/>
                <a:cs typeface="Times New Roman" panose="02020603050405020304" pitchFamily="18" charset="0"/>
              </a:rPr>
              <a:t>(λ) OH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қоспаларында</a:t>
            </a:r>
            <a:r>
              <a:rPr lang="ru-RU" dirty="0">
                <a:latin typeface="Times New Roman" panose="02020603050405020304" pitchFamily="18" charset="0"/>
                <a:ea typeface="Times New Roman" panose="02020603050405020304" pitchFamily="18" charset="0"/>
                <a:cs typeface="Times New Roman" panose="02020603050405020304" pitchFamily="18" charset="0"/>
              </a:rPr>
              <a:t> 1480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нм</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максимуммен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жұтылу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шыңын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көрсетеді</a:t>
            </a:r>
            <a:r>
              <a:rPr lang="ru-RU" dirty="0">
                <a:latin typeface="Times New Roman" panose="02020603050405020304" pitchFamily="18" charset="0"/>
                <a:ea typeface="Times New Roman" panose="02020603050405020304" pitchFamily="18" charset="0"/>
                <a:cs typeface="Times New Roman" panose="02020603050405020304" pitchFamily="18" charset="0"/>
              </a:rPr>
              <a:t>, ал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бірінші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соңғы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мүшелер</a:t>
            </a:r>
            <a:r>
              <a:rPr lang="ru-RU" dirty="0">
                <a:latin typeface="Times New Roman" panose="02020603050405020304" pitchFamily="18" charset="0"/>
                <a:ea typeface="Times New Roman" panose="02020603050405020304" pitchFamily="18" charset="0"/>
                <a:cs typeface="Times New Roman" panose="02020603050405020304" pitchFamily="18" charset="0"/>
              </a:rPr>
              <a:t> Релей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шашырауына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сіңіру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инфрақызыл</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сәулелер</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келеді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a:t>
            </a:r>
            <a:r>
              <a:rPr lang="ru-RU" baseline="-25000" dirty="0" err="1">
                <a:latin typeface="Times New Roman" panose="02020603050405020304" pitchFamily="18" charset="0"/>
                <a:ea typeface="Times New Roman" panose="02020603050405020304" pitchFamily="18" charset="0"/>
                <a:cs typeface="Times New Roman" panose="02020603050405020304" pitchFamily="18" charset="0"/>
              </a:rPr>
              <a:t>рел</a:t>
            </a:r>
            <a:r>
              <a:rPr lang="ru-RU" dirty="0">
                <a:latin typeface="Times New Roman" panose="02020603050405020304" pitchFamily="18" charset="0"/>
                <a:ea typeface="Times New Roman" panose="02020603050405020304" pitchFamily="18" charset="0"/>
                <a:cs typeface="Times New Roman" panose="02020603050405020304" pitchFamily="18" charset="0"/>
              </a:rPr>
              <a:t> = 0,8 мкм</a:t>
            </a:r>
            <a:r>
              <a:rPr lang="ru-RU"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ru-RU" dirty="0">
                <a:latin typeface="Times New Roman" panose="02020603050405020304" pitchFamily="18" charset="0"/>
                <a:ea typeface="Times New Roman" panose="02020603050405020304" pitchFamily="18" charset="0"/>
                <a:cs typeface="Times New Roman" panose="02020603050405020304" pitchFamily="18" charset="0"/>
              </a:rPr>
              <a:t> дБ/км; С = 0,9 дБ/км; k = 0,7 – 0,9 мкм;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деректер</a:t>
            </a:r>
            <a:r>
              <a:rPr lang="ru-RU" dirty="0">
                <a:latin typeface="Times New Roman" panose="02020603050405020304" pitchFamily="18" charset="0"/>
                <a:ea typeface="Times New Roman" panose="02020603050405020304" pitchFamily="18" charset="0"/>
                <a:cs typeface="Times New Roman" panose="02020603050405020304" pitchFamily="18" charset="0"/>
              </a:rPr>
              <a:t> кварц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берілген</a:t>
            </a:r>
            <a:r>
              <a:rPr lang="ru-RU" dirty="0">
                <a:latin typeface="Times New Roman" panose="02020603050405020304" pitchFamily="18" charset="0"/>
                <a:ea typeface="Times New Roman" panose="02020603050405020304" pitchFamily="18" charset="0"/>
                <a:cs typeface="Times New Roman" panose="02020603050405020304" pitchFamily="18" charset="0"/>
              </a:rPr>
              <a:t>). 1.3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Суретте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кестеде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төрт</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параметрдің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сипаттамалық</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мәндерін</a:t>
            </a:r>
            <a:r>
              <a:rPr lang="ru-RU" dirty="0">
                <a:latin typeface="Times New Roman" panose="02020603050405020304" pitchFamily="18" charset="0"/>
                <a:ea typeface="Times New Roman" panose="02020603050405020304" pitchFamily="18" charset="0"/>
                <a:cs typeface="Times New Roman" panose="02020603050405020304" pitchFamily="18" charset="0"/>
              </a:rPr>
              <a:t> (850, 1300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cs typeface="Times New Roman" panose="02020603050405020304" pitchFamily="18" charset="0"/>
              </a:rPr>
              <a:t> 1550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нм</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үш</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мөлдірлік</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терезелеріндегі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әлсіреу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минимумдары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cs typeface="Times New Roman" panose="02020603050405020304" pitchFamily="18" charset="0"/>
              </a:rPr>
              <a:t> 1480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нм</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ұзындығындағы</a:t>
            </a:r>
            <a:r>
              <a:rPr lang="ru-RU" dirty="0">
                <a:latin typeface="Times New Roman" panose="02020603050405020304" pitchFamily="18" charset="0"/>
                <a:ea typeface="Times New Roman" panose="02020603050405020304" pitchFamily="18" charset="0"/>
                <a:cs typeface="Times New Roman" panose="02020603050405020304" pitchFamily="18" charset="0"/>
              </a:rPr>
              <a:t> абсорбция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шыңы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көрсете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меншікті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жоғалтулардың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спектрлік</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тәуелділігінің</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жалпы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көрінісі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көрсетілген</a:t>
            </a:r>
            <a:r>
              <a:rPr lang="ru-RU" dirty="0">
                <a:latin typeface="Times New Roman" panose="02020603050405020304" pitchFamily="18" charset="0"/>
                <a:ea typeface="Times New Roman" panose="02020603050405020304" pitchFamily="18" charset="0"/>
                <a:cs typeface="Times New Roman" panose="02020603050405020304" pitchFamily="18" charset="0"/>
              </a:rPr>
              <a:t>.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қазіргі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бірмодалы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талшықтар</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426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err="1">
                <a:latin typeface="Times New Roman" panose="02020603050405020304" pitchFamily="18" charset="0"/>
                <a:ea typeface="Times New Roman" panose="02020603050405020304" pitchFamily="18" charset="0"/>
              </a:rPr>
              <a:t>Сигналдың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әлсіреуі</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13</a:t>
            </a:r>
            <a:endParaRPr lang="ru-RU" dirty="0">
              <a:solidFill>
                <a:schemeClr val="tx1"/>
              </a:solidFill>
            </a:endParaRPr>
          </a:p>
        </p:txBody>
      </p:sp>
      <p:pic>
        <p:nvPicPr>
          <p:cNvPr id="5" name="image625.png"/>
          <p:cNvPicPr/>
          <p:nvPr/>
        </p:nvPicPr>
        <p:blipFill>
          <a:blip r:embed="rId2" cstate="print">
            <a:extLst>
              <a:ext uri="{28A0092B-C50C-407E-A947-70E740481C1C}">
                <a14:useLocalDpi xmlns:a14="http://schemas.microsoft.com/office/drawing/2010/main" val="0"/>
              </a:ext>
            </a:extLst>
          </a:blip>
          <a:stretch>
            <a:fillRect/>
          </a:stretch>
        </p:blipFill>
        <p:spPr>
          <a:xfrm>
            <a:off x="344805" y="1097903"/>
            <a:ext cx="5315766" cy="2000099"/>
          </a:xfrm>
          <a:prstGeom prst="rect">
            <a:avLst/>
          </a:prstGeom>
        </p:spPr>
      </p:pic>
      <p:sp>
        <p:nvSpPr>
          <p:cNvPr id="2" name="Прямоугольник 1"/>
          <p:cNvSpPr/>
          <p:nvPr/>
        </p:nvSpPr>
        <p:spPr>
          <a:xfrm>
            <a:off x="6052457" y="1097903"/>
            <a:ext cx="6034770" cy="5632311"/>
          </a:xfrm>
          <a:prstGeom prst="rect">
            <a:avLst/>
          </a:prstGeom>
        </p:spPr>
        <p:txBody>
          <a:bodyPr wrap="square">
            <a:spAutoFit/>
          </a:bodyPr>
          <a:lstStyle/>
          <a:p>
            <a:pPr indent="450215" algn="just">
              <a:spcAft>
                <a:spcPts val="0"/>
              </a:spcAft>
            </a:pPr>
            <a:r>
              <a:rPr lang="ru-RU" dirty="0" err="1" smtClean="0">
                <a:latin typeface="Times New Roman" panose="02020603050405020304" pitchFamily="18" charset="0"/>
                <a:ea typeface="Times New Roman" panose="02020603050405020304" pitchFamily="18" charset="0"/>
              </a:rPr>
              <a:t>Қорғаныс</a:t>
            </a:r>
            <a:r>
              <a:rPr lang="ru-RU" dirty="0" smtClean="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жабыны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жоғарыда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айтылғандай</a:t>
            </a:r>
            <a:r>
              <a:rPr lang="ru-RU" dirty="0">
                <a:latin typeface="Times New Roman" panose="02020603050405020304" pitchFamily="18" charset="0"/>
                <a:ea typeface="Times New Roman" panose="02020603050405020304" pitchFamily="18" charset="0"/>
              </a:rPr>
              <a:t>, ОК-де </a:t>
            </a:r>
            <a:r>
              <a:rPr lang="ru-RU" dirty="0" err="1">
                <a:latin typeface="Times New Roman" panose="02020603050405020304" pitchFamily="18" charset="0"/>
                <a:ea typeface="Times New Roman" panose="02020603050405020304" pitchFamily="18" charset="0"/>
              </a:rPr>
              <a:t>тығыз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оралған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механикалық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сенімділігін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арттыруға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олардың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арасындағы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өзара</a:t>
            </a:r>
            <a:r>
              <a:rPr lang="ru-RU" dirty="0">
                <a:latin typeface="Times New Roman" panose="02020603050405020304" pitchFamily="18" charset="0"/>
                <a:ea typeface="Times New Roman" panose="02020603050405020304" pitchFamily="18" charset="0"/>
              </a:rPr>
              <a:t> (крест) </a:t>
            </a:r>
            <a:r>
              <a:rPr lang="ru-RU" dirty="0" err="1">
                <a:latin typeface="Times New Roman" panose="02020603050405020304" pitchFamily="18" charset="0"/>
                <a:ea typeface="Times New Roman" panose="02020603050405020304" pitchFamily="18" charset="0"/>
              </a:rPr>
              <a:t>кедергілерді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азайтуға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арналған</a:t>
            </a:r>
            <a:r>
              <a:rPr lang="ru-RU" dirty="0">
                <a:latin typeface="Times New Roman" panose="02020603050405020304" pitchFamily="18" charset="0"/>
                <a:ea typeface="Times New Roman" panose="02020603050405020304" pitchFamily="18" charset="0"/>
              </a:rPr>
              <a:t>. OТ </a:t>
            </a:r>
            <a:r>
              <a:rPr lang="ru-RU" dirty="0" err="1">
                <a:latin typeface="Times New Roman" panose="02020603050405020304" pitchFamily="18" charset="0"/>
                <a:ea typeface="Times New Roman" panose="02020603050405020304" pitchFamily="18" charset="0"/>
              </a:rPr>
              <a:t>қабықшасының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қалыңдығы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неғұрлым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болса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жабынмен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сыртқы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шекарасындағы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басқарылатын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режимдер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өрісі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соғұрлым</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тиісінше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қорғаныш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жабынындағы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қосымша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Екінші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жағынан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қабықтың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қалыңдығының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ұлғаюы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икемділігінің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нашарлауына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құнының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өсуіне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әкеледі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Сондықтан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қаптама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диаметрі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әдетте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өзек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диаметрінен</a:t>
            </a:r>
            <a:r>
              <a:rPr lang="ru-RU" dirty="0">
                <a:latin typeface="Times New Roman" panose="02020603050405020304" pitchFamily="18" charset="0"/>
                <a:ea typeface="Times New Roman" panose="02020603050405020304" pitchFamily="18" charset="0"/>
              </a:rPr>
              <a:t> 2,0...2,5 </a:t>
            </a:r>
            <a:r>
              <a:rPr lang="ru-RU" dirty="0" err="1">
                <a:latin typeface="Times New Roman" panose="02020603050405020304" pitchFamily="18" charset="0"/>
                <a:ea typeface="Times New Roman" panose="02020603050405020304" pitchFamily="18" charset="0"/>
              </a:rPr>
              <a:t>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үлкен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етіп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таңдалады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жағдайда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қорғаныс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жабынындағы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a:t>
            </a:r>
            <a:r>
              <a:rPr lang="ru-RU" dirty="0">
                <a:latin typeface="Times New Roman" panose="02020603050405020304" pitchFamily="18" charset="0"/>
                <a:ea typeface="Times New Roman" panose="02020603050405020304" pitchFamily="18" charset="0"/>
              </a:rPr>
              <a:t> 0,1 дБ/км </a:t>
            </a:r>
            <a:r>
              <a:rPr lang="ru-RU" dirty="0" err="1">
                <a:latin typeface="Times New Roman" panose="02020603050405020304" pitchFamily="18" charset="0"/>
                <a:ea typeface="Times New Roman" panose="02020603050405020304" pitchFamily="18" charset="0"/>
              </a:rPr>
              <a:t>аспайды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параметрлер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арасындағы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байланыс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әртүрлі</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Негізгі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режимнің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өрісі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қаптамаға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айтарлықтай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тереңдікке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енетіндіктен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жабындағы</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шығынды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қамтамасыз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ету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қаптаманың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қалыңдығы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өзек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радиусынан</a:t>
            </a:r>
            <a:r>
              <a:rPr lang="ru-RU" dirty="0">
                <a:latin typeface="Times New Roman" panose="02020603050405020304" pitchFamily="18" charset="0"/>
                <a:ea typeface="Times New Roman" panose="02020603050405020304" pitchFamily="18" charset="0"/>
              </a:rPr>
              <a:t> 10 </a:t>
            </a:r>
            <a:r>
              <a:rPr lang="ru-RU" dirty="0" err="1">
                <a:latin typeface="Times New Roman" panose="02020603050405020304" pitchFamily="18" charset="0"/>
                <a:ea typeface="Times New Roman" panose="02020603050405020304" pitchFamily="18" charset="0"/>
              </a:rPr>
              <a:t>немесе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одан</a:t>
            </a:r>
            <a:r>
              <a:rPr lang="ru-RU" dirty="0">
                <a:latin typeface="Times New Roman" panose="02020603050405020304" pitchFamily="18" charset="0"/>
                <a:ea typeface="Times New Roman" panose="02020603050405020304" pitchFamily="18" charset="0"/>
              </a:rPr>
              <a:t> да </a:t>
            </a:r>
            <a:r>
              <a:rPr lang="ru-RU" dirty="0" err="1">
                <a:latin typeface="Times New Roman" panose="02020603050405020304" pitchFamily="18" charset="0"/>
                <a:ea typeface="Times New Roman" panose="02020603050405020304" pitchFamily="18" charset="0"/>
              </a:rPr>
              <a:t>көп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керек</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01600" y="3049794"/>
            <a:ext cx="5950857" cy="3693319"/>
          </a:xfrm>
          <a:prstGeom prst="rect">
            <a:avLst/>
          </a:prstGeom>
        </p:spPr>
        <p:txBody>
          <a:bodyPr wrap="square">
            <a:spAutoFit/>
          </a:bodyPr>
          <a:lstStyle/>
          <a:p>
            <a:pPr algn="ctr">
              <a:spcAft>
                <a:spcPts val="0"/>
              </a:spcAft>
            </a:pPr>
            <a:r>
              <a:rPr lang="ru-RU" dirty="0">
                <a:latin typeface="Times New Roman" panose="02020603050405020304" pitchFamily="18" charset="0"/>
                <a:ea typeface="Times New Roman" panose="02020603050405020304" pitchFamily="18" charset="0"/>
              </a:rPr>
              <a:t>9.3-сурет.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ішкі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жоғалту</a:t>
            </a:r>
            <a:endParaRPr lang="ru-RU" dirty="0">
              <a:latin typeface="Times New Roman" panose="02020603050405020304" pitchFamily="18" charset="0"/>
              <a:ea typeface="Times New Roman" panose="02020603050405020304" pitchFamily="18" charset="0"/>
            </a:endParaRPr>
          </a:p>
          <a:p>
            <a:pPr algn="ctr">
              <a:spcAft>
                <a:spcPts val="0"/>
              </a:spcAft>
            </a:pPr>
            <a:r>
              <a:rPr lang="ru-RU" dirty="0">
                <a:latin typeface="Times New Roman" panose="02020603050405020304" pitchFamily="18" charset="0"/>
                <a:ea typeface="Times New Roman" panose="02020603050405020304" pitchFamily="18" charset="0"/>
              </a:rPr>
              <a:t> </a:t>
            </a:r>
          </a:p>
          <a:p>
            <a:pPr indent="450215" algn="just">
              <a:spcAft>
                <a:spcPts val="0"/>
              </a:spcAft>
            </a:pPr>
            <a:r>
              <a:rPr lang="ru-RU" dirty="0" err="1">
                <a:latin typeface="Times New Roman" panose="02020603050405020304" pitchFamily="18" charset="0"/>
                <a:ea typeface="Times New Roman" panose="02020603050405020304" pitchFamily="18" charset="0"/>
              </a:rPr>
              <a:t>Кабельдік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радиациялық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a:t>
            </a:r>
            <a:r>
              <a:rPr lang="ru-RU" dirty="0">
                <a:latin typeface="Times New Roman" panose="02020603050405020304" pitchFamily="18" charset="0"/>
                <a:ea typeface="Times New Roman" panose="02020603050405020304" pitchFamily="18" charset="0"/>
              </a:rPr>
              <a:t> α</a:t>
            </a:r>
            <a:r>
              <a:rPr lang="ru-RU" baseline="-25000" dirty="0">
                <a:latin typeface="Times New Roman" panose="02020603050405020304" pitchFamily="18" charset="0"/>
                <a:ea typeface="Times New Roman" panose="02020603050405020304" pitchFamily="18" charset="0"/>
              </a:rPr>
              <a:t>рад</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жабындар</a:t>
            </a:r>
            <a:r>
              <a:rPr lang="ru-RU" dirty="0">
                <a:latin typeface="Times New Roman" panose="02020603050405020304" pitchFamily="18" charset="0"/>
                <a:ea typeface="Times New Roman" panose="02020603050405020304" pitchFamily="18" charset="0"/>
              </a:rPr>
              <a:t> мен </a:t>
            </a:r>
            <a:r>
              <a:rPr lang="ru-RU" dirty="0" err="1">
                <a:latin typeface="Times New Roman" panose="02020603050405020304" pitchFamily="18" charset="0"/>
                <a:ea typeface="Times New Roman" panose="02020603050405020304" pitchFamily="18" charset="0"/>
              </a:rPr>
              <a:t>қорғаныш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қабықшаларды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жағу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кабельді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өндіру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сондай-ақ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кабельдерді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орнату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бұралуынан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деформациясынан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майысуынан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туындайды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Кабельді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төсеуге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арналған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техникалық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шарттарды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ескере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отырып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радиациялық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шығындардан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номиналды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үлес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жалпы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әлсіреудің</a:t>
            </a:r>
            <a:r>
              <a:rPr lang="ru-RU" dirty="0">
                <a:latin typeface="Times New Roman" panose="02020603050405020304" pitchFamily="18" charset="0"/>
                <a:ea typeface="Times New Roman" panose="02020603050405020304" pitchFamily="18" charset="0"/>
              </a:rPr>
              <a:t> 20% </a:t>
            </a:r>
            <a:r>
              <a:rPr lang="ru-RU" dirty="0" err="1">
                <a:latin typeface="Times New Roman" panose="02020603050405020304" pitchFamily="18" charset="0"/>
                <a:ea typeface="Times New Roman" panose="02020603050405020304" pitchFamily="18" charset="0"/>
              </a:rPr>
              <a:t>аспайды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Егер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кабельдің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иілу</a:t>
            </a:r>
            <a:r>
              <a:rPr lang="ru-RU" dirty="0">
                <a:latin typeface="Times New Roman" panose="02020603050405020304" pitchFamily="18" charset="0"/>
                <a:ea typeface="Times New Roman" panose="02020603050405020304" pitchFamily="18" charset="0"/>
              </a:rPr>
              <a:t> радиусы ТОК </a:t>
            </a:r>
            <a:r>
              <a:rPr lang="ru-RU" dirty="0" err="1">
                <a:latin typeface="Times New Roman" panose="02020603050405020304" pitchFamily="18" charset="0"/>
                <a:ea typeface="Times New Roman" panose="02020603050405020304" pitchFamily="18" charset="0"/>
              </a:rPr>
              <a:t>спецификациясында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көрсетілген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ең</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иілу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радиусынан</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болса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қосымша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радиациялық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47345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err="1">
                <a:latin typeface="Times New Roman" panose="02020603050405020304" pitchFamily="18" charset="0"/>
                <a:ea typeface="Times New Roman" panose="02020603050405020304" pitchFamily="18" charset="0"/>
              </a:rPr>
              <a:t>Сигналдың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әлсіреуі</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14</a:t>
            </a:r>
            <a:endParaRPr lang="ru-RU" dirty="0">
              <a:solidFill>
                <a:schemeClr val="tx1"/>
              </a:solidFill>
            </a:endParaRPr>
          </a:p>
        </p:txBody>
      </p:sp>
      <p:sp>
        <p:nvSpPr>
          <p:cNvPr id="2" name="Прямоугольник 1"/>
          <p:cNvSpPr/>
          <p:nvPr/>
        </p:nvSpPr>
        <p:spPr>
          <a:xfrm>
            <a:off x="508908" y="1602805"/>
            <a:ext cx="11141530" cy="4801314"/>
          </a:xfrm>
          <a:prstGeom prst="rect">
            <a:avLst/>
          </a:prstGeom>
        </p:spPr>
        <p:txBody>
          <a:bodyPr wrap="square">
            <a:spAutoFit/>
          </a:bodyPr>
          <a:lstStyle/>
          <a:p>
            <a:pPr indent="450215" algn="just">
              <a:spcAft>
                <a:spcPts val="0"/>
              </a:spcAft>
            </a:pPr>
            <a:r>
              <a:rPr lang="ru-RU" dirty="0" err="1">
                <a:latin typeface="Times New Roman" panose="02020603050405020304" pitchFamily="18" charset="0"/>
                <a:ea typeface="Times New Roman" panose="02020603050405020304" pitchFamily="18" charset="0"/>
              </a:rPr>
              <a:t>Кабельді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өндіру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деформациясы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микробүктеу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бұралу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қысу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қосымша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себебі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болып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табылады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Кабельдік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материалдардың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дұрыс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таңдауымен</a:t>
            </a:r>
            <a:r>
              <a:rPr lang="ru-RU" dirty="0">
                <a:latin typeface="Times New Roman" panose="02020603050405020304" pitchFamily="18" charset="0"/>
                <a:ea typeface="Times New Roman" panose="02020603050405020304" pitchFamily="18" charset="0"/>
              </a:rPr>
              <a:t>, ОК </a:t>
            </a:r>
            <a:r>
              <a:rPr lang="ru-RU" dirty="0" err="1">
                <a:latin typeface="Times New Roman" panose="02020603050405020304" pitchFamily="18" charset="0"/>
                <a:ea typeface="Times New Roman" panose="02020603050405020304" pitchFamily="18" charset="0"/>
              </a:rPr>
              <a:t>конструкциясы</a:t>
            </a:r>
            <a:r>
              <a:rPr lang="ru-RU" dirty="0">
                <a:latin typeface="Times New Roman" panose="02020603050405020304" pitchFamily="18" charset="0"/>
                <a:ea typeface="Times New Roman" panose="02020603050405020304" pitchFamily="18" charset="0"/>
              </a:rPr>
              <a:t> мен </a:t>
            </a:r>
            <a:r>
              <a:rPr lang="ru-RU" dirty="0" err="1">
                <a:latin typeface="Times New Roman" panose="02020603050405020304" pitchFamily="18" charset="0"/>
                <a:ea typeface="Times New Roman" panose="02020603050405020304" pitchFamily="18" charset="0"/>
              </a:rPr>
              <a:t>өндірісінің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технологиясымен</a:t>
            </a:r>
            <a:r>
              <a:rPr lang="ru-RU"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rPr>
              <a:t>көп</a:t>
            </a:r>
            <a:r>
              <a:rPr lang="ru-RU" dirty="0" err="1">
                <a:latin typeface="Times New Roman" panose="02020603050405020304" pitchFamily="18" charset="0"/>
                <a:ea typeface="Times New Roman" panose="02020603050405020304" pitchFamily="18" charset="0"/>
              </a:rPr>
              <a:t>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жоғалтулар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жалпы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шығындардың</a:t>
            </a:r>
            <a:r>
              <a:rPr lang="ru-RU" dirty="0">
                <a:latin typeface="Times New Roman" panose="02020603050405020304" pitchFamily="18" charset="0"/>
                <a:ea typeface="Times New Roman" panose="02020603050405020304" pitchFamily="18" charset="0"/>
              </a:rPr>
              <a:t> 20% </a:t>
            </a:r>
            <a:r>
              <a:rPr lang="ru-RU" dirty="0" err="1">
                <a:latin typeface="Times New Roman" panose="02020603050405020304" pitchFamily="18" charset="0"/>
                <a:ea typeface="Times New Roman" panose="02020603050405020304" pitchFamily="18" charset="0"/>
              </a:rPr>
              <a:t>аспайды</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Қосымша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қуат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жоғалтулары</a:t>
            </a:r>
            <a:r>
              <a:rPr lang="ru-RU" dirty="0">
                <a:latin typeface="Times New Roman" panose="02020603050405020304" pitchFamily="18" charset="0"/>
                <a:ea typeface="Times New Roman" panose="02020603050405020304" pitchFamily="18" charset="0"/>
              </a:rPr>
              <a:t> 0,8...1,7 мкм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диапазонында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дерлік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тұрақты</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кабельдік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желілерді</a:t>
            </a:r>
            <a:r>
              <a:rPr lang="ru-RU" dirty="0">
                <a:latin typeface="Times New Roman" panose="02020603050405020304" pitchFamily="18" charset="0"/>
                <a:ea typeface="Times New Roman" panose="02020603050405020304" pitchFamily="18" charset="0"/>
              </a:rPr>
              <a:t> салу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пайдалану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операциялық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ысыраптар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аталатын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жағдайлар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орын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мүмкін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алдымен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жоғалтулар</a:t>
            </a:r>
            <a:r>
              <a:rPr lang="ru-RU" dirty="0">
                <a:latin typeface="Times New Roman" panose="02020603050405020304" pitchFamily="18" charset="0"/>
                <a:ea typeface="Times New Roman" panose="02020603050405020304" pitchFamily="18" charset="0"/>
              </a:rPr>
              <a:t> OK </a:t>
            </a:r>
            <a:r>
              <a:rPr lang="ru-RU" dirty="0" err="1">
                <a:latin typeface="Times New Roman" panose="02020603050405020304" pitchFamily="18" charset="0"/>
                <a:ea typeface="Times New Roman" panose="02020603050405020304" pitchFamily="18" charset="0"/>
              </a:rPr>
              <a:t>төсеу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сөзсіз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болатын</a:t>
            </a:r>
            <a:r>
              <a:rPr lang="ru-RU" dirty="0">
                <a:latin typeface="Times New Roman" panose="02020603050405020304" pitchFamily="18" charset="0"/>
                <a:ea typeface="Times New Roman" panose="02020603050405020304" pitchFamily="18" charset="0"/>
              </a:rPr>
              <a:t> OТ </a:t>
            </a:r>
            <a:r>
              <a:rPr lang="ru-RU" dirty="0" err="1">
                <a:latin typeface="Times New Roman" panose="02020603050405020304" pitchFamily="18" charset="0"/>
                <a:ea typeface="Times New Roman" panose="02020603050405020304" pitchFamily="18" charset="0"/>
              </a:rPr>
              <a:t>макробүктемелерімен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иілу</a:t>
            </a:r>
            <a:r>
              <a:rPr lang="ru-RU" dirty="0">
                <a:latin typeface="Times New Roman" panose="02020603050405020304" pitchFamily="18" charset="0"/>
                <a:ea typeface="Times New Roman" panose="02020603050405020304" pitchFamily="18" charset="0"/>
              </a:rPr>
              <a:t> радиусы&gt;&gt; 1 мм) </a:t>
            </a:r>
            <a:r>
              <a:rPr lang="ru-RU" dirty="0" err="1">
                <a:latin typeface="Times New Roman" panose="02020603050405020304" pitchFamily="18" charset="0"/>
                <a:ea typeface="Times New Roman" panose="02020603050405020304" pitchFamily="18" charset="0"/>
              </a:rPr>
              <a:t>байланысты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себеп</a:t>
            </a:r>
            <a:r>
              <a:rPr lang="ru-RU" dirty="0">
                <a:latin typeface="Times New Roman" panose="02020603050405020304" pitchFamily="18" charset="0"/>
                <a:ea typeface="Times New Roman" panose="02020603050405020304" pitchFamily="18" charset="0"/>
              </a:rPr>
              <a:t> - ОТ </a:t>
            </a:r>
            <a:r>
              <a:rPr lang="ru-RU" dirty="0" err="1">
                <a:latin typeface="Times New Roman" panose="02020603050405020304" pitchFamily="18" charset="0"/>
                <a:ea typeface="Times New Roman" panose="02020603050405020304" pitchFamily="18" charset="0"/>
              </a:rPr>
              <a:t>меншікті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шығындарының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біртіндеп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өсуі</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Макробұзылулардың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басқарылатын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режимдердің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радиациялық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режимдерге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айналуымен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байланысты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Иілу</a:t>
            </a:r>
            <a:r>
              <a:rPr lang="ru-RU" dirty="0">
                <a:latin typeface="Times New Roman" panose="02020603050405020304" pitchFamily="18" charset="0"/>
                <a:ea typeface="Times New Roman" panose="02020603050405020304" pitchFamily="18" charset="0"/>
              </a:rPr>
              <a:t> радиусы </a:t>
            </a:r>
            <a:r>
              <a:rPr lang="ru-RU" dirty="0" err="1">
                <a:latin typeface="Times New Roman" panose="02020603050405020304" pitchFamily="18" charset="0"/>
                <a:ea typeface="Times New Roman" panose="02020603050405020304" pitchFamily="18" charset="0"/>
              </a:rPr>
              <a:t>әдеттегі</a:t>
            </a:r>
            <a:r>
              <a:rPr lang="ru-RU" dirty="0">
                <a:latin typeface="Times New Roman" panose="02020603050405020304" pitchFamily="18" charset="0"/>
                <a:ea typeface="Times New Roman" panose="02020603050405020304" pitchFamily="18" charset="0"/>
              </a:rPr>
              <a:t> OТ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бірнеше</a:t>
            </a:r>
            <a:r>
              <a:rPr lang="ru-RU" dirty="0">
                <a:latin typeface="Times New Roman" panose="02020603050405020304" pitchFamily="18" charset="0"/>
                <a:ea typeface="Times New Roman" panose="02020603050405020304" pitchFamily="18" charset="0"/>
              </a:rPr>
              <a:t> сантиметр </a:t>
            </a:r>
            <a:r>
              <a:rPr lang="ru-RU" dirty="0" err="1">
                <a:latin typeface="Times New Roman" panose="02020603050405020304" pitchFamily="18" charset="0"/>
                <a:ea typeface="Times New Roman" panose="02020603050405020304" pitchFamily="18" charset="0"/>
              </a:rPr>
              <a:t>болатын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сыни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мәнге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дейін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азайған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күрт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өседі</a:t>
            </a:r>
            <a:r>
              <a:rPr lang="kk-KZ" dirty="0">
                <a:latin typeface="Times New Roman" panose="02020603050405020304" pitchFamily="18" charset="0"/>
                <a:ea typeface="Times New Roman" panose="02020603050405020304" pitchFamily="18" charset="0"/>
              </a:rPr>
              <a:t>. Сондықтан ОК-ны жобалау кезінде иілу радиусын қажетті шектерге дейін шектейтін құрылымдық элементтерді қарастыру қажет.</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ОТ меншікті жоғалтуларының бірте-бірте ұлғаюының негізгі себебі ылғалдың ОК-қа енуі болып табылады. Оның әсерінен әйнек бұлтты болып, микрожарықтар пайда болады. Ылғалдан қорғау үшін ылғалға төзімді қабықтар мен гидрофобты толтыру қолданылады.</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2121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kk-KZ" sz="2400" dirty="0" smtClean="0">
                <a:latin typeface="Times New Roman" panose="02020603050405020304" pitchFamily="18" charset="0"/>
                <a:ea typeface="Times New Roman" panose="02020603050405020304" pitchFamily="18" charset="0"/>
              </a:rPr>
              <a:t>Дисперсия </a:t>
            </a:r>
            <a:r>
              <a:rPr lang="kk-KZ" sz="2400" dirty="0">
                <a:latin typeface="Times New Roman" panose="02020603050405020304" pitchFamily="18" charset="0"/>
                <a:ea typeface="Times New Roman" panose="02020603050405020304" pitchFamily="18" charset="0"/>
              </a:rPr>
              <a:t>түрлері</a:t>
            </a:r>
            <a:endParaRPr lang="ru-RU" sz="2400" dirty="0">
              <a:latin typeface="Times New Roman" panose="02020603050405020304" pitchFamily="18" charset="0"/>
              <a:ea typeface="Times New Roman" panose="02020603050405020304" pitchFamily="18" charset="0"/>
            </a:endParaRP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15</a:t>
            </a:r>
            <a:endParaRPr lang="ru-RU" dirty="0">
              <a:solidFill>
                <a:schemeClr val="tx1"/>
              </a:solidFill>
            </a:endParaRPr>
          </a:p>
        </p:txBody>
      </p:sp>
      <p:sp>
        <p:nvSpPr>
          <p:cNvPr id="2" name="Прямоугольник 1"/>
          <p:cNvSpPr/>
          <p:nvPr/>
        </p:nvSpPr>
        <p:spPr>
          <a:xfrm>
            <a:off x="232229" y="1097903"/>
            <a:ext cx="6096000" cy="5632311"/>
          </a:xfrm>
          <a:prstGeom prst="rect">
            <a:avLst/>
          </a:prstGeom>
        </p:spPr>
        <p:txBody>
          <a:bodyPr>
            <a:spAutoFit/>
          </a:bodyPr>
          <a:lstStyle/>
          <a:p>
            <a:pPr indent="450215" algn="just">
              <a:spcAft>
                <a:spcPts val="0"/>
              </a:spcAft>
            </a:pPr>
            <a:r>
              <a:rPr lang="kk-KZ" dirty="0" smtClean="0">
                <a:latin typeface="Times New Roman" panose="02020603050405020304" pitchFamily="18" charset="0"/>
                <a:ea typeface="Times New Roman" panose="02020603050405020304" pitchFamily="18" charset="0"/>
              </a:rPr>
              <a:t>Оптикалық </a:t>
            </a:r>
            <a:r>
              <a:rPr lang="kk-KZ" dirty="0">
                <a:latin typeface="Times New Roman" panose="02020603050405020304" pitchFamily="18" charset="0"/>
                <a:ea typeface="Times New Roman" panose="02020603050405020304" pitchFamily="18" charset="0"/>
              </a:rPr>
              <a:t>талшық тек жарық энергиясын ғана емес, сонымен қатар пайдалы ақпарат сигналын да жібереді. Жарық импульстары, олардың реті ақпарат ағынын анықтайтын, таралу процесінде бұлыңғыр болады. Жеткілікті үлкен кеңейту кезінде импульстар қабаттаса бастайды, сондықтан қабылдау кезінде оларды бөлу мүмкін болмайды.</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Дисперсия-импульстардың кеңеюі - уақыт өлшемі бойынша l ұзындық кабелінің шығысы мен кірістеріндегі импульстар ұзақтығының квадраттық айырмашылығы ретінде анықталады. Әдетте дисперсия 1 км жылдамдықпен нормаланады және пс / км-мен өлшенеді. </a:t>
            </a:r>
            <a:r>
              <a:rPr lang="ru-RU" dirty="0" err="1">
                <a:latin typeface="Times New Roman" panose="02020603050405020304" pitchFamily="18" charset="0"/>
                <a:ea typeface="Times New Roman" panose="02020603050405020304" pitchFamily="18" charset="0"/>
              </a:rPr>
              <a:t>Жалпы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жағдайда</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төменде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қарастырылған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негізгі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фактормен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сипатталады</a:t>
            </a:r>
            <a:r>
              <a:rPr lang="ru-RU" dirty="0">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ru-RU" dirty="0" err="1">
                <a:latin typeface="Times New Roman" panose="02020603050405020304" pitchFamily="18" charset="0"/>
                <a:ea typeface="Times New Roman" panose="02020603050405020304" pitchFamily="18" charset="0"/>
              </a:rPr>
              <a:t>басқарылатын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режимдердің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таралу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жылдамдықтарының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айырмашылығы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модааралық</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η</a:t>
            </a:r>
            <a:r>
              <a:rPr lang="ru-RU" baseline="-25000" dirty="0" err="1">
                <a:latin typeface="Times New Roman" panose="02020603050405020304" pitchFamily="18" charset="0"/>
                <a:ea typeface="Times New Roman" panose="02020603050405020304" pitchFamily="18" charset="0"/>
              </a:rPr>
              <a:t>mod</a:t>
            </a:r>
            <a:r>
              <a:rPr lang="ru-RU" dirty="0">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ru-RU" dirty="0" err="1">
                <a:latin typeface="Times New Roman" panose="02020603050405020304" pitchFamily="18" charset="0"/>
                <a:ea typeface="Times New Roman" panose="02020603050405020304" pitchFamily="18" charset="0"/>
              </a:rPr>
              <a:t>жарық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бағыттағыш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құрылымының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бағыттаушы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қасиеттері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бағыттаушы</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η</a:t>
            </a:r>
            <a:r>
              <a:rPr lang="ru-RU" baseline="-25000" dirty="0" err="1">
                <a:latin typeface="Times New Roman" panose="02020603050405020304" pitchFamily="18" charset="0"/>
                <a:ea typeface="Times New Roman" panose="02020603050405020304" pitchFamily="18" charset="0"/>
              </a:rPr>
              <a:t>w</a:t>
            </a:r>
            <a:r>
              <a:rPr lang="ru-RU" dirty="0">
                <a:latin typeface="Times New Roman" panose="02020603050405020304" pitchFamily="18"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материалдың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қасиеттері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материалдық</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η</a:t>
            </a:r>
            <a:r>
              <a:rPr lang="ru-RU" baseline="-25000" dirty="0" err="1">
                <a:latin typeface="Times New Roman" panose="02020603050405020304" pitchFamily="18" charset="0"/>
                <a:ea typeface="Times New Roman" panose="02020603050405020304" pitchFamily="18" charset="0"/>
              </a:rPr>
              <a:t>mat</a:t>
            </a:r>
            <a:r>
              <a:rPr lang="ru-RU" dirty="0">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p:txBody>
      </p:sp>
      <p:pic>
        <p:nvPicPr>
          <p:cNvPr id="7" name="Рисунок 6"/>
          <p:cNvPicPr/>
          <p:nvPr/>
        </p:nvPicPr>
        <p:blipFill rotWithShape="1">
          <a:blip r:embed="rId2">
            <a:extLst>
              <a:ext uri="{28A0092B-C50C-407E-A947-70E740481C1C}">
                <a14:useLocalDpi xmlns:a14="http://schemas.microsoft.com/office/drawing/2010/main" val="0"/>
              </a:ext>
            </a:extLst>
          </a:blip>
          <a:srcRect l="1144" t="7265" r="4119" b="18804"/>
          <a:stretch/>
        </p:blipFill>
        <p:spPr bwMode="auto">
          <a:xfrm>
            <a:off x="6328229" y="989202"/>
            <a:ext cx="5863771" cy="292485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Прямоугольник 2"/>
              <p:cNvSpPr/>
              <p:nvPr/>
            </p:nvSpPr>
            <p:spPr>
              <a:xfrm>
                <a:off x="6489472" y="3788229"/>
                <a:ext cx="5541284" cy="2042290"/>
              </a:xfrm>
              <a:prstGeom prst="rect">
                <a:avLst/>
              </a:prstGeom>
            </p:spPr>
            <p:txBody>
              <a:bodyPr wrap="square">
                <a:spAutoFit/>
              </a:bodyPr>
              <a:lstStyle/>
              <a:p>
                <a:pPr algn="ctr">
                  <a:spcAft>
                    <a:spcPts val="0"/>
                  </a:spcAft>
                </a:pPr>
                <a:r>
                  <a:rPr lang="ru-RU" dirty="0">
                    <a:latin typeface="Times New Roman" panose="02020603050405020304" pitchFamily="18" charset="0"/>
                    <a:ea typeface="Times New Roman" panose="02020603050405020304" pitchFamily="18" charset="0"/>
                  </a:rPr>
                  <a:t>9.4-сурет. Дисперсия </a:t>
                </a:r>
                <a:r>
                  <a:rPr lang="ru-RU" dirty="0" err="1">
                    <a:latin typeface="Times New Roman" panose="02020603050405020304" pitchFamily="18" charset="0"/>
                    <a:ea typeface="Times New Roman" panose="02020603050405020304" pitchFamily="18" charset="0"/>
                  </a:rPr>
                  <a:t>түрлері</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dirty="0">
                    <a:effectLst/>
                    <a:latin typeface="Times New Roman" panose="02020603050405020304" pitchFamily="18" charset="0"/>
                    <a:ea typeface="Times New Roman" panose="02020603050405020304" pitchFamily="18" charset="0"/>
                  </a:rPr>
                  <a:t> </a:t>
                </a:r>
              </a:p>
              <a:p>
                <a:pPr indent="450215" algn="just">
                  <a:spcAft>
                    <a:spcPts val="0"/>
                  </a:spcAft>
                </a:pPr>
                <a:r>
                  <a:rPr lang="ru-RU" dirty="0">
                    <a:effectLst/>
                    <a:latin typeface="Times New Roman" panose="02020603050405020304" pitchFamily="18" charset="0"/>
                    <a:ea typeface="Times New Roman" panose="02020603050405020304" pitchFamily="18" charset="0"/>
                  </a:rPr>
                  <a:t>Дисперсия </a:t>
                </a:r>
                <a:r>
                  <a:rPr lang="ru-RU" dirty="0" err="1">
                    <a:effectLst/>
                    <a:latin typeface="Times New Roman" panose="02020603050405020304" pitchFamily="18" charset="0"/>
                    <a:ea typeface="Times New Roman" panose="02020603050405020304" pitchFamily="18" charset="0"/>
                  </a:rPr>
                  <a:t>мәні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неғұрлым</a:t>
                </a:r>
                <a:r>
                  <a:rPr lang="ru-RU" dirty="0">
                    <a:effectLst/>
                    <a:latin typeface="Times New Roman" panose="02020603050405020304" pitchFamily="18" charset="0"/>
                    <a:ea typeface="Times New Roman" panose="02020603050405020304" pitchFamily="18" charset="0"/>
                  </a:rPr>
                  <a:t> аз </a:t>
                </a:r>
                <a:r>
                  <a:rPr lang="ru-RU" dirty="0" err="1">
                    <a:effectLst/>
                    <a:latin typeface="Times New Roman" panose="02020603050405020304" pitchFamily="18" charset="0"/>
                    <a:ea typeface="Times New Roman" panose="02020603050405020304" pitchFamily="18" charset="0"/>
                  </a:rPr>
                  <a:t>болса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соғұрлым</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көп</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ақпарат</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арқылы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берілуі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мүмкін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Алынған</a:t>
                </a:r>
                <a:r>
                  <a:rPr lang="ru-RU" dirty="0">
                    <a:effectLst/>
                    <a:latin typeface="Times New Roman" panose="02020603050405020304" pitchFamily="18" charset="0"/>
                    <a:ea typeface="Times New Roman" panose="02020603050405020304" pitchFamily="18" charset="0"/>
                  </a:rPr>
                  <a:t> дисперсия η </a:t>
                </a:r>
                <a:r>
                  <a:rPr lang="ru-RU" dirty="0" err="1">
                    <a:effectLst/>
                    <a:latin typeface="Times New Roman" panose="02020603050405020304" pitchFamily="18" charset="0"/>
                    <a:ea typeface="Times New Roman" panose="02020603050405020304" pitchFamily="18" charset="0"/>
                  </a:rPr>
                  <a:t>мына</a:t>
                </a:r>
                <a:r>
                  <a:rPr lang="ru-RU" dirty="0">
                    <a:effectLst/>
                    <a:latin typeface="Times New Roman" panose="02020603050405020304" pitchFamily="18" charset="0"/>
                    <a:ea typeface="Times New Roman" panose="02020603050405020304" pitchFamily="18" charset="0"/>
                  </a:rPr>
                  <a:t> формула </a:t>
                </a:r>
                <a:r>
                  <a:rPr lang="ru-RU" dirty="0" err="1">
                    <a:effectLst/>
                    <a:latin typeface="Times New Roman" panose="02020603050405020304" pitchFamily="18" charset="0"/>
                    <a:ea typeface="Times New Roman" panose="02020603050405020304" pitchFamily="18" charset="0"/>
                  </a:rPr>
                  <a:t>бойынша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анықталады</a:t>
                </a:r>
                <a:r>
                  <a:rPr lang="ru-RU" dirty="0" smtClean="0">
                    <a:effectLst/>
                    <a:latin typeface="Times New Roman" panose="02020603050405020304" pitchFamily="18" charset="0"/>
                    <a:ea typeface="Times New Roman" panose="02020603050405020304" pitchFamily="18" charset="0"/>
                  </a:rPr>
                  <a:t>:</a:t>
                </a:r>
              </a:p>
              <a:p>
                <a:pPr indent="450215" algn="just">
                  <a:spcAft>
                    <a:spcPts val="0"/>
                  </a:spcAft>
                </a:pPr>
                <a:endParaRPr lang="ru-RU" dirty="0">
                  <a:effectLst/>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𝜏</m:t>
                        </m:r>
                      </m:e>
                      <m:sup>
                        <m:r>
                          <a:rPr lang="ru-RU" i="1">
                            <a:effectLst/>
                            <a:latin typeface="Cambria Math" panose="02040503050406030204" pitchFamily="18" charset="0"/>
                            <a:ea typeface="Times New Roman" panose="02020603050405020304" pitchFamily="18" charset="0"/>
                          </a:rPr>
                          <m:t>2</m:t>
                        </m:r>
                      </m:sup>
                    </m:sSup>
                    <m:r>
                      <a:rPr lang="ru-RU" i="1">
                        <a:effectLst/>
                        <a:latin typeface="Cambria Math" panose="02040503050406030204" pitchFamily="18" charset="0"/>
                        <a:ea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𝑚𝑜𝑑</m:t>
                        </m:r>
                      </m:sub>
                      <m:sup>
                        <m:r>
                          <a:rPr lang="ru-RU" i="1">
                            <a:effectLst/>
                            <a:latin typeface="Cambria Math" panose="02040503050406030204" pitchFamily="18" charset="0"/>
                            <a:ea typeface="Times New Roman" panose="02020603050405020304" pitchFamily="18" charset="0"/>
                          </a:rPr>
                          <m:t>2</m:t>
                        </m:r>
                      </m:sup>
                    </m:sSubSup>
                    <m:r>
                      <a:rPr lang="ru-RU" i="1">
                        <a:effectLst/>
                        <a:latin typeface="Cambria Math" panose="02040503050406030204" pitchFamily="18" charset="0"/>
                        <a:ea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𝑐</m:t>
                        </m:r>
                        <m:r>
                          <a:rPr lang="ru-RU" i="1">
                            <a:effectLst/>
                            <a:latin typeface="Cambria Math" panose="02040503050406030204" pitchFamily="18" charset="0"/>
                            <a:ea typeface="Times New Roman" panose="02020603050405020304" pitchFamily="18" charset="0"/>
                          </a:rPr>
                          <m:t>h</m:t>
                        </m:r>
                        <m:r>
                          <a:rPr lang="en-US" i="1">
                            <a:effectLst/>
                            <a:latin typeface="Cambria Math" panose="02040503050406030204" pitchFamily="18" charset="0"/>
                            <a:ea typeface="Times New Roman" panose="02020603050405020304" pitchFamily="18" charset="0"/>
                          </a:rPr>
                          <m:t>𝑟</m:t>
                        </m:r>
                      </m:sub>
                      <m:sup>
                        <m:r>
                          <a:rPr lang="ru-RU" i="1">
                            <a:effectLst/>
                            <a:latin typeface="Cambria Math" panose="02040503050406030204" pitchFamily="18" charset="0"/>
                            <a:ea typeface="Times New Roman" panose="02020603050405020304" pitchFamily="18" charset="0"/>
                          </a:rPr>
                          <m:t>2</m:t>
                        </m:r>
                      </m:sup>
                    </m:sSubSup>
                    <m:r>
                      <a:rPr lang="ru-RU" i="1">
                        <a:effectLst/>
                        <a:latin typeface="Cambria Math" panose="02040503050406030204" pitchFamily="18" charset="0"/>
                        <a:ea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𝑚𝑜𝑑</m:t>
                        </m:r>
                      </m:sub>
                      <m:sup>
                        <m:r>
                          <a:rPr lang="ru-RU" i="1">
                            <a:effectLst/>
                            <a:latin typeface="Cambria Math" panose="02040503050406030204" pitchFamily="18" charset="0"/>
                            <a:ea typeface="Times New Roman" panose="02020603050405020304" pitchFamily="18" charset="0"/>
                          </a:rPr>
                          <m:t>2</m:t>
                        </m:r>
                      </m:sup>
                    </m:sSubSup>
                    <m:r>
                      <a:rPr lang="ru-RU" i="1">
                        <a:effectLst/>
                        <a:latin typeface="Cambria Math" panose="02040503050406030204" pitchFamily="18" charset="0"/>
                        <a:ea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𝑚𝑎𝑡</m:t>
                        </m:r>
                      </m:sub>
                      <m:sup>
                        <m:r>
                          <a:rPr lang="ru-RU" i="1">
                            <a:effectLst/>
                            <a:latin typeface="Cambria Math" panose="02040503050406030204" pitchFamily="18" charset="0"/>
                            <a:ea typeface="Times New Roman" panose="02020603050405020304" pitchFamily="18" charset="0"/>
                          </a:rPr>
                          <m:t>2</m:t>
                        </m:r>
                      </m:sup>
                    </m:sSubSup>
                    <m:r>
                      <a:rPr lang="ru-RU" i="1">
                        <a:effectLst/>
                        <a:latin typeface="Cambria Math" panose="02040503050406030204" pitchFamily="18" charset="0"/>
                        <a:ea typeface="Times New Roman" panose="02020603050405020304" pitchFamily="18" charset="0"/>
                      </a:rPr>
                      <m:t>+</m:t>
                    </m:r>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𝑤</m:t>
                        </m:r>
                      </m:sub>
                      <m:sup>
                        <m:r>
                          <a:rPr lang="ru-RU" i="1">
                            <a:effectLst/>
                            <a:latin typeface="Cambria Math" panose="02040503050406030204" pitchFamily="18" charset="0"/>
                            <a:ea typeface="Times New Roman" panose="02020603050405020304" pitchFamily="18" charset="0"/>
                          </a:rPr>
                          <m:t>2</m:t>
                        </m:r>
                      </m:sup>
                    </m:sSubSup>
                    <m:sSup>
                      <m:sSupPr>
                        <m:ctrlPr>
                          <a:rPr lang="ru-RU" i="1">
                            <a:effectLst/>
                            <a:latin typeface="Cambria Math" panose="02040503050406030204" pitchFamily="18" charset="0"/>
                            <a:ea typeface="Times New Roman" panose="02020603050405020304" pitchFamily="18" charset="0"/>
                          </a:rPr>
                        </m:ctrlPr>
                      </m:sSupPr>
                      <m:e>
                        <m:r>
                          <a:rPr lang="ru-RU" i="1">
                            <a:effectLst/>
                            <a:latin typeface="Cambria Math" panose="02040503050406030204" pitchFamily="18" charset="0"/>
                            <a:ea typeface="Times New Roman" panose="02020603050405020304" pitchFamily="18" charset="0"/>
                          </a:rPr>
                          <m:t>)</m:t>
                        </m:r>
                      </m:e>
                      <m:sup>
                        <m:r>
                          <a:rPr lang="ru-RU" i="1">
                            <a:effectLst/>
                            <a:latin typeface="Cambria Math" panose="02040503050406030204" pitchFamily="18" charset="0"/>
                            <a:ea typeface="Times New Roman" panose="02020603050405020304" pitchFamily="18" charset="0"/>
                          </a:rPr>
                          <m:t>2</m:t>
                        </m:r>
                      </m:sup>
                    </m:sSup>
                  </m:oMath>
                </a14:m>
                <a:r>
                  <a:rPr lang="ru-RU" dirty="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9.2)</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6489472" y="3788229"/>
                <a:ext cx="5541284" cy="2042290"/>
              </a:xfrm>
              <a:prstGeom prst="rect">
                <a:avLst/>
              </a:prstGeom>
              <a:blipFill rotWithShape="0">
                <a:blip r:embed="rId3"/>
                <a:stretch>
                  <a:fillRect l="-990" t="-1493" r="-880" b="-3881"/>
                </a:stretch>
              </a:blipFill>
            </p:spPr>
            <p:txBody>
              <a:bodyPr/>
              <a:lstStyle/>
              <a:p>
                <a:r>
                  <a:rPr lang="ru-RU">
                    <a:noFill/>
                  </a:rPr>
                  <a:t> </a:t>
                </a:r>
              </a:p>
            </p:txBody>
          </p:sp>
        </mc:Fallback>
      </mc:AlternateContent>
    </p:spTree>
    <p:extLst>
      <p:ext uri="{BB962C8B-B14F-4D97-AF65-F5344CB8AC3E}">
        <p14:creationId xmlns:p14="http://schemas.microsoft.com/office/powerpoint/2010/main" val="2826215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err="1" smtClean="0">
                <a:latin typeface="Times New Roman" panose="02020603050405020304" pitchFamily="18" charset="0"/>
                <a:ea typeface="Times New Roman" panose="02020603050405020304" pitchFamily="18" charset="0"/>
              </a:rPr>
              <a:t>Модаралық</a:t>
            </a:r>
            <a:r>
              <a:rPr lang="ru-RU" sz="2400" dirty="0" smtClean="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дисперсия</a:t>
            </a: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16</a:t>
            </a:r>
            <a:endParaRPr lang="ru-RU" dirty="0">
              <a:solidFill>
                <a:schemeClr val="tx1"/>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276452" y="978691"/>
                <a:ext cx="5268686" cy="5744650"/>
              </a:xfrm>
              <a:prstGeom prst="rect">
                <a:avLst/>
              </a:prstGeom>
            </p:spPr>
            <p:txBody>
              <a:bodyPr wrap="square">
                <a:spAutoFit/>
              </a:bodyPr>
              <a:lstStyle/>
              <a:p>
                <a:pPr indent="450215" algn="just">
                  <a:spcAft>
                    <a:spcPts val="0"/>
                  </a:spcAft>
                </a:pPr>
                <a:r>
                  <a:rPr lang="ru-RU" dirty="0" smtClean="0">
                    <a:effectLst/>
                    <a:latin typeface="Times New Roman" panose="02020603050405020304" pitchFamily="18" charset="0"/>
                    <a:ea typeface="Times New Roman" panose="02020603050405020304" pitchFamily="18" charset="0"/>
                  </a:rPr>
                  <a:t>Модаралық </a:t>
                </a:r>
                <a:r>
                  <a:rPr lang="ru-RU" dirty="0">
                    <a:effectLst/>
                    <a:latin typeface="Times New Roman" panose="02020603050405020304" pitchFamily="18" charset="0"/>
                    <a:ea typeface="Times New Roman" panose="02020603050405020304" pitchFamily="18" charset="0"/>
                  </a:rPr>
                  <a:t>дисперсия </a:t>
                </a:r>
                <a:r>
                  <a:rPr lang="ru-RU" dirty="0" err="1">
                    <a:effectLst/>
                    <a:latin typeface="Times New Roman" panose="02020603050405020304" pitchFamily="18" charset="0"/>
                    <a:ea typeface="Times New Roman" panose="02020603050405020304" pitchFamily="18" charset="0"/>
                  </a:rPr>
                  <a:t>режимдердің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әртүрлі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таралу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жылдамдығына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байланысты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туындайды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тек </a:t>
                </a:r>
                <a:r>
                  <a:rPr lang="ru-RU" dirty="0" err="1">
                    <a:effectLst/>
                    <a:latin typeface="Times New Roman" panose="02020603050405020304" pitchFamily="18" charset="0"/>
                    <a:ea typeface="Times New Roman" panose="02020603050405020304" pitchFamily="18" charset="0"/>
                  </a:rPr>
                  <a:t>көпмодалы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Параболалық</a:t>
                </a:r>
                <a:r>
                  <a:rPr lang="ru-RU" dirty="0">
                    <a:effectLst/>
                    <a:latin typeface="Times New Roman" panose="02020603050405020304" pitchFamily="18" charset="0"/>
                    <a:ea typeface="Times New Roman" panose="02020603050405020304" pitchFamily="18" charset="0"/>
                  </a:rPr>
                  <a:t> сыну </a:t>
                </a:r>
                <a:r>
                  <a:rPr lang="ru-RU" dirty="0" err="1">
                    <a:effectLst/>
                    <a:latin typeface="Times New Roman" panose="02020603050405020304" pitchFamily="18" charset="0"/>
                    <a:ea typeface="Times New Roman" panose="02020603050405020304" pitchFamily="18" charset="0"/>
                  </a:rPr>
                  <a:t>көрсеткіші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профилі</a:t>
                </a:r>
                <a:r>
                  <a:rPr lang="ru-RU" dirty="0">
                    <a:effectLst/>
                    <a:latin typeface="Times New Roman" panose="02020603050405020304" pitchFamily="18" charset="0"/>
                    <a:ea typeface="Times New Roman" panose="02020603050405020304" pitchFamily="18" charset="0"/>
                  </a:rPr>
                  <a:t> бар </a:t>
                </a:r>
                <a:r>
                  <a:rPr lang="ru-RU" dirty="0" err="1">
                    <a:effectLst/>
                    <a:latin typeface="Times New Roman" panose="02020603050405020304" pitchFamily="18" charset="0"/>
                    <a:ea typeface="Times New Roman" panose="02020603050405020304" pitchFamily="18" charset="0"/>
                  </a:rPr>
                  <a:t>сатылы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көпмодалы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градиентті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көпмодалы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талшықтар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үшін</a:t>
                </a:r>
                <a:r>
                  <a:rPr lang="ru-RU" dirty="0">
                    <a:effectLst/>
                    <a:latin typeface="Times New Roman" panose="02020603050405020304" pitchFamily="18" charset="0"/>
                    <a:ea typeface="Times New Roman" panose="02020603050405020304" pitchFamily="18" charset="0"/>
                  </a:rPr>
                  <a:t> оны </a:t>
                </a:r>
                <a:r>
                  <a:rPr lang="ru-RU" dirty="0" err="1">
                    <a:effectLst/>
                    <a:latin typeface="Times New Roman" panose="02020603050405020304" pitchFamily="18" charset="0"/>
                    <a:ea typeface="Times New Roman" panose="02020603050405020304" pitchFamily="18" charset="0"/>
                  </a:rPr>
                  <a:t>сәйкесінше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мына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формулалар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бойынша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есептеуге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болады</a:t>
                </a:r>
                <a:r>
                  <a:rPr lang="ru-RU" dirty="0">
                    <a:effectLst/>
                    <a:latin typeface="Times New Roman" panose="02020603050405020304" pitchFamily="18" charset="0"/>
                    <a:ea typeface="Times New Roman" panose="02020603050405020304" pitchFamily="18" charset="0"/>
                  </a:rPr>
                  <a:t>:</a:t>
                </a:r>
              </a:p>
              <a:p>
                <a:pPr algn="just">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𝑚𝑜𝑑</m:t>
                        </m:r>
                        <m:r>
                          <a:rPr lang="en-US"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𝑠𝑡𝑒𝑝</m:t>
                        </m:r>
                      </m:sub>
                    </m:sSub>
                    <m:d>
                      <m:dPr>
                        <m:ctrlPr>
                          <a:rPr lang="ru-RU"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𝐿</m:t>
                        </m:r>
                      </m:e>
                    </m:d>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m:t>
                    </m:r>
                    <m:d>
                      <m:dPr>
                        <m:begChr m:val="{"/>
                        <m:endChr m:val=""/>
                        <m:ctrlPr>
                          <a:rPr lang="ru-RU" i="1">
                            <a:effectLst/>
                            <a:latin typeface="Cambria Math" panose="02040503050406030204" pitchFamily="18" charset="0"/>
                            <a:ea typeface="Times New Roman" panose="02020603050405020304" pitchFamily="18" charset="0"/>
                          </a:rPr>
                        </m:ctrlPr>
                      </m:dPr>
                      <m:e>
                        <m:eqArr>
                          <m:eqArrPr>
                            <m:ctrlPr>
                              <a:rPr lang="ru-RU" i="1">
                                <a:effectLst/>
                                <a:latin typeface="Cambria Math" panose="02040503050406030204" pitchFamily="18" charset="0"/>
                                <a:ea typeface="Times New Roman" panose="02020603050405020304" pitchFamily="18" charset="0"/>
                              </a:rPr>
                            </m:ctrlPr>
                          </m:eqArrPr>
                          <m:e>
                            <m:f>
                              <m:fPr>
                                <m:ctrlPr>
                                  <a:rPr lang="ru-RU" i="1">
                                    <a:effectLst/>
                                    <a:latin typeface="Cambria Math" panose="02040503050406030204" pitchFamily="18" charset="0"/>
                                    <a:ea typeface="Times New Roman" panose="02020603050405020304" pitchFamily="18" charset="0"/>
                                  </a:rPr>
                                </m:ctrlPr>
                              </m:fPr>
                              <m:num>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𝑛</m:t>
                                    </m:r>
                                  </m:e>
                                  <m:sub>
                                    <m:r>
                                      <a:rPr lang="ru-RU" i="1">
                                        <a:effectLst/>
                                        <a:latin typeface="Cambria Math" panose="02040503050406030204" pitchFamily="18" charset="0"/>
                                        <a:ea typeface="Times New Roman" panose="02020603050405020304" pitchFamily="18" charset="0"/>
                                      </a:rPr>
                                      <m:t>1</m:t>
                                    </m:r>
                                  </m:sub>
                                </m:sSub>
                                <m:r>
                                  <a:rPr lang="ru-RU" i="1">
                                    <a:effectLst/>
                                    <a:latin typeface="Cambria Math" panose="02040503050406030204" pitchFamily="18" charset="0"/>
                                    <a:ea typeface="Times New Roman" panose="02020603050405020304" pitchFamily="18" charset="0"/>
                                  </a:rPr>
                                  <m:t>∆</m:t>
                                </m:r>
                              </m:num>
                              <m:den>
                                <m:r>
                                  <a:rPr lang="en-US" i="1">
                                    <a:effectLst/>
                                    <a:latin typeface="Cambria Math" panose="02040503050406030204" pitchFamily="18" charset="0"/>
                                    <a:ea typeface="Times New Roman" panose="02020603050405020304" pitchFamily="18" charset="0"/>
                                  </a:rPr>
                                  <m:t>𝑐</m:t>
                                </m:r>
                              </m:den>
                            </m:f>
                            <m:r>
                              <a:rPr lang="en-US" i="1">
                                <a:effectLst/>
                                <a:latin typeface="Cambria Math" panose="02040503050406030204" pitchFamily="18" charset="0"/>
                                <a:ea typeface="Times New Roman" panose="02020603050405020304" pitchFamily="18" charset="0"/>
                              </a:rPr>
                              <m:t>𝐿</m:t>
                            </m:r>
                          </m:e>
                          <m:e>
                            <m:f>
                              <m:fPr>
                                <m:ctrlPr>
                                  <a:rPr lang="ru-RU" i="1">
                                    <a:effectLst/>
                                    <a:latin typeface="Cambria Math" panose="02040503050406030204" pitchFamily="18" charset="0"/>
                                    <a:ea typeface="Times New Roman" panose="02020603050405020304" pitchFamily="18" charset="0"/>
                                  </a:rPr>
                                </m:ctrlPr>
                              </m:fPr>
                              <m:num>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𝑛</m:t>
                                    </m:r>
                                  </m:e>
                                  <m:sub>
                                    <m:r>
                                      <a:rPr lang="ru-RU" i="1">
                                        <a:effectLst/>
                                        <a:latin typeface="Cambria Math" panose="02040503050406030204" pitchFamily="18" charset="0"/>
                                        <a:ea typeface="Times New Roman" panose="02020603050405020304" pitchFamily="18" charset="0"/>
                                      </a:rPr>
                                      <m:t>1</m:t>
                                    </m:r>
                                  </m:sub>
                                </m:sSub>
                                <m:r>
                                  <a:rPr lang="ru-RU" i="1">
                                    <a:effectLst/>
                                    <a:latin typeface="Cambria Math" panose="02040503050406030204" pitchFamily="18" charset="0"/>
                                    <a:ea typeface="Times New Roman" panose="02020603050405020304" pitchFamily="18" charset="0"/>
                                  </a:rPr>
                                  <m:t>∆</m:t>
                                </m:r>
                              </m:num>
                              <m:den>
                                <m:r>
                                  <a:rPr lang="en-US" i="1">
                                    <a:effectLst/>
                                    <a:latin typeface="Cambria Math" panose="02040503050406030204" pitchFamily="18" charset="0"/>
                                    <a:ea typeface="Times New Roman" panose="02020603050405020304" pitchFamily="18" charset="0"/>
                                  </a:rPr>
                                  <m:t>𝑐</m:t>
                                </m:r>
                              </m:den>
                            </m:f>
                            <m:rad>
                              <m:radPr>
                                <m:degHide m:val="on"/>
                                <m:ctrlPr>
                                  <a:rPr lang="ru-RU" i="1">
                                    <a:effectLst/>
                                    <a:latin typeface="Cambria Math" panose="02040503050406030204" pitchFamily="18" charset="0"/>
                                    <a:ea typeface="Times New Roman" panose="02020603050405020304" pitchFamily="18" charset="0"/>
                                  </a:rPr>
                                </m:ctrlPr>
                              </m:radPr>
                              <m:deg/>
                              <m:e>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𝐿</m:t>
                                    </m:r>
                                  </m:e>
                                  <m:sub>
                                    <m:r>
                                      <a:rPr lang="en-US" i="1">
                                        <a:effectLst/>
                                        <a:latin typeface="Cambria Math" panose="02040503050406030204" pitchFamily="18" charset="0"/>
                                        <a:ea typeface="Times New Roman" panose="02020603050405020304" pitchFamily="18" charset="0"/>
                                      </a:rPr>
                                      <m:t>𝑐</m:t>
                                    </m:r>
                                  </m:sub>
                                </m:sSub>
                              </m:e>
                            </m:rad>
                          </m:e>
                        </m:eqArr>
                      </m:e>
                    </m:d>
                    <m:r>
                      <a:rPr lang="kk-KZ" b="0" i="1" smtClean="0">
                        <a:effectLst/>
                        <a:latin typeface="Cambria Math" panose="02040503050406030204" pitchFamily="18" charset="0"/>
                        <a:ea typeface="Times New Roman" panose="02020603050405020304" pitchFamily="18" charset="0"/>
                      </a:rPr>
                      <m:t>     </m:t>
                    </m:r>
                    <m:m>
                      <m:mPr>
                        <m:mcs>
                          <m:mc>
                            <m:mcPr>
                              <m:count m:val="1"/>
                              <m:mcJc m:val="center"/>
                            </m:mcPr>
                          </m:mc>
                        </m:mcs>
                        <m:ctrlPr>
                          <a:rPr lang="ru-RU" i="1">
                            <a:effectLst/>
                            <a:latin typeface="Cambria Math" panose="02040503050406030204" pitchFamily="18" charset="0"/>
                            <a:ea typeface="Times New Roman" panose="02020603050405020304" pitchFamily="18" charset="0"/>
                          </a:rPr>
                        </m:ctrlPr>
                      </m:mPr>
                      <m:mr>
                        <m:e>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&lt;</m:t>
                          </m:r>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𝐿</m:t>
                              </m:r>
                            </m:e>
                            <m:sub>
                              <m:r>
                                <a:rPr lang="en-US" i="1">
                                  <a:effectLst/>
                                  <a:latin typeface="Cambria Math" panose="02040503050406030204" pitchFamily="18" charset="0"/>
                                  <a:ea typeface="Times New Roman" panose="02020603050405020304" pitchFamily="18" charset="0"/>
                                </a:rPr>
                                <m:t>𝑐</m:t>
                              </m:r>
                            </m:sub>
                          </m:sSub>
                        </m:e>
                      </m:mr>
                      <m:mr>
                        <m:e>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&gt;</m:t>
                          </m:r>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𝐿</m:t>
                              </m:r>
                            </m:e>
                            <m:sub>
                              <m:r>
                                <a:rPr lang="en-US" i="1">
                                  <a:effectLst/>
                                  <a:latin typeface="Cambria Math" panose="02040503050406030204" pitchFamily="18" charset="0"/>
                                  <a:ea typeface="Times New Roman" panose="02020603050405020304" pitchFamily="18" charset="0"/>
                                </a:rPr>
                                <m:t>𝑐</m:t>
                              </m:r>
                            </m:sub>
                          </m:sSub>
                        </m:e>
                      </m:mr>
                    </m:m>
                    <m:r>
                      <a:rPr lang="kk-KZ" b="0" i="1">
                        <a:effectLst/>
                        <a:latin typeface="Cambria Math" panose="02040503050406030204" pitchFamily="18" charset="0"/>
                        <a:ea typeface="Times New Roman" panose="02020603050405020304" pitchFamily="18" charset="0"/>
                      </a:rPr>
                      <m:t>          </m:t>
                    </m:r>
                  </m:oMath>
                </a14:m>
                <a:r>
                  <a:rPr lang="ru-RU" i="1"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9.3)</a:t>
                </a:r>
              </a:p>
              <a:p>
                <a:pPr algn="just">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𝑚𝑜𝑑</m:t>
                        </m:r>
                        <m:r>
                          <a:rPr lang="en-US"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𝑔𝑟𝑎𝑑</m:t>
                        </m:r>
                      </m:sub>
                    </m:sSub>
                    <m:d>
                      <m:dPr>
                        <m:ctrlPr>
                          <a:rPr lang="ru-RU"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𝐿</m:t>
                        </m:r>
                      </m:e>
                    </m:d>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m:t>
                    </m:r>
                    <m:d>
                      <m:dPr>
                        <m:begChr m:val="{"/>
                        <m:endChr m:val=""/>
                        <m:ctrlPr>
                          <a:rPr lang="ru-RU" i="1">
                            <a:effectLst/>
                            <a:latin typeface="Cambria Math" panose="02040503050406030204" pitchFamily="18" charset="0"/>
                            <a:ea typeface="Times New Roman" panose="02020603050405020304" pitchFamily="18" charset="0"/>
                          </a:rPr>
                        </m:ctrlPr>
                      </m:dPr>
                      <m:e>
                        <m:eqArr>
                          <m:eqArrPr>
                            <m:ctrlPr>
                              <a:rPr lang="ru-RU" i="1">
                                <a:effectLst/>
                                <a:latin typeface="Cambria Math" panose="02040503050406030204" pitchFamily="18" charset="0"/>
                                <a:ea typeface="Times New Roman" panose="02020603050405020304" pitchFamily="18" charset="0"/>
                              </a:rPr>
                            </m:ctrlPr>
                          </m:eqArrPr>
                          <m:e>
                            <m:f>
                              <m:fPr>
                                <m:ctrlPr>
                                  <a:rPr lang="ru-RU" i="1">
                                    <a:effectLst/>
                                    <a:latin typeface="Cambria Math" panose="02040503050406030204" pitchFamily="18" charset="0"/>
                                    <a:ea typeface="Times New Roman" panose="02020603050405020304" pitchFamily="18" charset="0"/>
                                  </a:rPr>
                                </m:ctrlPr>
                              </m:fPr>
                              <m:num>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𝑛</m:t>
                                    </m:r>
                                  </m:e>
                                  <m:sub>
                                    <m:r>
                                      <a:rPr lang="ru-RU" i="1">
                                        <a:effectLst/>
                                        <a:latin typeface="Cambria Math" panose="02040503050406030204" pitchFamily="18" charset="0"/>
                                        <a:ea typeface="Times New Roman" panose="02020603050405020304" pitchFamily="18" charset="0"/>
                                      </a:rPr>
                                      <m:t>1</m:t>
                                    </m:r>
                                  </m:sub>
                                </m:sSub>
                                <m:sSup>
                                  <m:sSupPr>
                                    <m:ctrlPr>
                                      <a:rPr lang="ru-RU" i="1">
                                        <a:effectLst/>
                                        <a:latin typeface="Cambria Math" panose="02040503050406030204" pitchFamily="18" charset="0"/>
                                        <a:ea typeface="Times New Roman" panose="02020603050405020304" pitchFamily="18" charset="0"/>
                                      </a:rPr>
                                    </m:ctrlPr>
                                  </m:sSupPr>
                                  <m:e>
                                    <m:r>
                                      <a:rPr lang="ru-RU" i="1">
                                        <a:effectLst/>
                                        <a:latin typeface="Cambria Math" panose="02040503050406030204" pitchFamily="18" charset="0"/>
                                        <a:ea typeface="Times New Roman" panose="02020603050405020304" pitchFamily="18" charset="0"/>
                                      </a:rPr>
                                      <m:t>∆</m:t>
                                    </m:r>
                                  </m:e>
                                  <m:sup>
                                    <m:r>
                                      <a:rPr lang="ru-RU" i="1">
                                        <a:effectLst/>
                                        <a:latin typeface="Cambria Math" panose="02040503050406030204" pitchFamily="18" charset="0"/>
                                        <a:ea typeface="Times New Roman" panose="02020603050405020304" pitchFamily="18" charset="0"/>
                                      </a:rPr>
                                      <m:t>2</m:t>
                                    </m:r>
                                  </m:sup>
                                </m:sSup>
                              </m:num>
                              <m:den>
                                <m:r>
                                  <a:rPr lang="ru-RU" i="1">
                                    <a:effectLst/>
                                    <a:latin typeface="Cambria Math" panose="02040503050406030204" pitchFamily="18" charset="0"/>
                                    <a:ea typeface="Times New Roman" panose="02020603050405020304" pitchFamily="18" charset="0"/>
                                  </a:rPr>
                                  <m:t>2</m:t>
                                </m:r>
                                <m:r>
                                  <a:rPr lang="en-US" i="1">
                                    <a:effectLst/>
                                    <a:latin typeface="Cambria Math" panose="02040503050406030204" pitchFamily="18" charset="0"/>
                                    <a:ea typeface="Times New Roman" panose="02020603050405020304" pitchFamily="18" charset="0"/>
                                  </a:rPr>
                                  <m:t>𝑐</m:t>
                                </m:r>
                              </m:den>
                            </m:f>
                            <m:r>
                              <a:rPr lang="en-US" i="1">
                                <a:effectLst/>
                                <a:latin typeface="Cambria Math" panose="02040503050406030204" pitchFamily="18" charset="0"/>
                                <a:ea typeface="Times New Roman" panose="02020603050405020304" pitchFamily="18" charset="0"/>
                              </a:rPr>
                              <m:t>𝐿</m:t>
                            </m:r>
                          </m:e>
                          <m:e>
                            <m:f>
                              <m:fPr>
                                <m:ctrlPr>
                                  <a:rPr lang="ru-RU" i="1">
                                    <a:effectLst/>
                                    <a:latin typeface="Cambria Math" panose="02040503050406030204" pitchFamily="18" charset="0"/>
                                    <a:ea typeface="Times New Roman" panose="02020603050405020304" pitchFamily="18" charset="0"/>
                                  </a:rPr>
                                </m:ctrlPr>
                              </m:fPr>
                              <m:num>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𝑛</m:t>
                                    </m:r>
                                  </m:e>
                                  <m:sub>
                                    <m:r>
                                      <a:rPr lang="ru-RU" i="1">
                                        <a:effectLst/>
                                        <a:latin typeface="Cambria Math" panose="02040503050406030204" pitchFamily="18" charset="0"/>
                                        <a:ea typeface="Times New Roman" panose="02020603050405020304" pitchFamily="18" charset="0"/>
                                      </a:rPr>
                                      <m:t>1</m:t>
                                    </m:r>
                                  </m:sub>
                                </m:sSub>
                                <m:sSup>
                                  <m:sSupPr>
                                    <m:ctrlPr>
                                      <a:rPr lang="ru-RU" i="1">
                                        <a:effectLst/>
                                        <a:latin typeface="Cambria Math" panose="02040503050406030204" pitchFamily="18" charset="0"/>
                                        <a:ea typeface="Times New Roman" panose="02020603050405020304" pitchFamily="18" charset="0"/>
                                      </a:rPr>
                                    </m:ctrlPr>
                                  </m:sSupPr>
                                  <m:e>
                                    <m:r>
                                      <a:rPr lang="ru-RU" i="1">
                                        <a:effectLst/>
                                        <a:latin typeface="Cambria Math" panose="02040503050406030204" pitchFamily="18" charset="0"/>
                                        <a:ea typeface="Times New Roman" panose="02020603050405020304" pitchFamily="18" charset="0"/>
                                      </a:rPr>
                                      <m:t>∆</m:t>
                                    </m:r>
                                  </m:e>
                                  <m:sup>
                                    <m:r>
                                      <a:rPr lang="ru-RU" i="1">
                                        <a:effectLst/>
                                        <a:latin typeface="Cambria Math" panose="02040503050406030204" pitchFamily="18" charset="0"/>
                                        <a:ea typeface="Times New Roman" panose="02020603050405020304" pitchFamily="18" charset="0"/>
                                      </a:rPr>
                                      <m:t>2</m:t>
                                    </m:r>
                                  </m:sup>
                                </m:sSup>
                              </m:num>
                              <m:den>
                                <m:r>
                                  <a:rPr lang="ru-RU" i="1">
                                    <a:effectLst/>
                                    <a:latin typeface="Cambria Math" panose="02040503050406030204" pitchFamily="18" charset="0"/>
                                    <a:ea typeface="Times New Roman" panose="02020603050405020304" pitchFamily="18" charset="0"/>
                                  </a:rPr>
                                  <m:t>2</m:t>
                                </m:r>
                                <m:r>
                                  <a:rPr lang="en-US" i="1">
                                    <a:effectLst/>
                                    <a:latin typeface="Cambria Math" panose="02040503050406030204" pitchFamily="18" charset="0"/>
                                    <a:ea typeface="Times New Roman" panose="02020603050405020304" pitchFamily="18" charset="0"/>
                                  </a:rPr>
                                  <m:t>𝑐</m:t>
                                </m:r>
                              </m:den>
                            </m:f>
                            <m:rad>
                              <m:radPr>
                                <m:degHide m:val="on"/>
                                <m:ctrlPr>
                                  <a:rPr lang="ru-RU" i="1">
                                    <a:effectLst/>
                                    <a:latin typeface="Cambria Math" panose="02040503050406030204" pitchFamily="18" charset="0"/>
                                    <a:ea typeface="Times New Roman" panose="02020603050405020304" pitchFamily="18" charset="0"/>
                                  </a:rPr>
                                </m:ctrlPr>
                              </m:radPr>
                              <m:deg/>
                              <m:e>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m:t>
                                </m:r>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𝐿</m:t>
                                    </m:r>
                                  </m:e>
                                  <m:sub>
                                    <m:r>
                                      <a:rPr lang="en-US" i="1">
                                        <a:effectLst/>
                                        <a:latin typeface="Cambria Math" panose="02040503050406030204" pitchFamily="18" charset="0"/>
                                        <a:ea typeface="Times New Roman" panose="02020603050405020304" pitchFamily="18" charset="0"/>
                                      </a:rPr>
                                      <m:t>𝑐</m:t>
                                    </m:r>
                                  </m:sub>
                                </m:sSub>
                              </m:e>
                            </m:rad>
                          </m:e>
                        </m:eqArr>
                      </m:e>
                    </m:d>
                    <m:r>
                      <a:rPr lang="ru-RU" i="1">
                        <a:effectLst/>
                        <a:latin typeface="Cambria Math" panose="02040503050406030204" pitchFamily="18" charset="0"/>
                        <a:ea typeface="Times New Roman" panose="02020603050405020304" pitchFamily="18" charset="0"/>
                      </a:rPr>
                      <m:t>  </m:t>
                    </m:r>
                    <m:m>
                      <m:mPr>
                        <m:mcs>
                          <m:mc>
                            <m:mcPr>
                              <m:count m:val="1"/>
                              <m:mcJc m:val="center"/>
                            </m:mcPr>
                          </m:mc>
                        </m:mcs>
                        <m:ctrlPr>
                          <a:rPr lang="ru-RU" i="1">
                            <a:effectLst/>
                            <a:latin typeface="Cambria Math" panose="02040503050406030204" pitchFamily="18" charset="0"/>
                            <a:ea typeface="Times New Roman" panose="02020603050405020304" pitchFamily="18" charset="0"/>
                          </a:rPr>
                        </m:ctrlPr>
                      </m:mPr>
                      <m:mr>
                        <m:e>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&lt;</m:t>
                          </m:r>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𝐿</m:t>
                              </m:r>
                            </m:e>
                            <m:sub>
                              <m:r>
                                <a:rPr lang="en-US" i="1">
                                  <a:effectLst/>
                                  <a:latin typeface="Cambria Math" panose="02040503050406030204" pitchFamily="18" charset="0"/>
                                  <a:ea typeface="Times New Roman" panose="02020603050405020304" pitchFamily="18" charset="0"/>
                                </a:rPr>
                                <m:t>𝑐</m:t>
                              </m:r>
                            </m:sub>
                          </m:sSub>
                        </m:e>
                      </m:mr>
                      <m:mr>
                        <m:e>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&gt;</m:t>
                          </m:r>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𝐿</m:t>
                              </m:r>
                            </m:e>
                            <m:sub>
                              <m:r>
                                <a:rPr lang="en-US" i="1">
                                  <a:effectLst/>
                                  <a:latin typeface="Cambria Math" panose="02040503050406030204" pitchFamily="18" charset="0"/>
                                  <a:ea typeface="Times New Roman" panose="02020603050405020304" pitchFamily="18" charset="0"/>
                                </a:rPr>
                                <m:t>𝑐</m:t>
                              </m:r>
                            </m:sub>
                          </m:sSub>
                        </m:e>
                      </m:mr>
                    </m:m>
                    <m:r>
                      <a:rPr lang="kk-KZ" b="0" i="1">
                        <a:effectLst/>
                        <a:latin typeface="Cambria Math" panose="02040503050406030204" pitchFamily="18" charset="0"/>
                        <a:ea typeface="Times New Roman" panose="02020603050405020304" pitchFamily="18" charset="0"/>
                      </a:rPr>
                      <m:t>           </m:t>
                    </m:r>
                  </m:oMath>
                </a14:m>
                <a:r>
                  <a:rPr lang="ru-RU" i="1" dirty="0" smtClean="0">
                    <a:effectLst/>
                    <a:latin typeface="Times New Roman" panose="02020603050405020304" pitchFamily="18" charset="0"/>
                    <a:ea typeface="Times New Roman" panose="02020603050405020304" pitchFamily="18" charset="0"/>
                  </a:rPr>
                  <a:t> </a:t>
                </a:r>
                <a:r>
                  <a:rPr lang="ru-RU" dirty="0" smtClean="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9.4)</a:t>
                </a:r>
              </a:p>
              <a:p>
                <a:pPr algn="just">
                  <a:spcAft>
                    <a:spcPts val="0"/>
                  </a:spcAft>
                </a:pPr>
                <a:r>
                  <a:rPr lang="ru-RU" dirty="0">
                    <a:effectLst/>
                    <a:latin typeface="Times New Roman" panose="02020603050405020304" pitchFamily="18" charset="0"/>
                    <a:ea typeface="Times New Roman" panose="02020603050405020304" pitchFamily="18" charset="0"/>
                  </a:rPr>
                  <a:t> </a:t>
                </a:r>
              </a:p>
              <a:p>
                <a:pPr indent="450215" algn="just">
                  <a:spcAft>
                    <a:spcPts val="0"/>
                  </a:spcAft>
                </a:pPr>
                <a:r>
                  <a:rPr lang="ru-RU" dirty="0" err="1">
                    <a:effectLst/>
                    <a:latin typeface="Times New Roman" panose="02020603050405020304" pitchFamily="18" charset="0"/>
                    <a:ea typeface="Times New Roman" panose="02020603050405020304" pitchFamily="18" charset="0"/>
                  </a:rPr>
                  <a:t>мұндағы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L</a:t>
                </a:r>
                <a:r>
                  <a:rPr lang="ru-RU" baseline="-25000" dirty="0" err="1">
                    <a:effectLst/>
                    <a:latin typeface="Times New Roman" panose="02020603050405020304" pitchFamily="18" charset="0"/>
                    <a:ea typeface="Times New Roman" panose="02020603050405020304" pitchFamily="18" charset="0"/>
                  </a:rPr>
                  <a:t>c</a:t>
                </a:r>
                <a:r>
                  <a:rPr lang="ru-RU" dirty="0">
                    <a:effectLst/>
                    <a:latin typeface="Times New Roman" panose="02020603050405020304" pitchFamily="18" charset="0"/>
                    <a:ea typeface="Times New Roman" panose="02020603050405020304" pitchFamily="18" charset="0"/>
                  </a:rPr>
                  <a:t> - </a:t>
                </a:r>
                <a:r>
                  <a:rPr lang="ru-RU" dirty="0" err="1">
                    <a:effectLst/>
                    <a:latin typeface="Times New Roman" panose="02020603050405020304" pitchFamily="18" charset="0"/>
                    <a:ea typeface="Times New Roman" panose="02020603050405020304" pitchFamily="18" charset="0"/>
                  </a:rPr>
                  <a:t>аралық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ілінісу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сатылы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үшін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шамамен</a:t>
                </a:r>
                <a:r>
                  <a:rPr lang="ru-RU" dirty="0">
                    <a:effectLst/>
                    <a:latin typeface="Times New Roman" panose="02020603050405020304" pitchFamily="18" charset="0"/>
                    <a:ea typeface="Times New Roman" panose="02020603050405020304" pitchFamily="18" charset="0"/>
                  </a:rPr>
                  <a:t> 5 км, градиент </a:t>
                </a:r>
                <a:r>
                  <a:rPr lang="ru-RU" dirty="0" err="1">
                    <a:effectLst/>
                    <a:latin typeface="Times New Roman" panose="02020603050405020304" pitchFamily="18" charset="0"/>
                    <a:ea typeface="Times New Roman" panose="02020603050405020304" pitchFamily="18" charset="0"/>
                  </a:rPr>
                  <a:t>талшығы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үшін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шамамен</a:t>
                </a:r>
                <a:r>
                  <a:rPr lang="ru-RU" dirty="0">
                    <a:effectLst/>
                    <a:latin typeface="Times New Roman" panose="02020603050405020304" pitchFamily="18" charset="0"/>
                    <a:ea typeface="Times New Roman" panose="02020603050405020304" pitchFamily="18" charset="0"/>
                  </a:rPr>
                  <a:t> 10 км).</a:t>
                </a:r>
              </a:p>
              <a:p>
                <a:pPr indent="450215" algn="just">
                  <a:spcAft>
                    <a:spcPts val="0"/>
                  </a:spcAft>
                </a:pPr>
                <a:r>
                  <a:rPr lang="ru-RU" dirty="0" err="1">
                    <a:effectLst/>
                    <a:latin typeface="Times New Roman" panose="02020603050405020304" pitchFamily="18" charset="0"/>
                    <a:ea typeface="Times New Roman" panose="02020603050405020304" pitchFamily="18" charset="0"/>
                  </a:rPr>
                  <a:t>Дисперсиялық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заңның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сызықтықтан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квадраттыққа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өзгеруі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нақты</a:t>
                </a:r>
                <a:r>
                  <a:rPr lang="ru-RU" dirty="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талшықтағы</a:t>
                </a:r>
                <a:endParaRPr lang="ru-RU" dirty="0">
                  <a:effectLst/>
                  <a:latin typeface="Times New Roman" panose="02020603050405020304" pitchFamily="18" charset="0"/>
                  <a:ea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276452" y="978691"/>
                <a:ext cx="5268686" cy="5744650"/>
              </a:xfrm>
              <a:prstGeom prst="rect">
                <a:avLst/>
              </a:prstGeom>
              <a:blipFill rotWithShape="0">
                <a:blip r:embed="rId2"/>
                <a:stretch>
                  <a:fillRect l="-925" t="-637" r="-925" b="-7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5821590" y="978691"/>
                <a:ext cx="6096000" cy="5632311"/>
              </a:xfrm>
              <a:prstGeom prst="rect">
                <a:avLst/>
              </a:prstGeom>
            </p:spPr>
            <p:txBody>
              <a:bodyPr>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модалардың </a:t>
                </a:r>
                <a:r>
                  <a:rPr lang="ru-RU" dirty="0" err="1">
                    <a:latin typeface="Times New Roman" panose="02020603050405020304" pitchFamily="18" charset="0"/>
                    <a:ea typeface="Times New Roman" panose="02020603050405020304" pitchFamily="18" charset="0"/>
                  </a:rPr>
                  <a:t>өзара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әрекеттесуіне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олардың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ішіндегі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энергияның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қайта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бөлінуіне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әкелетін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біртексіздіктер</a:t>
                </a:r>
                <a:r>
                  <a:rPr lang="kk-KZ" dirty="0">
                    <a:latin typeface="Times New Roman" panose="02020603050405020304" pitchFamily="18" charset="0"/>
                    <a:ea typeface="Times New Roman" panose="02020603050405020304" pitchFamily="18" charset="0"/>
                  </a:rPr>
                  <a:t>ге </a:t>
                </a:r>
                <a:r>
                  <a:rPr lang="ru-RU" dirty="0" err="1">
                    <a:latin typeface="Times New Roman" panose="02020603050405020304" pitchFamily="18" charset="0"/>
                    <a:ea typeface="Times New Roman" panose="02020603050405020304" pitchFamily="18" charset="0"/>
                  </a:rPr>
                  <a:t>байланысты</a:t>
                </a:r>
                <a:r>
                  <a:rPr lang="ru-RU" dirty="0">
                    <a:latin typeface="Times New Roman" panose="02020603050405020304" pitchFamily="18" charset="0"/>
                    <a:ea typeface="Times New Roman" panose="02020603050405020304" pitchFamily="18" charset="0"/>
                  </a:rPr>
                  <a:t>. L &gt; </a:t>
                </a:r>
                <a:r>
                  <a:rPr lang="ru-RU" dirty="0" err="1">
                    <a:latin typeface="Times New Roman" panose="02020603050405020304" pitchFamily="18" charset="0"/>
                    <a:ea typeface="Times New Roman" panose="02020603050405020304" pitchFamily="18" charset="0"/>
                  </a:rPr>
                  <a:t>Lc</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барлық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белгілі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стационарлық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пропорцияда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сәулеленуде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тұрақты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күй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Әдетте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пайдаланған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белсенді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құрылғылар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арасындағы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байланыс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желілерінің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2 км-</a:t>
                </a:r>
                <a:r>
                  <a:rPr lang="ru-RU" dirty="0" err="1">
                    <a:latin typeface="Times New Roman" panose="02020603050405020304" pitchFamily="18" charset="0"/>
                    <a:ea typeface="Times New Roman" panose="02020603050405020304" pitchFamily="18" charset="0"/>
                  </a:rPr>
                  <a:t>ден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аспайды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модааралық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байланыс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ұзындығынан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әлдеқайда</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Сондықтан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сызықтық</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заңын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қолдануға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a:latin typeface="Times New Roman" panose="02020603050405020304" pitchFamily="18" charset="0"/>
                    <a:ea typeface="Times New Roman" panose="02020603050405020304" pitchFamily="18" charset="0"/>
                  </a:rPr>
                  <a:t>Δ </a:t>
                </a:r>
                <a:r>
                  <a:rPr lang="ru-RU" dirty="0" err="1">
                    <a:latin typeface="Times New Roman" panose="02020603050405020304" pitchFamily="18" charset="0"/>
                    <a:ea typeface="Times New Roman" panose="02020603050405020304" pitchFamily="18" charset="0"/>
                  </a:rPr>
                  <a:t>квадраттық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тәуелділігіне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байланысты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градиентті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модааралық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мәндері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сатылыға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қарағанда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әлдеқайда</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байланыс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желілерінде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градиентті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мультимодалы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пайдалануды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тиімдірек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етеді</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Тәжірибеде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әсіресе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сипаттағанда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өткізу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қабілеттілігі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термині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жиі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қолданылады</a:t>
                </a:r>
                <a:r>
                  <a:rPr lang="ru-RU" dirty="0">
                    <a:latin typeface="Times New Roman" panose="02020603050405020304" pitchFamily="18" charset="0"/>
                    <a:ea typeface="Times New Roman" panose="02020603050405020304" pitchFamily="18" charset="0"/>
                  </a:rPr>
                  <a:t>. W </a:t>
                </a:r>
                <a:r>
                  <a:rPr lang="ru-RU" dirty="0" err="1">
                    <a:latin typeface="Times New Roman" panose="02020603050405020304" pitchFamily="18" charset="0"/>
                    <a:ea typeface="Times New Roman" panose="02020603050405020304" pitchFamily="18" charset="0"/>
                  </a:rPr>
                  <a:t>өткізу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қабілеттілігін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есептеген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мына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формуланы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қолдануға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a:t>
                </a:r>
              </a:p>
              <a:p>
                <a:pPr indent="450215" algn="r">
                  <a:spcAft>
                    <a:spcPts val="0"/>
                  </a:spcAft>
                </a:pPr>
                <a:r>
                  <a:rPr lang="ru-RU" dirty="0">
                    <a:latin typeface="Times New Roman" panose="02020603050405020304" pitchFamily="18" charset="0"/>
                    <a:ea typeface="Times New Roman" panose="02020603050405020304" pitchFamily="18" charset="0"/>
                  </a:rPr>
                  <a:t> </a:t>
                </a:r>
                <a14:m>
                  <m:oMath xmlns:m="http://schemas.openxmlformats.org/officeDocument/2006/math">
                    <m:r>
                      <a:rPr lang="en-US" i="1">
                        <a:latin typeface="Cambria Math" panose="02040503050406030204" pitchFamily="18" charset="0"/>
                        <a:ea typeface="Times New Roman" panose="02020603050405020304" pitchFamily="18" charset="0"/>
                      </a:rPr>
                      <m:t>𝑊</m:t>
                    </m:r>
                    <m:r>
                      <a:rPr lang="ru-RU" i="1">
                        <a:latin typeface="Cambria Math" panose="02040503050406030204" pitchFamily="18" charset="0"/>
                        <a:ea typeface="Times New Roman" panose="02020603050405020304" pitchFamily="18" charset="0"/>
                      </a:rPr>
                      <m:t>=0.44/</m:t>
                    </m:r>
                    <m:r>
                      <a:rPr lang="en-US" i="1">
                        <a:latin typeface="Cambria Math" panose="02040503050406030204" pitchFamily="18" charset="0"/>
                        <a:ea typeface="Times New Roman" panose="02020603050405020304" pitchFamily="18" charset="0"/>
                      </a:rPr>
                      <m:t>𝜏</m:t>
                    </m:r>
                  </m:oMath>
                </a14:m>
                <a:r>
                  <a:rPr lang="ru-RU" i="1" dirty="0">
                    <a:latin typeface="Times New Roman" panose="02020603050405020304" pitchFamily="18" charset="0"/>
                    <a:ea typeface="Times New Roman" panose="02020603050405020304" pitchFamily="18" charset="0"/>
                  </a:rPr>
                  <a:t> </a:t>
                </a:r>
                <a:r>
                  <a:rPr lang="ru-RU" i="1" dirty="0"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9.5)</a:t>
                </a:r>
              </a:p>
              <a:p>
                <a:pPr algn="just">
                  <a:spcAft>
                    <a:spcPts val="0"/>
                  </a:spcAft>
                </a:pPr>
                <a:r>
                  <a:rPr lang="ru-RU" dirty="0">
                    <a:latin typeface="Times New Roman" panose="02020603050405020304" pitchFamily="18" charset="0"/>
                    <a:ea typeface="Times New Roman" panose="02020603050405020304" pitchFamily="18" charset="0"/>
                  </a:rPr>
                  <a:t> </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821590" y="978691"/>
                <a:ext cx="6096000" cy="5632311"/>
              </a:xfrm>
              <a:prstGeom prst="rect">
                <a:avLst/>
              </a:prstGeom>
              <a:blipFill rotWithShape="0">
                <a:blip r:embed="rId3"/>
                <a:stretch>
                  <a:fillRect l="-900" t="-650" r="-800"/>
                </a:stretch>
              </a:blipFill>
            </p:spPr>
            <p:txBody>
              <a:bodyPr/>
              <a:lstStyle/>
              <a:p>
                <a:r>
                  <a:rPr lang="ru-RU">
                    <a:noFill/>
                  </a:rPr>
                  <a:t> </a:t>
                </a:r>
              </a:p>
            </p:txBody>
          </p:sp>
        </mc:Fallback>
      </mc:AlternateContent>
    </p:spTree>
    <p:extLst>
      <p:ext uri="{BB962C8B-B14F-4D97-AF65-F5344CB8AC3E}">
        <p14:creationId xmlns:p14="http://schemas.microsoft.com/office/powerpoint/2010/main" val="1897149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err="1">
                <a:latin typeface="Times New Roman" panose="02020603050405020304" pitchFamily="18" charset="0"/>
                <a:ea typeface="Times New Roman" panose="02020603050405020304" pitchFamily="18" charset="0"/>
              </a:rPr>
              <a:t>Хроматикалық</a:t>
            </a:r>
            <a:r>
              <a:rPr lang="ru-RU" sz="2400" dirty="0">
                <a:latin typeface="Times New Roman" panose="02020603050405020304" pitchFamily="18" charset="0"/>
                <a:ea typeface="Times New Roman" panose="02020603050405020304" pitchFamily="18" charset="0"/>
              </a:rPr>
              <a:t> дисперсия</a:t>
            </a: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17</a:t>
            </a:r>
            <a:endParaRPr lang="ru-RU" dirty="0">
              <a:solidFill>
                <a:schemeClr val="tx1"/>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0" y="978691"/>
                <a:ext cx="5733144" cy="5670976"/>
              </a:xfrm>
              <a:prstGeom prst="rect">
                <a:avLst/>
              </a:prstGeom>
            </p:spPr>
            <p:txBody>
              <a:bodyPr wrap="square">
                <a:spAutoFit/>
              </a:bodyPr>
              <a:lstStyle/>
              <a:p>
                <a:pPr indent="450215" algn="just">
                  <a:spcAft>
                    <a:spcPts val="0"/>
                  </a:spcAft>
                </a:pPr>
                <a:r>
                  <a:rPr lang="ru-RU" dirty="0" smtClean="0">
                    <a:effectLst/>
                    <a:latin typeface="Times New Roman" panose="02020603050405020304" pitchFamily="18" charset="0"/>
                    <a:ea typeface="Times New Roman" panose="02020603050405020304" pitchFamily="18" charset="0"/>
                  </a:rPr>
                  <a:t>Хроматикалық </a:t>
                </a:r>
                <a:r>
                  <a:rPr lang="ru-RU" dirty="0">
                    <a:effectLst/>
                    <a:latin typeface="Times New Roman" panose="02020603050405020304" pitchFamily="18" charset="0"/>
                    <a:ea typeface="Times New Roman" panose="02020603050405020304" pitchFamily="18" charset="0"/>
                  </a:rPr>
                  <a:t>дисперсия </a:t>
                </a:r>
                <a:r>
                  <a:rPr lang="ru-RU" dirty="0" err="1">
                    <a:effectLst/>
                    <a:latin typeface="Times New Roman" panose="02020603050405020304" pitchFamily="18" charset="0"/>
                    <a:ea typeface="Times New Roman" panose="02020603050405020304" pitchFamily="18" charset="0"/>
                  </a:rPr>
                  <a:t>материалды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толқындық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құрамдас</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бөліктерден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тұрады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бірмодалы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көпмодалы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талшықтарда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таралу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кезінде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пайда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Дегенмен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аралық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дисперсияның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болмауына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байланысты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модты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айқын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көрінеді</a:t>
                </a:r>
                <a:r>
                  <a:rPr lang="ru-RU" dirty="0">
                    <a:effectLst/>
                    <a:latin typeface="Times New Roman" panose="02020603050405020304" pitchFamily="18" charset="0"/>
                    <a:ea typeface="Times New Roman" panose="02020603050405020304" pitchFamily="18" charset="0"/>
                  </a:rPr>
                  <a:t>.</a:t>
                </a:r>
              </a:p>
              <a:p>
                <a:pPr indent="450215" algn="just">
                  <a:spcAft>
                    <a:spcPts val="0"/>
                  </a:spcAft>
                </a:pPr>
                <a:r>
                  <a:rPr lang="ru-RU" dirty="0" err="1">
                    <a:effectLst/>
                    <a:latin typeface="Times New Roman" panose="02020603050405020304" pitchFamily="18" charset="0"/>
                    <a:ea typeface="Times New Roman" panose="02020603050405020304" pitchFamily="18" charset="0"/>
                  </a:rPr>
                  <a:t>Материалдық</a:t>
                </a:r>
                <a:r>
                  <a:rPr lang="ru-RU" dirty="0">
                    <a:effectLst/>
                    <a:latin typeface="Times New Roman" panose="02020603050405020304" pitchFamily="18" charset="0"/>
                    <a:ea typeface="Times New Roman" panose="02020603050405020304" pitchFamily="18" charset="0"/>
                  </a:rPr>
                  <a:t> дисперсия </a:t>
                </a:r>
                <a:r>
                  <a:rPr lang="ru-RU" dirty="0" err="1">
                    <a:effectLst/>
                    <a:latin typeface="Times New Roman" panose="02020603050405020304" pitchFamily="18" charset="0"/>
                    <a:ea typeface="Times New Roman" panose="02020603050405020304" pitchFamily="18" charset="0"/>
                  </a:rPr>
                  <a:t>талшықтың</a:t>
                </a:r>
                <a:r>
                  <a:rPr lang="ru-RU" dirty="0">
                    <a:effectLst/>
                    <a:latin typeface="Times New Roman" panose="02020603050405020304" pitchFamily="18" charset="0"/>
                    <a:ea typeface="Times New Roman" panose="02020603050405020304" pitchFamily="18" charset="0"/>
                  </a:rPr>
                  <a:t> сыну </a:t>
                </a:r>
                <a:r>
                  <a:rPr lang="ru-RU" dirty="0" err="1">
                    <a:effectLst/>
                    <a:latin typeface="Times New Roman" panose="02020603050405020304" pitchFamily="18" charset="0"/>
                    <a:ea typeface="Times New Roman" panose="02020603050405020304" pitchFamily="18" charset="0"/>
                  </a:rPr>
                  <a:t>көрсеткішінің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ұзындығына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тәуелділігіне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байланысты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Бір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модалы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талшықтың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дисперсиясының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өрнегі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ұзындығына</a:t>
                </a:r>
                <a:r>
                  <a:rPr lang="ru-RU" dirty="0">
                    <a:effectLst/>
                    <a:latin typeface="Times New Roman" panose="02020603050405020304" pitchFamily="18" charset="0"/>
                    <a:ea typeface="Times New Roman" panose="02020603050405020304" pitchFamily="18" charset="0"/>
                  </a:rPr>
                  <a:t> сыну </a:t>
                </a:r>
                <a:r>
                  <a:rPr lang="ru-RU" dirty="0" err="1">
                    <a:effectLst/>
                    <a:latin typeface="Times New Roman" panose="02020603050405020304" pitchFamily="18" charset="0"/>
                    <a:ea typeface="Times New Roman" panose="02020603050405020304" pitchFamily="18" charset="0"/>
                  </a:rPr>
                  <a:t>көрсеткішінің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дифференциалды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тәуелділігін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қамтиды</a:t>
                </a:r>
                <a:r>
                  <a:rPr lang="ru-RU" dirty="0">
                    <a:effectLst/>
                    <a:latin typeface="Times New Roman" panose="02020603050405020304" pitchFamily="18" charset="0"/>
                    <a:ea typeface="Times New Roman" panose="02020603050405020304" pitchFamily="18" charset="0"/>
                  </a:rPr>
                  <a:t>:</a:t>
                </a:r>
              </a:p>
              <a:p>
                <a:pPr algn="r">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𝑚𝑎𝑡</m:t>
                        </m:r>
                      </m:sub>
                    </m:sSub>
                    <m:d>
                      <m:dPr>
                        <m:ctrlPr>
                          <a:rPr lang="ru-RU" i="1">
                            <a:effectLst/>
                            <a:latin typeface="Cambria Math" panose="02040503050406030204" pitchFamily="18" charset="0"/>
                            <a:ea typeface="Times New Roman" panose="02020603050405020304" pitchFamily="18" charset="0"/>
                          </a:rPr>
                        </m:ctrlPr>
                      </m:dPr>
                      <m:e>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𝜆</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𝐿</m:t>
                        </m:r>
                      </m:e>
                    </m:d>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𝜆</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𝜆</m:t>
                        </m:r>
                      </m:num>
                      <m:den>
                        <m:r>
                          <a:rPr lang="en-US" i="1">
                            <a:effectLst/>
                            <a:latin typeface="Cambria Math" panose="02040503050406030204" pitchFamily="18" charset="0"/>
                            <a:ea typeface="Times New Roman" panose="02020603050405020304" pitchFamily="18" charset="0"/>
                          </a:rPr>
                          <m:t>𝑐</m:t>
                        </m:r>
                      </m:den>
                    </m:f>
                    <m:f>
                      <m:fPr>
                        <m:ctrlPr>
                          <a:rPr lang="ru-RU" i="1">
                            <a:effectLst/>
                            <a:latin typeface="Cambria Math" panose="02040503050406030204" pitchFamily="18" charset="0"/>
                            <a:ea typeface="Times New Roman" panose="02020603050405020304" pitchFamily="18" charset="0"/>
                          </a:rPr>
                        </m:ctrlPr>
                      </m:fPr>
                      <m:num>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𝑑</m:t>
                            </m:r>
                          </m:e>
                          <m:sup>
                            <m:r>
                              <a:rPr lang="ru-RU" i="1">
                                <a:effectLst/>
                                <a:latin typeface="Cambria Math" panose="02040503050406030204" pitchFamily="18" charset="0"/>
                                <a:ea typeface="Times New Roman" panose="02020603050405020304" pitchFamily="18" charset="0"/>
                              </a:rPr>
                              <m:t>2</m:t>
                            </m:r>
                          </m:sup>
                        </m:sSup>
                        <m:r>
                          <a:rPr lang="en-US" i="1">
                            <a:effectLst/>
                            <a:latin typeface="Cambria Math" panose="02040503050406030204" pitchFamily="18" charset="0"/>
                            <a:ea typeface="Times New Roman" panose="02020603050405020304" pitchFamily="18" charset="0"/>
                          </a:rPr>
                          <m:t>𝑛</m:t>
                        </m:r>
                      </m:num>
                      <m:den>
                        <m:sSup>
                          <m:sSupPr>
                            <m:ctrlPr>
                              <a:rPr lang="ru-RU" i="1">
                                <a:effectLst/>
                                <a:latin typeface="Cambria Math" panose="02040503050406030204" pitchFamily="18" charset="0"/>
                                <a:ea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rPr>
                              <m:t>𝑑</m:t>
                            </m:r>
                            <m:r>
                              <a:rPr lang="en-US" i="1">
                                <a:effectLst/>
                                <a:latin typeface="Cambria Math" panose="02040503050406030204" pitchFamily="18" charset="0"/>
                                <a:ea typeface="Times New Roman" panose="02020603050405020304" pitchFamily="18" charset="0"/>
                              </a:rPr>
                              <m:t>𝜆</m:t>
                            </m:r>
                          </m:e>
                          <m:sup>
                            <m:r>
                              <a:rPr lang="ru-RU" i="1">
                                <a:effectLst/>
                                <a:latin typeface="Cambria Math" panose="02040503050406030204" pitchFamily="18" charset="0"/>
                                <a:ea typeface="Times New Roman" panose="02020603050405020304" pitchFamily="18" charset="0"/>
                              </a:rPr>
                              <m:t>2</m:t>
                            </m:r>
                          </m:sup>
                        </m:sSup>
                      </m:den>
                    </m:f>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𝜆</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𝑀</m:t>
                    </m:r>
                    <m:d>
                      <m:dPr>
                        <m:ctrlPr>
                          <a:rPr lang="ru-RU"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𝜆</m:t>
                        </m:r>
                      </m:e>
                    </m:d>
                    <m:r>
                      <a:rPr lang="kk-KZ" b="0" i="1">
                        <a:effectLst/>
                        <a:latin typeface="Cambria Math" panose="02040503050406030204" pitchFamily="18" charset="0"/>
                        <a:ea typeface="Times New Roman" panose="02020603050405020304" pitchFamily="18" charset="0"/>
                      </a:rPr>
                      <m:t>      </m:t>
                    </m:r>
                  </m:oMath>
                </a14:m>
                <a:r>
                  <a:rPr lang="ru-RU" i="1"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a:t>
                </a:r>
                <a:r>
                  <a:rPr lang="ru-RU" dirty="0" smtClean="0">
                    <a:effectLst/>
                    <a:latin typeface="Times New Roman" panose="02020603050405020304" pitchFamily="18" charset="0"/>
                    <a:ea typeface="Times New Roman" panose="02020603050405020304" pitchFamily="18" charset="0"/>
                  </a:rPr>
                  <a:t>9.6)</a:t>
                </a:r>
              </a:p>
              <a:p>
                <a:pPr indent="450215" algn="just">
                  <a:spcAft>
                    <a:spcPts val="0"/>
                  </a:spcAft>
                </a:pPr>
                <a:r>
                  <a:rPr lang="ru-RU" dirty="0" err="1" smtClean="0">
                    <a:effectLst/>
                    <a:latin typeface="Times New Roman" panose="02020603050405020304" pitchFamily="18" charset="0"/>
                    <a:ea typeface="Times New Roman" panose="02020603050405020304" pitchFamily="18" charset="0"/>
                  </a:rPr>
                  <a:t>Толқындық</a:t>
                </a:r>
                <a:r>
                  <a:rPr lang="ru-RU" dirty="0" smtClean="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бағыттағы</a:t>
                </a:r>
                <a:r>
                  <a:rPr lang="ru-RU" dirty="0">
                    <a:effectLst/>
                    <a:latin typeface="Times New Roman" panose="02020603050405020304" pitchFamily="18" charset="0"/>
                    <a:ea typeface="Times New Roman" panose="02020603050405020304" pitchFamily="18" charset="0"/>
                  </a:rPr>
                  <a:t> дисперсия </a:t>
                </a:r>
                <a:r>
                  <a:rPr lang="ru-RU" dirty="0" err="1">
                    <a:effectLst/>
                    <a:latin typeface="Times New Roman" panose="02020603050405020304" pitchFamily="18" charset="0"/>
                    <a:ea typeface="Times New Roman" panose="02020603050405020304" pitchFamily="18" charset="0"/>
                  </a:rPr>
                  <a:t>коэффициентінің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тәуелділігіне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байланысты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ұзындығы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бойынша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моданың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таралуы</a:t>
                </a:r>
                <a:r>
                  <a:rPr lang="ru-RU" dirty="0" smtClean="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𝑤</m:t>
                        </m:r>
                      </m:sub>
                    </m:sSub>
                    <m:d>
                      <m:dPr>
                        <m:ctrlPr>
                          <a:rPr lang="ru-RU" i="1">
                            <a:effectLst/>
                            <a:latin typeface="Cambria Math" panose="02040503050406030204" pitchFamily="18" charset="0"/>
                            <a:ea typeface="Times New Roman" panose="02020603050405020304" pitchFamily="18" charset="0"/>
                          </a:rPr>
                        </m:ctrlPr>
                      </m:dPr>
                      <m:e>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𝜆</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𝐿</m:t>
                        </m:r>
                      </m:e>
                    </m:d>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𝜆</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m:t>
                    </m:r>
                    <m:f>
                      <m:fPr>
                        <m:ctrlPr>
                          <a:rPr lang="ru-RU" i="1">
                            <a:effectLst/>
                            <a:latin typeface="Cambria Math" panose="02040503050406030204" pitchFamily="18" charset="0"/>
                            <a:ea typeface="Times New Roman" panose="02020603050405020304" pitchFamily="18" charset="0"/>
                          </a:rPr>
                        </m:ctrlPr>
                      </m:fPr>
                      <m:num>
                        <m:r>
                          <a:rPr lang="ru-RU" i="1">
                            <a:effectLst/>
                            <a:latin typeface="Cambria Math" panose="02040503050406030204" pitchFamily="18" charset="0"/>
                            <a:ea typeface="Times New Roman" panose="02020603050405020304" pitchFamily="18" charset="0"/>
                          </a:rPr>
                          <m:t>2</m:t>
                        </m:r>
                        <m:sSubSup>
                          <m:sSubSupPr>
                            <m:ctrlPr>
                              <a:rPr lang="ru-RU"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𝑛</m:t>
                            </m:r>
                          </m:e>
                          <m:sub>
                            <m:r>
                              <a:rPr lang="ru-RU" i="1">
                                <a:effectLst/>
                                <a:latin typeface="Cambria Math" panose="02040503050406030204" pitchFamily="18" charset="0"/>
                                <a:ea typeface="Times New Roman" panose="02020603050405020304" pitchFamily="18" charset="0"/>
                              </a:rPr>
                              <m:t>1</m:t>
                            </m:r>
                          </m:sub>
                          <m:sup>
                            <m:r>
                              <a:rPr lang="ru-RU" i="1">
                                <a:effectLst/>
                                <a:latin typeface="Cambria Math" panose="02040503050406030204" pitchFamily="18" charset="0"/>
                                <a:ea typeface="Times New Roman" panose="02020603050405020304" pitchFamily="18" charset="0"/>
                              </a:rPr>
                              <m:t>2</m:t>
                            </m:r>
                          </m:sup>
                        </m:sSubSup>
                        <m:r>
                          <a:rPr lang="ru-RU" i="1">
                            <a:effectLst/>
                            <a:latin typeface="Cambria Math" panose="02040503050406030204" pitchFamily="18" charset="0"/>
                            <a:ea typeface="Times New Roman" panose="02020603050405020304" pitchFamily="18" charset="0"/>
                          </a:rPr>
                          <m:t>∆</m:t>
                        </m:r>
                      </m:num>
                      <m:den>
                        <m:r>
                          <a:rPr lang="en-US" i="1">
                            <a:effectLst/>
                            <a:latin typeface="Cambria Math" panose="02040503050406030204" pitchFamily="18" charset="0"/>
                            <a:ea typeface="Times New Roman" panose="02020603050405020304" pitchFamily="18" charset="0"/>
                          </a:rPr>
                          <m:t>𝑐</m:t>
                        </m:r>
                        <m:r>
                          <a:rPr lang="en-US" i="1">
                            <a:effectLst/>
                            <a:latin typeface="Cambria Math" panose="02040503050406030204" pitchFamily="18" charset="0"/>
                            <a:ea typeface="Times New Roman" panose="02020603050405020304" pitchFamily="18" charset="0"/>
                          </a:rPr>
                          <m:t>𝜆</m:t>
                        </m:r>
                      </m:den>
                    </m:f>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𝜆</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𝐿</m:t>
                    </m:r>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𝑁</m:t>
                    </m:r>
                    <m:d>
                      <m:dPr>
                        <m:ctrlPr>
                          <a:rPr lang="ru-RU"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𝜆</m:t>
                        </m:r>
                      </m:e>
                    </m:d>
                    <m:r>
                      <a:rPr lang="kk-KZ" b="0" i="1">
                        <a:effectLst/>
                        <a:latin typeface="Cambria Math" panose="02040503050406030204" pitchFamily="18" charset="0"/>
                        <a:ea typeface="Times New Roman" panose="02020603050405020304" pitchFamily="18" charset="0"/>
                      </a:rPr>
                      <m:t>           </m:t>
                    </m:r>
                  </m:oMath>
                </a14:m>
                <a:r>
                  <a:rPr lang="ru-RU" i="1" dirty="0" smtClean="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(9.7</a:t>
                </a:r>
                <a:r>
                  <a:rPr lang="ru-RU" dirty="0" smtClean="0">
                    <a:effectLst/>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ru-RU" dirty="0" err="1">
                    <a:effectLst/>
                    <a:latin typeface="Times New Roman" panose="02020603050405020304" pitchFamily="18" charset="0"/>
                    <a:ea typeface="Times New Roman" panose="02020603050405020304" pitchFamily="18" charset="0"/>
                  </a:rPr>
                  <a:t>мұндағы</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M</a:t>
                </a:r>
                <a:r>
                  <a:rPr lang="ru-RU" dirty="0">
                    <a:effectLst/>
                    <a:latin typeface="Times New Roman" panose="02020603050405020304" pitchFamily="18" charset="0"/>
                    <a:ea typeface="Times New Roman" panose="02020603050405020304" pitchFamily="18" charset="0"/>
                  </a:rPr>
                  <a:t>(λ)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N</a:t>
                </a:r>
                <a:r>
                  <a:rPr lang="ru-RU" dirty="0">
                    <a:effectLst/>
                    <a:latin typeface="Times New Roman" panose="02020603050405020304" pitchFamily="18" charset="0"/>
                    <a:ea typeface="Times New Roman" panose="02020603050405020304" pitchFamily="18" charset="0"/>
                  </a:rPr>
                  <a:t>(λ) </a:t>
                </a:r>
                <a:r>
                  <a:rPr lang="ru-RU" dirty="0" err="1">
                    <a:effectLst/>
                    <a:latin typeface="Times New Roman" panose="02020603050405020304" pitchFamily="18" charset="0"/>
                    <a:ea typeface="Times New Roman" panose="02020603050405020304" pitchFamily="18" charset="0"/>
                  </a:rPr>
                  <a:t>коэффициенттері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сәйкесінше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материалдың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толқын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өткізгіштің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меншікті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дисперсиясы</a:t>
                </a:r>
                <a:r>
                  <a:rPr lang="ru-RU" dirty="0">
                    <a:effectLst/>
                    <a:latin typeface="Times New Roman" panose="02020603050405020304" pitchFamily="18" charset="0"/>
                    <a:ea typeface="Times New Roman" panose="02020603050405020304" pitchFamily="18" charset="0"/>
                  </a:rPr>
                  <a:t>, ал </a:t>
                </a:r>
                <a:r>
                  <a:rPr lang="ru-RU" dirty="0" err="1">
                    <a:effectLst/>
                    <a:latin typeface="Times New Roman" panose="02020603050405020304" pitchFamily="18" charset="0"/>
                    <a:ea typeface="Times New Roman" panose="02020603050405020304" pitchFamily="18" charset="0"/>
                  </a:rPr>
                  <a:t>Δλ</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нм</a:t>
                </a:r>
                <a:r>
                  <a:rPr lang="ru-RU" dirty="0">
                    <a:effectLst/>
                    <a:latin typeface="Times New Roman" panose="02020603050405020304" pitchFamily="18" charset="0"/>
                    <a:ea typeface="Times New Roman" panose="02020603050405020304" pitchFamily="18" charset="0"/>
                  </a:rPr>
                  <a:t>) – </a:t>
                </a:r>
                <a:r>
                  <a:rPr lang="ru-RU" dirty="0" err="1">
                    <a:effectLst/>
                    <a:latin typeface="Times New Roman" panose="02020603050405020304" pitchFamily="18" charset="0"/>
                    <a:ea typeface="Times New Roman" panose="02020603050405020304" pitchFamily="18" charset="0"/>
                  </a:rPr>
                  <a:t>сәулелену</a:t>
                </a:r>
                <a:r>
                  <a:rPr lang="ru-RU" dirty="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көзінің</a:t>
                </a:r>
                <a:endParaRPr lang="ru-RU" dirty="0">
                  <a:effectLst/>
                  <a:latin typeface="Times New Roman" panose="02020603050405020304" pitchFamily="18" charset="0"/>
                  <a:ea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0" y="978691"/>
                <a:ext cx="5733144" cy="5670976"/>
              </a:xfrm>
              <a:prstGeom prst="rect">
                <a:avLst/>
              </a:prstGeom>
              <a:blipFill rotWithShape="0">
                <a:blip r:embed="rId2"/>
                <a:stretch>
                  <a:fillRect l="-851" t="-645" r="-851" b="-753"/>
                </a:stretch>
              </a:blipFill>
            </p:spPr>
            <p:txBody>
              <a:bodyPr/>
              <a:lstStyle/>
              <a:p>
                <a:r>
                  <a:rPr lang="ru-RU">
                    <a:noFill/>
                  </a:rPr>
                  <a:t> </a:t>
                </a:r>
              </a:p>
            </p:txBody>
          </p:sp>
        </mc:Fallback>
      </mc:AlternateContent>
      <p:sp>
        <p:nvSpPr>
          <p:cNvPr id="3" name="Прямоугольник 2"/>
          <p:cNvSpPr/>
          <p:nvPr/>
        </p:nvSpPr>
        <p:spPr>
          <a:xfrm>
            <a:off x="5863771" y="978691"/>
            <a:ext cx="6096000" cy="5909310"/>
          </a:xfrm>
          <a:prstGeom prst="rect">
            <a:avLst/>
          </a:prstGeom>
        </p:spPr>
        <p:txBody>
          <a:bodyPr>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когерентсіздігінен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кеңеюі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Меншікті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хроматикалық</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коэффициентінің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алынған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мәні</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a:t>
            </a:r>
            <a:r>
              <a:rPr lang="ru-RU" dirty="0">
                <a:latin typeface="Times New Roman" panose="02020603050405020304" pitchFamily="18" charset="0"/>
                <a:ea typeface="Times New Roman" panose="02020603050405020304" pitchFamily="18" charset="0"/>
              </a:rPr>
              <a:t>(λ)=</a:t>
            </a:r>
            <a:r>
              <a:rPr lang="en-US" dirty="0">
                <a:latin typeface="Times New Roman" panose="02020603050405020304" pitchFamily="18" charset="0"/>
                <a:ea typeface="Times New Roman" panose="02020603050405020304" pitchFamily="18" charset="0"/>
              </a:rPr>
              <a:t>M</a:t>
            </a:r>
            <a:r>
              <a:rPr lang="ru-RU" dirty="0">
                <a:latin typeface="Times New Roman" panose="02020603050405020304" pitchFamily="18" charset="0"/>
                <a:ea typeface="Times New Roman" panose="02020603050405020304" pitchFamily="18" charset="0"/>
              </a:rPr>
              <a:t>(λ)+</a:t>
            </a:r>
            <a:r>
              <a:rPr lang="en-US" dirty="0">
                <a:latin typeface="Times New Roman" panose="02020603050405020304" pitchFamily="18" charset="0"/>
                <a:ea typeface="Times New Roman" panose="02020603050405020304" pitchFamily="18" charset="0"/>
              </a:rPr>
              <a:t>N</a:t>
            </a:r>
            <a:r>
              <a:rPr lang="ru-RU" dirty="0">
                <a:latin typeface="Times New Roman" panose="02020603050405020304" pitchFamily="18" charset="0"/>
                <a:ea typeface="Times New Roman" panose="02020603050405020304" pitchFamily="18" charset="0"/>
              </a:rPr>
              <a:t>(λ) </a:t>
            </a:r>
            <a:r>
              <a:rPr lang="ru-RU" dirty="0" err="1">
                <a:latin typeface="Times New Roman" panose="02020603050405020304" pitchFamily="18" charset="0"/>
                <a:ea typeface="Times New Roman" panose="02020603050405020304" pitchFamily="18" charset="0"/>
              </a:rPr>
              <a:t>ретінде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анықталады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Меншікті</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пс</a:t>
            </a:r>
            <a:r>
              <a:rPr lang="ru-RU" dirty="0">
                <a:latin typeface="Times New Roman" panose="02020603050405020304" pitchFamily="18" charset="0"/>
                <a:ea typeface="Times New Roman" panose="02020603050405020304" pitchFamily="18" charset="0"/>
              </a:rPr>
              <a:t>/(</a:t>
            </a:r>
            <a:r>
              <a:rPr lang="ru-RU" dirty="0" err="1">
                <a:latin typeface="Times New Roman" panose="02020603050405020304" pitchFamily="18" charset="0"/>
                <a:ea typeface="Times New Roman" panose="02020603050405020304" pitchFamily="18" charset="0"/>
              </a:rPr>
              <a:t>нм·км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өлшеміне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Егер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өткізгіштің</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коэффициенті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әрқашан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нөлден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үлкен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болса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материалдың</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коэффициенті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немесе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теріс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мүмкін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жерде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белгілі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сатылы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шамамен</a:t>
            </a:r>
            <a:r>
              <a:rPr lang="ru-RU" dirty="0">
                <a:latin typeface="Times New Roman" panose="02020603050405020304" pitchFamily="18" charset="0"/>
                <a:ea typeface="Times New Roman" panose="02020603050405020304" pitchFamily="18" charset="0"/>
              </a:rPr>
              <a:t> 1310 ± 10 </a:t>
            </a:r>
            <a:r>
              <a:rPr lang="ru-RU" dirty="0" err="1">
                <a:latin typeface="Times New Roman" panose="02020603050405020304" pitchFamily="18" charset="0"/>
                <a:ea typeface="Times New Roman" panose="02020603050405020304" pitchFamily="18" charset="0"/>
              </a:rPr>
              <a:t>нм</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a:t>
            </a:r>
            <a:r>
              <a:rPr lang="ru-RU" dirty="0">
                <a:latin typeface="Times New Roman" panose="02020603050405020304" pitchFamily="18" charset="0"/>
                <a:ea typeface="Times New Roman" panose="02020603050405020304" pitchFamily="18" charset="0"/>
              </a:rPr>
              <a:t>(λ)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a:t>
            </a:r>
            <a:r>
              <a:rPr lang="ru-RU" dirty="0">
                <a:latin typeface="Times New Roman" panose="02020603050405020304" pitchFamily="18" charset="0"/>
                <a:ea typeface="Times New Roman" panose="02020603050405020304" pitchFamily="18" charset="0"/>
              </a:rPr>
              <a:t>(λ) </a:t>
            </a:r>
            <a:r>
              <a:rPr lang="ru-RU" dirty="0" err="1">
                <a:latin typeface="Times New Roman" panose="02020603050405020304" pitchFamily="18" charset="0"/>
                <a:ea typeface="Times New Roman" panose="02020603050405020304" pitchFamily="18" charset="0"/>
              </a:rPr>
              <a:t>өзара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компенсациясының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нәтижесінде</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a:t>
            </a:r>
            <a:r>
              <a:rPr lang="ru-RU" dirty="0">
                <a:latin typeface="Times New Roman" panose="02020603050405020304" pitchFamily="18" charset="0"/>
                <a:ea typeface="Times New Roman" panose="02020603050405020304" pitchFamily="18" charset="0"/>
              </a:rPr>
              <a:t>(λ) </a:t>
            </a:r>
            <a:r>
              <a:rPr lang="ru-RU" dirty="0" err="1">
                <a:latin typeface="Times New Roman" panose="02020603050405020304" pitchFamily="18" charset="0"/>
                <a:ea typeface="Times New Roman" panose="02020603050405020304" pitchFamily="18" charset="0"/>
              </a:rPr>
              <a:t>дисперсиясының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жойылуы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маңызды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орын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λ</a:t>
            </a:r>
            <a:r>
              <a:rPr lang="ru-RU" baseline="-25000" dirty="0">
                <a:latin typeface="Times New Roman" panose="02020603050405020304" pitchFamily="18" charset="0"/>
                <a:ea typeface="Times New Roman" panose="02020603050405020304" pitchFamily="18" charset="0"/>
              </a:rPr>
              <a:t>0 </a:t>
            </a:r>
            <a:r>
              <a:rPr lang="ru-RU" dirty="0" err="1">
                <a:latin typeface="Times New Roman" panose="02020603050405020304" pitchFamily="18" charset="0"/>
                <a:ea typeface="Times New Roman" panose="02020603050405020304" pitchFamily="18" charset="0"/>
              </a:rPr>
              <a:t>нөлдік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дисперсиясының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аталады</a:t>
            </a:r>
            <a:r>
              <a:rPr lang="ru-RU"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rPr>
              <a:t>Әдетте белгілі бір талшық үшін </a:t>
            </a:r>
            <a:r>
              <a:rPr lang="en-US" dirty="0">
                <a:latin typeface="Times New Roman" panose="02020603050405020304" pitchFamily="18" charset="0"/>
                <a:ea typeface="Times New Roman" panose="02020603050405020304" pitchFamily="18" charset="0"/>
              </a:rPr>
              <a:t>λ</a:t>
            </a:r>
            <a:r>
              <a:rPr lang="kk-KZ" baseline="-25000" dirty="0">
                <a:latin typeface="Times New Roman" panose="02020603050405020304" pitchFamily="18" charset="0"/>
                <a:ea typeface="Times New Roman" panose="02020603050405020304" pitchFamily="18" charset="0"/>
              </a:rPr>
              <a:t>0</a:t>
            </a:r>
            <a:r>
              <a:rPr lang="kk-KZ" dirty="0">
                <a:latin typeface="Times New Roman" panose="02020603050405020304" pitchFamily="18" charset="0"/>
                <a:ea typeface="Times New Roman" panose="02020603050405020304" pitchFamily="18" charset="0"/>
              </a:rPr>
              <a:t> өзгеруі мүмкін толқын ұзындығының белгілі бір диапазоны көрсетіледі. Әдетте белгілі бір талшық үшін </a:t>
            </a:r>
            <a:r>
              <a:rPr lang="en-US" dirty="0">
                <a:latin typeface="Times New Roman" panose="02020603050405020304" pitchFamily="18" charset="0"/>
                <a:ea typeface="Times New Roman" panose="02020603050405020304" pitchFamily="18" charset="0"/>
              </a:rPr>
              <a:t>λ</a:t>
            </a:r>
            <a:r>
              <a:rPr lang="kk-KZ" baseline="-25000" dirty="0">
                <a:latin typeface="Times New Roman" panose="02020603050405020304" pitchFamily="18" charset="0"/>
                <a:ea typeface="Times New Roman" panose="02020603050405020304" pitchFamily="18" charset="0"/>
              </a:rPr>
              <a:t>0</a:t>
            </a:r>
            <a:r>
              <a:rPr lang="kk-KZ" dirty="0">
                <a:latin typeface="Times New Roman" panose="02020603050405020304" pitchFamily="18" charset="0"/>
                <a:ea typeface="Times New Roman" panose="02020603050405020304" pitchFamily="18" charset="0"/>
              </a:rPr>
              <a:t> өзгеруі мүмкін толқын ұзындығының белгілі бір диапазоны көрсетіледі.</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Корнинг арнайы хроматикалық дисперсияны анықтау үшін келесі әдісті пайдаланады. Ұзындығы кемінде 1 км талшықта қысқа жарық импульстарының таралуы кезінде уақыт кідірісі өлшенеді.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4570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err="1">
                <a:latin typeface="Times New Roman" panose="02020603050405020304" pitchFamily="18" charset="0"/>
                <a:ea typeface="Times New Roman" panose="02020603050405020304" pitchFamily="18" charset="0"/>
              </a:rPr>
              <a:t>Хроматикалық</a:t>
            </a:r>
            <a:r>
              <a:rPr lang="ru-RU" sz="2400" dirty="0">
                <a:latin typeface="Times New Roman" panose="02020603050405020304" pitchFamily="18" charset="0"/>
                <a:ea typeface="Times New Roman" panose="02020603050405020304" pitchFamily="18" charset="0"/>
              </a:rPr>
              <a:t> дисперсия</a:t>
            </a: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18</a:t>
            </a:r>
            <a:endParaRPr lang="ru-RU" dirty="0">
              <a:solidFill>
                <a:schemeClr val="tx1"/>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130627" y="1181253"/>
                <a:ext cx="5733144" cy="5676747"/>
              </a:xfrm>
              <a:prstGeom prst="rect">
                <a:avLst/>
              </a:prstGeom>
            </p:spPr>
            <p:txBody>
              <a:bodyPr wrap="square">
                <a:spAutoFit/>
              </a:bodyPr>
              <a:lstStyle/>
              <a:p>
                <a:pPr indent="450215" algn="just">
                  <a:spcAft>
                    <a:spcPts val="0"/>
                  </a:spcAft>
                </a:pPr>
                <a:r>
                  <a:rPr lang="kk-KZ" dirty="0" smtClean="0">
                    <a:latin typeface="Times New Roman" panose="02020603050405020304" pitchFamily="18" charset="0"/>
                    <a:ea typeface="Times New Roman" panose="02020603050405020304" pitchFamily="18" charset="0"/>
                  </a:rPr>
                  <a:t>Интерполяция диапазонынан бірнеше толқын ұзындықтары үшін деректерді іріктеуден кейін (MMF үшін 800 - 1600 нм, SF және DSF үшін 1200 - 1600 нм), кешіктіру өлшемдері бірдей толқын ұзындықтарында, бірақ тек қысқа анықтамалық талшықта (ұзындығы 2 м) қайта үлгіленеді. Ол бойынша алынған кешігу уақыттары ұзын талшықта алынған сәйкес уақыттардан шегеріледі.</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      Бір модалы сатылы және көпмодты разрядты талшықтар үшін эмпирикалық Сельмейер формуласы қолданылады:</a:t>
                </a:r>
                <a:endParaRPr lang="ru-RU" dirty="0">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r>
                      <a:rPr lang="kk-KZ" i="1">
                        <a:latin typeface="Cambria Math" panose="02040503050406030204" pitchFamily="18" charset="0"/>
                        <a:ea typeface="Times New Roman" panose="02020603050405020304" pitchFamily="18" charset="0"/>
                      </a:rPr>
                      <m:t>𝜏</m:t>
                    </m:r>
                    <m:d>
                      <m:dPr>
                        <m:ctrlPr>
                          <a:rPr lang="ru-RU" i="1">
                            <a:latin typeface="Cambria Math" panose="02040503050406030204" pitchFamily="18" charset="0"/>
                            <a:ea typeface="Times New Roman" panose="02020603050405020304" pitchFamily="18" charset="0"/>
                          </a:rPr>
                        </m:ctrlPr>
                      </m:dPr>
                      <m:e>
                        <m:r>
                          <a:rPr lang="kk-KZ" i="1">
                            <a:latin typeface="Cambria Math" panose="02040503050406030204" pitchFamily="18" charset="0"/>
                            <a:ea typeface="Times New Roman" panose="02020603050405020304" pitchFamily="18" charset="0"/>
                          </a:rPr>
                          <m:t>𝜆</m:t>
                        </m:r>
                      </m:e>
                    </m:d>
                    <m:r>
                      <a:rPr lang="kk-KZ" i="1">
                        <a:latin typeface="Cambria Math" panose="02040503050406030204" pitchFamily="18" charset="0"/>
                        <a:ea typeface="Times New Roman" panose="02020603050405020304" pitchFamily="18" charset="0"/>
                      </a:rPr>
                      <m:t>=</m:t>
                    </m:r>
                    <m:r>
                      <a:rPr lang="kk-KZ" i="1">
                        <a:latin typeface="Cambria Math" panose="02040503050406030204" pitchFamily="18" charset="0"/>
                        <a:ea typeface="Times New Roman" panose="02020603050405020304" pitchFamily="18" charset="0"/>
                      </a:rPr>
                      <m:t>𝐴</m:t>
                    </m:r>
                    <m:r>
                      <a:rPr lang="kk-KZ" i="1">
                        <a:latin typeface="Cambria Math" panose="02040503050406030204" pitchFamily="18" charset="0"/>
                        <a:ea typeface="Times New Roman" panose="02020603050405020304" pitchFamily="18" charset="0"/>
                      </a:rPr>
                      <m:t>+</m:t>
                    </m:r>
                    <m:r>
                      <a:rPr lang="kk-KZ" i="1">
                        <a:latin typeface="Cambria Math" panose="02040503050406030204" pitchFamily="18" charset="0"/>
                        <a:ea typeface="Times New Roman" panose="02020603050405020304" pitchFamily="18" charset="0"/>
                      </a:rPr>
                      <m:t>𝐵</m:t>
                    </m:r>
                    <m:sSup>
                      <m:sSupPr>
                        <m:ctrlPr>
                          <a:rPr lang="ru-RU" i="1">
                            <a:latin typeface="Cambria Math" panose="02040503050406030204" pitchFamily="18" charset="0"/>
                            <a:ea typeface="Times New Roman" panose="02020603050405020304" pitchFamily="18" charset="0"/>
                          </a:rPr>
                        </m:ctrlPr>
                      </m:sSupPr>
                      <m:e>
                        <m:r>
                          <a:rPr lang="kk-KZ" i="1">
                            <a:latin typeface="Cambria Math" panose="02040503050406030204" pitchFamily="18" charset="0"/>
                            <a:ea typeface="Times New Roman" panose="02020603050405020304" pitchFamily="18" charset="0"/>
                          </a:rPr>
                          <m:t>𝜆</m:t>
                        </m:r>
                      </m:e>
                      <m:sup>
                        <m:r>
                          <a:rPr lang="kk-KZ" i="1">
                            <a:latin typeface="Cambria Math" panose="02040503050406030204" pitchFamily="18" charset="0"/>
                            <a:ea typeface="Times New Roman" panose="02020603050405020304" pitchFamily="18" charset="0"/>
                          </a:rPr>
                          <m:t>2</m:t>
                        </m:r>
                      </m:sup>
                    </m:sSup>
                    <m:r>
                      <a:rPr lang="kk-KZ" i="1">
                        <a:latin typeface="Cambria Math" panose="02040503050406030204" pitchFamily="18" charset="0"/>
                        <a:ea typeface="Times New Roman" panose="02020603050405020304" pitchFamily="18" charset="0"/>
                      </a:rPr>
                      <m:t>+</m:t>
                    </m:r>
                    <m:sSup>
                      <m:sSupPr>
                        <m:ctrlPr>
                          <a:rPr lang="ru-RU" i="1">
                            <a:latin typeface="Cambria Math" panose="02040503050406030204" pitchFamily="18" charset="0"/>
                            <a:ea typeface="Times New Roman" panose="02020603050405020304" pitchFamily="18" charset="0"/>
                          </a:rPr>
                        </m:ctrlPr>
                      </m:sSupPr>
                      <m:e>
                        <m:r>
                          <a:rPr lang="kk-KZ" i="1">
                            <a:latin typeface="Cambria Math" panose="02040503050406030204" pitchFamily="18" charset="0"/>
                            <a:ea typeface="Times New Roman" panose="02020603050405020304" pitchFamily="18" charset="0"/>
                          </a:rPr>
                          <m:t>𝐶</m:t>
                        </m:r>
                        <m:r>
                          <a:rPr lang="kk-KZ" i="1">
                            <a:latin typeface="Cambria Math" panose="02040503050406030204" pitchFamily="18" charset="0"/>
                            <a:ea typeface="Times New Roman" panose="02020603050405020304" pitchFamily="18" charset="0"/>
                          </a:rPr>
                          <m:t>𝜆</m:t>
                        </m:r>
                      </m:e>
                      <m:sup>
                        <m:r>
                          <a:rPr lang="kk-KZ" i="1">
                            <a:latin typeface="Cambria Math" panose="02040503050406030204" pitchFamily="18" charset="0"/>
                            <a:ea typeface="Times New Roman" panose="02020603050405020304" pitchFamily="18" charset="0"/>
                          </a:rPr>
                          <m:t>−2</m:t>
                        </m:r>
                      </m:sup>
                    </m:sSup>
                    <m:r>
                      <a:rPr lang="kk-KZ" b="0" i="1">
                        <a:latin typeface="Cambria Math" panose="02040503050406030204" pitchFamily="18" charset="0"/>
                        <a:ea typeface="Times New Roman" panose="02020603050405020304" pitchFamily="18" charset="0"/>
                      </a:rPr>
                      <m:t>                   </m:t>
                    </m:r>
                  </m:oMath>
                </a14:m>
                <a:r>
                  <a:rPr lang="kk-KZ" i="1" dirty="0" smtClean="0">
                    <a:latin typeface="Times New Roman" panose="02020603050405020304" pitchFamily="18" charset="0"/>
                    <a:ea typeface="Times New Roman" panose="02020603050405020304" pitchFamily="18" charset="0"/>
                  </a:rPr>
                  <a:t> </a:t>
                </a:r>
                <a:r>
                  <a:rPr lang="kk-KZ" dirty="0" smtClean="0">
                    <a:latin typeface="Times New Roman" panose="02020603050405020304" pitchFamily="18" charset="0"/>
                    <a:ea typeface="Times New Roman" panose="02020603050405020304" pitchFamily="18" charset="0"/>
                  </a:rPr>
                  <a:t>(</a:t>
                </a:r>
                <a:r>
                  <a:rPr lang="kk-KZ" dirty="0">
                    <a:latin typeface="Times New Roman" panose="02020603050405020304" pitchFamily="18" charset="0"/>
                    <a:ea typeface="Times New Roman" panose="02020603050405020304" pitchFamily="18" charset="0"/>
                  </a:rPr>
                  <a:t>9.8</a:t>
                </a:r>
                <a:r>
                  <a:rPr lang="kk-KZ"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A, B, C коэффициенттері реттеледі және эксперимент нүктелері </a:t>
                </a:r>
                <a:r>
                  <a:rPr lang="ru-RU" dirty="0">
                    <a:latin typeface="Times New Roman" panose="02020603050405020304" pitchFamily="18" charset="0"/>
                    <a:ea typeface="Times New Roman" panose="02020603050405020304" pitchFamily="18" charset="0"/>
                  </a:rPr>
                  <a:t>η</a:t>
                </a:r>
                <a:r>
                  <a:rPr lang="kk-KZ" dirty="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ea typeface="Times New Roman" panose="02020603050405020304" pitchFamily="18" charset="0"/>
                  </a:rPr>
                  <a:t>λ</a:t>
                </a:r>
                <a:r>
                  <a:rPr lang="kk-KZ" dirty="0">
                    <a:latin typeface="Times New Roman" panose="02020603050405020304" pitchFamily="18" charset="0"/>
                    <a:ea typeface="Times New Roman" panose="02020603050405020304" pitchFamily="18" charset="0"/>
                  </a:rPr>
                  <a:t>) қисығына жақсырақ сәйкес келетіндей етіп таңдалады, сур. 9.5. </a:t>
                </a:r>
                <a:r>
                  <a:rPr lang="ru-RU" dirty="0" err="1">
                    <a:latin typeface="Times New Roman" panose="02020603050405020304" pitchFamily="18" charset="0"/>
                    <a:ea typeface="Times New Roman" panose="02020603050405020304" pitchFamily="18" charset="0"/>
                  </a:rPr>
                  <a:t>Содан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кейін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меншікті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хроматикалық</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мына</a:t>
                </a:r>
                <a:r>
                  <a:rPr lang="ru-RU" dirty="0">
                    <a:latin typeface="Times New Roman" panose="02020603050405020304" pitchFamily="18" charset="0"/>
                    <a:ea typeface="Times New Roman" panose="02020603050405020304" pitchFamily="18" charset="0"/>
                  </a:rPr>
                  <a:t> формула </a:t>
                </a:r>
                <a:r>
                  <a:rPr lang="ru-RU" dirty="0" err="1">
                    <a:latin typeface="Times New Roman" panose="02020603050405020304" pitchFamily="18" charset="0"/>
                    <a:ea typeface="Times New Roman" panose="02020603050405020304" pitchFamily="18" charset="0"/>
                  </a:rPr>
                  <a:t>бойынша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есептеледі</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r>
                      <a:rPr lang="en-US" i="1">
                        <a:latin typeface="Cambria Math" panose="02040503050406030204" pitchFamily="18" charset="0"/>
                        <a:ea typeface="Times New Roman" panose="02020603050405020304" pitchFamily="18" charset="0"/>
                      </a:rPr>
                      <m:t>𝐷</m:t>
                    </m:r>
                    <m:d>
                      <m:dPr>
                        <m:ctrlPr>
                          <a:rPr lang="ru-RU" i="1">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rPr>
                          <m:t>𝜆</m:t>
                        </m:r>
                      </m:e>
                    </m:d>
                    <m:r>
                      <a:rPr lang="ru-RU" i="1">
                        <a:latin typeface="Cambria Math" panose="02040503050406030204" pitchFamily="18" charset="0"/>
                        <a:ea typeface="Times New Roman" panose="02020603050405020304" pitchFamily="18" charset="0"/>
                      </a:rPr>
                      <m:t>=</m:t>
                    </m:r>
                    <m:f>
                      <m:fPr>
                        <m:type m:val="skw"/>
                        <m:ctrlPr>
                          <a:rPr lang="ru-RU"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𝜕𝜏</m:t>
                        </m:r>
                      </m:num>
                      <m:den>
                        <m:r>
                          <a:rPr lang="en-US" i="1">
                            <a:latin typeface="Cambria Math" panose="02040503050406030204" pitchFamily="18" charset="0"/>
                            <a:ea typeface="Times New Roman" panose="02020603050405020304" pitchFamily="18" charset="0"/>
                          </a:rPr>
                          <m:t>𝜕𝜆</m:t>
                        </m:r>
                      </m:den>
                    </m:f>
                    <m:r>
                      <a:rPr lang="ru-RU" i="1">
                        <a:latin typeface="Cambria Math" panose="02040503050406030204" pitchFamily="18" charset="0"/>
                        <a:ea typeface="Times New Roman" panose="02020603050405020304" pitchFamily="18" charset="0"/>
                      </a:rPr>
                      <m:t>=2</m:t>
                    </m:r>
                    <m:r>
                      <a:rPr lang="en-US" i="1">
                        <a:latin typeface="Cambria Math" panose="02040503050406030204" pitchFamily="18" charset="0"/>
                        <a:ea typeface="Times New Roman" panose="02020603050405020304" pitchFamily="18" charset="0"/>
                      </a:rPr>
                      <m:t>𝐵</m:t>
                    </m:r>
                    <m:r>
                      <a:rPr lang="en-US" i="1">
                        <a:latin typeface="Cambria Math" panose="02040503050406030204" pitchFamily="18" charset="0"/>
                        <a:ea typeface="Times New Roman" panose="02020603050405020304" pitchFamily="18" charset="0"/>
                      </a:rPr>
                      <m:t>𝜆</m:t>
                    </m:r>
                    <m:r>
                      <a:rPr lang="ru-RU" i="1">
                        <a:latin typeface="Cambria Math" panose="02040503050406030204" pitchFamily="18" charset="0"/>
                        <a:ea typeface="Times New Roman" panose="02020603050405020304" pitchFamily="18" charset="0"/>
                      </a:rPr>
                      <m:t>−</m:t>
                    </m:r>
                    <m:sSup>
                      <m:sSupPr>
                        <m:ctrlPr>
                          <a:rPr lang="ru-RU"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𝐶</m:t>
                        </m:r>
                        <m:r>
                          <a:rPr lang="en-US" i="1">
                            <a:latin typeface="Cambria Math" panose="02040503050406030204" pitchFamily="18" charset="0"/>
                            <a:ea typeface="Times New Roman" panose="02020603050405020304" pitchFamily="18" charset="0"/>
                          </a:rPr>
                          <m:t>𝜆</m:t>
                        </m:r>
                      </m:e>
                      <m:sup>
                        <m:r>
                          <a:rPr lang="ru-RU" i="1">
                            <a:latin typeface="Cambria Math" panose="02040503050406030204" pitchFamily="18" charset="0"/>
                            <a:ea typeface="Times New Roman" panose="02020603050405020304" pitchFamily="18" charset="0"/>
                          </a:rPr>
                          <m:t>−3</m:t>
                        </m:r>
                      </m:sup>
                    </m:sSup>
                    <m:r>
                      <a:rPr lang="ru-RU" i="1">
                        <a:latin typeface="Cambria Math" panose="02040503050406030204" pitchFamily="18" charset="0"/>
                        <a:ea typeface="Times New Roman" panose="02020603050405020304" pitchFamily="18" charset="0"/>
                      </a:rPr>
                      <m:t>=</m:t>
                    </m:r>
                    <m:f>
                      <m:fPr>
                        <m:ctrlPr>
                          <a:rPr lang="ru-RU" i="1">
                            <a:latin typeface="Cambria Math" panose="02040503050406030204" pitchFamily="18" charset="0"/>
                            <a:ea typeface="Times New Roman" panose="02020603050405020304" pitchFamily="18" charset="0"/>
                          </a:rPr>
                        </m:ctrlPr>
                      </m:fPr>
                      <m:num>
                        <m:sSub>
                          <m:sSubPr>
                            <m:ctrlPr>
                              <a:rPr lang="ru-RU"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𝑆</m:t>
                            </m:r>
                          </m:e>
                          <m:sub>
                            <m:r>
                              <a:rPr lang="ru-RU" i="1">
                                <a:latin typeface="Cambria Math" panose="02040503050406030204" pitchFamily="18" charset="0"/>
                                <a:ea typeface="Times New Roman" panose="02020603050405020304" pitchFamily="18" charset="0"/>
                              </a:rPr>
                              <m:t>0</m:t>
                            </m:r>
                          </m:sub>
                        </m:sSub>
                        <m:d>
                          <m:dPr>
                            <m:ctrlPr>
                              <a:rPr lang="ru-RU" i="1">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rPr>
                              <m:t>𝜆</m:t>
                            </m:r>
                            <m:r>
                              <a:rPr lang="ru-RU" i="1">
                                <a:latin typeface="Cambria Math" panose="02040503050406030204" pitchFamily="18" charset="0"/>
                                <a:ea typeface="Times New Roman" panose="02020603050405020304" pitchFamily="18" charset="0"/>
                              </a:rPr>
                              <m:t>−</m:t>
                            </m:r>
                            <m:f>
                              <m:fPr>
                                <m:type m:val="skw"/>
                                <m:ctrlPr>
                                  <a:rPr lang="ru-RU" i="1">
                                    <a:latin typeface="Cambria Math" panose="02040503050406030204" pitchFamily="18" charset="0"/>
                                    <a:ea typeface="Times New Roman" panose="02020603050405020304" pitchFamily="18" charset="0"/>
                                  </a:rPr>
                                </m:ctrlPr>
                              </m:fPr>
                              <m:num>
                                <m:sSubSup>
                                  <m:sSubSupPr>
                                    <m:ctrlPr>
                                      <a:rPr lang="ru-RU" i="1">
                                        <a:latin typeface="Cambria Math" panose="02040503050406030204" pitchFamily="18" charset="0"/>
                                        <a:ea typeface="Times New Roman" panose="02020603050405020304" pitchFamily="18" charset="0"/>
                                      </a:rPr>
                                    </m:ctrlPr>
                                  </m:sSubSupPr>
                                  <m:e>
                                    <m:r>
                                      <a:rPr lang="en-US" i="1">
                                        <a:latin typeface="Cambria Math" panose="02040503050406030204" pitchFamily="18" charset="0"/>
                                        <a:ea typeface="Times New Roman" panose="02020603050405020304" pitchFamily="18" charset="0"/>
                                      </a:rPr>
                                      <m:t>𝜆</m:t>
                                    </m:r>
                                  </m:e>
                                  <m:sub>
                                    <m:r>
                                      <a:rPr lang="ru-RU" i="1">
                                        <a:latin typeface="Cambria Math" panose="02040503050406030204" pitchFamily="18" charset="0"/>
                                        <a:ea typeface="Times New Roman" panose="02020603050405020304" pitchFamily="18" charset="0"/>
                                      </a:rPr>
                                      <m:t>0</m:t>
                                    </m:r>
                                  </m:sub>
                                  <m:sup>
                                    <m:r>
                                      <a:rPr lang="ru-RU" i="1">
                                        <a:latin typeface="Cambria Math" panose="02040503050406030204" pitchFamily="18" charset="0"/>
                                        <a:ea typeface="Times New Roman" panose="02020603050405020304" pitchFamily="18" charset="0"/>
                                      </a:rPr>
                                      <m:t>4</m:t>
                                    </m:r>
                                  </m:sup>
                                </m:sSubSup>
                              </m:num>
                              <m:den>
                                <m:sSup>
                                  <m:sSupPr>
                                    <m:ctrlPr>
                                      <a:rPr lang="ru-RU" i="1">
                                        <a:latin typeface="Cambria Math" panose="02040503050406030204" pitchFamily="18" charset="0"/>
                                        <a:ea typeface="Times New Roman" panose="02020603050405020304" pitchFamily="18" charset="0"/>
                                      </a:rPr>
                                    </m:ctrlPr>
                                  </m:sSupPr>
                                  <m:e>
                                    <m:r>
                                      <a:rPr lang="en-US" i="1">
                                        <a:latin typeface="Cambria Math" panose="02040503050406030204" pitchFamily="18" charset="0"/>
                                        <a:ea typeface="Times New Roman" panose="02020603050405020304" pitchFamily="18" charset="0"/>
                                      </a:rPr>
                                      <m:t>𝜆</m:t>
                                    </m:r>
                                  </m:e>
                                  <m:sup>
                                    <m:r>
                                      <a:rPr lang="ru-RU" i="1">
                                        <a:latin typeface="Cambria Math" panose="02040503050406030204" pitchFamily="18" charset="0"/>
                                        <a:ea typeface="Times New Roman" panose="02020603050405020304" pitchFamily="18" charset="0"/>
                                      </a:rPr>
                                      <m:t>3</m:t>
                                    </m:r>
                                  </m:sup>
                                </m:sSup>
                              </m:den>
                            </m:f>
                          </m:e>
                        </m:d>
                      </m:num>
                      <m:den>
                        <m:r>
                          <a:rPr lang="ru-RU" i="1">
                            <a:latin typeface="Cambria Math" panose="02040503050406030204" pitchFamily="18" charset="0"/>
                            <a:ea typeface="Times New Roman" panose="02020603050405020304" pitchFamily="18" charset="0"/>
                          </a:rPr>
                          <m:t>4</m:t>
                        </m:r>
                      </m:den>
                    </m:f>
                    <m:r>
                      <a:rPr lang="kk-KZ" b="0" i="1">
                        <a:latin typeface="Cambria Math" panose="02040503050406030204" pitchFamily="18" charset="0"/>
                        <a:ea typeface="Times New Roman" panose="02020603050405020304" pitchFamily="18" charset="0"/>
                      </a:rPr>
                      <m:t>         </m:t>
                    </m:r>
                  </m:oMath>
                </a14:m>
                <a:r>
                  <a:rPr lang="ru-RU" i="1"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(9.9)</a:t>
                </a:r>
              </a:p>
              <a:p>
                <a:pPr algn="just">
                  <a:spcAft>
                    <a:spcPts val="0"/>
                  </a:spcAft>
                </a:pPr>
                <a:r>
                  <a:rPr lang="ru-RU" i="1"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30627" y="1181253"/>
                <a:ext cx="5733144" cy="5676747"/>
              </a:xfrm>
              <a:prstGeom prst="rect">
                <a:avLst/>
              </a:prstGeom>
              <a:blipFill rotWithShape="0">
                <a:blip r:embed="rId2"/>
                <a:stretch>
                  <a:fillRect l="-850" t="-644" r="-850"/>
                </a:stretch>
              </a:blipFill>
            </p:spPr>
            <p:txBody>
              <a:bodyPr/>
              <a:lstStyle/>
              <a:p>
                <a:r>
                  <a:rPr lang="ru-RU">
                    <a:noFill/>
                  </a:rPr>
                  <a:t> </a:t>
                </a:r>
              </a:p>
            </p:txBody>
          </p:sp>
        </mc:Fallback>
      </mc:AlternateContent>
      <p:sp>
        <p:nvSpPr>
          <p:cNvPr id="4" name="Прямоугольник 3"/>
          <p:cNvSpPr/>
          <p:nvPr/>
        </p:nvSpPr>
        <p:spPr>
          <a:xfrm>
            <a:off x="5863771" y="1181253"/>
            <a:ext cx="6096000" cy="1200329"/>
          </a:xfrm>
          <a:prstGeom prst="rect">
            <a:avLst/>
          </a:prstGeom>
        </p:spPr>
        <p:txBody>
          <a:bodyPr>
            <a:spAutoFit/>
          </a:bodyPr>
          <a:lstStyle/>
          <a:p>
            <a:pPr indent="450215" algn="just">
              <a:spcAft>
                <a:spcPts val="0"/>
              </a:spcAft>
            </a:pPr>
            <a:r>
              <a:rPr lang="ru-RU" dirty="0" err="1">
                <a:latin typeface="Times New Roman" panose="02020603050405020304" pitchFamily="18" charset="0"/>
                <a:ea typeface="Times New Roman" panose="02020603050405020304" pitchFamily="18" charset="0"/>
              </a:rPr>
              <a:t>Мұндағы</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λ</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=(С/В)</a:t>
            </a:r>
            <a:r>
              <a:rPr lang="ru-RU" baseline="30000" dirty="0">
                <a:latin typeface="Times New Roman" panose="02020603050405020304" pitchFamily="18" charset="0"/>
                <a:ea typeface="Times New Roman" panose="02020603050405020304" pitchFamily="18" charset="0"/>
              </a:rPr>
              <a:t>1/4</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нөлдік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жаңа</a:t>
            </a:r>
            <a:r>
              <a:rPr lang="ru-RU" dirty="0">
                <a:latin typeface="Times New Roman" panose="02020603050405020304" pitchFamily="18" charset="0"/>
                <a:ea typeface="Times New Roman" panose="02020603050405020304" pitchFamily="18" charset="0"/>
              </a:rPr>
              <a:t> параметр </a:t>
            </a:r>
            <a:r>
              <a:rPr lang="en-US" dirty="0">
                <a:latin typeface="Times New Roman" panose="02020603050405020304" pitchFamily="18" charset="0"/>
                <a:ea typeface="Times New Roman" panose="02020603050405020304" pitchFamily="18" charset="0"/>
              </a:rPr>
              <a:t>S</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=8В – </a:t>
            </a:r>
            <a:r>
              <a:rPr lang="ru-RU" dirty="0" err="1">
                <a:latin typeface="Times New Roman" panose="02020603050405020304" pitchFamily="18" charset="0"/>
                <a:ea typeface="Times New Roman" panose="02020603050405020304" pitchFamily="18" charset="0"/>
              </a:rPr>
              <a:t>нөлдік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еңіс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өлшем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пс</a:t>
            </a:r>
            <a:r>
              <a:rPr lang="ru-RU" dirty="0">
                <a:latin typeface="Times New Roman" panose="02020603050405020304" pitchFamily="18" charset="0"/>
                <a:ea typeface="Times New Roman" panose="02020603050405020304" pitchFamily="18" charset="0"/>
              </a:rPr>
              <a:t>/(нм</a:t>
            </a:r>
            <a:r>
              <a:rPr lang="ru-RU" baseline="30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*км), </a:t>
            </a:r>
            <a:r>
              <a:rPr lang="en-US" dirty="0">
                <a:latin typeface="Times New Roman" panose="02020603050405020304" pitchFamily="18" charset="0"/>
                <a:ea typeface="Times New Roman" panose="02020603050405020304" pitchFamily="18" charset="0"/>
              </a:rPr>
              <a:t>λ</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меншікті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хроматикалық</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анықталатын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жұмыс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a:t>
            </a:r>
          </a:p>
        </p:txBody>
      </p:sp>
      <p:pic>
        <p:nvPicPr>
          <p:cNvPr id="10" name="Рисунок 9"/>
          <p:cNvPicPr/>
          <p:nvPr/>
        </p:nvPicPr>
        <p:blipFill>
          <a:blip r:embed="rId3">
            <a:extLst>
              <a:ext uri="{28A0092B-C50C-407E-A947-70E740481C1C}">
                <a14:useLocalDpi xmlns:a14="http://schemas.microsoft.com/office/drawing/2010/main" val="0"/>
              </a:ext>
            </a:extLst>
          </a:blip>
          <a:srcRect/>
          <a:stretch>
            <a:fillRect/>
          </a:stretch>
        </p:blipFill>
        <p:spPr bwMode="auto">
          <a:xfrm>
            <a:off x="6037943" y="2795174"/>
            <a:ext cx="5921828" cy="1581457"/>
          </a:xfrm>
          <a:prstGeom prst="rect">
            <a:avLst/>
          </a:prstGeom>
          <a:noFill/>
        </p:spPr>
      </p:pic>
      <p:sp>
        <p:nvSpPr>
          <p:cNvPr id="5" name="Прямоугольник 4"/>
          <p:cNvSpPr/>
          <p:nvPr/>
        </p:nvSpPr>
        <p:spPr>
          <a:xfrm>
            <a:off x="6037943" y="4559172"/>
            <a:ext cx="6096000" cy="1477328"/>
          </a:xfrm>
          <a:prstGeom prst="rect">
            <a:avLst/>
          </a:prstGeom>
        </p:spPr>
        <p:txBody>
          <a:bodyPr>
            <a:spAutoFit/>
          </a:bodyPr>
          <a:lstStyle/>
          <a:p>
            <a:pPr algn="ctr">
              <a:spcAft>
                <a:spcPts val="0"/>
              </a:spcAft>
            </a:pPr>
            <a:r>
              <a:rPr lang="ru-RU" dirty="0">
                <a:latin typeface="Times New Roman" panose="02020603050405020304" pitchFamily="18" charset="0"/>
                <a:ea typeface="Times New Roman" panose="02020603050405020304" pitchFamily="18" charset="0"/>
              </a:rPr>
              <a:t>9.5-сурет. </a:t>
            </a:r>
            <a:r>
              <a:rPr lang="ru-RU" dirty="0" err="1">
                <a:latin typeface="Times New Roman" panose="02020603050405020304" pitchFamily="18" charset="0"/>
                <a:ea typeface="Times New Roman" panose="02020603050405020304" pitchFamily="18" charset="0"/>
              </a:rPr>
              <a:t>Уақыт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кідірістерінің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қисықтары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ерекше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хроматикалық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дисперсиялар</a:t>
            </a:r>
            <a:r>
              <a:rPr lang="ru-RU" dirty="0">
                <a:latin typeface="Times New Roman" panose="02020603050405020304" pitchFamily="18" charset="0"/>
                <a:ea typeface="Times New Roman" panose="02020603050405020304" pitchFamily="18" charset="0"/>
              </a:rPr>
              <a:t>: а) </a:t>
            </a:r>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градиент </a:t>
            </a:r>
            <a:r>
              <a:rPr lang="ru-RU" dirty="0" err="1">
                <a:latin typeface="Times New Roman" panose="02020603050405020304" pitchFamily="18" charset="0"/>
                <a:ea typeface="Times New Roman" panose="02020603050405020304" pitchFamily="18" charset="0"/>
              </a:rPr>
              <a:t>талшығы</a:t>
            </a:r>
            <a:r>
              <a:rPr lang="ru-RU" dirty="0">
                <a:latin typeface="Times New Roman" panose="02020603050405020304" pitchFamily="18" charset="0"/>
                <a:ea typeface="Times New Roman" panose="02020603050405020304" pitchFamily="18" charset="0"/>
              </a:rPr>
              <a:t> (62,5/125); б) </a:t>
            </a: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сатылы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SF</a:t>
            </a:r>
            <a:r>
              <a:rPr lang="ru-RU" dirty="0">
                <a:effectLst/>
                <a:latin typeface="Times New Roman" panose="02020603050405020304" pitchFamily="18" charset="0"/>
                <a:ea typeface="Times New Roman" panose="02020603050405020304" pitchFamily="18" charset="0"/>
              </a:rPr>
              <a:t>); в) </a:t>
            </a:r>
            <a:r>
              <a:rPr lang="ru-RU" dirty="0" err="1">
                <a:effectLst/>
                <a:latin typeface="Times New Roman" panose="02020603050405020304" pitchFamily="18" charset="0"/>
                <a:ea typeface="Times New Roman" panose="02020603050405020304" pitchFamily="18" charset="0"/>
              </a:rPr>
              <a:t>бір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модалы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дисперсиялық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ығысқан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талшық</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DSF</a:t>
            </a:r>
            <a:r>
              <a:rPr lang="ru-RU" dirty="0">
                <a:effectLst/>
                <a:latin typeface="Times New Roman" panose="02020603050405020304" pitchFamily="18" charset="0"/>
                <a:ea typeface="Times New Roman" panose="02020603050405020304" pitchFamily="18" charset="0"/>
              </a:rPr>
              <a:t>)</a:t>
            </a:r>
          </a:p>
          <a:p>
            <a:pPr indent="450215" algn="just">
              <a:spcAft>
                <a:spcPts val="0"/>
              </a:spcAft>
            </a:pPr>
            <a:r>
              <a:rPr lang="ru-RU"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1634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000" dirty="0">
                <a:latin typeface="Times New Roman" panose="02020603050405020304" pitchFamily="18" charset="0"/>
                <a:cs typeface="Times New Roman" panose="02020603050405020304" pitchFamily="18" charset="0"/>
              </a:rPr>
              <a:t>9.1-кесте. </a:t>
            </a:r>
            <a:r>
              <a:rPr lang="ru-RU" sz="2000" dirty="0" err="1" smtClean="0">
                <a:latin typeface="Times New Roman" panose="02020603050405020304" pitchFamily="18" charset="0"/>
                <a:cs typeface="Times New Roman" panose="02020603050405020304" pitchFamily="18" charset="0"/>
              </a:rPr>
              <a:t>Әртүрлі</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талшықтардағы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сигналдардың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дисперсиясы</a:t>
            </a:r>
            <a:endParaRPr lang="ru-RU" sz="20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11058526" y="247826"/>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19</a:t>
            </a:r>
            <a:endParaRPr lang="ru-RU" dirty="0">
              <a:solidFill>
                <a:schemeClr val="tx1"/>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131991" y="1097903"/>
                <a:ext cx="4068534" cy="5648278"/>
              </a:xfrm>
              <a:prstGeom prst="rect">
                <a:avLst/>
              </a:prstGeom>
            </p:spPr>
            <p:txBody>
              <a:bodyPr wrap="square">
                <a:spAutoFit/>
              </a:bodyPr>
              <a:lstStyle/>
              <a:p>
                <a:pPr indent="450215" algn="just">
                  <a:spcAft>
                    <a:spcPts val="0"/>
                  </a:spcAft>
                </a:pPr>
                <a:r>
                  <a:rPr lang="ru-RU" dirty="0" smtClean="0">
                    <a:latin typeface="Times New Roman" panose="02020603050405020304" pitchFamily="18" charset="0"/>
                    <a:ea typeface="Times New Roman" panose="02020603050405020304" pitchFamily="18" charset="0"/>
                  </a:rPr>
                  <a:t>Дисперсиялық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ығысқан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уақыт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кідірістерінің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эмпирикалық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формуласы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былай</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жазылады</a:t>
                </a:r>
                <a:r>
                  <a:rPr lang="ru-RU" dirty="0">
                    <a:latin typeface="Times New Roman" panose="02020603050405020304" pitchFamily="18" charset="0"/>
                    <a:ea typeface="Times New Roman" panose="02020603050405020304" pitchFamily="18" charset="0"/>
                  </a:rPr>
                  <a:t>       </a:t>
                </a:r>
              </a:p>
              <a:p>
                <a:pPr indent="450215" algn="r">
                  <a:spcAft>
                    <a:spcPts val="0"/>
                  </a:spcAft>
                </a:pPr>
                <a14:m>
                  <m:oMath xmlns:m="http://schemas.openxmlformats.org/officeDocument/2006/math">
                    <m:r>
                      <a:rPr lang="en-US" i="1">
                        <a:latin typeface="Cambria Math" panose="02040503050406030204" pitchFamily="18" charset="0"/>
                        <a:ea typeface="Times New Roman" panose="02020603050405020304" pitchFamily="18" charset="0"/>
                      </a:rPr>
                      <m:t>𝜏</m:t>
                    </m:r>
                    <m:d>
                      <m:dPr>
                        <m:ctrlPr>
                          <a:rPr lang="ru-RU" i="1">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rPr>
                          <m:t>𝜆</m:t>
                        </m:r>
                      </m:e>
                    </m:d>
                    <m:r>
                      <a:rPr lang="ru-RU"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𝐴</m:t>
                    </m:r>
                    <m:r>
                      <a:rPr lang="ru-RU"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𝐵</m:t>
                    </m:r>
                    <m:r>
                      <a:rPr lang="en-US" i="1">
                        <a:latin typeface="Cambria Math" panose="02040503050406030204" pitchFamily="18" charset="0"/>
                        <a:ea typeface="Times New Roman" panose="02020603050405020304" pitchFamily="18" charset="0"/>
                      </a:rPr>
                      <m:t>𝜆</m:t>
                    </m:r>
                    <m:r>
                      <a:rPr lang="ru-RU"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𝐶</m:t>
                    </m:r>
                    <m:r>
                      <a:rPr lang="en-US" i="1">
                        <a:latin typeface="Cambria Math" panose="02040503050406030204" pitchFamily="18" charset="0"/>
                        <a:ea typeface="Times New Roman" panose="02020603050405020304" pitchFamily="18" charset="0"/>
                      </a:rPr>
                      <m:t>𝜆</m:t>
                    </m:r>
                    <m:r>
                      <a:rPr lang="en-US" i="1">
                        <a:latin typeface="Cambria Math" panose="02040503050406030204" pitchFamily="18" charset="0"/>
                        <a:ea typeface="Times New Roman" panose="02020603050405020304" pitchFamily="18" charset="0"/>
                      </a:rPr>
                      <m:t>𝑙𝑛</m:t>
                    </m:r>
                    <m:r>
                      <a:rPr lang="en-US" i="1">
                        <a:latin typeface="Cambria Math" panose="02040503050406030204" pitchFamily="18" charset="0"/>
                        <a:ea typeface="Times New Roman" panose="02020603050405020304" pitchFamily="18" charset="0"/>
                      </a:rPr>
                      <m:t>𝜆</m:t>
                    </m:r>
                  </m:oMath>
                </a14:m>
                <a:r>
                  <a:rPr lang="ru-RU" i="1" dirty="0">
                    <a:latin typeface="Times New Roman" panose="02020603050405020304" pitchFamily="18" charset="0"/>
                    <a:ea typeface="Times New Roman" panose="02020603050405020304" pitchFamily="18" charset="0"/>
                  </a:rPr>
                  <a:t> </a:t>
                </a:r>
                <a:r>
                  <a:rPr lang="ru-RU" i="1" dirty="0"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(9.10)</a:t>
                </a:r>
              </a:p>
              <a:p>
                <a:pPr algn="just">
                  <a:spcAft>
                    <a:spcPts val="0"/>
                  </a:spcAft>
                </a:pPr>
                <a:r>
                  <a:rPr lang="ru-RU" dirty="0" err="1" smtClean="0">
                    <a:latin typeface="Times New Roman" panose="02020603050405020304" pitchFamily="18" charset="0"/>
                    <a:ea typeface="Times New Roman" panose="02020603050405020304" pitchFamily="18" charset="0"/>
                  </a:rPr>
                  <a:t>және</a:t>
                </a:r>
                <a:r>
                  <a:rPr lang="ru-RU" dirty="0" smtClean="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сәйкес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меншікті</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ретінде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анықталады</a:t>
                </a:r>
                <a:endParaRPr lang="ru-RU"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 </a:t>
                </a:r>
                <a14:m>
                  <m:oMath xmlns:m="http://schemas.openxmlformats.org/officeDocument/2006/math">
                    <m:r>
                      <a:rPr lang="en-US" i="1">
                        <a:latin typeface="Cambria Math" panose="02040503050406030204" pitchFamily="18" charset="0"/>
                        <a:ea typeface="Times New Roman" panose="02020603050405020304" pitchFamily="18" charset="0"/>
                      </a:rPr>
                      <m:t>𝐷</m:t>
                    </m:r>
                    <m:d>
                      <m:dPr>
                        <m:ctrlPr>
                          <a:rPr lang="ru-RU" i="1">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rPr>
                          <m:t>𝜆</m:t>
                        </m:r>
                      </m:e>
                    </m:d>
                    <m:r>
                      <a:rPr lang="ru-RU" i="1">
                        <a:latin typeface="Cambria Math" panose="02040503050406030204" pitchFamily="18" charset="0"/>
                        <a:ea typeface="Times New Roman" panose="02020603050405020304" pitchFamily="18" charset="0"/>
                      </a:rPr>
                      <m:t>=</m:t>
                    </m:r>
                    <m:f>
                      <m:fPr>
                        <m:type m:val="skw"/>
                        <m:ctrlPr>
                          <a:rPr lang="ru-RU" i="1">
                            <a:latin typeface="Cambria Math" panose="02040503050406030204" pitchFamily="18" charset="0"/>
                            <a:ea typeface="Times New Roman" panose="02020603050405020304" pitchFamily="18" charset="0"/>
                          </a:rPr>
                        </m:ctrlPr>
                      </m:fPr>
                      <m:num>
                        <m:r>
                          <a:rPr lang="en-US" i="1">
                            <a:latin typeface="Cambria Math" panose="02040503050406030204" pitchFamily="18" charset="0"/>
                            <a:ea typeface="Times New Roman" panose="02020603050405020304" pitchFamily="18" charset="0"/>
                          </a:rPr>
                          <m:t>𝜕𝜏</m:t>
                        </m:r>
                      </m:num>
                      <m:den>
                        <m:r>
                          <a:rPr lang="en-US" i="1">
                            <a:latin typeface="Cambria Math" panose="02040503050406030204" pitchFamily="18" charset="0"/>
                            <a:ea typeface="Times New Roman" panose="02020603050405020304" pitchFamily="18" charset="0"/>
                          </a:rPr>
                          <m:t>𝜕𝜆</m:t>
                        </m:r>
                      </m:den>
                    </m:f>
                    <m:r>
                      <a:rPr lang="ru-RU"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𝐵</m:t>
                    </m:r>
                    <m:r>
                      <a:rPr lang="ru-RU"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𝐶𝑙𝑛</m:t>
                    </m:r>
                    <m:r>
                      <a:rPr lang="en-US" i="1">
                        <a:latin typeface="Cambria Math" panose="02040503050406030204" pitchFamily="18" charset="0"/>
                        <a:ea typeface="Times New Roman" panose="02020603050405020304" pitchFamily="18" charset="0"/>
                      </a:rPr>
                      <m:t>𝜆</m:t>
                    </m:r>
                    <m:r>
                      <a:rPr lang="ru-RU" i="1">
                        <a:latin typeface="Cambria Math" panose="02040503050406030204" pitchFamily="18" charset="0"/>
                        <a:ea typeface="Times New Roman" panose="02020603050405020304" pitchFamily="18" charset="0"/>
                      </a:rPr>
                      <m:t>=</m:t>
                    </m:r>
                    <m:sSub>
                      <m:sSubPr>
                        <m:ctrlPr>
                          <a:rPr lang="ru-RU" i="1">
                            <a:latin typeface="Cambria Math" panose="02040503050406030204" pitchFamily="18" charset="0"/>
                            <a:ea typeface="Times New Roman" panose="02020603050405020304" pitchFamily="18" charset="0"/>
                          </a:rPr>
                        </m:ctrlPr>
                      </m:sSubPr>
                      <m:e>
                        <m:sSub>
                          <m:sSubPr>
                            <m:ctrlPr>
                              <a:rPr lang="ru-RU"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𝜆</m:t>
                            </m:r>
                          </m:e>
                          <m:sub>
                            <m:r>
                              <a:rPr lang="ru-RU" i="1">
                                <a:latin typeface="Cambria Math" panose="02040503050406030204" pitchFamily="18" charset="0"/>
                                <a:ea typeface="Times New Roman" panose="02020603050405020304" pitchFamily="18" charset="0"/>
                              </a:rPr>
                              <m:t>0</m:t>
                            </m:r>
                          </m:sub>
                        </m:sSub>
                        <m:r>
                          <a:rPr lang="en-US" i="1">
                            <a:latin typeface="Cambria Math" panose="02040503050406030204" pitchFamily="18" charset="0"/>
                            <a:ea typeface="Times New Roman" panose="02020603050405020304" pitchFamily="18" charset="0"/>
                          </a:rPr>
                          <m:t>𝑆</m:t>
                        </m:r>
                      </m:e>
                      <m:sub>
                        <m:r>
                          <a:rPr lang="ru-RU" i="1">
                            <a:latin typeface="Cambria Math" panose="02040503050406030204" pitchFamily="18" charset="0"/>
                            <a:ea typeface="Times New Roman" panose="02020603050405020304" pitchFamily="18" charset="0"/>
                          </a:rPr>
                          <m:t>0</m:t>
                        </m:r>
                      </m:sub>
                    </m:sSub>
                    <m:r>
                      <a:rPr lang="en-US" i="1">
                        <a:latin typeface="Cambria Math" panose="02040503050406030204" pitchFamily="18" charset="0"/>
                        <a:ea typeface="Times New Roman" panose="02020603050405020304" pitchFamily="18" charset="0"/>
                      </a:rPr>
                      <m:t>𝑙𝑛</m:t>
                    </m:r>
                    <m:r>
                      <a:rPr lang="ru-RU"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𝜆</m:t>
                    </m:r>
                    <m:r>
                      <a:rPr lang="ru-RU" i="1">
                        <a:latin typeface="Cambria Math" panose="02040503050406030204" pitchFamily="18" charset="0"/>
                        <a:ea typeface="Times New Roman" panose="02020603050405020304" pitchFamily="18" charset="0"/>
                      </a:rPr>
                      <m:t>/</m:t>
                    </m:r>
                    <m:sSub>
                      <m:sSubPr>
                        <m:ctrlPr>
                          <a:rPr lang="ru-RU"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𝜆</m:t>
                        </m:r>
                      </m:e>
                      <m:sub>
                        <m:r>
                          <a:rPr lang="ru-RU" i="1">
                            <a:latin typeface="Cambria Math" panose="02040503050406030204" pitchFamily="18" charset="0"/>
                            <a:ea typeface="Times New Roman" panose="02020603050405020304" pitchFamily="18" charset="0"/>
                          </a:rPr>
                          <m:t>0</m:t>
                        </m:r>
                      </m:sub>
                    </m:sSub>
                    <m:r>
                      <a:rPr lang="ru-RU" i="1">
                        <a:latin typeface="Cambria Math" panose="02040503050406030204" pitchFamily="18" charset="0"/>
                        <a:ea typeface="Times New Roman" panose="02020603050405020304" pitchFamily="18" charset="0"/>
                      </a:rPr>
                      <m:t>)</m:t>
                    </m:r>
                  </m:oMath>
                </a14:m>
                <a:r>
                  <a:rPr lang="ru-RU" i="1" dirty="0">
                    <a:latin typeface="Times New Roman" panose="02020603050405020304" pitchFamily="18" charset="0"/>
                    <a:ea typeface="Times New Roman" panose="02020603050405020304" pitchFamily="18" charset="0"/>
                  </a:rPr>
                  <a:t> </a:t>
                </a:r>
                <a:r>
                  <a:rPr lang="ru-RU" i="1" dirty="0"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(9.11) </a:t>
                </a:r>
              </a:p>
              <a:p>
                <a:pPr indent="450215" algn="just">
                  <a:spcAft>
                    <a:spcPts val="0"/>
                  </a:spcAft>
                </a:pPr>
                <a:r>
                  <a:rPr lang="ru-RU" dirty="0" err="1" smtClean="0">
                    <a:latin typeface="Times New Roman" panose="02020603050405020304" pitchFamily="18" charset="0"/>
                    <a:ea typeface="Times New Roman" panose="02020603050405020304" pitchFamily="18" charset="0"/>
                  </a:rPr>
                  <a:t>параметрлердің</a:t>
                </a:r>
                <a:r>
                  <a:rPr lang="ru-RU" dirty="0" smtClean="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мәндерімен</a:t>
                </a:r>
                <a:r>
                  <a:rPr lang="ru-RU" dirty="0">
                    <a:latin typeface="Times New Roman" panose="02020603050405020304" pitchFamily="18" charset="0"/>
                    <a:ea typeface="Times New Roman" panose="02020603050405020304" pitchFamily="18" charset="0"/>
                  </a:rPr>
                  <a:t> λ</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a:t>
                </a:r>
                <a:r>
                  <a:rPr lang="ru-RU" baseline="30000" dirty="0">
                    <a:latin typeface="Times New Roman" panose="02020603050405020304" pitchFamily="18" charset="0"/>
                    <a:ea typeface="Times New Roman" panose="02020603050405020304" pitchFamily="18" charset="0"/>
                  </a:rPr>
                  <a:t>-1+</a:t>
                </a:r>
                <a:r>
                  <a:rPr lang="en-US" baseline="30000" dirty="0">
                    <a:latin typeface="Times New Roman" panose="02020603050405020304" pitchFamily="18" charset="0"/>
                    <a:ea typeface="Times New Roman" panose="02020603050405020304" pitchFamily="18" charset="0"/>
                  </a:rPr>
                  <a:t>B</a:t>
                </a:r>
                <a:r>
                  <a:rPr lang="ru-RU" baseline="30000" dirty="0">
                    <a:latin typeface="Times New Roman" panose="02020603050405020304" pitchFamily="18" charset="0"/>
                    <a:ea typeface="Times New Roman" panose="02020603050405020304" pitchFamily="18" charset="0"/>
                  </a:rPr>
                  <a:t>/</a:t>
                </a:r>
                <a:r>
                  <a:rPr lang="en-US" baseline="30000" dirty="0">
                    <a:latin typeface="Times New Roman" panose="02020603050405020304" pitchFamily="18" charset="0"/>
                    <a:ea typeface="Times New Roman" panose="02020603050405020304" pitchFamily="18" charset="0"/>
                  </a:rPr>
                  <a:t>C</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S</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=c/λ</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мұндағы</a:t>
                </a:r>
                <a:r>
                  <a:rPr lang="ru-RU" dirty="0">
                    <a:latin typeface="Times New Roman" panose="02020603050405020304" pitchFamily="18" charset="0"/>
                    <a:ea typeface="Times New Roman" panose="02020603050405020304" pitchFamily="18" charset="0"/>
                  </a:rPr>
                  <a:t> λ-</a:t>
                </a:r>
                <a:r>
                  <a:rPr lang="ru-RU" dirty="0" err="1">
                    <a:latin typeface="Times New Roman" panose="02020603050405020304" pitchFamily="18" charset="0"/>
                    <a:ea typeface="Times New Roman" panose="02020603050405020304" pitchFamily="18" charset="0"/>
                  </a:rPr>
                  <a:t>жұмыс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λ</a:t>
                </a:r>
                <a:r>
                  <a:rPr lang="ru-RU" baseline="-25000" dirty="0">
                    <a:latin typeface="Times New Roman" panose="02020603050405020304" pitchFamily="18" charset="0"/>
                    <a:ea typeface="Times New Roman" panose="02020603050405020304" pitchFamily="18" charset="0"/>
                  </a:rPr>
                  <a:t>0 </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нөлдік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a:t>
                </a:r>
                <a:r>
                  <a:rPr lang="ru-RU" dirty="0">
                    <a:latin typeface="Times New Roman" panose="02020603050405020304" pitchFamily="18" charset="0"/>
                    <a:ea typeface="Times New Roman" panose="02020603050405020304" pitchFamily="18" charset="0"/>
                  </a:rPr>
                  <a:t>, ал S</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нөлдік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көлбеуі</a:t>
                </a:r>
                <a:r>
                  <a:rPr lang="ru-RU" dirty="0">
                    <a:latin typeface="Times New Roman" panose="02020603050405020304" pitchFamily="18" charset="0"/>
                    <a:ea typeface="Times New Roman" panose="02020603050405020304" pitchFamily="18" charset="0"/>
                  </a:rPr>
                  <a:t>.</a:t>
                </a:r>
              </a:p>
              <a:p>
                <a:pPr indent="450215" algn="just">
                  <a:spcAft>
                    <a:spcPts val="0"/>
                  </a:spcAft>
                </a:pPr>
                <a:r>
                  <a:rPr lang="ru-RU" dirty="0" err="1">
                    <a:latin typeface="Times New Roman" panose="02020603050405020304" pitchFamily="18" charset="0"/>
                    <a:ea typeface="Times New Roman" panose="02020603050405020304" pitchFamily="18" charset="0"/>
                  </a:rPr>
                  <a:t>Хроматикалық</a:t>
                </a:r>
                <a:r>
                  <a:rPr lang="ru-RU" dirty="0">
                    <a:latin typeface="Times New Roman" panose="02020603050405020304" pitchFamily="18" charset="0"/>
                    <a:ea typeface="Times New Roman" panose="02020603050405020304" pitchFamily="18" charset="0"/>
                  </a:rPr>
                  <a:t> дисперсия </a:t>
                </a:r>
                <a:r>
                  <a:rPr lang="ru-RU" dirty="0" err="1">
                    <a:latin typeface="Times New Roman" panose="02020603050405020304" pitchFamily="18" charset="0"/>
                    <a:ea typeface="Times New Roman" panose="02020603050405020304" pitchFamily="18" charset="0"/>
                  </a:rPr>
                  <a:t>спецификалық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хроматикалық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қарапайым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қатынас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арқылы</a:t>
                </a:r>
                <a:r>
                  <a:rPr lang="ru-RU" dirty="0">
                    <a:latin typeface="Times New Roman" panose="02020603050405020304" pitchFamily="18" charset="0"/>
                    <a:ea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rPr>
                  <a:t>байланысты</a:t>
                </a:r>
                <a:endParaRPr lang="ru-RU" dirty="0">
                  <a:latin typeface="Times New Roman" panose="02020603050405020304" pitchFamily="18" charset="0"/>
                  <a:ea typeface="Times New Roman" panose="02020603050405020304" pitchFamily="18" charset="0"/>
                </a:endParaRPr>
              </a:p>
              <a:p>
                <a:pPr algn="r">
                  <a:spcAft>
                    <a:spcPts val="0"/>
                  </a:spcAft>
                </a:pPr>
                <a14:m>
                  <m:oMath xmlns:m="http://schemas.openxmlformats.org/officeDocument/2006/math">
                    <m:sSub>
                      <m:sSubPr>
                        <m:ctrlPr>
                          <a:rPr lang="ru-RU"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𝜏</m:t>
                        </m:r>
                      </m:e>
                      <m:sub>
                        <m:r>
                          <a:rPr lang="en-US" i="1">
                            <a:latin typeface="Cambria Math" panose="02040503050406030204" pitchFamily="18" charset="0"/>
                            <a:ea typeface="Times New Roman" panose="02020603050405020304" pitchFamily="18" charset="0"/>
                          </a:rPr>
                          <m:t>𝑐</m:t>
                        </m:r>
                        <m:r>
                          <a:rPr lang="ru-RU" i="1">
                            <a:latin typeface="Cambria Math" panose="02040503050406030204" pitchFamily="18" charset="0"/>
                            <a:ea typeface="Times New Roman" panose="02020603050405020304" pitchFamily="18" charset="0"/>
                          </a:rPr>
                          <m:t>h</m:t>
                        </m:r>
                        <m:r>
                          <a:rPr lang="en-US" i="1">
                            <a:latin typeface="Cambria Math" panose="02040503050406030204" pitchFamily="18" charset="0"/>
                            <a:ea typeface="Times New Roman" panose="02020603050405020304" pitchFamily="18" charset="0"/>
                          </a:rPr>
                          <m:t>𝑟</m:t>
                        </m:r>
                      </m:sub>
                    </m:sSub>
                    <m:d>
                      <m:dPr>
                        <m:ctrlPr>
                          <a:rPr lang="ru-RU" i="1">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rPr>
                          <m:t>𝜆</m:t>
                        </m:r>
                      </m:e>
                    </m:d>
                    <m:r>
                      <a:rPr lang="ru-RU"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𝐷</m:t>
                    </m:r>
                    <m:d>
                      <m:dPr>
                        <m:ctrlPr>
                          <a:rPr lang="ru-RU" i="1">
                            <a:latin typeface="Cambria Math" panose="02040503050406030204" pitchFamily="18" charset="0"/>
                            <a:ea typeface="Times New Roman" panose="02020603050405020304" pitchFamily="18" charset="0"/>
                          </a:rPr>
                        </m:ctrlPr>
                      </m:dPr>
                      <m:e>
                        <m:r>
                          <a:rPr lang="en-US" i="1">
                            <a:latin typeface="Cambria Math" panose="02040503050406030204" pitchFamily="18" charset="0"/>
                            <a:ea typeface="Times New Roman" panose="02020603050405020304" pitchFamily="18" charset="0"/>
                          </a:rPr>
                          <m:t>𝜆</m:t>
                        </m:r>
                      </m:e>
                    </m:d>
                    <m:r>
                      <a:rPr lang="ru-RU" i="1">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Δ</m:t>
                    </m:r>
                    <m:r>
                      <a:rPr lang="en-US" i="1">
                        <a:latin typeface="Cambria Math" panose="02040503050406030204" pitchFamily="18" charset="0"/>
                        <a:ea typeface="Times New Roman" panose="02020603050405020304" pitchFamily="18" charset="0"/>
                      </a:rPr>
                      <m:t>𝜆</m:t>
                    </m:r>
                  </m:oMath>
                </a14:m>
                <a:r>
                  <a:rPr lang="ru-RU" i="1" dirty="0">
                    <a:latin typeface="Times New Roman" panose="02020603050405020304" pitchFamily="18" charset="0"/>
                    <a:ea typeface="Times New Roman" panose="02020603050405020304" pitchFamily="18" charset="0"/>
                  </a:rPr>
                  <a:t> </a:t>
                </a:r>
                <a:r>
                  <a:rPr lang="ru-RU" i="1" dirty="0"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(9.12) </a:t>
                </a:r>
              </a:p>
              <a:p>
                <a:pPr algn="just">
                  <a:spcAft>
                    <a:spcPts val="0"/>
                  </a:spcAft>
                </a:pPr>
                <a:r>
                  <a:rPr lang="ru-RU" dirty="0" err="1" smtClean="0">
                    <a:latin typeface="Times New Roman" panose="02020603050405020304" pitchFamily="18" charset="0"/>
                    <a:ea typeface="Times New Roman" panose="02020603050405020304" pitchFamily="18" charset="0"/>
                  </a:rPr>
                  <a:t>мұндағы</a:t>
                </a:r>
                <a:r>
                  <a:rPr lang="ru-RU" dirty="0" smtClean="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Δλ</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көздің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сәулелену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спектрінің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ені</a:t>
                </a:r>
                <a:r>
                  <a:rPr lang="ru-RU" dirty="0">
                    <a:latin typeface="Times New Roman" panose="02020603050405020304" pitchFamily="18" charset="0"/>
                    <a:ea typeface="Times New Roman" panose="02020603050405020304" pitchFamily="18" charset="0"/>
                  </a:rPr>
                  <a:t>.</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31991" y="1097903"/>
                <a:ext cx="4068534" cy="5648278"/>
              </a:xfrm>
              <a:prstGeom prst="rect">
                <a:avLst/>
              </a:prstGeom>
              <a:blipFill rotWithShape="0">
                <a:blip r:embed="rId2"/>
                <a:stretch>
                  <a:fillRect l="-1349" t="-539" r="-1199" b="-75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3" name="Таблица 2"/>
              <p:cNvGraphicFramePr>
                <a:graphicFrameLocks noGrp="1"/>
              </p:cNvGraphicFramePr>
              <p:nvPr>
                <p:extLst>
                  <p:ext uri="{D42A27DB-BD31-4B8C-83A1-F6EECF244321}">
                    <p14:modId xmlns:p14="http://schemas.microsoft.com/office/powerpoint/2010/main" val="1049605041"/>
                  </p:ext>
                </p:extLst>
              </p:nvPr>
            </p:nvGraphicFramePr>
            <p:xfrm>
              <a:off x="4486273" y="1097903"/>
              <a:ext cx="7472367" cy="3740979"/>
            </p:xfrm>
            <a:graphic>
              <a:graphicData uri="http://schemas.openxmlformats.org/drawingml/2006/table">
                <a:tbl>
                  <a:tblPr firstRow="1" firstCol="1" lastRow="1" lastCol="1" bandRow="1" bandCol="1">
                    <a:tableStyleId>{FABFCF23-3B69-468F-B69F-88F6DE6A72F2}</a:tableStyleId>
                  </a:tblPr>
                  <a:tblGrid>
                    <a:gridCol w="883614"/>
                    <a:gridCol w="1087418"/>
                    <a:gridCol w="1385179"/>
                    <a:gridCol w="1385179"/>
                    <a:gridCol w="844925"/>
                    <a:gridCol w="943026"/>
                    <a:gridCol w="943026"/>
                  </a:tblGrid>
                  <a:tr h="961059">
                    <a:tc rowSpan="2">
                      <a:txBody>
                        <a:bodyPr/>
                        <a:lstStyle/>
                        <a:p>
                          <a:pPr algn="ctr">
                            <a:spcAft>
                              <a:spcPts val="0"/>
                            </a:spcAft>
                          </a:pPr>
                          <a:r>
                            <a:rPr lang="en-US" sz="1400" b="0" dirty="0" err="1">
                              <a:solidFill>
                                <a:schemeClr val="tx1"/>
                              </a:solidFill>
                              <a:effectLst/>
                              <a:latin typeface="Times New Roman" panose="02020603050405020304" pitchFamily="18" charset="0"/>
                              <a:cs typeface="Times New Roman" panose="02020603050405020304" pitchFamily="18" charset="0"/>
                            </a:rPr>
                            <a:t>Талшық</a:t>
                          </a:r>
                          <a:r>
                            <a:rPr lang="en-US" sz="1400" b="0" dirty="0">
                              <a:solidFill>
                                <a:schemeClr val="tx1"/>
                              </a:solidFill>
                              <a:effectLst/>
                              <a:latin typeface="Times New Roman" panose="02020603050405020304" pitchFamily="18" charset="0"/>
                              <a:cs typeface="Times New Roman" panose="02020603050405020304" pitchFamily="18" charset="0"/>
                            </a:rPr>
                            <a:t> т</a:t>
                          </a:r>
                          <a:r>
                            <a:rPr lang="ru-RU" sz="1400" b="0" dirty="0">
                              <a:solidFill>
                                <a:schemeClr val="tx1"/>
                              </a:solidFill>
                              <a:effectLst/>
                              <a:latin typeface="Times New Roman" panose="02020603050405020304" pitchFamily="18" charset="0"/>
                              <a:cs typeface="Times New Roman" panose="02020603050405020304" pitchFamily="18" charset="0"/>
                            </a:rPr>
                            <a:t>++</a:t>
                          </a:r>
                          <a:r>
                            <a:rPr lang="en-US" sz="1400" b="0" dirty="0" err="1">
                              <a:solidFill>
                                <a:schemeClr val="tx1"/>
                              </a:solidFill>
                              <a:effectLst/>
                              <a:latin typeface="Times New Roman" panose="02020603050405020304" pitchFamily="18" charset="0"/>
                              <a:cs typeface="Times New Roman" panose="02020603050405020304" pitchFamily="18" charset="0"/>
                            </a:rPr>
                            <a:t>үрі</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λ, </a:t>
                          </a:r>
                          <a:r>
                            <a:rPr lang="en-US" sz="1400" b="0" dirty="0" err="1">
                              <a:solidFill>
                                <a:schemeClr val="tx1"/>
                              </a:solidFill>
                              <a:effectLst/>
                              <a:latin typeface="Times New Roman" panose="02020603050405020304" pitchFamily="18" charset="0"/>
                              <a:cs typeface="Times New Roman" panose="02020603050405020304" pitchFamily="18" charset="0"/>
                            </a:rPr>
                            <a:t>нм</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en-US" sz="1400" b="0" spc="-5" dirty="0" err="1" smtClean="0">
                              <a:solidFill>
                                <a:schemeClr val="tx1"/>
                              </a:solidFill>
                              <a:effectLst/>
                              <a:latin typeface="Times New Roman" panose="02020603050405020304" pitchFamily="18" charset="0"/>
                              <a:cs typeface="Times New Roman" panose="02020603050405020304" pitchFamily="18" charset="0"/>
                            </a:rPr>
                            <a:t>Модааралық</a:t>
                          </a:r>
                          <a:r>
                            <a:rPr lang="en-US" sz="1400" b="0" dirty="0" err="1">
                              <a:solidFill>
                                <a:schemeClr val="tx1"/>
                              </a:solidFill>
                              <a:effectLst/>
                              <a:latin typeface="Times New Roman" panose="02020603050405020304" pitchFamily="18" charset="0"/>
                              <a:cs typeface="Times New Roman" panose="02020603050405020304" pitchFamily="18" charset="0"/>
                            </a:rPr>
                            <a:t>дисперсия</a:t>
                          </a:r>
                          <a:r>
                            <a:rPr lang="en-US" sz="1400" b="0" dirty="0">
                              <a:solidFill>
                                <a:schemeClr val="tx1"/>
                              </a:solidFill>
                              <a:effectLst/>
                              <a:latin typeface="Times New Roman" panose="02020603050405020304" pitchFamily="18" charset="0"/>
                              <a:cs typeface="Times New Roman" panose="02020603050405020304" pitchFamily="18" charset="0"/>
                            </a:rPr>
                            <a:t>, </a:t>
                          </a:r>
                          <a:r>
                            <a:rPr lang="en-US" sz="1400" b="0" dirty="0" err="1">
                              <a:solidFill>
                                <a:schemeClr val="tx1"/>
                              </a:solidFill>
                              <a:effectLst/>
                              <a:latin typeface="Times New Roman" panose="02020603050405020304" pitchFamily="18" charset="0"/>
                              <a:cs typeface="Times New Roman" panose="02020603050405020304" pitchFamily="18" charset="0"/>
                            </a:rPr>
                            <a:t>пс</a:t>
                          </a:r>
                          <a:r>
                            <a:rPr lang="en-US" sz="1400" b="0" dirty="0">
                              <a:solidFill>
                                <a:schemeClr val="tx1"/>
                              </a:solidFill>
                              <a:effectLst/>
                              <a:latin typeface="Times New Roman" panose="02020603050405020304" pitchFamily="18" charset="0"/>
                              <a:cs typeface="Times New Roman" panose="02020603050405020304" pitchFamily="18" charset="0"/>
                            </a:rPr>
                            <a:t>/</a:t>
                          </a:r>
                          <a:r>
                            <a:rPr lang="en-US" sz="1400" b="0" dirty="0" err="1">
                              <a:solidFill>
                                <a:schemeClr val="tx1"/>
                              </a:solidFill>
                              <a:effectLst/>
                              <a:latin typeface="Times New Roman" panose="02020603050405020304" pitchFamily="18" charset="0"/>
                              <a:cs typeface="Times New Roman" panose="02020603050405020304" pitchFamily="18" charset="0"/>
                            </a:rPr>
                            <a:t>км</a:t>
                          </a:r>
                          <a:endParaRPr lang="ru-RU" sz="14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14:m>
                            <m:oMath xmlns:m="http://schemas.openxmlformats.org/officeDocument/2006/math">
                              <m:r>
                                <a:rPr lang="en-US" sz="1400" b="0" i="1">
                                  <a:solidFill>
                                    <a:schemeClr val="tx1"/>
                                  </a:solidFill>
                                  <a:effectLst/>
                                  <a:latin typeface="Cambria Math" panose="02040503050406030204" pitchFamily="18" charset="0"/>
                                </a:rPr>
                                <m:t>𝜏</m:t>
                              </m:r>
                            </m:oMath>
                          </a14:m>
                          <a:r>
                            <a:rPr lang="en-US" sz="1400" b="0" dirty="0" err="1">
                              <a:solidFill>
                                <a:schemeClr val="tx1"/>
                              </a:solidFill>
                              <a:effectLst/>
                              <a:latin typeface="Times New Roman" panose="02020603050405020304" pitchFamily="18" charset="0"/>
                              <a:cs typeface="Times New Roman" panose="02020603050405020304" pitchFamily="18" charset="0"/>
                            </a:rPr>
                            <a:t>мод</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ru-RU" sz="1400" b="0">
                              <a:solidFill>
                                <a:schemeClr val="tx1"/>
                              </a:solidFill>
                              <a:effectLst/>
                              <a:latin typeface="Times New Roman" panose="02020603050405020304" pitchFamily="18" charset="0"/>
                              <a:cs typeface="Times New Roman" panose="02020603050405020304" pitchFamily="18" charset="0"/>
                            </a:rPr>
                            <a:t>Меншікті хроматикалық дисперсия, пс/(нм км) </a:t>
                          </a: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D</a:t>
                          </a:r>
                          <a:r>
                            <a:rPr lang="ru-RU" sz="1400" b="0">
                              <a:solidFill>
                                <a:schemeClr val="tx1"/>
                              </a:solidFill>
                              <a:effectLst/>
                              <a:latin typeface="Times New Roman" panose="02020603050405020304" pitchFamily="18" charset="0"/>
                              <a:cs typeface="Times New Roman" panose="02020603050405020304" pitchFamily="18" charset="0"/>
                            </a:rPr>
                            <a:t>(</a:t>
                          </a:r>
                          <a:r>
                            <a:rPr lang="en-US" sz="1400" b="0">
                              <a:solidFill>
                                <a:schemeClr val="tx1"/>
                              </a:solidFill>
                              <a:effectLst/>
                              <a:latin typeface="Times New Roman" panose="02020603050405020304" pitchFamily="18" charset="0"/>
                              <a:cs typeface="Times New Roman" panose="02020603050405020304" pitchFamily="18" charset="0"/>
                            </a:rPr>
                            <a:t>λ</a:t>
                          </a:r>
                          <a:r>
                            <a:rPr lang="ru-RU" sz="1400" b="0">
                              <a:solidFill>
                                <a:schemeClr val="tx1"/>
                              </a:solidFill>
                              <a:effectLst/>
                              <a:latin typeface="Times New Roman" panose="02020603050405020304" pitchFamily="18" charset="0"/>
                              <a:cs typeface="Times New Roman" panose="02020603050405020304" pitchFamily="18" charset="0"/>
                            </a:rPr>
                            <a:t>)</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spcAft>
                              <a:spcPts val="0"/>
                            </a:spcAft>
                          </a:pPr>
                          <a:r>
                            <a:rPr lang="ru-RU" sz="1400" b="0" smtClean="0">
                              <a:solidFill>
                                <a:schemeClr val="tx1"/>
                              </a:solidFill>
                              <a:effectLst/>
                              <a:latin typeface="Times New Roman" panose="02020603050405020304" pitchFamily="18" charset="0"/>
                              <a:cs typeface="Times New Roman" panose="02020603050405020304" pitchFamily="18" charset="0"/>
                            </a:rPr>
                            <a:t>Нәтижесінде нақты өткізу қабілеттілігі, МГц км, Вт=0,44/</a:t>
                          </a:r>
                          <a:r>
                            <a:rPr lang="en-US" sz="1400" b="0">
                              <a:solidFill>
                                <a:schemeClr val="tx1"/>
                              </a:solidFill>
                              <a:effectLst/>
                              <a:latin typeface="Times New Roman" panose="02020603050405020304" pitchFamily="18" charset="0"/>
                              <a:cs typeface="Times New Roman" panose="02020603050405020304" pitchFamily="18" charset="0"/>
                            </a:rPr>
                            <a:t>τ</a:t>
                          </a:r>
                          <a:endParaRPr lang="ru-RU" sz="14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a:t>
                          </a:r>
                          <a14:m>
                            <m:oMath xmlns:m="http://schemas.openxmlformats.org/officeDocument/2006/math">
                              <m:r>
                                <a:rPr lang="en-US" sz="1400" b="0" i="1">
                                  <a:solidFill>
                                    <a:schemeClr val="tx1"/>
                                  </a:solidFill>
                                  <a:effectLst/>
                                  <a:latin typeface="Cambria Math" panose="02040503050406030204" pitchFamily="18" charset="0"/>
                                </a:rPr>
                                <m:t>𝜏</m:t>
                              </m:r>
                            </m:oMath>
                          </a14:m>
                          <a:r>
                            <a:rPr lang="en-US" sz="1400" b="0">
                              <a:solidFill>
                                <a:schemeClr val="tx1"/>
                              </a:solidFill>
                              <a:effectLst/>
                              <a:latin typeface="Times New Roman" panose="02020603050405020304" pitchFamily="18" charset="0"/>
                              <a:cs typeface="Times New Roman" panose="02020603050405020304" pitchFamily="18" charset="0"/>
                            </a:rPr>
                            <a:t>2=</a:t>
                          </a:r>
                          <a14:m>
                            <m:oMath xmlns:m="http://schemas.openxmlformats.org/officeDocument/2006/math">
                              <m:r>
                                <a:rPr lang="en-US" sz="1400" b="0" i="1">
                                  <a:solidFill>
                                    <a:schemeClr val="tx1"/>
                                  </a:solidFill>
                                  <a:effectLst/>
                                  <a:latin typeface="Cambria Math" panose="02040503050406030204" pitchFamily="18" charset="0"/>
                                </a:rPr>
                                <m:t>𝜏</m:t>
                              </m:r>
                            </m:oMath>
                          </a14:m>
                          <a:r>
                            <a:rPr lang="en-US" sz="1400" b="0" baseline="30000">
                              <a:solidFill>
                                <a:schemeClr val="tx1"/>
                              </a:solidFill>
                              <a:effectLst/>
                              <a:latin typeface="Times New Roman" panose="02020603050405020304" pitchFamily="18" charset="0"/>
                              <a:cs typeface="Times New Roman" panose="02020603050405020304" pitchFamily="18" charset="0"/>
                            </a:rPr>
                            <a:t>2</a:t>
                          </a:r>
                          <a:r>
                            <a:rPr lang="en-US" sz="1400" b="0" baseline="-25000">
                              <a:solidFill>
                                <a:schemeClr val="tx1"/>
                              </a:solidFill>
                              <a:effectLst/>
                              <a:latin typeface="Times New Roman" panose="02020603050405020304" pitchFamily="18" charset="0"/>
                              <a:cs typeface="Times New Roman" panose="02020603050405020304" pitchFamily="18" charset="0"/>
                            </a:rPr>
                            <a:t>mod</a:t>
                          </a:r>
                          <a:r>
                            <a:rPr lang="en-US" sz="1400" b="0">
                              <a:solidFill>
                                <a:schemeClr val="tx1"/>
                              </a:solidFill>
                              <a:effectLst/>
                              <a:latin typeface="Times New Roman" panose="02020603050405020304" pitchFamily="18" charset="0"/>
                              <a:cs typeface="Times New Roman" panose="02020603050405020304" pitchFamily="18" charset="0"/>
                            </a:rPr>
                            <a:t>+(Δλ–D(λ)2/</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r>
                  <a:tr h="2527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Δλ=2 нм</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Δλ=4 нм</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Δλ=35 nm</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rowSpan="3">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MMF</a:t>
                          </a:r>
                          <a:endParaRPr lang="ru-RU" sz="14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50/12</a:t>
                          </a:r>
                          <a:endParaRPr lang="ru-RU" sz="14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бес</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850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414 </a:t>
                          </a:r>
                          <a:r>
                            <a:rPr lang="en-US" sz="1400" b="0" baseline="30000" dirty="0">
                              <a:solidFill>
                                <a:schemeClr val="tx1"/>
                              </a:solidFill>
                              <a:effectLst/>
                              <a:latin typeface="Times New Roman" panose="02020603050405020304" pitchFamily="18" charset="0"/>
                              <a:cs typeface="Times New Roman" panose="02020603050405020304" pitchFamily="18" charset="0"/>
                            </a:rPr>
                            <a:t>1)</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99,6 </a:t>
                          </a:r>
                          <a:r>
                            <a:rPr lang="en-US" sz="1400" b="0" baseline="30000">
                              <a:solidFill>
                                <a:schemeClr val="tx1"/>
                              </a:solidFill>
                              <a:effectLst/>
                              <a:latin typeface="Times New Roman" panose="02020603050405020304" pitchFamily="18" charset="0"/>
                              <a:cs typeface="Times New Roman" panose="02020603050405020304" pitchFamily="18" charset="0"/>
                            </a:rPr>
                            <a:t>3)</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958</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766</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125</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1310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414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1062</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1062</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1050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155</a:t>
                          </a:r>
                          <a:r>
                            <a:rPr lang="kk-KZ"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414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19.2</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1058</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1044</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540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rowSpan="3">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MMF</a:t>
                          </a:r>
                          <a:endParaRPr lang="ru-RU" sz="14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62,5/1</a:t>
                          </a:r>
                          <a:endParaRPr lang="ru-RU" sz="14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25</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850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973</a:t>
                          </a:r>
                          <a:r>
                            <a:rPr lang="en-US" sz="1400" b="0" baseline="30000" dirty="0">
                              <a:solidFill>
                                <a:schemeClr val="tx1"/>
                              </a:solidFill>
                              <a:effectLst/>
                              <a:latin typeface="Times New Roman" panose="02020603050405020304" pitchFamily="18" charset="0"/>
                              <a:cs typeface="Times New Roman" panose="02020603050405020304" pitchFamily="18" charset="0"/>
                            </a:rPr>
                            <a:t>2)</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106,7 </a:t>
                          </a:r>
                          <a:r>
                            <a:rPr lang="en-US" sz="1400" b="0" baseline="30000" dirty="0">
                              <a:solidFill>
                                <a:schemeClr val="tx1"/>
                              </a:solidFill>
                              <a:effectLst/>
                              <a:latin typeface="Times New Roman" panose="02020603050405020304" pitchFamily="18" charset="0"/>
                              <a:cs typeface="Times New Roman" panose="02020603050405020304" pitchFamily="18" charset="0"/>
                            </a:rPr>
                            <a:t>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441</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414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114</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1310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973</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4.2</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452</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dirty="0">
                              <a:solidFill>
                                <a:schemeClr val="tx1"/>
                              </a:solidFill>
                              <a:effectLst/>
                              <a:latin typeface="Times New Roman" panose="02020603050405020304" pitchFamily="18" charset="0"/>
                              <a:cs typeface="Times New Roman" panose="02020603050405020304" pitchFamily="18" charset="0"/>
                            </a:rPr>
                            <a:t>452</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dirty="0">
                              <a:solidFill>
                                <a:schemeClr val="tx1"/>
                              </a:solidFill>
                              <a:effectLst/>
                              <a:latin typeface="Times New Roman" panose="02020603050405020304" pitchFamily="18" charset="0"/>
                              <a:cs typeface="Times New Roman" panose="02020603050405020304" pitchFamily="18" charset="0"/>
                            </a:rPr>
                            <a:t>450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155</a:t>
                          </a:r>
                          <a:r>
                            <a:rPr lang="kk-KZ"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973</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17.3</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451</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450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384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rowSpan="2">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SF</a:t>
                          </a:r>
                          <a:endParaRPr lang="ru-RU" sz="14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8/125</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1310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&lt;1,8 </a:t>
                          </a:r>
                          <a:r>
                            <a:rPr lang="en-US" sz="1400" b="0" baseline="30000" dirty="0">
                              <a:solidFill>
                                <a:schemeClr val="tx1"/>
                              </a:solidFill>
                              <a:effectLst/>
                              <a:latin typeface="Times New Roman" panose="02020603050405020304" pitchFamily="18" charset="0"/>
                              <a:cs typeface="Times New Roman" panose="02020603050405020304" pitchFamily="18" charset="0"/>
                            </a:rPr>
                            <a:t>5)</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&gt;120000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dirty="0">
                              <a:solidFill>
                                <a:schemeClr val="tx1"/>
                              </a:solidFill>
                              <a:effectLst/>
                              <a:latin typeface="Times New Roman" panose="02020603050405020304" pitchFamily="18" charset="0"/>
                              <a:cs typeface="Times New Roman" panose="02020603050405020304" pitchFamily="18" charset="0"/>
                            </a:rPr>
                            <a:t>61000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dirty="0">
                              <a:solidFill>
                                <a:schemeClr val="tx1"/>
                              </a:solidFill>
                              <a:effectLst/>
                              <a:latin typeface="Times New Roman" panose="02020603050405020304" pitchFamily="18" charset="0"/>
                              <a:cs typeface="Times New Roman" panose="02020603050405020304" pitchFamily="18" charset="0"/>
                            </a:rPr>
                            <a:t>6900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155</a:t>
                          </a:r>
                          <a:r>
                            <a:rPr lang="kk-KZ"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17.5</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12600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6300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720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rowSpan="2">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DSF</a:t>
                          </a:r>
                          <a:endParaRPr lang="ru-RU" sz="14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8/125</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1310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21.2</a:t>
                          </a:r>
                          <a:r>
                            <a:rPr lang="en-US" sz="1400" b="0" baseline="30000" dirty="0">
                              <a:solidFill>
                                <a:schemeClr val="tx1"/>
                              </a:solidFill>
                              <a:effectLst/>
                              <a:latin typeface="Times New Roman" panose="02020603050405020304" pitchFamily="18" charset="0"/>
                              <a:cs typeface="Times New Roman" panose="02020603050405020304" pitchFamily="18" charset="0"/>
                            </a:rPr>
                            <a:t>6)</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10400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5200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594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dirty="0"/>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155</a:t>
                          </a:r>
                          <a:r>
                            <a:rPr lang="kk-KZ"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&lt;1,7</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&gt;120000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65000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7400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mc:Choice>
        <mc:Fallback xmlns="">
          <p:graphicFrame>
            <p:nvGraphicFramePr>
              <p:cNvPr id="3" name="Таблица 2"/>
              <p:cNvGraphicFramePr>
                <a:graphicFrameLocks noGrp="1"/>
              </p:cNvGraphicFramePr>
              <p:nvPr>
                <p:extLst>
                  <p:ext uri="{D42A27DB-BD31-4B8C-83A1-F6EECF244321}">
                    <p14:modId xmlns:p14="http://schemas.microsoft.com/office/powerpoint/2010/main" val="1049605041"/>
                  </p:ext>
                </p:extLst>
              </p:nvPr>
            </p:nvGraphicFramePr>
            <p:xfrm>
              <a:off x="4486273" y="1097903"/>
              <a:ext cx="7472367" cy="3740979"/>
            </p:xfrm>
            <a:graphic>
              <a:graphicData uri="http://schemas.openxmlformats.org/drawingml/2006/table">
                <a:tbl>
                  <a:tblPr firstRow="1" firstCol="1" lastRow="1" lastCol="1" bandRow="1" bandCol="1">
                    <a:tableStyleId>{FABFCF23-3B69-468F-B69F-88F6DE6A72F2}</a:tableStyleId>
                  </a:tblPr>
                  <a:tblGrid>
                    <a:gridCol w="883614"/>
                    <a:gridCol w="1087418"/>
                    <a:gridCol w="1385179"/>
                    <a:gridCol w="1385179"/>
                    <a:gridCol w="844925"/>
                    <a:gridCol w="943026"/>
                    <a:gridCol w="943026"/>
                  </a:tblGrid>
                  <a:tr h="961059">
                    <a:tc rowSpan="2">
                      <a:txBody>
                        <a:bodyPr/>
                        <a:lstStyle/>
                        <a:p>
                          <a:pPr algn="ctr">
                            <a:spcAft>
                              <a:spcPts val="0"/>
                            </a:spcAft>
                          </a:pPr>
                          <a:r>
                            <a:rPr lang="en-US" sz="1400" b="0" dirty="0" err="1">
                              <a:solidFill>
                                <a:schemeClr val="tx1"/>
                              </a:solidFill>
                              <a:effectLst/>
                              <a:latin typeface="Times New Roman" panose="02020603050405020304" pitchFamily="18" charset="0"/>
                              <a:cs typeface="Times New Roman" panose="02020603050405020304" pitchFamily="18" charset="0"/>
                            </a:rPr>
                            <a:t>Талшық</a:t>
                          </a:r>
                          <a:r>
                            <a:rPr lang="en-US" sz="1400" b="0" dirty="0">
                              <a:solidFill>
                                <a:schemeClr val="tx1"/>
                              </a:solidFill>
                              <a:effectLst/>
                              <a:latin typeface="Times New Roman" panose="02020603050405020304" pitchFamily="18" charset="0"/>
                              <a:cs typeface="Times New Roman" panose="02020603050405020304" pitchFamily="18" charset="0"/>
                            </a:rPr>
                            <a:t> т</a:t>
                          </a:r>
                          <a:r>
                            <a:rPr lang="ru-RU" sz="1400" b="0" dirty="0">
                              <a:solidFill>
                                <a:schemeClr val="tx1"/>
                              </a:solidFill>
                              <a:effectLst/>
                              <a:latin typeface="Times New Roman" panose="02020603050405020304" pitchFamily="18" charset="0"/>
                              <a:cs typeface="Times New Roman" panose="02020603050405020304" pitchFamily="18" charset="0"/>
                            </a:rPr>
                            <a:t>++</a:t>
                          </a:r>
                          <a:r>
                            <a:rPr lang="en-US" sz="1400" b="0" dirty="0" err="1">
                              <a:solidFill>
                                <a:schemeClr val="tx1"/>
                              </a:solidFill>
                              <a:effectLst/>
                              <a:latin typeface="Times New Roman" panose="02020603050405020304" pitchFamily="18" charset="0"/>
                              <a:cs typeface="Times New Roman" panose="02020603050405020304" pitchFamily="18" charset="0"/>
                            </a:rPr>
                            <a:t>үрі</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λ, </a:t>
                          </a:r>
                          <a:r>
                            <a:rPr lang="en-US" sz="1400" b="0" dirty="0" err="1">
                              <a:solidFill>
                                <a:schemeClr val="tx1"/>
                              </a:solidFill>
                              <a:effectLst/>
                              <a:latin typeface="Times New Roman" panose="02020603050405020304" pitchFamily="18" charset="0"/>
                              <a:cs typeface="Times New Roman" panose="02020603050405020304" pitchFamily="18" charset="0"/>
                            </a:rPr>
                            <a:t>нм</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43172" t="-4523" r="-298678" b="-214070"/>
                          </a:stretch>
                        </a:blipFill>
                      </a:tcPr>
                    </a:tc>
                    <a:tc rowSpan="2">
                      <a:txBody>
                        <a:bodyPr/>
                        <a:lstStyle/>
                        <a:p>
                          <a:pPr algn="ctr">
                            <a:spcAft>
                              <a:spcPts val="0"/>
                            </a:spcAft>
                          </a:pPr>
                          <a:r>
                            <a:rPr lang="ru-RU" sz="1400" b="0">
                              <a:solidFill>
                                <a:schemeClr val="tx1"/>
                              </a:solidFill>
                              <a:effectLst/>
                              <a:latin typeface="Times New Roman" panose="02020603050405020304" pitchFamily="18" charset="0"/>
                              <a:cs typeface="Times New Roman" panose="02020603050405020304" pitchFamily="18" charset="0"/>
                            </a:rPr>
                            <a:t>Меншікті хроматикалық дисперсия, пс/(нм км) </a:t>
                          </a: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D</a:t>
                          </a:r>
                          <a:r>
                            <a:rPr lang="ru-RU" sz="1400" b="0">
                              <a:solidFill>
                                <a:schemeClr val="tx1"/>
                              </a:solidFill>
                              <a:effectLst/>
                              <a:latin typeface="Times New Roman" panose="02020603050405020304" pitchFamily="18" charset="0"/>
                              <a:cs typeface="Times New Roman" panose="02020603050405020304" pitchFamily="18" charset="0"/>
                            </a:rPr>
                            <a:t>(</a:t>
                          </a:r>
                          <a:r>
                            <a:rPr lang="en-US" sz="1400" b="0">
                              <a:solidFill>
                                <a:schemeClr val="tx1"/>
                              </a:solidFill>
                              <a:effectLst/>
                              <a:latin typeface="Times New Roman" panose="02020603050405020304" pitchFamily="18" charset="0"/>
                              <a:cs typeface="Times New Roman" panose="02020603050405020304" pitchFamily="18" charset="0"/>
                            </a:rPr>
                            <a:t>λ</a:t>
                          </a:r>
                          <a:r>
                            <a:rPr lang="ru-RU" sz="1400" b="0">
                              <a:solidFill>
                                <a:schemeClr val="tx1"/>
                              </a:solidFill>
                              <a:effectLst/>
                              <a:latin typeface="Times New Roman" panose="02020603050405020304" pitchFamily="18" charset="0"/>
                              <a:cs typeface="Times New Roman" panose="02020603050405020304" pitchFamily="18" charset="0"/>
                            </a:rPr>
                            <a:t>)</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174107" t="-5696" r="-446" b="-295570"/>
                          </a:stretch>
                        </a:blipFill>
                      </a:tcPr>
                    </a:tc>
                    <a:tc hMerge="1">
                      <a:txBody>
                        <a:bodyPr/>
                        <a:lstStyle/>
                        <a:p>
                          <a:endParaRPr lang="ru-RU"/>
                        </a:p>
                      </a:txBody>
                      <a:tcPr/>
                    </a:tc>
                    <a:tc hMerge="1">
                      <a:txBody>
                        <a:bodyPr/>
                        <a:lstStyle/>
                        <a:p>
                          <a:endParaRPr lang="ru-RU"/>
                        </a:p>
                      </a:txBody>
                      <a:tcPr/>
                    </a:tc>
                  </a:tr>
                  <a:tr h="2527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Δλ=2 нм</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Δλ=4 нм</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Δλ=35 nm</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rowSpan="3">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MMF</a:t>
                          </a:r>
                          <a:endParaRPr lang="ru-RU" sz="14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50/12</a:t>
                          </a:r>
                          <a:endParaRPr lang="ru-RU" sz="14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бес</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850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414 </a:t>
                          </a:r>
                          <a:r>
                            <a:rPr lang="en-US" sz="1400" b="0" baseline="30000" dirty="0">
                              <a:solidFill>
                                <a:schemeClr val="tx1"/>
                              </a:solidFill>
                              <a:effectLst/>
                              <a:latin typeface="Times New Roman" panose="02020603050405020304" pitchFamily="18" charset="0"/>
                              <a:cs typeface="Times New Roman" panose="02020603050405020304" pitchFamily="18" charset="0"/>
                            </a:rPr>
                            <a:t>1)</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99,6 </a:t>
                          </a:r>
                          <a:r>
                            <a:rPr lang="en-US" sz="1400" b="0" baseline="30000">
                              <a:solidFill>
                                <a:schemeClr val="tx1"/>
                              </a:solidFill>
                              <a:effectLst/>
                              <a:latin typeface="Times New Roman" panose="02020603050405020304" pitchFamily="18" charset="0"/>
                              <a:cs typeface="Times New Roman" panose="02020603050405020304" pitchFamily="18" charset="0"/>
                            </a:rPr>
                            <a:t>3)</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958</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766</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125</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1310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414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1062</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1062</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1050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155</a:t>
                          </a:r>
                          <a:r>
                            <a:rPr lang="kk-KZ"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414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19.2</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1058</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1044</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540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rowSpan="3">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MMF</a:t>
                          </a:r>
                          <a:endParaRPr lang="ru-RU" sz="14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62,5/1</a:t>
                          </a:r>
                          <a:endParaRPr lang="ru-RU" sz="14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25</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850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973</a:t>
                          </a:r>
                          <a:r>
                            <a:rPr lang="en-US" sz="1400" b="0" baseline="30000" dirty="0">
                              <a:solidFill>
                                <a:schemeClr val="tx1"/>
                              </a:solidFill>
                              <a:effectLst/>
                              <a:latin typeface="Times New Roman" panose="02020603050405020304" pitchFamily="18" charset="0"/>
                              <a:cs typeface="Times New Roman" panose="02020603050405020304" pitchFamily="18" charset="0"/>
                            </a:rPr>
                            <a:t>2)</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106,7 </a:t>
                          </a:r>
                          <a:r>
                            <a:rPr lang="en-US" sz="1400" b="0" baseline="30000" dirty="0">
                              <a:solidFill>
                                <a:schemeClr val="tx1"/>
                              </a:solidFill>
                              <a:effectLst/>
                              <a:latin typeface="Times New Roman" panose="02020603050405020304" pitchFamily="18" charset="0"/>
                              <a:cs typeface="Times New Roman" panose="02020603050405020304" pitchFamily="18" charset="0"/>
                            </a:rPr>
                            <a:t>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441</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414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114</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1310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973</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4.2</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452</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dirty="0">
                              <a:solidFill>
                                <a:schemeClr val="tx1"/>
                              </a:solidFill>
                              <a:effectLst/>
                              <a:latin typeface="Times New Roman" panose="02020603050405020304" pitchFamily="18" charset="0"/>
                              <a:cs typeface="Times New Roman" panose="02020603050405020304" pitchFamily="18" charset="0"/>
                            </a:rPr>
                            <a:t>452</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dirty="0">
                              <a:solidFill>
                                <a:schemeClr val="tx1"/>
                              </a:solidFill>
                              <a:effectLst/>
                              <a:latin typeface="Times New Roman" panose="02020603050405020304" pitchFamily="18" charset="0"/>
                              <a:cs typeface="Times New Roman" panose="02020603050405020304" pitchFamily="18" charset="0"/>
                            </a:rPr>
                            <a:t>450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155</a:t>
                          </a:r>
                          <a:r>
                            <a:rPr lang="kk-KZ"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973</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17.3</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451</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450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384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rowSpan="2">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SF</a:t>
                          </a:r>
                          <a:endParaRPr lang="ru-RU" sz="14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8/125</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1310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&lt;1,8 </a:t>
                          </a:r>
                          <a:r>
                            <a:rPr lang="en-US" sz="1400" b="0" baseline="30000" dirty="0">
                              <a:solidFill>
                                <a:schemeClr val="tx1"/>
                              </a:solidFill>
                              <a:effectLst/>
                              <a:latin typeface="Times New Roman" panose="02020603050405020304" pitchFamily="18" charset="0"/>
                              <a:cs typeface="Times New Roman" panose="02020603050405020304" pitchFamily="18" charset="0"/>
                            </a:rPr>
                            <a:t>5)</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&gt;120000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dirty="0">
                              <a:solidFill>
                                <a:schemeClr val="tx1"/>
                              </a:solidFill>
                              <a:effectLst/>
                              <a:latin typeface="Times New Roman" panose="02020603050405020304" pitchFamily="18" charset="0"/>
                              <a:cs typeface="Times New Roman" panose="02020603050405020304" pitchFamily="18" charset="0"/>
                            </a:rPr>
                            <a:t>61000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dirty="0">
                              <a:solidFill>
                                <a:schemeClr val="tx1"/>
                              </a:solidFill>
                              <a:effectLst/>
                              <a:latin typeface="Times New Roman" panose="02020603050405020304" pitchFamily="18" charset="0"/>
                              <a:cs typeface="Times New Roman" panose="02020603050405020304" pitchFamily="18" charset="0"/>
                            </a:rPr>
                            <a:t>6900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155</a:t>
                          </a:r>
                          <a:r>
                            <a:rPr lang="kk-KZ"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17.5</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u="sng">
                              <a:solidFill>
                                <a:schemeClr val="tx1"/>
                              </a:solidFill>
                              <a:effectLst/>
                              <a:latin typeface="Times New Roman" panose="02020603050405020304" pitchFamily="18" charset="0"/>
                              <a:cs typeface="Times New Roman" panose="02020603050405020304" pitchFamily="18" charset="0"/>
                            </a:rPr>
                            <a:t>12600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6300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720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rowSpan="2">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DSF</a:t>
                          </a:r>
                          <a:endParaRPr lang="ru-RU" sz="14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8/125</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1310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21.2</a:t>
                          </a:r>
                          <a:r>
                            <a:rPr lang="en-US" sz="1400" b="0" baseline="30000" dirty="0">
                              <a:solidFill>
                                <a:schemeClr val="tx1"/>
                              </a:solidFill>
                              <a:effectLst/>
                              <a:latin typeface="Times New Roman" panose="02020603050405020304" pitchFamily="18" charset="0"/>
                              <a:cs typeface="Times New Roman" panose="02020603050405020304" pitchFamily="18" charset="0"/>
                            </a:rPr>
                            <a:t>6)</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10400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5200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594</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52720">
                    <a:tc vMerge="1">
                      <a:txBody>
                        <a:bodyPr/>
                        <a:lstStyle/>
                        <a:p>
                          <a:endParaRPr lang="ru-RU" dirty="0"/>
                        </a:p>
                      </a:txBody>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155</a:t>
                          </a:r>
                          <a:r>
                            <a:rPr lang="kk-KZ"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0</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&lt;1,7</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&gt;120000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65000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7400</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mc:Fallback>
      </mc:AlternateContent>
      <p:sp>
        <p:nvSpPr>
          <p:cNvPr id="4" name="Прямоугольник 3"/>
          <p:cNvSpPr/>
          <p:nvPr/>
        </p:nvSpPr>
        <p:spPr>
          <a:xfrm>
            <a:off x="3995740" y="4838887"/>
            <a:ext cx="8091487" cy="1754326"/>
          </a:xfrm>
          <a:prstGeom prst="rect">
            <a:avLst/>
          </a:prstGeom>
        </p:spPr>
        <p:txBody>
          <a:bodyPr wrap="square">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1) - (2.2) </a:t>
            </a:r>
            <a:r>
              <a:rPr lang="ru-RU" dirty="0" err="1">
                <a:latin typeface="Times New Roman" panose="02020603050405020304" pitchFamily="18" charset="0"/>
                <a:ea typeface="Times New Roman" panose="02020603050405020304" pitchFamily="18" charset="0"/>
              </a:rPr>
              <a:t>формуласы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бойынша</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Δ</a:t>
            </a:r>
            <a:r>
              <a:rPr lang="ru-RU" dirty="0">
                <a:latin typeface="Times New Roman" panose="02020603050405020304" pitchFamily="18" charset="0"/>
                <a:ea typeface="Times New Roman" panose="02020603050405020304" pitchFamily="18" charset="0"/>
              </a:rPr>
              <a:t>=0,013, </a:t>
            </a:r>
            <a:r>
              <a:rPr lang="en-US" dirty="0">
                <a:latin typeface="Times New Roman" panose="02020603050405020304" pitchFamily="18" charset="0"/>
                <a:ea typeface="Times New Roman" panose="02020603050405020304" pitchFamily="18" charset="0"/>
              </a:rPr>
              <a:t>n</a:t>
            </a:r>
            <a:r>
              <a:rPr lang="ru-RU" baseline="-25000" dirty="0">
                <a:latin typeface="Times New Roman" panose="02020603050405020304" pitchFamily="18" charset="0"/>
                <a:ea typeface="Times New Roman" panose="02020603050405020304" pitchFamily="18" charset="0"/>
              </a:rPr>
              <a:t>1</a:t>
            </a:r>
            <a:r>
              <a:rPr lang="ru-RU" dirty="0">
                <a:latin typeface="Times New Roman" panose="02020603050405020304" pitchFamily="18" charset="0"/>
                <a:ea typeface="Times New Roman" panose="02020603050405020304" pitchFamily="18" charset="0"/>
              </a:rPr>
              <a:t> = 1,47</a:t>
            </a:r>
          </a:p>
          <a:p>
            <a:pPr indent="450215" algn="just">
              <a:spcAft>
                <a:spcPts val="0"/>
              </a:spcAft>
            </a:pPr>
            <a:r>
              <a:rPr lang="ru-RU" dirty="0">
                <a:latin typeface="Times New Roman" panose="02020603050405020304" pitchFamily="18" charset="0"/>
                <a:ea typeface="Times New Roman" panose="02020603050405020304" pitchFamily="18" charset="0"/>
              </a:rPr>
              <a:t>2) - (2.2) </a:t>
            </a:r>
            <a:r>
              <a:rPr lang="ru-RU" dirty="0" err="1">
                <a:latin typeface="Times New Roman" panose="02020603050405020304" pitchFamily="18" charset="0"/>
                <a:ea typeface="Times New Roman" panose="02020603050405020304" pitchFamily="18" charset="0"/>
              </a:rPr>
              <a:t>формуласы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бойынша</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Δ</a:t>
            </a:r>
            <a:r>
              <a:rPr lang="ru-RU" dirty="0">
                <a:latin typeface="Times New Roman" panose="02020603050405020304" pitchFamily="18" charset="0"/>
                <a:ea typeface="Times New Roman" panose="02020603050405020304" pitchFamily="18" charset="0"/>
              </a:rPr>
              <a:t>=0,02, </a:t>
            </a:r>
            <a:r>
              <a:rPr lang="en-US" dirty="0">
                <a:latin typeface="Times New Roman" panose="02020603050405020304" pitchFamily="18" charset="0"/>
                <a:ea typeface="Times New Roman" panose="02020603050405020304" pitchFamily="18" charset="0"/>
              </a:rPr>
              <a:t>n</a:t>
            </a:r>
            <a:r>
              <a:rPr lang="ru-RU" baseline="-25000" dirty="0">
                <a:latin typeface="Times New Roman" panose="02020603050405020304" pitchFamily="18" charset="0"/>
                <a:ea typeface="Times New Roman" panose="02020603050405020304" pitchFamily="18" charset="0"/>
              </a:rPr>
              <a:t>1</a:t>
            </a:r>
            <a:r>
              <a:rPr lang="ru-RU" dirty="0">
                <a:latin typeface="Times New Roman" panose="02020603050405020304" pitchFamily="18" charset="0"/>
                <a:ea typeface="Times New Roman" panose="02020603050405020304" pitchFamily="18" charset="0"/>
              </a:rPr>
              <a:t> = 1,46</a:t>
            </a:r>
          </a:p>
          <a:p>
            <a:pPr indent="450215" algn="just">
              <a:spcAft>
                <a:spcPts val="0"/>
              </a:spcAft>
            </a:pPr>
            <a:r>
              <a:rPr lang="ru-RU" dirty="0">
                <a:latin typeface="Times New Roman" panose="02020603050405020304" pitchFamily="18" charset="0"/>
                <a:ea typeface="Times New Roman" panose="02020603050405020304" pitchFamily="18" charset="0"/>
              </a:rPr>
              <a:t>3) – (2.9) </a:t>
            </a:r>
            <a:r>
              <a:rPr lang="ru-RU" dirty="0" err="1">
                <a:latin typeface="Times New Roman" panose="02020603050405020304" pitchFamily="18" charset="0"/>
                <a:ea typeface="Times New Roman" panose="02020603050405020304" pitchFamily="18" charset="0"/>
              </a:rPr>
              <a:t>формуласы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бойынша</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λ</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=1297..1316 </a:t>
            </a:r>
            <a:r>
              <a:rPr lang="ru-RU" dirty="0" err="1">
                <a:latin typeface="Times New Roman" panose="02020603050405020304" pitchFamily="18" charset="0"/>
                <a:ea typeface="Times New Roman" panose="02020603050405020304" pitchFamily="18" charset="0"/>
              </a:rPr>
              <a:t>нм</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≤0,101 </a:t>
            </a:r>
            <a:r>
              <a:rPr lang="ru-RU" dirty="0" err="1">
                <a:latin typeface="Times New Roman" panose="02020603050405020304" pitchFamily="18" charset="0"/>
                <a:ea typeface="Times New Roman" panose="02020603050405020304" pitchFamily="18" charset="0"/>
              </a:rPr>
              <a:t>пс</a:t>
            </a:r>
            <a:r>
              <a:rPr lang="ru-RU" dirty="0">
                <a:latin typeface="Times New Roman" panose="02020603050405020304" pitchFamily="18" charset="0"/>
                <a:ea typeface="Times New Roman" panose="02020603050405020304" pitchFamily="18" charset="0"/>
              </a:rPr>
              <a:t>/(нм</a:t>
            </a:r>
            <a:r>
              <a:rPr lang="ru-RU" baseline="30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*км)</a:t>
            </a:r>
          </a:p>
          <a:p>
            <a:pPr indent="450215" algn="just">
              <a:spcAft>
                <a:spcPts val="0"/>
              </a:spcAft>
            </a:pPr>
            <a:r>
              <a:rPr lang="ru-RU" dirty="0">
                <a:latin typeface="Times New Roman" panose="02020603050405020304" pitchFamily="18" charset="0"/>
                <a:ea typeface="Times New Roman" panose="02020603050405020304" pitchFamily="18" charset="0"/>
              </a:rPr>
              <a:t>4) – (2.9) </a:t>
            </a:r>
            <a:r>
              <a:rPr lang="ru-RU" dirty="0" err="1">
                <a:latin typeface="Times New Roman" panose="02020603050405020304" pitchFamily="18" charset="0"/>
                <a:ea typeface="Times New Roman" panose="02020603050405020304" pitchFamily="18" charset="0"/>
              </a:rPr>
              <a:t>формуласы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бойынша</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λ</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 1322..1354 </a:t>
            </a:r>
            <a:r>
              <a:rPr lang="ru-RU" dirty="0" err="1">
                <a:latin typeface="Times New Roman" panose="02020603050405020304" pitchFamily="18" charset="0"/>
                <a:ea typeface="Times New Roman" panose="02020603050405020304" pitchFamily="18" charset="0"/>
              </a:rPr>
              <a:t>нм</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≤0,097 </a:t>
            </a:r>
            <a:r>
              <a:rPr lang="ru-RU" dirty="0" err="1">
                <a:latin typeface="Times New Roman" panose="02020603050405020304" pitchFamily="18" charset="0"/>
                <a:ea typeface="Times New Roman" panose="02020603050405020304" pitchFamily="18" charset="0"/>
              </a:rPr>
              <a:t>пс</a:t>
            </a:r>
            <a:r>
              <a:rPr lang="ru-RU" dirty="0">
                <a:latin typeface="Times New Roman" panose="02020603050405020304" pitchFamily="18" charset="0"/>
                <a:ea typeface="Times New Roman" panose="02020603050405020304" pitchFamily="18" charset="0"/>
              </a:rPr>
              <a:t>/(нм</a:t>
            </a:r>
            <a:r>
              <a:rPr lang="ru-RU" baseline="30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*км)</a:t>
            </a:r>
          </a:p>
          <a:p>
            <a:pPr indent="450215" algn="just">
              <a:spcAft>
                <a:spcPts val="0"/>
              </a:spcAft>
            </a:pPr>
            <a:r>
              <a:rPr lang="ru-RU" dirty="0">
                <a:latin typeface="Times New Roman" panose="02020603050405020304" pitchFamily="18" charset="0"/>
                <a:ea typeface="Times New Roman" panose="02020603050405020304" pitchFamily="18" charset="0"/>
              </a:rPr>
              <a:t>5) – (2.9) </a:t>
            </a:r>
            <a:r>
              <a:rPr lang="ru-RU" dirty="0" err="1">
                <a:latin typeface="Times New Roman" panose="02020603050405020304" pitchFamily="18" charset="0"/>
                <a:ea typeface="Times New Roman" panose="02020603050405020304" pitchFamily="18" charset="0"/>
              </a:rPr>
              <a:t>формуласы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бойынша</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λ</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 = 1301,5..1321,5 </a:t>
            </a:r>
            <a:r>
              <a:rPr lang="ru-RU" dirty="0" err="1">
                <a:latin typeface="Times New Roman" panose="02020603050405020304" pitchFamily="18" charset="0"/>
                <a:ea typeface="Times New Roman" panose="02020603050405020304" pitchFamily="18" charset="0"/>
              </a:rPr>
              <a:t>нм</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
            </a:r>
            <a:r>
              <a:rPr lang="ru-RU" dirty="0">
                <a:latin typeface="Times New Roman" panose="02020603050405020304" pitchFamily="18" charset="0"/>
                <a:ea typeface="Times New Roman" panose="02020603050405020304" pitchFamily="18" charset="0"/>
              </a:rPr>
              <a:t>0≤0,092 </a:t>
            </a:r>
            <a:r>
              <a:rPr lang="ru-RU" dirty="0" err="1">
                <a:latin typeface="Times New Roman" panose="02020603050405020304" pitchFamily="18" charset="0"/>
                <a:ea typeface="Times New Roman" panose="02020603050405020304" pitchFamily="18" charset="0"/>
              </a:rPr>
              <a:t>пс</a:t>
            </a:r>
            <a:r>
              <a:rPr lang="ru-RU" dirty="0">
                <a:latin typeface="Times New Roman" panose="02020603050405020304" pitchFamily="18" charset="0"/>
                <a:ea typeface="Times New Roman" panose="02020603050405020304" pitchFamily="18" charset="0"/>
              </a:rPr>
              <a:t>/(нм</a:t>
            </a:r>
            <a:r>
              <a:rPr lang="ru-RU" baseline="30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*км)</a:t>
            </a:r>
          </a:p>
          <a:p>
            <a:pPr indent="450215" algn="just">
              <a:spcAft>
                <a:spcPts val="0"/>
              </a:spcAft>
            </a:pPr>
            <a:r>
              <a:rPr lang="ru-RU" dirty="0">
                <a:latin typeface="Times New Roman" panose="02020603050405020304" pitchFamily="18" charset="0"/>
                <a:ea typeface="Times New Roman" panose="02020603050405020304" pitchFamily="18" charset="0"/>
              </a:rPr>
              <a:t>6) – (2.9) </a:t>
            </a:r>
            <a:r>
              <a:rPr lang="ru-RU" dirty="0" err="1">
                <a:latin typeface="Times New Roman" panose="02020603050405020304" pitchFamily="18" charset="0"/>
                <a:ea typeface="Times New Roman" panose="02020603050405020304" pitchFamily="18" charset="0"/>
              </a:rPr>
              <a:t>формуласына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негізделген</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λ</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=1535..1565 </a:t>
            </a:r>
            <a:r>
              <a:rPr lang="ru-RU" dirty="0" err="1">
                <a:latin typeface="Times New Roman" panose="02020603050405020304" pitchFamily="18" charset="0"/>
                <a:ea typeface="Times New Roman" panose="02020603050405020304" pitchFamily="18" charset="0"/>
              </a:rPr>
              <a:t>нм</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
            </a:r>
            <a:r>
              <a:rPr lang="ru-RU" baseline="-25000" dirty="0">
                <a:latin typeface="Times New Roman" panose="02020603050405020304" pitchFamily="18" charset="0"/>
                <a:ea typeface="Times New Roman" panose="02020603050405020304" pitchFamily="18" charset="0"/>
              </a:rPr>
              <a:t>0</a:t>
            </a:r>
            <a:r>
              <a:rPr lang="ru-RU" dirty="0">
                <a:latin typeface="Times New Roman" panose="02020603050405020304" pitchFamily="18" charset="0"/>
                <a:ea typeface="Times New Roman" panose="02020603050405020304" pitchFamily="18" charset="0"/>
              </a:rPr>
              <a:t>≤0.085 </a:t>
            </a:r>
            <a:r>
              <a:rPr lang="ru-RU" dirty="0" err="1">
                <a:latin typeface="Times New Roman" panose="02020603050405020304" pitchFamily="18" charset="0"/>
                <a:ea typeface="Times New Roman" panose="02020603050405020304" pitchFamily="18" charset="0"/>
              </a:rPr>
              <a:t>пс</a:t>
            </a:r>
            <a:r>
              <a:rPr lang="ru-RU" dirty="0">
                <a:latin typeface="Times New Roman" panose="02020603050405020304" pitchFamily="18" charset="0"/>
                <a:ea typeface="Times New Roman" panose="02020603050405020304" pitchFamily="18" charset="0"/>
              </a:rPr>
              <a:t>/(нм</a:t>
            </a:r>
            <a:r>
              <a:rPr lang="ru-RU" baseline="30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*км</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131991" y="1097903"/>
            <a:ext cx="4068534" cy="5648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34318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ятиугольник 6"/>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265874739"/>
              </p:ext>
            </p:extLst>
          </p:nvPr>
        </p:nvGraphicFramePr>
        <p:xfrm>
          <a:off x="0" y="1443038"/>
          <a:ext cx="11987213" cy="482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5492759" y="252195"/>
            <a:ext cx="1849161" cy="70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nSpc>
                <a:spcPct val="125000"/>
              </a:lnSpc>
              <a:spcAft>
                <a:spcPts val="0"/>
              </a:spcAft>
            </a:pPr>
            <a:r>
              <a:rPr lang="kk-KZ" sz="3200" b="0" dirty="0" smtClean="0">
                <a:solidFill>
                  <a:schemeClr val="tx2"/>
                </a:solidFill>
                <a:latin typeface="Times New Roman" panose="02020603050405020304" pitchFamily="18" charset="0"/>
                <a:cs typeface="Times New Roman" panose="02020603050405020304" pitchFamily="18" charset="0"/>
              </a:rPr>
              <a:t>Мазмұны</a:t>
            </a:r>
            <a:endParaRPr lang="ru-RU" sz="3200" b="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ctr">
              <a:spcAft>
                <a:spcPts val="0"/>
              </a:spcAft>
            </a:pPr>
            <a:r>
              <a:rPr lang="ru-RU" sz="2400" dirty="0">
                <a:latin typeface="Times New Roman" panose="02020603050405020304" pitchFamily="18" charset="0"/>
                <a:ea typeface="Times New Roman" panose="02020603050405020304" pitchFamily="18" charset="0"/>
              </a:rPr>
              <a:t>Поляризация </a:t>
            </a:r>
            <a:r>
              <a:rPr lang="ru-RU" sz="2400" dirty="0" err="1">
                <a:latin typeface="Times New Roman" panose="02020603050405020304" pitchFamily="18" charset="0"/>
                <a:ea typeface="Times New Roman" panose="02020603050405020304" pitchFamily="18" charset="0"/>
              </a:rPr>
              <a:t>режимінің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дисперсиясы</a:t>
            </a:r>
            <a:r>
              <a:rPr lang="ru-RU" sz="2400" dirty="0">
                <a:latin typeface="Times New Roman" panose="02020603050405020304" pitchFamily="18" charset="0"/>
                <a:ea typeface="Times New Roman" panose="02020603050405020304" pitchFamily="18" charset="0"/>
              </a:rPr>
              <a:t>       </a:t>
            </a:r>
          </a:p>
        </p:txBody>
      </p:sp>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20</a:t>
            </a:r>
            <a:endParaRPr lang="ru-RU" dirty="0">
              <a:solidFill>
                <a:schemeClr val="tx1"/>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151209" y="1097903"/>
                <a:ext cx="11870532" cy="3513013"/>
              </a:xfrm>
              <a:prstGeom prst="rect">
                <a:avLst/>
              </a:prstGeom>
            </p:spPr>
            <p:txBody>
              <a:bodyPr wrap="square">
                <a:spAutoFit/>
              </a:bodyPr>
              <a:lstStyle/>
              <a:p>
                <a:pPr indent="450215" algn="just">
                  <a:spcAft>
                    <a:spcPts val="0"/>
                  </a:spcAft>
                </a:pP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𝑝𝑚𝑑</m:t>
                        </m:r>
                      </m:sub>
                    </m:sSub>
                  </m:oMath>
                </a14:m>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поляризациялық</a:t>
                </a:r>
                <a:r>
                  <a:rPr lang="ru-RU" dirty="0">
                    <a:effectLst/>
                    <a:latin typeface="Times New Roman" panose="02020603050405020304" pitchFamily="18" charset="0"/>
                    <a:ea typeface="Times New Roman" panose="02020603050405020304" pitchFamily="18" charset="0"/>
                  </a:rPr>
                  <a:t> мода </a:t>
                </a:r>
                <a:r>
                  <a:rPr lang="ru-RU" dirty="0" err="1">
                    <a:effectLst/>
                    <a:latin typeface="Times New Roman" panose="02020603050405020304" pitchFamily="18" charset="0"/>
                    <a:ea typeface="Times New Roman" panose="02020603050405020304" pitchFamily="18" charset="0"/>
                  </a:rPr>
                  <a:t>дисперсиясы-екі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өзара</a:t>
                </a:r>
                <a:r>
                  <a:rPr lang="ru-RU" dirty="0">
                    <a:effectLst/>
                    <a:latin typeface="Times New Roman" panose="02020603050405020304" pitchFamily="18" charset="0"/>
                    <a:ea typeface="Times New Roman" panose="02020603050405020304" pitchFamily="18" charset="0"/>
                  </a:rPr>
                  <a:t> перпендикуляр поляризация </a:t>
                </a:r>
                <a:r>
                  <a:rPr lang="ru-RU" dirty="0" err="1">
                    <a:effectLst/>
                    <a:latin typeface="Times New Roman" panose="02020603050405020304" pitchFamily="18" charset="0"/>
                    <a:ea typeface="Times New Roman" panose="02020603050405020304" pitchFamily="18" charset="0"/>
                  </a:rPr>
                  <a:t>компоненттерінің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әртүрлі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таралу</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жылдамдығына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байланысты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пайда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болады</a:t>
                </a:r>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нақты</a:t>
                </a:r>
                <a:r>
                  <a:rPr lang="ru-RU" dirty="0">
                    <a:effectLst/>
                    <a:latin typeface="Times New Roman" panose="02020603050405020304" pitchFamily="18" charset="0"/>
                    <a:ea typeface="Times New Roman" panose="02020603050405020304" pitchFamily="18" charset="0"/>
                  </a:rPr>
                  <a:t> дисперсия </a:t>
                </a:r>
                <a:r>
                  <a:rPr lang="ru-RU" dirty="0" err="1">
                    <a:effectLst/>
                    <a:latin typeface="Times New Roman" panose="02020603050405020304" pitchFamily="18" charset="0"/>
                    <a:ea typeface="Times New Roman" panose="02020603050405020304" pitchFamily="18" charset="0"/>
                  </a:rPr>
                  <a:t>коэффициенті</a:t>
                </a:r>
                <a:r>
                  <a:rPr lang="ru-RU" dirty="0">
                    <a:effectLst/>
                    <a:latin typeface="Times New Roman" panose="02020603050405020304" pitchFamily="18" charset="0"/>
                    <a:ea typeface="Times New Roman" panose="02020603050405020304" pitchFamily="18" charset="0"/>
                  </a:rPr>
                  <a:t> 1 км-</a:t>
                </a:r>
                <a:r>
                  <a:rPr lang="ru-RU" dirty="0" err="1">
                    <a:effectLst/>
                    <a:latin typeface="Times New Roman" panose="02020603050405020304" pitchFamily="18" charset="0"/>
                    <a:ea typeface="Times New Roman" panose="02020603050405020304" pitchFamily="18" charset="0"/>
                  </a:rPr>
                  <a:t>ге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есептелген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және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өлшемі</a:t>
                </a:r>
                <a:r>
                  <a:rPr lang="ru-RU" dirty="0">
                    <a:effectLst/>
                    <a:latin typeface="Times New Roman" panose="02020603050405020304" pitchFamily="18" charset="0"/>
                    <a:ea typeface="Times New Roman" panose="02020603050405020304" pitchFamily="18" charset="0"/>
                  </a:rPr>
                  <a:t> бар (</a:t>
                </a:r>
                <a14:m>
                  <m:oMath xmlns:m="http://schemas.openxmlformats.org/officeDocument/2006/math">
                    <m:r>
                      <a:rPr lang="ru-RU" i="1">
                        <a:effectLst/>
                        <a:latin typeface="Cambria Math" panose="02040503050406030204" pitchFamily="18" charset="0"/>
                        <a:ea typeface="Times New Roman" panose="02020603050405020304" pitchFamily="18" charset="0"/>
                      </a:rPr>
                      <m:t>пс/</m:t>
                    </m:r>
                    <m:rad>
                      <m:radPr>
                        <m:degHide m:val="on"/>
                        <m:ctrlPr>
                          <a:rPr lang="ru-RU" i="1">
                            <a:effectLst/>
                            <a:latin typeface="Cambria Math" panose="02040503050406030204" pitchFamily="18" charset="0"/>
                            <a:ea typeface="Times New Roman" panose="02020603050405020304" pitchFamily="18" charset="0"/>
                          </a:rPr>
                        </m:ctrlPr>
                      </m:radPr>
                      <m:deg/>
                      <m:e>
                        <m:r>
                          <a:rPr lang="ru-RU" i="1">
                            <a:effectLst/>
                            <a:latin typeface="Cambria Math" panose="02040503050406030204" pitchFamily="18" charset="0"/>
                            <a:ea typeface="Times New Roman" panose="02020603050405020304" pitchFamily="18" charset="0"/>
                          </a:rPr>
                          <m:t>км</m:t>
                        </m:r>
                      </m:e>
                    </m:rad>
                  </m:oMath>
                </a14:m>
                <a:r>
                  <a:rPr lang="ru-RU"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a:t>
                </a:r>
                <a:r>
                  <a:rPr lang="ru-RU" dirty="0">
                    <a:effectLst/>
                    <a:latin typeface="Times New Roman" panose="02020603050405020304" pitchFamily="18" charset="0"/>
                    <a:ea typeface="Times New Roman" panose="02020603050405020304" pitchFamily="18" charset="0"/>
                  </a:rPr>
                  <a:t>л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𝑝𝑚𝑑</m:t>
                        </m:r>
                      </m:sub>
                    </m:sSub>
                  </m:oMath>
                </a14:m>
                <a:r>
                  <a:rPr lang="en-US"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𝜏</m:t>
                        </m:r>
                      </m:e>
                      <m:sub>
                        <m:r>
                          <a:rPr lang="en-US" i="1">
                            <a:effectLst/>
                            <a:latin typeface="Cambria Math" panose="02040503050406030204" pitchFamily="18" charset="0"/>
                            <a:ea typeface="Times New Roman" panose="02020603050405020304" pitchFamily="18" charset="0"/>
                          </a:rPr>
                          <m:t>𝑝𝑚𝑑</m:t>
                        </m:r>
                      </m:sub>
                    </m:sSub>
                    <m:r>
                      <a:rPr lang="ru-RU" i="1">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𝑇</m:t>
                    </m:r>
                    <m:r>
                      <a:rPr lang="ru-RU" i="1">
                        <a:effectLst/>
                        <a:latin typeface="Cambria Math" panose="02040503050406030204" pitchFamily="18" charset="0"/>
                        <a:ea typeface="Times New Roman" panose="02020603050405020304" pitchFamily="18" charset="0"/>
                      </a:rPr>
                      <m:t>∗</m:t>
                    </m:r>
                    <m:rad>
                      <m:radPr>
                        <m:degHide m:val="on"/>
                        <m:ctrlPr>
                          <a:rPr lang="ru-RU" i="1">
                            <a:effectLst/>
                            <a:latin typeface="Cambria Math" panose="02040503050406030204" pitchFamily="18" charset="0"/>
                            <a:ea typeface="Times New Roman" panose="02020603050405020304" pitchFamily="18" charset="0"/>
                          </a:rPr>
                        </m:ctrlPr>
                      </m:radPr>
                      <m:deg/>
                      <m:e>
                        <m:r>
                          <a:rPr lang="en-US" i="1">
                            <a:effectLst/>
                            <a:latin typeface="Cambria Math" panose="02040503050406030204" pitchFamily="18" charset="0"/>
                            <a:ea typeface="Times New Roman" panose="02020603050405020304" pitchFamily="18" charset="0"/>
                          </a:rPr>
                          <m:t>𝐿</m:t>
                        </m:r>
                      </m:e>
                    </m:rad>
                  </m:oMath>
                </a14:m>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заңы</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бойынша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қашықтықтың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өсуімен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өседі</a:t>
                </a:r>
                <a:r>
                  <a:rPr lang="kk-KZ" dirty="0">
                    <a:effectLst/>
                    <a:latin typeface="Times New Roman" panose="02020603050405020304" pitchFamily="18" charset="0"/>
                    <a:ea typeface="Times New Roman" panose="02020603050405020304" pitchFamily="18" charset="0"/>
                  </a:rPr>
                  <a:t>. Алынған дисперсияға салымды есепке алу үшін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𝜏</m:t>
                        </m:r>
                      </m:e>
                      <m:sub>
                        <m:r>
                          <a:rPr lang="kk-KZ" i="1">
                            <a:effectLst/>
                            <a:latin typeface="Cambria Math" panose="02040503050406030204" pitchFamily="18" charset="0"/>
                            <a:ea typeface="Times New Roman" panose="02020603050405020304" pitchFamily="18" charset="0"/>
                          </a:rPr>
                          <m:t>𝑝𝑚𝑑</m:t>
                        </m:r>
                      </m:sub>
                    </m:sSub>
                  </m:oMath>
                </a14:m>
                <a:r>
                  <a:rPr lang="kk-KZ" dirty="0">
                    <a:effectLst/>
                    <a:latin typeface="Times New Roman" panose="02020603050405020304" pitchFamily="18" charset="0"/>
                    <a:ea typeface="Times New Roman" panose="02020603050405020304" pitchFamily="18" charset="0"/>
                  </a:rPr>
                  <a:t> терминін оң жаққа қосу керек (2.1). </a:t>
                </a:r>
                <a14:m>
                  <m:oMath xmlns:m="http://schemas.openxmlformats.org/officeDocument/2006/math">
                    <m:sSub>
                      <m:sSubPr>
                        <m:ctrlPr>
                          <a:rPr lang="ru-RU" i="1">
                            <a:effectLst/>
                            <a:latin typeface="Cambria Math" panose="02040503050406030204" pitchFamily="18" charset="0"/>
                            <a:ea typeface="Times New Roman" panose="02020603050405020304" pitchFamily="18" charset="0"/>
                          </a:rPr>
                        </m:ctrlPr>
                      </m:sSubPr>
                      <m:e>
                        <m:r>
                          <a:rPr lang="kk-KZ" i="1">
                            <a:effectLst/>
                            <a:latin typeface="Cambria Math" panose="02040503050406030204" pitchFamily="18" charset="0"/>
                            <a:ea typeface="Times New Roman" panose="02020603050405020304" pitchFamily="18" charset="0"/>
                          </a:rPr>
                          <m:t>𝜏</m:t>
                        </m:r>
                      </m:e>
                      <m:sub>
                        <m:r>
                          <a:rPr lang="kk-KZ" i="1">
                            <a:effectLst/>
                            <a:latin typeface="Cambria Math" panose="02040503050406030204" pitchFamily="18" charset="0"/>
                            <a:ea typeface="Times New Roman" panose="02020603050405020304" pitchFamily="18" charset="0"/>
                          </a:rPr>
                          <m:t>𝑝𝑚𝑑</m:t>
                        </m:r>
                      </m:sub>
                    </m:sSub>
                  </m:oMath>
                </a14:m>
                <a:r>
                  <a:rPr lang="kk-KZ" dirty="0">
                    <a:effectLst/>
                    <a:latin typeface="Times New Roman" panose="02020603050405020304" pitchFamily="18" charset="0"/>
                    <a:ea typeface="Times New Roman" panose="02020603050405020304" pitchFamily="18" charset="0"/>
                  </a:rPr>
                  <a:t> шамалы болғандықтан, ол тек бір режимді талшықта, ал кең жолақты сигнал (өткізу қабілеті 2.4 Гбит/с және одан жоғары) өте тар спектрлік сәулелену жолағы 0.1 нм және одан аз болған кезде көрінуі мүмкін. Бұл жағдайда хроматикалық дисперсияны поляризациялық мод дисперсиясымен салыстыруға болады. </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Бір модалы талшықта іс жүзінде бір мода емес, екі негізгі мода – бастапқы сигналдың екі перпендикуляр поляризациясы таралуы мүмкін. Геометрияда гетерогенділік жоқ идеалды талшықта екі мода бірдей жылдамдықпен таралады, 9.6а-сурет. Алайда, іс жүзінде талшықтар идеалды геометрияға ие емес, бұл режимдердің екі поляризациялық компоненттерінің әртүрлі таралу жылдамдығына әкеледі, 9.6б-сурет.</a:t>
                </a:r>
                <a:endParaRPr lang="ru-RU" dirty="0">
                  <a:effectLst/>
                  <a:latin typeface="Times New Roman" panose="02020603050405020304" pitchFamily="18" charset="0"/>
                  <a:ea typeface="Times New Roman" panose="02020603050405020304" pitchFamily="18" charset="0"/>
                </a:endParaRPr>
              </a:p>
              <a:p>
                <a:pPr indent="450215" algn="just">
                  <a:spcAft>
                    <a:spcPts val="0"/>
                  </a:spcAft>
                </a:pPr>
                <a:r>
                  <a:rPr lang="kk-KZ"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51209" y="1097903"/>
                <a:ext cx="11870532" cy="3513013"/>
              </a:xfrm>
              <a:prstGeom prst="rect">
                <a:avLst/>
              </a:prstGeom>
              <a:blipFill rotWithShape="0">
                <a:blip r:embed="rId2"/>
                <a:stretch>
                  <a:fillRect l="-462" t="-868" r="-411"/>
                </a:stretch>
              </a:blipFill>
            </p:spPr>
            <p:txBody>
              <a:bodyPr/>
              <a:lstStyle/>
              <a:p>
                <a:r>
                  <a:rPr lang="ru-RU">
                    <a:noFill/>
                  </a:rPr>
                  <a:t> </a:t>
                </a:r>
              </a:p>
            </p:txBody>
          </p:sp>
        </mc:Fallback>
      </mc:AlternateContent>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59858" y="4722630"/>
            <a:ext cx="5029835" cy="1066800"/>
          </a:xfrm>
          <a:prstGeom prst="rect">
            <a:avLst/>
          </a:prstGeom>
          <a:noFill/>
        </p:spPr>
      </p:pic>
      <mc:AlternateContent xmlns:mc="http://schemas.openxmlformats.org/markup-compatibility/2006" xmlns:a14="http://schemas.microsoft.com/office/drawing/2010/main">
        <mc:Choice Requires="a14">
          <p:sp>
            <p:nvSpPr>
              <p:cNvPr id="4" name="Прямоугольник 3"/>
              <p:cNvSpPr/>
              <p:nvPr/>
            </p:nvSpPr>
            <p:spPr>
              <a:xfrm>
                <a:off x="5949550" y="4160402"/>
                <a:ext cx="6072191" cy="2628155"/>
              </a:xfrm>
              <a:prstGeom prst="rect">
                <a:avLst/>
              </a:prstGeom>
            </p:spPr>
            <p:txBody>
              <a:bodyPr wrap="square">
                <a:spAutoFit/>
              </a:bodyPr>
              <a:lstStyle/>
              <a:p>
                <a:pPr algn="just">
                  <a:spcAft>
                    <a:spcPts val="0"/>
                  </a:spcAft>
                </a:pPr>
                <a14:m>
                  <m:oMath xmlns:m="http://schemas.openxmlformats.org/officeDocument/2006/math">
                    <m:sSub>
                      <m:sSubPr>
                        <m:ctrlPr>
                          <a:rPr lang="ru-RU"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𝜏</m:t>
                        </m:r>
                      </m:e>
                      <m:sub>
                        <m:r>
                          <a:rPr lang="en-US" i="1">
                            <a:latin typeface="Cambria Math" panose="02040503050406030204" pitchFamily="18" charset="0"/>
                            <a:ea typeface="Times New Roman" panose="02020603050405020304" pitchFamily="18" charset="0"/>
                          </a:rPr>
                          <m:t>𝑝𝑚𝑑</m:t>
                        </m:r>
                      </m:sub>
                    </m:sSub>
                  </m:oMath>
                </a14:m>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шамадан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тыс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деңгейі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лазердің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шырылдаған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модуляцияланған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сигналымен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сондай-ақ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жоғалтулардың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поляризациялық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тәуелділігімен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бірге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аналогтық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бейне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сигналының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амплитудасының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уақытша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ауытқуларына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әкелуі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мүмкін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Нәтижесінде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сурет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сапасы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нашарлайды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немесе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теледидар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экранында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диагональды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жолақтар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Жоғары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өткізу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қабілеттілігі</a:t>
                </a:r>
                <a:r>
                  <a:rPr lang="ru-RU" dirty="0">
                    <a:latin typeface="Times New Roman" panose="02020603050405020304" pitchFamily="18" charset="0"/>
                    <a:ea typeface="Times New Roman" panose="02020603050405020304" pitchFamily="18" charset="0"/>
                  </a:rPr>
                  <a:t> (&gt;2,4 Гбит/с) </a:t>
                </a:r>
                <a:r>
                  <a:rPr lang="ru-RU" dirty="0" err="1">
                    <a:latin typeface="Times New Roman" panose="02020603050405020304" pitchFamily="18" charset="0"/>
                    <a:ea typeface="Times New Roman" panose="02020603050405020304" pitchFamily="18" charset="0"/>
                  </a:rPr>
                  <a:t>сандық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сигналды</a:t>
                </a:r>
                <a:r>
                  <a:rPr lang="ru-RU" dirty="0">
                    <a:latin typeface="Times New Roman" panose="02020603050405020304" pitchFamily="18" charset="0"/>
                    <a:ea typeface="Times New Roman" panose="02020603050405020304" pitchFamily="18" charset="0"/>
                  </a:rPr>
                  <a:t> беру </a:t>
                </a:r>
                <a:r>
                  <a:rPr lang="ru-RU" dirty="0" err="1">
                    <a:latin typeface="Times New Roman" panose="02020603050405020304" pitchFamily="18" charset="0"/>
                    <a:ea typeface="Times New Roman" panose="02020603050405020304" pitchFamily="18" charset="0"/>
                  </a:rPr>
                  <a:t>кезінде</a:t>
                </a:r>
                <a:r>
                  <a:rPr lang="ru-RU"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ru-RU"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𝜏</m:t>
                        </m:r>
                      </m:e>
                      <m:sub>
                        <m:r>
                          <a:rPr lang="en-US" i="1">
                            <a:latin typeface="Cambria Math" panose="02040503050406030204" pitchFamily="18" charset="0"/>
                            <a:ea typeface="Times New Roman" panose="02020603050405020304" pitchFamily="18" charset="0"/>
                          </a:rPr>
                          <m:t>𝑝𝑚𝑑</m:t>
                        </m:r>
                      </m:sub>
                    </m:sSub>
                  </m:oMath>
                </a14:m>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a:t>
                </a:r>
                <a:r>
                  <a:rPr lang="ru-RU" dirty="0">
                    <a:latin typeface="Times New Roman" panose="02020603050405020304" pitchFamily="18" charset="0"/>
                    <a:ea typeface="Times New Roman" panose="02020603050405020304" pitchFamily="18" charset="0"/>
                  </a:rPr>
                  <a:t> бит </a:t>
                </a:r>
                <a:r>
                  <a:rPr lang="ru-RU" dirty="0" err="1">
                    <a:latin typeface="Times New Roman" panose="02020603050405020304" pitchFamily="18" charset="0"/>
                    <a:ea typeface="Times New Roman" panose="02020603050405020304" pitchFamily="18" charset="0"/>
                  </a:rPr>
                  <a:t>қателік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жылдамдығын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арттыруы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мүмкін</a:t>
                </a:r>
                <a:r>
                  <a:rPr lang="ru-RU" dirty="0">
                    <a:latin typeface="Times New Roman" panose="02020603050405020304" pitchFamily="18" charset="0"/>
                    <a:ea typeface="Times New Roman" panose="02020603050405020304" pitchFamily="18" charset="0"/>
                  </a:rPr>
                  <a:t>.</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5949550" y="4160402"/>
                <a:ext cx="6072191" cy="2628155"/>
              </a:xfrm>
              <a:prstGeom prst="rect">
                <a:avLst/>
              </a:prstGeom>
              <a:blipFill rotWithShape="0">
                <a:blip r:embed="rId4"/>
                <a:stretch>
                  <a:fillRect l="-904" t="-1157" r="-803" b="-2546"/>
                </a:stretch>
              </a:blipFill>
            </p:spPr>
            <p:txBody>
              <a:bodyPr/>
              <a:lstStyle/>
              <a:p>
                <a:r>
                  <a:rPr lang="ru-RU">
                    <a:noFill/>
                  </a:rPr>
                  <a:t> </a:t>
                </a:r>
              </a:p>
            </p:txBody>
          </p:sp>
        </mc:Fallback>
      </mc:AlternateContent>
      <p:sp>
        <p:nvSpPr>
          <p:cNvPr id="5" name="Прямоугольник 4"/>
          <p:cNvSpPr/>
          <p:nvPr/>
        </p:nvSpPr>
        <p:spPr>
          <a:xfrm>
            <a:off x="0" y="5908642"/>
            <a:ext cx="6096000" cy="646331"/>
          </a:xfrm>
          <a:prstGeom prst="rect">
            <a:avLst/>
          </a:prstGeom>
        </p:spPr>
        <p:txBody>
          <a:bodyPr>
            <a:spAutoFit/>
          </a:bodyPr>
          <a:lstStyle/>
          <a:p>
            <a:pPr algn="ctr">
              <a:spcAft>
                <a:spcPts val="0"/>
              </a:spcAft>
            </a:pPr>
            <a:r>
              <a:rPr lang="ru-RU" dirty="0">
                <a:latin typeface="Times New Roman" panose="02020603050405020304" pitchFamily="18" charset="0"/>
                <a:ea typeface="Times New Roman" panose="02020603050405020304" pitchFamily="18" charset="0"/>
              </a:rPr>
              <a:t>9.6-сурет. Поляризация </a:t>
            </a:r>
            <a:r>
              <a:rPr lang="ru-RU" dirty="0" err="1">
                <a:latin typeface="Times New Roman" panose="02020603050405020304" pitchFamily="18" charset="0"/>
                <a:ea typeface="Times New Roman" panose="02020603050405020304" pitchFamily="18" charset="0"/>
              </a:rPr>
              <a:t>режимінің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дисперсиясының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4105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1643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Выноска 3 (граница и черта) 3"/>
          <p:cNvSpPr/>
          <p:nvPr/>
        </p:nvSpPr>
        <p:spPr>
          <a:xfrm flipV="1">
            <a:off x="1500187" y="1285874"/>
            <a:ext cx="9679781" cy="5300663"/>
          </a:xfrm>
          <a:prstGeom prst="accentBorderCallout3">
            <a:avLst>
              <a:gd name="adj1" fmla="val 17279"/>
              <a:gd name="adj2" fmla="val -2147"/>
              <a:gd name="adj3" fmla="val 17181"/>
              <a:gd name="adj4" fmla="val -8714"/>
              <a:gd name="adj5" fmla="val 104180"/>
              <a:gd name="adj6" fmla="val -9451"/>
              <a:gd name="adj7" fmla="val 104114"/>
              <a:gd name="adj8" fmla="val 27456"/>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500187" y="1285874"/>
            <a:ext cx="8865393" cy="56015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kk-KZ" sz="1700" dirty="0" smtClean="0">
                <a:latin typeface="Times New Roman" panose="02020603050405020304" pitchFamily="18" charset="0"/>
                <a:cs typeface="Times New Roman" panose="02020603050405020304" pitchFamily="18" charset="0"/>
              </a:rPr>
              <a:t>1.Оптикалық </a:t>
            </a:r>
            <a:r>
              <a:rPr lang="kk-KZ" sz="1700" dirty="0">
                <a:latin typeface="Times New Roman" panose="02020603050405020304" pitchFamily="18" charset="0"/>
                <a:cs typeface="Times New Roman" panose="02020603050405020304" pitchFamily="18" charset="0"/>
              </a:rPr>
              <a:t>талшықтардың негізгі екі тобы қандай?</a:t>
            </a:r>
            <a:endParaRPr lang="ru-RU" sz="1700" dirty="0">
              <a:latin typeface="Times New Roman" panose="02020603050405020304" pitchFamily="18" charset="0"/>
              <a:cs typeface="Times New Roman" panose="02020603050405020304" pitchFamily="18" charset="0"/>
            </a:endParaRPr>
          </a:p>
          <a:p>
            <a:r>
              <a:rPr lang="kk-KZ" sz="1700" dirty="0" smtClean="0">
                <a:latin typeface="Times New Roman" panose="02020603050405020304" pitchFamily="18" charset="0"/>
                <a:cs typeface="Times New Roman" panose="02020603050405020304" pitchFamily="18" charset="0"/>
              </a:rPr>
              <a:t>2.Талшықтың </a:t>
            </a:r>
            <a:r>
              <a:rPr lang="kk-KZ" sz="1700" dirty="0">
                <a:latin typeface="Times New Roman" panose="02020603050405020304" pitchFamily="18" charset="0"/>
                <a:cs typeface="Times New Roman" panose="02020603050405020304" pitchFamily="18" charset="0"/>
              </a:rPr>
              <a:t>қай түрі ең жақсы дисперсиялық сипаттамаларға ие?</a:t>
            </a:r>
            <a:endParaRPr lang="ru-RU" sz="1700" dirty="0">
              <a:latin typeface="Times New Roman" panose="02020603050405020304" pitchFamily="18" charset="0"/>
              <a:cs typeface="Times New Roman" panose="02020603050405020304" pitchFamily="18" charset="0"/>
            </a:endParaRPr>
          </a:p>
          <a:p>
            <a:r>
              <a:rPr lang="kk-KZ" sz="1700" dirty="0" smtClean="0">
                <a:latin typeface="Times New Roman" panose="02020603050405020304" pitchFamily="18" charset="0"/>
                <a:cs typeface="Times New Roman" panose="02020603050405020304" pitchFamily="18" charset="0"/>
              </a:rPr>
              <a:t>3.ТОТЖ </a:t>
            </a:r>
            <a:r>
              <a:rPr lang="kk-KZ" sz="1700" dirty="0">
                <a:latin typeface="Times New Roman" panose="02020603050405020304" pitchFamily="18" charset="0"/>
                <a:cs typeface="Times New Roman" panose="02020603050405020304" pitchFamily="18" charset="0"/>
              </a:rPr>
              <a:t>қандай оптикалық талшық стандарттары кеңінен қолданылады?</a:t>
            </a:r>
            <a:endParaRPr lang="ru-RU" sz="1700" dirty="0">
              <a:latin typeface="Times New Roman" panose="02020603050405020304" pitchFamily="18" charset="0"/>
              <a:cs typeface="Times New Roman" panose="02020603050405020304" pitchFamily="18" charset="0"/>
            </a:endParaRPr>
          </a:p>
          <a:p>
            <a:r>
              <a:rPr lang="kk-KZ" sz="1700" dirty="0" smtClean="0">
                <a:latin typeface="Times New Roman" panose="02020603050405020304" pitchFamily="18" charset="0"/>
                <a:cs typeface="Times New Roman" panose="02020603050405020304" pitchFamily="18" charset="0"/>
              </a:rPr>
              <a:t>4.LAN </a:t>
            </a:r>
            <a:r>
              <a:rPr lang="kk-KZ" sz="1700" dirty="0">
                <a:latin typeface="Times New Roman" panose="02020603050405020304" pitchFamily="18" charset="0"/>
                <a:cs typeface="Times New Roman" panose="02020603050405020304" pitchFamily="18" charset="0"/>
              </a:rPr>
              <a:t>құрылысында оптикалық талшықтың қандай түрі қолданылады?</a:t>
            </a:r>
            <a:endParaRPr lang="ru-RU" sz="1700" dirty="0">
              <a:latin typeface="Times New Roman" panose="02020603050405020304" pitchFamily="18" charset="0"/>
              <a:cs typeface="Times New Roman" panose="02020603050405020304" pitchFamily="18" charset="0"/>
            </a:endParaRPr>
          </a:p>
          <a:p>
            <a:r>
              <a:rPr lang="kk-KZ" sz="1700" dirty="0" smtClean="0">
                <a:latin typeface="Times New Roman" panose="02020603050405020304" pitchFamily="18" charset="0"/>
                <a:cs typeface="Times New Roman" panose="02020603050405020304" pitchFamily="18" charset="0"/>
              </a:rPr>
              <a:t>5.Ауыр </a:t>
            </a:r>
            <a:r>
              <a:rPr lang="kk-KZ" sz="1700" dirty="0">
                <a:latin typeface="Times New Roman" panose="02020603050405020304" pitchFamily="18" charset="0"/>
                <a:cs typeface="Times New Roman" panose="02020603050405020304" pitchFamily="18" charset="0"/>
              </a:rPr>
              <a:t>желілер мен супермагистральдарды салу кезінде оптикалық талшықтың қандай түрі қолданылады?</a:t>
            </a:r>
            <a:endParaRPr lang="ru-RU" sz="1700" dirty="0">
              <a:latin typeface="Times New Roman" panose="02020603050405020304" pitchFamily="18" charset="0"/>
              <a:cs typeface="Times New Roman" panose="02020603050405020304" pitchFamily="18" charset="0"/>
            </a:endParaRPr>
          </a:p>
          <a:p>
            <a:r>
              <a:rPr lang="kk-KZ" sz="1700" dirty="0" smtClean="0">
                <a:latin typeface="Times New Roman" panose="02020603050405020304" pitchFamily="18" charset="0"/>
                <a:cs typeface="Times New Roman" panose="02020603050405020304" pitchFamily="18" charset="0"/>
              </a:rPr>
              <a:t>6.Көпмодалы </a:t>
            </a:r>
            <a:r>
              <a:rPr lang="kk-KZ" sz="1700" dirty="0">
                <a:latin typeface="Times New Roman" panose="02020603050405020304" pitchFamily="18" charset="0"/>
                <a:cs typeface="Times New Roman" panose="02020603050405020304" pitchFamily="18" charset="0"/>
              </a:rPr>
              <a:t>талшық арқылы жарық беру үшін қандай мөлдірлік терезелері қолданылады?</a:t>
            </a:r>
            <a:endParaRPr lang="ru-RU" sz="1700" dirty="0">
              <a:latin typeface="Times New Roman" panose="02020603050405020304" pitchFamily="18" charset="0"/>
              <a:cs typeface="Times New Roman" panose="02020603050405020304" pitchFamily="18" charset="0"/>
            </a:endParaRPr>
          </a:p>
          <a:p>
            <a:r>
              <a:rPr lang="ru-RU" sz="1700" dirty="0" smtClean="0">
                <a:latin typeface="Times New Roman" panose="02020603050405020304" pitchFamily="18" charset="0"/>
                <a:cs typeface="Times New Roman" panose="02020603050405020304" pitchFamily="18" charset="0"/>
              </a:rPr>
              <a:t>7.Бір </a:t>
            </a:r>
            <a:r>
              <a:rPr lang="ru-RU" sz="1700" dirty="0" err="1">
                <a:latin typeface="Times New Roman" panose="02020603050405020304" pitchFamily="18" charset="0"/>
                <a:cs typeface="Times New Roman" panose="02020603050405020304" pitchFamily="18" charset="0"/>
              </a:rPr>
              <a:t>режимді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талшықта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дисперсияны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қалай</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алуға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болады</a:t>
            </a:r>
            <a:r>
              <a:rPr lang="ru-RU" sz="1700" dirty="0">
                <a:latin typeface="Times New Roman" panose="02020603050405020304" pitchFamily="18" charset="0"/>
                <a:cs typeface="Times New Roman" panose="02020603050405020304" pitchFamily="18" charset="0"/>
              </a:rPr>
              <a:t>?</a:t>
            </a:r>
          </a:p>
          <a:p>
            <a:r>
              <a:rPr lang="ru-RU" sz="1700" dirty="0" smtClean="0">
                <a:latin typeface="Times New Roman" panose="02020603050405020304" pitchFamily="18" charset="0"/>
                <a:cs typeface="Times New Roman" panose="02020603050405020304" pitchFamily="18" charset="0"/>
              </a:rPr>
              <a:t>8.Толық </a:t>
            </a:r>
            <a:r>
              <a:rPr lang="ru-RU" sz="1700" dirty="0" err="1">
                <a:latin typeface="Times New Roman" panose="02020603050405020304" pitchFamily="18" charset="0"/>
                <a:cs typeface="Times New Roman" panose="02020603050405020304" pitchFamily="18" charset="0"/>
              </a:rPr>
              <a:t>оптикалық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желілерді</a:t>
            </a:r>
            <a:r>
              <a:rPr lang="ru-RU" sz="1700" dirty="0">
                <a:latin typeface="Times New Roman" panose="02020603050405020304" pitchFamily="18" charset="0"/>
                <a:cs typeface="Times New Roman" panose="02020603050405020304" pitchFamily="18" charset="0"/>
              </a:rPr>
              <a:t> салу </a:t>
            </a:r>
            <a:r>
              <a:rPr lang="ru-RU" sz="1700" dirty="0" err="1">
                <a:latin typeface="Times New Roman" panose="02020603050405020304" pitchFamily="18" charset="0"/>
                <a:cs typeface="Times New Roman" panose="02020603050405020304" pitchFamily="18" charset="0"/>
              </a:rPr>
              <a:t>үшін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оптикалық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талшықтың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қандай</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түрін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қолдануға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болады</a:t>
            </a:r>
            <a:r>
              <a:rPr lang="ru-RU" sz="1700" dirty="0" smtClean="0">
                <a:latin typeface="Times New Roman" panose="02020603050405020304" pitchFamily="18" charset="0"/>
                <a:cs typeface="Times New Roman" panose="02020603050405020304" pitchFamily="18" charset="0"/>
              </a:rPr>
              <a:t>?</a:t>
            </a:r>
          </a:p>
          <a:p>
            <a:r>
              <a:rPr lang="ru-RU" sz="1700" dirty="0" smtClean="0"/>
              <a:t>9. </a:t>
            </a:r>
            <a:r>
              <a:rPr lang="ru-RU" sz="1700" dirty="0" err="1" smtClean="0"/>
              <a:t>Талшықтағы</a:t>
            </a:r>
            <a:r>
              <a:rPr lang="ru-RU" sz="1700" dirty="0" smtClean="0"/>
              <a:t> </a:t>
            </a:r>
            <a:r>
              <a:rPr lang="ru-RU" sz="1700" dirty="0" err="1"/>
              <a:t>толық</a:t>
            </a:r>
            <a:r>
              <a:rPr lang="ru-RU" sz="1700" dirty="0"/>
              <a:t> </a:t>
            </a:r>
            <a:r>
              <a:rPr lang="ru-RU" sz="1700" dirty="0" err="1"/>
              <a:t>ыдырау</a:t>
            </a:r>
            <a:r>
              <a:rPr lang="ru-RU" sz="1700" dirty="0"/>
              <a:t> </a:t>
            </a:r>
            <a:r>
              <a:rPr lang="ru-RU" sz="1700" dirty="0" err="1"/>
              <a:t>неден</a:t>
            </a:r>
            <a:r>
              <a:rPr lang="ru-RU" sz="1700" dirty="0"/>
              <a:t> </a:t>
            </a:r>
            <a:r>
              <a:rPr lang="ru-RU" sz="1700" dirty="0" err="1"/>
              <a:t>тұрады</a:t>
            </a:r>
            <a:r>
              <a:rPr lang="ru-RU" sz="1700" dirty="0"/>
              <a:t>?</a:t>
            </a:r>
          </a:p>
          <a:p>
            <a:r>
              <a:rPr lang="ru-RU" sz="1700" dirty="0" smtClean="0"/>
              <a:t>10. </a:t>
            </a:r>
            <a:r>
              <a:rPr lang="ru-RU" sz="1700" dirty="0" err="1" smtClean="0"/>
              <a:t>Сіңіру</a:t>
            </a:r>
            <a:r>
              <a:rPr lang="ru-RU" sz="1700" dirty="0" smtClean="0"/>
              <a:t> </a:t>
            </a:r>
            <a:r>
              <a:rPr lang="ru-RU" sz="1700" dirty="0" err="1"/>
              <a:t>жоғалтулары</a:t>
            </a:r>
            <a:r>
              <a:rPr lang="ru-RU" sz="1700" dirty="0"/>
              <a:t> </a:t>
            </a:r>
            <a:r>
              <a:rPr lang="ru-RU" sz="1700" dirty="0" err="1"/>
              <a:t>немен</a:t>
            </a:r>
            <a:r>
              <a:rPr lang="ru-RU" sz="1700" dirty="0"/>
              <a:t> </a:t>
            </a:r>
            <a:r>
              <a:rPr lang="ru-RU" sz="1700" dirty="0" err="1"/>
              <a:t>шартталған</a:t>
            </a:r>
            <a:r>
              <a:rPr lang="ru-RU" sz="1700" dirty="0"/>
              <a:t>?</a:t>
            </a:r>
          </a:p>
          <a:p>
            <a:r>
              <a:rPr lang="ru-RU" sz="1700" dirty="0" smtClean="0"/>
              <a:t>11. </a:t>
            </a:r>
            <a:r>
              <a:rPr lang="ru-RU" sz="1700" dirty="0" err="1" smtClean="0"/>
              <a:t>Шашырау</a:t>
            </a:r>
            <a:r>
              <a:rPr lang="ru-RU" sz="1700" dirty="0" smtClean="0"/>
              <a:t> </a:t>
            </a:r>
            <a:r>
              <a:rPr lang="ru-RU" sz="1700" dirty="0" err="1"/>
              <a:t>жоғалтулары</a:t>
            </a:r>
            <a:r>
              <a:rPr lang="ru-RU" sz="1700" dirty="0"/>
              <a:t> </a:t>
            </a:r>
            <a:r>
              <a:rPr lang="ru-RU" sz="1700" dirty="0" err="1"/>
              <a:t>немен</a:t>
            </a:r>
            <a:r>
              <a:rPr lang="ru-RU" sz="1700" dirty="0"/>
              <a:t> </a:t>
            </a:r>
            <a:r>
              <a:rPr lang="ru-RU" sz="1700" dirty="0" err="1"/>
              <a:t>шартталған</a:t>
            </a:r>
            <a:r>
              <a:rPr lang="ru-RU" sz="1700" dirty="0"/>
              <a:t>?</a:t>
            </a:r>
          </a:p>
          <a:p>
            <a:r>
              <a:rPr lang="ru-RU" sz="1700" dirty="0" smtClean="0"/>
              <a:t>12. </a:t>
            </a:r>
            <a:r>
              <a:rPr lang="ru-RU" sz="1700" dirty="0" err="1" smtClean="0"/>
              <a:t>Қандай</a:t>
            </a:r>
            <a:r>
              <a:rPr lang="ru-RU" sz="1700" dirty="0" smtClean="0"/>
              <a:t> </a:t>
            </a:r>
            <a:r>
              <a:rPr lang="ru-RU" sz="1700" dirty="0" err="1"/>
              <a:t>диапазонда</a:t>
            </a:r>
            <a:r>
              <a:rPr lang="ru-RU" sz="1700" dirty="0"/>
              <a:t> </a:t>
            </a:r>
            <a:r>
              <a:rPr lang="ru-RU" sz="1700" dirty="0" err="1"/>
              <a:t>оптикалық</a:t>
            </a:r>
            <a:r>
              <a:rPr lang="ru-RU" sz="1700" dirty="0"/>
              <a:t> </a:t>
            </a:r>
            <a:r>
              <a:rPr lang="ru-RU" sz="1700" dirty="0" err="1"/>
              <a:t>талшықтағы</a:t>
            </a:r>
            <a:r>
              <a:rPr lang="ru-RU" sz="1700" dirty="0"/>
              <a:t> </a:t>
            </a:r>
            <a:r>
              <a:rPr lang="ru-RU" sz="1700" dirty="0" err="1"/>
              <a:t>өзіндік</a:t>
            </a:r>
            <a:r>
              <a:rPr lang="ru-RU" sz="1700" dirty="0"/>
              <a:t> </a:t>
            </a:r>
            <a:r>
              <a:rPr lang="ru-RU" sz="1700" dirty="0" err="1"/>
              <a:t>жоғалтулар</a:t>
            </a:r>
            <a:r>
              <a:rPr lang="ru-RU" sz="1700" dirty="0"/>
              <a:t> </a:t>
            </a:r>
            <a:r>
              <a:rPr lang="ru-RU" sz="1700" dirty="0" err="1"/>
              <a:t>үлесі</a:t>
            </a:r>
            <a:r>
              <a:rPr lang="ru-RU" sz="1700" dirty="0"/>
              <a:t> </a:t>
            </a:r>
            <a:r>
              <a:rPr lang="ru-RU" sz="1700" dirty="0" err="1"/>
              <a:t>ең</a:t>
            </a:r>
            <a:r>
              <a:rPr lang="ru-RU" sz="1700" dirty="0"/>
              <a:t> </a:t>
            </a:r>
            <a:r>
              <a:rPr lang="ru-RU" sz="1700" dirty="0" err="1"/>
              <a:t>маңызды</a:t>
            </a:r>
            <a:r>
              <a:rPr lang="ru-RU" sz="1700" dirty="0"/>
              <a:t>?</a:t>
            </a:r>
          </a:p>
          <a:p>
            <a:r>
              <a:rPr lang="ru-RU" sz="1700" dirty="0" smtClean="0"/>
              <a:t>13. </a:t>
            </a:r>
            <a:r>
              <a:rPr lang="ru-RU" sz="1700" dirty="0" err="1" smtClean="0"/>
              <a:t>Неліктен</a:t>
            </a:r>
            <a:r>
              <a:rPr lang="ru-RU" sz="1700" dirty="0" smtClean="0"/>
              <a:t> </a:t>
            </a:r>
            <a:r>
              <a:rPr lang="ru-RU" sz="1700" dirty="0" err="1"/>
              <a:t>кабельдік</a:t>
            </a:r>
            <a:r>
              <a:rPr lang="ru-RU" sz="1700" dirty="0"/>
              <a:t> </a:t>
            </a:r>
            <a:r>
              <a:rPr lang="ru-RU" sz="1700" dirty="0" err="1"/>
              <a:t>жоғалтулар</a:t>
            </a:r>
            <a:r>
              <a:rPr lang="ru-RU" sz="1700" dirty="0"/>
              <a:t> </a:t>
            </a:r>
            <a:r>
              <a:rPr lang="ru-RU" sz="1700" dirty="0" err="1"/>
              <a:t>пайда</a:t>
            </a:r>
            <a:r>
              <a:rPr lang="ru-RU" sz="1700" dirty="0"/>
              <a:t> </a:t>
            </a:r>
            <a:r>
              <a:rPr lang="ru-RU" sz="1700" dirty="0" err="1"/>
              <a:t>болады</a:t>
            </a:r>
            <a:r>
              <a:rPr lang="ru-RU" sz="1700" dirty="0"/>
              <a:t>?</a:t>
            </a:r>
          </a:p>
          <a:p>
            <a:r>
              <a:rPr lang="ru-RU" sz="1700" dirty="0" smtClean="0"/>
              <a:t>14. Дисперсия </a:t>
            </a:r>
            <a:r>
              <a:rPr lang="ru-RU" sz="1700" dirty="0"/>
              <a:t>мен </a:t>
            </a:r>
            <a:r>
              <a:rPr lang="ru-RU" sz="1700" dirty="0" err="1"/>
              <a:t>өткізу</a:t>
            </a:r>
            <a:r>
              <a:rPr lang="ru-RU" sz="1700" dirty="0"/>
              <a:t> </a:t>
            </a:r>
            <a:r>
              <a:rPr lang="ru-RU" sz="1700" dirty="0" err="1"/>
              <a:t>қабілеті</a:t>
            </a:r>
            <a:r>
              <a:rPr lang="ru-RU" sz="1700" dirty="0"/>
              <a:t> </a:t>
            </a:r>
            <a:r>
              <a:rPr lang="ru-RU" sz="1700" dirty="0" err="1"/>
              <a:t>қалай</a:t>
            </a:r>
            <a:r>
              <a:rPr lang="ru-RU" sz="1700" dirty="0"/>
              <a:t> </a:t>
            </a:r>
            <a:r>
              <a:rPr lang="ru-RU" sz="1700" dirty="0" err="1"/>
              <a:t>байланысты</a:t>
            </a:r>
            <a:r>
              <a:rPr lang="ru-RU" sz="1700" dirty="0"/>
              <a:t>?</a:t>
            </a:r>
          </a:p>
          <a:p>
            <a:r>
              <a:rPr lang="ru-RU" sz="1700" dirty="0" smtClean="0"/>
              <a:t>15. </a:t>
            </a:r>
            <a:r>
              <a:rPr lang="ru-RU" sz="1700" dirty="0" err="1" smtClean="0"/>
              <a:t>Дисперсияның</a:t>
            </a:r>
            <a:r>
              <a:rPr lang="ru-RU" sz="1700" dirty="0" smtClean="0"/>
              <a:t> </a:t>
            </a:r>
            <a:r>
              <a:rPr lang="ru-RU" sz="1700" dirty="0" err="1"/>
              <a:t>қандай</a:t>
            </a:r>
            <a:r>
              <a:rPr lang="ru-RU" sz="1700" dirty="0"/>
              <a:t> </a:t>
            </a:r>
            <a:r>
              <a:rPr lang="ru-RU" sz="1700" dirty="0" err="1"/>
              <a:t>түрлері</a:t>
            </a:r>
            <a:r>
              <a:rPr lang="ru-RU" sz="1700" dirty="0"/>
              <a:t> бар?</a:t>
            </a:r>
          </a:p>
          <a:p>
            <a:r>
              <a:rPr lang="ru-RU" sz="1700" dirty="0" smtClean="0"/>
              <a:t>16. </a:t>
            </a:r>
            <a:r>
              <a:rPr lang="ru-RU" sz="1700" dirty="0" err="1" smtClean="0"/>
              <a:t>Нөлдік</a:t>
            </a:r>
            <a:r>
              <a:rPr lang="ru-RU" sz="1700" dirty="0" smtClean="0"/>
              <a:t> </a:t>
            </a:r>
            <a:r>
              <a:rPr lang="ru-RU" sz="1700" dirty="0" err="1"/>
              <a:t>дисперсияның</a:t>
            </a:r>
            <a:r>
              <a:rPr lang="ru-RU" sz="1700" dirty="0"/>
              <a:t> </a:t>
            </a:r>
            <a:r>
              <a:rPr lang="ru-RU" sz="1700" dirty="0" err="1"/>
              <a:t>толқын</a:t>
            </a:r>
            <a:r>
              <a:rPr lang="ru-RU" sz="1700" dirty="0"/>
              <a:t> </a:t>
            </a:r>
            <a:r>
              <a:rPr lang="ru-RU" sz="1700" dirty="0" err="1"/>
              <a:t>ұзындығы</a:t>
            </a:r>
            <a:r>
              <a:rPr lang="ru-RU" sz="1700" dirty="0"/>
              <a:t> </a:t>
            </a:r>
            <a:r>
              <a:rPr lang="ru-RU" sz="1700" dirty="0" err="1"/>
              <a:t>дегеніміз</a:t>
            </a:r>
            <a:r>
              <a:rPr lang="ru-RU" sz="1700" dirty="0"/>
              <a:t> не?</a:t>
            </a:r>
          </a:p>
          <a:p>
            <a:r>
              <a:rPr lang="ru-RU" sz="1700" dirty="0" smtClean="0"/>
              <a:t>17. </a:t>
            </a:r>
            <a:r>
              <a:rPr lang="ru-RU" sz="1700" dirty="0" err="1" smtClean="0"/>
              <a:t>Хроматикалық</a:t>
            </a:r>
            <a:r>
              <a:rPr lang="ru-RU" sz="1700" dirty="0" smtClean="0"/>
              <a:t> </a:t>
            </a:r>
            <a:r>
              <a:rPr lang="ru-RU" sz="1700" dirty="0" err="1"/>
              <a:t>дисперсияны</a:t>
            </a:r>
            <a:r>
              <a:rPr lang="ru-RU" sz="1700" dirty="0"/>
              <a:t> </a:t>
            </a:r>
            <a:r>
              <a:rPr lang="ru-RU" sz="1700" dirty="0" err="1"/>
              <a:t>анықтаудың</a:t>
            </a:r>
            <a:r>
              <a:rPr lang="ru-RU" sz="1700" dirty="0"/>
              <a:t> </a:t>
            </a:r>
            <a:r>
              <a:rPr lang="ru-RU" sz="1700" dirty="0" err="1"/>
              <a:t>қандай</a:t>
            </a:r>
            <a:r>
              <a:rPr lang="ru-RU" sz="1700" dirty="0"/>
              <a:t> </a:t>
            </a:r>
            <a:r>
              <a:rPr lang="ru-RU" sz="1700" dirty="0" err="1"/>
              <a:t>әдістері</a:t>
            </a:r>
            <a:r>
              <a:rPr lang="ru-RU" sz="1700" dirty="0"/>
              <a:t> бар? </a:t>
            </a:r>
          </a:p>
          <a:p>
            <a:r>
              <a:rPr lang="ru-RU" sz="1700" dirty="0" smtClean="0"/>
              <a:t>18. </a:t>
            </a:r>
            <a:r>
              <a:rPr lang="ru-RU" sz="1700" dirty="0" err="1" smtClean="0"/>
              <a:t>Поляризациялық</a:t>
            </a:r>
            <a:r>
              <a:rPr lang="ru-RU" sz="1700" dirty="0" smtClean="0"/>
              <a:t> </a:t>
            </a:r>
            <a:r>
              <a:rPr lang="ru-RU" sz="1700" dirty="0"/>
              <a:t>мода </a:t>
            </a:r>
            <a:r>
              <a:rPr lang="ru-RU" sz="1700" dirty="0" err="1"/>
              <a:t>дисперсиясының</a:t>
            </a:r>
            <a:r>
              <a:rPr lang="ru-RU" sz="1700" dirty="0"/>
              <a:t> </a:t>
            </a:r>
            <a:r>
              <a:rPr lang="ru-RU" sz="1700" dirty="0" err="1"/>
              <a:t>себебі</a:t>
            </a:r>
            <a:r>
              <a:rPr lang="ru-RU" sz="1700" dirty="0"/>
              <a:t> </a:t>
            </a:r>
            <a:r>
              <a:rPr lang="ru-RU" sz="1700" dirty="0" err="1"/>
              <a:t>неде</a:t>
            </a:r>
            <a:r>
              <a:rPr lang="ru-RU" sz="1700" dirty="0"/>
              <a:t>?</a:t>
            </a:r>
          </a:p>
          <a:p>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65166" y="397815"/>
            <a:ext cx="326179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r>
              <a:rPr lang="kk-KZ" sz="2400" dirty="0" smtClean="0">
                <a:latin typeface="Times New Roman" panose="02020603050405020304" pitchFamily="18" charset="0"/>
                <a:cs typeface="Times New Roman" panose="02020603050405020304" pitchFamily="18" charset="0"/>
              </a:rPr>
              <a:t>7.5</a:t>
            </a:r>
            <a:r>
              <a:rPr lang="kk-KZ" sz="2400" b="0" dirty="0" smtClean="0">
                <a:effectLst/>
                <a:latin typeface="Times New Roman" panose="02020603050405020304" pitchFamily="18" charset="0"/>
                <a:cs typeface="Times New Roman" panose="02020603050405020304" pitchFamily="18" charset="0"/>
              </a:rPr>
              <a:t>. Бақылау сұрақтары</a:t>
            </a:r>
            <a:endParaRPr lang="ru-RU" sz="24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5510" y="4465683"/>
            <a:ext cx="3080140" cy="2843206"/>
          </a:xfrm>
          <a:prstGeom prst="rect">
            <a:avLst/>
          </a:prstGeom>
          <a:effectLst/>
        </p:spPr>
      </p:pic>
      <p:sp>
        <p:nvSpPr>
          <p:cNvPr id="8" name="Нашивка 7"/>
          <p:cNvSpPr/>
          <p:nvPr/>
        </p:nvSpPr>
        <p:spPr>
          <a:xfrm>
            <a:off x="11058526" y="278604"/>
            <a:ext cx="1133474"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21</a:t>
            </a:r>
            <a:endParaRPr lang="ru-RU" dirty="0">
              <a:solidFill>
                <a:schemeClr val="tx1"/>
              </a:solidFill>
            </a:endParaRPr>
          </a:p>
        </p:txBody>
      </p:sp>
    </p:spTree>
    <p:extLst>
      <p:ext uri="{BB962C8B-B14F-4D97-AF65-F5344CB8AC3E}">
        <p14:creationId xmlns:p14="http://schemas.microsoft.com/office/powerpoint/2010/main" val="1121663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Схема 14"/>
          <p:cNvGraphicFramePr/>
          <p:nvPr>
            <p:extLst>
              <p:ext uri="{D42A27DB-BD31-4B8C-83A1-F6EECF244321}">
                <p14:modId xmlns:p14="http://schemas.microsoft.com/office/powerpoint/2010/main" val="2235737591"/>
              </p:ext>
            </p:extLst>
          </p:nvPr>
        </p:nvGraphicFramePr>
        <p:xfrm>
          <a:off x="3474627" y="2200271"/>
          <a:ext cx="11487149" cy="4786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хема 11"/>
          <p:cNvGraphicFramePr/>
          <p:nvPr>
            <p:extLst>
              <p:ext uri="{D42A27DB-BD31-4B8C-83A1-F6EECF244321}">
                <p14:modId xmlns:p14="http://schemas.microsoft.com/office/powerpoint/2010/main" val="2189565917"/>
              </p:ext>
            </p:extLst>
          </p:nvPr>
        </p:nvGraphicFramePr>
        <p:xfrm>
          <a:off x="3505354" y="251596"/>
          <a:ext cx="11487149" cy="47863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Схема 10"/>
          <p:cNvGraphicFramePr/>
          <p:nvPr>
            <p:extLst>
              <p:ext uri="{D42A27DB-BD31-4B8C-83A1-F6EECF244321}">
                <p14:modId xmlns:p14="http://schemas.microsoft.com/office/powerpoint/2010/main" val="367721564"/>
              </p:ext>
            </p:extLst>
          </p:nvPr>
        </p:nvGraphicFramePr>
        <p:xfrm>
          <a:off x="-2790823" y="278604"/>
          <a:ext cx="11487149" cy="47863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Схема 9"/>
          <p:cNvGraphicFramePr/>
          <p:nvPr>
            <p:extLst>
              <p:ext uri="{D42A27DB-BD31-4B8C-83A1-F6EECF244321}">
                <p14:modId xmlns:p14="http://schemas.microsoft.com/office/powerpoint/2010/main" val="921536279"/>
              </p:ext>
            </p:extLst>
          </p:nvPr>
        </p:nvGraphicFramePr>
        <p:xfrm>
          <a:off x="300038" y="-942975"/>
          <a:ext cx="11487149" cy="478631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r>
              <a:rPr lang="kk-KZ" sz="2400" dirty="0"/>
              <a:t>Оптикалық талшық түрлері</a:t>
            </a:r>
            <a:endParaRPr lang="ru-RU" sz="2400" dirty="0"/>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3</a:t>
            </a:r>
            <a:endParaRPr lang="ru-RU" dirty="0">
              <a:solidFill>
                <a:schemeClr val="tx1"/>
              </a:solidFill>
            </a:endParaRPr>
          </a:p>
        </p:txBody>
      </p:sp>
    </p:spTree>
    <p:extLst>
      <p:ext uri="{BB962C8B-B14F-4D97-AF65-F5344CB8AC3E}">
        <p14:creationId xmlns:p14="http://schemas.microsoft.com/office/powerpoint/2010/main" val="225543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426838" y="1357627"/>
            <a:ext cx="4919662" cy="382833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талшықтардың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түрлері</a:t>
            </a:r>
            <a:endParaRPr lang="ru-RU" sz="24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4</a:t>
            </a:r>
            <a:endParaRPr lang="ru-RU" dirty="0">
              <a:solidFill>
                <a:schemeClr val="tx1"/>
              </a:solidFill>
            </a:endParaRPr>
          </a:p>
        </p:txBody>
      </p:sp>
      <p:sp>
        <p:nvSpPr>
          <p:cNvPr id="2" name="Прямоугольник 1"/>
          <p:cNvSpPr/>
          <p:nvPr/>
        </p:nvSpPr>
        <p:spPr>
          <a:xfrm>
            <a:off x="5664994" y="1363460"/>
            <a:ext cx="6124574" cy="3693319"/>
          </a:xfrm>
          <a:prstGeom prst="rect">
            <a:avLst/>
          </a:prstGeom>
        </p:spPr>
        <p:txBody>
          <a:bodyPr wrap="square">
            <a:spAutoFit/>
          </a:bodyPr>
          <a:lstStyle/>
          <a:p>
            <a:pPr indent="450215" algn="just">
              <a:spcAft>
                <a:spcPts val="0"/>
              </a:spcAft>
            </a:pPr>
            <a:r>
              <a:rPr lang="ru-RU" dirty="0" err="1">
                <a:latin typeface="Times New Roman" panose="02020603050405020304" pitchFamily="18" charset="0"/>
                <a:ea typeface="Times New Roman" panose="02020603050405020304" pitchFamily="18" charset="0"/>
              </a:rPr>
              <a:t>Талшықтардың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түрлері</a:t>
            </a:r>
            <a:r>
              <a:rPr lang="ru-RU" dirty="0">
                <a:latin typeface="Times New Roman" panose="02020603050405020304" pitchFamily="18" charset="0"/>
                <a:ea typeface="Times New Roman" panose="02020603050405020304" pitchFamily="18" charset="0"/>
              </a:rPr>
              <a:t> мен </a:t>
            </a:r>
            <a:r>
              <a:rPr lang="ru-RU" dirty="0" err="1">
                <a:latin typeface="Times New Roman" panose="02020603050405020304" pitchFamily="18" charset="0"/>
                <a:ea typeface="Times New Roman" panose="02020603050405020304" pitchFamily="18" charset="0"/>
              </a:rPr>
              <a:t>өлшемдері</a:t>
            </a:r>
            <a:r>
              <a:rPr lang="ru-RU" dirty="0">
                <a:latin typeface="Times New Roman" panose="02020603050405020304" pitchFamily="18" charset="0"/>
                <a:ea typeface="Times New Roman" panose="02020603050405020304" pitchFamily="18" charset="0"/>
              </a:rPr>
              <a:t> 8.1. </a:t>
            </a:r>
            <a:r>
              <a:rPr lang="kk-KZ" dirty="0">
                <a:latin typeface="Times New Roman" panose="02020603050405020304" pitchFamily="18" charset="0"/>
                <a:ea typeface="Times New Roman" panose="02020603050405020304" pitchFamily="18" charset="0"/>
              </a:rPr>
              <a:t>суретте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көрсетілген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Әрбір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өзектен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әртүрлі</a:t>
            </a:r>
            <a:r>
              <a:rPr lang="ru-RU" dirty="0">
                <a:latin typeface="Times New Roman" panose="02020603050405020304" pitchFamily="18" charset="0"/>
                <a:ea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rPr>
              <a:t>көрсеткіштері</a:t>
            </a:r>
            <a:r>
              <a:rPr lang="ru-RU" dirty="0">
                <a:latin typeface="Times New Roman" panose="02020603050405020304" pitchFamily="18" charset="0"/>
                <a:ea typeface="Times New Roman" panose="02020603050405020304" pitchFamily="18" charset="0"/>
              </a:rPr>
              <a:t> бар </a:t>
            </a:r>
            <a:r>
              <a:rPr lang="ru-RU" dirty="0" err="1">
                <a:latin typeface="Times New Roman" panose="02020603050405020304" pitchFamily="18" charset="0"/>
                <a:ea typeface="Times New Roman" panose="02020603050405020304" pitchFamily="18" charset="0"/>
              </a:rPr>
              <a:t>қаптамадан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тұрады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Жарық</a:t>
            </a:r>
            <a:r>
              <a:rPr lang="ru-RU" dirty="0">
                <a:latin typeface="Times New Roman" panose="02020603050405020304" pitchFamily="18" charset="0"/>
                <a:ea typeface="Times New Roman" panose="02020603050405020304" pitchFamily="18" charset="0"/>
              </a:rPr>
              <a:t> сигналы </a:t>
            </a:r>
            <a:r>
              <a:rPr lang="ru-RU" dirty="0" err="1">
                <a:latin typeface="Times New Roman" panose="02020603050405020304" pitchFamily="18" charset="0"/>
                <a:ea typeface="Times New Roman" panose="02020603050405020304" pitchFamily="18" charset="0"/>
              </a:rPr>
              <a:t>таралатын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өзек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тығызырақ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материалдан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жасалған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белгілеу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кезінде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өзек</a:t>
            </a:r>
            <a:r>
              <a:rPr lang="ru-RU" dirty="0">
                <a:latin typeface="Times New Roman" panose="02020603050405020304" pitchFamily="18" charset="0"/>
                <a:ea typeface="Times New Roman" panose="02020603050405020304" pitchFamily="18" charset="0"/>
              </a:rPr>
              <a:t> пен </a:t>
            </a:r>
            <a:r>
              <a:rPr lang="ru-RU" dirty="0" err="1">
                <a:latin typeface="Times New Roman" panose="02020603050405020304" pitchFamily="18" charset="0"/>
                <a:ea typeface="Times New Roman" panose="02020603050405020304" pitchFamily="18" charset="0"/>
              </a:rPr>
              <a:t>қаптаманың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диаметрлерінің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мәндері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бөлшек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арқылы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көрсетіледі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өзек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қаптама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диаметрлері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сондай-ақ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өзек</a:t>
            </a:r>
            <a:r>
              <a:rPr lang="ru-RU" dirty="0">
                <a:latin typeface="Times New Roman" panose="02020603050405020304" pitchFamily="18" charset="0"/>
                <a:ea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rPr>
              <a:t>көрсеткішінің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профилі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бойынша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ерекшеленеді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ығысқан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ядроның</a:t>
            </a:r>
            <a:r>
              <a:rPr lang="ru-RU" dirty="0">
                <a:latin typeface="Times New Roman" panose="02020603050405020304" pitchFamily="18" charset="0"/>
                <a:ea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rPr>
              <a:t>көрсеткіші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радиусқа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байланысты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күрделірек</a:t>
            </a:r>
            <a:r>
              <a:rPr lang="ru-RU" dirty="0">
                <a:latin typeface="Times New Roman" panose="02020603050405020304" pitchFamily="18" charset="0"/>
                <a:ea typeface="Times New Roman" panose="02020603050405020304" pitchFamily="18" charset="0"/>
              </a:rPr>
              <a:t> профиль </a:t>
            </a:r>
            <a:r>
              <a:rPr lang="ru-RU" dirty="0" err="1">
                <a:latin typeface="Times New Roman" panose="02020603050405020304" pitchFamily="18" charset="0"/>
                <a:ea typeface="Times New Roman" panose="02020603050405020304" pitchFamily="18" charset="0"/>
              </a:rPr>
              <a:t>өнімділікті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жақсарту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немесе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ерекше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сипаттамаларына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жеткізу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жасалған</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pic>
        <p:nvPicPr>
          <p:cNvPr id="12" name="Рисунок 11"/>
          <p:cNvPicPr/>
          <p:nvPr/>
        </p:nvPicPr>
        <p:blipFill rotWithShape="1">
          <a:blip r:embed="rId2">
            <a:extLst>
              <a:ext uri="{28A0092B-C50C-407E-A947-70E740481C1C}">
                <a14:useLocalDpi xmlns:a14="http://schemas.microsoft.com/office/drawing/2010/main" val="0"/>
              </a:ext>
            </a:extLst>
          </a:blip>
          <a:srcRect l="4365" t="1520" r="17883" b="60862"/>
          <a:stretch/>
        </p:blipFill>
        <p:spPr bwMode="auto">
          <a:xfrm>
            <a:off x="677464" y="1427578"/>
            <a:ext cx="4418409" cy="3186824"/>
          </a:xfrm>
          <a:prstGeom prst="rect">
            <a:avLst/>
          </a:prstGeom>
          <a:noFill/>
          <a:ln>
            <a:noFill/>
          </a:ln>
          <a:extLst>
            <a:ext uri="{53640926-AAD7-44D8-BBD7-CCE9431645EC}">
              <a14:shadowObscured xmlns:a14="http://schemas.microsoft.com/office/drawing/2010/main"/>
            </a:ext>
          </a:extLst>
        </p:spPr>
      </p:pic>
      <p:sp>
        <p:nvSpPr>
          <p:cNvPr id="4" name="Прямоугольник 3"/>
          <p:cNvSpPr/>
          <p:nvPr/>
        </p:nvSpPr>
        <p:spPr>
          <a:xfrm>
            <a:off x="333375" y="5208862"/>
            <a:ext cx="11456193" cy="1477328"/>
          </a:xfrm>
          <a:prstGeom prst="rect">
            <a:avLst/>
          </a:prstGeom>
        </p:spPr>
        <p:txBody>
          <a:bodyPr wrap="square">
            <a:spAutoFit/>
          </a:bodyPr>
          <a:lstStyle/>
          <a:p>
            <a:pPr indent="450215" algn="just">
              <a:spcAft>
                <a:spcPts val="0"/>
              </a:spcAft>
            </a:pPr>
            <a:r>
              <a:rPr lang="ru-RU" dirty="0" err="1">
                <a:latin typeface="Times New Roman" panose="02020603050405020304" pitchFamily="18" charset="0"/>
                <a:ea typeface="Times New Roman" panose="02020603050405020304" pitchFamily="18" charset="0"/>
              </a:rPr>
              <a:t>Егер</a:t>
            </a:r>
            <a:r>
              <a:rPr lang="ru-RU" dirty="0">
                <a:latin typeface="Times New Roman" panose="02020603050405020304" pitchFamily="18" charset="0"/>
                <a:ea typeface="Times New Roman" panose="02020603050405020304" pitchFamily="18" charset="0"/>
              </a:rPr>
              <a:t> </a:t>
            </a:r>
            <a:r>
              <a:rPr lang="kk-KZ" dirty="0">
                <a:latin typeface="Times New Roman" panose="02020603050405020304" pitchFamily="18" charset="0"/>
                <a:ea typeface="Times New Roman" panose="02020603050405020304" pitchFamily="18" charset="0"/>
              </a:rPr>
              <a:t>көп</a:t>
            </a:r>
            <a:r>
              <a:rPr lang="ru-RU" dirty="0" err="1">
                <a:latin typeface="Times New Roman" panose="02020603050405020304" pitchFamily="18" charset="0"/>
                <a:ea typeface="Times New Roman" panose="02020603050405020304" pitchFamily="18" charset="0"/>
              </a:rPr>
              <a:t>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бір-бірімен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салыстыратын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болсақ</a:t>
            </a:r>
            <a:r>
              <a:rPr lang="ru-RU" dirty="0">
                <a:latin typeface="Times New Roman" panose="02020603050405020304" pitchFamily="18" charset="0"/>
                <a:ea typeface="Times New Roman" panose="02020603050405020304" pitchFamily="18" charset="0"/>
              </a:rPr>
              <a:t> (8.1 а, б-</a:t>
            </a:r>
            <a:r>
              <a:rPr lang="ru-RU" dirty="0" err="1">
                <a:latin typeface="Times New Roman" panose="02020603050405020304" pitchFamily="18" charset="0"/>
                <a:ea typeface="Times New Roman" panose="02020603050405020304" pitchFamily="18" charset="0"/>
              </a:rPr>
              <a:t>сурет</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a:t>
            </a:r>
            <a:r>
              <a:rPr lang="kk-KZ" dirty="0">
                <a:latin typeface="Times New Roman" panose="02020603050405020304" pitchFamily="18" charset="0"/>
                <a:ea typeface="Times New Roman" panose="02020603050405020304" pitchFamily="18" charset="0"/>
              </a:rPr>
              <a:t>сиясы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бойынша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градиентті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сатылы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талшыққа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қарағанда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жақсы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техникалық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сипаттамаларға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негізінен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негізгі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көзі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болып</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табылатын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сұрыпталған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көпмод</a:t>
            </a:r>
            <a:r>
              <a:rPr lang="kk-KZ" dirty="0">
                <a:latin typeface="Times New Roman" panose="02020603050405020304" pitchFamily="18" charset="0"/>
                <a:ea typeface="Times New Roman" panose="02020603050405020304" pitchFamily="18" charset="0"/>
              </a:rPr>
              <a:t>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интермода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дисперсиясының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сатылы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көпмодты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талшыққа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қарағанда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әлдеқайда</a:t>
            </a:r>
            <a:r>
              <a:rPr lang="ru-RU" dirty="0">
                <a:latin typeface="Times New Roman" panose="02020603050405020304" pitchFamily="18" charset="0"/>
                <a:ea typeface="Times New Roman" panose="02020603050405020304" pitchFamily="18" charset="0"/>
              </a:rPr>
              <a:t> аз </a:t>
            </a:r>
            <a:r>
              <a:rPr lang="ru-RU" dirty="0" err="1">
                <a:latin typeface="Times New Roman" panose="02020603050405020304" pitchFamily="18" charset="0"/>
                <a:ea typeface="Times New Roman" panose="02020603050405020304" pitchFamily="18" charset="0"/>
              </a:rPr>
              <a:t>болуымен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түсіндіріледі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сұрыпталған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үшін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өткізу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қабілеттілігінің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жоғары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болуына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әкеледі</a:t>
            </a:r>
            <a:r>
              <a:rPr lang="ru-RU" dirty="0">
                <a:latin typeface="Times New Roman" panose="02020603050405020304" pitchFamily="18" charset="0"/>
                <a:ea typeface="Times New Roman" panose="02020603050405020304" pitchFamily="18" charset="0"/>
              </a:rPr>
              <a:t>.</a:t>
            </a:r>
          </a:p>
        </p:txBody>
      </p:sp>
      <p:sp>
        <p:nvSpPr>
          <p:cNvPr id="13" name="Прямоугольник 12"/>
          <p:cNvSpPr/>
          <p:nvPr/>
        </p:nvSpPr>
        <p:spPr>
          <a:xfrm>
            <a:off x="-161332" y="4756511"/>
            <a:ext cx="6096000" cy="646331"/>
          </a:xfrm>
          <a:prstGeom prst="rect">
            <a:avLst/>
          </a:prstGeom>
        </p:spPr>
        <p:txBody>
          <a:bodyPr>
            <a:spAutoFit/>
          </a:bodyPr>
          <a:lstStyle/>
          <a:p>
            <a:pPr algn="ctr">
              <a:spcAft>
                <a:spcPts val="0"/>
              </a:spcAft>
            </a:pPr>
            <a:r>
              <a:rPr lang="ru-RU" dirty="0">
                <a:latin typeface="Times New Roman" panose="02020603050405020304" pitchFamily="18" charset="0"/>
                <a:ea typeface="Times New Roman" panose="02020603050405020304" pitchFamily="18" charset="0"/>
              </a:rPr>
              <a:t>8.1-сурет.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түрлері</a:t>
            </a:r>
            <a:endParaRPr lang="ru-RU" dirty="0">
              <a:latin typeface="Times New Roman" panose="02020603050405020304" pitchFamily="18" charset="0"/>
              <a:ea typeface="Times New Roman" panose="02020603050405020304" pitchFamily="18" charset="0"/>
            </a:endParaRPr>
          </a:p>
          <a:p>
            <a:pPr algn="ctr">
              <a:spcAft>
                <a:spcPts val="0"/>
              </a:spcAft>
            </a:pPr>
            <a:r>
              <a:rPr lang="ru-RU" dirty="0">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2240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426838" y="1097903"/>
            <a:ext cx="4919662" cy="561722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талшықтардың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түрлері</a:t>
            </a:r>
            <a:endParaRPr lang="ru-RU" sz="24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5</a:t>
            </a:r>
            <a:endParaRPr lang="ru-RU" dirty="0">
              <a:solidFill>
                <a:schemeClr val="tx1"/>
              </a:solidFill>
            </a:endParaRPr>
          </a:p>
        </p:txBody>
      </p:sp>
      <p:pic>
        <p:nvPicPr>
          <p:cNvPr id="12" name="Рисунок 11"/>
          <p:cNvPicPr/>
          <p:nvPr/>
        </p:nvPicPr>
        <p:blipFill rotWithShape="1">
          <a:blip r:embed="rId2">
            <a:extLst>
              <a:ext uri="{28A0092B-C50C-407E-A947-70E740481C1C}">
                <a14:useLocalDpi xmlns:a14="http://schemas.microsoft.com/office/drawing/2010/main" val="0"/>
              </a:ext>
            </a:extLst>
          </a:blip>
          <a:srcRect l="1097" t="39818" r="16291" b="32692"/>
          <a:stretch/>
        </p:blipFill>
        <p:spPr bwMode="auto">
          <a:xfrm>
            <a:off x="539350" y="1325924"/>
            <a:ext cx="4694636" cy="2328862"/>
          </a:xfrm>
          <a:prstGeom prst="rect">
            <a:avLst/>
          </a:prstGeom>
          <a:noFill/>
          <a:ln>
            <a:noFill/>
          </a:ln>
          <a:extLst>
            <a:ext uri="{53640926-AAD7-44D8-BBD7-CCE9431645EC}">
              <a14:shadowObscured xmlns:a14="http://schemas.microsoft.com/office/drawing/2010/main"/>
            </a:ext>
          </a:extLst>
        </p:spPr>
      </p:pic>
      <p:sp>
        <p:nvSpPr>
          <p:cNvPr id="13" name="Прямоугольник 12"/>
          <p:cNvSpPr/>
          <p:nvPr/>
        </p:nvSpPr>
        <p:spPr>
          <a:xfrm>
            <a:off x="-161332" y="6211669"/>
            <a:ext cx="6096000" cy="646331"/>
          </a:xfrm>
          <a:prstGeom prst="rect">
            <a:avLst/>
          </a:prstGeom>
        </p:spPr>
        <p:txBody>
          <a:bodyPr>
            <a:spAutoFit/>
          </a:bodyPr>
          <a:lstStyle/>
          <a:p>
            <a:pPr algn="ctr">
              <a:spcAft>
                <a:spcPts val="0"/>
              </a:spcAft>
            </a:pPr>
            <a:r>
              <a:rPr lang="ru-RU" dirty="0">
                <a:latin typeface="Times New Roman" panose="02020603050405020304" pitchFamily="18" charset="0"/>
                <a:ea typeface="Times New Roman" panose="02020603050405020304" pitchFamily="18" charset="0"/>
              </a:rPr>
              <a:t>8.1-сурет. </a:t>
            </a:r>
            <a:r>
              <a:rPr lang="ru-RU" dirty="0" err="1">
                <a:latin typeface="Times New Roman" panose="02020603050405020304" pitchFamily="18" charset="0"/>
                <a:ea typeface="Times New Roman" panose="02020603050405020304" pitchFamily="18" charset="0"/>
              </a:rPr>
              <a:t>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түрлері</a:t>
            </a:r>
            <a:endParaRPr lang="ru-RU" dirty="0">
              <a:latin typeface="Times New Roman" panose="02020603050405020304" pitchFamily="18" charset="0"/>
              <a:ea typeface="Times New Roman" panose="02020603050405020304" pitchFamily="18" charset="0"/>
            </a:endParaRPr>
          </a:p>
          <a:p>
            <a:pPr algn="ctr">
              <a:spcAft>
                <a:spcPts val="0"/>
              </a:spcAft>
            </a:pPr>
            <a:r>
              <a:rPr lang="ru-RU" dirty="0">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346498" y="1217115"/>
            <a:ext cx="6740729" cy="3416320"/>
          </a:xfrm>
          <a:prstGeom prst="rect">
            <a:avLst/>
          </a:prstGeom>
        </p:spPr>
        <p:txBody>
          <a:bodyPr wrap="square">
            <a:spAutoFit/>
          </a:bodyPr>
          <a:lstStyle/>
          <a:p>
            <a:pPr algn="just">
              <a:spcAft>
                <a:spcPts val="0"/>
              </a:spcAft>
            </a:pPr>
            <a:r>
              <a:rPr lang="ru-RU" dirty="0">
                <a:latin typeface="Times New Roman" panose="02020603050405020304" pitchFamily="18" charset="0"/>
                <a:ea typeface="Times New Roman" panose="02020603050405020304" pitchFamily="18" charset="0"/>
              </a:rPr>
              <a:t>ТОБЖ-да </a:t>
            </a:r>
            <a:r>
              <a:rPr lang="ru-RU" dirty="0" err="1">
                <a:latin typeface="Times New Roman" panose="02020603050405020304" pitchFamily="18" charset="0"/>
                <a:ea typeface="Times New Roman" panose="02020603050405020304" pitchFamily="18" charset="0"/>
              </a:rPr>
              <a:t>келесі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стандарттары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кеңінен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қолданылады</a:t>
            </a:r>
            <a:r>
              <a:rPr lang="ru-RU" dirty="0">
                <a:latin typeface="Times New Roman" panose="02020603050405020304" pitchFamily="18" charset="0"/>
                <a:ea typeface="Times New Roman" panose="02020603050405020304" pitchFamily="18" charset="0"/>
              </a:rPr>
              <a:t> (8.1-кесте</a:t>
            </a:r>
            <a:r>
              <a:rPr lang="ru-RU" dirty="0" smtClean="0">
                <a:latin typeface="Times New Roman" panose="02020603050405020304" pitchFamily="18" charset="0"/>
                <a:ea typeface="Times New Roman" panose="02020603050405020304" pitchFamily="18" charset="0"/>
              </a:rPr>
              <a:t>):</a:t>
            </a:r>
          </a:p>
          <a:p>
            <a:pPr marL="285750" indent="-285750" algn="just">
              <a:spcAft>
                <a:spcPts val="0"/>
              </a:spcAft>
              <a:buFont typeface="Wingdings" panose="05000000000000000000" pitchFamily="2" charset="2"/>
              <a:buChar char="ü"/>
            </a:pP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ü"/>
            </a:pPr>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градиент </a:t>
            </a:r>
            <a:r>
              <a:rPr lang="ru-RU" dirty="0" err="1">
                <a:latin typeface="Times New Roman" panose="02020603050405020304" pitchFamily="18" charset="0"/>
                <a:ea typeface="Times New Roman" panose="02020603050405020304" pitchFamily="18" charset="0"/>
              </a:rPr>
              <a:t>талшығы</a:t>
            </a:r>
            <a:r>
              <a:rPr lang="ru-RU" dirty="0">
                <a:latin typeface="Times New Roman" panose="02020603050405020304" pitchFamily="18" charset="0"/>
                <a:ea typeface="Times New Roman" panose="02020603050405020304" pitchFamily="18" charset="0"/>
              </a:rPr>
              <a:t> 50/125 (8.1 а-</a:t>
            </a:r>
            <a:r>
              <a:rPr lang="ru-RU" dirty="0" err="1">
                <a:latin typeface="Times New Roman" panose="02020603050405020304" pitchFamily="18" charset="0"/>
                <a:ea typeface="Times New Roman" panose="02020603050405020304" pitchFamily="18" charset="0"/>
              </a:rPr>
              <a:t>сурет</a:t>
            </a:r>
            <a:r>
              <a:rPr lang="ru-RU" dirty="0">
                <a:latin typeface="Times New Roman" panose="02020603050405020304" pitchFamily="18" charset="0"/>
                <a:ea typeface="Times New Roman" panose="02020603050405020304" pitchFamily="18" charset="0"/>
              </a:rPr>
              <a:t>); </a:t>
            </a:r>
          </a:p>
          <a:p>
            <a:pPr marL="342900" lvl="0" indent="-342900" algn="just">
              <a:spcAft>
                <a:spcPts val="0"/>
              </a:spcAft>
              <a:buFont typeface="Wingdings" panose="05000000000000000000" pitchFamily="2" charset="2"/>
              <a:buChar char="ü"/>
            </a:pPr>
            <a:r>
              <a:rPr lang="ru-RU" dirty="0" err="1">
                <a:latin typeface="Times New Roman" panose="02020603050405020304" pitchFamily="18" charset="0"/>
                <a:ea typeface="Times New Roman" panose="02020603050405020304" pitchFamily="18" charset="0"/>
              </a:rPr>
              <a:t>көпмодалы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градиентті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62,5 / 125 (8.1 б-</a:t>
            </a:r>
            <a:r>
              <a:rPr lang="ru-RU" dirty="0" err="1">
                <a:latin typeface="Times New Roman" panose="02020603050405020304" pitchFamily="18" charset="0"/>
                <a:ea typeface="Times New Roman" panose="02020603050405020304" pitchFamily="18" charset="0"/>
              </a:rPr>
              <a:t>сурет</a:t>
            </a:r>
            <a:r>
              <a:rPr lang="ru-RU" dirty="0">
                <a:latin typeface="Times New Roman" panose="02020603050405020304" pitchFamily="18" charset="0"/>
                <a:ea typeface="Times New Roman" panose="02020603050405020304" pitchFamily="18" charset="0"/>
              </a:rPr>
              <a:t>);</a:t>
            </a:r>
          </a:p>
          <a:p>
            <a:pPr marL="342900" lvl="0" indent="-342900" algn="just">
              <a:spcAft>
                <a:spcPts val="0"/>
              </a:spcAft>
              <a:buFont typeface="Wingdings" panose="05000000000000000000" pitchFamily="2" charset="2"/>
              <a:buChar char="ü"/>
            </a:pP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сатылы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SF (</a:t>
            </a:r>
            <a:r>
              <a:rPr lang="ru-RU" dirty="0" err="1">
                <a:latin typeface="Times New Roman" panose="02020603050405020304" pitchFamily="18" charset="0"/>
                <a:ea typeface="Times New Roman" panose="02020603050405020304" pitchFamily="18" charset="0"/>
              </a:rPr>
              <a:t>дисперсиялық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ығысқан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немесе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стандартты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8 - 10/125 (8.1 в-</a:t>
            </a:r>
            <a:r>
              <a:rPr lang="ru-RU" dirty="0" err="1">
                <a:latin typeface="Times New Roman" panose="02020603050405020304" pitchFamily="18" charset="0"/>
                <a:ea typeface="Times New Roman" panose="02020603050405020304" pitchFamily="18" charset="0"/>
              </a:rPr>
              <a:t>сурет</a:t>
            </a:r>
            <a:r>
              <a:rPr lang="ru-RU" dirty="0">
                <a:latin typeface="Times New Roman" panose="02020603050405020304" pitchFamily="18" charset="0"/>
                <a:ea typeface="Times New Roman" panose="02020603050405020304" pitchFamily="18" charset="0"/>
              </a:rPr>
              <a:t>);</a:t>
            </a:r>
          </a:p>
          <a:p>
            <a:pPr marL="342900" lvl="0" indent="-342900" algn="just">
              <a:spcAft>
                <a:spcPts val="0"/>
              </a:spcAft>
              <a:buFont typeface="Wingdings" panose="05000000000000000000" pitchFamily="2" charset="2"/>
              <a:buChar char="ü"/>
            </a:pPr>
            <a:r>
              <a:rPr lang="ru-RU" dirty="0" err="1">
                <a:latin typeface="Times New Roman" panose="02020603050405020304" pitchFamily="18" charset="0"/>
                <a:ea typeface="Times New Roman" panose="02020603050405020304" pitchFamily="18" charset="0"/>
              </a:rPr>
              <a:t>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ығысқан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DSF 8 - 10/125 (8.1 г-</a:t>
            </a:r>
            <a:r>
              <a:rPr lang="ru-RU" dirty="0" err="1">
                <a:latin typeface="Times New Roman" panose="02020603050405020304" pitchFamily="18" charset="0"/>
                <a:ea typeface="Times New Roman" panose="02020603050405020304" pitchFamily="18" charset="0"/>
              </a:rPr>
              <a:t>сурет</a:t>
            </a:r>
            <a:r>
              <a:rPr lang="ru-RU" dirty="0">
                <a:latin typeface="Times New Roman" panose="02020603050405020304" pitchFamily="18" charset="0"/>
                <a:ea typeface="Times New Roman" panose="02020603050405020304" pitchFamily="18" charset="0"/>
              </a:rPr>
              <a:t>); </a:t>
            </a:r>
          </a:p>
          <a:p>
            <a:pPr marL="342900" lvl="0" indent="-342900" algn="just">
              <a:spcAft>
                <a:spcPts val="0"/>
              </a:spcAft>
              <a:buFont typeface="Wingdings" panose="05000000000000000000" pitchFamily="2" charset="2"/>
              <a:buChar char="ü"/>
            </a:pPr>
            <a:r>
              <a:rPr lang="ru-RU" dirty="0" err="1">
                <a:latin typeface="Times New Roman" panose="02020603050405020304" pitchFamily="18" charset="0"/>
                <a:ea typeface="Times New Roman" panose="02020603050405020304" pitchFamily="18" charset="0"/>
              </a:rPr>
              <a:t>нөлдік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емес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дисперсиялық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ығысқан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бірмодалы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a:t>
            </a:r>
            <a:r>
              <a:rPr lang="ru-RU" dirty="0">
                <a:latin typeface="Times New Roman" panose="02020603050405020304" pitchFamily="18" charset="0"/>
                <a:ea typeface="Times New Roman" panose="02020603050405020304" pitchFamily="18" charset="0"/>
              </a:rPr>
              <a:t> NZDSF (</a:t>
            </a:r>
            <a:r>
              <a:rPr lang="ru-RU" dirty="0" err="1">
                <a:latin typeface="Times New Roman" panose="02020603050405020304" pitchFamily="18" charset="0"/>
                <a:ea typeface="Times New Roman" panose="02020603050405020304" pitchFamily="18" charset="0"/>
              </a:rPr>
              <a:t>бұл</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талшықтың</a:t>
            </a:r>
            <a:r>
              <a:rPr lang="ru-RU" dirty="0">
                <a:latin typeface="Times New Roman" panose="02020603050405020304" pitchFamily="18" charset="0"/>
                <a:ea typeface="Times New Roman" panose="02020603050405020304" pitchFamily="18" charset="0"/>
              </a:rPr>
              <a:t> сыну </a:t>
            </a:r>
            <a:r>
              <a:rPr lang="ru-RU" dirty="0" err="1">
                <a:latin typeface="Times New Roman" panose="02020603050405020304" pitchFamily="18" charset="0"/>
                <a:ea typeface="Times New Roman" panose="02020603050405020304" pitchFamily="18" charset="0"/>
              </a:rPr>
              <a:t>көрсеткіші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профилі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алдыңғы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түрге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ұқсас</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талшықтар</a:t>
            </a:r>
            <a:r>
              <a:rPr lang="ru-RU" dirty="0" smtClean="0">
                <a:latin typeface="Times New Roman" panose="02020603050405020304" pitchFamily="18" charset="0"/>
                <a:ea typeface="Times New Roman" panose="02020603050405020304" pitchFamily="18" charset="0"/>
              </a:rPr>
              <a:t>).</a:t>
            </a:r>
            <a:endParaRPr lang="kk-KZ" dirty="0" smtClean="0">
              <a:latin typeface="Times New Roman" panose="02020603050405020304" pitchFamily="18" charset="0"/>
              <a:ea typeface="Times New Roman" panose="02020603050405020304" pitchFamily="18" charset="0"/>
            </a:endParaRPr>
          </a:p>
        </p:txBody>
      </p:sp>
      <p:pic>
        <p:nvPicPr>
          <p:cNvPr id="11" name="Рисунок 10"/>
          <p:cNvPicPr/>
          <p:nvPr/>
        </p:nvPicPr>
        <p:blipFill rotWithShape="1">
          <a:blip r:embed="rId2">
            <a:extLst>
              <a:ext uri="{28A0092B-C50C-407E-A947-70E740481C1C}">
                <a14:useLocalDpi xmlns:a14="http://schemas.microsoft.com/office/drawing/2010/main" val="0"/>
              </a:ext>
            </a:extLst>
          </a:blip>
          <a:srcRect l="4617" t="67139" r="3301" b="5371"/>
          <a:stretch/>
        </p:blipFill>
        <p:spPr bwMode="auto">
          <a:xfrm>
            <a:off x="539350" y="3993340"/>
            <a:ext cx="4807150" cy="1979906"/>
          </a:xfrm>
          <a:prstGeom prst="rect">
            <a:avLst/>
          </a:prstGeom>
          <a:noFill/>
          <a:ln>
            <a:noFill/>
          </a:ln>
          <a:extLst>
            <a:ext uri="{53640926-AAD7-44D8-BBD7-CCE9431645EC}">
              <a14:shadowObscured xmlns:a14="http://schemas.microsoft.com/office/drawing/2010/main"/>
            </a:ext>
          </a:extLst>
        </p:spPr>
      </p:pic>
      <p:sp>
        <p:nvSpPr>
          <p:cNvPr id="5" name="Прямоугольник 4"/>
          <p:cNvSpPr/>
          <p:nvPr/>
        </p:nvSpPr>
        <p:spPr>
          <a:xfrm>
            <a:off x="5704114" y="4633435"/>
            <a:ext cx="6383113" cy="1754326"/>
          </a:xfrm>
          <a:prstGeom prst="rect">
            <a:avLst/>
          </a:prstGeom>
        </p:spPr>
        <p:txBody>
          <a:bodyPr wrap="square">
            <a:spAutoFit/>
          </a:bodyPr>
          <a:lstStyle/>
          <a:p>
            <a:pPr algn="just"/>
            <a:r>
              <a:rPr lang="ru-RU" dirty="0" err="1">
                <a:latin typeface="Times New Roman" panose="02020603050405020304" pitchFamily="18" charset="0"/>
                <a:ea typeface="Times New Roman" panose="02020603050405020304" pitchFamily="18" charset="0"/>
              </a:rPr>
              <a:t>Көптеген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талшықты-оптикалық</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құрылғылар</a:t>
            </a:r>
            <a:r>
              <a:rPr lang="ru-RU" dirty="0">
                <a:latin typeface="Times New Roman" panose="02020603050405020304" pitchFamily="18" charset="0"/>
                <a:ea typeface="Times New Roman" panose="02020603050405020304" pitchFamily="18" charset="0"/>
              </a:rPr>
              <a:t> 800-ден 1600 </a:t>
            </a:r>
            <a:r>
              <a:rPr lang="ru-RU" dirty="0" err="1">
                <a:latin typeface="Times New Roman" panose="02020603050405020304" pitchFamily="18" charset="0"/>
                <a:ea typeface="Times New Roman" panose="02020603050405020304" pitchFamily="18" charset="0"/>
              </a:rPr>
              <a:t>нм-ге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дейінгі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диапазондағы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инфрақызыл</a:t>
            </a:r>
            <a:r>
              <a:rPr lang="ru-RU" dirty="0">
                <a:latin typeface="Times New Roman" panose="02020603050405020304" pitchFamily="18" charset="0"/>
                <a:ea typeface="Times New Roman" panose="02020603050405020304" pitchFamily="18" charset="0"/>
              </a:rPr>
              <a:t> спектр </a:t>
            </a:r>
            <a:r>
              <a:rPr lang="ru-RU" dirty="0" err="1">
                <a:latin typeface="Times New Roman" panose="02020603050405020304" pitchFamily="18" charset="0"/>
                <a:ea typeface="Times New Roman" panose="02020603050405020304" pitchFamily="18" charset="0"/>
              </a:rPr>
              <a:t>аймағын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негізінен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мөлдірлік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терезелерінде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пайдаланады</a:t>
            </a:r>
            <a:r>
              <a:rPr lang="ru-RU" dirty="0">
                <a:latin typeface="Times New Roman" panose="02020603050405020304" pitchFamily="18" charset="0"/>
                <a:ea typeface="Times New Roman" panose="02020603050405020304" pitchFamily="18" charset="0"/>
              </a:rPr>
              <a:t>: 850, 1310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1550 </a:t>
            </a:r>
            <a:r>
              <a:rPr lang="ru-RU" dirty="0" err="1">
                <a:latin typeface="Times New Roman" panose="02020603050405020304" pitchFamily="18" charset="0"/>
                <a:ea typeface="Times New Roman" panose="02020603050405020304" pitchFamily="18" charset="0"/>
              </a:rPr>
              <a:t>нм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Дәл</a:t>
            </a:r>
            <a:r>
              <a:rPr lang="ru-RU" dirty="0">
                <a:latin typeface="Times New Roman" panose="02020603050405020304" pitchFamily="18" charset="0"/>
                <a:ea typeface="Times New Roman" panose="02020603050405020304" pitchFamily="18" charset="0"/>
              </a:rPr>
              <a:t> осы </a:t>
            </a:r>
            <a:r>
              <a:rPr lang="ru-RU" dirty="0" err="1">
                <a:latin typeface="Times New Roman" panose="02020603050405020304" pitchFamily="18" charset="0"/>
                <a:ea typeface="Times New Roman" panose="02020603050405020304" pitchFamily="18" charset="0"/>
              </a:rPr>
              <a:t>үш</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толқын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ұзындығының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жақындығы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сигналдың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әлсіреуінің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жергілікті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минимумдарын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құрайды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және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үлкен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тарату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диапазонын</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қамтамасыз</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етеді</a:t>
            </a:r>
            <a:r>
              <a:rPr lang="ru-RU"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8199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400" dirty="0" smtClean="0"/>
              <a:t>8.1-кесте. </a:t>
            </a:r>
            <a:r>
              <a:rPr lang="kk-KZ" sz="2400" dirty="0" smtClean="0"/>
              <a:t>Талшықты </a:t>
            </a:r>
            <a:r>
              <a:rPr lang="kk-KZ" sz="2400" dirty="0"/>
              <a:t>оптикалық стандарттар және олардың қолданылуы</a:t>
            </a:r>
            <a:endParaRPr lang="ru-RU" sz="2400" dirty="0"/>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6</a:t>
            </a:r>
            <a:endParaRPr lang="ru-RU" dirty="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3420596"/>
              </p:ext>
            </p:extLst>
          </p:nvPr>
        </p:nvGraphicFramePr>
        <p:xfrm>
          <a:off x="750795" y="1375659"/>
          <a:ext cx="10686462" cy="4763883"/>
        </p:xfrm>
        <a:graphic>
          <a:graphicData uri="http://schemas.openxmlformats.org/drawingml/2006/table">
            <a:tbl>
              <a:tblPr firstRow="1" firstCol="1" lastRow="1" lastCol="1" bandRow="1" bandCol="1">
                <a:tableStyleId>{FABFCF23-3B69-468F-B69F-88F6DE6A72F2}</a:tableStyleId>
              </a:tblPr>
              <a:tblGrid>
                <a:gridCol w="1724985"/>
                <a:gridCol w="1571701"/>
                <a:gridCol w="2199271"/>
                <a:gridCol w="1886043"/>
                <a:gridCol w="3304462"/>
              </a:tblGrid>
              <a:tr h="340277">
                <a:tc gridSpan="2">
                  <a:txBody>
                    <a:bodyPr/>
                    <a:lstStyle/>
                    <a:p>
                      <a:pPr algn="ctr">
                        <a:spcAft>
                          <a:spcPts val="0"/>
                        </a:spcAft>
                      </a:pPr>
                      <a:r>
                        <a:rPr lang="en-US" sz="2000" b="0" dirty="0" err="1">
                          <a:solidFill>
                            <a:schemeClr val="tx1"/>
                          </a:solidFill>
                          <a:effectLst/>
                          <a:latin typeface="Times New Roman" panose="02020603050405020304" pitchFamily="18" charset="0"/>
                          <a:cs typeface="Times New Roman" panose="02020603050405020304" pitchFamily="18" charset="0"/>
                        </a:rPr>
                        <a:t>Көпмодалы</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талшық</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gridSpan="3">
                  <a:txBody>
                    <a:bodyPr/>
                    <a:lstStyle/>
                    <a:p>
                      <a:pPr algn="ctr">
                        <a:spcAft>
                          <a:spcPts val="0"/>
                        </a:spcAft>
                      </a:pPr>
                      <a:r>
                        <a:rPr lang="en-US" sz="2000" b="0">
                          <a:solidFill>
                            <a:schemeClr val="tx1"/>
                          </a:solidFill>
                          <a:effectLst/>
                          <a:latin typeface="Times New Roman" panose="02020603050405020304" pitchFamily="18" charset="0"/>
                          <a:cs typeface="Times New Roman" panose="02020603050405020304" pitchFamily="18" charset="0"/>
                        </a:rPr>
                        <a:t>Бірмодалы талшық</a:t>
                      </a:r>
                      <a:endParaRPr lang="ru-RU"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r>
              <a:tr h="1701387">
                <a:tc>
                  <a:txBody>
                    <a:bodyPr/>
                    <a:lstStyle/>
                    <a:p>
                      <a:pPr algn="ctr">
                        <a:spcAft>
                          <a:spcPts val="0"/>
                        </a:spcAft>
                      </a:pPr>
                      <a:endParaRPr lang="kk-KZ"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smtClean="0">
                          <a:solidFill>
                            <a:schemeClr val="tx1"/>
                          </a:solidFill>
                          <a:effectLst/>
                          <a:latin typeface="Times New Roman" panose="02020603050405020304" pitchFamily="18" charset="0"/>
                          <a:cs typeface="Times New Roman" panose="02020603050405020304" pitchFamily="18" charset="0"/>
                        </a:rPr>
                        <a:t>MMF</a:t>
                      </a:r>
                      <a:r>
                        <a:rPr lang="en-US" sz="2000" b="0" spc="-15" dirty="0" smtClean="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50/125</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err="1">
                          <a:solidFill>
                            <a:schemeClr val="tx1"/>
                          </a:solidFill>
                          <a:effectLst/>
                          <a:latin typeface="Times New Roman" panose="02020603050405020304" pitchFamily="18" charset="0"/>
                          <a:cs typeface="Times New Roman" panose="02020603050405020304" pitchFamily="18" charset="0"/>
                        </a:rPr>
                        <a:t>Градиетті</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талшық</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kk-KZ"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smtClean="0">
                          <a:solidFill>
                            <a:schemeClr val="tx1"/>
                          </a:solidFill>
                          <a:effectLst/>
                          <a:latin typeface="Times New Roman" panose="02020603050405020304" pitchFamily="18" charset="0"/>
                          <a:cs typeface="Times New Roman" panose="02020603050405020304" pitchFamily="18" charset="0"/>
                        </a:rPr>
                        <a:t>MMF</a:t>
                      </a:r>
                      <a:r>
                        <a:rPr lang="en-US" sz="2000" b="0" spc="-15" dirty="0" smtClean="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62,5/125</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err="1">
                          <a:solidFill>
                            <a:schemeClr val="tx1"/>
                          </a:solidFill>
                          <a:effectLst/>
                          <a:latin typeface="Times New Roman" panose="02020603050405020304" pitchFamily="18" charset="0"/>
                          <a:cs typeface="Times New Roman" panose="02020603050405020304" pitchFamily="18" charset="0"/>
                        </a:rPr>
                        <a:t>Градиетті</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талшық</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kk-KZ"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smtClean="0">
                          <a:solidFill>
                            <a:schemeClr val="tx1"/>
                          </a:solidFill>
                          <a:effectLst/>
                          <a:latin typeface="Times New Roman" panose="02020603050405020304" pitchFamily="18" charset="0"/>
                          <a:cs typeface="Times New Roman" panose="02020603050405020304" pitchFamily="18" charset="0"/>
                        </a:rPr>
                        <a:t>SF</a:t>
                      </a:r>
                      <a:r>
                        <a:rPr lang="en-US" sz="2000" b="0" spc="-20" dirty="0" smtClean="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(NDSF)</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err="1">
                          <a:solidFill>
                            <a:schemeClr val="tx1"/>
                          </a:solidFill>
                          <a:effectLst/>
                          <a:latin typeface="Times New Roman" panose="02020603050405020304" pitchFamily="18" charset="0"/>
                          <a:cs typeface="Times New Roman" panose="02020603050405020304" pitchFamily="18" charset="0"/>
                        </a:rPr>
                        <a:t>Сатылы</a:t>
                      </a:r>
                      <a:r>
                        <a:rPr lang="en-US" sz="2000" b="0" dirty="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талшық</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kk-KZ"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smtClean="0">
                          <a:solidFill>
                            <a:schemeClr val="tx1"/>
                          </a:solidFill>
                          <a:effectLst/>
                          <a:latin typeface="Times New Roman" panose="02020603050405020304" pitchFamily="18" charset="0"/>
                          <a:cs typeface="Times New Roman" panose="02020603050405020304" pitchFamily="18" charset="0"/>
                        </a:rPr>
                        <a:t>DSF</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ru-RU" sz="2000" b="0" dirty="0" err="1">
                          <a:solidFill>
                            <a:schemeClr val="tx1"/>
                          </a:solidFill>
                          <a:effectLst/>
                          <a:latin typeface="Times New Roman" panose="02020603050405020304" pitchFamily="18" charset="0"/>
                          <a:cs typeface="Times New Roman" panose="02020603050405020304" pitchFamily="18" charset="0"/>
                        </a:rPr>
                        <a:t>Ығыстырылған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дисперсиясы</a:t>
                      </a:r>
                      <a:r>
                        <a:rPr lang="ru-RU" sz="2000" b="0" dirty="0">
                          <a:solidFill>
                            <a:schemeClr val="tx1"/>
                          </a:solidFill>
                          <a:effectLst/>
                          <a:latin typeface="Times New Roman" panose="02020603050405020304" pitchFamily="18" charset="0"/>
                          <a:cs typeface="Times New Roman" panose="02020603050405020304" pitchFamily="18" charset="0"/>
                        </a:rPr>
                        <a:t> бар </a:t>
                      </a:r>
                      <a:r>
                        <a:rPr lang="ru-RU" sz="2000" b="0" dirty="0" err="1">
                          <a:solidFill>
                            <a:schemeClr val="tx1"/>
                          </a:solidFill>
                          <a:effectLst/>
                          <a:latin typeface="Times New Roman" panose="02020603050405020304" pitchFamily="18" charset="0"/>
                          <a:cs typeface="Times New Roman" panose="02020603050405020304" pitchFamily="18" charset="0"/>
                        </a:rPr>
                        <a:t>талшық</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kk-KZ"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smtClean="0">
                          <a:solidFill>
                            <a:schemeClr val="tx1"/>
                          </a:solidFill>
                          <a:effectLst/>
                          <a:latin typeface="Times New Roman" panose="02020603050405020304" pitchFamily="18" charset="0"/>
                          <a:cs typeface="Times New Roman" panose="02020603050405020304" pitchFamily="18" charset="0"/>
                        </a:rPr>
                        <a:t>NZDSF</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ru-RU" sz="2000" b="0" dirty="0" err="1">
                          <a:solidFill>
                            <a:schemeClr val="tx1"/>
                          </a:solidFill>
                          <a:effectLst/>
                          <a:latin typeface="Times New Roman" panose="02020603050405020304" pitchFamily="18" charset="0"/>
                          <a:cs typeface="Times New Roman" panose="02020603050405020304" pitchFamily="18" charset="0"/>
                        </a:rPr>
                        <a:t>Нөлдік</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емес</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ығыстырыл</a:t>
                      </a:r>
                      <a:r>
                        <a:rPr lang="en-US" sz="2000" b="0" dirty="0">
                          <a:solidFill>
                            <a:schemeClr val="tx1"/>
                          </a:solidFill>
                          <a:effectLst/>
                          <a:latin typeface="Times New Roman" panose="02020603050405020304" pitchFamily="18" charset="0"/>
                          <a:cs typeface="Times New Roman" panose="02020603050405020304" pitchFamily="18" charset="0"/>
                        </a:rPr>
                        <a:t>-</a:t>
                      </a:r>
                      <a:r>
                        <a:rPr lang="ru-RU" sz="2000" b="0" dirty="0" err="1">
                          <a:solidFill>
                            <a:schemeClr val="tx1"/>
                          </a:solidFill>
                          <a:effectLst/>
                          <a:latin typeface="Times New Roman" panose="02020603050405020304" pitchFamily="18" charset="0"/>
                          <a:cs typeface="Times New Roman" panose="02020603050405020304" pitchFamily="18" charset="0"/>
                        </a:rPr>
                        <a:t>ған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дисперсиясы</a:t>
                      </a:r>
                      <a:r>
                        <a:rPr lang="ru-RU" sz="2000" b="0" dirty="0">
                          <a:solidFill>
                            <a:schemeClr val="tx1"/>
                          </a:solidFill>
                          <a:effectLst/>
                          <a:latin typeface="Times New Roman" panose="02020603050405020304" pitchFamily="18" charset="0"/>
                          <a:cs typeface="Times New Roman" panose="02020603050405020304" pitchFamily="18" charset="0"/>
                        </a:rPr>
                        <a:t> бар </a:t>
                      </a:r>
                      <a:r>
                        <a:rPr lang="ru-RU" sz="2000" b="0" dirty="0" err="1">
                          <a:solidFill>
                            <a:schemeClr val="tx1"/>
                          </a:solidFill>
                          <a:effectLst/>
                          <a:latin typeface="Times New Roman" panose="02020603050405020304" pitchFamily="18" charset="0"/>
                          <a:cs typeface="Times New Roman" panose="02020603050405020304" pitchFamily="18" charset="0"/>
                        </a:rPr>
                        <a:t>талшық</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22219">
                <a:tc>
                  <a:txBody>
                    <a:bodyPr/>
                    <a:lstStyle/>
                    <a:p>
                      <a:pPr algn="ctr">
                        <a:spcAft>
                          <a:spcPts val="0"/>
                        </a:spcAft>
                      </a:pPr>
                      <a:endParaRPr lang="kk-KZ"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smtClean="0">
                          <a:solidFill>
                            <a:schemeClr val="tx1"/>
                          </a:solidFill>
                          <a:effectLst/>
                          <a:latin typeface="Times New Roman" panose="02020603050405020304" pitchFamily="18" charset="0"/>
                          <a:cs typeface="Times New Roman" panose="02020603050405020304" pitchFamily="18" charset="0"/>
                        </a:rPr>
                        <a:t>ЛВС</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(Ethernet,</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Fast/Gigabit</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Ethernet,</a:t>
                      </a:r>
                      <a:r>
                        <a:rPr lang="en-US" sz="2000" b="0" spc="475"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FDDI,</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ATM)</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kk-KZ"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smtClean="0">
                          <a:solidFill>
                            <a:schemeClr val="tx1"/>
                          </a:solidFill>
                          <a:effectLst/>
                          <a:latin typeface="Times New Roman" panose="02020603050405020304" pitchFamily="18" charset="0"/>
                          <a:cs typeface="Times New Roman" panose="02020603050405020304" pitchFamily="18" charset="0"/>
                        </a:rPr>
                        <a:t>ЛВС</a:t>
                      </a:r>
                      <a:r>
                        <a:rPr lang="en-US" sz="2000" b="0" dirty="0">
                          <a:solidFill>
                            <a:schemeClr val="tx1"/>
                          </a:solidFill>
                          <a:effectLst/>
                          <a:latin typeface="Times New Roman" panose="02020603050405020304" pitchFamily="18" charset="0"/>
                          <a:cs typeface="Times New Roman" panose="02020603050405020304" pitchFamily="18" charset="0"/>
                        </a:rPr>
                        <a:t>	</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(Ethernet,</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Fast/Gigabit</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Ethernet,</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FDDI,</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ATM)</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kk-KZ"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err="1" smtClean="0">
                          <a:solidFill>
                            <a:schemeClr val="tx1"/>
                          </a:solidFill>
                          <a:effectLst/>
                          <a:latin typeface="Times New Roman" panose="02020603050405020304" pitchFamily="18" charset="0"/>
                          <a:cs typeface="Times New Roman" panose="02020603050405020304" pitchFamily="18" charset="0"/>
                        </a:rPr>
                        <a:t>Ұзартылған</a:t>
                      </a:r>
                      <a:r>
                        <a:rPr lang="en-US" sz="2000" b="0" dirty="0" smtClean="0">
                          <a:solidFill>
                            <a:schemeClr val="tx1"/>
                          </a:solidFill>
                          <a:effectLst/>
                          <a:latin typeface="Times New Roman" panose="02020603050405020304" pitchFamily="18" charset="0"/>
                          <a:cs typeface="Times New Roman" panose="02020603050405020304" pitchFamily="18" charset="0"/>
                        </a:rPr>
                        <a:t> </a:t>
                      </a:r>
                      <a:r>
                        <a:rPr lang="en-US" sz="2000" b="0" dirty="0" err="1">
                          <a:solidFill>
                            <a:schemeClr val="tx1"/>
                          </a:solidFill>
                          <a:effectLst/>
                          <a:latin typeface="Times New Roman" panose="02020603050405020304" pitchFamily="18" charset="0"/>
                          <a:cs typeface="Times New Roman" panose="02020603050405020304" pitchFamily="18" charset="0"/>
                        </a:rPr>
                        <a:t>желілер</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(Ethernet,</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Fast/Gigabit</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Ethernet FDDI,</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ATM),</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err="1">
                          <a:solidFill>
                            <a:schemeClr val="tx1"/>
                          </a:solidFill>
                          <a:effectLst/>
                          <a:latin typeface="Times New Roman" panose="02020603050405020304" pitchFamily="18" charset="0"/>
                          <a:cs typeface="Times New Roman" panose="02020603050405020304" pitchFamily="18" charset="0"/>
                        </a:rPr>
                        <a:t>Магистральдар</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SDH)</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ru-RU" sz="2000" b="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ru-RU" sz="2000" b="0" dirty="0" err="1" smtClean="0">
                          <a:solidFill>
                            <a:schemeClr val="tx1"/>
                          </a:solidFill>
                          <a:effectLst/>
                          <a:latin typeface="Times New Roman" panose="02020603050405020304" pitchFamily="18" charset="0"/>
                          <a:cs typeface="Times New Roman" panose="02020603050405020304" pitchFamily="18" charset="0"/>
                        </a:rPr>
                        <a:t>Шамадан</a:t>
                      </a:r>
                      <a:r>
                        <a:rPr lang="ru-RU" sz="2000" b="0" dirty="0" smtClean="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тыс</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ұзартылған</a:t>
                      </a:r>
                      <a:r>
                        <a:rPr lang="ru-RU" sz="2000" b="0" dirty="0">
                          <a:solidFill>
                            <a:schemeClr val="tx1"/>
                          </a:solidFill>
                          <a:effectLst/>
                          <a:latin typeface="Times New Roman" panose="02020603050405020304" pitchFamily="18" charset="0"/>
                          <a:cs typeface="Times New Roman" panose="02020603050405020304" pitchFamily="18" charset="0"/>
                        </a:rPr>
                        <a:t> </a:t>
                      </a:r>
                    </a:p>
                    <a:p>
                      <a:pPr algn="ctr">
                        <a:spcAft>
                          <a:spcPts val="0"/>
                        </a:spcAft>
                      </a:pPr>
                      <a:r>
                        <a:rPr lang="ru-RU" sz="2000" b="0" dirty="0" err="1">
                          <a:solidFill>
                            <a:schemeClr val="tx1"/>
                          </a:solidFill>
                          <a:effectLst/>
                          <a:latin typeface="Times New Roman" panose="02020603050405020304" pitchFamily="18" charset="0"/>
                          <a:cs typeface="Times New Roman" panose="02020603050405020304" pitchFamily="18" charset="0"/>
                        </a:rPr>
                        <a:t>желілер</a:t>
                      </a:r>
                      <a:r>
                        <a:rPr lang="ru-RU" sz="2000" b="0" dirty="0">
                          <a:solidFill>
                            <a:schemeClr val="tx1"/>
                          </a:solidFill>
                          <a:effectLst/>
                          <a:latin typeface="Times New Roman" panose="02020603050405020304" pitchFamily="18" charset="0"/>
                          <a:cs typeface="Times New Roman" panose="02020603050405020304" pitchFamily="18" charset="0"/>
                        </a:rPr>
                        <a:t>,</a:t>
                      </a:r>
                    </a:p>
                    <a:p>
                      <a:pPr algn="ctr">
                        <a:spcAft>
                          <a:spcPts val="0"/>
                        </a:spcAft>
                      </a:pPr>
                      <a:r>
                        <a:rPr lang="ru-RU" sz="2000" b="0" dirty="0" err="1">
                          <a:solidFill>
                            <a:schemeClr val="tx1"/>
                          </a:solidFill>
                          <a:effectLst/>
                          <a:latin typeface="Times New Roman" panose="02020603050405020304" pitchFamily="18" charset="0"/>
                          <a:cs typeface="Times New Roman" panose="02020603050405020304" pitchFamily="18" charset="0"/>
                        </a:rPr>
                        <a:t>супермагис-тральдар</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a:t>
                      </a:r>
                      <a:r>
                        <a:rPr lang="en-US" sz="2000" b="0" dirty="0">
                          <a:solidFill>
                            <a:schemeClr val="tx1"/>
                          </a:solidFill>
                          <a:effectLst/>
                          <a:latin typeface="Times New Roman" panose="02020603050405020304" pitchFamily="18" charset="0"/>
                          <a:cs typeface="Times New Roman" panose="02020603050405020304" pitchFamily="18" charset="0"/>
                        </a:rPr>
                        <a:t>SDH</a:t>
                      </a:r>
                      <a:r>
                        <a:rPr lang="ru-RU" sz="2000" b="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ATM</a:t>
                      </a:r>
                      <a:r>
                        <a:rPr lang="ru-RU" sz="2000" b="0" dirty="0">
                          <a:solidFill>
                            <a:schemeClr val="tx1"/>
                          </a:solidFill>
                          <a:effectLst/>
                          <a:latin typeface="Times New Roman" panose="02020603050405020304" pitchFamily="18" charset="0"/>
                          <a:cs typeface="Times New Roman" panose="02020603050405020304" pitchFamily="18" charset="0"/>
                        </a:rPr>
                        <a:t>)</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 </a:t>
                      </a:r>
                    </a:p>
                    <a:p>
                      <a:pPr algn="ctr">
                        <a:spcAft>
                          <a:spcPts val="0"/>
                        </a:spcAft>
                      </a:pPr>
                      <a:r>
                        <a:rPr lang="ru-RU" sz="2000" b="0" dirty="0" err="1" smtClean="0">
                          <a:solidFill>
                            <a:schemeClr val="tx1"/>
                          </a:solidFill>
                          <a:effectLst/>
                          <a:latin typeface="Times New Roman" panose="02020603050405020304" pitchFamily="18" charset="0"/>
                          <a:cs typeface="Times New Roman" panose="02020603050405020304" pitchFamily="18" charset="0"/>
                        </a:rPr>
                        <a:t>Шамадан</a:t>
                      </a:r>
                      <a:r>
                        <a:rPr lang="ru-RU" sz="2000" b="0" dirty="0" smtClean="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тыс</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ұзартылған</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желілер</a:t>
                      </a:r>
                      <a:r>
                        <a:rPr lang="ru-RU" sz="2000" b="0" dirty="0">
                          <a:solidFill>
                            <a:schemeClr val="tx1"/>
                          </a:solidFill>
                          <a:effectLst/>
                          <a:latin typeface="Times New Roman" panose="02020603050405020304" pitchFamily="18" charset="0"/>
                          <a:cs typeface="Times New Roman" panose="02020603050405020304" pitchFamily="18" charset="0"/>
                        </a:rPr>
                        <a:t>,</a:t>
                      </a:r>
                    </a:p>
                    <a:p>
                      <a:pPr algn="ctr">
                        <a:spcAft>
                          <a:spcPts val="0"/>
                        </a:spcAft>
                      </a:pPr>
                      <a:r>
                        <a:rPr lang="ru-RU" sz="2000" b="0" dirty="0" err="1">
                          <a:solidFill>
                            <a:schemeClr val="tx1"/>
                          </a:solidFill>
                          <a:effectLst/>
                          <a:latin typeface="Times New Roman" panose="02020603050405020304" pitchFamily="18" charset="0"/>
                          <a:cs typeface="Times New Roman" panose="02020603050405020304" pitchFamily="18" charset="0"/>
                        </a:rPr>
                        <a:t>супермагис-тральдар</a:t>
                      </a:r>
                      <a:endParaRPr lang="ru-RU" sz="2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a:t>
                      </a:r>
                      <a:r>
                        <a:rPr lang="en-US" sz="2000" b="0" dirty="0">
                          <a:solidFill>
                            <a:schemeClr val="tx1"/>
                          </a:solidFill>
                          <a:effectLst/>
                          <a:latin typeface="Times New Roman" panose="02020603050405020304" pitchFamily="18" charset="0"/>
                          <a:cs typeface="Times New Roman" panose="02020603050405020304" pitchFamily="18" charset="0"/>
                        </a:rPr>
                        <a:t>SDH</a:t>
                      </a:r>
                      <a:r>
                        <a:rPr lang="ru-RU" sz="2000" b="0" dirty="0">
                          <a:solidFill>
                            <a:schemeClr val="tx1"/>
                          </a:solidFill>
                          <a:effectLst/>
                          <a:latin typeface="Times New Roman" panose="02020603050405020304" pitchFamily="18" charset="0"/>
                          <a:cs typeface="Times New Roman" panose="02020603050405020304" pitchFamily="18" charset="0"/>
                        </a:rPr>
                        <a:t>,</a:t>
                      </a:r>
                      <a:r>
                        <a:rPr lang="en-US" sz="2000" b="0" dirty="0">
                          <a:solidFill>
                            <a:schemeClr val="tx1"/>
                          </a:solidFill>
                          <a:effectLst/>
                          <a:latin typeface="Times New Roman" panose="02020603050405020304" pitchFamily="18" charset="0"/>
                          <a:cs typeface="Times New Roman" panose="02020603050405020304" pitchFamily="18" charset="0"/>
                        </a:rPr>
                        <a:t>ATM</a:t>
                      </a:r>
                      <a:r>
                        <a:rPr lang="ru-RU" sz="2000" b="0" dirty="0">
                          <a:solidFill>
                            <a:schemeClr val="tx1"/>
                          </a:solidFill>
                          <a:effectLst/>
                          <a:latin typeface="Times New Roman" panose="02020603050405020304" pitchFamily="18" charset="0"/>
                          <a:cs typeface="Times New Roman" panose="02020603050405020304" pitchFamily="18" charset="0"/>
                        </a:rPr>
                        <a:t>)</a:t>
                      </a:r>
                    </a:p>
                    <a:p>
                      <a:pPr algn="ctr">
                        <a:spcAft>
                          <a:spcPts val="0"/>
                        </a:spcAft>
                      </a:pPr>
                      <a:r>
                        <a:rPr lang="ru-RU" sz="2000" b="0" dirty="0" err="1">
                          <a:solidFill>
                            <a:schemeClr val="tx1"/>
                          </a:solidFill>
                          <a:effectLst/>
                          <a:latin typeface="Times New Roman" panose="02020603050405020304" pitchFamily="18" charset="0"/>
                          <a:cs typeface="Times New Roman" panose="02020603050405020304" pitchFamily="18" charset="0"/>
                        </a:rPr>
                        <a:t>Барлық</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оптикалық</a:t>
                      </a:r>
                      <a:r>
                        <a:rPr lang="ru-RU" sz="2000" b="0" dirty="0">
                          <a:solidFill>
                            <a:schemeClr val="tx1"/>
                          </a:solidFill>
                          <a:effectLst/>
                          <a:latin typeface="Times New Roman" panose="02020603050405020304" pitchFamily="18" charset="0"/>
                          <a:cs typeface="Times New Roman" panose="02020603050405020304" pitchFamily="18" charset="0"/>
                        </a:rPr>
                        <a:t> </a:t>
                      </a:r>
                      <a:r>
                        <a:rPr lang="ru-RU" sz="2000" b="0" dirty="0" err="1">
                          <a:solidFill>
                            <a:schemeClr val="tx1"/>
                          </a:solidFill>
                          <a:effectLst/>
                          <a:latin typeface="Times New Roman" panose="02020603050405020304" pitchFamily="18" charset="0"/>
                          <a:cs typeface="Times New Roman" panose="02020603050405020304" pitchFamily="18" charset="0"/>
                        </a:rPr>
                        <a:t>желілер</a:t>
                      </a:r>
                      <a:endParaRPr lang="ru-RU"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68657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400" dirty="0" smtClean="0"/>
              <a:t>8.2-кесте. </a:t>
            </a:r>
            <a:r>
              <a:rPr lang="kk-KZ" sz="2400" dirty="0" smtClean="0"/>
              <a:t>ОТ</a:t>
            </a:r>
            <a:r>
              <a:rPr lang="ru-RU" sz="2400" dirty="0" smtClean="0"/>
              <a:t> </a:t>
            </a:r>
            <a:r>
              <a:rPr lang="ru-RU" sz="2400" dirty="0" err="1"/>
              <a:t>типтік</a:t>
            </a:r>
            <a:r>
              <a:rPr lang="ru-RU" sz="2400" dirty="0"/>
              <a:t> </a:t>
            </a:r>
            <a:r>
              <a:rPr lang="ru-RU" sz="2400" dirty="0" err="1"/>
              <a:t>сипаттамалары</a:t>
            </a:r>
            <a:endParaRPr lang="ru-RU" sz="2400" dirty="0"/>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7</a:t>
            </a:r>
            <a:endParaRPr lang="ru-RU" dirty="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69890141"/>
              </p:ext>
            </p:extLst>
          </p:nvPr>
        </p:nvGraphicFramePr>
        <p:xfrm>
          <a:off x="542019" y="1097903"/>
          <a:ext cx="11030857" cy="5454469"/>
        </p:xfrm>
        <a:graphic>
          <a:graphicData uri="http://schemas.openxmlformats.org/drawingml/2006/table">
            <a:tbl>
              <a:tblPr firstRow="1" firstCol="1" lastRow="1" lastCol="1" bandRow="1" bandCol="1">
                <a:tableStyleId>{FABFCF23-3B69-468F-B69F-88F6DE6A72F2}</a:tableStyleId>
              </a:tblPr>
              <a:tblGrid>
                <a:gridCol w="1402493"/>
                <a:gridCol w="1227290"/>
                <a:gridCol w="1271524"/>
                <a:gridCol w="1334839"/>
                <a:gridCol w="2229936"/>
                <a:gridCol w="1334839"/>
                <a:gridCol w="2229936"/>
              </a:tblGrid>
              <a:tr h="969554">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cs typeface="Times New Roman" panose="02020603050405020304" pitchFamily="18" charset="0"/>
                      </a:endParaRPr>
                    </a:p>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ОК </a:t>
                      </a:r>
                      <a:r>
                        <a:rPr lang="en-US" sz="1800" b="0" dirty="0" err="1">
                          <a:solidFill>
                            <a:schemeClr val="tx1"/>
                          </a:solidFill>
                          <a:effectLst/>
                          <a:latin typeface="Times New Roman" panose="02020603050405020304" pitchFamily="18" charset="0"/>
                          <a:cs typeface="Times New Roman" panose="02020603050405020304" pitchFamily="18" charset="0"/>
                        </a:rPr>
                        <a:t>типі</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905" algn="ctr">
                        <a:spcAft>
                          <a:spcPts val="0"/>
                        </a:spcAft>
                      </a:pPr>
                      <a:r>
                        <a:rPr lang="en-US" sz="1800" b="0" dirty="0" err="1">
                          <a:solidFill>
                            <a:schemeClr val="tx1"/>
                          </a:solidFill>
                          <a:effectLst/>
                          <a:latin typeface="Times New Roman" panose="02020603050405020304" pitchFamily="18" charset="0"/>
                          <a:cs typeface="Times New Roman" panose="02020603050405020304" pitchFamily="18" charset="0"/>
                        </a:rPr>
                        <a:t>Сандық</a:t>
                      </a:r>
                      <a:r>
                        <a:rPr lang="en-US" sz="1800" b="0" spc="-290" dirty="0">
                          <a:solidFill>
                            <a:schemeClr val="tx1"/>
                          </a:solidFill>
                          <a:effectLst/>
                          <a:latin typeface="Times New Roman" panose="02020603050405020304" pitchFamily="18" charset="0"/>
                          <a:cs typeface="Times New Roman" panose="02020603050405020304" pitchFamily="18" charset="0"/>
                        </a:rPr>
                        <a:t> </a:t>
                      </a:r>
                      <a:r>
                        <a:rPr lang="en-US" sz="1800" b="0" dirty="0" err="1">
                          <a:solidFill>
                            <a:schemeClr val="tx1"/>
                          </a:solidFill>
                          <a:effectLst/>
                          <a:latin typeface="Times New Roman" panose="02020603050405020304" pitchFamily="18" charset="0"/>
                          <a:cs typeface="Times New Roman" panose="02020603050405020304" pitchFamily="18" charset="0"/>
                        </a:rPr>
                        <a:t>апертура</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Жұмыс</a:t>
                      </a:r>
                      <a:endParaRPr lang="ru-RU" sz="1800" b="0">
                        <a:solidFill>
                          <a:schemeClr val="tx1"/>
                        </a:solidFill>
                        <a:effectLst/>
                        <a:latin typeface="Times New Roman" panose="02020603050405020304" pitchFamily="18" charset="0"/>
                        <a:cs typeface="Times New Roman" panose="02020603050405020304" pitchFamily="18" charset="0"/>
                      </a:endParaRPr>
                    </a:p>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диапазоны,мкм</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Өшу коэффициенті,дБ/км</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Кеңжолақты коэффициент,</a:t>
                      </a:r>
                      <a:r>
                        <a:rPr lang="en-US" sz="1800" b="0" spc="-5">
                          <a:solidFill>
                            <a:schemeClr val="tx1"/>
                          </a:solidFill>
                          <a:effectLst/>
                          <a:latin typeface="Times New Roman" panose="02020603050405020304" pitchFamily="18" charset="0"/>
                          <a:cs typeface="Times New Roman" panose="02020603050405020304" pitchFamily="18" charset="0"/>
                        </a:rPr>
                        <a:t> </a:t>
                      </a:r>
                      <a:r>
                        <a:rPr lang="en-US" sz="1800" b="0">
                          <a:solidFill>
                            <a:schemeClr val="tx1"/>
                          </a:solidFill>
                          <a:effectLst/>
                          <a:latin typeface="Times New Roman" panose="02020603050405020304" pitchFamily="18" charset="0"/>
                          <a:cs typeface="Times New Roman" panose="02020603050405020304" pitchFamily="18" charset="0"/>
                        </a:rPr>
                        <a:t>МГц-км</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Меншікті</a:t>
                      </a:r>
                    </a:p>
                    <a:p>
                      <a:pPr indent="1905" algn="ctr">
                        <a:spcAft>
                          <a:spcPts val="0"/>
                        </a:spcAft>
                      </a:pPr>
                      <a:r>
                        <a:rPr lang="ru-RU" sz="1800" b="0" spc="-5">
                          <a:solidFill>
                            <a:schemeClr val="tx1"/>
                          </a:solidFill>
                          <a:effectLst/>
                          <a:latin typeface="Times New Roman" panose="02020603050405020304" pitchFamily="18" charset="0"/>
                          <a:cs typeface="Times New Roman" panose="02020603050405020304" pitchFamily="18" charset="0"/>
                        </a:rPr>
                        <a:t>хроматикалық</a:t>
                      </a:r>
                      <a:endParaRPr lang="ru-RU" sz="1800" b="0">
                        <a:solidFill>
                          <a:schemeClr val="tx1"/>
                        </a:solidFill>
                        <a:effectLst/>
                        <a:latin typeface="Times New Roman" panose="02020603050405020304" pitchFamily="18" charset="0"/>
                        <a:cs typeface="Times New Roman" panose="02020603050405020304" pitchFamily="18" charset="0"/>
                      </a:endParaRP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дисперсия</a:t>
                      </a: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пс/км-нм</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389">
                <a:tc gridSpan="7">
                  <a:txBody>
                    <a:bodyPr/>
                    <a:lstStyle/>
                    <a:p>
                      <a:pPr indent="1905" algn="ctr">
                        <a:spcAft>
                          <a:spcPts val="0"/>
                        </a:spcAft>
                      </a:pPr>
                      <a:r>
                        <a:rPr lang="en-US" sz="1800" b="0" dirty="0" err="1">
                          <a:solidFill>
                            <a:schemeClr val="tx1"/>
                          </a:solidFill>
                          <a:effectLst/>
                          <a:latin typeface="Times New Roman" panose="02020603050405020304" pitchFamily="18" charset="0"/>
                          <a:cs typeface="Times New Roman" panose="02020603050405020304" pitchFamily="18" charset="0"/>
                        </a:rPr>
                        <a:t>Көпмодалы</a:t>
                      </a:r>
                      <a:r>
                        <a:rPr lang="en-US" sz="1800" b="0" dirty="0">
                          <a:solidFill>
                            <a:schemeClr val="tx1"/>
                          </a:solidFill>
                          <a:effectLst/>
                          <a:latin typeface="Times New Roman" panose="02020603050405020304" pitchFamily="18" charset="0"/>
                          <a:cs typeface="Times New Roman" panose="02020603050405020304" pitchFamily="18" charset="0"/>
                        </a:rPr>
                        <a:t> </a:t>
                      </a:r>
                      <a:r>
                        <a:rPr lang="en-US" sz="1800" b="0" dirty="0" err="1">
                          <a:solidFill>
                            <a:schemeClr val="tx1"/>
                          </a:solidFill>
                          <a:effectLst/>
                          <a:latin typeface="Times New Roman" panose="02020603050405020304" pitchFamily="18" charset="0"/>
                          <a:cs typeface="Times New Roman" panose="02020603050405020304" pitchFamily="18" charset="0"/>
                        </a:rPr>
                        <a:t>градиетті</a:t>
                      </a:r>
                      <a:r>
                        <a:rPr lang="en-US" sz="1800" b="0" dirty="0">
                          <a:solidFill>
                            <a:schemeClr val="tx1"/>
                          </a:solidFill>
                          <a:effectLst/>
                          <a:latin typeface="Times New Roman" panose="02020603050405020304" pitchFamily="18" charset="0"/>
                          <a:cs typeface="Times New Roman" panose="02020603050405020304" pitchFamily="18" charset="0"/>
                        </a:rPr>
                        <a:t> ОК</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2389">
                <a:tc rowSpan="6">
                  <a:txBody>
                    <a:bodyPr/>
                    <a:lstStyle/>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50/125 мкм</a:t>
                      </a: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(МСЭ-Т</a:t>
                      </a:r>
                      <a:r>
                        <a:rPr lang="ru-RU" sz="1800" b="0" spc="-5">
                          <a:solidFill>
                            <a:schemeClr val="tx1"/>
                          </a:solidFill>
                          <a:effectLst/>
                          <a:latin typeface="Times New Roman" panose="02020603050405020304" pitchFamily="18" charset="0"/>
                          <a:cs typeface="Times New Roman" panose="02020603050405020304" pitchFamily="18" charset="0"/>
                        </a:rPr>
                        <a:t> </a:t>
                      </a:r>
                      <a:r>
                        <a:rPr lang="en-US" sz="1800" b="0">
                          <a:solidFill>
                            <a:schemeClr val="tx1"/>
                          </a:solidFill>
                          <a:effectLst/>
                          <a:latin typeface="Times New Roman" panose="02020603050405020304" pitchFamily="18" charset="0"/>
                          <a:cs typeface="Times New Roman" panose="02020603050405020304" pitchFamily="18" charset="0"/>
                        </a:rPr>
                        <a:t>G</a:t>
                      </a:r>
                      <a:endParaRPr lang="ru-RU" sz="1800" b="0">
                        <a:solidFill>
                          <a:schemeClr val="tx1"/>
                        </a:solidFill>
                        <a:effectLst/>
                        <a:latin typeface="Times New Roman" panose="02020603050405020304" pitchFamily="18" charset="0"/>
                        <a:cs typeface="Times New Roman" panose="02020603050405020304" pitchFamily="18" charset="0"/>
                      </a:endParaRP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651)</a:t>
                      </a: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62,5/125</a:t>
                      </a: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мкм</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indent="1905" algn="ctr">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 </a:t>
                      </a:r>
                    </a:p>
                    <a:p>
                      <a:pPr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0.2</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0.825...0.8</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≤2.7</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≥400</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6">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389">
                <a:tc vMerge="1">
                  <a:txBody>
                    <a:bodyPr/>
                    <a:lstStyle/>
                    <a:p>
                      <a:endParaRPr lang="ru-RU"/>
                    </a:p>
                  </a:txBody>
                  <a:tcPr/>
                </a:tc>
                <a:tc v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75</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123825"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≤1.0</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≥600</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r>
              <a:tr h="242389">
                <a:tc vMerge="1">
                  <a:txBody>
                    <a:bodyPr/>
                    <a:lstStyle/>
                    <a:p>
                      <a:endParaRPr lang="ru-RU"/>
                    </a:p>
                  </a:txBody>
                  <a:tcPr/>
                </a:tc>
                <a:tc v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1.27...1.34</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r>
              <a:tr h="242389">
                <a:tc vMerge="1">
                  <a:txBody>
                    <a:bodyPr/>
                    <a:lstStyle/>
                    <a:p>
                      <a:endParaRPr lang="ru-RU"/>
                    </a:p>
                  </a:txBody>
                  <a:tcPr/>
                </a:tc>
                <a:tc rowSpan="3">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a:t>
                      </a:r>
                      <a:endParaRPr lang="ru-RU" sz="1800" b="0">
                        <a:solidFill>
                          <a:schemeClr val="tx1"/>
                        </a:solidFill>
                        <a:effectLst/>
                        <a:latin typeface="Times New Roman" panose="02020603050405020304" pitchFamily="18" charset="0"/>
                        <a:cs typeface="Times New Roman" panose="02020603050405020304" pitchFamily="18" charset="0"/>
                      </a:endParaRPr>
                    </a:p>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0.28</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kk-KZ" sz="1800" b="0">
                          <a:solidFill>
                            <a:schemeClr val="tx1"/>
                          </a:solidFill>
                          <a:effectLst/>
                          <a:latin typeface="Times New Roman" panose="02020603050405020304" pitchFamily="18" charset="0"/>
                          <a:cs typeface="Times New Roman" panose="02020603050405020304" pitchFamily="18" charset="0"/>
                        </a:rPr>
                        <a:t>0,825...0,8</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≤3.5</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≥200</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r>
              <a:tr h="242389">
                <a:tc vMerge="1">
                  <a:txBody>
                    <a:bodyPr/>
                    <a:lstStyle/>
                    <a:p>
                      <a:endParaRPr lang="ru-RU"/>
                    </a:p>
                  </a:txBody>
                  <a:tcPr/>
                </a:tc>
                <a:tc v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75</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123825"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≤2.0</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≥500</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r>
              <a:tr h="242389">
                <a:tc vMerge="1">
                  <a:txBody>
                    <a:bodyPr/>
                    <a:lstStyle/>
                    <a:p>
                      <a:endParaRPr lang="ru-RU"/>
                    </a:p>
                  </a:txBody>
                  <a:tcPr/>
                </a:tc>
                <a:tc v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1.27...1.34</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r>
              <a:tr h="242389">
                <a:tc gridSpan="7">
                  <a:txBody>
                    <a:bodyPr/>
                    <a:lstStyle/>
                    <a:p>
                      <a:pPr indent="1905" algn="ctr">
                        <a:spcAft>
                          <a:spcPts val="0"/>
                        </a:spcAft>
                      </a:pPr>
                      <a:r>
                        <a:rPr lang="en-US" sz="1800" b="0" dirty="0" err="1">
                          <a:solidFill>
                            <a:schemeClr val="tx1"/>
                          </a:solidFill>
                          <a:effectLst/>
                          <a:latin typeface="Times New Roman" panose="02020603050405020304" pitchFamily="18" charset="0"/>
                          <a:cs typeface="Times New Roman" panose="02020603050405020304" pitchFamily="18" charset="0"/>
                        </a:rPr>
                        <a:t>Бірмодалы</a:t>
                      </a:r>
                      <a:r>
                        <a:rPr lang="en-US" sz="1800" b="0" dirty="0">
                          <a:solidFill>
                            <a:schemeClr val="tx1"/>
                          </a:solidFill>
                          <a:effectLst/>
                          <a:latin typeface="Times New Roman" panose="02020603050405020304" pitchFamily="18" charset="0"/>
                          <a:cs typeface="Times New Roman" panose="02020603050405020304" pitchFamily="18" charset="0"/>
                        </a:rPr>
                        <a:t> ОК</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2389">
                <a:tc rowSpan="4">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SF</a:t>
                      </a:r>
                      <a:r>
                        <a:rPr lang="en-US" sz="1800" b="0" spc="-15">
                          <a:solidFill>
                            <a:schemeClr val="tx1"/>
                          </a:solidFill>
                          <a:effectLst/>
                          <a:latin typeface="Times New Roman" panose="02020603050405020304" pitchFamily="18" charset="0"/>
                          <a:cs typeface="Times New Roman" panose="02020603050405020304" pitchFamily="18" charset="0"/>
                        </a:rPr>
                        <a:t> </a:t>
                      </a:r>
                      <a:r>
                        <a:rPr lang="ru-RU" sz="1800" b="0">
                          <a:solidFill>
                            <a:schemeClr val="tx1"/>
                          </a:solidFill>
                          <a:effectLst/>
                          <a:latin typeface="Times New Roman" panose="02020603050405020304" pitchFamily="18" charset="0"/>
                          <a:cs typeface="Times New Roman" panose="02020603050405020304" pitchFamily="18" charset="0"/>
                        </a:rPr>
                        <a:t>9/125</a:t>
                      </a: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мкм</a:t>
                      </a:r>
                      <a:r>
                        <a:rPr lang="ru-RU" sz="1800" b="0" spc="-15">
                          <a:solidFill>
                            <a:schemeClr val="tx1"/>
                          </a:solidFill>
                          <a:effectLst/>
                          <a:latin typeface="Times New Roman" panose="02020603050405020304" pitchFamily="18" charset="0"/>
                          <a:cs typeface="Times New Roman" panose="02020603050405020304" pitchFamily="18" charset="0"/>
                        </a:rPr>
                        <a:t> </a:t>
                      </a:r>
                      <a:r>
                        <a:rPr lang="ru-RU" sz="1800" b="0">
                          <a:solidFill>
                            <a:schemeClr val="tx1"/>
                          </a:solidFill>
                          <a:effectLst/>
                          <a:latin typeface="Times New Roman" panose="02020603050405020304" pitchFamily="18" charset="0"/>
                          <a:cs typeface="Times New Roman" panose="02020603050405020304" pitchFamily="18" charset="0"/>
                        </a:rPr>
                        <a:t>(МСЭ-</a:t>
                      </a: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Т</a:t>
                      </a:r>
                      <a:r>
                        <a:rPr lang="ru-RU" sz="1800" b="0" spc="-5">
                          <a:solidFill>
                            <a:schemeClr val="tx1"/>
                          </a:solidFill>
                          <a:effectLst/>
                          <a:latin typeface="Times New Roman" panose="02020603050405020304" pitchFamily="18" charset="0"/>
                          <a:cs typeface="Times New Roman" panose="02020603050405020304" pitchFamily="18" charset="0"/>
                        </a:rPr>
                        <a:t> </a:t>
                      </a:r>
                      <a:r>
                        <a:rPr lang="en-US" sz="1800" b="0">
                          <a:solidFill>
                            <a:schemeClr val="tx1"/>
                          </a:solidFill>
                          <a:effectLst/>
                          <a:latin typeface="Times New Roman" panose="02020603050405020304" pitchFamily="18" charset="0"/>
                          <a:cs typeface="Times New Roman" panose="02020603050405020304" pitchFamily="18" charset="0"/>
                        </a:rPr>
                        <a:t>G</a:t>
                      </a:r>
                      <a:r>
                        <a:rPr lang="en-US" sz="1800" b="0" spc="-5">
                          <a:solidFill>
                            <a:schemeClr val="tx1"/>
                          </a:solidFill>
                          <a:effectLst/>
                          <a:latin typeface="Times New Roman" panose="02020603050405020304" pitchFamily="18" charset="0"/>
                          <a:cs typeface="Times New Roman" panose="02020603050405020304" pitchFamily="18" charset="0"/>
                        </a:rPr>
                        <a:t> </a:t>
                      </a:r>
                      <a:r>
                        <a:rPr lang="ru-RU" sz="1800" b="0">
                          <a:solidFill>
                            <a:schemeClr val="tx1"/>
                          </a:solidFill>
                          <a:effectLst/>
                          <a:latin typeface="Times New Roman" panose="02020603050405020304" pitchFamily="18" charset="0"/>
                          <a:cs typeface="Times New Roman" panose="02020603050405020304" pitchFamily="18" charset="0"/>
                        </a:rPr>
                        <a:t>652)</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4">
                  <a:txBody>
                    <a:bodyPr/>
                    <a:lstStyle/>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 </a:t>
                      </a: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 </a:t>
                      </a:r>
                    </a:p>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0.1</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1.285...1.3</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≤0.43</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8">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≤3.5</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389">
                <a:tc vMerge="1">
                  <a:txBody>
                    <a:bodyPr/>
                    <a:lstStyle/>
                    <a:p>
                      <a:endParaRPr lang="ru-RU"/>
                    </a:p>
                  </a:txBody>
                  <a:tcPr/>
                </a:tc>
                <a:tc vMerge="1">
                  <a:txBody>
                    <a:bodyPr/>
                    <a:lstStyle/>
                    <a:p>
                      <a:endParaRPr lang="ru-RU"/>
                    </a:p>
                  </a:txBody>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3</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≤0.28</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≤18</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389">
                <a:tc vMerge="1">
                  <a:txBody>
                    <a:bodyPr/>
                    <a:lstStyle/>
                    <a:p>
                      <a:endParaRPr lang="ru-RU"/>
                    </a:p>
                  </a:txBody>
                  <a:tcPr/>
                </a:tc>
                <a:tc vMerge="1">
                  <a:txBody>
                    <a:bodyPr/>
                    <a:lstStyle/>
                    <a:p>
                      <a:endParaRPr lang="ru-RU"/>
                    </a:p>
                  </a:txBody>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1.525...1.5</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c rowSpan="2">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389">
                <a:tc vMerge="1">
                  <a:txBody>
                    <a:bodyPr/>
                    <a:lstStyle/>
                    <a:p>
                      <a:endParaRPr lang="ru-RU"/>
                    </a:p>
                  </a:txBody>
                  <a:tcPr/>
                </a:tc>
                <a:tc vMerge="1">
                  <a:txBody>
                    <a:bodyPr/>
                    <a:lstStyle/>
                    <a:p>
                      <a:endParaRPr lang="ru-RU"/>
                    </a:p>
                  </a:txBody>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75</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tr>
              <a:tr h="242389">
                <a:tc rowSpan="4">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DSF</a:t>
                      </a:r>
                      <a:r>
                        <a:rPr lang="en-US" sz="1800" b="0" spc="-10" dirty="0">
                          <a:solidFill>
                            <a:schemeClr val="tx1"/>
                          </a:solidFill>
                          <a:effectLst/>
                          <a:latin typeface="Times New Roman" panose="02020603050405020304" pitchFamily="18" charset="0"/>
                          <a:cs typeface="Times New Roman" panose="02020603050405020304" pitchFamily="18" charset="0"/>
                        </a:rPr>
                        <a:t> </a:t>
                      </a:r>
                      <a:r>
                        <a:rPr lang="ru-RU" sz="1800" b="0" dirty="0">
                          <a:solidFill>
                            <a:schemeClr val="tx1"/>
                          </a:solidFill>
                          <a:effectLst/>
                          <a:latin typeface="Times New Roman" panose="02020603050405020304" pitchFamily="18" charset="0"/>
                          <a:cs typeface="Times New Roman" panose="02020603050405020304" pitchFamily="18" charset="0"/>
                        </a:rPr>
                        <a:t>8/125</a:t>
                      </a:r>
                    </a:p>
                    <a:p>
                      <a:pPr indent="1905" algn="ctr">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мкм</a:t>
                      </a:r>
                      <a:r>
                        <a:rPr lang="ru-RU" sz="1800" b="0" spc="-15" dirty="0">
                          <a:solidFill>
                            <a:schemeClr val="tx1"/>
                          </a:solidFill>
                          <a:effectLst/>
                          <a:latin typeface="Times New Roman" panose="02020603050405020304" pitchFamily="18" charset="0"/>
                          <a:cs typeface="Times New Roman" panose="02020603050405020304" pitchFamily="18" charset="0"/>
                        </a:rPr>
                        <a:t> </a:t>
                      </a:r>
                      <a:r>
                        <a:rPr lang="ru-RU" sz="1800" b="0" dirty="0">
                          <a:solidFill>
                            <a:schemeClr val="tx1"/>
                          </a:solidFill>
                          <a:effectLst/>
                          <a:latin typeface="Times New Roman" panose="02020603050405020304" pitchFamily="18" charset="0"/>
                          <a:cs typeface="Times New Roman" panose="02020603050405020304" pitchFamily="18" charset="0"/>
                        </a:rPr>
                        <a:t>(МСЭ-</a:t>
                      </a:r>
                    </a:p>
                    <a:p>
                      <a:pPr indent="1905" algn="ctr">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Т</a:t>
                      </a:r>
                      <a:r>
                        <a:rPr lang="ru-RU" sz="1800" b="0" spc="-5" dirty="0">
                          <a:solidFill>
                            <a:schemeClr val="tx1"/>
                          </a:solidFill>
                          <a:effectLst/>
                          <a:latin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cs typeface="Times New Roman" panose="02020603050405020304" pitchFamily="18" charset="0"/>
                        </a:rPr>
                        <a:t>G</a:t>
                      </a:r>
                      <a:r>
                        <a:rPr lang="en-US" sz="1800" b="0" spc="-5" dirty="0">
                          <a:solidFill>
                            <a:schemeClr val="tx1"/>
                          </a:solidFill>
                          <a:effectLst/>
                          <a:latin typeface="Times New Roman" panose="02020603050405020304" pitchFamily="18" charset="0"/>
                          <a:cs typeface="Times New Roman" panose="02020603050405020304" pitchFamily="18" charset="0"/>
                        </a:rPr>
                        <a:t> </a:t>
                      </a:r>
                      <a:r>
                        <a:rPr lang="ru-RU" sz="1800" b="0" dirty="0">
                          <a:solidFill>
                            <a:schemeClr val="tx1"/>
                          </a:solidFill>
                          <a:effectLst/>
                          <a:latin typeface="Times New Roman" panose="02020603050405020304" pitchFamily="18" charset="0"/>
                          <a:cs typeface="Times New Roman" panose="02020603050405020304" pitchFamily="18" charset="0"/>
                        </a:rPr>
                        <a:t>653)</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4">
                  <a:txBody>
                    <a:bodyPr/>
                    <a:lstStyle/>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 </a:t>
                      </a:r>
                    </a:p>
                    <a:p>
                      <a:pPr indent="1905" algn="ctr">
                        <a:spcAft>
                          <a:spcPts val="0"/>
                        </a:spcAft>
                      </a:pPr>
                      <a:r>
                        <a:rPr lang="ru-RU" sz="1800" b="0">
                          <a:solidFill>
                            <a:schemeClr val="tx1"/>
                          </a:solidFill>
                          <a:effectLst/>
                          <a:latin typeface="Times New Roman" panose="02020603050405020304" pitchFamily="18" charset="0"/>
                          <a:cs typeface="Times New Roman" panose="02020603050405020304" pitchFamily="18" charset="0"/>
                        </a:rPr>
                        <a:t> </a:t>
                      </a:r>
                    </a:p>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0.1</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1.285...1.3</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≤0.43</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≤18</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389">
                <a:tc vMerge="1">
                  <a:txBody>
                    <a:bodyPr/>
                    <a:lstStyle/>
                    <a:p>
                      <a:endParaRPr lang="ru-RU"/>
                    </a:p>
                  </a:txBody>
                  <a:tcPr/>
                </a:tc>
                <a:tc vMerge="1">
                  <a:txBody>
                    <a:bodyPr/>
                    <a:lstStyle/>
                    <a:p>
                      <a:endParaRPr lang="ru-RU"/>
                    </a:p>
                  </a:txBody>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3</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≤0.28</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c>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≤3.5</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389">
                <a:tc vMerge="1">
                  <a:txBody>
                    <a:bodyPr/>
                    <a:lstStyle/>
                    <a:p>
                      <a:endParaRPr lang="ru-RU"/>
                    </a:p>
                  </a:txBody>
                  <a:tcPr/>
                </a:tc>
                <a:tc vMerge="1">
                  <a:txBody>
                    <a:bodyPr/>
                    <a:lstStyle/>
                    <a:p>
                      <a:endParaRPr lang="ru-RU"/>
                    </a:p>
                  </a:txBody>
                  <a:tcPr/>
                </a:tc>
                <a:tc gridSpan="2">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1.525...1.5</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1905" algn="ctr">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a:t>
                      </a:r>
                      <a:endParaRPr lang="ru-RU" sz="1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c rowSpan="2">
                  <a:txBody>
                    <a:bodyPr/>
                    <a:lstStyle/>
                    <a:p>
                      <a:pPr indent="1905" algn="ctr">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 </a:t>
                      </a:r>
                      <a:endParaRPr lang="ru-RU"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389">
                <a:tc vMerge="1">
                  <a:txBody>
                    <a:bodyPr/>
                    <a:lstStyle/>
                    <a:p>
                      <a:endParaRPr lang="ru-RU"/>
                    </a:p>
                  </a:txBody>
                  <a:tcPr/>
                </a:tc>
                <a:tc vMerge="1">
                  <a:txBody>
                    <a:bodyPr/>
                    <a:lstStyle/>
                    <a:p>
                      <a:endParaRPr lang="ru-RU"/>
                    </a:p>
                  </a:txBody>
                  <a:tcPr/>
                </a:tc>
                <a:tc gridSpan="2">
                  <a:txBody>
                    <a:bodyPr/>
                    <a:lstStyle/>
                    <a:p>
                      <a:pPr indent="450215" algn="ctr">
                        <a:spcAft>
                          <a:spcPts val="0"/>
                        </a:spcAft>
                      </a:pPr>
                      <a:r>
                        <a:rPr lang="en-US" sz="1400" b="0">
                          <a:solidFill>
                            <a:schemeClr val="tx1"/>
                          </a:solidFill>
                          <a:effectLst/>
                          <a:latin typeface="Times New Roman" panose="02020603050405020304" pitchFamily="18" charset="0"/>
                          <a:cs typeface="Times New Roman" panose="02020603050405020304" pitchFamily="18" charset="0"/>
                        </a:rPr>
                        <a:t>75</a:t>
                      </a:r>
                      <a:endParaRPr lang="ru-RU"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ru-RU"/>
                    </a:p>
                  </a:txBody>
                  <a:tcPr/>
                </a:tc>
                <a:tc>
                  <a:txBody>
                    <a:bodyPr/>
                    <a:lstStyle/>
                    <a:p>
                      <a:pPr indent="450215" algn="ctr">
                        <a:spcAft>
                          <a:spcPts val="0"/>
                        </a:spcAft>
                      </a:pPr>
                      <a:r>
                        <a:rPr lang="en-US"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p14="http://schemas.microsoft.com/office/powerpoint/2010/main" val="1651836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400" dirty="0"/>
              <a:t>7</a:t>
            </a:r>
            <a:r>
              <a:rPr lang="ru-RU" sz="2400" dirty="0" smtClean="0"/>
              <a:t>.2</a:t>
            </a:r>
            <a:r>
              <a:rPr lang="ru-RU" sz="2400" dirty="0"/>
              <a:t>.	</a:t>
            </a:r>
            <a:r>
              <a:rPr lang="ru-RU" sz="2400" dirty="0" err="1" smtClean="0"/>
              <a:t>Көпмодалы</a:t>
            </a:r>
            <a:r>
              <a:rPr lang="ru-RU" sz="2400" dirty="0" smtClean="0"/>
              <a:t> </a:t>
            </a:r>
            <a:r>
              <a:rPr lang="ru-RU" sz="2400" dirty="0" err="1" smtClean="0"/>
              <a:t>және</a:t>
            </a:r>
            <a:r>
              <a:rPr lang="ru-RU" sz="2400" dirty="0" smtClean="0"/>
              <a:t> </a:t>
            </a:r>
            <a:r>
              <a:rPr lang="ru-RU" sz="2400" dirty="0" err="1"/>
              <a:t>б</a:t>
            </a:r>
            <a:r>
              <a:rPr lang="ru-RU" sz="2400" dirty="0" err="1" smtClean="0"/>
              <a:t>ірмодалы</a:t>
            </a:r>
            <a:r>
              <a:rPr lang="ru-RU" sz="2400" dirty="0" smtClean="0"/>
              <a:t> </a:t>
            </a:r>
            <a:r>
              <a:rPr lang="ru-RU" sz="2400" dirty="0" err="1" smtClean="0"/>
              <a:t>градиентті</a:t>
            </a:r>
            <a:r>
              <a:rPr lang="ru-RU" sz="2400" dirty="0" smtClean="0"/>
              <a:t> </a:t>
            </a:r>
            <a:r>
              <a:rPr lang="ru-RU" sz="2400" dirty="0" err="1"/>
              <a:t>талшықтар</a:t>
            </a:r>
            <a:endParaRPr lang="ru-RU" sz="2400" dirty="0"/>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8</a:t>
            </a:r>
            <a:endParaRPr lang="ru-RU" dirty="0">
              <a:solidFill>
                <a:schemeClr val="tx1"/>
              </a:solidFill>
            </a:endParaRPr>
          </a:p>
        </p:txBody>
      </p:sp>
      <p:sp>
        <p:nvSpPr>
          <p:cNvPr id="2" name="Прямоугольник 1"/>
          <p:cNvSpPr/>
          <p:nvPr/>
        </p:nvSpPr>
        <p:spPr>
          <a:xfrm>
            <a:off x="3048000" y="2274838"/>
            <a:ext cx="6096000" cy="369332"/>
          </a:xfrm>
          <a:prstGeom prst="rect">
            <a:avLst/>
          </a:prstGeom>
        </p:spPr>
        <p:txBody>
          <a:bodyPr>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90286" y="1097903"/>
            <a:ext cx="11640458" cy="5647700"/>
          </a:xfrm>
          <a:prstGeom prst="rect">
            <a:avLst/>
          </a:prstGeom>
        </p:spPr>
        <p:txBody>
          <a:bodyPr wrap="square">
            <a:spAutoFit/>
          </a:bodyPr>
          <a:lstStyle/>
          <a:p>
            <a:pPr indent="450215" algn="just"/>
            <a:r>
              <a:rPr lang="ru-RU" sz="1900" b="1" dirty="0" err="1" smtClean="0">
                <a:latin typeface="Times New Roman" panose="02020603050405020304" pitchFamily="18" charset="0"/>
                <a:ea typeface="Times New Roman" panose="02020603050405020304" pitchFamily="18" charset="0"/>
              </a:rPr>
              <a:t>Көпмодалы</a:t>
            </a:r>
            <a:r>
              <a:rPr lang="ru-RU" sz="1900" b="1" dirty="0" smtClean="0">
                <a:latin typeface="Times New Roman" panose="02020603050405020304" pitchFamily="18" charset="0"/>
                <a:ea typeface="Times New Roman" panose="02020603050405020304" pitchFamily="18" charset="0"/>
              </a:rPr>
              <a:t> </a:t>
            </a:r>
            <a:r>
              <a:rPr lang="ru-RU" sz="1900" b="1" dirty="0" err="1" smtClean="0">
                <a:latin typeface="Times New Roman" panose="02020603050405020304" pitchFamily="18" charset="0"/>
                <a:ea typeface="Times New Roman" panose="02020603050405020304" pitchFamily="18" charset="0"/>
              </a:rPr>
              <a:t>талшықтар</a:t>
            </a:r>
            <a:r>
              <a:rPr lang="ru-RU" sz="1900" dirty="0" smtClean="0">
                <a:latin typeface="Times New Roman" panose="02020603050405020304" pitchFamily="18" charset="0"/>
                <a:ea typeface="Times New Roman" panose="02020603050405020304" pitchFamily="18" charset="0"/>
              </a:rPr>
              <a:t>. </a:t>
            </a:r>
            <a:r>
              <a:rPr lang="ru-RU" sz="1900" dirty="0" err="1" smtClean="0">
                <a:latin typeface="Times New Roman" panose="02020603050405020304" pitchFamily="18" charset="0"/>
                <a:ea typeface="Times New Roman" panose="02020603050405020304" pitchFamily="18" charset="0"/>
              </a:rPr>
              <a:t>Стандартты</a:t>
            </a:r>
            <a:r>
              <a:rPr lang="ru-RU" sz="1900" dirty="0" smtClean="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қөпмодалы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градиентті</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талшықта</a:t>
            </a:r>
            <a:r>
              <a:rPr lang="ru-RU" sz="1900" dirty="0">
                <a:latin typeface="Times New Roman" panose="02020603050405020304" pitchFamily="18" charset="0"/>
                <a:ea typeface="Times New Roman" panose="02020603050405020304" pitchFamily="18" charset="0"/>
              </a:rPr>
              <a:t> (50/125 </a:t>
            </a:r>
            <a:r>
              <a:rPr lang="ru-RU" sz="1900" dirty="0" err="1">
                <a:latin typeface="Times New Roman" panose="02020603050405020304" pitchFamily="18" charset="0"/>
                <a:ea typeface="Times New Roman" panose="02020603050405020304" pitchFamily="18" charset="0"/>
              </a:rPr>
              <a:t>немесе</a:t>
            </a:r>
            <a:r>
              <a:rPr lang="ru-RU" sz="1900" dirty="0">
                <a:latin typeface="Times New Roman" panose="02020603050405020304" pitchFamily="18" charset="0"/>
                <a:ea typeface="Times New Roman" panose="02020603050405020304" pitchFamily="18" charset="0"/>
              </a:rPr>
              <a:t> 62,5/125) </a:t>
            </a:r>
            <a:r>
              <a:rPr lang="ru-RU" sz="1900" dirty="0" err="1">
                <a:latin typeface="Times New Roman" panose="02020603050405020304" pitchFamily="18" charset="0"/>
                <a:ea typeface="Times New Roman" panose="02020603050405020304" pitchFamily="18" charset="0"/>
              </a:rPr>
              <a:t>жарық</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өткізетін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ядроның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диаметрі</a:t>
            </a:r>
            <a:r>
              <a:rPr lang="ru-RU" sz="1900" dirty="0">
                <a:latin typeface="Times New Roman" panose="02020603050405020304" pitchFamily="18" charset="0"/>
                <a:ea typeface="Times New Roman" panose="02020603050405020304" pitchFamily="18" charset="0"/>
              </a:rPr>
              <a:t> 50 </a:t>
            </a:r>
            <a:r>
              <a:rPr lang="ru-RU" sz="1900" dirty="0" err="1">
                <a:latin typeface="Times New Roman" panose="02020603050405020304" pitchFamily="18" charset="0"/>
                <a:ea typeface="Times New Roman" panose="02020603050405020304" pitchFamily="18" charset="0"/>
              </a:rPr>
              <a:t>және</a:t>
            </a:r>
            <a:r>
              <a:rPr lang="ru-RU" sz="1900" dirty="0">
                <a:latin typeface="Times New Roman" panose="02020603050405020304" pitchFamily="18" charset="0"/>
                <a:ea typeface="Times New Roman" panose="02020603050405020304" pitchFamily="18" charset="0"/>
              </a:rPr>
              <a:t> 62,5 </a:t>
            </a:r>
            <a:r>
              <a:rPr lang="ru-RU" sz="1900" dirty="0" err="1">
                <a:latin typeface="Times New Roman" panose="02020603050405020304" pitchFamily="18" charset="0"/>
                <a:ea typeface="Times New Roman" panose="02020603050405020304" pitchFamily="18" charset="0"/>
              </a:rPr>
              <a:t>микронды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құрайды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бұл</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жіберу</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толқын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ұзындығынан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үлкен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шама</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реті</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Бұл</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барлық</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үш</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мөлдірлік</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терезелерінде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жарық</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сәулелерінің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әртүрлі</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түрлерінің</a:t>
            </a:r>
            <a:r>
              <a:rPr lang="ru-RU" sz="1900" dirty="0">
                <a:latin typeface="Times New Roman" panose="02020603050405020304" pitchFamily="18" charset="0"/>
                <a:ea typeface="Times New Roman" panose="02020603050405020304" pitchFamily="18" charset="0"/>
              </a:rPr>
              <a:t> - </a:t>
            </a:r>
            <a:r>
              <a:rPr lang="ru-RU" sz="1900" dirty="0" err="1">
                <a:latin typeface="Times New Roman" panose="02020603050405020304" pitchFamily="18" charset="0"/>
                <a:ea typeface="Times New Roman" panose="02020603050405020304" pitchFamily="18" charset="0"/>
              </a:rPr>
              <a:t>модалардың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таралуына</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әкеледі</a:t>
            </a:r>
            <a:r>
              <a:rPr lang="ru-RU" sz="1900" dirty="0">
                <a:latin typeface="Times New Roman" panose="02020603050405020304" pitchFamily="18" charset="0"/>
                <a:ea typeface="Times New Roman" panose="02020603050405020304" pitchFamily="18" charset="0"/>
              </a:rPr>
              <a:t>. 850 </a:t>
            </a:r>
            <a:r>
              <a:rPr lang="ru-RU" sz="1900" dirty="0" err="1">
                <a:latin typeface="Times New Roman" panose="02020603050405020304" pitchFamily="18" charset="0"/>
                <a:ea typeface="Times New Roman" panose="02020603050405020304" pitchFamily="18" charset="0"/>
              </a:rPr>
              <a:t>және</a:t>
            </a:r>
            <a:r>
              <a:rPr lang="ru-RU" sz="1900" dirty="0">
                <a:latin typeface="Times New Roman" panose="02020603050405020304" pitchFamily="18" charset="0"/>
                <a:ea typeface="Times New Roman" panose="02020603050405020304" pitchFamily="18" charset="0"/>
              </a:rPr>
              <a:t> 1310 </a:t>
            </a:r>
            <a:r>
              <a:rPr lang="ru-RU" sz="1900" dirty="0" err="1">
                <a:latin typeface="Times New Roman" panose="02020603050405020304" pitchFamily="18" charset="0"/>
                <a:ea typeface="Times New Roman" panose="02020603050405020304" pitchFamily="18" charset="0"/>
              </a:rPr>
              <a:t>нм</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екі</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мөлдір</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терезе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әдетте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көпмодалы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талшық</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арқылы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жарық</a:t>
            </a:r>
            <a:r>
              <a:rPr lang="ru-RU" sz="1900" dirty="0">
                <a:latin typeface="Times New Roman" panose="02020603050405020304" pitchFamily="18" charset="0"/>
                <a:ea typeface="Times New Roman" panose="02020603050405020304" pitchFamily="18" charset="0"/>
              </a:rPr>
              <a:t> беру </a:t>
            </a:r>
            <a:r>
              <a:rPr lang="ru-RU" sz="1900" dirty="0" err="1">
                <a:latin typeface="Times New Roman" panose="02020603050405020304" pitchFamily="18" charset="0"/>
                <a:ea typeface="Times New Roman" panose="02020603050405020304" pitchFamily="18" charset="0"/>
              </a:rPr>
              <a:t>үшін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пайдаланылады</a:t>
            </a:r>
            <a:r>
              <a:rPr lang="ru-RU" sz="1900" dirty="0">
                <a:latin typeface="Times New Roman" panose="02020603050405020304" pitchFamily="18" charset="0"/>
                <a:ea typeface="Times New Roman" panose="02020603050405020304" pitchFamily="18" charset="0"/>
              </a:rPr>
              <a:t>.</a:t>
            </a:r>
          </a:p>
          <a:p>
            <a:pPr indent="450215" algn="just">
              <a:spcAft>
                <a:spcPts val="0"/>
              </a:spcAft>
            </a:pPr>
            <a:endParaRPr lang="ru-RU" sz="1900" dirty="0">
              <a:latin typeface="Times New Roman" panose="02020603050405020304" pitchFamily="18" charset="0"/>
              <a:ea typeface="Times New Roman" panose="02020603050405020304" pitchFamily="18" charset="0"/>
            </a:endParaRPr>
          </a:p>
          <a:p>
            <a:pPr indent="450215" algn="just">
              <a:spcAft>
                <a:spcPts val="0"/>
              </a:spcAft>
            </a:pPr>
            <a:r>
              <a:rPr lang="ru-RU" sz="1900" b="1" dirty="0" err="1" smtClean="0">
                <a:latin typeface="Times New Roman" panose="02020603050405020304" pitchFamily="18" charset="0"/>
                <a:ea typeface="Times New Roman" panose="02020603050405020304" pitchFamily="18" charset="0"/>
              </a:rPr>
              <a:t>Бірмодалы</a:t>
            </a:r>
            <a:r>
              <a:rPr lang="ru-RU" sz="1900" b="1" dirty="0" smtClean="0">
                <a:latin typeface="Times New Roman" panose="02020603050405020304" pitchFamily="18" charset="0"/>
                <a:ea typeface="Times New Roman" panose="02020603050405020304" pitchFamily="18" charset="0"/>
              </a:rPr>
              <a:t> </a:t>
            </a:r>
            <a:r>
              <a:rPr lang="ru-RU" sz="1900" b="1" dirty="0" err="1" smtClean="0">
                <a:latin typeface="Times New Roman" panose="02020603050405020304" pitchFamily="18" charset="0"/>
                <a:ea typeface="Times New Roman" panose="02020603050405020304" pitchFamily="18" charset="0"/>
              </a:rPr>
              <a:t>талшықтар</a:t>
            </a:r>
            <a:r>
              <a:rPr lang="ru-RU" sz="1900" dirty="0" smtClean="0">
                <a:latin typeface="Times New Roman" panose="02020603050405020304" pitchFamily="18" charset="0"/>
                <a:ea typeface="Times New Roman" panose="02020603050405020304" pitchFamily="18" charset="0"/>
              </a:rPr>
              <a:t>. </a:t>
            </a:r>
            <a:r>
              <a:rPr lang="ru-RU" sz="1900" i="1" dirty="0" err="1" smtClean="0">
                <a:latin typeface="Times New Roman" panose="02020603050405020304" pitchFamily="18" charset="0"/>
                <a:ea typeface="Times New Roman" panose="02020603050405020304" pitchFamily="18" charset="0"/>
              </a:rPr>
              <a:t>Қадамдық</a:t>
            </a:r>
            <a:r>
              <a:rPr lang="ru-RU" sz="1900" i="1" dirty="0" smtClean="0">
                <a:latin typeface="Times New Roman" panose="02020603050405020304" pitchFamily="18" charset="0"/>
                <a:ea typeface="Times New Roman" panose="02020603050405020304" pitchFamily="18" charset="0"/>
              </a:rPr>
              <a:t> </a:t>
            </a:r>
            <a:r>
              <a:rPr lang="ru-RU" sz="1900" i="1" dirty="0" err="1">
                <a:latin typeface="Times New Roman" panose="02020603050405020304" pitchFamily="18" charset="0"/>
                <a:ea typeface="Times New Roman" panose="02020603050405020304" pitchFamily="18" charset="0"/>
              </a:rPr>
              <a:t>бірмодалы</a:t>
            </a:r>
            <a:r>
              <a:rPr lang="ru-RU" sz="1900" i="1" dirty="0">
                <a:latin typeface="Times New Roman" panose="02020603050405020304" pitchFamily="18" charset="0"/>
                <a:ea typeface="Times New Roman" panose="02020603050405020304" pitchFamily="18" charset="0"/>
              </a:rPr>
              <a:t> </a:t>
            </a:r>
            <a:r>
              <a:rPr lang="ru-RU" sz="1900" i="1" dirty="0" err="1">
                <a:latin typeface="Times New Roman" panose="02020603050405020304" pitchFamily="18" charset="0"/>
                <a:ea typeface="Times New Roman" panose="02020603050405020304" pitchFamily="18" charset="0"/>
              </a:rPr>
              <a:t>талшықта</a:t>
            </a:r>
            <a:r>
              <a:rPr lang="ru-RU" sz="1900" dirty="0">
                <a:latin typeface="Times New Roman" panose="02020603050405020304" pitchFamily="18" charset="0"/>
                <a:ea typeface="Times New Roman" panose="02020603050405020304" pitchFamily="18" charset="0"/>
              </a:rPr>
              <a:t> (SF) </a:t>
            </a:r>
            <a:r>
              <a:rPr lang="ru-RU" sz="1900" dirty="0" err="1">
                <a:latin typeface="Times New Roman" panose="02020603050405020304" pitchFamily="18" charset="0"/>
                <a:ea typeface="Times New Roman" panose="02020603050405020304" pitchFamily="18" charset="0"/>
              </a:rPr>
              <a:t>жарық</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өткізетін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ядроның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диаметрі</a:t>
            </a:r>
            <a:r>
              <a:rPr lang="ru-RU" sz="1900" dirty="0">
                <a:latin typeface="Times New Roman" panose="02020603050405020304" pitchFamily="18" charset="0"/>
                <a:ea typeface="Times New Roman" panose="02020603050405020304" pitchFamily="18" charset="0"/>
              </a:rPr>
              <a:t> 8 - 10 мкм </a:t>
            </a:r>
            <a:r>
              <a:rPr lang="ru-RU" sz="1900" dirty="0" err="1">
                <a:latin typeface="Times New Roman" panose="02020603050405020304" pitchFamily="18" charset="0"/>
                <a:ea typeface="Times New Roman" panose="02020603050405020304" pitchFamily="18" charset="0"/>
              </a:rPr>
              <a:t>және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жарықтың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толқын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ұзындығымен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салыстыруға</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болады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Мұндай</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талшықта</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жарықтың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жеткілікті</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ұзын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толқын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ұзындығында</a:t>
            </a:r>
            <a:r>
              <a:rPr lang="ru-RU" sz="1900" dirty="0">
                <a:latin typeface="Times New Roman" panose="02020603050405020304" pitchFamily="18" charset="0"/>
                <a:ea typeface="Times New Roman" panose="02020603050405020304" pitchFamily="18" charset="0"/>
              </a:rPr>
              <a:t> λ&gt;</a:t>
            </a:r>
            <a:r>
              <a:rPr lang="ru-RU" sz="1900" dirty="0" err="1">
                <a:latin typeface="Times New Roman" panose="02020603050405020304" pitchFamily="18" charset="0"/>
                <a:ea typeface="Times New Roman" panose="02020603050405020304" pitchFamily="18" charset="0"/>
              </a:rPr>
              <a:t>λ</a:t>
            </a:r>
            <a:r>
              <a:rPr lang="ru-RU" sz="1900" baseline="-25000" dirty="0" err="1">
                <a:latin typeface="Times New Roman" panose="02020603050405020304" pitchFamily="18" charset="0"/>
                <a:ea typeface="Times New Roman" panose="02020603050405020304" pitchFamily="18" charset="0"/>
              </a:rPr>
              <a:t>CF</a:t>
            </a:r>
            <a:r>
              <a:rPr lang="ru-RU" sz="1900" dirty="0">
                <a:latin typeface="Times New Roman" panose="02020603050405020304" pitchFamily="18" charset="0"/>
                <a:ea typeface="Times New Roman" panose="02020603050405020304" pitchFamily="18" charset="0"/>
              </a:rPr>
              <a:t> (λ&gt;</a:t>
            </a:r>
            <a:r>
              <a:rPr lang="ru-RU" sz="1900" dirty="0" err="1">
                <a:latin typeface="Times New Roman" panose="02020603050405020304" pitchFamily="18" charset="0"/>
                <a:ea typeface="Times New Roman" panose="02020603050405020304" pitchFamily="18" charset="0"/>
              </a:rPr>
              <a:t>λ</a:t>
            </a:r>
            <a:r>
              <a:rPr lang="ru-RU" sz="1900" baseline="-25000" dirty="0" err="1">
                <a:latin typeface="Times New Roman" panose="02020603050405020304" pitchFamily="18" charset="0"/>
                <a:ea typeface="Times New Roman" panose="02020603050405020304" pitchFamily="18" charset="0"/>
              </a:rPr>
              <a:t>CF</a:t>
            </a:r>
            <a:r>
              <a:rPr lang="ru-RU" sz="1900" dirty="0">
                <a:latin typeface="Times New Roman" panose="02020603050405020304" pitchFamily="18" charset="0"/>
                <a:ea typeface="Times New Roman" panose="02020603050405020304" pitchFamily="18" charset="0"/>
              </a:rPr>
              <a:t> – </a:t>
            </a:r>
            <a:r>
              <a:rPr lang="ru-RU" sz="1900" dirty="0" err="1">
                <a:latin typeface="Times New Roman" panose="02020603050405020304" pitchFamily="18" charset="0"/>
                <a:ea typeface="Times New Roman" panose="02020603050405020304" pitchFamily="18" charset="0"/>
              </a:rPr>
              <a:t>кесілген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толқын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ұзындығы</a:t>
            </a:r>
            <a:r>
              <a:rPr lang="ru-RU" sz="1900" dirty="0">
                <a:latin typeface="Times New Roman" panose="02020603050405020304" pitchFamily="18" charset="0"/>
                <a:ea typeface="Times New Roman" panose="02020603050405020304" pitchFamily="18" charset="0"/>
              </a:rPr>
              <a:t>), тек </a:t>
            </a:r>
            <a:r>
              <a:rPr lang="ru-RU" sz="1900" dirty="0" err="1">
                <a:latin typeface="Times New Roman" panose="02020603050405020304" pitchFamily="18" charset="0"/>
                <a:ea typeface="Times New Roman" panose="02020603050405020304" pitchFamily="18" charset="0"/>
              </a:rPr>
              <a:t>бір</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сәуле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бір</a:t>
            </a:r>
            <a:r>
              <a:rPr lang="ru-RU" sz="1900" dirty="0">
                <a:latin typeface="Times New Roman" panose="02020603050405020304" pitchFamily="18" charset="0"/>
                <a:ea typeface="Times New Roman" panose="02020603050405020304" pitchFamily="18" charset="0"/>
              </a:rPr>
              <a:t> мода) </a:t>
            </a:r>
            <a:r>
              <a:rPr lang="ru-RU" sz="1900" dirty="0" err="1">
                <a:latin typeface="Times New Roman" panose="02020603050405020304" pitchFamily="18" charset="0"/>
                <a:ea typeface="Times New Roman" panose="02020603050405020304" pitchFamily="18" charset="0"/>
              </a:rPr>
              <a:t>таралады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Бір</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модалы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талшықтағы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бірмодалы</a:t>
            </a:r>
            <a:r>
              <a:rPr lang="ru-RU" sz="1900" dirty="0">
                <a:latin typeface="Times New Roman" panose="02020603050405020304" pitchFamily="18" charset="0"/>
                <a:ea typeface="Times New Roman" panose="02020603050405020304" pitchFamily="18" charset="0"/>
              </a:rPr>
              <a:t> режим 1310 </a:t>
            </a:r>
            <a:r>
              <a:rPr lang="ru-RU" sz="1900" dirty="0" err="1">
                <a:latin typeface="Times New Roman" panose="02020603050405020304" pitchFamily="18" charset="0"/>
                <a:ea typeface="Times New Roman" panose="02020603050405020304" pitchFamily="18" charset="0"/>
              </a:rPr>
              <a:t>және</a:t>
            </a:r>
            <a:r>
              <a:rPr lang="ru-RU" sz="1900" dirty="0">
                <a:latin typeface="Times New Roman" panose="02020603050405020304" pitchFamily="18" charset="0"/>
                <a:ea typeface="Times New Roman" panose="02020603050405020304" pitchFamily="18" charset="0"/>
              </a:rPr>
              <a:t> 1550 </a:t>
            </a:r>
            <a:r>
              <a:rPr lang="ru-RU" sz="1900" dirty="0" err="1">
                <a:latin typeface="Times New Roman" panose="02020603050405020304" pitchFamily="18" charset="0"/>
                <a:ea typeface="Times New Roman" panose="02020603050405020304" pitchFamily="18" charset="0"/>
              </a:rPr>
              <a:t>нм</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мөлдірлік</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терезелерінде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жүзеге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асырылады</a:t>
            </a:r>
            <a:r>
              <a:rPr lang="ru-RU" sz="1900" dirty="0">
                <a:latin typeface="Times New Roman" panose="02020603050405020304" pitchFamily="18" charset="0"/>
                <a:ea typeface="Times New Roman" panose="02020603050405020304" pitchFamily="18" charset="0"/>
              </a:rPr>
              <a:t>. Тек </a:t>
            </a:r>
            <a:r>
              <a:rPr lang="ru-RU" sz="1900" dirty="0" err="1">
                <a:latin typeface="Times New Roman" panose="02020603050405020304" pitchFamily="18" charset="0"/>
                <a:ea typeface="Times New Roman" panose="02020603050405020304" pitchFamily="18" charset="0"/>
              </a:rPr>
              <a:t>бірмодалы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тарату</a:t>
            </a:r>
            <a:r>
              <a:rPr lang="ru-RU" sz="1900" dirty="0">
                <a:latin typeface="Times New Roman" panose="02020603050405020304" pitchFamily="18" charset="0"/>
                <a:ea typeface="Times New Roman" panose="02020603050405020304" pitchFamily="18" charset="0"/>
              </a:rPr>
              <a:t> режим </a:t>
            </a:r>
            <a:r>
              <a:rPr lang="ru-RU" sz="1900" dirty="0" err="1">
                <a:latin typeface="Times New Roman" panose="02020603050405020304" pitchFamily="18" charset="0"/>
                <a:ea typeface="Times New Roman" panose="02020603050405020304" pitchFamily="18" charset="0"/>
              </a:rPr>
              <a:t>аралық</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дисперсияны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болдырмайды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және</a:t>
            </a:r>
            <a:r>
              <a:rPr lang="ru-RU" sz="1900" dirty="0">
                <a:latin typeface="Times New Roman" panose="02020603050405020304" pitchFamily="18" charset="0"/>
                <a:ea typeface="Times New Roman" panose="02020603050405020304" pitchFamily="18" charset="0"/>
              </a:rPr>
              <a:t> осы </a:t>
            </a:r>
            <a:r>
              <a:rPr lang="ru-RU" sz="1900" dirty="0" err="1">
                <a:latin typeface="Times New Roman" panose="02020603050405020304" pitchFamily="18" charset="0"/>
                <a:ea typeface="Times New Roman" panose="02020603050405020304" pitchFamily="18" charset="0"/>
              </a:rPr>
              <a:t>мөлдірлік</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терезелерінде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бірмодалық</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талшықтың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өте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жоғары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өткізу</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қабілетін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қамтамасыз</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етеді</a:t>
            </a:r>
            <a:r>
              <a:rPr lang="ru-RU" sz="1900" dirty="0">
                <a:latin typeface="Times New Roman" panose="02020603050405020304" pitchFamily="18" charset="0"/>
                <a:ea typeface="Times New Roman" panose="02020603050405020304" pitchFamily="18" charset="0"/>
              </a:rPr>
              <a:t>. Дисперсия </a:t>
            </a:r>
            <a:r>
              <a:rPr lang="ru-RU" sz="1900" dirty="0" err="1">
                <a:latin typeface="Times New Roman" panose="02020603050405020304" pitchFamily="18" charset="0"/>
                <a:ea typeface="Times New Roman" panose="02020603050405020304" pitchFamily="18" charset="0"/>
              </a:rPr>
              <a:t>бойынша</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ең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жақсы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таралу</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режимі</a:t>
            </a:r>
            <a:r>
              <a:rPr lang="ru-RU" sz="1900" dirty="0">
                <a:latin typeface="Times New Roman" panose="02020603050405020304" pitchFamily="18" charset="0"/>
                <a:ea typeface="Times New Roman" panose="02020603050405020304" pitchFamily="18" charset="0"/>
              </a:rPr>
              <a:t> 1310 </a:t>
            </a:r>
            <a:r>
              <a:rPr lang="ru-RU" sz="1900" dirty="0" err="1">
                <a:latin typeface="Times New Roman" panose="02020603050405020304" pitchFamily="18" charset="0"/>
                <a:ea typeface="Times New Roman" panose="02020603050405020304" pitchFamily="18" charset="0"/>
              </a:rPr>
              <a:t>нм</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толқын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ұзындығына</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жақын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жерде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хроматикалық</a:t>
            </a:r>
            <a:r>
              <a:rPr lang="ru-RU" sz="1900" dirty="0">
                <a:latin typeface="Times New Roman" panose="02020603050405020304" pitchFamily="18" charset="0"/>
                <a:ea typeface="Times New Roman" panose="02020603050405020304" pitchFamily="18" charset="0"/>
              </a:rPr>
              <a:t> дисперсия </a:t>
            </a:r>
            <a:r>
              <a:rPr lang="ru-RU" sz="1900" dirty="0" err="1">
                <a:latin typeface="Times New Roman" panose="02020603050405020304" pitchFamily="18" charset="0"/>
                <a:ea typeface="Times New Roman" panose="02020603050405020304" pitchFamily="18" charset="0"/>
              </a:rPr>
              <a:t>нөлге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жеткенде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қол</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жеткізіледі</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Жоғалту</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тұрғысынан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бұл</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ең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жақсы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мөлдірлік</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терезесі</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емес</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Бұл</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терезеде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жоғалту</a:t>
            </a:r>
            <a:r>
              <a:rPr lang="ru-RU" sz="1900" dirty="0">
                <a:latin typeface="Times New Roman" panose="02020603050405020304" pitchFamily="18" charset="0"/>
                <a:ea typeface="Times New Roman" panose="02020603050405020304" pitchFamily="18" charset="0"/>
              </a:rPr>
              <a:t> 0,3 - 0,4 дБ/км </a:t>
            </a:r>
            <a:r>
              <a:rPr lang="ru-RU" sz="1900" dirty="0" err="1">
                <a:latin typeface="Times New Roman" panose="02020603050405020304" pitchFamily="18" charset="0"/>
                <a:ea typeface="Times New Roman" panose="02020603050405020304" pitchFamily="18" charset="0"/>
              </a:rPr>
              <a:t>құрайды</a:t>
            </a:r>
            <a:r>
              <a:rPr lang="ru-RU" sz="1900" dirty="0">
                <a:latin typeface="Times New Roman" panose="02020603050405020304" pitchFamily="18" charset="0"/>
                <a:ea typeface="Times New Roman" panose="02020603050405020304" pitchFamily="18" charset="0"/>
              </a:rPr>
              <a:t>, ал </a:t>
            </a:r>
            <a:r>
              <a:rPr lang="ru-RU" sz="1900" dirty="0" err="1">
                <a:latin typeface="Times New Roman" panose="02020603050405020304" pitchFamily="18" charset="0"/>
                <a:ea typeface="Times New Roman" panose="02020603050405020304" pitchFamily="18" charset="0"/>
              </a:rPr>
              <a:t>ең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төменгі</a:t>
            </a:r>
            <a:r>
              <a:rPr lang="ru-RU" sz="1900" dirty="0">
                <a:latin typeface="Times New Roman" panose="02020603050405020304" pitchFamily="18" charset="0"/>
                <a:ea typeface="Times New Roman" panose="02020603050405020304" pitchFamily="18" charset="0"/>
              </a:rPr>
              <a:t> 0,2 - 0,25 дБ/км </a:t>
            </a:r>
            <a:r>
              <a:rPr lang="ru-RU" sz="1900" dirty="0" err="1">
                <a:latin typeface="Times New Roman" panose="02020603050405020304" pitchFamily="18" charset="0"/>
                <a:ea typeface="Times New Roman" panose="02020603050405020304" pitchFamily="18" charset="0"/>
              </a:rPr>
              <a:t>әлсіреу</a:t>
            </a:r>
            <a:r>
              <a:rPr lang="ru-RU" sz="1900" dirty="0">
                <a:latin typeface="Times New Roman" panose="02020603050405020304" pitchFamily="18" charset="0"/>
                <a:ea typeface="Times New Roman" panose="02020603050405020304" pitchFamily="18" charset="0"/>
              </a:rPr>
              <a:t> 1550 </a:t>
            </a:r>
            <a:r>
              <a:rPr lang="ru-RU" sz="1900" dirty="0" err="1">
                <a:latin typeface="Times New Roman" panose="02020603050405020304" pitchFamily="18" charset="0"/>
                <a:ea typeface="Times New Roman" panose="02020603050405020304" pitchFamily="18" charset="0"/>
              </a:rPr>
              <a:t>нм</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терезеде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қол</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жеткізіледі</a:t>
            </a:r>
            <a:r>
              <a:rPr lang="ru-RU" sz="1900" dirty="0" smtClean="0">
                <a:latin typeface="Times New Roman" panose="02020603050405020304" pitchFamily="18" charset="0"/>
                <a:ea typeface="Times New Roman" panose="02020603050405020304" pitchFamily="18" charset="0"/>
              </a:rPr>
              <a:t>.</a:t>
            </a:r>
          </a:p>
          <a:p>
            <a:pPr indent="450215" algn="just"/>
            <a:r>
              <a:rPr lang="ru-RU" sz="1900" i="1" dirty="0" err="1">
                <a:latin typeface="Times New Roman" panose="02020603050405020304" pitchFamily="18" charset="0"/>
                <a:ea typeface="Times New Roman" panose="02020603050405020304" pitchFamily="18" charset="0"/>
              </a:rPr>
              <a:t>Дисперсиялық</a:t>
            </a:r>
            <a:r>
              <a:rPr lang="ru-RU" sz="1900" i="1" dirty="0">
                <a:latin typeface="Times New Roman" panose="02020603050405020304" pitchFamily="18" charset="0"/>
                <a:ea typeface="Times New Roman" panose="02020603050405020304" pitchFamily="18" charset="0"/>
              </a:rPr>
              <a:t> </a:t>
            </a:r>
            <a:r>
              <a:rPr lang="ru-RU" sz="1900" i="1" dirty="0" err="1">
                <a:latin typeface="Times New Roman" panose="02020603050405020304" pitchFamily="18" charset="0"/>
                <a:ea typeface="Times New Roman" panose="02020603050405020304" pitchFamily="18" charset="0"/>
              </a:rPr>
              <a:t>ығысқан</a:t>
            </a:r>
            <a:r>
              <a:rPr lang="ru-RU" sz="1900" i="1" dirty="0">
                <a:latin typeface="Times New Roman" panose="02020603050405020304" pitchFamily="18" charset="0"/>
                <a:ea typeface="Times New Roman" panose="02020603050405020304" pitchFamily="18" charset="0"/>
              </a:rPr>
              <a:t> </a:t>
            </a:r>
            <a:r>
              <a:rPr lang="ru-RU" sz="1900" i="1" dirty="0" err="1">
                <a:latin typeface="Times New Roman" panose="02020603050405020304" pitchFamily="18" charset="0"/>
                <a:ea typeface="Times New Roman" panose="02020603050405020304" pitchFamily="18" charset="0"/>
              </a:rPr>
              <a:t>бірмодалы</a:t>
            </a:r>
            <a:r>
              <a:rPr lang="ru-RU" sz="1900" i="1" dirty="0">
                <a:latin typeface="Times New Roman" panose="02020603050405020304" pitchFamily="18" charset="0"/>
                <a:ea typeface="Times New Roman" panose="02020603050405020304" pitchFamily="18" charset="0"/>
              </a:rPr>
              <a:t> </a:t>
            </a:r>
            <a:r>
              <a:rPr lang="ru-RU" sz="1900" i="1" dirty="0" err="1">
                <a:latin typeface="Times New Roman" panose="02020603050405020304" pitchFamily="18" charset="0"/>
                <a:ea typeface="Times New Roman" panose="02020603050405020304" pitchFamily="18" charset="0"/>
              </a:rPr>
              <a:t>талшықта</a:t>
            </a:r>
            <a:r>
              <a:rPr lang="ru-RU" sz="1900" dirty="0">
                <a:latin typeface="Times New Roman" panose="02020603050405020304" pitchFamily="18" charset="0"/>
                <a:ea typeface="Times New Roman" panose="02020603050405020304" pitchFamily="18" charset="0"/>
              </a:rPr>
              <a:t> (DSF) </a:t>
            </a:r>
            <a:r>
              <a:rPr lang="ru-RU" sz="1900" dirty="0" err="1">
                <a:latin typeface="Times New Roman" panose="02020603050405020304" pitchFamily="18" charset="0"/>
                <a:ea typeface="Times New Roman" panose="02020603050405020304" pitchFamily="18" charset="0"/>
              </a:rPr>
              <a:t>нәтижесінде</a:t>
            </a:r>
            <a:r>
              <a:rPr lang="ru-RU" sz="1900" dirty="0">
                <a:latin typeface="Times New Roman" panose="02020603050405020304" pitchFamily="18" charset="0"/>
                <a:ea typeface="Times New Roman" panose="02020603050405020304" pitchFamily="18" charset="0"/>
              </a:rPr>
              <a:t> дисперсия </a:t>
            </a:r>
            <a:r>
              <a:rPr lang="ru-RU" sz="1900" dirty="0" err="1">
                <a:latin typeface="Times New Roman" panose="02020603050405020304" pitchFamily="18" charset="0"/>
                <a:ea typeface="Times New Roman" panose="02020603050405020304" pitchFamily="18" charset="0"/>
              </a:rPr>
              <a:t>жойылатын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толқын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ұзындығы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нөлдік</a:t>
            </a:r>
            <a:r>
              <a:rPr lang="ru-RU" sz="1900" dirty="0">
                <a:latin typeface="Times New Roman" panose="02020603050405020304" pitchFamily="18" charset="0"/>
                <a:ea typeface="Times New Roman" panose="02020603050405020304" pitchFamily="18" charset="0"/>
              </a:rPr>
              <a:t> дисперсия </a:t>
            </a:r>
            <a:r>
              <a:rPr lang="ru-RU" sz="1900" dirty="0" err="1">
                <a:latin typeface="Times New Roman" panose="02020603050405020304" pitchFamily="18" charset="0"/>
                <a:ea typeface="Times New Roman" panose="02020603050405020304" pitchFamily="18" charset="0"/>
              </a:rPr>
              <a:t>толқын</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ұзындығы</a:t>
            </a:r>
            <a:r>
              <a:rPr lang="ru-RU" sz="1900" dirty="0">
                <a:latin typeface="Times New Roman" panose="02020603050405020304" pitchFamily="18" charset="0"/>
                <a:ea typeface="Times New Roman" panose="02020603050405020304" pitchFamily="18" charset="0"/>
              </a:rPr>
              <a:t> λ</a:t>
            </a:r>
            <a:r>
              <a:rPr lang="ru-RU" sz="1900" baseline="-25000" dirty="0">
                <a:latin typeface="Times New Roman" panose="02020603050405020304" pitchFamily="18" charset="0"/>
                <a:ea typeface="Times New Roman" panose="02020603050405020304" pitchFamily="18" charset="0"/>
              </a:rPr>
              <a:t>0</a:t>
            </a:r>
            <a:r>
              <a:rPr lang="ru-RU" sz="1900" dirty="0">
                <a:latin typeface="Times New Roman" panose="02020603050405020304" pitchFamily="18" charset="0"/>
                <a:ea typeface="Times New Roman" panose="02020603050405020304" pitchFamily="18" charset="0"/>
              </a:rPr>
              <a:t>, 1550 </a:t>
            </a:r>
            <a:r>
              <a:rPr lang="ru-RU" sz="1900" dirty="0" err="1">
                <a:latin typeface="Times New Roman" panose="02020603050405020304" pitchFamily="18" charset="0"/>
                <a:ea typeface="Times New Roman" panose="02020603050405020304" pitchFamily="18" charset="0"/>
              </a:rPr>
              <a:t>нм</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терезеге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ығысады</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Бұл</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ығысу</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талшықтың</a:t>
            </a:r>
            <a:r>
              <a:rPr lang="ru-RU" sz="1900" dirty="0">
                <a:latin typeface="Times New Roman" panose="02020603050405020304" pitchFamily="18" charset="0"/>
                <a:ea typeface="Times New Roman" panose="02020603050405020304" pitchFamily="18" charset="0"/>
              </a:rPr>
              <a:t> сыну </a:t>
            </a:r>
            <a:r>
              <a:rPr lang="ru-RU" sz="1900" dirty="0" err="1">
                <a:latin typeface="Times New Roman" panose="02020603050405020304" pitchFamily="18" charset="0"/>
                <a:ea typeface="Times New Roman" panose="02020603050405020304" pitchFamily="18" charset="0"/>
              </a:rPr>
              <a:t>көрсеткішінің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ерекше</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профилінің</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арқасында</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қол</a:t>
            </a:r>
            <a:r>
              <a:rPr lang="ru-RU" sz="1900" dirty="0">
                <a:latin typeface="Times New Roman" panose="02020603050405020304" pitchFamily="18" charset="0"/>
                <a:ea typeface="Times New Roman" panose="02020603050405020304" pitchFamily="18" charset="0"/>
              </a:rPr>
              <a:t> </a:t>
            </a:r>
            <a:r>
              <a:rPr lang="ru-RU" sz="1900" dirty="0" err="1">
                <a:latin typeface="Times New Roman" panose="02020603050405020304" pitchFamily="18" charset="0"/>
                <a:ea typeface="Times New Roman" panose="02020603050405020304" pitchFamily="18" charset="0"/>
              </a:rPr>
              <a:t>жеткізіледі</a:t>
            </a:r>
            <a:r>
              <a:rPr lang="ru-RU" sz="1900" dirty="0">
                <a:latin typeface="Times New Roman" panose="02020603050405020304" pitchFamily="18" charset="0"/>
                <a:ea typeface="Times New Roman" panose="02020603050405020304" pitchFamily="18" charset="0"/>
              </a:rPr>
              <a:t>, 2.1</a:t>
            </a:r>
            <a:r>
              <a:rPr lang="kk-KZ" sz="1900" dirty="0">
                <a:latin typeface="Times New Roman" panose="02020603050405020304" pitchFamily="18" charset="0"/>
                <a:ea typeface="Times New Roman" panose="02020603050405020304" pitchFamily="18" charset="0"/>
              </a:rPr>
              <a:t>. сурет</a:t>
            </a:r>
            <a:r>
              <a:rPr lang="ru-RU" sz="1900" dirty="0">
                <a:latin typeface="Times New Roman" panose="02020603050405020304" pitchFamily="18" charset="0"/>
                <a:ea typeface="Times New Roman" panose="02020603050405020304" pitchFamily="18" charset="0"/>
              </a:rPr>
              <a:t>. </a:t>
            </a:r>
            <a:r>
              <a:rPr lang="kk-KZ" sz="1900" dirty="0">
                <a:latin typeface="Times New Roman" panose="02020603050405020304" pitchFamily="18" charset="0"/>
                <a:ea typeface="Times New Roman" panose="02020603050405020304" pitchFamily="18" charset="0"/>
              </a:rPr>
              <a:t>Осылайша, дисперсиялық ығысқан талшықта ең жақсы сипаттамалар ең аз дисперсия бойынша да, ең аз шығын бойынша да жүзеге асырылады. </a:t>
            </a:r>
            <a:endParaRPr lang="ru-RU" sz="1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6089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ятиугольник 8"/>
          <p:cNvSpPr/>
          <p:nvPr/>
        </p:nvSpPr>
        <p:spPr>
          <a:xfrm>
            <a:off x="0" y="278604"/>
            <a:ext cx="11058526" cy="700088"/>
          </a:xfrm>
          <a:prstGeom prst="homePlat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397815"/>
            <a:ext cx="1080135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ru-RU" sz="2400" dirty="0"/>
              <a:t>7</a:t>
            </a:r>
            <a:r>
              <a:rPr lang="ru-RU" sz="2400" dirty="0" smtClean="0"/>
              <a:t>.2</a:t>
            </a:r>
            <a:r>
              <a:rPr lang="ru-RU" sz="2400" dirty="0"/>
              <a:t>.	</a:t>
            </a:r>
            <a:r>
              <a:rPr lang="ru-RU" sz="2400" dirty="0" err="1"/>
              <a:t>Б</a:t>
            </a:r>
            <a:r>
              <a:rPr lang="ru-RU" sz="2400" dirty="0" err="1" smtClean="0"/>
              <a:t>ірмодалы</a:t>
            </a:r>
            <a:r>
              <a:rPr lang="ru-RU" sz="2400" dirty="0" smtClean="0"/>
              <a:t> </a:t>
            </a:r>
            <a:r>
              <a:rPr lang="ru-RU" sz="2400" dirty="0" err="1" smtClean="0"/>
              <a:t>градиентті</a:t>
            </a:r>
            <a:r>
              <a:rPr lang="ru-RU" sz="2400" dirty="0" smtClean="0"/>
              <a:t> </a:t>
            </a:r>
            <a:r>
              <a:rPr lang="ru-RU" sz="2400" dirty="0" err="1"/>
              <a:t>талшықтар</a:t>
            </a:r>
            <a:endParaRPr lang="ru-RU" sz="2400" dirty="0"/>
          </a:p>
        </p:txBody>
      </p:sp>
      <p:sp>
        <p:nvSpPr>
          <p:cNvPr id="8" name="Нашивка 7"/>
          <p:cNvSpPr/>
          <p:nvPr/>
        </p:nvSpPr>
        <p:spPr>
          <a:xfrm>
            <a:off x="11058526" y="278604"/>
            <a:ext cx="1028701" cy="700088"/>
          </a:xfrm>
          <a:prstGeom prst="chevron">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9</a:t>
            </a:r>
            <a:endParaRPr lang="ru-RU" dirty="0">
              <a:solidFill>
                <a:schemeClr val="tx1"/>
              </a:solidFill>
            </a:endParaRPr>
          </a:p>
        </p:txBody>
      </p:sp>
      <p:sp>
        <p:nvSpPr>
          <p:cNvPr id="2" name="Прямоугольник 1"/>
          <p:cNvSpPr/>
          <p:nvPr/>
        </p:nvSpPr>
        <p:spPr>
          <a:xfrm>
            <a:off x="3048000" y="2274838"/>
            <a:ext cx="6096000" cy="369332"/>
          </a:xfrm>
          <a:prstGeom prst="rect">
            <a:avLst/>
          </a:prstGeom>
        </p:spPr>
        <p:txBody>
          <a:bodyPr>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77371" y="1252777"/>
            <a:ext cx="11466286" cy="5632311"/>
          </a:xfrm>
          <a:prstGeom prst="rect">
            <a:avLst/>
          </a:prstGeom>
        </p:spPr>
        <p:txBody>
          <a:bodyPr wrap="square">
            <a:spAutoFit/>
          </a:bodyPr>
          <a:lstStyle/>
          <a:p>
            <a:pPr indent="450215" algn="just">
              <a:spcAft>
                <a:spcPts val="0"/>
              </a:spcAft>
            </a:pPr>
            <a:r>
              <a:rPr lang="kk-KZ" i="1" dirty="0" smtClean="0">
                <a:latin typeface="Times New Roman" panose="02020603050405020304" pitchFamily="18" charset="0"/>
                <a:ea typeface="Times New Roman" panose="02020603050405020304" pitchFamily="18" charset="0"/>
              </a:rPr>
              <a:t>Нөлдік </a:t>
            </a:r>
            <a:r>
              <a:rPr lang="kk-KZ" i="1" dirty="0">
                <a:latin typeface="Times New Roman" panose="02020603050405020304" pitchFamily="18" charset="0"/>
                <a:ea typeface="Times New Roman" panose="02020603050405020304" pitchFamily="18" charset="0"/>
              </a:rPr>
              <a:t>емес дисперсияға ауысқан бір модалы талшық</a:t>
            </a:r>
            <a:r>
              <a:rPr lang="kk-KZ" dirty="0">
                <a:latin typeface="Times New Roman" panose="02020603050405020304" pitchFamily="18" charset="0"/>
                <a:ea typeface="Times New Roman" panose="02020603050405020304" pitchFamily="18" charset="0"/>
              </a:rPr>
              <a:t> NZDSF, DSF-тен айырмашылығы, бір толқын ұзындығын емес, бірден бірнеше толқын ұзындығын (мультиплексті толқындық сигнал) беру үшін оңтайландырылған және оны «жалпы оптикалық желілердің» - түйіндері оптоэлектрондық түрлендіруден өтпейтін желілердің магистральдарын құру кезінде тиімді пайдалануға болады.</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Мультиплексті сигналды ұзақ қашықтыққа беру сызықтық кең жолақты оптикалық күшейткіштерді қолдануды қажет етеді, олардың ішінде эрбиуммен легірленген талшыққа негізделген эрбийлі күшейткіштер (EDFA) ең көп таралған. EDFA типті сызықтық күшейткіштер сигналды 1530 – 1560 нм диапазонында тиімді түрде күшейте алады. NZDSF талшығындағы нөлдік дисперсияның толқын ұзындығы, DSF талшығынан айырмашылығы, осы диапазоннан тыс шығарылады, бұл бірнеше толқын ұзындығының таралуы кезінде нөлдік дисперсия нүктесінің төңірегіндегі сызықты емес әсерлердің әсерін айтарлықтай әлсіретеді.</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smtClean="0">
                <a:latin typeface="Times New Roman" panose="02020603050405020304" pitchFamily="18" charset="0"/>
                <a:ea typeface="Times New Roman" panose="02020603050405020304" pitchFamily="18" charset="0"/>
              </a:rPr>
              <a:t>Бір </a:t>
            </a:r>
            <a:r>
              <a:rPr lang="kk-KZ" dirty="0">
                <a:latin typeface="Times New Roman" panose="02020603050405020304" pitchFamily="18" charset="0"/>
                <a:ea typeface="Times New Roman" panose="02020603050405020304" pitchFamily="18" charset="0"/>
              </a:rPr>
              <a:t>модалы талшықтардың аталған үш түрін оңтайландыру оларды әрқашан тек белгілі бір тапсырмалар үшін ғана қолдану керек дегенді білдірмейді: SF – 1310 нм толқын ұзындығында сигнал беру, DSF – 1550 нм толқын ұзындығында сигнал беру, NZDSF – 1530 – 1560 нм терезесінде мультиплексті сигнал беру. Мысалы, 1530 – 1560 нм терезесіндегі мультиплексті сигналды стандартты бір режимді SF талшығы арқылы беруге болады. Алайда, SF талшығын қолданған кезде релесіз аймақтың ұзындығы NZDSF қолданғанға қарағанда аз болады немесе нәтижесінде пайда болған хроматикалық дисперсияны азайту үшін лазерлік таратқыштардың спектрлік сәулеленуінің өте тар жолағы қажет болады. Ең жоғары рұқсат етілетін қашықтық талшықтың өзінің (сөну, дисперсия), сондай-ақ қабылдау-тарату жабдығының (таратқыштың қуатымен, жиілігімен, сәулеленудің спектрлік кеңеюімен, қабылдағыштың сезімталдығымен) техникалық сипаттамаларымен айқындалады.</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kk-KZ" dirty="0">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6111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299</TotalTime>
  <Words>3019</Words>
  <Application>Microsoft Office PowerPoint</Application>
  <PresentationFormat>Широкоэкранный</PresentationFormat>
  <Paragraphs>389</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Calibri</vt:lpstr>
      <vt:lpstr>Calibri Light</vt:lpstr>
      <vt:lpstr>Cambria Math</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35</cp:revision>
  <dcterms:created xsi:type="dcterms:W3CDTF">2022-07-25T13:01:11Z</dcterms:created>
  <dcterms:modified xsi:type="dcterms:W3CDTF">2022-07-29T12:19:54Z</dcterms:modified>
</cp:coreProperties>
</file>