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9" r:id="rId5"/>
    <p:sldId id="270" r:id="rId6"/>
    <p:sldId id="271" r:id="rId7"/>
    <p:sldId id="272" r:id="rId8"/>
    <p:sldId id="273" r:id="rId9"/>
    <p:sldId id="274" r:id="rId10"/>
    <p:sldId id="275" r:id="rId11"/>
    <p:sldId id="276" r:id="rId12"/>
    <p:sldId id="279" r:id="rId13"/>
    <p:sldId id="278" r:id="rId14"/>
    <p:sldId id="277" r:id="rId15"/>
    <p:sldId id="258"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7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871E4-3074-4F95-8002-BD0F58978A2E}" type="doc">
      <dgm:prSet loTypeId="urn:microsoft.com/office/officeart/2008/layout/VerticalCurvedList" loCatId="list" qsTypeId="urn:microsoft.com/office/officeart/2005/8/quickstyle/3d3" qsCatId="3D" csTypeId="urn:microsoft.com/office/officeart/2005/8/colors/accent1_1" csCatId="accent1" phldr="1"/>
      <dgm:spPr/>
      <dgm:t>
        <a:bodyPr/>
        <a:lstStyle/>
        <a:p>
          <a:endParaRPr lang="ru-RU"/>
        </a:p>
      </dgm:t>
    </dgm:pt>
    <dgm:pt modelId="{38A541E8-BEF7-4CE6-A51C-FCAFE2D23A86}">
      <dgm:prSet phldrT="[Текст]"/>
      <dgm:spPr/>
      <dgm:t>
        <a:bodyPr/>
        <a:lstStyle/>
        <a:p>
          <a:r>
            <a:rPr lang="kk-KZ" dirty="0" smtClean="0">
              <a:effectLst/>
            </a:rPr>
            <a:t>8.1. Сыну көрсеткіштерінің салыстырмалы айырмашылығы</a:t>
          </a:r>
          <a:endParaRPr lang="ru-RU" dirty="0"/>
        </a:p>
      </dgm:t>
    </dgm:pt>
    <dgm:pt modelId="{9BD79AD4-6F75-401A-BA43-BBB417A3A732}" type="parTrans" cxnId="{DA2CA471-1951-42B7-9CBE-0BC29B6FEF2B}">
      <dgm:prSet/>
      <dgm:spPr/>
      <dgm:t>
        <a:bodyPr/>
        <a:lstStyle/>
        <a:p>
          <a:endParaRPr lang="ru-RU"/>
        </a:p>
      </dgm:t>
    </dgm:pt>
    <dgm:pt modelId="{986058AC-6A5D-4FF5-9857-3748C11E13DA}" type="sibTrans" cxnId="{DA2CA471-1951-42B7-9CBE-0BC29B6FEF2B}">
      <dgm:prSet/>
      <dgm:spPr/>
      <dgm:t>
        <a:bodyPr/>
        <a:lstStyle/>
        <a:p>
          <a:endParaRPr lang="ru-RU"/>
        </a:p>
      </dgm:t>
    </dgm:pt>
    <dgm:pt modelId="{D3F2C7B3-D8EF-4B1B-B864-5753C19D57B8}">
      <dgm:prSet phldrT="[Текст]"/>
      <dgm:spPr/>
      <dgm:t>
        <a:bodyPr/>
        <a:lstStyle/>
        <a:p>
          <a:r>
            <a:rPr lang="kk-KZ" dirty="0" smtClean="0">
              <a:effectLst/>
            </a:rPr>
            <a:t>8.2. Сандық саңылау</a:t>
          </a:r>
          <a:endParaRPr lang="ru-RU" b="0" dirty="0">
            <a:latin typeface="Times New Roman" panose="02020603050405020304" pitchFamily="18" charset="0"/>
            <a:cs typeface="Times New Roman" panose="02020603050405020304" pitchFamily="18" charset="0"/>
          </a:endParaRPr>
        </a:p>
      </dgm:t>
    </dgm:pt>
    <dgm:pt modelId="{9BE407A7-6530-4B93-ADF5-DD60961E0C4B}" type="parTrans" cxnId="{ED9BFE33-320D-4D2F-9E71-D7E0BF4BF6A6}">
      <dgm:prSet/>
      <dgm:spPr/>
      <dgm:t>
        <a:bodyPr/>
        <a:lstStyle/>
        <a:p>
          <a:endParaRPr lang="ru-RU"/>
        </a:p>
      </dgm:t>
    </dgm:pt>
    <dgm:pt modelId="{0BF8EC1C-A312-4E39-B2A9-4E5A52FEC28B}" type="sibTrans" cxnId="{ED9BFE33-320D-4D2F-9E71-D7E0BF4BF6A6}">
      <dgm:prSet/>
      <dgm:spPr/>
      <dgm:t>
        <a:bodyPr/>
        <a:lstStyle/>
        <a:p>
          <a:endParaRPr lang="ru-RU"/>
        </a:p>
      </dgm:t>
    </dgm:pt>
    <dgm:pt modelId="{08A0B994-F9A2-432C-975D-1493AA03079C}">
      <dgm:prSet phldrT="[Текст]"/>
      <dgm:spPr/>
      <dgm:t>
        <a:bodyPr/>
        <a:lstStyle/>
        <a:p>
          <a:r>
            <a:rPr lang="kk-KZ" dirty="0" smtClean="0">
              <a:effectLst/>
            </a:rPr>
            <a:t>8.3. Нормаланған жиілік</a:t>
          </a:r>
          <a:endParaRPr lang="ru-RU" dirty="0"/>
        </a:p>
      </dgm:t>
    </dgm:pt>
    <dgm:pt modelId="{9F28D3C4-98AE-4474-B10B-A282A960466B}" type="parTrans" cxnId="{C644465C-01D0-427F-8E97-F56C315DF733}">
      <dgm:prSet/>
      <dgm:spPr/>
      <dgm:t>
        <a:bodyPr/>
        <a:lstStyle/>
        <a:p>
          <a:endParaRPr lang="ru-RU"/>
        </a:p>
      </dgm:t>
    </dgm:pt>
    <dgm:pt modelId="{87AB2FB3-C03B-49E7-8D06-48F299BB9626}" type="sibTrans" cxnId="{C644465C-01D0-427F-8E97-F56C315DF733}">
      <dgm:prSet/>
      <dgm:spPr/>
      <dgm:t>
        <a:bodyPr/>
        <a:lstStyle/>
        <a:p>
          <a:endParaRPr lang="ru-RU"/>
        </a:p>
      </dgm:t>
    </dgm:pt>
    <dgm:pt modelId="{B24978BC-5605-47B4-B302-60E77DA30605}">
      <dgm:prSet/>
      <dgm:spPr/>
      <dgm:t>
        <a:bodyPr/>
        <a:lstStyle/>
        <a:p>
          <a:r>
            <a:rPr lang="kk-KZ" b="0" dirty="0" smtClean="0">
              <a:effectLst/>
              <a:latin typeface="Times New Roman" panose="02020603050405020304" pitchFamily="18" charset="0"/>
              <a:cs typeface="Times New Roman" panose="02020603050405020304" pitchFamily="18" charset="0"/>
            </a:rPr>
            <a:t>8.7. </a:t>
          </a:r>
          <a:r>
            <a:rPr lang="kk-KZ" b="0" dirty="0" smtClean="0">
              <a:effectLst/>
              <a:latin typeface="Times New Roman" panose="02020603050405020304" pitchFamily="18" charset="0"/>
              <a:cs typeface="Times New Roman" panose="02020603050405020304" pitchFamily="18" charset="0"/>
            </a:rPr>
            <a:t>Бақылау сұрақтары</a:t>
          </a:r>
          <a:endParaRPr lang="ru-RU" dirty="0"/>
        </a:p>
      </dgm:t>
    </dgm:pt>
    <dgm:pt modelId="{3ED568FF-CC4E-414F-AEC8-4C228D5F4E6D}" type="parTrans" cxnId="{2066C6B6-11A0-46AE-B415-CD58A0098B4A}">
      <dgm:prSet/>
      <dgm:spPr/>
      <dgm:t>
        <a:bodyPr/>
        <a:lstStyle/>
        <a:p>
          <a:endParaRPr lang="ru-RU"/>
        </a:p>
      </dgm:t>
    </dgm:pt>
    <dgm:pt modelId="{5A26DD11-82A7-457E-9AA7-938ACFABB93D}" type="sibTrans" cxnId="{2066C6B6-11A0-46AE-B415-CD58A0098B4A}">
      <dgm:prSet/>
      <dgm:spPr/>
      <dgm:t>
        <a:bodyPr/>
        <a:lstStyle/>
        <a:p>
          <a:endParaRPr lang="ru-RU"/>
        </a:p>
      </dgm:t>
    </dgm:pt>
    <dgm:pt modelId="{6847D6C0-91CC-4155-A41C-6C3788E76073}">
      <dgm:prSet/>
      <dgm:spPr/>
      <dgm:t>
        <a:bodyPr/>
        <a:lstStyle/>
        <a:p>
          <a:r>
            <a:rPr lang="kk-KZ" dirty="0" smtClean="0">
              <a:effectLst/>
            </a:rPr>
            <a:t>8.4. Режим номенклатурасы</a:t>
          </a:r>
          <a:endParaRPr lang="ru-RU" dirty="0"/>
        </a:p>
      </dgm:t>
    </dgm:pt>
    <dgm:pt modelId="{9E7824F4-63AA-4165-9C80-247D9540DB22}" type="parTrans" cxnId="{9EEDD6A5-7ABE-4931-83C4-7741B23FFA06}">
      <dgm:prSet/>
      <dgm:spPr/>
      <dgm:t>
        <a:bodyPr/>
        <a:lstStyle/>
        <a:p>
          <a:endParaRPr lang="ru-RU"/>
        </a:p>
      </dgm:t>
    </dgm:pt>
    <dgm:pt modelId="{885C23D2-2227-4A86-B3CD-5825663B59ED}" type="sibTrans" cxnId="{9EEDD6A5-7ABE-4931-83C4-7741B23FFA06}">
      <dgm:prSet/>
      <dgm:spPr/>
      <dgm:t>
        <a:bodyPr/>
        <a:lstStyle/>
        <a:p>
          <a:endParaRPr lang="ru-RU"/>
        </a:p>
      </dgm:t>
    </dgm:pt>
    <dgm:pt modelId="{7152012E-49C1-49EC-8267-C4496A368356}">
      <dgm:prSet/>
      <dgm:spPr/>
      <dgm:t>
        <a:bodyPr/>
        <a:lstStyle/>
        <a:p>
          <a:r>
            <a:rPr lang="kk-KZ" dirty="0" smtClean="0">
              <a:effectLst/>
            </a:rPr>
            <a:t>8.5. Режим саны</a:t>
          </a:r>
          <a:endParaRPr lang="ru-RU" dirty="0"/>
        </a:p>
      </dgm:t>
    </dgm:pt>
    <dgm:pt modelId="{C4EB3686-AC1C-482A-95F0-DE20539D9725}" type="parTrans" cxnId="{71C93FF9-A665-4866-BDDC-6E72F078A9B5}">
      <dgm:prSet/>
      <dgm:spPr/>
      <dgm:t>
        <a:bodyPr/>
        <a:lstStyle/>
        <a:p>
          <a:endParaRPr lang="ru-RU"/>
        </a:p>
      </dgm:t>
    </dgm:pt>
    <dgm:pt modelId="{CA459336-A1F8-402F-BD8D-431DAE919543}" type="sibTrans" cxnId="{71C93FF9-A665-4866-BDDC-6E72F078A9B5}">
      <dgm:prSet/>
      <dgm:spPr/>
      <dgm:t>
        <a:bodyPr/>
        <a:lstStyle/>
        <a:p>
          <a:endParaRPr lang="ru-RU"/>
        </a:p>
      </dgm:t>
    </dgm:pt>
    <dgm:pt modelId="{60999F1D-628F-4FB6-8851-BFF8DFD84F61}">
      <dgm:prSet/>
      <dgm:spPr/>
      <dgm:t>
        <a:bodyPr/>
        <a:lstStyle/>
        <a:p>
          <a:r>
            <a:rPr lang="kk-KZ" dirty="0" smtClean="0">
              <a:effectLst/>
            </a:rPr>
            <a:t>8.6. Толқын ұзындығын кесу</a:t>
          </a:r>
          <a:endParaRPr lang="ru-RU" dirty="0"/>
        </a:p>
      </dgm:t>
    </dgm:pt>
    <dgm:pt modelId="{C7FD842C-B76C-48CE-B2EB-2E50AFC2BE71}" type="parTrans" cxnId="{9FCB8C04-3684-4380-9BBF-15B824B4FC27}">
      <dgm:prSet/>
      <dgm:spPr/>
      <dgm:t>
        <a:bodyPr/>
        <a:lstStyle/>
        <a:p>
          <a:endParaRPr lang="ru-RU"/>
        </a:p>
      </dgm:t>
    </dgm:pt>
    <dgm:pt modelId="{09A98866-422B-44EA-A7F0-5DE275B11B67}" type="sibTrans" cxnId="{9FCB8C04-3684-4380-9BBF-15B824B4FC27}">
      <dgm:prSet/>
      <dgm:spPr/>
      <dgm:t>
        <a:bodyPr/>
        <a:lstStyle/>
        <a:p>
          <a:endParaRPr lang="ru-RU"/>
        </a:p>
      </dgm:t>
    </dgm:pt>
    <dgm:pt modelId="{10C37432-0AAD-4490-A494-5ABCCEB59506}" type="pres">
      <dgm:prSet presAssocID="{32E871E4-3074-4F95-8002-BD0F58978A2E}" presName="Name0" presStyleCnt="0">
        <dgm:presLayoutVars>
          <dgm:chMax val="7"/>
          <dgm:chPref val="7"/>
          <dgm:dir/>
        </dgm:presLayoutVars>
      </dgm:prSet>
      <dgm:spPr/>
      <dgm:t>
        <a:bodyPr/>
        <a:lstStyle/>
        <a:p>
          <a:endParaRPr lang="ru-RU"/>
        </a:p>
      </dgm:t>
    </dgm:pt>
    <dgm:pt modelId="{F807EDB5-A9EE-46ED-A276-6B32BBE1726E}" type="pres">
      <dgm:prSet presAssocID="{32E871E4-3074-4F95-8002-BD0F58978A2E}" presName="Name1" presStyleCnt="0"/>
      <dgm:spPr/>
    </dgm:pt>
    <dgm:pt modelId="{27E4D45C-E14E-47E4-B23D-208117D9D6C8}" type="pres">
      <dgm:prSet presAssocID="{32E871E4-3074-4F95-8002-BD0F58978A2E}" presName="cycle" presStyleCnt="0"/>
      <dgm:spPr/>
    </dgm:pt>
    <dgm:pt modelId="{8E578012-433F-4745-9A72-5B42A70EDD8B}" type="pres">
      <dgm:prSet presAssocID="{32E871E4-3074-4F95-8002-BD0F58978A2E}" presName="srcNode" presStyleLbl="node1" presStyleIdx="0" presStyleCnt="7"/>
      <dgm:spPr/>
    </dgm:pt>
    <dgm:pt modelId="{7F6E4215-72CA-4C32-97AA-1F8A7E1D3D15}" type="pres">
      <dgm:prSet presAssocID="{32E871E4-3074-4F95-8002-BD0F58978A2E}" presName="conn" presStyleLbl="parChTrans1D2" presStyleIdx="0" presStyleCnt="1"/>
      <dgm:spPr/>
      <dgm:t>
        <a:bodyPr/>
        <a:lstStyle/>
        <a:p>
          <a:endParaRPr lang="ru-RU"/>
        </a:p>
      </dgm:t>
    </dgm:pt>
    <dgm:pt modelId="{9C1F1B49-298F-49D3-A18C-F50EB71C19E0}" type="pres">
      <dgm:prSet presAssocID="{32E871E4-3074-4F95-8002-BD0F58978A2E}" presName="extraNode" presStyleLbl="node1" presStyleIdx="0" presStyleCnt="7"/>
      <dgm:spPr/>
    </dgm:pt>
    <dgm:pt modelId="{2E1AB7ED-CA2D-4098-A56C-C0184E48C329}" type="pres">
      <dgm:prSet presAssocID="{32E871E4-3074-4F95-8002-BD0F58978A2E}" presName="dstNode" presStyleLbl="node1" presStyleIdx="0" presStyleCnt="7"/>
      <dgm:spPr/>
    </dgm:pt>
    <dgm:pt modelId="{99C97347-4F4C-41FE-A4CB-EE6A9FF0E424}" type="pres">
      <dgm:prSet presAssocID="{38A541E8-BEF7-4CE6-A51C-FCAFE2D23A86}" presName="text_1" presStyleLbl="node1" presStyleIdx="0" presStyleCnt="7">
        <dgm:presLayoutVars>
          <dgm:bulletEnabled val="1"/>
        </dgm:presLayoutVars>
      </dgm:prSet>
      <dgm:spPr/>
      <dgm:t>
        <a:bodyPr/>
        <a:lstStyle/>
        <a:p>
          <a:endParaRPr lang="ru-RU"/>
        </a:p>
      </dgm:t>
    </dgm:pt>
    <dgm:pt modelId="{C415F9C1-7248-45CC-8827-70DFE8990AF4}" type="pres">
      <dgm:prSet presAssocID="{38A541E8-BEF7-4CE6-A51C-FCAFE2D23A86}" presName="accent_1" presStyleCnt="0"/>
      <dgm:spPr/>
    </dgm:pt>
    <dgm:pt modelId="{F5AF8267-F9D3-43B7-8F16-20DE312A0F9A}" type="pres">
      <dgm:prSet presAssocID="{38A541E8-BEF7-4CE6-A51C-FCAFE2D23A86}" presName="accentRepeatNode" presStyleLbl="solidFgAcc1" presStyleIdx="0" presStyleCnt="7"/>
      <dgm:spPr/>
    </dgm:pt>
    <dgm:pt modelId="{D0FC2D81-69D6-4E94-959C-9729763E54D1}" type="pres">
      <dgm:prSet presAssocID="{D3F2C7B3-D8EF-4B1B-B864-5753C19D57B8}" presName="text_2" presStyleLbl="node1" presStyleIdx="1" presStyleCnt="7">
        <dgm:presLayoutVars>
          <dgm:bulletEnabled val="1"/>
        </dgm:presLayoutVars>
      </dgm:prSet>
      <dgm:spPr/>
      <dgm:t>
        <a:bodyPr/>
        <a:lstStyle/>
        <a:p>
          <a:endParaRPr lang="ru-RU"/>
        </a:p>
      </dgm:t>
    </dgm:pt>
    <dgm:pt modelId="{38E996FB-6CE8-482A-BDE2-C3C9105CE7CC}" type="pres">
      <dgm:prSet presAssocID="{D3F2C7B3-D8EF-4B1B-B864-5753C19D57B8}" presName="accent_2" presStyleCnt="0"/>
      <dgm:spPr/>
    </dgm:pt>
    <dgm:pt modelId="{1011899D-3FE5-41E2-A939-53EB901186B6}" type="pres">
      <dgm:prSet presAssocID="{D3F2C7B3-D8EF-4B1B-B864-5753C19D57B8}" presName="accentRepeatNode" presStyleLbl="solidFgAcc1" presStyleIdx="1" presStyleCnt="7"/>
      <dgm:spPr/>
    </dgm:pt>
    <dgm:pt modelId="{D8B625CD-97BC-41DD-86A9-A263B3B7A0B2}" type="pres">
      <dgm:prSet presAssocID="{08A0B994-F9A2-432C-975D-1493AA03079C}" presName="text_3" presStyleLbl="node1" presStyleIdx="2" presStyleCnt="7">
        <dgm:presLayoutVars>
          <dgm:bulletEnabled val="1"/>
        </dgm:presLayoutVars>
      </dgm:prSet>
      <dgm:spPr/>
      <dgm:t>
        <a:bodyPr/>
        <a:lstStyle/>
        <a:p>
          <a:endParaRPr lang="ru-RU"/>
        </a:p>
      </dgm:t>
    </dgm:pt>
    <dgm:pt modelId="{3EB3D29F-1C23-47FE-BBAB-2E7655D61ED2}" type="pres">
      <dgm:prSet presAssocID="{08A0B994-F9A2-432C-975D-1493AA03079C}" presName="accent_3" presStyleCnt="0"/>
      <dgm:spPr/>
    </dgm:pt>
    <dgm:pt modelId="{7F77499D-2E03-4F9A-9503-72198688822A}" type="pres">
      <dgm:prSet presAssocID="{08A0B994-F9A2-432C-975D-1493AA03079C}" presName="accentRepeatNode" presStyleLbl="solidFgAcc1" presStyleIdx="2" presStyleCnt="7"/>
      <dgm:spPr/>
    </dgm:pt>
    <dgm:pt modelId="{CDAD0CB6-5162-4A3F-AA1D-57C9BB8305F9}" type="pres">
      <dgm:prSet presAssocID="{6847D6C0-91CC-4155-A41C-6C3788E76073}" presName="text_4" presStyleLbl="node1" presStyleIdx="3" presStyleCnt="7">
        <dgm:presLayoutVars>
          <dgm:bulletEnabled val="1"/>
        </dgm:presLayoutVars>
      </dgm:prSet>
      <dgm:spPr/>
      <dgm:t>
        <a:bodyPr/>
        <a:lstStyle/>
        <a:p>
          <a:endParaRPr lang="ru-RU"/>
        </a:p>
      </dgm:t>
    </dgm:pt>
    <dgm:pt modelId="{DD21ADB5-083B-4353-8147-EA836F0839EE}" type="pres">
      <dgm:prSet presAssocID="{6847D6C0-91CC-4155-A41C-6C3788E76073}" presName="accent_4" presStyleCnt="0"/>
      <dgm:spPr/>
    </dgm:pt>
    <dgm:pt modelId="{EE6DDC00-2103-4A68-AE83-D0F0ACB6A133}" type="pres">
      <dgm:prSet presAssocID="{6847D6C0-91CC-4155-A41C-6C3788E76073}" presName="accentRepeatNode" presStyleLbl="solidFgAcc1" presStyleIdx="3" presStyleCnt="7"/>
      <dgm:spPr/>
    </dgm:pt>
    <dgm:pt modelId="{906EA4EA-6F11-4791-8144-FF36F0B58D86}" type="pres">
      <dgm:prSet presAssocID="{7152012E-49C1-49EC-8267-C4496A368356}" presName="text_5" presStyleLbl="node1" presStyleIdx="4" presStyleCnt="7">
        <dgm:presLayoutVars>
          <dgm:bulletEnabled val="1"/>
        </dgm:presLayoutVars>
      </dgm:prSet>
      <dgm:spPr/>
      <dgm:t>
        <a:bodyPr/>
        <a:lstStyle/>
        <a:p>
          <a:endParaRPr lang="ru-RU"/>
        </a:p>
      </dgm:t>
    </dgm:pt>
    <dgm:pt modelId="{194BF1BB-CE47-45C6-92AB-E281B4DC8B88}" type="pres">
      <dgm:prSet presAssocID="{7152012E-49C1-49EC-8267-C4496A368356}" presName="accent_5" presStyleCnt="0"/>
      <dgm:spPr/>
    </dgm:pt>
    <dgm:pt modelId="{C7DE643E-C409-4ABC-970E-E69D06D03D9C}" type="pres">
      <dgm:prSet presAssocID="{7152012E-49C1-49EC-8267-C4496A368356}" presName="accentRepeatNode" presStyleLbl="solidFgAcc1" presStyleIdx="4" presStyleCnt="7"/>
      <dgm:spPr/>
    </dgm:pt>
    <dgm:pt modelId="{9E71A15B-DF8A-4469-A9D6-CD68AB672E28}" type="pres">
      <dgm:prSet presAssocID="{60999F1D-628F-4FB6-8851-BFF8DFD84F61}" presName="text_6" presStyleLbl="node1" presStyleIdx="5" presStyleCnt="7">
        <dgm:presLayoutVars>
          <dgm:bulletEnabled val="1"/>
        </dgm:presLayoutVars>
      </dgm:prSet>
      <dgm:spPr/>
      <dgm:t>
        <a:bodyPr/>
        <a:lstStyle/>
        <a:p>
          <a:endParaRPr lang="ru-RU"/>
        </a:p>
      </dgm:t>
    </dgm:pt>
    <dgm:pt modelId="{26D9021C-5D9F-4503-BC81-ABCE52FC8E61}" type="pres">
      <dgm:prSet presAssocID="{60999F1D-628F-4FB6-8851-BFF8DFD84F61}" presName="accent_6" presStyleCnt="0"/>
      <dgm:spPr/>
    </dgm:pt>
    <dgm:pt modelId="{4DF3F1E3-2992-411B-B9C9-690A73E6A6E6}" type="pres">
      <dgm:prSet presAssocID="{60999F1D-628F-4FB6-8851-BFF8DFD84F61}" presName="accentRepeatNode" presStyleLbl="solidFgAcc1" presStyleIdx="5" presStyleCnt="7"/>
      <dgm:spPr/>
    </dgm:pt>
    <dgm:pt modelId="{190016D2-A3D1-43F7-99FE-BE9C0E33F741}" type="pres">
      <dgm:prSet presAssocID="{B24978BC-5605-47B4-B302-60E77DA30605}" presName="text_7" presStyleLbl="node1" presStyleIdx="6" presStyleCnt="7">
        <dgm:presLayoutVars>
          <dgm:bulletEnabled val="1"/>
        </dgm:presLayoutVars>
      </dgm:prSet>
      <dgm:spPr/>
      <dgm:t>
        <a:bodyPr/>
        <a:lstStyle/>
        <a:p>
          <a:endParaRPr lang="ru-RU"/>
        </a:p>
      </dgm:t>
    </dgm:pt>
    <dgm:pt modelId="{4DFD97B9-BD0A-42EC-8A51-AA7C05EFE069}" type="pres">
      <dgm:prSet presAssocID="{B24978BC-5605-47B4-B302-60E77DA30605}" presName="accent_7" presStyleCnt="0"/>
      <dgm:spPr/>
    </dgm:pt>
    <dgm:pt modelId="{6EF3827F-1C5C-4764-9188-8462A3CF3A18}" type="pres">
      <dgm:prSet presAssocID="{B24978BC-5605-47B4-B302-60E77DA30605}" presName="accentRepeatNode" presStyleLbl="solidFgAcc1" presStyleIdx="6" presStyleCnt="7"/>
      <dgm:spPr/>
    </dgm:pt>
  </dgm:ptLst>
  <dgm:cxnLst>
    <dgm:cxn modelId="{D0DAC3C6-6CF8-4AB9-8B44-147891BC7756}" type="presOf" srcId="{D3F2C7B3-D8EF-4B1B-B864-5753C19D57B8}" destId="{D0FC2D81-69D6-4E94-959C-9729763E54D1}" srcOrd="0" destOrd="0" presId="urn:microsoft.com/office/officeart/2008/layout/VerticalCurvedList"/>
    <dgm:cxn modelId="{9EEDD6A5-7ABE-4931-83C4-7741B23FFA06}" srcId="{32E871E4-3074-4F95-8002-BD0F58978A2E}" destId="{6847D6C0-91CC-4155-A41C-6C3788E76073}" srcOrd="3" destOrd="0" parTransId="{9E7824F4-63AA-4165-9C80-247D9540DB22}" sibTransId="{885C23D2-2227-4A86-B3CD-5825663B59ED}"/>
    <dgm:cxn modelId="{218C0C45-F310-4193-BFC1-EF503D164CB8}" type="presOf" srcId="{986058AC-6A5D-4FF5-9857-3748C11E13DA}" destId="{7F6E4215-72CA-4C32-97AA-1F8A7E1D3D15}" srcOrd="0" destOrd="0" presId="urn:microsoft.com/office/officeart/2008/layout/VerticalCurvedList"/>
    <dgm:cxn modelId="{69551A04-D09E-4751-8FC8-4BF856210216}" type="presOf" srcId="{38A541E8-BEF7-4CE6-A51C-FCAFE2D23A86}" destId="{99C97347-4F4C-41FE-A4CB-EE6A9FF0E424}" srcOrd="0" destOrd="0" presId="urn:microsoft.com/office/officeart/2008/layout/VerticalCurvedList"/>
    <dgm:cxn modelId="{FE3F073F-2F4F-4201-9362-5A2B9A8B8F16}" type="presOf" srcId="{7152012E-49C1-49EC-8267-C4496A368356}" destId="{906EA4EA-6F11-4791-8144-FF36F0B58D86}" srcOrd="0" destOrd="0" presId="urn:microsoft.com/office/officeart/2008/layout/VerticalCurvedList"/>
    <dgm:cxn modelId="{C644465C-01D0-427F-8E97-F56C315DF733}" srcId="{32E871E4-3074-4F95-8002-BD0F58978A2E}" destId="{08A0B994-F9A2-432C-975D-1493AA03079C}" srcOrd="2" destOrd="0" parTransId="{9F28D3C4-98AE-4474-B10B-A282A960466B}" sibTransId="{87AB2FB3-C03B-49E7-8D06-48F299BB9626}"/>
    <dgm:cxn modelId="{9FCB8C04-3684-4380-9BBF-15B824B4FC27}" srcId="{32E871E4-3074-4F95-8002-BD0F58978A2E}" destId="{60999F1D-628F-4FB6-8851-BFF8DFD84F61}" srcOrd="5" destOrd="0" parTransId="{C7FD842C-B76C-48CE-B2EB-2E50AFC2BE71}" sibTransId="{09A98866-422B-44EA-A7F0-5DE275B11B67}"/>
    <dgm:cxn modelId="{0ABDDA9B-A24E-470E-BE08-26695C5AE5BA}" type="presOf" srcId="{60999F1D-628F-4FB6-8851-BFF8DFD84F61}" destId="{9E71A15B-DF8A-4469-A9D6-CD68AB672E28}" srcOrd="0" destOrd="0" presId="urn:microsoft.com/office/officeart/2008/layout/VerticalCurvedList"/>
    <dgm:cxn modelId="{5FA489CC-36AA-4975-BC96-2FFDE80F85E7}" type="presOf" srcId="{6847D6C0-91CC-4155-A41C-6C3788E76073}" destId="{CDAD0CB6-5162-4A3F-AA1D-57C9BB8305F9}" srcOrd="0" destOrd="0" presId="urn:microsoft.com/office/officeart/2008/layout/VerticalCurvedList"/>
    <dgm:cxn modelId="{71C93FF9-A665-4866-BDDC-6E72F078A9B5}" srcId="{32E871E4-3074-4F95-8002-BD0F58978A2E}" destId="{7152012E-49C1-49EC-8267-C4496A368356}" srcOrd="4" destOrd="0" parTransId="{C4EB3686-AC1C-482A-95F0-DE20539D9725}" sibTransId="{CA459336-A1F8-402F-BD8D-431DAE919543}"/>
    <dgm:cxn modelId="{E139A708-CC1B-43DC-A1B3-10371DAED0E2}" type="presOf" srcId="{32E871E4-3074-4F95-8002-BD0F58978A2E}" destId="{10C37432-0AAD-4490-A494-5ABCCEB59506}" srcOrd="0" destOrd="0" presId="urn:microsoft.com/office/officeart/2008/layout/VerticalCurvedList"/>
    <dgm:cxn modelId="{37769E90-F86F-48BE-B238-05817F3EE3C7}" type="presOf" srcId="{B24978BC-5605-47B4-B302-60E77DA30605}" destId="{190016D2-A3D1-43F7-99FE-BE9C0E33F741}" srcOrd="0" destOrd="0" presId="urn:microsoft.com/office/officeart/2008/layout/VerticalCurvedList"/>
    <dgm:cxn modelId="{EC63A842-D901-4A7D-80E4-1347BCF0A818}" type="presOf" srcId="{08A0B994-F9A2-432C-975D-1493AA03079C}" destId="{D8B625CD-97BC-41DD-86A9-A263B3B7A0B2}" srcOrd="0" destOrd="0" presId="urn:microsoft.com/office/officeart/2008/layout/VerticalCurvedList"/>
    <dgm:cxn modelId="{ED9BFE33-320D-4D2F-9E71-D7E0BF4BF6A6}" srcId="{32E871E4-3074-4F95-8002-BD0F58978A2E}" destId="{D3F2C7B3-D8EF-4B1B-B864-5753C19D57B8}" srcOrd="1" destOrd="0" parTransId="{9BE407A7-6530-4B93-ADF5-DD60961E0C4B}" sibTransId="{0BF8EC1C-A312-4E39-B2A9-4E5A52FEC28B}"/>
    <dgm:cxn modelId="{DA2CA471-1951-42B7-9CBE-0BC29B6FEF2B}" srcId="{32E871E4-3074-4F95-8002-BD0F58978A2E}" destId="{38A541E8-BEF7-4CE6-A51C-FCAFE2D23A86}" srcOrd="0" destOrd="0" parTransId="{9BD79AD4-6F75-401A-BA43-BBB417A3A732}" sibTransId="{986058AC-6A5D-4FF5-9857-3748C11E13DA}"/>
    <dgm:cxn modelId="{2066C6B6-11A0-46AE-B415-CD58A0098B4A}" srcId="{32E871E4-3074-4F95-8002-BD0F58978A2E}" destId="{B24978BC-5605-47B4-B302-60E77DA30605}" srcOrd="6" destOrd="0" parTransId="{3ED568FF-CC4E-414F-AEC8-4C228D5F4E6D}" sibTransId="{5A26DD11-82A7-457E-9AA7-938ACFABB93D}"/>
    <dgm:cxn modelId="{D66C7C4F-FD57-4453-91AC-A5DCDAB99721}" type="presParOf" srcId="{10C37432-0AAD-4490-A494-5ABCCEB59506}" destId="{F807EDB5-A9EE-46ED-A276-6B32BBE1726E}" srcOrd="0" destOrd="0" presId="urn:microsoft.com/office/officeart/2008/layout/VerticalCurvedList"/>
    <dgm:cxn modelId="{0999510F-86F1-40C8-BED4-AE6AA8F5338A}" type="presParOf" srcId="{F807EDB5-A9EE-46ED-A276-6B32BBE1726E}" destId="{27E4D45C-E14E-47E4-B23D-208117D9D6C8}" srcOrd="0" destOrd="0" presId="urn:microsoft.com/office/officeart/2008/layout/VerticalCurvedList"/>
    <dgm:cxn modelId="{960001D1-1221-4CF6-87E0-290AACAE93B6}" type="presParOf" srcId="{27E4D45C-E14E-47E4-B23D-208117D9D6C8}" destId="{8E578012-433F-4745-9A72-5B42A70EDD8B}" srcOrd="0" destOrd="0" presId="urn:microsoft.com/office/officeart/2008/layout/VerticalCurvedList"/>
    <dgm:cxn modelId="{EC90FA7C-94B8-45C1-A7BF-13A798861149}" type="presParOf" srcId="{27E4D45C-E14E-47E4-B23D-208117D9D6C8}" destId="{7F6E4215-72CA-4C32-97AA-1F8A7E1D3D15}" srcOrd="1" destOrd="0" presId="urn:microsoft.com/office/officeart/2008/layout/VerticalCurvedList"/>
    <dgm:cxn modelId="{5F7081D5-C4B2-4E7A-A042-4F2BC4A0077B}" type="presParOf" srcId="{27E4D45C-E14E-47E4-B23D-208117D9D6C8}" destId="{9C1F1B49-298F-49D3-A18C-F50EB71C19E0}" srcOrd="2" destOrd="0" presId="urn:microsoft.com/office/officeart/2008/layout/VerticalCurvedList"/>
    <dgm:cxn modelId="{00C2ED73-6454-45A6-8E42-C2D933E9ED8C}" type="presParOf" srcId="{27E4D45C-E14E-47E4-B23D-208117D9D6C8}" destId="{2E1AB7ED-CA2D-4098-A56C-C0184E48C329}" srcOrd="3" destOrd="0" presId="urn:microsoft.com/office/officeart/2008/layout/VerticalCurvedList"/>
    <dgm:cxn modelId="{9F8948B4-7442-4BCC-A5C7-11019A5C10DE}" type="presParOf" srcId="{F807EDB5-A9EE-46ED-A276-6B32BBE1726E}" destId="{99C97347-4F4C-41FE-A4CB-EE6A9FF0E424}" srcOrd="1" destOrd="0" presId="urn:microsoft.com/office/officeart/2008/layout/VerticalCurvedList"/>
    <dgm:cxn modelId="{C009B536-5F8C-43F1-827C-A2C623D28CB0}" type="presParOf" srcId="{F807EDB5-A9EE-46ED-A276-6B32BBE1726E}" destId="{C415F9C1-7248-45CC-8827-70DFE8990AF4}" srcOrd="2" destOrd="0" presId="urn:microsoft.com/office/officeart/2008/layout/VerticalCurvedList"/>
    <dgm:cxn modelId="{CC65B917-B593-4203-96EB-12F069322CE8}" type="presParOf" srcId="{C415F9C1-7248-45CC-8827-70DFE8990AF4}" destId="{F5AF8267-F9D3-43B7-8F16-20DE312A0F9A}" srcOrd="0" destOrd="0" presId="urn:microsoft.com/office/officeart/2008/layout/VerticalCurvedList"/>
    <dgm:cxn modelId="{CB266C76-53F4-454F-A8E4-2CF010A0F907}" type="presParOf" srcId="{F807EDB5-A9EE-46ED-A276-6B32BBE1726E}" destId="{D0FC2D81-69D6-4E94-959C-9729763E54D1}" srcOrd="3" destOrd="0" presId="urn:microsoft.com/office/officeart/2008/layout/VerticalCurvedList"/>
    <dgm:cxn modelId="{3BECB01B-286B-4FC6-A61D-CBB332FD3F8C}" type="presParOf" srcId="{F807EDB5-A9EE-46ED-A276-6B32BBE1726E}" destId="{38E996FB-6CE8-482A-BDE2-C3C9105CE7CC}" srcOrd="4" destOrd="0" presId="urn:microsoft.com/office/officeart/2008/layout/VerticalCurvedList"/>
    <dgm:cxn modelId="{CD5C7CFC-6705-4BA7-9B29-C9E0F2784E51}" type="presParOf" srcId="{38E996FB-6CE8-482A-BDE2-C3C9105CE7CC}" destId="{1011899D-3FE5-41E2-A939-53EB901186B6}" srcOrd="0" destOrd="0" presId="urn:microsoft.com/office/officeart/2008/layout/VerticalCurvedList"/>
    <dgm:cxn modelId="{9DD852DA-EAAB-4669-8D4A-861A04AEFD73}" type="presParOf" srcId="{F807EDB5-A9EE-46ED-A276-6B32BBE1726E}" destId="{D8B625CD-97BC-41DD-86A9-A263B3B7A0B2}" srcOrd="5" destOrd="0" presId="urn:microsoft.com/office/officeart/2008/layout/VerticalCurvedList"/>
    <dgm:cxn modelId="{572FDEA1-27D8-4451-A881-226BFD5ECC1D}" type="presParOf" srcId="{F807EDB5-A9EE-46ED-A276-6B32BBE1726E}" destId="{3EB3D29F-1C23-47FE-BBAB-2E7655D61ED2}" srcOrd="6" destOrd="0" presId="urn:microsoft.com/office/officeart/2008/layout/VerticalCurvedList"/>
    <dgm:cxn modelId="{43310413-E10F-49EC-92EB-B3E87E16C726}" type="presParOf" srcId="{3EB3D29F-1C23-47FE-BBAB-2E7655D61ED2}" destId="{7F77499D-2E03-4F9A-9503-72198688822A}" srcOrd="0" destOrd="0" presId="urn:microsoft.com/office/officeart/2008/layout/VerticalCurvedList"/>
    <dgm:cxn modelId="{3740D6EB-3742-4B91-A36C-7F6B35EF3374}" type="presParOf" srcId="{F807EDB5-A9EE-46ED-A276-6B32BBE1726E}" destId="{CDAD0CB6-5162-4A3F-AA1D-57C9BB8305F9}" srcOrd="7" destOrd="0" presId="urn:microsoft.com/office/officeart/2008/layout/VerticalCurvedList"/>
    <dgm:cxn modelId="{7F2C3D53-7DEC-4504-9406-4A29E78246EA}" type="presParOf" srcId="{F807EDB5-A9EE-46ED-A276-6B32BBE1726E}" destId="{DD21ADB5-083B-4353-8147-EA836F0839EE}" srcOrd="8" destOrd="0" presId="urn:microsoft.com/office/officeart/2008/layout/VerticalCurvedList"/>
    <dgm:cxn modelId="{3DCC5403-5FE5-4250-8B02-C6B5B8BD1E09}" type="presParOf" srcId="{DD21ADB5-083B-4353-8147-EA836F0839EE}" destId="{EE6DDC00-2103-4A68-AE83-D0F0ACB6A133}" srcOrd="0" destOrd="0" presId="urn:microsoft.com/office/officeart/2008/layout/VerticalCurvedList"/>
    <dgm:cxn modelId="{0BE6D845-890C-4868-AEB8-10B6CCFEB70F}" type="presParOf" srcId="{F807EDB5-A9EE-46ED-A276-6B32BBE1726E}" destId="{906EA4EA-6F11-4791-8144-FF36F0B58D86}" srcOrd="9" destOrd="0" presId="urn:microsoft.com/office/officeart/2008/layout/VerticalCurvedList"/>
    <dgm:cxn modelId="{E333B5F9-6490-4083-84DD-D9F3050400EC}" type="presParOf" srcId="{F807EDB5-A9EE-46ED-A276-6B32BBE1726E}" destId="{194BF1BB-CE47-45C6-92AB-E281B4DC8B88}" srcOrd="10" destOrd="0" presId="urn:microsoft.com/office/officeart/2008/layout/VerticalCurvedList"/>
    <dgm:cxn modelId="{8231D1CD-7489-44E2-83EE-65363CB3E8BB}" type="presParOf" srcId="{194BF1BB-CE47-45C6-92AB-E281B4DC8B88}" destId="{C7DE643E-C409-4ABC-970E-E69D06D03D9C}" srcOrd="0" destOrd="0" presId="urn:microsoft.com/office/officeart/2008/layout/VerticalCurvedList"/>
    <dgm:cxn modelId="{031963FE-396F-46B8-AA36-13FC8F0DC353}" type="presParOf" srcId="{F807EDB5-A9EE-46ED-A276-6B32BBE1726E}" destId="{9E71A15B-DF8A-4469-A9D6-CD68AB672E28}" srcOrd="11" destOrd="0" presId="urn:microsoft.com/office/officeart/2008/layout/VerticalCurvedList"/>
    <dgm:cxn modelId="{B4123ABC-9755-4002-9E13-9968F47AA45E}" type="presParOf" srcId="{F807EDB5-A9EE-46ED-A276-6B32BBE1726E}" destId="{26D9021C-5D9F-4503-BC81-ABCE52FC8E61}" srcOrd="12" destOrd="0" presId="urn:microsoft.com/office/officeart/2008/layout/VerticalCurvedList"/>
    <dgm:cxn modelId="{028C1322-FD8E-4786-9DAF-C663D4AF2A3A}" type="presParOf" srcId="{26D9021C-5D9F-4503-BC81-ABCE52FC8E61}" destId="{4DF3F1E3-2992-411B-B9C9-690A73E6A6E6}" srcOrd="0" destOrd="0" presId="urn:microsoft.com/office/officeart/2008/layout/VerticalCurvedList"/>
    <dgm:cxn modelId="{E6142491-E0C1-4590-B2C2-6D28D1352090}" type="presParOf" srcId="{F807EDB5-A9EE-46ED-A276-6B32BBE1726E}" destId="{190016D2-A3D1-43F7-99FE-BE9C0E33F741}" srcOrd="13" destOrd="0" presId="urn:microsoft.com/office/officeart/2008/layout/VerticalCurvedList"/>
    <dgm:cxn modelId="{1D2D0333-8DC8-486F-BC75-41E4BF291386}" type="presParOf" srcId="{F807EDB5-A9EE-46ED-A276-6B32BBE1726E}" destId="{4DFD97B9-BD0A-42EC-8A51-AA7C05EFE069}" srcOrd="14" destOrd="0" presId="urn:microsoft.com/office/officeart/2008/layout/VerticalCurvedList"/>
    <dgm:cxn modelId="{4083274B-5B4C-480C-8AAB-E69034D45DAA}" type="presParOf" srcId="{4DFD97B9-BD0A-42EC-8A51-AA7C05EFE069}" destId="{6EF3827F-1C5C-4764-9188-8462A3CF3A1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E4215-72CA-4C32-97AA-1F8A7E1D3D15}">
      <dsp:nvSpPr>
        <dsp:cNvPr id="0" name=""/>
        <dsp:cNvSpPr/>
      </dsp:nvSpPr>
      <dsp:spPr>
        <a:xfrm>
          <a:off x="-5457237" y="-836017"/>
          <a:ext cx="6501209" cy="6501209"/>
        </a:xfrm>
        <a:prstGeom prst="blockArc">
          <a:avLst>
            <a:gd name="adj1" fmla="val 18900000"/>
            <a:gd name="adj2" fmla="val 2700000"/>
            <a:gd name="adj3" fmla="val 332"/>
          </a:avLst>
        </a:pr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9C97347-4F4C-41FE-A4CB-EE6A9FF0E424}">
      <dsp:nvSpPr>
        <dsp:cNvPr id="0" name=""/>
        <dsp:cNvSpPr/>
      </dsp:nvSpPr>
      <dsp:spPr>
        <a:xfrm>
          <a:off x="338766" y="219534"/>
          <a:ext cx="11583976" cy="438875"/>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8357" tIns="58420" rIns="58420" bIns="58420" numCol="1" spcCol="1270" anchor="ctr" anchorCtr="0">
          <a:noAutofit/>
        </a:bodyPr>
        <a:lstStyle/>
        <a:p>
          <a:pPr lvl="0" algn="l" defTabSz="1022350">
            <a:lnSpc>
              <a:spcPct val="90000"/>
            </a:lnSpc>
            <a:spcBef>
              <a:spcPct val="0"/>
            </a:spcBef>
            <a:spcAft>
              <a:spcPct val="35000"/>
            </a:spcAft>
          </a:pPr>
          <a:r>
            <a:rPr lang="kk-KZ" sz="2300" kern="1200" dirty="0" smtClean="0">
              <a:effectLst/>
            </a:rPr>
            <a:t>8.1. Сыну көрсеткіштерінің салыстырмалы айырмашылығы</a:t>
          </a:r>
          <a:endParaRPr lang="ru-RU" sz="2300" kern="1200" dirty="0"/>
        </a:p>
      </dsp:txBody>
      <dsp:txXfrm>
        <a:off x="338766" y="219534"/>
        <a:ext cx="11583976" cy="438875"/>
      </dsp:txXfrm>
    </dsp:sp>
    <dsp:sp modelId="{F5AF8267-F9D3-43B7-8F16-20DE312A0F9A}">
      <dsp:nvSpPr>
        <dsp:cNvPr id="0" name=""/>
        <dsp:cNvSpPr/>
      </dsp:nvSpPr>
      <dsp:spPr>
        <a:xfrm>
          <a:off x="64469" y="164674"/>
          <a:ext cx="548594" cy="54859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0FC2D81-69D6-4E94-959C-9729763E54D1}">
      <dsp:nvSpPr>
        <dsp:cNvPr id="0" name=""/>
        <dsp:cNvSpPr/>
      </dsp:nvSpPr>
      <dsp:spPr>
        <a:xfrm>
          <a:off x="736207" y="878233"/>
          <a:ext cx="11186535" cy="438875"/>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8357" tIns="58420" rIns="58420" bIns="58420" numCol="1" spcCol="1270" anchor="ctr" anchorCtr="0">
          <a:noAutofit/>
        </a:bodyPr>
        <a:lstStyle/>
        <a:p>
          <a:pPr lvl="0" algn="l" defTabSz="1022350">
            <a:lnSpc>
              <a:spcPct val="90000"/>
            </a:lnSpc>
            <a:spcBef>
              <a:spcPct val="0"/>
            </a:spcBef>
            <a:spcAft>
              <a:spcPct val="35000"/>
            </a:spcAft>
          </a:pPr>
          <a:r>
            <a:rPr lang="kk-KZ" sz="2300" kern="1200" dirty="0" smtClean="0">
              <a:effectLst/>
            </a:rPr>
            <a:t>8.2. Сандық саңылау</a:t>
          </a:r>
          <a:endParaRPr lang="ru-RU" sz="2300" b="0" kern="1200" dirty="0">
            <a:latin typeface="Times New Roman" panose="02020603050405020304" pitchFamily="18" charset="0"/>
            <a:cs typeface="Times New Roman" panose="02020603050405020304" pitchFamily="18" charset="0"/>
          </a:endParaRPr>
        </a:p>
      </dsp:txBody>
      <dsp:txXfrm>
        <a:off x="736207" y="878233"/>
        <a:ext cx="11186535" cy="438875"/>
      </dsp:txXfrm>
    </dsp:sp>
    <dsp:sp modelId="{1011899D-3FE5-41E2-A939-53EB901186B6}">
      <dsp:nvSpPr>
        <dsp:cNvPr id="0" name=""/>
        <dsp:cNvSpPr/>
      </dsp:nvSpPr>
      <dsp:spPr>
        <a:xfrm>
          <a:off x="461910" y="823374"/>
          <a:ext cx="548594" cy="54859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8B625CD-97BC-41DD-86A9-A263B3B7A0B2}">
      <dsp:nvSpPr>
        <dsp:cNvPr id="0" name=""/>
        <dsp:cNvSpPr/>
      </dsp:nvSpPr>
      <dsp:spPr>
        <a:xfrm>
          <a:off x="954003" y="1536449"/>
          <a:ext cx="10968740" cy="438875"/>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8357" tIns="58420" rIns="58420" bIns="58420" numCol="1" spcCol="1270" anchor="ctr" anchorCtr="0">
          <a:noAutofit/>
        </a:bodyPr>
        <a:lstStyle/>
        <a:p>
          <a:pPr lvl="0" algn="l" defTabSz="1022350">
            <a:lnSpc>
              <a:spcPct val="90000"/>
            </a:lnSpc>
            <a:spcBef>
              <a:spcPct val="0"/>
            </a:spcBef>
            <a:spcAft>
              <a:spcPct val="35000"/>
            </a:spcAft>
          </a:pPr>
          <a:r>
            <a:rPr lang="kk-KZ" sz="2300" kern="1200" dirty="0" smtClean="0">
              <a:effectLst/>
            </a:rPr>
            <a:t>8.3. Нормаланған жиілік</a:t>
          </a:r>
          <a:endParaRPr lang="ru-RU" sz="2300" kern="1200" dirty="0"/>
        </a:p>
      </dsp:txBody>
      <dsp:txXfrm>
        <a:off x="954003" y="1536449"/>
        <a:ext cx="10968740" cy="438875"/>
      </dsp:txXfrm>
    </dsp:sp>
    <dsp:sp modelId="{7F77499D-2E03-4F9A-9503-72198688822A}">
      <dsp:nvSpPr>
        <dsp:cNvPr id="0" name=""/>
        <dsp:cNvSpPr/>
      </dsp:nvSpPr>
      <dsp:spPr>
        <a:xfrm>
          <a:off x="679706" y="1481590"/>
          <a:ext cx="548594" cy="54859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DAD0CB6-5162-4A3F-AA1D-57C9BB8305F9}">
      <dsp:nvSpPr>
        <dsp:cNvPr id="0" name=""/>
        <dsp:cNvSpPr/>
      </dsp:nvSpPr>
      <dsp:spPr>
        <a:xfrm>
          <a:off x="1023543" y="2195149"/>
          <a:ext cx="10899200" cy="438875"/>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8357" tIns="58420" rIns="58420" bIns="58420" numCol="1" spcCol="1270" anchor="ctr" anchorCtr="0">
          <a:noAutofit/>
        </a:bodyPr>
        <a:lstStyle/>
        <a:p>
          <a:pPr lvl="0" algn="l" defTabSz="1022350">
            <a:lnSpc>
              <a:spcPct val="90000"/>
            </a:lnSpc>
            <a:spcBef>
              <a:spcPct val="0"/>
            </a:spcBef>
            <a:spcAft>
              <a:spcPct val="35000"/>
            </a:spcAft>
          </a:pPr>
          <a:r>
            <a:rPr lang="kk-KZ" sz="2300" kern="1200" dirty="0" smtClean="0">
              <a:effectLst/>
            </a:rPr>
            <a:t>8.4. Режим номенклатурасы</a:t>
          </a:r>
          <a:endParaRPr lang="ru-RU" sz="2300" kern="1200" dirty="0"/>
        </a:p>
      </dsp:txBody>
      <dsp:txXfrm>
        <a:off x="1023543" y="2195149"/>
        <a:ext cx="10899200" cy="438875"/>
      </dsp:txXfrm>
    </dsp:sp>
    <dsp:sp modelId="{EE6DDC00-2103-4A68-AE83-D0F0ACB6A133}">
      <dsp:nvSpPr>
        <dsp:cNvPr id="0" name=""/>
        <dsp:cNvSpPr/>
      </dsp:nvSpPr>
      <dsp:spPr>
        <a:xfrm>
          <a:off x="749246" y="2140289"/>
          <a:ext cx="548594" cy="54859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06EA4EA-6F11-4791-8144-FF36F0B58D86}">
      <dsp:nvSpPr>
        <dsp:cNvPr id="0" name=""/>
        <dsp:cNvSpPr/>
      </dsp:nvSpPr>
      <dsp:spPr>
        <a:xfrm>
          <a:off x="954003" y="2853848"/>
          <a:ext cx="10968740" cy="438875"/>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8357" tIns="58420" rIns="58420" bIns="58420" numCol="1" spcCol="1270" anchor="ctr" anchorCtr="0">
          <a:noAutofit/>
        </a:bodyPr>
        <a:lstStyle/>
        <a:p>
          <a:pPr lvl="0" algn="l" defTabSz="1022350">
            <a:lnSpc>
              <a:spcPct val="90000"/>
            </a:lnSpc>
            <a:spcBef>
              <a:spcPct val="0"/>
            </a:spcBef>
            <a:spcAft>
              <a:spcPct val="35000"/>
            </a:spcAft>
          </a:pPr>
          <a:r>
            <a:rPr lang="kk-KZ" sz="2300" kern="1200" dirty="0" smtClean="0">
              <a:effectLst/>
            </a:rPr>
            <a:t>8.5. Режим саны</a:t>
          </a:r>
          <a:endParaRPr lang="ru-RU" sz="2300" kern="1200" dirty="0"/>
        </a:p>
      </dsp:txBody>
      <dsp:txXfrm>
        <a:off x="954003" y="2853848"/>
        <a:ext cx="10968740" cy="438875"/>
      </dsp:txXfrm>
    </dsp:sp>
    <dsp:sp modelId="{C7DE643E-C409-4ABC-970E-E69D06D03D9C}">
      <dsp:nvSpPr>
        <dsp:cNvPr id="0" name=""/>
        <dsp:cNvSpPr/>
      </dsp:nvSpPr>
      <dsp:spPr>
        <a:xfrm>
          <a:off x="679706" y="2798989"/>
          <a:ext cx="548594" cy="54859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E71A15B-DF8A-4469-A9D6-CD68AB672E28}">
      <dsp:nvSpPr>
        <dsp:cNvPr id="0" name=""/>
        <dsp:cNvSpPr/>
      </dsp:nvSpPr>
      <dsp:spPr>
        <a:xfrm>
          <a:off x="736207" y="3512065"/>
          <a:ext cx="11186535" cy="438875"/>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8357" tIns="58420" rIns="58420" bIns="58420" numCol="1" spcCol="1270" anchor="ctr" anchorCtr="0">
          <a:noAutofit/>
        </a:bodyPr>
        <a:lstStyle/>
        <a:p>
          <a:pPr lvl="0" algn="l" defTabSz="1022350">
            <a:lnSpc>
              <a:spcPct val="90000"/>
            </a:lnSpc>
            <a:spcBef>
              <a:spcPct val="0"/>
            </a:spcBef>
            <a:spcAft>
              <a:spcPct val="35000"/>
            </a:spcAft>
          </a:pPr>
          <a:r>
            <a:rPr lang="kk-KZ" sz="2300" kern="1200" dirty="0" smtClean="0">
              <a:effectLst/>
            </a:rPr>
            <a:t>8.6. Толқын ұзындығын кесу</a:t>
          </a:r>
          <a:endParaRPr lang="ru-RU" sz="2300" kern="1200" dirty="0"/>
        </a:p>
      </dsp:txBody>
      <dsp:txXfrm>
        <a:off x="736207" y="3512065"/>
        <a:ext cx="11186535" cy="438875"/>
      </dsp:txXfrm>
    </dsp:sp>
    <dsp:sp modelId="{4DF3F1E3-2992-411B-B9C9-690A73E6A6E6}">
      <dsp:nvSpPr>
        <dsp:cNvPr id="0" name=""/>
        <dsp:cNvSpPr/>
      </dsp:nvSpPr>
      <dsp:spPr>
        <a:xfrm>
          <a:off x="461910" y="3457205"/>
          <a:ext cx="548594" cy="54859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90016D2-A3D1-43F7-99FE-BE9C0E33F741}">
      <dsp:nvSpPr>
        <dsp:cNvPr id="0" name=""/>
        <dsp:cNvSpPr/>
      </dsp:nvSpPr>
      <dsp:spPr>
        <a:xfrm>
          <a:off x="338766" y="4170764"/>
          <a:ext cx="11583976" cy="438875"/>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8357" tIns="58420" rIns="58420" bIns="58420" numCol="1" spcCol="1270" anchor="ctr" anchorCtr="0">
          <a:noAutofit/>
        </a:bodyPr>
        <a:lstStyle/>
        <a:p>
          <a:pPr lvl="0" algn="l" defTabSz="1022350">
            <a:lnSpc>
              <a:spcPct val="90000"/>
            </a:lnSpc>
            <a:spcBef>
              <a:spcPct val="0"/>
            </a:spcBef>
            <a:spcAft>
              <a:spcPct val="35000"/>
            </a:spcAft>
          </a:pPr>
          <a:r>
            <a:rPr lang="kk-KZ" sz="2300" b="0" kern="1200" dirty="0" smtClean="0">
              <a:effectLst/>
              <a:latin typeface="Times New Roman" panose="02020603050405020304" pitchFamily="18" charset="0"/>
              <a:cs typeface="Times New Roman" panose="02020603050405020304" pitchFamily="18" charset="0"/>
            </a:rPr>
            <a:t>8.7. </a:t>
          </a:r>
          <a:r>
            <a:rPr lang="kk-KZ" sz="2300" b="0" kern="1200" dirty="0" smtClean="0">
              <a:effectLst/>
              <a:latin typeface="Times New Roman" panose="02020603050405020304" pitchFamily="18" charset="0"/>
              <a:cs typeface="Times New Roman" panose="02020603050405020304" pitchFamily="18" charset="0"/>
            </a:rPr>
            <a:t>Бақылау сұрақтары</a:t>
          </a:r>
          <a:endParaRPr lang="ru-RU" sz="2300" kern="1200" dirty="0"/>
        </a:p>
      </dsp:txBody>
      <dsp:txXfrm>
        <a:off x="338766" y="4170764"/>
        <a:ext cx="11583976" cy="438875"/>
      </dsp:txXfrm>
    </dsp:sp>
    <dsp:sp modelId="{6EF3827F-1C5C-4764-9188-8462A3CF3A18}">
      <dsp:nvSpPr>
        <dsp:cNvPr id="0" name=""/>
        <dsp:cNvSpPr/>
      </dsp:nvSpPr>
      <dsp:spPr>
        <a:xfrm>
          <a:off x="64469" y="4115905"/>
          <a:ext cx="548594" cy="54859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3A632C7-17B7-48EF-A8A8-DC0561D25864}" type="datetimeFigureOut">
              <a:rPr lang="ru-RU" smtClean="0"/>
              <a:t>29.07.2022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78C3A5-ED9E-45EB-8969-8269F1D19D4B}" type="slidenum">
              <a:rPr lang="ru-RU" smtClean="0"/>
              <a:t>‹#›</a:t>
            </a:fld>
            <a:endParaRPr lang="ru-RU"/>
          </a:p>
        </p:txBody>
      </p:sp>
    </p:spTree>
    <p:extLst>
      <p:ext uri="{BB962C8B-B14F-4D97-AF65-F5344CB8AC3E}">
        <p14:creationId xmlns:p14="http://schemas.microsoft.com/office/powerpoint/2010/main" val="2341334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3A632C7-17B7-48EF-A8A8-DC0561D25864}" type="datetimeFigureOut">
              <a:rPr lang="ru-RU" smtClean="0"/>
              <a:t>29.07.2022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78C3A5-ED9E-45EB-8969-8269F1D19D4B}" type="slidenum">
              <a:rPr lang="ru-RU" smtClean="0"/>
              <a:t>‹#›</a:t>
            </a:fld>
            <a:endParaRPr lang="ru-RU"/>
          </a:p>
        </p:txBody>
      </p:sp>
    </p:spTree>
    <p:extLst>
      <p:ext uri="{BB962C8B-B14F-4D97-AF65-F5344CB8AC3E}">
        <p14:creationId xmlns:p14="http://schemas.microsoft.com/office/powerpoint/2010/main" val="2874444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3A632C7-17B7-48EF-A8A8-DC0561D25864}" type="datetimeFigureOut">
              <a:rPr lang="ru-RU" smtClean="0"/>
              <a:t>29.07.2022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78C3A5-ED9E-45EB-8969-8269F1D19D4B}" type="slidenum">
              <a:rPr lang="ru-RU" smtClean="0"/>
              <a:t>‹#›</a:t>
            </a:fld>
            <a:endParaRPr lang="ru-RU"/>
          </a:p>
        </p:txBody>
      </p:sp>
    </p:spTree>
    <p:extLst>
      <p:ext uri="{BB962C8B-B14F-4D97-AF65-F5344CB8AC3E}">
        <p14:creationId xmlns:p14="http://schemas.microsoft.com/office/powerpoint/2010/main" val="169366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3A632C7-17B7-48EF-A8A8-DC0561D25864}" type="datetimeFigureOut">
              <a:rPr lang="ru-RU" smtClean="0"/>
              <a:t>29.07.2022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78C3A5-ED9E-45EB-8969-8269F1D19D4B}" type="slidenum">
              <a:rPr lang="ru-RU" smtClean="0"/>
              <a:t>‹#›</a:t>
            </a:fld>
            <a:endParaRPr lang="ru-RU"/>
          </a:p>
        </p:txBody>
      </p:sp>
    </p:spTree>
    <p:extLst>
      <p:ext uri="{BB962C8B-B14F-4D97-AF65-F5344CB8AC3E}">
        <p14:creationId xmlns:p14="http://schemas.microsoft.com/office/powerpoint/2010/main" val="3273441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3A632C7-17B7-48EF-A8A8-DC0561D25864}" type="datetimeFigureOut">
              <a:rPr lang="ru-RU" smtClean="0"/>
              <a:t>29.07.2022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78C3A5-ED9E-45EB-8969-8269F1D19D4B}" type="slidenum">
              <a:rPr lang="ru-RU" smtClean="0"/>
              <a:t>‹#›</a:t>
            </a:fld>
            <a:endParaRPr lang="ru-RU"/>
          </a:p>
        </p:txBody>
      </p:sp>
    </p:spTree>
    <p:extLst>
      <p:ext uri="{BB962C8B-B14F-4D97-AF65-F5344CB8AC3E}">
        <p14:creationId xmlns:p14="http://schemas.microsoft.com/office/powerpoint/2010/main" val="1845004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3A632C7-17B7-48EF-A8A8-DC0561D25864}" type="datetimeFigureOut">
              <a:rPr lang="ru-RU" smtClean="0"/>
              <a:t>29.07.2022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78C3A5-ED9E-45EB-8969-8269F1D19D4B}" type="slidenum">
              <a:rPr lang="ru-RU" smtClean="0"/>
              <a:t>‹#›</a:t>
            </a:fld>
            <a:endParaRPr lang="ru-RU"/>
          </a:p>
        </p:txBody>
      </p:sp>
    </p:spTree>
    <p:extLst>
      <p:ext uri="{BB962C8B-B14F-4D97-AF65-F5344CB8AC3E}">
        <p14:creationId xmlns:p14="http://schemas.microsoft.com/office/powerpoint/2010/main" val="2268768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3A632C7-17B7-48EF-A8A8-DC0561D25864}" type="datetimeFigureOut">
              <a:rPr lang="ru-RU" smtClean="0"/>
              <a:t>29.07.2022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178C3A5-ED9E-45EB-8969-8269F1D19D4B}" type="slidenum">
              <a:rPr lang="ru-RU" smtClean="0"/>
              <a:t>‹#›</a:t>
            </a:fld>
            <a:endParaRPr lang="ru-RU"/>
          </a:p>
        </p:txBody>
      </p:sp>
    </p:spTree>
    <p:extLst>
      <p:ext uri="{BB962C8B-B14F-4D97-AF65-F5344CB8AC3E}">
        <p14:creationId xmlns:p14="http://schemas.microsoft.com/office/powerpoint/2010/main" val="4213778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3A632C7-17B7-48EF-A8A8-DC0561D25864}" type="datetimeFigureOut">
              <a:rPr lang="ru-RU" smtClean="0"/>
              <a:t>29.07.2022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178C3A5-ED9E-45EB-8969-8269F1D19D4B}" type="slidenum">
              <a:rPr lang="ru-RU" smtClean="0"/>
              <a:t>‹#›</a:t>
            </a:fld>
            <a:endParaRPr lang="ru-RU"/>
          </a:p>
        </p:txBody>
      </p:sp>
    </p:spTree>
    <p:extLst>
      <p:ext uri="{BB962C8B-B14F-4D97-AF65-F5344CB8AC3E}">
        <p14:creationId xmlns:p14="http://schemas.microsoft.com/office/powerpoint/2010/main" val="98164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3A632C7-17B7-48EF-A8A8-DC0561D25864}" type="datetimeFigureOut">
              <a:rPr lang="ru-RU" smtClean="0"/>
              <a:t>29.07.2022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178C3A5-ED9E-45EB-8969-8269F1D19D4B}" type="slidenum">
              <a:rPr lang="ru-RU" smtClean="0"/>
              <a:t>‹#›</a:t>
            </a:fld>
            <a:endParaRPr lang="ru-RU"/>
          </a:p>
        </p:txBody>
      </p:sp>
    </p:spTree>
    <p:extLst>
      <p:ext uri="{BB962C8B-B14F-4D97-AF65-F5344CB8AC3E}">
        <p14:creationId xmlns:p14="http://schemas.microsoft.com/office/powerpoint/2010/main" val="224522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3A632C7-17B7-48EF-A8A8-DC0561D25864}" type="datetimeFigureOut">
              <a:rPr lang="ru-RU" smtClean="0"/>
              <a:t>29.07.2022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78C3A5-ED9E-45EB-8969-8269F1D19D4B}" type="slidenum">
              <a:rPr lang="ru-RU" smtClean="0"/>
              <a:t>‹#›</a:t>
            </a:fld>
            <a:endParaRPr lang="ru-RU"/>
          </a:p>
        </p:txBody>
      </p:sp>
    </p:spTree>
    <p:extLst>
      <p:ext uri="{BB962C8B-B14F-4D97-AF65-F5344CB8AC3E}">
        <p14:creationId xmlns:p14="http://schemas.microsoft.com/office/powerpoint/2010/main" val="164391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3A632C7-17B7-48EF-A8A8-DC0561D25864}" type="datetimeFigureOut">
              <a:rPr lang="ru-RU" smtClean="0"/>
              <a:t>29.07.2022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78C3A5-ED9E-45EB-8969-8269F1D19D4B}" type="slidenum">
              <a:rPr lang="ru-RU" smtClean="0"/>
              <a:t>‹#›</a:t>
            </a:fld>
            <a:endParaRPr lang="ru-RU"/>
          </a:p>
        </p:txBody>
      </p:sp>
    </p:spTree>
    <p:extLst>
      <p:ext uri="{BB962C8B-B14F-4D97-AF65-F5344CB8AC3E}">
        <p14:creationId xmlns:p14="http://schemas.microsoft.com/office/powerpoint/2010/main" val="687685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A632C7-17B7-48EF-A8A8-DC0561D25864}" type="datetimeFigureOut">
              <a:rPr lang="ru-RU" smtClean="0"/>
              <a:t>29.07.2022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78C3A5-ED9E-45EB-8969-8269F1D19D4B}" type="slidenum">
              <a:rPr lang="ru-RU" smtClean="0"/>
              <a:t>‹#›</a:t>
            </a:fld>
            <a:endParaRPr lang="ru-RU"/>
          </a:p>
        </p:txBody>
      </p:sp>
    </p:spTree>
    <p:extLst>
      <p:ext uri="{BB962C8B-B14F-4D97-AF65-F5344CB8AC3E}">
        <p14:creationId xmlns:p14="http://schemas.microsoft.com/office/powerpoint/2010/main" val="22915964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Нашивка 4"/>
          <p:cNvSpPr/>
          <p:nvPr/>
        </p:nvSpPr>
        <p:spPr>
          <a:xfrm>
            <a:off x="11058526" y="278604"/>
            <a:ext cx="1028701"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7" name="Прямоугольник 6"/>
          <p:cNvSpPr/>
          <p:nvPr/>
        </p:nvSpPr>
        <p:spPr>
          <a:xfrm>
            <a:off x="-1" y="1712586"/>
            <a:ext cx="12192000" cy="40011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ru-RU" sz="2000" dirty="0" err="1" smtClean="0">
                <a:latin typeface="Times New Roman" panose="02020603050405020304" pitchFamily="18" charset="0"/>
                <a:cs typeface="Times New Roman" panose="02020603050405020304" pitchFamily="18" charset="0"/>
              </a:rPr>
              <a:t>Оптикалық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бағыттаушы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орталар</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және</a:t>
            </a:r>
            <a:r>
              <a:rPr lang="ru-RU" sz="2000" dirty="0" smtClean="0">
                <a:latin typeface="Times New Roman" panose="02020603050405020304" pitchFamily="18" charset="0"/>
                <a:cs typeface="Times New Roman" panose="02020603050405020304" pitchFamily="18" charset="0"/>
              </a:rPr>
              <a:t> ТОБЖ </a:t>
            </a:r>
            <a:r>
              <a:rPr lang="ru-RU" sz="2000" dirty="0" err="1" smtClean="0">
                <a:latin typeface="Times New Roman" panose="02020603050405020304" pitchFamily="18" charset="0"/>
                <a:cs typeface="Times New Roman" panose="02020603050405020304" pitchFamily="18" charset="0"/>
              </a:rPr>
              <a:t>пассивті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компоненттері</a:t>
            </a:r>
            <a:endParaRPr lang="ru-RU" sz="20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286147" y="428593"/>
            <a:ext cx="8772379" cy="40011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ru-RU" sz="2000" dirty="0" smtClean="0">
                <a:latin typeface="Times New Roman" panose="02020603050405020304" pitchFamily="18" charset="0"/>
                <a:cs typeface="Times New Roman" panose="02020603050405020304" pitchFamily="18" charset="0"/>
              </a:rPr>
              <a:t>Қ.И. </a:t>
            </a:r>
            <a:r>
              <a:rPr lang="ru-RU" sz="2000" dirty="0" err="1" smtClean="0">
                <a:latin typeface="Times New Roman" panose="02020603050405020304" pitchFamily="18" charset="0"/>
                <a:cs typeface="Times New Roman" panose="02020603050405020304" pitchFamily="18" charset="0"/>
              </a:rPr>
              <a:t>Сәтбаев</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атындағы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Қазақ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ұлттық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техникалық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зерттеу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университеті</a:t>
            </a:r>
            <a:endParaRPr lang="ru-RU" sz="2000"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rotWithShape="1">
          <a:blip r:embed="rId2">
            <a:extLst>
              <a:ext uri="{28A0092B-C50C-407E-A947-70E740481C1C}">
                <a14:useLocalDpi xmlns:a14="http://schemas.microsoft.com/office/drawing/2010/main" val="0"/>
              </a:ext>
            </a:extLst>
          </a:blip>
          <a:srcRect l="31520" t="31571" r="32689" b="33953"/>
          <a:stretch/>
        </p:blipFill>
        <p:spPr>
          <a:xfrm>
            <a:off x="0" y="58906"/>
            <a:ext cx="2447779" cy="1139484"/>
          </a:xfrm>
          <a:prstGeom prst="rect">
            <a:avLst/>
          </a:prstGeom>
        </p:spPr>
      </p:pic>
      <p:sp>
        <p:nvSpPr>
          <p:cNvPr id="10" name="Прямоугольник 9"/>
          <p:cNvSpPr/>
          <p:nvPr/>
        </p:nvSpPr>
        <p:spPr>
          <a:xfrm>
            <a:off x="3047999" y="2884286"/>
            <a:ext cx="6096000" cy="73866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a:r>
              <a:rPr lang="ru-RU" sz="2400" dirty="0" smtClean="0">
                <a:latin typeface="Times New Roman" panose="02020603050405020304" pitchFamily="18" charset="0"/>
                <a:cs typeface="Times New Roman" panose="02020603050405020304" pitchFamily="18" charset="0"/>
              </a:rPr>
              <a:t>ЛЕКЦИЯ </a:t>
            </a:r>
            <a:r>
              <a:rPr lang="kk-KZ"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8</a:t>
            </a:r>
            <a:endParaRPr lang="ru-RU" sz="2400" dirty="0" smtClean="0">
              <a:latin typeface="Times New Roman" panose="02020603050405020304" pitchFamily="18" charset="0"/>
              <a:cs typeface="Times New Roman" panose="02020603050405020304" pitchFamily="18" charset="0"/>
            </a:endParaRPr>
          </a:p>
          <a:p>
            <a:endPar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160679" y="6087546"/>
            <a:ext cx="1870641" cy="40011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a:r>
              <a:rPr lang="kk-KZ" sz="2000" dirty="0" smtClean="0">
                <a:latin typeface="Times New Roman" panose="02020603050405020304" pitchFamily="18" charset="0"/>
                <a:cs typeface="Times New Roman" panose="02020603050405020304" pitchFamily="18" charset="0"/>
              </a:rPr>
              <a:t>Алматы 2022 ж</a:t>
            </a:r>
            <a:endParaRPr lang="ru-RU" sz="2000"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1974133" y="3662986"/>
            <a:ext cx="8243732"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r>
              <a:rPr lang="ru-RU" sz="2800" dirty="0" err="1" smtClean="0">
                <a:latin typeface="Times New Roman" panose="02020603050405020304" pitchFamily="18" charset="0"/>
                <a:cs typeface="Times New Roman" panose="02020603050405020304" pitchFamily="18" charset="0"/>
              </a:rPr>
              <a:t>Оптикалық</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талшықтың</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геометриялық</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параметрлері</a:t>
            </a:r>
            <a:r>
              <a:rPr lang="ru-RU" sz="28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54697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ятиугольник 9"/>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671512" y="397815"/>
            <a:ext cx="10129837"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0215" algn="ctr">
              <a:spcBef>
                <a:spcPts val="1600"/>
              </a:spcBef>
              <a:tabLst>
                <a:tab pos="655955" algn="l"/>
              </a:tabLst>
            </a:pPr>
            <a:r>
              <a:rPr lang="kk-KZ" sz="2400" kern="0" dirty="0">
                <a:latin typeface="Times New Roman" panose="02020603050405020304" pitchFamily="18" charset="0"/>
                <a:ea typeface="Times New Roman" panose="02020603050405020304" pitchFamily="18" charset="0"/>
                <a:cs typeface="Times New Roman" panose="02020603050405020304" pitchFamily="18" charset="0"/>
              </a:rPr>
              <a:t>Модa </a:t>
            </a:r>
            <a:r>
              <a:rPr lang="kk-KZ" sz="2400" kern="0" dirty="0" smtClean="0">
                <a:latin typeface="Times New Roman" panose="02020603050405020304" pitchFamily="18" charset="0"/>
                <a:ea typeface="Times New Roman" panose="02020603050405020304" pitchFamily="18" charset="0"/>
                <a:cs typeface="Times New Roman" panose="02020603050405020304" pitchFamily="18" charset="0"/>
              </a:rPr>
              <a:t>номенклатурасы</a:t>
            </a:r>
            <a:endParaRPr lang="ru-RU" sz="3600"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2" name="Нашивка 11"/>
          <p:cNvSpPr/>
          <p:nvPr/>
        </p:nvSpPr>
        <p:spPr>
          <a:xfrm>
            <a:off x="11058526" y="278604"/>
            <a:ext cx="1133474"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rPr>
              <a:t>10</a:t>
            </a:r>
            <a:endParaRPr lang="ru-RU" dirty="0">
              <a:solidFill>
                <a:schemeClr val="tx1"/>
              </a:solidFill>
            </a:endParaRPr>
          </a:p>
        </p:txBody>
      </p:sp>
      <mc:AlternateContent xmlns:mc="http://schemas.openxmlformats.org/markup-compatibility/2006">
        <mc:Choice xmlns:a14="http://schemas.microsoft.com/office/drawing/2010/main" Requires="a14">
          <p:sp>
            <p:nvSpPr>
              <p:cNvPr id="3" name="Прямоугольник 2"/>
              <p:cNvSpPr/>
              <p:nvPr/>
            </p:nvSpPr>
            <p:spPr>
              <a:xfrm>
                <a:off x="314325" y="1526528"/>
                <a:ext cx="11458576" cy="4386907"/>
              </a:xfrm>
              <a:prstGeom prst="rect">
                <a:avLst/>
              </a:prstGeom>
            </p:spPr>
            <p:txBody>
              <a:bodyPr wrap="square">
                <a:spAutoFit/>
              </a:bodyPr>
              <a:lstStyle/>
              <a:p>
                <a:pPr indent="450215" algn="just">
                  <a:spcAft>
                    <a:spcPts val="0"/>
                  </a:spcAft>
                </a:pPr>
                <a:r>
                  <a:rPr lang="en-US" dirty="0">
                    <a:latin typeface="Times New Roman" panose="02020603050405020304" pitchFamily="18" charset="0"/>
                    <a:ea typeface="Times New Roman" panose="02020603050405020304" pitchFamily="18" charset="0"/>
                  </a:rPr>
                  <a:t>V </a:t>
                </a:r>
                <a:r>
                  <a:rPr lang="ru-RU" dirty="0" err="1">
                    <a:effectLst/>
                    <a:latin typeface="Times New Roman" panose="02020603050405020304" pitchFamily="18" charset="0"/>
                    <a:ea typeface="Times New Roman" panose="02020603050405020304" pitchFamily="18" charset="0"/>
                  </a:rPr>
                  <a:t>үлкен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мәндері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үшін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сатылы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талшық</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режимдер</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санын</a:t>
                </a:r>
                <a:r>
                  <a:rPr lang="en-US" dirty="0">
                    <a:effectLst/>
                    <a:latin typeface="Times New Roman" panose="02020603050405020304" pitchFamily="18" charset="0"/>
                    <a:ea typeface="Times New Roman" panose="02020603050405020304" pitchFamily="18" charset="0"/>
                  </a:rPr>
                  <a:t> N</a:t>
                </a:r>
                <a:r>
                  <a:rPr lang="en-US" baseline="-25000" dirty="0">
                    <a:effectLst/>
                    <a:latin typeface="Times New Roman" panose="02020603050405020304" pitchFamily="18" charset="0"/>
                    <a:ea typeface="Times New Roman" panose="02020603050405020304" pitchFamily="18" charset="0"/>
                  </a:rPr>
                  <a:t>m</a:t>
                </a:r>
                <a:r>
                  <a:rPr lang="en-US" dirty="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формула </a:t>
                </a:r>
                <a:r>
                  <a:rPr lang="ru-RU" dirty="0" err="1">
                    <a:effectLst/>
                    <a:latin typeface="Times New Roman" panose="02020603050405020304" pitchFamily="18" charset="0"/>
                    <a:ea typeface="Times New Roman" panose="02020603050405020304" pitchFamily="18" charset="0"/>
                  </a:rPr>
                  <a:t>бойынша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бағалауға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болады</a:t>
                </a:r>
                <a:r>
                  <a:rPr lang="en-US" dirty="0" smtClean="0">
                    <a:effectLst/>
                    <a:latin typeface="Times New Roman" panose="02020603050405020304" pitchFamily="18" charset="0"/>
                    <a:ea typeface="Times New Roman" panose="02020603050405020304" pitchFamily="18" charset="0"/>
                  </a:rPr>
                  <a:t>:</a:t>
                </a:r>
                <a:endParaRPr lang="ru-RU" dirty="0">
                  <a:effectLst/>
                  <a:latin typeface="Times New Roman" panose="02020603050405020304" pitchFamily="18" charset="0"/>
                  <a:ea typeface="Times New Roman" panose="02020603050405020304" pitchFamily="18" charset="0"/>
                </a:endParaRPr>
              </a:p>
              <a:p>
                <a:pPr algn="r">
                  <a:spcAft>
                    <a:spcPts val="0"/>
                  </a:spcAft>
                </a:pPr>
                <a14:m>
                  <m:oMath xmlns:m="http://schemas.openxmlformats.org/officeDocument/2006/math">
                    <m:sSub>
                      <m:sSubPr>
                        <m:ctrlPr>
                          <a:rPr lang="ru-RU" i="1">
                            <a:effectLst/>
                            <a:latin typeface="Cambria Math" panose="02040503050406030204" pitchFamily="18" charset="0"/>
                            <a:ea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rPr>
                          <m:t>𝑁</m:t>
                        </m:r>
                      </m:e>
                      <m:sub>
                        <m:r>
                          <a:rPr lang="en-US" i="1">
                            <a:effectLst/>
                            <a:latin typeface="Cambria Math" panose="02040503050406030204" pitchFamily="18" charset="0"/>
                            <a:ea typeface="Times New Roman" panose="02020603050405020304" pitchFamily="18" charset="0"/>
                          </a:rPr>
                          <m:t>𝑚</m:t>
                        </m:r>
                      </m:sub>
                    </m:sSub>
                    <m:r>
                      <a:rPr lang="en-US" i="1">
                        <a:effectLst/>
                        <a:latin typeface="Cambria Math" panose="02040503050406030204" pitchFamily="18" charset="0"/>
                        <a:ea typeface="Times New Roman" panose="02020603050405020304" pitchFamily="18" charset="0"/>
                      </a:rPr>
                      <m:t>=</m:t>
                    </m:r>
                    <m:f>
                      <m:fPr>
                        <m:ctrlPr>
                          <a:rPr lang="ru-RU" i="1">
                            <a:effectLst/>
                            <a:latin typeface="Cambria Math" panose="02040503050406030204" pitchFamily="18" charset="0"/>
                            <a:ea typeface="Times New Roman" panose="02020603050405020304" pitchFamily="18" charset="0"/>
                          </a:rPr>
                        </m:ctrlPr>
                      </m:fPr>
                      <m:num>
                        <m:r>
                          <a:rPr lang="en-US" i="1">
                            <a:effectLst/>
                            <a:latin typeface="Cambria Math" panose="02040503050406030204" pitchFamily="18" charset="0"/>
                            <a:ea typeface="Times New Roman" panose="02020603050405020304" pitchFamily="18" charset="0"/>
                          </a:rPr>
                          <m:t>1</m:t>
                        </m:r>
                      </m:num>
                      <m:den>
                        <m:r>
                          <a:rPr lang="en-US" i="1">
                            <a:effectLst/>
                            <a:latin typeface="Cambria Math" panose="02040503050406030204" pitchFamily="18" charset="0"/>
                            <a:ea typeface="Times New Roman" panose="02020603050405020304" pitchFamily="18" charset="0"/>
                          </a:rPr>
                          <m:t>2</m:t>
                        </m:r>
                      </m:den>
                    </m:f>
                    <m:sSup>
                      <m:sSupPr>
                        <m:ctrlPr>
                          <a:rPr lang="ru-RU" i="1">
                            <a:effectLst/>
                            <a:latin typeface="Cambria Math" panose="02040503050406030204" pitchFamily="18" charset="0"/>
                            <a:ea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rPr>
                          <m:t>𝑉</m:t>
                        </m:r>
                      </m:e>
                      <m:sup>
                        <m:r>
                          <a:rPr lang="en-US" i="1">
                            <a:effectLst/>
                            <a:latin typeface="Cambria Math" panose="02040503050406030204" pitchFamily="18" charset="0"/>
                            <a:ea typeface="Times New Roman" panose="02020603050405020304" pitchFamily="18" charset="0"/>
                          </a:rPr>
                          <m:t>2</m:t>
                        </m:r>
                      </m:sup>
                    </m:sSup>
                    <m:r>
                      <a:rPr lang="en-US" i="1">
                        <a:effectLst/>
                        <a:latin typeface="Cambria Math" panose="02040503050406030204" pitchFamily="18" charset="0"/>
                        <a:ea typeface="Times New Roman" panose="02020603050405020304" pitchFamily="18" charset="0"/>
                      </a:rPr>
                      <m:t>=</m:t>
                    </m:r>
                    <m:f>
                      <m:fPr>
                        <m:ctrlPr>
                          <a:rPr lang="ru-RU" i="1">
                            <a:effectLst/>
                            <a:latin typeface="Cambria Math" panose="02040503050406030204" pitchFamily="18" charset="0"/>
                            <a:ea typeface="Times New Roman" panose="02020603050405020304" pitchFamily="18" charset="0"/>
                          </a:rPr>
                        </m:ctrlPr>
                      </m:fPr>
                      <m:num>
                        <m:r>
                          <a:rPr lang="en-US" i="1">
                            <a:effectLst/>
                            <a:latin typeface="Cambria Math" panose="02040503050406030204" pitchFamily="18" charset="0"/>
                            <a:ea typeface="Times New Roman" panose="02020603050405020304" pitchFamily="18" charset="0"/>
                          </a:rPr>
                          <m:t>2</m:t>
                        </m:r>
                      </m:num>
                      <m:den>
                        <m:r>
                          <a:rPr lang="en-US" i="1">
                            <a:effectLst/>
                            <a:latin typeface="Cambria Math" panose="02040503050406030204" pitchFamily="18" charset="0"/>
                            <a:ea typeface="Times New Roman" panose="02020603050405020304" pitchFamily="18" charset="0"/>
                          </a:rPr>
                          <m:t>1</m:t>
                        </m:r>
                      </m:den>
                    </m:f>
                    <m:sSup>
                      <m:sSupPr>
                        <m:ctrlPr>
                          <a:rPr lang="ru-RU" i="1">
                            <a:effectLst/>
                            <a:latin typeface="Cambria Math" panose="02040503050406030204" pitchFamily="18" charset="0"/>
                            <a:ea typeface="Times New Roman" panose="02020603050405020304" pitchFamily="18" charset="0"/>
                          </a:rPr>
                        </m:ctrlPr>
                      </m:sSupPr>
                      <m:e>
                        <m:d>
                          <m:dPr>
                            <m:ctrlPr>
                              <a:rPr lang="ru-RU" i="1">
                                <a:effectLst/>
                                <a:latin typeface="Cambria Math" panose="02040503050406030204" pitchFamily="18" charset="0"/>
                                <a:ea typeface="Times New Roman" panose="02020603050405020304" pitchFamily="18" charset="0"/>
                              </a:rPr>
                            </m:ctrlPr>
                          </m:dPr>
                          <m:e>
                            <m:f>
                              <m:fPr>
                                <m:ctrlPr>
                                  <a:rPr lang="ru-RU" i="1">
                                    <a:effectLst/>
                                    <a:latin typeface="Cambria Math" panose="02040503050406030204" pitchFamily="18" charset="0"/>
                                    <a:ea typeface="Times New Roman" panose="02020603050405020304" pitchFamily="18" charset="0"/>
                                  </a:rPr>
                                </m:ctrlPr>
                              </m:fPr>
                              <m:num>
                                <m:r>
                                  <a:rPr lang="en-US" i="1">
                                    <a:effectLst/>
                                    <a:latin typeface="Cambria Math" panose="02040503050406030204" pitchFamily="18" charset="0"/>
                                    <a:ea typeface="Times New Roman" panose="02020603050405020304" pitchFamily="18" charset="0"/>
                                  </a:rPr>
                                  <m:t>𝜋</m:t>
                                </m:r>
                                <m:r>
                                  <a:rPr lang="en-US" i="1">
                                    <a:effectLst/>
                                    <a:latin typeface="Cambria Math" panose="02040503050406030204" pitchFamily="18" charset="0"/>
                                    <a:ea typeface="Times New Roman" panose="02020603050405020304" pitchFamily="18" charset="0"/>
                                  </a:rPr>
                                  <m:t>𝑑</m:t>
                                </m:r>
                              </m:num>
                              <m:den>
                                <m:r>
                                  <a:rPr lang="en-US" i="1">
                                    <a:effectLst/>
                                    <a:latin typeface="Cambria Math" panose="02040503050406030204" pitchFamily="18" charset="0"/>
                                    <a:ea typeface="Times New Roman" panose="02020603050405020304" pitchFamily="18" charset="0"/>
                                  </a:rPr>
                                  <m:t>𝜆</m:t>
                                </m:r>
                              </m:den>
                            </m:f>
                            <m:r>
                              <a:rPr lang="en-US" i="1">
                                <a:effectLst/>
                                <a:latin typeface="Cambria Math" panose="02040503050406030204" pitchFamily="18" charset="0"/>
                                <a:ea typeface="Times New Roman" panose="02020603050405020304" pitchFamily="18" charset="0"/>
                              </a:rPr>
                              <m:t>𝑁𝐴</m:t>
                            </m:r>
                          </m:e>
                        </m:d>
                      </m:e>
                      <m:sup>
                        <m:r>
                          <a:rPr lang="en-US" i="1">
                            <a:effectLst/>
                            <a:latin typeface="Cambria Math" panose="02040503050406030204" pitchFamily="18" charset="0"/>
                            <a:ea typeface="Times New Roman" panose="02020603050405020304" pitchFamily="18" charset="0"/>
                          </a:rPr>
                          <m:t>2</m:t>
                        </m:r>
                      </m:sup>
                    </m:sSup>
                    <m:f>
                      <m:fPr>
                        <m:ctrlPr>
                          <a:rPr lang="ru-RU" i="1">
                            <a:effectLst/>
                            <a:latin typeface="Cambria Math" panose="02040503050406030204" pitchFamily="18" charset="0"/>
                            <a:ea typeface="Times New Roman" panose="02020603050405020304" pitchFamily="18" charset="0"/>
                          </a:rPr>
                        </m:ctrlPr>
                      </m:fPr>
                      <m:num>
                        <m:r>
                          <a:rPr lang="en-US" i="1">
                            <a:effectLst/>
                            <a:latin typeface="Cambria Math" panose="02040503050406030204" pitchFamily="18" charset="0"/>
                            <a:ea typeface="Times New Roman" panose="02020603050405020304" pitchFamily="18" charset="0"/>
                          </a:rPr>
                          <m:t>2</m:t>
                        </m:r>
                      </m:num>
                      <m:den>
                        <m:r>
                          <a:rPr lang="en-US" i="1">
                            <a:effectLst/>
                            <a:latin typeface="Cambria Math" panose="02040503050406030204" pitchFamily="18" charset="0"/>
                            <a:ea typeface="Times New Roman" panose="02020603050405020304" pitchFamily="18" charset="0"/>
                          </a:rPr>
                          <m:t>1</m:t>
                        </m:r>
                      </m:den>
                    </m:f>
                    <m:sSup>
                      <m:sSupPr>
                        <m:ctrlPr>
                          <a:rPr lang="ru-RU" i="1">
                            <a:effectLst/>
                            <a:latin typeface="Cambria Math" panose="02040503050406030204" pitchFamily="18" charset="0"/>
                            <a:ea typeface="Times New Roman" panose="02020603050405020304" pitchFamily="18" charset="0"/>
                          </a:rPr>
                        </m:ctrlPr>
                      </m:sSupPr>
                      <m:e>
                        <m:d>
                          <m:dPr>
                            <m:ctrlPr>
                              <a:rPr lang="ru-RU" i="1">
                                <a:effectLst/>
                                <a:latin typeface="Cambria Math" panose="02040503050406030204" pitchFamily="18" charset="0"/>
                                <a:ea typeface="Times New Roman" panose="02020603050405020304" pitchFamily="18" charset="0"/>
                              </a:rPr>
                            </m:ctrlPr>
                          </m:dPr>
                          <m:e>
                            <m:f>
                              <m:fPr>
                                <m:ctrlPr>
                                  <a:rPr lang="ru-RU" i="1">
                                    <a:effectLst/>
                                    <a:latin typeface="Cambria Math" panose="02040503050406030204" pitchFamily="18" charset="0"/>
                                    <a:ea typeface="Times New Roman" panose="02020603050405020304" pitchFamily="18" charset="0"/>
                                  </a:rPr>
                                </m:ctrlPr>
                              </m:fPr>
                              <m:num>
                                <m:r>
                                  <a:rPr lang="en-US" i="1">
                                    <a:effectLst/>
                                    <a:latin typeface="Cambria Math" panose="02040503050406030204" pitchFamily="18" charset="0"/>
                                    <a:ea typeface="Times New Roman" panose="02020603050405020304" pitchFamily="18" charset="0"/>
                                  </a:rPr>
                                  <m:t>𝜋</m:t>
                                </m:r>
                                <m:r>
                                  <a:rPr lang="en-US" i="1">
                                    <a:effectLst/>
                                    <a:latin typeface="Cambria Math" panose="02040503050406030204" pitchFamily="18" charset="0"/>
                                    <a:ea typeface="Times New Roman" panose="02020603050405020304" pitchFamily="18" charset="0"/>
                                  </a:rPr>
                                  <m:t>𝑑</m:t>
                                </m:r>
                              </m:num>
                              <m:den>
                                <m:r>
                                  <a:rPr lang="en-US" i="1">
                                    <a:effectLst/>
                                    <a:latin typeface="Cambria Math" panose="02040503050406030204" pitchFamily="18" charset="0"/>
                                    <a:ea typeface="Times New Roman" panose="02020603050405020304" pitchFamily="18" charset="0"/>
                                  </a:rPr>
                                  <m:t>𝜆</m:t>
                                </m:r>
                              </m:den>
                            </m:f>
                          </m:e>
                        </m:d>
                      </m:e>
                      <m:sup>
                        <m:r>
                          <a:rPr lang="en-US" i="1">
                            <a:effectLst/>
                            <a:latin typeface="Cambria Math" panose="02040503050406030204" pitchFamily="18" charset="0"/>
                            <a:ea typeface="Times New Roman" panose="02020603050405020304" pitchFamily="18" charset="0"/>
                          </a:rPr>
                          <m:t>2</m:t>
                        </m:r>
                      </m:sup>
                    </m:sSup>
                    <m:sSubSup>
                      <m:sSubSupPr>
                        <m:ctrlPr>
                          <a:rPr lang="ru-RU" i="1">
                            <a:effectLst/>
                            <a:latin typeface="Cambria Math" panose="02040503050406030204" pitchFamily="18" charset="0"/>
                            <a:ea typeface="Times New Roman" panose="02020603050405020304" pitchFamily="18" charset="0"/>
                          </a:rPr>
                        </m:ctrlPr>
                      </m:sSubSupPr>
                      <m:e>
                        <m:r>
                          <a:rPr lang="en-US" i="1">
                            <a:effectLst/>
                            <a:latin typeface="Cambria Math" panose="02040503050406030204" pitchFamily="18" charset="0"/>
                            <a:ea typeface="Times New Roman" panose="02020603050405020304" pitchFamily="18" charset="0"/>
                          </a:rPr>
                          <m:t>𝑛</m:t>
                        </m:r>
                      </m:e>
                      <m:sub>
                        <m:r>
                          <a:rPr lang="en-US" i="1">
                            <a:effectLst/>
                            <a:latin typeface="Cambria Math" panose="02040503050406030204" pitchFamily="18" charset="0"/>
                            <a:ea typeface="Times New Roman" panose="02020603050405020304" pitchFamily="18" charset="0"/>
                          </a:rPr>
                          <m:t>1</m:t>
                        </m:r>
                      </m:sub>
                      <m:sup>
                        <m:r>
                          <a:rPr lang="en-US" i="1">
                            <a:effectLst/>
                            <a:latin typeface="Cambria Math" panose="02040503050406030204" pitchFamily="18" charset="0"/>
                            <a:ea typeface="Times New Roman" panose="02020603050405020304" pitchFamily="18" charset="0"/>
                          </a:rPr>
                          <m:t>2</m:t>
                        </m:r>
                      </m:sup>
                    </m:sSubSup>
                    <m:r>
                      <a:rPr lang="en-US" i="1">
                        <a:effectLst/>
                        <a:latin typeface="Cambria Math" panose="02040503050406030204" pitchFamily="18" charset="0"/>
                        <a:ea typeface="Times New Roman" panose="02020603050405020304" pitchFamily="18" charset="0"/>
                      </a:rPr>
                      <m:t>−</m:t>
                    </m:r>
                    <m:sSubSup>
                      <m:sSubSupPr>
                        <m:ctrlPr>
                          <a:rPr lang="ru-RU" i="1">
                            <a:effectLst/>
                            <a:latin typeface="Cambria Math" panose="02040503050406030204" pitchFamily="18" charset="0"/>
                            <a:ea typeface="Times New Roman" panose="02020603050405020304" pitchFamily="18" charset="0"/>
                          </a:rPr>
                        </m:ctrlPr>
                      </m:sSubSupPr>
                      <m:e>
                        <m:r>
                          <a:rPr lang="en-US" i="1">
                            <a:effectLst/>
                            <a:latin typeface="Cambria Math" panose="02040503050406030204" pitchFamily="18" charset="0"/>
                            <a:ea typeface="Times New Roman" panose="02020603050405020304" pitchFamily="18" charset="0"/>
                          </a:rPr>
                          <m:t>𝑛</m:t>
                        </m:r>
                      </m:e>
                      <m:sub>
                        <m:r>
                          <a:rPr lang="en-US" i="1">
                            <a:effectLst/>
                            <a:latin typeface="Cambria Math" panose="02040503050406030204" pitchFamily="18" charset="0"/>
                            <a:ea typeface="Times New Roman" panose="02020603050405020304" pitchFamily="18" charset="0"/>
                          </a:rPr>
                          <m:t>2</m:t>
                        </m:r>
                      </m:sub>
                      <m:sup>
                        <m:r>
                          <a:rPr lang="en-US" i="1">
                            <a:effectLst/>
                            <a:latin typeface="Cambria Math" panose="02040503050406030204" pitchFamily="18" charset="0"/>
                            <a:ea typeface="Times New Roman" panose="02020603050405020304" pitchFamily="18" charset="0"/>
                          </a:rPr>
                          <m:t>2</m:t>
                        </m:r>
                      </m:sup>
                    </m:sSubSup>
                  </m:oMath>
                </a14:m>
                <a:r>
                  <a:rPr lang="en-US" dirty="0">
                    <a:effectLst/>
                    <a:latin typeface="Times New Roman" panose="02020603050405020304" pitchFamily="18" charset="0"/>
                    <a:ea typeface="Times New Roman" panose="02020603050405020304" pitchFamily="18" charset="0"/>
                  </a:rPr>
                  <a:t>	</a:t>
                </a:r>
                <a:r>
                  <a:rPr lang="kk-KZ" dirty="0" smtClean="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a:t>
                </a:r>
                <a:r>
                  <a:rPr lang="en-US" dirty="0" smtClean="0">
                    <a:effectLst/>
                    <a:latin typeface="Times New Roman" panose="02020603050405020304" pitchFamily="18" charset="0"/>
                    <a:ea typeface="Times New Roman" panose="02020603050405020304" pitchFamily="18" charset="0"/>
                  </a:rPr>
                  <a:t>10.8) </a:t>
                </a:r>
                <a:endParaRPr lang="ru-RU" dirty="0" smtClean="0">
                  <a:effectLst/>
                  <a:latin typeface="Times New Roman" panose="02020603050405020304" pitchFamily="18" charset="0"/>
                  <a:ea typeface="Times New Roman" panose="02020603050405020304" pitchFamily="18" charset="0"/>
                </a:endParaRPr>
              </a:p>
              <a:p>
                <a:pPr indent="449580" algn="just">
                  <a:spcAft>
                    <a:spcPts val="0"/>
                  </a:spcAft>
                </a:pPr>
                <a:r>
                  <a:rPr lang="ru-RU" dirty="0" err="1" smtClean="0">
                    <a:effectLst/>
                    <a:latin typeface="Times New Roman" panose="02020603050405020304" pitchFamily="18" charset="0"/>
                    <a:ea typeface="Times New Roman" panose="02020603050405020304" pitchFamily="18" charset="0"/>
                  </a:rPr>
                  <a:t>Бұл</a:t>
                </a:r>
                <a:r>
                  <a:rPr lang="ru-RU" dirty="0" smtClean="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өрнектің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мәні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бүтін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немесе</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бөлшек</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болуы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мүмкін</a:t>
                </a:r>
                <a:r>
                  <a:rPr lang="en-US"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Шындығында</a:t>
                </a:r>
                <a:r>
                  <a:rPr lang="en-US"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режимдер</a:t>
                </a:r>
                <a:r>
                  <a:rPr lang="ru-RU" dirty="0">
                    <a:effectLst/>
                    <a:latin typeface="Times New Roman" panose="02020603050405020304" pitchFamily="18" charset="0"/>
                    <a:ea typeface="Times New Roman" panose="02020603050405020304" pitchFamily="18" charset="0"/>
                  </a:rPr>
                  <a:t> саны тек </a:t>
                </a:r>
                <a:r>
                  <a:rPr lang="ru-RU" dirty="0" err="1">
                    <a:effectLst/>
                    <a:latin typeface="Times New Roman" panose="02020603050405020304" pitchFamily="18" charset="0"/>
                    <a:ea typeface="Times New Roman" panose="02020603050405020304" pitchFamily="18" charset="0"/>
                  </a:rPr>
                  <a:t>бүтін</a:t>
                </a:r>
                <a:r>
                  <a:rPr lang="ru-RU" dirty="0">
                    <a:effectLst/>
                    <a:latin typeface="Times New Roman" panose="02020603050405020304" pitchFamily="18" charset="0"/>
                    <a:ea typeface="Times New Roman" panose="02020603050405020304" pitchFamily="18" charset="0"/>
                  </a:rPr>
                  <a:t> сан </a:t>
                </a:r>
                <a:r>
                  <a:rPr lang="ru-RU" dirty="0" err="1">
                    <a:effectLst/>
                    <a:latin typeface="Times New Roman" panose="02020603050405020304" pitchFamily="18" charset="0"/>
                    <a:ea typeface="Times New Roman" panose="02020603050405020304" pitchFamily="18" charset="0"/>
                  </a:rPr>
                  <a:t>болуы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мүмкін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және</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бір</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мыңнан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бірнеше</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мыңғадейін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ауытқиды</a:t>
                </a:r>
                <a:r>
                  <a:rPr lang="en-US" dirty="0">
                    <a:effectLst/>
                    <a:latin typeface="Times New Roman" panose="02020603050405020304" pitchFamily="18" charset="0"/>
                    <a:ea typeface="Times New Roman" panose="02020603050405020304" pitchFamily="18" charset="0"/>
                  </a:rPr>
                  <a:t>.</a:t>
                </a:r>
                <a:endParaRPr lang="ru-RU" dirty="0">
                  <a:effectLst/>
                  <a:latin typeface="Times New Roman" panose="02020603050405020304" pitchFamily="18" charset="0"/>
                  <a:ea typeface="Times New Roman" panose="02020603050405020304" pitchFamily="18" charset="0"/>
                </a:endParaRPr>
              </a:p>
              <a:p>
                <a:pPr indent="450215" algn="just">
                  <a:spcAft>
                    <a:spcPts val="0"/>
                  </a:spcAft>
                </a:pPr>
                <a:r>
                  <a:rPr lang="ru-RU" dirty="0" err="1">
                    <a:effectLst/>
                    <a:latin typeface="Times New Roman" panose="02020603050405020304" pitchFamily="18" charset="0"/>
                    <a:ea typeface="Times New Roman" panose="02020603050405020304" pitchFamily="18" charset="0"/>
                  </a:rPr>
                  <a:t>Параболалық</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өзек</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профилі</a:t>
                </a:r>
                <a:r>
                  <a:rPr lang="ru-RU" dirty="0">
                    <a:effectLst/>
                    <a:latin typeface="Times New Roman" panose="02020603050405020304" pitchFamily="18" charset="0"/>
                    <a:ea typeface="Times New Roman" panose="02020603050405020304" pitchFamily="18" charset="0"/>
                  </a:rPr>
                  <a:t> бар </a:t>
                </a:r>
                <a:r>
                  <a:rPr lang="ru-RU" dirty="0" err="1">
                    <a:effectLst/>
                    <a:latin typeface="Times New Roman" panose="02020603050405020304" pitchFamily="18" charset="0"/>
                    <a:ea typeface="Times New Roman" panose="02020603050405020304" pitchFamily="18" charset="0"/>
                  </a:rPr>
                  <a:t>градиенттік</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оптикалық</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талшыққа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арналған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режимдер</a:t>
                </a:r>
                <a:r>
                  <a:rPr lang="ru-RU" dirty="0">
                    <a:effectLst/>
                    <a:latin typeface="Times New Roman" panose="02020603050405020304" pitchFamily="18" charset="0"/>
                    <a:ea typeface="Times New Roman" panose="02020603050405020304" pitchFamily="18" charset="0"/>
                  </a:rPr>
                  <a:t> саны </a:t>
                </a:r>
                <a:r>
                  <a:rPr lang="ru-RU" dirty="0" err="1">
                    <a:effectLst/>
                    <a:latin typeface="Times New Roman" panose="02020603050405020304" pitchFamily="18" charset="0"/>
                    <a:ea typeface="Times New Roman" panose="02020603050405020304" pitchFamily="18" charset="0"/>
                  </a:rPr>
                  <a:t>мына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формуламаен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есептелед</a:t>
                </a:r>
                <a:r>
                  <a:rPr lang="kk-KZ" dirty="0">
                    <a:effectLst/>
                    <a:latin typeface="Times New Roman" panose="02020603050405020304" pitchFamily="18" charset="0"/>
                    <a:ea typeface="Times New Roman" panose="02020603050405020304" pitchFamily="18" charset="0"/>
                  </a:rPr>
                  <a:t>і</a:t>
                </a:r>
                <a:r>
                  <a:rPr lang="en-US" dirty="0">
                    <a:effectLst/>
                    <a:latin typeface="Times New Roman" panose="02020603050405020304" pitchFamily="18" charset="0"/>
                    <a:ea typeface="Times New Roman" panose="02020603050405020304" pitchFamily="18" charset="0"/>
                  </a:rPr>
                  <a:t>:</a:t>
                </a:r>
                <a:endParaRPr lang="ru-RU" dirty="0" smtClean="0">
                  <a:latin typeface="Times New Roman" panose="02020603050405020304" pitchFamily="18" charset="0"/>
                  <a:ea typeface="Times New Roman" panose="02020603050405020304" pitchFamily="18" charset="0"/>
                </a:endParaRPr>
              </a:p>
              <a:p>
                <a:pPr indent="450215" algn="r">
                  <a:spcAft>
                    <a:spcPts val="0"/>
                  </a:spcAft>
                </a:pPr>
                <a14:m>
                  <m:oMath xmlns:m="http://schemas.openxmlformats.org/officeDocument/2006/math">
                    <m:r>
                      <a:rPr lang="en-US" i="1">
                        <a:effectLst/>
                        <a:latin typeface="Cambria Math" panose="02040503050406030204" pitchFamily="18" charset="0"/>
                        <a:ea typeface="Times New Roman" panose="02020603050405020304" pitchFamily="18" charset="0"/>
                      </a:rPr>
                      <m:t>𝑛</m:t>
                    </m:r>
                    <m:d>
                      <m:dPr>
                        <m:ctrlPr>
                          <a:rPr lang="ru-RU" i="1">
                            <a:effectLst/>
                            <a:latin typeface="Cambria Math" panose="02040503050406030204" pitchFamily="18" charset="0"/>
                            <a:ea typeface="Times New Roman" panose="02020603050405020304" pitchFamily="18" charset="0"/>
                          </a:rPr>
                        </m:ctrlPr>
                      </m:dPr>
                      <m:e>
                        <m:r>
                          <a:rPr lang="en-US" i="1">
                            <a:effectLst/>
                            <a:latin typeface="Cambria Math" panose="02040503050406030204" pitchFamily="18" charset="0"/>
                            <a:ea typeface="Times New Roman" panose="02020603050405020304" pitchFamily="18" charset="0"/>
                          </a:rPr>
                          <m:t>𝑟</m:t>
                        </m:r>
                      </m:e>
                    </m:d>
                    <m:r>
                      <a:rPr lang="en-US" i="1">
                        <a:effectLst/>
                        <a:latin typeface="Cambria Math" panose="02040503050406030204" pitchFamily="18" charset="0"/>
                        <a:ea typeface="Times New Roman" panose="02020603050405020304" pitchFamily="18" charset="0"/>
                      </a:rPr>
                      <m:t>=</m:t>
                    </m:r>
                    <m:d>
                      <m:dPr>
                        <m:begChr m:val="{"/>
                        <m:endChr m:val=""/>
                        <m:ctrlPr>
                          <a:rPr lang="ru-RU" i="1">
                            <a:effectLst/>
                            <a:latin typeface="Cambria Math" panose="02040503050406030204" pitchFamily="18" charset="0"/>
                            <a:ea typeface="Times New Roman" panose="02020603050405020304" pitchFamily="18" charset="0"/>
                          </a:rPr>
                        </m:ctrlPr>
                      </m:dPr>
                      <m:e>
                        <m:eqArr>
                          <m:eqArrPr>
                            <m:ctrlPr>
                              <a:rPr lang="ru-RU" i="1">
                                <a:effectLst/>
                                <a:latin typeface="Cambria Math" panose="02040503050406030204" pitchFamily="18" charset="0"/>
                                <a:ea typeface="Times New Roman" panose="02020603050405020304" pitchFamily="18" charset="0"/>
                              </a:rPr>
                            </m:ctrlPr>
                          </m:eqArrPr>
                          <m:e>
                            <m:sSub>
                              <m:sSubPr>
                                <m:ctrlPr>
                                  <a:rPr lang="ru-RU" i="1">
                                    <a:effectLst/>
                                    <a:latin typeface="Cambria Math" panose="02040503050406030204" pitchFamily="18" charset="0"/>
                                    <a:ea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rPr>
                                  <m:t>𝑛</m:t>
                                </m:r>
                              </m:e>
                              <m:sub>
                                <m:r>
                                  <a:rPr lang="en-US" i="1">
                                    <a:effectLst/>
                                    <a:latin typeface="Cambria Math" panose="02040503050406030204" pitchFamily="18" charset="0"/>
                                    <a:ea typeface="Times New Roman" panose="02020603050405020304" pitchFamily="18" charset="0"/>
                                  </a:rPr>
                                  <m:t>1</m:t>
                                </m:r>
                              </m:sub>
                            </m:sSub>
                            <m:rad>
                              <m:radPr>
                                <m:degHide m:val="on"/>
                                <m:ctrlPr>
                                  <a:rPr lang="ru-RU" i="1">
                                    <a:effectLst/>
                                    <a:latin typeface="Cambria Math" panose="02040503050406030204" pitchFamily="18" charset="0"/>
                                    <a:ea typeface="Times New Roman" panose="02020603050405020304" pitchFamily="18" charset="0"/>
                                  </a:rPr>
                                </m:ctrlPr>
                              </m:radPr>
                              <m:deg/>
                              <m:e>
                                <m:r>
                                  <a:rPr lang="en-US" i="1">
                                    <a:effectLst/>
                                    <a:latin typeface="Cambria Math" panose="02040503050406030204" pitchFamily="18" charset="0"/>
                                    <a:ea typeface="Times New Roman" panose="02020603050405020304" pitchFamily="18" charset="0"/>
                                  </a:rPr>
                                  <m:t>1−2</m:t>
                                </m:r>
                                <m:r>
                                  <m:rPr>
                                    <m:sty m:val="p"/>
                                  </m:rPr>
                                  <a:rPr lang="en-US">
                                    <a:effectLst/>
                                    <a:latin typeface="Cambria Math" panose="02040503050406030204" pitchFamily="18" charset="0"/>
                                    <a:ea typeface="Times New Roman" panose="02020603050405020304" pitchFamily="18" charset="0"/>
                                  </a:rPr>
                                  <m:t>Δ</m:t>
                                </m:r>
                                <m:r>
                                  <a:rPr lang="en-US">
                                    <a:effectLst/>
                                    <a:latin typeface="Cambria Math" panose="02040503050406030204" pitchFamily="18" charset="0"/>
                                    <a:ea typeface="Times New Roman" panose="02020603050405020304" pitchFamily="18" charset="0"/>
                                  </a:rPr>
                                  <m:t> </m:t>
                                </m:r>
                                <m:f>
                                  <m:fPr>
                                    <m:ctrlPr>
                                      <a:rPr lang="ru-RU" i="1">
                                        <a:effectLst/>
                                        <a:latin typeface="Cambria Math" panose="02040503050406030204" pitchFamily="18" charset="0"/>
                                        <a:ea typeface="Times New Roman" panose="02020603050405020304" pitchFamily="18" charset="0"/>
                                      </a:rPr>
                                    </m:ctrlPr>
                                  </m:fPr>
                                  <m:num>
                                    <m:sSup>
                                      <m:sSupPr>
                                        <m:ctrlPr>
                                          <a:rPr lang="ru-RU" i="1">
                                            <a:effectLst/>
                                            <a:latin typeface="Cambria Math" panose="02040503050406030204" pitchFamily="18" charset="0"/>
                                            <a:ea typeface="Times New Roman" panose="02020603050405020304" pitchFamily="18" charset="0"/>
                                          </a:rPr>
                                        </m:ctrlPr>
                                      </m:sSupPr>
                                      <m:e>
                                        <m:r>
                                          <m:rPr>
                                            <m:sty m:val="p"/>
                                          </m:rPr>
                                          <a:rPr lang="en-US">
                                            <a:effectLst/>
                                            <a:latin typeface="Cambria Math" panose="02040503050406030204" pitchFamily="18" charset="0"/>
                                            <a:ea typeface="Times New Roman" panose="02020603050405020304" pitchFamily="18" charset="0"/>
                                          </a:rPr>
                                          <m:t>r</m:t>
                                        </m:r>
                                      </m:e>
                                      <m:sup>
                                        <m:r>
                                          <a:rPr lang="en-US" i="1">
                                            <a:effectLst/>
                                            <a:latin typeface="Cambria Math" panose="02040503050406030204" pitchFamily="18" charset="0"/>
                                            <a:ea typeface="Times New Roman" panose="02020603050405020304" pitchFamily="18" charset="0"/>
                                          </a:rPr>
                                          <m:t>2</m:t>
                                        </m:r>
                                      </m:sup>
                                    </m:sSup>
                                  </m:num>
                                  <m:den>
                                    <m:r>
                                      <a:rPr lang="ru-RU" i="1">
                                        <a:effectLst/>
                                        <a:latin typeface="Cambria Math" panose="02040503050406030204" pitchFamily="18" charset="0"/>
                                        <a:ea typeface="Times New Roman" panose="02020603050405020304" pitchFamily="18" charset="0"/>
                                      </a:rPr>
                                      <m:t>𝑎</m:t>
                                    </m:r>
                                  </m:den>
                                </m:f>
                              </m:e>
                            </m:rad>
                          </m:e>
                          <m:e>
                            <m:sSub>
                              <m:sSubPr>
                                <m:ctrlPr>
                                  <a:rPr lang="ru-RU" i="1">
                                    <a:effectLst/>
                                    <a:latin typeface="Cambria Math" panose="02040503050406030204" pitchFamily="18" charset="0"/>
                                    <a:ea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rPr>
                                  <m:t>𝑛</m:t>
                                </m:r>
                              </m:e>
                              <m:sub>
                                <m:r>
                                  <a:rPr lang="en-US" i="1">
                                    <a:effectLst/>
                                    <a:latin typeface="Cambria Math" panose="02040503050406030204" pitchFamily="18" charset="0"/>
                                    <a:ea typeface="Times New Roman" panose="02020603050405020304" pitchFamily="18" charset="0"/>
                                  </a:rPr>
                                  <m:t>2</m:t>
                                </m:r>
                              </m:sub>
                            </m:sSub>
                          </m:e>
                        </m:eqArr>
                      </m:e>
                    </m:d>
                    <m:r>
                      <a:rPr lang="en-US" i="1">
                        <a:effectLst/>
                        <a:latin typeface="Cambria Math" panose="02040503050406030204" pitchFamily="18" charset="0"/>
                        <a:ea typeface="Times New Roman" panose="02020603050405020304" pitchFamily="18" charset="0"/>
                      </a:rPr>
                      <m:t>    </m:t>
                    </m:r>
                  </m:oMath>
                </a14:m>
                <a:r>
                  <a:rPr lang="en-US" dirty="0">
                    <a:effectLst/>
                    <a:latin typeface="Times New Roman" panose="02020603050405020304" pitchFamily="18" charset="0"/>
                    <a:ea typeface="Times New Roman" panose="02020603050405020304" pitchFamily="18" charset="0"/>
                  </a:rPr>
                  <a:t>  </a:t>
                </a:r>
                <a14:m>
                  <m:oMath xmlns:m="http://schemas.openxmlformats.org/officeDocument/2006/math">
                    <m:m>
                      <m:mPr>
                        <m:mcs>
                          <m:mc>
                            <m:mcPr>
                              <m:count m:val="1"/>
                              <m:mcJc m:val="center"/>
                            </m:mcPr>
                          </m:mc>
                        </m:mcs>
                        <m:ctrlPr>
                          <a:rPr lang="ru-RU" i="1">
                            <a:effectLst/>
                            <a:latin typeface="Cambria Math" panose="02040503050406030204" pitchFamily="18" charset="0"/>
                            <a:ea typeface="Times New Roman" panose="02020603050405020304" pitchFamily="18" charset="0"/>
                          </a:rPr>
                        </m:ctrlPr>
                      </m:mPr>
                      <m:mr>
                        <m:e>
                          <m:r>
                            <a:rPr lang="en-US" i="1">
                              <a:effectLst/>
                              <a:latin typeface="Cambria Math" panose="02040503050406030204" pitchFamily="18" charset="0"/>
                              <a:ea typeface="Times New Roman" panose="02020603050405020304" pitchFamily="18" charset="0"/>
                            </a:rPr>
                            <m:t>0≤</m:t>
                          </m:r>
                          <m:r>
                            <a:rPr lang="en-US" i="1">
                              <a:effectLst/>
                              <a:latin typeface="Cambria Math" panose="02040503050406030204" pitchFamily="18" charset="0"/>
                              <a:ea typeface="Times New Roman" panose="02020603050405020304" pitchFamily="18" charset="0"/>
                            </a:rPr>
                            <m:t>𝑟</m:t>
                          </m:r>
                          <m:r>
                            <a:rPr lang="en-US" i="1">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𝑎</m:t>
                          </m:r>
                        </m:e>
                      </m:mr>
                      <m:mr>
                        <m:e>
                          <m:r>
                            <a:rPr lang="en-US" i="1">
                              <a:effectLst/>
                              <a:latin typeface="Cambria Math" panose="02040503050406030204" pitchFamily="18" charset="0"/>
                              <a:ea typeface="Times New Roman" panose="02020603050405020304" pitchFamily="18" charset="0"/>
                            </a:rPr>
                            <m:t>𝑎</m:t>
                          </m:r>
                          <m:r>
                            <a:rPr lang="en-US" i="1">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𝑟</m:t>
                          </m:r>
                          <m:r>
                            <a:rPr lang="en-US" i="1">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𝑏</m:t>
                          </m:r>
                        </m:e>
                      </m:mr>
                    </m:m>
                  </m:oMath>
                </a14:m>
                <a:r>
                  <a:rPr lang="en-US"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         </a:t>
                </a:r>
                <a:r>
                  <a:rPr lang="kk-KZ" dirty="0" smtClean="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(10.9</a:t>
                </a:r>
                <a:r>
                  <a:rPr lang="en-US" dirty="0" smtClean="0">
                    <a:effectLst/>
                    <a:latin typeface="Times New Roman" panose="02020603050405020304" pitchFamily="18" charset="0"/>
                    <a:ea typeface="Times New Roman" panose="02020603050405020304" pitchFamily="18" charset="0"/>
                  </a:rPr>
                  <a:t>)</a:t>
                </a:r>
                <a:r>
                  <a:rPr lang="en-US" dirty="0">
                    <a:effectLst/>
                    <a:latin typeface="Times New Roman" panose="02020603050405020304" pitchFamily="18" charset="0"/>
                    <a:ea typeface="Times New Roman" panose="02020603050405020304" pitchFamily="18" charset="0"/>
                  </a:rPr>
                  <a:t> </a:t>
                </a:r>
                <a:endParaRPr lang="ru-RU" dirty="0">
                  <a:effectLst/>
                  <a:latin typeface="Times New Roman" panose="02020603050405020304" pitchFamily="18" charset="0"/>
                  <a:ea typeface="Times New Roman" panose="02020603050405020304" pitchFamily="18" charset="0"/>
                </a:endParaRPr>
              </a:p>
              <a:p>
                <a:pPr indent="450215">
                  <a:spcAft>
                    <a:spcPts val="0"/>
                  </a:spcAft>
                </a:pPr>
                <a:r>
                  <a:rPr lang="en-US" dirty="0">
                    <a:effectLst/>
                    <a:latin typeface="Times New Roman" panose="02020603050405020304" pitchFamily="18" charset="0"/>
                    <a:ea typeface="Times New Roman" panose="02020603050405020304" pitchFamily="18" charset="0"/>
                  </a:rPr>
                  <a:t>(a - </a:t>
                </a:r>
                <a:r>
                  <a:rPr lang="ru-RU" dirty="0">
                    <a:effectLst/>
                    <a:latin typeface="Times New Roman" panose="02020603050405020304" pitchFamily="18" charset="0"/>
                    <a:ea typeface="Times New Roman" panose="02020603050405020304" pitchFamily="18" charset="0"/>
                  </a:rPr>
                  <a:t>ядро</a:t>
                </a:r>
                <a:r>
                  <a:rPr lang="en-US" dirty="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радиусы</a:t>
                </a:r>
                <a:r>
                  <a:rPr lang="en-US" dirty="0">
                    <a:effectLst/>
                    <a:latin typeface="Times New Roman" panose="02020603050405020304" pitchFamily="18" charset="0"/>
                    <a:ea typeface="Times New Roman" panose="02020603050405020304" pitchFamily="18" charset="0"/>
                  </a:rPr>
                  <a:t>, b - </a:t>
                </a:r>
                <a:r>
                  <a:rPr lang="ru-RU" dirty="0" err="1">
                    <a:effectLst/>
                    <a:latin typeface="Times New Roman" panose="02020603050405020304" pitchFamily="18" charset="0"/>
                    <a:ea typeface="Times New Roman" panose="02020603050405020304" pitchFamily="18" charset="0"/>
                  </a:rPr>
                  <a:t>қабық</a:t>
                </a:r>
                <a:r>
                  <a:rPr lang="ru-RU" dirty="0">
                    <a:effectLst/>
                    <a:latin typeface="Times New Roman" panose="02020603050405020304" pitchFamily="18" charset="0"/>
                    <a:ea typeface="Times New Roman" panose="02020603050405020304" pitchFamily="18" charset="0"/>
                  </a:rPr>
                  <a:t> радиусы</a:t>
                </a:r>
                <a:r>
                  <a:rPr lang="en-US"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келесідей</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анықталады</a:t>
                </a:r>
                <a:r>
                  <a:rPr lang="en-US" dirty="0" smtClean="0">
                    <a:effectLst/>
                    <a:latin typeface="Times New Roman" panose="02020603050405020304" pitchFamily="18" charset="0"/>
                    <a:ea typeface="Times New Roman" panose="02020603050405020304" pitchFamily="18" charset="0"/>
                  </a:rPr>
                  <a:t>:</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r">
                  <a:lnSpc>
                    <a:spcPct val="125000"/>
                  </a:lnSpc>
                  <a:spcAft>
                    <a:spcPts val="0"/>
                  </a:spcAft>
                </a:pPr>
                <a14:m>
                  <m:oMath xmlns:m="http://schemas.openxmlformats.org/officeDocument/2006/math">
                    <m:sSub>
                      <m:sSubPr>
                        <m:ctrlPr>
                          <a:rPr lang="ru-RU"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𝑁</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𝑚</m:t>
                        </m:r>
                      </m:sub>
                    </m:sSub>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ru-RU"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i="1">
                            <a:effectLst/>
                            <a:latin typeface="Cambria Math" panose="02040503050406030204" pitchFamily="18" charset="0"/>
                            <a:ea typeface="Times New Roman" panose="02020603050405020304" pitchFamily="18" charset="0"/>
                            <a:cs typeface="Times New Roman" panose="02020603050405020304" pitchFamily="18" charset="0"/>
                          </a:rPr>
                          <m:t>4</m:t>
                        </m:r>
                      </m:den>
                    </m:f>
                    <m:sSup>
                      <m:sSupPr>
                        <m:ctrlPr>
                          <a:rPr lang="ru-RU"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ru-RU"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ru-RU"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i="1">
                                    <a:effectLst/>
                                    <a:latin typeface="Cambria Math" panose="02040503050406030204" pitchFamily="18" charset="0"/>
                                    <a:ea typeface="Times New Roman" panose="02020603050405020304" pitchFamily="18" charset="0"/>
                                    <a:cs typeface="Times New Roman" panose="02020603050405020304" pitchFamily="18" charset="0"/>
                                  </a:rPr>
                                  <m:t>𝜋</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𝑑</m:t>
                                </m:r>
                              </m:num>
                              <m:den>
                                <m:r>
                                  <a:rPr lang="en-US" i="1">
                                    <a:effectLst/>
                                    <a:latin typeface="Cambria Math" panose="02040503050406030204" pitchFamily="18" charset="0"/>
                                    <a:ea typeface="Times New Roman" panose="02020603050405020304" pitchFamily="18" charset="0"/>
                                    <a:cs typeface="Times New Roman" panose="02020603050405020304" pitchFamily="18" charset="0"/>
                                  </a:rPr>
                                  <m:t>𝜆</m:t>
                                </m:r>
                              </m:den>
                            </m:f>
                          </m:e>
                        </m:d>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p>
                    </m:sSup>
                    <m:sSubSup>
                      <m:sSubSupPr>
                        <m:ctrlPr>
                          <a:rPr lang="ru-RU"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ru-RU"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p>
                    </m:sSubSup>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(10.10</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25000"/>
                  </a:lnSpc>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10.2-</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суретте</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жарық</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бағыттағыштарының</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әртүрлі</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типтері</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арқылы</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жарықтың</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таралуының</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жалпы</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үлгісі</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көрсетілген</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көпмодалы</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сатылы</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көпмодалы</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градиент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және</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бір</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режимді</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сатылы</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талшықтар</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p:sp>
            <p:nvSpPr>
              <p:cNvPr id="3" name="Прямоугольник 2"/>
              <p:cNvSpPr>
                <a:spLocks noRot="1" noChangeAspect="1" noMove="1" noResize="1" noEditPoints="1" noAdjustHandles="1" noChangeArrowheads="1" noChangeShapeType="1" noTextEdit="1"/>
              </p:cNvSpPr>
              <p:nvPr/>
            </p:nvSpPr>
            <p:spPr>
              <a:xfrm>
                <a:off x="314325" y="1526528"/>
                <a:ext cx="11458576" cy="4386907"/>
              </a:xfrm>
              <a:prstGeom prst="rect">
                <a:avLst/>
              </a:prstGeom>
              <a:blipFill rotWithShape="0">
                <a:blip r:embed="rId2"/>
                <a:stretch>
                  <a:fillRect l="-479" t="-694" r="-426" b="-556"/>
                </a:stretch>
              </a:blipFill>
            </p:spPr>
            <p:txBody>
              <a:bodyPr/>
              <a:lstStyle/>
              <a:p>
                <a:r>
                  <a:rPr lang="ru-RU">
                    <a:noFill/>
                  </a:rPr>
                  <a:t> </a:t>
                </a:r>
              </a:p>
            </p:txBody>
          </p:sp>
        </mc:Fallback>
      </mc:AlternateContent>
    </p:spTree>
    <p:extLst>
      <p:ext uri="{BB962C8B-B14F-4D97-AF65-F5344CB8AC3E}">
        <p14:creationId xmlns:p14="http://schemas.microsoft.com/office/powerpoint/2010/main" val="2922326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ятиугольник 9"/>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647699" y="2712389"/>
            <a:ext cx="11544301" cy="193899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2400" dirty="0"/>
              <a:t>10.2-сурет. </a:t>
            </a:r>
            <a:r>
              <a:rPr lang="ru-RU" sz="2400" dirty="0" err="1"/>
              <a:t>Жарықтың</a:t>
            </a:r>
            <a:r>
              <a:rPr lang="ru-RU" sz="2400" dirty="0"/>
              <a:t> </a:t>
            </a:r>
            <a:r>
              <a:rPr lang="ru-RU" sz="2400" dirty="0" err="1"/>
              <a:t>әр</a:t>
            </a:r>
            <a:r>
              <a:rPr lang="ru-RU" sz="2400" dirty="0"/>
              <a:t> </a:t>
            </a:r>
            <a:r>
              <a:rPr lang="ru-RU" sz="2400" dirty="0" err="1"/>
              <a:t>түрлі</a:t>
            </a:r>
            <a:r>
              <a:rPr lang="ru-RU" sz="2400" dirty="0"/>
              <a:t> </a:t>
            </a:r>
            <a:endParaRPr lang="ru-RU" sz="2400" dirty="0" smtClean="0"/>
          </a:p>
          <a:p>
            <a:r>
              <a:rPr lang="ru-RU" sz="2400" dirty="0" err="1" smtClean="0"/>
              <a:t>талшықтар</a:t>
            </a:r>
            <a:r>
              <a:rPr lang="ru-RU" sz="2400" dirty="0" smtClean="0"/>
              <a:t> </a:t>
            </a:r>
            <a:r>
              <a:rPr lang="ru-RU" sz="2400" dirty="0" err="1"/>
              <a:t>арқылы</a:t>
            </a:r>
            <a:r>
              <a:rPr lang="ru-RU" sz="2400" dirty="0"/>
              <a:t> </a:t>
            </a:r>
            <a:r>
              <a:rPr lang="ru-RU" sz="2400" dirty="0" err="1"/>
              <a:t>таралуы</a:t>
            </a:r>
            <a:r>
              <a:rPr lang="en-US" sz="2400" dirty="0"/>
              <a:t>: </a:t>
            </a:r>
            <a:endParaRPr lang="kk-KZ" sz="2400" dirty="0" smtClean="0"/>
          </a:p>
          <a:p>
            <a:r>
              <a:rPr lang="ru-RU" sz="2400" dirty="0" smtClean="0"/>
              <a:t>а</a:t>
            </a:r>
            <a:r>
              <a:rPr lang="en-US" sz="2400" dirty="0"/>
              <a:t>) </a:t>
            </a:r>
            <a:r>
              <a:rPr lang="ru-RU" sz="2400" dirty="0" err="1"/>
              <a:t>көпмодалы</a:t>
            </a:r>
            <a:r>
              <a:rPr lang="ru-RU" sz="2400" dirty="0"/>
              <a:t> </a:t>
            </a:r>
            <a:r>
              <a:rPr lang="ru-RU" sz="2400" dirty="0" err="1"/>
              <a:t>сатылы</a:t>
            </a:r>
            <a:r>
              <a:rPr lang="ru-RU" sz="2400" dirty="0"/>
              <a:t> </a:t>
            </a:r>
            <a:r>
              <a:rPr lang="ru-RU" sz="2400" dirty="0" err="1"/>
              <a:t>талшық</a:t>
            </a:r>
            <a:r>
              <a:rPr lang="en-US" sz="2400" dirty="0"/>
              <a:t>, </a:t>
            </a:r>
            <a:endParaRPr lang="kk-KZ" sz="2400" dirty="0" smtClean="0"/>
          </a:p>
          <a:p>
            <a:r>
              <a:rPr lang="ru-RU" sz="2400" dirty="0" smtClean="0"/>
              <a:t>б</a:t>
            </a:r>
            <a:r>
              <a:rPr lang="en-US" sz="2400" dirty="0"/>
              <a:t>) </a:t>
            </a:r>
            <a:r>
              <a:rPr lang="ru-RU" sz="2400" dirty="0" err="1"/>
              <a:t>көп</a:t>
            </a:r>
            <a:r>
              <a:rPr lang="ru-RU" sz="2400" dirty="0"/>
              <a:t> </a:t>
            </a:r>
            <a:r>
              <a:rPr lang="ru-RU" sz="2400" dirty="0" err="1"/>
              <a:t>режимді</a:t>
            </a:r>
            <a:r>
              <a:rPr lang="ru-RU" sz="2400" dirty="0"/>
              <a:t> </a:t>
            </a:r>
            <a:r>
              <a:rPr lang="ru-RU" sz="2400" dirty="0" err="1"/>
              <a:t>градиентті</a:t>
            </a:r>
            <a:r>
              <a:rPr lang="ru-RU" sz="2400" dirty="0"/>
              <a:t> </a:t>
            </a:r>
            <a:r>
              <a:rPr lang="ru-RU" sz="2400" dirty="0" err="1"/>
              <a:t>талшық</a:t>
            </a:r>
            <a:r>
              <a:rPr lang="en-US" sz="2400" dirty="0"/>
              <a:t>, </a:t>
            </a:r>
            <a:endParaRPr lang="kk-KZ" sz="2400" dirty="0" smtClean="0"/>
          </a:p>
          <a:p>
            <a:r>
              <a:rPr lang="ru-RU" sz="2400" dirty="0" smtClean="0"/>
              <a:t>в</a:t>
            </a:r>
            <a:r>
              <a:rPr lang="en-US" sz="2400" dirty="0"/>
              <a:t>) </a:t>
            </a:r>
            <a:r>
              <a:rPr lang="ru-RU" sz="2400" dirty="0" err="1"/>
              <a:t>бір</a:t>
            </a:r>
            <a:r>
              <a:rPr lang="ru-RU" sz="2400" dirty="0"/>
              <a:t> </a:t>
            </a:r>
            <a:r>
              <a:rPr lang="ru-RU" sz="2400" dirty="0" err="1"/>
              <a:t>модты</a:t>
            </a:r>
            <a:r>
              <a:rPr lang="ru-RU" sz="2400" dirty="0"/>
              <a:t> </a:t>
            </a:r>
            <a:r>
              <a:rPr lang="ru-RU" sz="2400" dirty="0" err="1"/>
              <a:t>сатылы</a:t>
            </a:r>
            <a:r>
              <a:rPr lang="ru-RU" sz="2400" dirty="0"/>
              <a:t> </a:t>
            </a:r>
            <a:r>
              <a:rPr lang="ru-RU" sz="2400" dirty="0" err="1"/>
              <a:t>талшық</a:t>
            </a:r>
            <a:endParaRPr lang="ru-RU" sz="2400" dirty="0"/>
          </a:p>
        </p:txBody>
      </p:sp>
      <p:sp>
        <p:nvSpPr>
          <p:cNvPr id="12" name="Нашивка 11"/>
          <p:cNvSpPr/>
          <p:nvPr/>
        </p:nvSpPr>
        <p:spPr>
          <a:xfrm>
            <a:off x="11058526" y="278604"/>
            <a:ext cx="1133474"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rPr>
              <a:t>11</a:t>
            </a:r>
            <a:endParaRPr lang="ru-RU" dirty="0">
              <a:solidFill>
                <a:schemeClr val="tx1"/>
              </a:solidFill>
            </a:endParaRPr>
          </a:p>
        </p:txBody>
      </p:sp>
      <p:pic>
        <p:nvPicPr>
          <p:cNvPr id="6" name="image767.png"/>
          <p:cNvPicPr/>
          <p:nvPr/>
        </p:nvPicPr>
        <p:blipFill>
          <a:blip r:embed="rId2" cstate="print"/>
          <a:stretch>
            <a:fillRect/>
          </a:stretch>
        </p:blipFill>
        <p:spPr>
          <a:xfrm>
            <a:off x="5757862" y="1407790"/>
            <a:ext cx="6029325" cy="5121597"/>
          </a:xfrm>
          <a:prstGeom prst="rect">
            <a:avLst/>
          </a:prstGeom>
        </p:spPr>
      </p:pic>
    </p:spTree>
    <p:extLst>
      <p:ext uri="{BB962C8B-B14F-4D97-AF65-F5344CB8AC3E}">
        <p14:creationId xmlns:p14="http://schemas.microsoft.com/office/powerpoint/2010/main" val="2377630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ятиугольник 9"/>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671512" y="397815"/>
            <a:ext cx="10129837"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0215" algn="ctr">
              <a:spcBef>
                <a:spcPts val="1600"/>
              </a:spcBef>
              <a:tabLst>
                <a:tab pos="655955" algn="l"/>
              </a:tabLst>
            </a:pPr>
            <a:r>
              <a:rPr lang="ru-RU" sz="2400" dirty="0" err="1">
                <a:latin typeface="Times New Roman" panose="02020603050405020304" pitchFamily="18" charset="0"/>
                <a:ea typeface="Times New Roman" panose="02020603050405020304" pitchFamily="18" charset="0"/>
              </a:rPr>
              <a:t>Кесілген</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толқын</a:t>
            </a:r>
            <a:r>
              <a:rPr lang="ru-RU" sz="2400" dirty="0">
                <a:latin typeface="Times New Roman" panose="02020603050405020304" pitchFamily="18" charset="0"/>
                <a:ea typeface="Times New Roman" panose="02020603050405020304" pitchFamily="18" charset="0"/>
              </a:rPr>
              <a:t> </a:t>
            </a:r>
            <a:r>
              <a:rPr lang="ru-RU" sz="2400" dirty="0" err="1" smtClean="0">
                <a:latin typeface="Times New Roman" panose="02020603050405020304" pitchFamily="18" charset="0"/>
                <a:ea typeface="Times New Roman" panose="02020603050405020304" pitchFamily="18" charset="0"/>
              </a:rPr>
              <a:t>ұзындығы</a:t>
            </a:r>
            <a:endParaRPr lang="ru-RU" sz="2400" dirty="0">
              <a:latin typeface="Times New Roman" panose="02020603050405020304" pitchFamily="18" charset="0"/>
              <a:ea typeface="Times New Roman" panose="02020603050405020304" pitchFamily="18" charset="0"/>
            </a:endParaRPr>
          </a:p>
        </p:txBody>
      </p:sp>
      <p:sp>
        <p:nvSpPr>
          <p:cNvPr id="12" name="Нашивка 11"/>
          <p:cNvSpPr/>
          <p:nvPr/>
        </p:nvSpPr>
        <p:spPr>
          <a:xfrm>
            <a:off x="11058526" y="278604"/>
            <a:ext cx="1133474"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rPr>
              <a:t>12</a:t>
            </a:r>
            <a:endParaRPr lang="ru-RU" dirty="0">
              <a:solidFill>
                <a:schemeClr val="tx1"/>
              </a:solidFill>
            </a:endParaRPr>
          </a:p>
        </p:txBody>
      </p:sp>
      <p:sp>
        <p:nvSpPr>
          <p:cNvPr id="2" name="Прямоугольник 1"/>
          <p:cNvSpPr/>
          <p:nvPr/>
        </p:nvSpPr>
        <p:spPr>
          <a:xfrm>
            <a:off x="135732" y="978691"/>
            <a:ext cx="7196137" cy="5909310"/>
          </a:xfrm>
          <a:prstGeom prst="rect">
            <a:avLst/>
          </a:prstGeom>
        </p:spPr>
        <p:txBody>
          <a:bodyPr wrap="square">
            <a:spAutoFit/>
          </a:bodyPr>
          <a:lstStyle/>
          <a:p>
            <a:pPr indent="450215" algn="just">
              <a:spcAft>
                <a:spcPts val="0"/>
              </a:spcAft>
            </a:pPr>
            <a:r>
              <a:rPr lang="ru-RU" dirty="0" err="1" smtClean="0">
                <a:effectLst/>
                <a:latin typeface="Times New Roman" panose="02020603050405020304" pitchFamily="18" charset="0"/>
                <a:ea typeface="Times New Roman" panose="02020603050405020304" pitchFamily="18" charset="0"/>
              </a:rPr>
              <a:t>Талшық</a:t>
            </a:r>
            <a:r>
              <a:rPr lang="ru-RU" dirty="0" smtClean="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қолдайтын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ең</a:t>
            </a:r>
            <a:r>
              <a:rPr lang="ru-RU" dirty="0">
                <a:effectLst/>
                <a:latin typeface="Times New Roman" panose="02020603050405020304" pitchFamily="18" charset="0"/>
                <a:ea typeface="Times New Roman" panose="02020603050405020304" pitchFamily="18" charset="0"/>
              </a:rPr>
              <a:t> аз </a:t>
            </a:r>
            <a:r>
              <a:rPr lang="ru-RU" dirty="0" err="1">
                <a:effectLst/>
                <a:latin typeface="Times New Roman" panose="02020603050405020304" pitchFamily="18" charset="0"/>
                <a:ea typeface="Times New Roman" panose="02020603050405020304" pitchFamily="18" charset="0"/>
              </a:rPr>
              <a:t>толқын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ұзындығы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бір</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таралу</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режимін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кесу</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толқын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ұзындығы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деп</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аталады</a:t>
            </a:r>
            <a:r>
              <a:rPr lang="en-US"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Бұл</a:t>
            </a:r>
            <a:r>
              <a:rPr lang="ru-RU" dirty="0">
                <a:effectLst/>
                <a:latin typeface="Times New Roman" panose="02020603050405020304" pitchFamily="18" charset="0"/>
                <a:ea typeface="Times New Roman" panose="02020603050405020304" pitchFamily="18" charset="0"/>
              </a:rPr>
              <a:t> параметр </a:t>
            </a:r>
            <a:r>
              <a:rPr lang="ru-RU" dirty="0" err="1">
                <a:effectLst/>
                <a:latin typeface="Times New Roman" panose="02020603050405020304" pitchFamily="18" charset="0"/>
                <a:ea typeface="Times New Roman" panose="02020603050405020304" pitchFamily="18" charset="0"/>
              </a:rPr>
              <a:t>бір</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режимді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талшыққа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тән</a:t>
            </a:r>
            <a:r>
              <a:rPr lang="en-US"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Егер</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жұмыс</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толқынының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ұзындығы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кесілген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толқын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ұзындығынан</a:t>
            </a:r>
            <a:r>
              <a:rPr lang="ru-RU" dirty="0">
                <a:effectLst/>
                <a:latin typeface="Times New Roman" panose="02020603050405020304" pitchFamily="18" charset="0"/>
                <a:ea typeface="Times New Roman" panose="02020603050405020304" pitchFamily="18" charset="0"/>
              </a:rPr>
              <a:t> аз </a:t>
            </a:r>
            <a:r>
              <a:rPr lang="ru-RU" dirty="0" err="1">
                <a:effectLst/>
                <a:latin typeface="Times New Roman" panose="02020603050405020304" pitchFamily="18" charset="0"/>
                <a:ea typeface="Times New Roman" panose="02020603050405020304" pitchFamily="18" charset="0"/>
              </a:rPr>
              <a:t>болса</a:t>
            </a:r>
            <a:r>
              <a:rPr lang="en-US"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онда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көпмодалы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жарықтың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таралуы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орын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алады</a:t>
            </a:r>
            <a:r>
              <a:rPr lang="en-US"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Бұл</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жағдайда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дисперсияның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қосымша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талшықтың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өткізу</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қабілеттілігінің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төмендеуіне</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әкелетін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интермоделдік</a:t>
            </a:r>
            <a:r>
              <a:rPr lang="ru-RU" dirty="0">
                <a:effectLst/>
                <a:latin typeface="Times New Roman" panose="02020603050405020304" pitchFamily="18" charset="0"/>
                <a:ea typeface="Times New Roman" panose="02020603050405020304" pitchFamily="18" charset="0"/>
              </a:rPr>
              <a:t> дисперсия </a:t>
            </a:r>
            <a:r>
              <a:rPr lang="ru-RU" dirty="0" err="1">
                <a:effectLst/>
                <a:latin typeface="Times New Roman" panose="02020603050405020304" pitchFamily="18" charset="0"/>
                <a:ea typeface="Times New Roman" panose="02020603050405020304" pitchFamily="18" charset="0"/>
              </a:rPr>
              <a:t>көзі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пайда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болады</a:t>
            </a:r>
            <a:r>
              <a:rPr lang="kk-KZ" dirty="0">
                <a:effectLst/>
                <a:latin typeface="Times New Roman" panose="02020603050405020304" pitchFamily="18" charset="0"/>
                <a:ea typeface="Times New Roman" panose="02020603050405020304" pitchFamily="18" charset="0"/>
              </a:rPr>
              <a:t>.</a:t>
            </a:r>
            <a:endParaRPr lang="ru-RU" dirty="0">
              <a:effectLst/>
              <a:latin typeface="Times New Roman" panose="02020603050405020304" pitchFamily="18" charset="0"/>
              <a:ea typeface="Times New Roman" panose="02020603050405020304" pitchFamily="18" charset="0"/>
            </a:endParaRPr>
          </a:p>
          <a:p>
            <a:pPr indent="450215" algn="just">
              <a:spcAft>
                <a:spcPts val="0"/>
              </a:spcAft>
            </a:pPr>
            <a:r>
              <a:rPr lang="kk-KZ" dirty="0">
                <a:effectLst/>
                <a:latin typeface="Times New Roman" panose="02020603050405020304" pitchFamily="18" charset="0"/>
                <a:ea typeface="Times New Roman" panose="02020603050405020304" pitchFamily="18" charset="0"/>
              </a:rPr>
              <a:t>Талшықты кесу толқын ұзындығы (</a:t>
            </a:r>
            <a:r>
              <a:rPr lang="ru-RU" dirty="0">
                <a:effectLst/>
                <a:latin typeface="Times New Roman" panose="02020603050405020304" pitchFamily="18" charset="0"/>
                <a:ea typeface="Times New Roman" panose="02020603050405020304" pitchFamily="18" charset="0"/>
              </a:rPr>
              <a:t>λ</a:t>
            </a:r>
            <a:r>
              <a:rPr lang="kk-KZ" baseline="-25000" dirty="0">
                <a:effectLst/>
                <a:latin typeface="Times New Roman" panose="02020603050405020304" pitchFamily="18" charset="0"/>
                <a:ea typeface="Times New Roman" panose="02020603050405020304" pitchFamily="18" charset="0"/>
              </a:rPr>
              <a:t>CF</a:t>
            </a:r>
            <a:r>
              <a:rPr lang="kk-KZ" dirty="0">
                <a:effectLst/>
                <a:latin typeface="Times New Roman" panose="02020603050405020304" pitchFamily="18" charset="0"/>
                <a:ea typeface="Times New Roman" panose="02020603050405020304" pitchFamily="18" charset="0"/>
              </a:rPr>
              <a:t>) және кабельді кесу толқын ұзындығы (</a:t>
            </a:r>
            <a:r>
              <a:rPr lang="ru-RU" dirty="0">
                <a:effectLst/>
                <a:latin typeface="Times New Roman" panose="02020603050405020304" pitchFamily="18" charset="0"/>
                <a:ea typeface="Times New Roman" panose="02020603050405020304" pitchFamily="18" charset="0"/>
              </a:rPr>
              <a:t>λ</a:t>
            </a:r>
            <a:r>
              <a:rPr lang="kk-KZ" baseline="-25000" dirty="0">
                <a:effectLst/>
                <a:latin typeface="Times New Roman" panose="02020603050405020304" pitchFamily="18" charset="0"/>
                <a:ea typeface="Times New Roman" panose="02020603050405020304" pitchFamily="18" charset="0"/>
              </a:rPr>
              <a:t>CCF</a:t>
            </a:r>
            <a:r>
              <a:rPr lang="kk-KZ" dirty="0">
                <a:effectLst/>
                <a:latin typeface="Times New Roman" panose="02020603050405020304" pitchFamily="18" charset="0"/>
                <a:ea typeface="Times New Roman" panose="02020603050405020304" pitchFamily="18" charset="0"/>
              </a:rPr>
              <a:t>) арасында айырмашылық бар. Біріншісі әлсіз кернеу талшыққа сәйкес келеді. Іс жүзінде талшық кабельге орналастырылады, ол орнату кезінде көптеген иілулерден өтеді. Талшықтардың қатты қисаюы олар біріктірілген қораптарға салынған кезде пайда болады. Мұның бәрі бүйірлік режимдердің басылуына және </a:t>
            </a:r>
            <a:r>
              <a:rPr lang="ru-RU" dirty="0">
                <a:effectLst/>
                <a:latin typeface="Times New Roman" panose="02020603050405020304" pitchFamily="18" charset="0"/>
                <a:ea typeface="Times New Roman" panose="02020603050405020304" pitchFamily="18" charset="0"/>
              </a:rPr>
              <a:t>λ</a:t>
            </a:r>
            <a:r>
              <a:rPr lang="kk-KZ" baseline="-25000" dirty="0">
                <a:effectLst/>
                <a:latin typeface="Times New Roman" panose="02020603050405020304" pitchFamily="18" charset="0"/>
                <a:ea typeface="Times New Roman" panose="02020603050405020304" pitchFamily="18" charset="0"/>
              </a:rPr>
              <a:t>CF</a:t>
            </a:r>
            <a:r>
              <a:rPr lang="kk-KZ" dirty="0">
                <a:effectLst/>
                <a:latin typeface="Times New Roman" panose="02020603050405020304" pitchFamily="18" charset="0"/>
                <a:ea typeface="Times New Roman" panose="02020603050405020304" pitchFamily="18" charset="0"/>
              </a:rPr>
              <a:t>-мен салыстырғанда </a:t>
            </a:r>
            <a:r>
              <a:rPr lang="ru-RU" dirty="0">
                <a:effectLst/>
                <a:latin typeface="Times New Roman" panose="02020603050405020304" pitchFamily="18" charset="0"/>
                <a:ea typeface="Times New Roman" panose="02020603050405020304" pitchFamily="18" charset="0"/>
              </a:rPr>
              <a:t>λ</a:t>
            </a:r>
            <a:r>
              <a:rPr lang="kk-KZ" baseline="-25000" dirty="0">
                <a:effectLst/>
                <a:latin typeface="Times New Roman" panose="02020603050405020304" pitchFamily="18" charset="0"/>
                <a:ea typeface="Times New Roman" panose="02020603050405020304" pitchFamily="18" charset="0"/>
              </a:rPr>
              <a:t>CCF</a:t>
            </a:r>
            <a:r>
              <a:rPr lang="kk-KZ" dirty="0">
                <a:effectLst/>
                <a:latin typeface="Times New Roman" panose="02020603050405020304" pitchFamily="18" charset="0"/>
                <a:ea typeface="Times New Roman" panose="02020603050405020304" pitchFamily="18" charset="0"/>
              </a:rPr>
              <a:t> қысқа толқын ұзындықтарына ығысуына әкеледі.</a:t>
            </a:r>
            <a:endParaRPr lang="ru-RU" dirty="0">
              <a:effectLst/>
              <a:latin typeface="Times New Roman" panose="02020603050405020304" pitchFamily="18" charset="0"/>
              <a:ea typeface="Times New Roman" panose="02020603050405020304" pitchFamily="18" charset="0"/>
            </a:endParaRPr>
          </a:p>
          <a:p>
            <a:pPr indent="450215" algn="just">
              <a:spcAft>
                <a:spcPts val="0"/>
              </a:spcAft>
            </a:pPr>
            <a:r>
              <a:rPr lang="kk-KZ" dirty="0">
                <a:effectLst/>
                <a:latin typeface="Times New Roman" panose="02020603050405020304" pitchFamily="18" charset="0"/>
                <a:ea typeface="Times New Roman" panose="02020603050405020304" pitchFamily="18" charset="0"/>
              </a:rPr>
              <a:t>Практикалық тұрғыдан алғанда, кабельді кесу толқын ұзындығы үшін үлкен қызығушылық тудырады.</a:t>
            </a:r>
            <a:endParaRPr lang="ru-RU" dirty="0">
              <a:effectLst/>
              <a:latin typeface="Times New Roman" panose="02020603050405020304" pitchFamily="18" charset="0"/>
              <a:ea typeface="Times New Roman" panose="02020603050405020304" pitchFamily="18" charset="0"/>
            </a:endParaRPr>
          </a:p>
          <a:p>
            <a:pPr indent="450215" algn="just">
              <a:spcAft>
                <a:spcPts val="0"/>
              </a:spcAft>
            </a:pPr>
            <a:r>
              <a:rPr lang="kk-KZ" dirty="0">
                <a:effectLst/>
                <a:latin typeface="Times New Roman" panose="02020603050405020304" pitchFamily="18" charset="0"/>
                <a:ea typeface="Times New Roman" panose="02020603050405020304" pitchFamily="18" charset="0"/>
              </a:rPr>
              <a:t>Талшықты кесу толқын ұзындығын теориялық және эксперименталды түрде де бағалауға болады. Теориялық тұрғыдан, сатылы бір режимді талшық үшін - (10.7), (10.8) және (10.10) өрнектеріне сүйене отырып, біз біле </a:t>
            </a:r>
            <a:r>
              <a:rPr lang="kk-KZ" dirty="0" smtClean="0">
                <a:effectLst/>
                <a:latin typeface="Times New Roman" panose="02020603050405020304" pitchFamily="18" charset="0"/>
                <a:ea typeface="Times New Roman" panose="02020603050405020304" pitchFamily="18" charset="0"/>
              </a:rPr>
              <a:t>аламыз</a:t>
            </a:r>
            <a:endParaRPr lang="ru-RU"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Прямоугольник 2"/>
              <p:cNvSpPr/>
              <p:nvPr/>
            </p:nvSpPr>
            <p:spPr>
              <a:xfrm>
                <a:off x="7362829" y="859480"/>
                <a:ext cx="4724400" cy="6333144"/>
              </a:xfrm>
              <a:prstGeom prst="rect">
                <a:avLst/>
              </a:prstGeom>
            </p:spPr>
            <p:txBody>
              <a:bodyPr wrap="square">
                <a:spAutoFit/>
              </a:bodyPr>
              <a:lstStyle/>
              <a:p>
                <a:pPr algn="r">
                  <a:lnSpc>
                    <a:spcPct val="125000"/>
                  </a:lnSpc>
                  <a:spcAft>
                    <a:spcPts val="0"/>
                  </a:spcAft>
                </a:pPr>
                <a14:m>
                  <m:oMath xmlns:m="http://schemas.openxmlformats.org/officeDocument/2006/math">
                    <m:sSub>
                      <m:sSubPr>
                        <m:ctrlPr>
                          <a:rPr lang="ru-RU"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kk-KZ" i="1">
                            <a:latin typeface="Cambria Math" panose="02040503050406030204" pitchFamily="18" charset="0"/>
                            <a:ea typeface="Times New Roman" panose="02020603050405020304" pitchFamily="18" charset="0"/>
                            <a:cs typeface="Times New Roman" panose="02020603050405020304" pitchFamily="18" charset="0"/>
                          </a:rPr>
                          <m:t>𝜆</m:t>
                        </m:r>
                      </m:e>
                      <m:sub>
                        <m:r>
                          <a:rPr lang="kk-KZ" i="1">
                            <a:latin typeface="Cambria Math" panose="02040503050406030204" pitchFamily="18" charset="0"/>
                            <a:ea typeface="Times New Roman" panose="02020603050405020304" pitchFamily="18" charset="0"/>
                            <a:cs typeface="Times New Roman" panose="02020603050405020304" pitchFamily="18" charset="0"/>
                          </a:rPr>
                          <m:t>𝐶𝐹</m:t>
                        </m:r>
                      </m:sub>
                    </m:sSub>
                    <m:r>
                      <a:rPr lang="kk-KZ" i="1">
                        <a:latin typeface="Cambria Math" panose="02040503050406030204" pitchFamily="18" charset="0"/>
                        <a:ea typeface="Times New Roman" panose="02020603050405020304" pitchFamily="18" charset="0"/>
                        <a:cs typeface="Times New Roman" panose="02020603050405020304" pitchFamily="18" charset="0"/>
                      </a:rPr>
                      <m:t>=</m:t>
                    </m:r>
                    <m:r>
                      <a:rPr lang="kk-KZ" i="1">
                        <a:latin typeface="Cambria Math" panose="02040503050406030204" pitchFamily="18" charset="0"/>
                        <a:ea typeface="Times New Roman" panose="02020603050405020304" pitchFamily="18" charset="0"/>
                        <a:cs typeface="Times New Roman" panose="02020603050405020304" pitchFamily="18" charset="0"/>
                      </a:rPr>
                      <m:t>𝜋</m:t>
                    </m:r>
                    <m:r>
                      <a:rPr lang="kk-KZ" i="1">
                        <a:latin typeface="Cambria Math" panose="02040503050406030204" pitchFamily="18" charset="0"/>
                        <a:ea typeface="Times New Roman" panose="02020603050405020304" pitchFamily="18" charset="0"/>
                        <a:cs typeface="Times New Roman" panose="02020603050405020304" pitchFamily="18" charset="0"/>
                      </a:rPr>
                      <m:t>∗</m:t>
                    </m:r>
                    <m:r>
                      <a:rPr lang="kk-KZ" i="1">
                        <a:latin typeface="Cambria Math" panose="02040503050406030204" pitchFamily="18" charset="0"/>
                        <a:ea typeface="Times New Roman" panose="02020603050405020304" pitchFamily="18" charset="0"/>
                        <a:cs typeface="Times New Roman" panose="02020603050405020304" pitchFamily="18" charset="0"/>
                      </a:rPr>
                      <m:t>𝑑</m:t>
                    </m:r>
                    <m:r>
                      <a:rPr lang="kk-KZ" i="1">
                        <a:latin typeface="Cambria Math" panose="02040503050406030204" pitchFamily="18" charset="0"/>
                        <a:ea typeface="Times New Roman" panose="02020603050405020304" pitchFamily="18" charset="0"/>
                        <a:cs typeface="Times New Roman" panose="02020603050405020304" pitchFamily="18" charset="0"/>
                      </a:rPr>
                      <m:t>∗</m:t>
                    </m:r>
                    <m:f>
                      <m:fPr>
                        <m:ctrlPr>
                          <a:rPr lang="ru-RU" i="1">
                            <a:latin typeface="Cambria Math" panose="02040503050406030204" pitchFamily="18" charset="0"/>
                            <a:ea typeface="Times New Roman" panose="02020603050405020304" pitchFamily="18" charset="0"/>
                            <a:cs typeface="Times New Roman" panose="02020603050405020304" pitchFamily="18" charset="0"/>
                          </a:rPr>
                        </m:ctrlPr>
                      </m:fPr>
                      <m:num>
                        <m:r>
                          <a:rPr lang="kk-KZ" i="1">
                            <a:latin typeface="Cambria Math" panose="02040503050406030204" pitchFamily="18" charset="0"/>
                            <a:ea typeface="Times New Roman" panose="02020603050405020304" pitchFamily="18" charset="0"/>
                            <a:cs typeface="Times New Roman" panose="02020603050405020304" pitchFamily="18" charset="0"/>
                          </a:rPr>
                          <m:t>𝑁𝐴</m:t>
                        </m:r>
                      </m:num>
                      <m:den>
                        <m:r>
                          <a:rPr lang="kk-KZ" i="1">
                            <a:latin typeface="Cambria Math" panose="02040503050406030204" pitchFamily="18" charset="0"/>
                            <a:ea typeface="Times New Roman" panose="02020603050405020304" pitchFamily="18" charset="0"/>
                            <a:cs typeface="Times New Roman" panose="02020603050405020304" pitchFamily="18" charset="0"/>
                          </a:rPr>
                          <m:t>2.405</m:t>
                        </m:r>
                      </m:den>
                    </m:f>
                    <m:r>
                      <a:rPr lang="kk-KZ" i="1">
                        <a:latin typeface="Cambria Math" panose="02040503050406030204" pitchFamily="18" charset="0"/>
                        <a:ea typeface="Times New Roman" panose="02020603050405020304" pitchFamily="18" charset="0"/>
                        <a:cs typeface="Times New Roman" panose="02020603050405020304" pitchFamily="18" charset="0"/>
                      </a:rPr>
                      <m:t>=1.847∗</m:t>
                    </m:r>
                    <m:r>
                      <a:rPr lang="kk-KZ" i="1">
                        <a:latin typeface="Cambria Math" panose="02040503050406030204" pitchFamily="18" charset="0"/>
                        <a:ea typeface="Times New Roman" panose="02020603050405020304" pitchFamily="18" charset="0"/>
                        <a:cs typeface="Times New Roman" panose="02020603050405020304" pitchFamily="18" charset="0"/>
                      </a:rPr>
                      <m:t>𝑑</m:t>
                    </m:r>
                    <m:r>
                      <a:rPr lang="kk-KZ"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i="1">
                            <a:latin typeface="Cambria Math" panose="02040503050406030204" pitchFamily="18" charset="0"/>
                            <a:ea typeface="Times New Roman" panose="02020603050405020304" pitchFamily="18" charset="0"/>
                            <a:cs typeface="Times New Roman" panose="02020603050405020304" pitchFamily="18" charset="0"/>
                          </a:rPr>
                        </m:ctrlPr>
                      </m:sSubPr>
                      <m:e>
                        <m:r>
                          <a:rPr lang="kk-KZ" i="1">
                            <a:latin typeface="Cambria Math" panose="02040503050406030204" pitchFamily="18" charset="0"/>
                            <a:ea typeface="Times New Roman" panose="02020603050405020304" pitchFamily="18" charset="0"/>
                            <a:cs typeface="Times New Roman" panose="02020603050405020304" pitchFamily="18" charset="0"/>
                          </a:rPr>
                          <m:t>𝑛</m:t>
                        </m:r>
                      </m:e>
                      <m:sub>
                        <m:r>
                          <a:rPr lang="kk-KZ" i="1">
                            <a:latin typeface="Cambria Math" panose="02040503050406030204" pitchFamily="18" charset="0"/>
                            <a:ea typeface="Times New Roman" panose="02020603050405020304" pitchFamily="18" charset="0"/>
                            <a:cs typeface="Times New Roman" panose="02020603050405020304" pitchFamily="18" charset="0"/>
                          </a:rPr>
                          <m:t>1</m:t>
                        </m:r>
                      </m:sub>
                    </m:sSub>
                    <m:r>
                      <a:rPr lang="kk-KZ" i="1">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ru-RU" i="1">
                            <a:latin typeface="Cambria Math" panose="02040503050406030204" pitchFamily="18" charset="0"/>
                            <a:ea typeface="Times New Roman" panose="02020603050405020304" pitchFamily="18" charset="0"/>
                            <a:cs typeface="Times New Roman" panose="02020603050405020304" pitchFamily="18" charset="0"/>
                          </a:rPr>
                        </m:ctrlPr>
                      </m:radPr>
                      <m:deg/>
                      <m:e>
                        <m:r>
                          <a:rPr lang="kk-KZ" i="1">
                            <a:latin typeface="Cambria Math" panose="02040503050406030204" pitchFamily="18" charset="0"/>
                            <a:ea typeface="Times New Roman" panose="02020603050405020304" pitchFamily="18" charset="0"/>
                            <a:cs typeface="Times New Roman" panose="02020603050405020304" pitchFamily="18" charset="0"/>
                          </a:rPr>
                          <m:t>∆</m:t>
                        </m:r>
                      </m:e>
                    </m:rad>
                  </m:oMath>
                </a14:m>
                <a:r>
                  <a:rPr lang="kk-KZ"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kk-KZ" dirty="0">
                    <a:latin typeface="Times New Roman" panose="02020603050405020304" pitchFamily="18" charset="0"/>
                    <a:ea typeface="Times New Roman" panose="02020603050405020304" pitchFamily="18" charset="0"/>
                    <a:cs typeface="Times New Roman" panose="02020603050405020304" pitchFamily="18" charset="0"/>
                  </a:rPr>
                  <a:t>10.11</a:t>
                </a:r>
                <a:r>
                  <a:rPr lang="kk-KZ"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sz="1200" dirty="0">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25000"/>
                  </a:lnSpc>
                  <a:spcAft>
                    <a:spcPts val="0"/>
                  </a:spcAft>
                </a:pPr>
                <a:r>
                  <a:rPr lang="kk-KZ" dirty="0">
                    <a:latin typeface="Times New Roman" panose="02020603050405020304" pitchFamily="18" charset="0"/>
                    <a:ea typeface="Times New Roman" panose="02020603050405020304" pitchFamily="18" charset="0"/>
                    <a:cs typeface="Times New Roman" panose="02020603050405020304" pitchFamily="18" charset="0"/>
                  </a:rPr>
                  <a:t>Толқын ұзындығы λ</a:t>
                </a:r>
                <a:r>
                  <a:rPr lang="kk-KZ" baseline="-25000" dirty="0">
                    <a:latin typeface="Times New Roman" panose="02020603050405020304" pitchFamily="18" charset="0"/>
                    <a:ea typeface="Times New Roman" panose="02020603050405020304" pitchFamily="18" charset="0"/>
                    <a:cs typeface="Times New Roman" panose="02020603050405020304" pitchFamily="18" charset="0"/>
                  </a:rPr>
                  <a:t>CCF</a:t>
                </a:r>
                <a:r>
                  <a:rPr lang="kk-KZ" dirty="0">
                    <a:latin typeface="Times New Roman" panose="02020603050405020304" pitchFamily="18" charset="0"/>
                    <a:ea typeface="Times New Roman" panose="02020603050405020304" pitchFamily="18" charset="0"/>
                    <a:cs typeface="Times New Roman" panose="02020603050405020304" pitchFamily="18" charset="0"/>
                  </a:rPr>
                  <a:t>, λ</a:t>
                </a:r>
                <a:r>
                  <a:rPr lang="kk-KZ" baseline="-25000" dirty="0">
                    <a:latin typeface="Times New Roman" panose="02020603050405020304" pitchFamily="18" charset="0"/>
                    <a:ea typeface="Times New Roman" panose="02020603050405020304" pitchFamily="18" charset="0"/>
                    <a:cs typeface="Times New Roman" panose="02020603050405020304" pitchFamily="18" charset="0"/>
                  </a:rPr>
                  <a:t>CF</a:t>
                </a:r>
                <a:r>
                  <a:rPr lang="kk-KZ" dirty="0">
                    <a:latin typeface="Times New Roman" panose="02020603050405020304" pitchFamily="18" charset="0"/>
                    <a:ea typeface="Times New Roman" panose="02020603050405020304" pitchFamily="18" charset="0"/>
                    <a:cs typeface="Times New Roman" panose="02020603050405020304" pitchFamily="18" charset="0"/>
                  </a:rPr>
                  <a:t> айырмашылығы, тек эксперименталды түрде бағалауға болады. Ұзындықтарды өлшеудің практикалық әдістерінің бірі λ</a:t>
                </a:r>
                <a:r>
                  <a:rPr lang="kk-KZ" baseline="-25000" dirty="0">
                    <a:latin typeface="Times New Roman" panose="02020603050405020304" pitchFamily="18" charset="0"/>
                    <a:ea typeface="Times New Roman" panose="02020603050405020304" pitchFamily="18" charset="0"/>
                    <a:cs typeface="Times New Roman" panose="02020603050405020304" pitchFamily="18" charset="0"/>
                  </a:rPr>
                  <a:t>CF </a:t>
                </a:r>
                <a:r>
                  <a:rPr lang="kk-KZ" dirty="0">
                    <a:latin typeface="Times New Roman" panose="02020603050405020304" pitchFamily="18" charset="0"/>
                    <a:ea typeface="Times New Roman" panose="02020603050405020304" pitchFamily="18" charset="0"/>
                    <a:cs typeface="Times New Roman" panose="02020603050405020304" pitchFamily="18" charset="0"/>
                  </a:rPr>
                  <a:t>және λ</a:t>
                </a:r>
                <a:r>
                  <a:rPr lang="kk-KZ" baseline="-25000" dirty="0">
                    <a:latin typeface="Times New Roman" panose="02020603050405020304" pitchFamily="18" charset="0"/>
                    <a:ea typeface="Times New Roman" panose="02020603050405020304" pitchFamily="18" charset="0"/>
                    <a:cs typeface="Times New Roman" panose="02020603050405020304" pitchFamily="18" charset="0"/>
                  </a:rPr>
                  <a:t>CCF</a:t>
                </a:r>
                <a:r>
                  <a:rPr lang="kk-KZ" dirty="0">
                    <a:latin typeface="Times New Roman" panose="02020603050405020304" pitchFamily="18" charset="0"/>
                    <a:ea typeface="Times New Roman" panose="02020603050405020304" pitchFamily="18" charset="0"/>
                    <a:cs typeface="Times New Roman" panose="02020603050405020304" pitchFamily="18" charset="0"/>
                  </a:rPr>
                  <a:t> кесу толқындарында берілетін қуат әдісі. Өлшенген берілген спектрлік қуат ұзындығы 2 м с бір модты талшық үлгісі үшін толқын ұзындығына байланысты көпмодалы талшық үлгісінде алынған ұқсас параметр. </a:t>
                </a:r>
                <a:r>
                  <a:rPr lang="kk-KZ" dirty="0">
                    <a:latin typeface="Times New Roman" panose="02020603050405020304" pitchFamily="18" charset="0"/>
                    <a:ea typeface="Times New Roman" panose="02020603050405020304" pitchFamily="18" charset="0"/>
                    <a:cs typeface="Times New Roman" panose="02020603050405020304" pitchFamily="18" charset="0"/>
                  </a:rPr>
                  <a:t>Қисық сызық </a:t>
                </a:r>
                <a:r>
                  <a:rPr lang="kk-KZ" dirty="0" smtClean="0">
                    <a:latin typeface="Times New Roman" panose="02020603050405020304" pitchFamily="18" charset="0"/>
                    <a:ea typeface="Times New Roman" panose="02020603050405020304" pitchFamily="18" charset="0"/>
                    <a:cs typeface="Times New Roman" panose="02020603050405020304" pitchFamily="18" charset="0"/>
                  </a:rPr>
                  <a:t>салынады</a:t>
                </a:r>
                <a14:m>
                  <m:oMath xmlns:m="http://schemas.openxmlformats.org/officeDocument/2006/math">
                    <m:sSub>
                      <m:sSubPr>
                        <m:ctrlPr>
                          <a:rPr lang="ru-RU" i="1">
                            <a:latin typeface="Cambria Math" panose="02040503050406030204" pitchFamily="18" charset="0"/>
                            <a:ea typeface="Times New Roman" panose="02020603050405020304" pitchFamily="18" charset="0"/>
                            <a:cs typeface="Times New Roman" panose="02020603050405020304" pitchFamily="18" charset="0"/>
                          </a:rPr>
                        </m:ctrlPr>
                      </m:sSubPr>
                      <m:e>
                        <m:r>
                          <a:rPr lang="kk-KZ" i="1">
                            <a:latin typeface="Cambria Math" panose="02040503050406030204" pitchFamily="18" charset="0"/>
                            <a:ea typeface="Times New Roman" panose="02020603050405020304" pitchFamily="18" charset="0"/>
                            <a:cs typeface="Times New Roman" panose="02020603050405020304" pitchFamily="18" charset="0"/>
                          </a:rPr>
                          <m:t>𝐴</m:t>
                        </m:r>
                      </m:e>
                      <m:sub>
                        <m:r>
                          <a:rPr lang="kk-KZ" i="1">
                            <a:latin typeface="Cambria Math" panose="02040503050406030204" pitchFamily="18" charset="0"/>
                            <a:ea typeface="Times New Roman" panose="02020603050405020304" pitchFamily="18" charset="0"/>
                            <a:cs typeface="Times New Roman" panose="02020603050405020304" pitchFamily="18" charset="0"/>
                          </a:rPr>
                          <m:t>𝑚</m:t>
                        </m:r>
                      </m:sub>
                    </m:sSub>
                    <m:d>
                      <m:dPr>
                        <m:ctrlPr>
                          <a:rPr lang="ru-RU" i="1">
                            <a:latin typeface="Cambria Math" panose="02040503050406030204" pitchFamily="18" charset="0"/>
                            <a:ea typeface="Times New Roman" panose="02020603050405020304" pitchFamily="18" charset="0"/>
                            <a:cs typeface="Times New Roman" panose="02020603050405020304" pitchFamily="18" charset="0"/>
                          </a:rPr>
                        </m:ctrlPr>
                      </m:dPr>
                      <m:e>
                        <m:r>
                          <a:rPr lang="kk-KZ" i="1">
                            <a:latin typeface="Cambria Math" panose="02040503050406030204" pitchFamily="18" charset="0"/>
                            <a:ea typeface="Times New Roman" panose="02020603050405020304" pitchFamily="18" charset="0"/>
                            <a:cs typeface="Times New Roman" panose="02020603050405020304" pitchFamily="18" charset="0"/>
                          </a:rPr>
                          <m:t>𝜆</m:t>
                        </m:r>
                      </m:e>
                    </m:d>
                    <m:r>
                      <a:rPr lang="kk-KZ" i="1">
                        <a:latin typeface="Cambria Math" panose="02040503050406030204" pitchFamily="18" charset="0"/>
                        <a:ea typeface="Times New Roman" panose="02020603050405020304" pitchFamily="18" charset="0"/>
                        <a:cs typeface="Times New Roman" panose="02020603050405020304" pitchFamily="18" charset="0"/>
                      </a:rPr>
                      <m:t>=10</m:t>
                    </m:r>
                    <m:r>
                      <a:rPr lang="kk-KZ" i="1">
                        <a:latin typeface="Cambria Math" panose="02040503050406030204" pitchFamily="18" charset="0"/>
                        <a:ea typeface="Times New Roman" panose="02020603050405020304" pitchFamily="18" charset="0"/>
                        <a:cs typeface="Times New Roman" panose="02020603050405020304" pitchFamily="18" charset="0"/>
                      </a:rPr>
                      <m:t>𝐿𝑔</m:t>
                    </m:r>
                    <m:f>
                      <m:fPr>
                        <m:ctrlPr>
                          <a:rPr lang="ru-RU" i="1">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ru-RU" i="1">
                                <a:latin typeface="Cambria Math" panose="02040503050406030204" pitchFamily="18" charset="0"/>
                                <a:ea typeface="Times New Roman" panose="02020603050405020304" pitchFamily="18" charset="0"/>
                                <a:cs typeface="Times New Roman" panose="02020603050405020304" pitchFamily="18" charset="0"/>
                              </a:rPr>
                            </m:ctrlPr>
                          </m:sSubPr>
                          <m:e>
                            <m:r>
                              <a:rPr lang="kk-KZ" i="1">
                                <a:latin typeface="Cambria Math" panose="02040503050406030204" pitchFamily="18" charset="0"/>
                                <a:ea typeface="Times New Roman" panose="02020603050405020304" pitchFamily="18" charset="0"/>
                                <a:cs typeface="Times New Roman" panose="02020603050405020304" pitchFamily="18" charset="0"/>
                              </a:rPr>
                              <m:t>𝑃</m:t>
                            </m:r>
                          </m:e>
                          <m:sub>
                            <m:r>
                              <a:rPr lang="kk-KZ" i="1">
                                <a:latin typeface="Cambria Math" panose="02040503050406030204" pitchFamily="18" charset="0"/>
                                <a:ea typeface="Times New Roman" panose="02020603050405020304" pitchFamily="18" charset="0"/>
                                <a:cs typeface="Times New Roman" panose="02020603050405020304" pitchFamily="18" charset="0"/>
                              </a:rPr>
                              <m:t>𝑠</m:t>
                            </m:r>
                          </m:sub>
                        </m:sSub>
                        <m:r>
                          <a:rPr lang="kk-KZ" i="1">
                            <a:latin typeface="Cambria Math" panose="02040503050406030204" pitchFamily="18" charset="0"/>
                            <a:ea typeface="Times New Roman" panose="02020603050405020304" pitchFamily="18" charset="0"/>
                            <a:cs typeface="Times New Roman" panose="02020603050405020304" pitchFamily="18" charset="0"/>
                          </a:rPr>
                          <m:t>(</m:t>
                        </m:r>
                        <m:r>
                          <a:rPr lang="kk-KZ" i="1">
                            <a:latin typeface="Cambria Math" panose="02040503050406030204" pitchFamily="18" charset="0"/>
                            <a:ea typeface="Times New Roman" panose="02020603050405020304" pitchFamily="18" charset="0"/>
                            <a:cs typeface="Times New Roman" panose="02020603050405020304" pitchFamily="18" charset="0"/>
                          </a:rPr>
                          <m:t>𝜆</m:t>
                        </m:r>
                        <m:r>
                          <a:rPr lang="kk-KZ" i="1">
                            <a:latin typeface="Cambria Math" panose="02040503050406030204" pitchFamily="18" charset="0"/>
                            <a:ea typeface="Times New Roman" panose="02020603050405020304" pitchFamily="18" charset="0"/>
                            <a:cs typeface="Times New Roman" panose="02020603050405020304" pitchFamily="18" charset="0"/>
                          </a:rPr>
                          <m:t>)</m:t>
                        </m:r>
                      </m:num>
                      <m:den>
                        <m:sSub>
                          <m:sSubPr>
                            <m:ctrlPr>
                              <a:rPr lang="ru-RU" i="1">
                                <a:latin typeface="Cambria Math" panose="02040503050406030204" pitchFamily="18" charset="0"/>
                                <a:ea typeface="Times New Roman" panose="02020603050405020304" pitchFamily="18" charset="0"/>
                                <a:cs typeface="Times New Roman" panose="02020603050405020304" pitchFamily="18" charset="0"/>
                              </a:rPr>
                            </m:ctrlPr>
                          </m:sSubPr>
                          <m:e>
                            <m:r>
                              <a:rPr lang="kk-KZ" i="1">
                                <a:latin typeface="Cambria Math" panose="02040503050406030204" pitchFamily="18" charset="0"/>
                                <a:ea typeface="Times New Roman" panose="02020603050405020304" pitchFamily="18" charset="0"/>
                                <a:cs typeface="Times New Roman" panose="02020603050405020304" pitchFamily="18" charset="0"/>
                              </a:rPr>
                              <m:t>𝑃</m:t>
                            </m:r>
                          </m:e>
                          <m:sub>
                            <m:r>
                              <a:rPr lang="kk-KZ" i="1">
                                <a:latin typeface="Cambria Math" panose="02040503050406030204" pitchFamily="18" charset="0"/>
                                <a:ea typeface="Times New Roman" panose="02020603050405020304" pitchFamily="18" charset="0"/>
                                <a:cs typeface="Times New Roman" panose="02020603050405020304" pitchFamily="18" charset="0"/>
                              </a:rPr>
                              <m:t>𝑚</m:t>
                            </m:r>
                          </m:sub>
                        </m:sSub>
                        <m:r>
                          <a:rPr lang="kk-KZ" i="1">
                            <a:latin typeface="Cambria Math" panose="02040503050406030204" pitchFamily="18" charset="0"/>
                            <a:ea typeface="Times New Roman" panose="02020603050405020304" pitchFamily="18" charset="0"/>
                            <a:cs typeface="Times New Roman" panose="02020603050405020304" pitchFamily="18" charset="0"/>
                          </a:rPr>
                          <m:t>(</m:t>
                        </m:r>
                        <m:r>
                          <a:rPr lang="kk-KZ" i="1">
                            <a:latin typeface="Cambria Math" panose="02040503050406030204" pitchFamily="18" charset="0"/>
                            <a:ea typeface="Times New Roman" panose="02020603050405020304" pitchFamily="18" charset="0"/>
                            <a:cs typeface="Times New Roman" panose="02020603050405020304" pitchFamily="18" charset="0"/>
                          </a:rPr>
                          <m:t>𝜆</m:t>
                        </m:r>
                        <m:r>
                          <a:rPr lang="kk-KZ" i="1">
                            <a:latin typeface="Cambria Math" panose="02040503050406030204" pitchFamily="18" charset="0"/>
                            <a:ea typeface="Times New Roman" panose="02020603050405020304" pitchFamily="18" charset="0"/>
                            <a:cs typeface="Times New Roman" panose="02020603050405020304" pitchFamily="18" charset="0"/>
                          </a:rPr>
                          <m:t>)</m:t>
                        </m:r>
                      </m:den>
                    </m:f>
                    <m:r>
                      <a:rPr lang="kk-KZ" i="1">
                        <a:latin typeface="Cambria Math" panose="02040503050406030204" pitchFamily="18" charset="0"/>
                        <a:ea typeface="Times New Roman" panose="02020603050405020304" pitchFamily="18" charset="0"/>
                        <a:cs typeface="Times New Roman" panose="02020603050405020304" pitchFamily="18" charset="0"/>
                      </a:rPr>
                      <m:t>[дБ]</m:t>
                    </m:r>
                  </m:oMath>
                </a14:m>
                <a:r>
                  <a:rPr lang="kk-KZ" i="1" dirty="0">
                    <a:latin typeface="Times New Roman" panose="02020603050405020304" pitchFamily="18" charset="0"/>
                    <a:ea typeface="Times New Roman" panose="02020603050405020304" pitchFamily="18" charset="0"/>
                    <a:cs typeface="Times New Roman" panose="02020603050405020304" pitchFamily="18" charset="0"/>
                  </a:rPr>
                  <a:t>                                    </a:t>
                </a:r>
                <a:r>
                  <a:rPr lang="kk-KZ" dirty="0">
                    <a:latin typeface="Times New Roman" panose="02020603050405020304" pitchFamily="18" charset="0"/>
                    <a:ea typeface="Times New Roman" panose="02020603050405020304" pitchFamily="18" charset="0"/>
                    <a:cs typeface="Times New Roman" panose="02020603050405020304" pitchFamily="18" charset="0"/>
                  </a:rPr>
                  <a:t>(10.11</a:t>
                </a:r>
                <a:r>
                  <a:rPr lang="kk-KZ"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kk-KZ" i="1"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latin typeface="Calibri" panose="020F0502020204030204" pitchFamily="34" charset="0"/>
                  <a:ea typeface="Times New Roman" panose="02020603050405020304" pitchFamily="18" charset="0"/>
                  <a:cs typeface="Times New Roman" panose="02020603050405020304" pitchFamily="18" charset="0"/>
                </a:endParaRPr>
              </a:p>
              <a:p>
                <a:pPr indent="450215" algn="just">
                  <a:spcAft>
                    <a:spcPts val="0"/>
                  </a:spcAft>
                </a:pPr>
                <a:r>
                  <a:rPr lang="kk-KZ" spc="-5" dirty="0">
                    <a:latin typeface="Times New Roman" panose="02020603050405020304" pitchFamily="18" charset="0"/>
                    <a:ea typeface="Times New Roman" panose="02020603050405020304" pitchFamily="18" charset="0"/>
                  </a:rPr>
                  <a:t>Мұнда </a:t>
                </a:r>
                <a:r>
                  <a:rPr lang="kk-KZ" dirty="0">
                    <a:latin typeface="Times New Roman" panose="02020603050405020304" pitchFamily="18" charset="0"/>
                    <a:ea typeface="Times New Roman" panose="02020603050405020304" pitchFamily="18" charset="0"/>
                  </a:rPr>
                  <a:t>A</a:t>
                </a:r>
                <a:r>
                  <a:rPr lang="kk-KZ" baseline="-25000" dirty="0">
                    <a:latin typeface="Times New Roman" panose="02020603050405020304" pitchFamily="18" charset="0"/>
                    <a:ea typeface="Times New Roman" panose="02020603050405020304" pitchFamily="18" charset="0"/>
                  </a:rPr>
                  <a:t>m</a:t>
                </a:r>
                <a:r>
                  <a:rPr lang="kk-KZ" dirty="0">
                    <a:latin typeface="Times New Roman" panose="02020603050405020304" pitchFamily="18" charset="0"/>
                    <a:ea typeface="Times New Roman" panose="02020603050405020304" pitchFamily="18" charset="0"/>
                  </a:rPr>
                  <a:t> – әлсіреу айырмашылығы; P</a:t>
                </a:r>
                <a:r>
                  <a:rPr lang="kk-KZ" baseline="-25000" dirty="0">
                    <a:latin typeface="Times New Roman" panose="02020603050405020304" pitchFamily="18" charset="0"/>
                    <a:ea typeface="Times New Roman" panose="02020603050405020304" pitchFamily="18" charset="0"/>
                  </a:rPr>
                  <a:t>s</a:t>
                </a:r>
                <a:r>
                  <a:rPr lang="kk-KZ" dirty="0">
                    <a:latin typeface="Times New Roman" panose="02020603050405020304" pitchFamily="18" charset="0"/>
                    <a:ea typeface="Times New Roman" panose="02020603050405020304" pitchFamily="18" charset="0"/>
                  </a:rPr>
                  <a:t> – бір режимді талшықтың шығысындағы қуат; R</a:t>
                </a:r>
                <a:r>
                  <a:rPr lang="kk-KZ" baseline="-25000" dirty="0">
                    <a:latin typeface="Times New Roman" panose="02020603050405020304" pitchFamily="18" charset="0"/>
                    <a:ea typeface="Times New Roman" panose="02020603050405020304" pitchFamily="18" charset="0"/>
                  </a:rPr>
                  <a:t>m</a:t>
                </a:r>
                <a:r>
                  <a:rPr lang="kk-KZ" dirty="0">
                    <a:latin typeface="Times New Roman" panose="02020603050405020304" pitchFamily="18" charset="0"/>
                    <a:ea typeface="Times New Roman" panose="02020603050405020304" pitchFamily="18" charset="0"/>
                  </a:rPr>
                  <a:t> көпмодалы талшықтың шығыс қуаты болып табылады.</a:t>
                </a:r>
                <a:endParaRPr lang="ru-RU" dirty="0">
                  <a:latin typeface="Times New Roman" panose="02020603050405020304" pitchFamily="18" charset="0"/>
                  <a:ea typeface="Times New Roman" panose="02020603050405020304" pitchFamily="18" charset="0"/>
                </a:endParaRPr>
              </a:p>
              <a:p>
                <a:pPr indent="450215" algn="just">
                  <a:spcAft>
                    <a:spcPts val="0"/>
                  </a:spcAft>
                </a:pPr>
                <a:endParaRPr lang="ru-RU" dirty="0">
                  <a:latin typeface="Times New Roman" panose="02020603050405020304" pitchFamily="18" charset="0"/>
                  <a:ea typeface="Times New Roman" panose="02020603050405020304" pitchFamily="18" charset="0"/>
                </a:endParaRPr>
              </a:p>
            </p:txBody>
          </p:sp>
        </mc:Choice>
        <mc:Fallback>
          <p:sp>
            <p:nvSpPr>
              <p:cNvPr id="3" name="Прямоугольник 2"/>
              <p:cNvSpPr>
                <a:spLocks noRot="1" noChangeAspect="1" noMove="1" noResize="1" noEditPoints="1" noAdjustHandles="1" noChangeArrowheads="1" noChangeShapeType="1" noTextEdit="1"/>
              </p:cNvSpPr>
              <p:nvPr/>
            </p:nvSpPr>
            <p:spPr>
              <a:xfrm>
                <a:off x="7362829" y="859480"/>
                <a:ext cx="4724400" cy="6333144"/>
              </a:xfrm>
              <a:prstGeom prst="rect">
                <a:avLst/>
              </a:prstGeom>
              <a:blipFill rotWithShape="0">
                <a:blip r:embed="rId2"/>
                <a:stretch>
                  <a:fillRect l="-1161" r="-1032"/>
                </a:stretch>
              </a:blipFill>
            </p:spPr>
            <p:txBody>
              <a:bodyPr/>
              <a:lstStyle/>
              <a:p>
                <a:r>
                  <a:rPr lang="ru-RU">
                    <a:noFill/>
                  </a:rPr>
                  <a:t> </a:t>
                </a:r>
              </a:p>
            </p:txBody>
          </p:sp>
        </mc:Fallback>
      </mc:AlternateContent>
      <p:cxnSp>
        <p:nvCxnSpPr>
          <p:cNvPr id="5" name="Прямая соединительная линия 4"/>
          <p:cNvCxnSpPr/>
          <p:nvPr/>
        </p:nvCxnSpPr>
        <p:spPr>
          <a:xfrm>
            <a:off x="7362829" y="1128713"/>
            <a:ext cx="0" cy="552926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602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ятиугольник 9"/>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671512" y="397815"/>
            <a:ext cx="10129837"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0215" algn="ctr">
              <a:spcBef>
                <a:spcPts val="1600"/>
              </a:spcBef>
              <a:tabLst>
                <a:tab pos="655955" algn="l"/>
              </a:tabLst>
            </a:pPr>
            <a:r>
              <a:rPr lang="ru-RU" sz="2400" dirty="0" err="1">
                <a:latin typeface="Times New Roman" panose="02020603050405020304" pitchFamily="18" charset="0"/>
                <a:ea typeface="Times New Roman" panose="02020603050405020304" pitchFamily="18" charset="0"/>
              </a:rPr>
              <a:t>Кесілген</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толқын</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ұзындығы</a:t>
            </a:r>
            <a:endParaRPr lang="ru-RU" sz="2400" dirty="0">
              <a:latin typeface="Times New Roman" panose="02020603050405020304" pitchFamily="18" charset="0"/>
              <a:ea typeface="Times New Roman" panose="02020603050405020304" pitchFamily="18" charset="0"/>
            </a:endParaRPr>
          </a:p>
        </p:txBody>
      </p:sp>
      <p:sp>
        <p:nvSpPr>
          <p:cNvPr id="12" name="Нашивка 11"/>
          <p:cNvSpPr/>
          <p:nvPr/>
        </p:nvSpPr>
        <p:spPr>
          <a:xfrm>
            <a:off x="11058526" y="278604"/>
            <a:ext cx="1133474"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rPr>
              <a:t>13</a:t>
            </a:r>
            <a:endParaRPr lang="ru-RU" dirty="0">
              <a:solidFill>
                <a:schemeClr val="tx1"/>
              </a:solidFill>
            </a:endParaRPr>
          </a:p>
        </p:txBody>
      </p:sp>
      <p:sp>
        <p:nvSpPr>
          <p:cNvPr id="2" name="Прямоугольник 1"/>
          <p:cNvSpPr/>
          <p:nvPr/>
        </p:nvSpPr>
        <p:spPr>
          <a:xfrm>
            <a:off x="428625" y="978691"/>
            <a:ext cx="11430000" cy="5978560"/>
          </a:xfrm>
          <a:prstGeom prst="rect">
            <a:avLst/>
          </a:prstGeom>
        </p:spPr>
        <p:txBody>
          <a:bodyPr wrap="square">
            <a:spAutoFit/>
          </a:bodyPr>
          <a:lstStyle/>
          <a:p>
            <a:r>
              <a:rPr lang="ru-RU" dirty="0" err="1">
                <a:latin typeface="Times New Roman" panose="02020603050405020304" pitchFamily="18" charset="0"/>
                <a:ea typeface="Times New Roman" panose="02020603050405020304" pitchFamily="18" charset="0"/>
              </a:rPr>
              <a:t>Көпмодалы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сілтеме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болып</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табылады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Бұл</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жағдайда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реттелетін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толқын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ұзындығы</a:t>
            </a:r>
            <a:r>
              <a:rPr lang="ru-RU" dirty="0">
                <a:latin typeface="Times New Roman" panose="02020603050405020304" pitchFamily="18" charset="0"/>
                <a:ea typeface="Times New Roman" panose="02020603050405020304" pitchFamily="18" charset="0"/>
              </a:rPr>
              <a:t> бар </a:t>
            </a:r>
            <a:r>
              <a:rPr lang="ru-RU" dirty="0" err="1">
                <a:latin typeface="Times New Roman" panose="02020603050405020304" pitchFamily="18" charset="0"/>
                <a:ea typeface="Times New Roman" panose="02020603050405020304" pitchFamily="18" charset="0"/>
              </a:rPr>
              <a:t>бірдей</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сәулелену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көзі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бірмодалы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және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көпмодалы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талшықтар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үшін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қолданылады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Am</a:t>
            </a:r>
            <a:r>
              <a:rPr lang="ru-RU" dirty="0">
                <a:latin typeface="Times New Roman" panose="02020603050405020304" pitchFamily="18" charset="0"/>
                <a:ea typeface="Times New Roman" panose="02020603050405020304" pitchFamily="18" charset="0"/>
              </a:rPr>
              <a:t>(λ) </a:t>
            </a:r>
            <a:r>
              <a:rPr lang="ru-RU" dirty="0" err="1">
                <a:latin typeface="Times New Roman" panose="02020603050405020304" pitchFamily="18" charset="0"/>
                <a:ea typeface="Times New Roman" panose="02020603050405020304" pitchFamily="18" charset="0"/>
              </a:rPr>
              <a:t>қисығы</a:t>
            </a:r>
            <a:r>
              <a:rPr lang="ru-RU" dirty="0">
                <a:latin typeface="Times New Roman" panose="02020603050405020304" pitchFamily="18" charset="0"/>
                <a:ea typeface="Times New Roman" panose="02020603050405020304" pitchFamily="18" charset="0"/>
              </a:rPr>
              <a:t> 10.3</a:t>
            </a:r>
            <a:r>
              <a:rPr lang="kk-KZ" dirty="0">
                <a:latin typeface="Times New Roman" panose="02020603050405020304" pitchFamily="18" charset="0"/>
                <a:ea typeface="Times New Roman" panose="02020603050405020304" pitchFamily="18" charset="0"/>
              </a:rPr>
              <a:t> суретте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тұрғызылған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оның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ұзын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толқынды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қимасы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түзу</a:t>
            </a:r>
            <a:r>
              <a:rPr lang="ru-RU" dirty="0">
                <a:latin typeface="Times New Roman" panose="02020603050405020304" pitchFamily="18" charset="0"/>
                <a:ea typeface="Times New Roman" panose="02020603050405020304" pitchFamily="18" charset="0"/>
              </a:rPr>
              <a:t> (1) </a:t>
            </a:r>
            <a:r>
              <a:rPr lang="ru-RU" dirty="0" err="1">
                <a:latin typeface="Times New Roman" panose="02020603050405020304" pitchFamily="18" charset="0"/>
                <a:ea typeface="Times New Roman" panose="02020603050405020304" pitchFamily="18" charset="0"/>
              </a:rPr>
              <a:t>арқылы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экстраполяцияланған</a:t>
            </a:r>
            <a:r>
              <a:rPr lang="ru-RU" dirty="0">
                <a:latin typeface="Times New Roman" panose="02020603050405020304" pitchFamily="18" charset="0"/>
                <a:ea typeface="Times New Roman" panose="02020603050405020304" pitchFamily="18" charset="0"/>
              </a:rPr>
              <a:t>. (1)</a:t>
            </a:r>
            <a:r>
              <a:rPr lang="kk-KZ" dirty="0">
                <a:latin typeface="Times New Roman" panose="02020603050405020304" pitchFamily="18" charset="0"/>
                <a:ea typeface="Times New Roman" panose="02020603050405020304" pitchFamily="18" charset="0"/>
              </a:rPr>
              <a:t>-ден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төмен</a:t>
            </a:r>
            <a:r>
              <a:rPr lang="ru-RU" dirty="0">
                <a:latin typeface="Times New Roman" panose="02020603050405020304" pitchFamily="18" charset="0"/>
                <a:ea typeface="Times New Roman" panose="02020603050405020304" pitchFamily="18" charset="0"/>
              </a:rPr>
              <a:t> 0,1 дБ</a:t>
            </a:r>
            <a:r>
              <a:rPr lang="kk-KZ" dirty="0">
                <a:latin typeface="Times New Roman" panose="02020603050405020304" pitchFamily="18" charset="0"/>
                <a:ea typeface="Times New Roman" panose="02020603050405020304" pitchFamily="18" charset="0"/>
              </a:rPr>
              <a:t>-де</a:t>
            </a:r>
            <a:r>
              <a:rPr lang="ru-RU" dirty="0">
                <a:latin typeface="Times New Roman" panose="02020603050405020304" pitchFamily="18" charset="0"/>
                <a:ea typeface="Times New Roman" panose="02020603050405020304" pitchFamily="18" charset="0"/>
              </a:rPr>
              <a:t> параллель </a:t>
            </a:r>
            <a:r>
              <a:rPr lang="ru-RU" dirty="0" err="1">
                <a:latin typeface="Times New Roman" panose="02020603050405020304" pitchFamily="18" charset="0"/>
                <a:ea typeface="Times New Roman" panose="02020603050405020304" pitchFamily="18" charset="0"/>
              </a:rPr>
              <a:t>түзу</a:t>
            </a:r>
            <a:r>
              <a:rPr lang="ru-RU" dirty="0">
                <a:latin typeface="Times New Roman" panose="02020603050405020304" pitchFamily="18" charset="0"/>
                <a:ea typeface="Times New Roman" panose="02020603050405020304" pitchFamily="18" charset="0"/>
              </a:rPr>
              <a:t> (2) </a:t>
            </a:r>
            <a:r>
              <a:rPr lang="ru-RU" dirty="0" err="1">
                <a:latin typeface="Times New Roman" panose="02020603050405020304" pitchFamily="18" charset="0"/>
                <a:ea typeface="Times New Roman" panose="02020603050405020304" pitchFamily="18" charset="0"/>
              </a:rPr>
              <a:t>тұрғызылған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Түзу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сызықтың</a:t>
            </a:r>
            <a:r>
              <a:rPr lang="ru-RU" dirty="0">
                <a:latin typeface="Times New Roman" panose="02020603050405020304" pitchFamily="18" charset="0"/>
                <a:ea typeface="Times New Roman" panose="02020603050405020304" pitchFamily="18" charset="0"/>
              </a:rPr>
              <a:t> (2) </a:t>
            </a:r>
            <a:r>
              <a:rPr lang="ru-RU" dirty="0" err="1">
                <a:latin typeface="Times New Roman" panose="02020603050405020304" pitchFamily="18" charset="0"/>
                <a:ea typeface="Times New Roman" panose="02020603050405020304" pitchFamily="18" charset="0"/>
              </a:rPr>
              <a:t>Am</a:t>
            </a:r>
            <a:r>
              <a:rPr lang="ru-RU" dirty="0">
                <a:latin typeface="Times New Roman" panose="02020603050405020304" pitchFamily="18" charset="0"/>
                <a:ea typeface="Times New Roman" panose="02020603050405020304" pitchFamily="18" charset="0"/>
              </a:rPr>
              <a:t>(λ) </a:t>
            </a:r>
            <a:r>
              <a:rPr lang="ru-RU" dirty="0" err="1">
                <a:latin typeface="Times New Roman" panose="02020603050405020304" pitchFamily="18" charset="0"/>
                <a:ea typeface="Times New Roman" panose="02020603050405020304" pitchFamily="18" charset="0"/>
              </a:rPr>
              <a:t>қисығымен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қиылысу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нүктесі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кесілген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толқын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ұзындығымен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сәйкес</a:t>
            </a:r>
            <a:r>
              <a:rPr lang="ru-RU" dirty="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келеді</a:t>
            </a:r>
            <a:endParaRPr lang="ru-RU" dirty="0" smtClean="0">
              <a:latin typeface="Times New Roman" panose="02020603050405020304" pitchFamily="18" charset="0"/>
              <a:ea typeface="Times New Roman" panose="02020603050405020304" pitchFamily="18" charset="0"/>
            </a:endParaRPr>
          </a:p>
          <a:p>
            <a:endParaRPr lang="kk-KZ" dirty="0">
              <a:latin typeface="Times New Roman" panose="02020603050405020304" pitchFamily="18" charset="0"/>
            </a:endParaRPr>
          </a:p>
          <a:p>
            <a:endParaRPr lang="kk-KZ" dirty="0" smtClean="0">
              <a:latin typeface="Times New Roman" panose="02020603050405020304" pitchFamily="18" charset="0"/>
            </a:endParaRPr>
          </a:p>
          <a:p>
            <a:endParaRPr lang="kk-KZ" dirty="0">
              <a:latin typeface="Times New Roman" panose="02020603050405020304" pitchFamily="18" charset="0"/>
            </a:endParaRPr>
          </a:p>
          <a:p>
            <a:endParaRPr lang="kk-KZ" dirty="0" smtClean="0">
              <a:latin typeface="Times New Roman" panose="02020603050405020304" pitchFamily="18" charset="0"/>
            </a:endParaRPr>
          </a:p>
          <a:p>
            <a:endParaRPr lang="kk-KZ" dirty="0" smtClean="0">
              <a:latin typeface="Times New Roman" panose="02020603050405020304" pitchFamily="18" charset="0"/>
            </a:endParaRPr>
          </a:p>
          <a:p>
            <a:endParaRPr lang="kk-KZ" dirty="0">
              <a:latin typeface="Times New Roman" panose="02020603050405020304" pitchFamily="18" charset="0"/>
            </a:endParaRPr>
          </a:p>
          <a:p>
            <a:endParaRPr lang="kk-KZ" dirty="0" smtClean="0">
              <a:latin typeface="Times New Roman" panose="02020603050405020304" pitchFamily="18" charset="0"/>
            </a:endParaRPr>
          </a:p>
          <a:p>
            <a:endParaRPr lang="kk-KZ" dirty="0">
              <a:latin typeface="Times New Roman" panose="02020603050405020304" pitchFamily="18" charset="0"/>
            </a:endParaRPr>
          </a:p>
          <a:p>
            <a:endParaRPr lang="kk-KZ" dirty="0" smtClean="0">
              <a:latin typeface="Times New Roman" panose="02020603050405020304" pitchFamily="18" charset="0"/>
            </a:endParaRPr>
          </a:p>
          <a:p>
            <a:endParaRPr lang="kk-KZ" dirty="0">
              <a:latin typeface="Times New Roman" panose="02020603050405020304" pitchFamily="18" charset="0"/>
            </a:endParaRPr>
          </a:p>
          <a:p>
            <a:endParaRPr lang="kk-KZ" dirty="0" smtClean="0">
              <a:latin typeface="Times New Roman" panose="02020603050405020304" pitchFamily="18" charset="0"/>
            </a:endParaRPr>
          </a:p>
          <a:p>
            <a:pPr algn="ctr">
              <a:lnSpc>
                <a:spcPct val="125000"/>
              </a:lnSpc>
              <a:spcAft>
                <a:spcPts val="0"/>
              </a:spcAft>
            </a:pPr>
            <a:r>
              <a:rPr lang="kk-KZ" dirty="0">
                <a:latin typeface="Times New Roman" panose="02020603050405020304" pitchFamily="18" charset="0"/>
                <a:ea typeface="Times New Roman" panose="02020603050405020304" pitchFamily="18" charset="0"/>
                <a:cs typeface="Times New Roman" panose="02020603050405020304" pitchFamily="18" charset="0"/>
              </a:rPr>
              <a:t>10.3-сурет. Кесілген толқын ұзындығын </a:t>
            </a:r>
            <a:r>
              <a:rPr lang="kk-KZ" dirty="0" smtClean="0">
                <a:latin typeface="Times New Roman" panose="02020603050405020304" pitchFamily="18" charset="0"/>
                <a:ea typeface="Times New Roman" panose="02020603050405020304" pitchFamily="18" charset="0"/>
                <a:cs typeface="Times New Roman" panose="02020603050405020304" pitchFamily="18" charset="0"/>
              </a:rPr>
              <a:t>анықтау</a:t>
            </a:r>
            <a:r>
              <a:rPr lang="kk-KZ"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latin typeface="Calibri" panose="020F0502020204030204" pitchFamily="34" charset="0"/>
              <a:ea typeface="Times New Roman" panose="02020603050405020304" pitchFamily="18" charset="0"/>
              <a:cs typeface="Times New Roman" panose="02020603050405020304" pitchFamily="18" charset="0"/>
            </a:endParaRPr>
          </a:p>
          <a:p>
            <a:pPr indent="450215" algn="just">
              <a:spcAft>
                <a:spcPts val="0"/>
              </a:spcAft>
            </a:pPr>
            <a:r>
              <a:rPr lang="kk-KZ" dirty="0">
                <a:latin typeface="Times New Roman" panose="02020603050405020304" pitchFamily="18" charset="0"/>
                <a:ea typeface="Times New Roman" panose="02020603050405020304" pitchFamily="18" charset="0"/>
              </a:rPr>
              <a:t>Талшықтың ұштары қорғаныш жабынынан тазартылады, кесіледі - бөлу бұрышы 2 ° аспауы керек. Сәулелену көзінен түсетін жарық нүктесінің диаметрі 200 микрон; кіріс сәулеленудің сандық апертурасы 0,20; жалпы сәулелену спектрінің ені &lt;10 нм, жарты максимумда өлшенеді; өлшенетін толқын ұзындығы 10 нм қадаммен 1000 нм-ден 1600 нм-ге дейін.</a:t>
            </a:r>
            <a:endParaRPr lang="ru-RU" dirty="0">
              <a:latin typeface="Times New Roman" panose="02020603050405020304" pitchFamily="18" charset="0"/>
              <a:ea typeface="Times New Roman" panose="02020603050405020304" pitchFamily="18" charset="0"/>
            </a:endParaRPr>
          </a:p>
          <a:p>
            <a:endParaRPr lang="kk-KZ" dirty="0">
              <a:latin typeface="Times New Roman" panose="02020603050405020304" pitchFamily="18" charset="0"/>
            </a:endParaRPr>
          </a:p>
        </p:txBody>
      </p:sp>
      <p:pic>
        <p:nvPicPr>
          <p:cNvPr id="6" name="image771.png"/>
          <p:cNvPicPr/>
          <p:nvPr/>
        </p:nvPicPr>
        <p:blipFill>
          <a:blip r:embed="rId2" cstate="print">
            <a:extLst>
              <a:ext uri="{28A0092B-C50C-407E-A947-70E740481C1C}">
                <a14:useLocalDpi xmlns:a14="http://schemas.microsoft.com/office/drawing/2010/main" val="0"/>
              </a:ext>
            </a:extLst>
          </a:blip>
          <a:stretch>
            <a:fillRect/>
          </a:stretch>
        </p:blipFill>
        <p:spPr>
          <a:xfrm>
            <a:off x="3218218" y="2254572"/>
            <a:ext cx="5036424" cy="2880600"/>
          </a:xfrm>
          <a:prstGeom prst="rect">
            <a:avLst/>
          </a:prstGeom>
        </p:spPr>
      </p:pic>
    </p:spTree>
    <p:extLst>
      <p:ext uri="{BB962C8B-B14F-4D97-AF65-F5344CB8AC3E}">
        <p14:creationId xmlns:p14="http://schemas.microsoft.com/office/powerpoint/2010/main" val="2541257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ятиугольник 9"/>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671512" y="397815"/>
            <a:ext cx="10129837"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0215" algn="ctr">
              <a:spcBef>
                <a:spcPts val="1600"/>
              </a:spcBef>
              <a:tabLst>
                <a:tab pos="655955" algn="l"/>
              </a:tabLst>
            </a:pPr>
            <a:r>
              <a:rPr lang="ru-RU" sz="2400" dirty="0" err="1">
                <a:latin typeface="Times New Roman" panose="02020603050405020304" pitchFamily="18" charset="0"/>
                <a:ea typeface="Times New Roman" panose="02020603050405020304" pitchFamily="18" charset="0"/>
              </a:rPr>
              <a:t>Кесілген</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толқын</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ұзындығы</a:t>
            </a:r>
            <a:endParaRPr lang="ru-RU" sz="2400" dirty="0">
              <a:latin typeface="Times New Roman" panose="02020603050405020304" pitchFamily="18" charset="0"/>
              <a:ea typeface="Times New Roman" panose="02020603050405020304" pitchFamily="18" charset="0"/>
            </a:endParaRPr>
          </a:p>
        </p:txBody>
      </p:sp>
      <p:sp>
        <p:nvSpPr>
          <p:cNvPr id="12" name="Нашивка 11"/>
          <p:cNvSpPr/>
          <p:nvPr/>
        </p:nvSpPr>
        <p:spPr>
          <a:xfrm>
            <a:off x="11058526" y="278604"/>
            <a:ext cx="1133474"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rPr>
              <a:t>14</a:t>
            </a:r>
            <a:endParaRPr lang="ru-RU" dirty="0">
              <a:solidFill>
                <a:schemeClr val="tx1"/>
              </a:solidFill>
            </a:endParaRPr>
          </a:p>
        </p:txBody>
      </p:sp>
      <p:pic>
        <p:nvPicPr>
          <p:cNvPr id="8" name="image772.png"/>
          <p:cNvPicPr/>
          <p:nvPr/>
        </p:nvPicPr>
        <p:blipFill>
          <a:blip r:embed="rId2" cstate="print">
            <a:extLst>
              <a:ext uri="{28A0092B-C50C-407E-A947-70E740481C1C}">
                <a14:useLocalDpi xmlns:a14="http://schemas.microsoft.com/office/drawing/2010/main" val="0"/>
              </a:ext>
            </a:extLst>
          </a:blip>
          <a:stretch>
            <a:fillRect/>
          </a:stretch>
        </p:blipFill>
        <p:spPr>
          <a:xfrm>
            <a:off x="6672261" y="1097903"/>
            <a:ext cx="5157788" cy="3618679"/>
          </a:xfrm>
          <a:prstGeom prst="rect">
            <a:avLst/>
          </a:prstGeom>
        </p:spPr>
      </p:pic>
      <p:sp>
        <p:nvSpPr>
          <p:cNvPr id="4" name="Прямоугольник 3"/>
          <p:cNvSpPr/>
          <p:nvPr/>
        </p:nvSpPr>
        <p:spPr>
          <a:xfrm>
            <a:off x="6672262" y="5014176"/>
            <a:ext cx="5072064" cy="1131079"/>
          </a:xfrm>
          <a:prstGeom prst="rect">
            <a:avLst/>
          </a:prstGeom>
        </p:spPr>
        <p:txBody>
          <a:bodyPr wrap="square">
            <a:spAutoFit/>
          </a:bodyPr>
          <a:lstStyle/>
          <a:p>
            <a:pPr algn="ctr">
              <a:lnSpc>
                <a:spcPct val="125000"/>
              </a:lnSpc>
              <a:spcAft>
                <a:spcPts val="0"/>
              </a:spcAft>
            </a:pPr>
            <a:r>
              <a:rPr lang="kk-KZ" dirty="0">
                <a:latin typeface="Times New Roman" panose="02020603050405020304" pitchFamily="18" charset="0"/>
                <a:ea typeface="Times New Roman" panose="02020603050405020304" pitchFamily="18" charset="0"/>
                <a:cs typeface="Times New Roman" panose="02020603050405020304" pitchFamily="18" charset="0"/>
              </a:rPr>
              <a:t>10.4-сурет. Талшықты орналастыру: а) </a:t>
            </a:r>
            <a:r>
              <a:rPr lang="ru-RU" dirty="0">
                <a:latin typeface="Times New Roman" panose="02020603050405020304" pitchFamily="18" charset="0"/>
                <a:ea typeface="Times New Roman" panose="02020603050405020304" pitchFamily="18" charset="0"/>
                <a:cs typeface="Times New Roman" panose="02020603050405020304" pitchFamily="18" charset="0"/>
              </a:rPr>
              <a:t>λ</a:t>
            </a:r>
            <a:r>
              <a:rPr lang="kk-KZ" baseline="-25000" dirty="0">
                <a:latin typeface="Times New Roman" panose="02020603050405020304" pitchFamily="18" charset="0"/>
                <a:ea typeface="Times New Roman" panose="02020603050405020304" pitchFamily="18" charset="0"/>
                <a:cs typeface="Times New Roman" panose="02020603050405020304" pitchFamily="18" charset="0"/>
              </a:rPr>
              <a:t>CF</a:t>
            </a:r>
            <a:r>
              <a:rPr lang="kk-KZ" dirty="0">
                <a:latin typeface="Times New Roman" panose="02020603050405020304" pitchFamily="18" charset="0"/>
                <a:ea typeface="Times New Roman" panose="02020603050405020304" pitchFamily="18" charset="0"/>
                <a:cs typeface="Times New Roman" panose="02020603050405020304" pitchFamily="18" charset="0"/>
              </a:rPr>
              <a:t> анықтау кезінде; б) </a:t>
            </a:r>
            <a:r>
              <a:rPr lang="ru-RU" dirty="0">
                <a:latin typeface="Times New Roman" panose="02020603050405020304" pitchFamily="18" charset="0"/>
                <a:ea typeface="Times New Roman" panose="02020603050405020304" pitchFamily="18" charset="0"/>
                <a:cs typeface="Times New Roman" panose="02020603050405020304" pitchFamily="18" charset="0"/>
              </a:rPr>
              <a:t>λ</a:t>
            </a:r>
            <a:r>
              <a:rPr lang="kk-KZ" baseline="-25000" dirty="0">
                <a:latin typeface="Times New Roman" panose="02020603050405020304" pitchFamily="18" charset="0"/>
                <a:ea typeface="Times New Roman" panose="02020603050405020304" pitchFamily="18" charset="0"/>
                <a:cs typeface="Times New Roman" panose="02020603050405020304" pitchFamily="18" charset="0"/>
              </a:rPr>
              <a:t>CCF </a:t>
            </a:r>
            <a:r>
              <a:rPr lang="kk-KZ" dirty="0">
                <a:latin typeface="Times New Roman" panose="02020603050405020304" pitchFamily="18" charset="0"/>
                <a:ea typeface="Times New Roman" panose="02020603050405020304" pitchFamily="18" charset="0"/>
                <a:cs typeface="Times New Roman" panose="02020603050405020304" pitchFamily="18" charset="0"/>
              </a:rPr>
              <a:t>анықтау кезінде</a:t>
            </a:r>
            <a:endParaRPr lang="ru-RU" sz="1200" dirty="0">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25000"/>
              </a:lnSpc>
              <a:spcAft>
                <a:spcPts val="0"/>
              </a:spcAft>
            </a:pPr>
            <a:r>
              <a:rPr lang="kk-KZ" b="1"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Прямоугольник 4"/>
          <p:cNvSpPr/>
          <p:nvPr/>
        </p:nvSpPr>
        <p:spPr>
          <a:xfrm>
            <a:off x="261938" y="1620940"/>
            <a:ext cx="6096000" cy="4524315"/>
          </a:xfrm>
          <a:prstGeom prst="rect">
            <a:avLst/>
          </a:prstGeom>
        </p:spPr>
        <p:txBody>
          <a:bodyPr>
            <a:spAutoFit/>
          </a:bodyPr>
          <a:lstStyle/>
          <a:p>
            <a:pPr indent="450215" algn="just">
              <a:spcAft>
                <a:spcPts val="0"/>
              </a:spcAft>
            </a:pPr>
            <a:r>
              <a:rPr lang="kk-KZ" dirty="0">
                <a:latin typeface="Times New Roman" panose="02020603050405020304" pitchFamily="18" charset="0"/>
                <a:ea typeface="Times New Roman" panose="02020603050405020304" pitchFamily="18" charset="0"/>
              </a:rPr>
              <a:t>Талшықты кесу толқын ұзындығы </a:t>
            </a:r>
            <a:r>
              <a:rPr lang="ru-RU" dirty="0">
                <a:latin typeface="Times New Roman" panose="02020603050405020304" pitchFamily="18" charset="0"/>
                <a:ea typeface="Times New Roman" panose="02020603050405020304" pitchFamily="18" charset="0"/>
              </a:rPr>
              <a:t>λ</a:t>
            </a:r>
            <a:r>
              <a:rPr lang="kk-KZ" baseline="-25000" dirty="0">
                <a:latin typeface="Times New Roman" panose="02020603050405020304" pitchFamily="18" charset="0"/>
                <a:ea typeface="Times New Roman" panose="02020603050405020304" pitchFamily="18" charset="0"/>
              </a:rPr>
              <a:t>CF</a:t>
            </a:r>
            <a:r>
              <a:rPr lang="kk-KZ" dirty="0">
                <a:latin typeface="Times New Roman" panose="02020603050405020304" pitchFamily="18" charset="0"/>
                <a:ea typeface="Times New Roman" panose="02020603050405020304" pitchFamily="18" charset="0"/>
              </a:rPr>
              <a:t> өлшеу кезінде талшық үлгісі қажет ұзындығы 2 м және радиусы 140 мм бір ілмек пайда болатындай етіп орналастырыңыз, 10.4-Сурет бойынша радиусы 140 мм-ден аз талшықтардың қосымша иілісі болмауы керек .</a:t>
            </a:r>
            <a:endParaRPr lang="ru-RU" sz="1400" dirty="0">
              <a:latin typeface="Times New Roman" panose="02020603050405020304" pitchFamily="18" charset="0"/>
              <a:ea typeface="Times New Roman" panose="02020603050405020304" pitchFamily="18" charset="0"/>
            </a:endParaRPr>
          </a:p>
          <a:p>
            <a:pPr indent="450215" algn="just">
              <a:spcAft>
                <a:spcPts val="0"/>
              </a:spcAft>
            </a:pPr>
            <a:r>
              <a:rPr lang="kk-KZ" dirty="0">
                <a:latin typeface="Times New Roman" panose="02020603050405020304" pitchFamily="18" charset="0"/>
                <a:ea typeface="Times New Roman" panose="02020603050405020304" pitchFamily="18" charset="0"/>
              </a:rPr>
              <a:t>Кабельдің кесілген толқын ұзындығын </a:t>
            </a:r>
            <a:r>
              <a:rPr lang="ru-RU" dirty="0">
                <a:latin typeface="Times New Roman" panose="02020603050405020304" pitchFamily="18" charset="0"/>
                <a:ea typeface="Times New Roman" panose="02020603050405020304" pitchFamily="18" charset="0"/>
              </a:rPr>
              <a:t>λ</a:t>
            </a:r>
            <a:r>
              <a:rPr lang="kk-KZ" baseline="-25000" dirty="0">
                <a:latin typeface="Times New Roman" panose="02020603050405020304" pitchFamily="18" charset="0"/>
                <a:ea typeface="Times New Roman" panose="02020603050405020304" pitchFamily="18" charset="0"/>
              </a:rPr>
              <a:t>CCF</a:t>
            </a:r>
            <a:r>
              <a:rPr lang="kk-KZ" dirty="0">
                <a:latin typeface="Times New Roman" panose="02020603050405020304" pitchFamily="18" charset="0"/>
                <a:ea typeface="Times New Roman" panose="02020603050405020304" pitchFamily="18" charset="0"/>
              </a:rPr>
              <a:t> өлшеу кезінде сыналатын талшық үлгісінің ұзындығы 22 м болуы керек.</a:t>
            </a:r>
            <a:endParaRPr lang="ru-RU" sz="1400" dirty="0">
              <a:latin typeface="Times New Roman" panose="02020603050405020304" pitchFamily="18" charset="0"/>
              <a:ea typeface="Times New Roman" panose="02020603050405020304" pitchFamily="18" charset="0"/>
            </a:endParaRPr>
          </a:p>
          <a:p>
            <a:pPr indent="450215" algn="just">
              <a:spcAft>
                <a:spcPts val="0"/>
              </a:spcAft>
            </a:pPr>
            <a:r>
              <a:rPr lang="kk-KZ" dirty="0">
                <a:latin typeface="Times New Roman" panose="02020603050405020304" pitchFamily="18" charset="0"/>
                <a:ea typeface="Times New Roman" panose="02020603050405020304" pitchFamily="18" charset="0"/>
              </a:rPr>
              <a:t>Талшықтың көп бөлігі ширатылған және кабельдік әсерлерді имитациялайтын радиусы кемінде 140 мм болатын катушкаға орналастырылған болуы керек. Содан кейін талшықтың әр ұшынан 1 м қашықтықта диаметрі 76 мм болатын бір ілмекті біріктіру керек ол қораптарындағы талшықтың иілу әсерін имитациялау үшін жасалады, 10.4б-Суреттегідей ортаңғы бөлікте радиусы 140 мм-ден аз екі қосымша ілмектер қойылады.</a:t>
            </a:r>
            <a:endParaRPr lang="ru-RU"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05989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ятиугольник 8"/>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Выноска 3 (граница и черта) 3"/>
          <p:cNvSpPr/>
          <p:nvPr/>
        </p:nvSpPr>
        <p:spPr>
          <a:xfrm flipV="1">
            <a:off x="1500187" y="1926852"/>
            <a:ext cx="9679781" cy="4300537"/>
          </a:xfrm>
          <a:prstGeom prst="accentBorderCallout3">
            <a:avLst>
              <a:gd name="adj1" fmla="val 17279"/>
              <a:gd name="adj2" fmla="val -2147"/>
              <a:gd name="adj3" fmla="val 17181"/>
              <a:gd name="adj4" fmla="val -8714"/>
              <a:gd name="adj5" fmla="val 117191"/>
              <a:gd name="adj6" fmla="val -8861"/>
              <a:gd name="adj7" fmla="val 116547"/>
              <a:gd name="adj8" fmla="val 27013"/>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716343" y="2073653"/>
            <a:ext cx="10023864" cy="31700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1371600" lvl="2" indent="-457200">
              <a:buFont typeface="+mj-lt"/>
              <a:buAutoNum type="arabicPeriod"/>
            </a:pPr>
            <a:r>
              <a:rPr lang="kk-KZ" sz="2000" dirty="0">
                <a:latin typeface="Times New Roman" panose="02020603050405020304" pitchFamily="18" charset="0"/>
                <a:cs typeface="Times New Roman" panose="02020603050405020304" pitchFamily="18" charset="0"/>
              </a:rPr>
              <a:t>Салыстырмалы сыну көрсеткішінің айырмашылығы неде?</a:t>
            </a:r>
            <a:endParaRPr lang="ru-RU" sz="2000" dirty="0">
              <a:latin typeface="Times New Roman" panose="02020603050405020304" pitchFamily="18" charset="0"/>
              <a:cs typeface="Times New Roman" panose="02020603050405020304" pitchFamily="18" charset="0"/>
            </a:endParaRPr>
          </a:p>
          <a:p>
            <a:pPr marL="1371600" lvl="2" indent="-457200">
              <a:buFont typeface="+mj-lt"/>
              <a:buAutoNum type="arabicPeriod"/>
            </a:pPr>
            <a:r>
              <a:rPr lang="kk-KZ" sz="2000" dirty="0">
                <a:latin typeface="Times New Roman" panose="02020603050405020304" pitchFamily="18" charset="0"/>
                <a:cs typeface="Times New Roman" panose="02020603050405020304" pitchFamily="18" charset="0"/>
              </a:rPr>
              <a:t>Снеллдің сыну заңы қалай жазылған?</a:t>
            </a:r>
            <a:endParaRPr lang="ru-RU" sz="2000" dirty="0">
              <a:latin typeface="Times New Roman" panose="02020603050405020304" pitchFamily="18" charset="0"/>
              <a:cs typeface="Times New Roman" panose="02020603050405020304" pitchFamily="18" charset="0"/>
            </a:endParaRPr>
          </a:p>
          <a:p>
            <a:pPr marL="1371600" lvl="2" indent="-457200">
              <a:buFont typeface="+mj-lt"/>
              <a:buAutoNum type="arabicPeriod"/>
            </a:pPr>
            <a:r>
              <a:rPr lang="kk-KZ" sz="2000" dirty="0">
                <a:latin typeface="Times New Roman" panose="02020603050405020304" pitchFamily="18" charset="0"/>
                <a:cs typeface="Times New Roman" panose="02020603050405020304" pitchFamily="18" charset="0"/>
              </a:rPr>
              <a:t>Сандық апертура нені көрсетеді?</a:t>
            </a:r>
            <a:endParaRPr lang="ru-RU" sz="2000" dirty="0">
              <a:latin typeface="Times New Roman" panose="02020603050405020304" pitchFamily="18" charset="0"/>
              <a:cs typeface="Times New Roman" panose="02020603050405020304" pitchFamily="18" charset="0"/>
            </a:endParaRPr>
          </a:p>
          <a:p>
            <a:pPr marL="1371600" lvl="2" indent="-457200">
              <a:buFont typeface="+mj-lt"/>
              <a:buAutoNum type="arabicPeriod"/>
            </a:pPr>
            <a:r>
              <a:rPr lang="kk-KZ" sz="2000" dirty="0">
                <a:latin typeface="Times New Roman" panose="02020603050405020304" pitchFamily="18" charset="0"/>
                <a:cs typeface="Times New Roman" panose="02020603050405020304" pitchFamily="18" charset="0"/>
              </a:rPr>
              <a:t>Норм</a:t>
            </a:r>
            <a:r>
              <a:rPr lang="ru-RU" sz="2000" dirty="0" err="1">
                <a:latin typeface="Times New Roman" panose="02020603050405020304" pitchFamily="18" charset="0"/>
                <a:cs typeface="Times New Roman" panose="02020603050405020304" pitchFamily="18" charset="0"/>
              </a:rPr>
              <a:t>аланған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жиілік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дегеніміз</a:t>
            </a:r>
            <a:r>
              <a:rPr lang="ru-RU" sz="2000" dirty="0">
                <a:latin typeface="Times New Roman" panose="02020603050405020304" pitchFamily="18" charset="0"/>
                <a:cs typeface="Times New Roman" panose="02020603050405020304" pitchFamily="18" charset="0"/>
              </a:rPr>
              <a:t> не?</a:t>
            </a:r>
          </a:p>
          <a:p>
            <a:pPr marL="1371600" lvl="2" indent="-457200">
              <a:buFont typeface="+mj-lt"/>
              <a:buAutoNum type="arabicPeriod"/>
            </a:pPr>
            <a:r>
              <a:rPr lang="ru-RU" sz="2000" dirty="0" err="1">
                <a:latin typeface="Times New Roman" panose="02020603050405020304" pitchFamily="18" charset="0"/>
                <a:cs typeface="Times New Roman" panose="02020603050405020304" pitchFamily="18" charset="0"/>
              </a:rPr>
              <a:t>Оптикалық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талшықтарда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қандай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режимдер</a:t>
            </a:r>
            <a:r>
              <a:rPr lang="ru-RU" sz="2000" dirty="0">
                <a:latin typeface="Times New Roman" panose="02020603050405020304" pitchFamily="18" charset="0"/>
                <a:cs typeface="Times New Roman" panose="02020603050405020304" pitchFamily="18" charset="0"/>
              </a:rPr>
              <a:t> бар?</a:t>
            </a:r>
          </a:p>
          <a:p>
            <a:pPr marL="1371600" lvl="2" indent="-457200">
              <a:buFont typeface="+mj-lt"/>
              <a:buAutoNum type="arabicPeriod"/>
            </a:pPr>
            <a:r>
              <a:rPr lang="ru-RU" sz="2000" dirty="0" err="1">
                <a:latin typeface="Times New Roman" panose="02020603050405020304" pitchFamily="18" charset="0"/>
                <a:cs typeface="Times New Roman" panose="02020603050405020304" pitchFamily="18" charset="0"/>
              </a:rPr>
              <a:t>Қандай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жағдайларда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оптикалық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талшық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режимде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жұмыс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істейді</a:t>
            </a:r>
            <a:r>
              <a:rPr lang="ru-RU" sz="2000" dirty="0">
                <a:latin typeface="Times New Roman" panose="02020603050405020304" pitchFamily="18" charset="0"/>
                <a:cs typeface="Times New Roman" panose="02020603050405020304" pitchFamily="18" charset="0"/>
              </a:rPr>
              <a:t>?</a:t>
            </a:r>
          </a:p>
          <a:p>
            <a:pPr marL="1371600" lvl="2" indent="-457200">
              <a:buFont typeface="+mj-lt"/>
              <a:buAutoNum type="arabicPeriod"/>
            </a:pPr>
            <a:r>
              <a:rPr lang="ru-RU" sz="2000" dirty="0" err="1">
                <a:latin typeface="Times New Roman" panose="02020603050405020304" pitchFamily="18" charset="0"/>
                <a:cs typeface="Times New Roman" panose="02020603050405020304" pitchFamily="18" charset="0"/>
              </a:rPr>
              <a:t>Қандай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жағдайда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оптикалық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талшық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мультимодада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жұмыс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істейді</a:t>
            </a:r>
            <a:r>
              <a:rPr lang="ru-RU" sz="2000" dirty="0">
                <a:latin typeface="Times New Roman" panose="02020603050405020304" pitchFamily="18" charset="0"/>
                <a:cs typeface="Times New Roman" panose="02020603050405020304" pitchFamily="18" charset="0"/>
              </a:rPr>
              <a:t>?</a:t>
            </a:r>
          </a:p>
          <a:p>
            <a:pPr marL="1371600" lvl="2" indent="-457200">
              <a:buFont typeface="+mj-lt"/>
              <a:buAutoNum type="arabicPeriod"/>
            </a:pPr>
            <a:r>
              <a:rPr lang="ru-RU" sz="2000" dirty="0" err="1">
                <a:latin typeface="Times New Roman" panose="02020603050405020304" pitchFamily="18" charset="0"/>
                <a:cs typeface="Times New Roman" panose="02020603050405020304" pitchFamily="18" charset="0"/>
              </a:rPr>
              <a:t>Жарық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бағыттағышында</a:t>
            </a:r>
            <a:r>
              <a:rPr lang="ru-RU" sz="2000" dirty="0">
                <a:latin typeface="Times New Roman" panose="02020603050405020304" pitchFamily="18" charset="0"/>
                <a:cs typeface="Times New Roman" panose="02020603050405020304" pitchFamily="18" charset="0"/>
              </a:rPr>
              <a:t> тек </a:t>
            </a:r>
            <a:r>
              <a:rPr lang="ru-RU" sz="2000" dirty="0" err="1">
                <a:latin typeface="Times New Roman" panose="02020603050405020304" pitchFamily="18" charset="0"/>
                <a:cs typeface="Times New Roman" panose="02020603050405020304" pitchFamily="18" charset="0"/>
              </a:rPr>
              <a:t>бір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режимнің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таралу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критериі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қандай</a:t>
            </a:r>
            <a:r>
              <a:rPr lang="ru-RU" sz="2000" dirty="0">
                <a:latin typeface="Times New Roman" panose="02020603050405020304" pitchFamily="18" charset="0"/>
                <a:cs typeface="Times New Roman" panose="02020603050405020304" pitchFamily="18" charset="0"/>
              </a:rPr>
              <a:t>?</a:t>
            </a:r>
          </a:p>
          <a:p>
            <a:pPr marL="1371600" lvl="2" indent="-457200">
              <a:buFont typeface="+mj-lt"/>
              <a:buAutoNum type="arabicPeriod"/>
            </a:pPr>
            <a:r>
              <a:rPr lang="ru-RU" sz="2000" dirty="0" err="1">
                <a:latin typeface="Times New Roman" panose="02020603050405020304" pitchFamily="18" charset="0"/>
                <a:cs typeface="Times New Roman" panose="02020603050405020304" pitchFamily="18" charset="0"/>
              </a:rPr>
              <a:t>Кесілген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толқын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ұзындығы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дегеніміз</a:t>
            </a:r>
            <a:r>
              <a:rPr lang="ru-RU" sz="2000" dirty="0">
                <a:latin typeface="Times New Roman" panose="02020603050405020304" pitchFamily="18" charset="0"/>
                <a:cs typeface="Times New Roman" panose="02020603050405020304" pitchFamily="18" charset="0"/>
              </a:rPr>
              <a:t> не?</a:t>
            </a:r>
          </a:p>
          <a:p>
            <a:pPr marL="1371600" lvl="2" indent="-457200">
              <a:buFont typeface="+mj-lt"/>
              <a:buAutoNum type="arabicPeriod"/>
            </a:pPr>
            <a:r>
              <a:rPr lang="ru-RU" sz="2000" dirty="0" err="1">
                <a:latin typeface="Times New Roman" panose="02020603050405020304" pitchFamily="18" charset="0"/>
                <a:cs typeface="Times New Roman" panose="02020603050405020304" pitchFamily="18" charset="0"/>
              </a:rPr>
              <a:t>Кабельді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кесу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толқын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ұзындығы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қалай</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анықталады</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765166" y="397815"/>
            <a:ext cx="3261790"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lvl="0"/>
            <a:r>
              <a:rPr lang="kk-KZ" sz="2400" dirty="0" smtClean="0">
                <a:latin typeface="Times New Roman" panose="02020603050405020304" pitchFamily="18" charset="0"/>
                <a:cs typeface="Times New Roman" panose="02020603050405020304" pitchFamily="18" charset="0"/>
              </a:rPr>
              <a:t>8.7</a:t>
            </a:r>
            <a:r>
              <a:rPr lang="kk-KZ" sz="2400" b="0" dirty="0" smtClean="0">
                <a:effectLst/>
                <a:latin typeface="Times New Roman" panose="02020603050405020304" pitchFamily="18" charset="0"/>
                <a:cs typeface="Times New Roman" panose="02020603050405020304" pitchFamily="18" charset="0"/>
              </a:rPr>
              <a:t>. </a:t>
            </a:r>
            <a:r>
              <a:rPr lang="kk-KZ" sz="2400" b="0" dirty="0" smtClean="0">
                <a:effectLst/>
                <a:latin typeface="Times New Roman" panose="02020603050405020304" pitchFamily="18" charset="0"/>
                <a:cs typeface="Times New Roman" panose="02020603050405020304" pitchFamily="18" charset="0"/>
              </a:rPr>
              <a:t>Бақылау сұрақтары</a:t>
            </a:r>
            <a:endParaRPr lang="ru-RU" sz="2400"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3672" y="4014794"/>
            <a:ext cx="3080140" cy="2843206"/>
          </a:xfrm>
          <a:prstGeom prst="rect">
            <a:avLst/>
          </a:prstGeom>
          <a:effectLst/>
        </p:spPr>
      </p:pic>
      <p:sp>
        <p:nvSpPr>
          <p:cNvPr id="8" name="Нашивка 7"/>
          <p:cNvSpPr/>
          <p:nvPr/>
        </p:nvSpPr>
        <p:spPr>
          <a:xfrm>
            <a:off x="11058526" y="278604"/>
            <a:ext cx="1133474"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mtClean="0">
                <a:solidFill>
                  <a:schemeClr val="tx1"/>
                </a:solidFill>
              </a:rPr>
              <a:t>15</a:t>
            </a:r>
            <a:endParaRPr lang="ru-RU" dirty="0">
              <a:solidFill>
                <a:schemeClr val="tx1"/>
              </a:solidFill>
            </a:endParaRPr>
          </a:p>
        </p:txBody>
      </p:sp>
    </p:spTree>
    <p:extLst>
      <p:ext uri="{BB962C8B-B14F-4D97-AF65-F5344CB8AC3E}">
        <p14:creationId xmlns:p14="http://schemas.microsoft.com/office/powerpoint/2010/main" val="1121663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ятиугольник 6"/>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5" name="Схема 4"/>
          <p:cNvGraphicFramePr/>
          <p:nvPr>
            <p:extLst>
              <p:ext uri="{D42A27DB-BD31-4B8C-83A1-F6EECF244321}">
                <p14:modId xmlns:p14="http://schemas.microsoft.com/office/powerpoint/2010/main" val="702407387"/>
              </p:ext>
            </p:extLst>
          </p:nvPr>
        </p:nvGraphicFramePr>
        <p:xfrm>
          <a:off x="0" y="1443038"/>
          <a:ext cx="11987213" cy="4829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5492759" y="252195"/>
            <a:ext cx="1849161" cy="70788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nSpc>
                <a:spcPct val="125000"/>
              </a:lnSpc>
              <a:spcAft>
                <a:spcPts val="0"/>
              </a:spcAft>
            </a:pPr>
            <a:r>
              <a:rPr lang="kk-KZ" sz="3200" b="0" dirty="0" smtClean="0">
                <a:solidFill>
                  <a:schemeClr val="tx2"/>
                </a:solidFill>
                <a:latin typeface="Times New Roman" panose="02020603050405020304" pitchFamily="18" charset="0"/>
                <a:cs typeface="Times New Roman" panose="02020603050405020304" pitchFamily="18" charset="0"/>
              </a:rPr>
              <a:t>Мазмұны</a:t>
            </a:r>
            <a:endParaRPr lang="ru-RU" sz="3200" b="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11058526" y="278604"/>
            <a:ext cx="1028701"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ятиугольник 8"/>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397815"/>
            <a:ext cx="10801350"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R="132715" indent="450215" algn="ctr">
              <a:spcAft>
                <a:spcPts val="0"/>
              </a:spcAft>
            </a:pPr>
            <a:r>
              <a:rPr lang="ru-RU" sz="2400" dirty="0">
                <a:latin typeface="Times New Roman" panose="02020603050405020304" pitchFamily="18" charset="0"/>
                <a:ea typeface="Times New Roman" panose="02020603050405020304" pitchFamily="18" charset="0"/>
              </a:rPr>
              <a:t>Сыну </a:t>
            </a:r>
            <a:r>
              <a:rPr lang="ru-RU" sz="2400" dirty="0" err="1">
                <a:latin typeface="Times New Roman" panose="02020603050405020304" pitchFamily="18" charset="0"/>
                <a:ea typeface="Times New Roman" panose="02020603050405020304" pitchFamily="18" charset="0"/>
              </a:rPr>
              <a:t>көрсеткіштерінің</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салыстырмалы</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айырмашылығы</a:t>
            </a:r>
            <a:endParaRPr lang="ru-RU" sz="2400" dirty="0">
              <a:latin typeface="Times New Roman" panose="02020603050405020304" pitchFamily="18" charset="0"/>
              <a:ea typeface="Times New Roman" panose="02020603050405020304" pitchFamily="18" charset="0"/>
            </a:endParaRPr>
          </a:p>
        </p:txBody>
      </p:sp>
      <p:sp>
        <p:nvSpPr>
          <p:cNvPr id="8" name="Нашивка 7"/>
          <p:cNvSpPr/>
          <p:nvPr/>
        </p:nvSpPr>
        <p:spPr>
          <a:xfrm>
            <a:off x="11058526" y="278604"/>
            <a:ext cx="1028701"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solidFill>
                  <a:schemeClr val="tx1"/>
                </a:solidFill>
              </a:rPr>
              <a:t>3</a:t>
            </a:r>
            <a:endParaRPr lang="ru-RU" dirty="0">
              <a:solidFill>
                <a:schemeClr val="tx1"/>
              </a:solidFill>
            </a:endParaRPr>
          </a:p>
        </p:txBody>
      </p:sp>
      <mc:AlternateContent xmlns:mc="http://schemas.openxmlformats.org/markup-compatibility/2006">
        <mc:Choice xmlns:a14="http://schemas.microsoft.com/office/drawing/2010/main" Requires="a14">
          <p:sp>
            <p:nvSpPr>
              <p:cNvPr id="2" name="Прямоугольник 1"/>
              <p:cNvSpPr/>
              <p:nvPr/>
            </p:nvSpPr>
            <p:spPr>
              <a:xfrm>
                <a:off x="128587" y="978691"/>
                <a:ext cx="3929063" cy="5837752"/>
              </a:xfrm>
              <a:prstGeom prst="rect">
                <a:avLst/>
              </a:prstGeom>
            </p:spPr>
            <p:txBody>
              <a:bodyPr wrap="square">
                <a:spAutoFit/>
              </a:bodyPr>
              <a:lstStyle/>
              <a:p>
                <a:pPr marR="132715" indent="450215" algn="just">
                  <a:spcAft>
                    <a:spcPts val="0"/>
                  </a:spcAft>
                </a:pPr>
                <a:r>
                  <a:rPr lang="ru-RU" dirty="0" err="1" smtClean="0">
                    <a:effectLst/>
                    <a:latin typeface="Times New Roman" panose="02020603050405020304" pitchFamily="18" charset="0"/>
                    <a:ea typeface="Times New Roman" panose="02020603050405020304" pitchFamily="18" charset="0"/>
                  </a:rPr>
                  <a:t>Талшық</a:t>
                </a:r>
                <a:r>
                  <a:rPr lang="ru-RU" dirty="0" smtClean="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өзек</a:t>
                </a:r>
                <a:r>
                  <a:rPr lang="ru-RU" dirty="0">
                    <a:effectLst/>
                    <a:latin typeface="Times New Roman" panose="02020603050405020304" pitchFamily="18" charset="0"/>
                    <a:ea typeface="Times New Roman" panose="02020603050405020304" pitchFamily="18" charset="0"/>
                  </a:rPr>
                  <a:t> пен </a:t>
                </a:r>
                <a:r>
                  <a:rPr lang="ru-RU" dirty="0" err="1">
                    <a:effectLst/>
                    <a:latin typeface="Times New Roman" panose="02020603050405020304" pitchFamily="18" charset="0"/>
                    <a:ea typeface="Times New Roman" panose="02020603050405020304" pitchFamily="18" charset="0"/>
                  </a:rPr>
                  <a:t>қабықшадан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тұрады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Қаптау</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оптикалық</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ядроны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қоршайды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ол</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талшықтың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жарық</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өткізетін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бөлігі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болып</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табылады</a:t>
                </a:r>
                <a:r>
                  <a:rPr lang="ru-RU" dirty="0">
                    <a:effectLst/>
                    <a:latin typeface="Times New Roman" panose="02020603050405020304" pitchFamily="18" charset="0"/>
                    <a:ea typeface="Times New Roman" panose="02020603050405020304" pitchFamily="18" charset="0"/>
                  </a:rPr>
                  <a:t>, 10.1-сурет. </a:t>
                </a:r>
                <a:r>
                  <a:rPr lang="ru-RU" dirty="0" err="1">
                    <a:effectLst/>
                    <a:latin typeface="Times New Roman" panose="02020603050405020304" pitchFamily="18" charset="0"/>
                    <a:ea typeface="Times New Roman" panose="02020603050405020304" pitchFamily="18" charset="0"/>
                  </a:rPr>
                  <a:t>Біз</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өзекше</a:t>
                </a:r>
                <a:r>
                  <a:rPr lang="ru-RU" dirty="0">
                    <a:effectLst/>
                    <a:latin typeface="Times New Roman" panose="02020603050405020304" pitchFamily="18" charset="0"/>
                    <a:ea typeface="Times New Roman" panose="02020603050405020304" pitchFamily="18" charset="0"/>
                  </a:rPr>
                  <a:t> пен </a:t>
                </a:r>
                <a:r>
                  <a:rPr lang="ru-RU" dirty="0" err="1">
                    <a:effectLst/>
                    <a:latin typeface="Times New Roman" panose="02020603050405020304" pitchFamily="18" charset="0"/>
                    <a:ea typeface="Times New Roman" panose="02020603050405020304" pitchFamily="18" charset="0"/>
                  </a:rPr>
                  <a:t>қаптаманың</a:t>
                </a:r>
                <a:r>
                  <a:rPr lang="ru-RU" dirty="0">
                    <a:effectLst/>
                    <a:latin typeface="Times New Roman" panose="02020603050405020304" pitchFamily="18" charset="0"/>
                    <a:ea typeface="Times New Roman" panose="02020603050405020304" pitchFamily="18" charset="0"/>
                  </a:rPr>
                  <a:t> сыну </a:t>
                </a:r>
                <a:r>
                  <a:rPr lang="ru-RU" dirty="0" err="1">
                    <a:effectLst/>
                    <a:latin typeface="Times New Roman" panose="02020603050405020304" pitchFamily="18" charset="0"/>
                    <a:ea typeface="Times New Roman" panose="02020603050405020304" pitchFamily="18" charset="0"/>
                  </a:rPr>
                  <a:t>көрсеткіштерін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сәйкес</a:t>
                </a:r>
                <a:r>
                  <a:rPr lang="ru-RU" dirty="0">
                    <a:effectLst/>
                    <a:latin typeface="Times New Roman" panose="02020603050405020304" pitchFamily="18" charset="0"/>
                    <a:ea typeface="Times New Roman" panose="02020603050405020304" pitchFamily="18" charset="0"/>
                  </a:rPr>
                  <a:t> n1 </a:t>
                </a:r>
                <a:r>
                  <a:rPr lang="ru-RU" dirty="0" err="1">
                    <a:effectLst/>
                    <a:latin typeface="Times New Roman" panose="02020603050405020304" pitchFamily="18" charset="0"/>
                    <a:ea typeface="Times New Roman" panose="02020603050405020304" pitchFamily="18" charset="0"/>
                  </a:rPr>
                  <a:t>және</a:t>
                </a:r>
                <a:r>
                  <a:rPr lang="ru-RU" dirty="0">
                    <a:effectLst/>
                    <a:latin typeface="Times New Roman" panose="02020603050405020304" pitchFamily="18" charset="0"/>
                    <a:ea typeface="Times New Roman" panose="02020603050405020304" pitchFamily="18" charset="0"/>
                  </a:rPr>
                  <a:t> n2 </a:t>
                </a:r>
                <a:r>
                  <a:rPr lang="ru-RU" dirty="0" err="1">
                    <a:effectLst/>
                    <a:latin typeface="Times New Roman" panose="02020603050405020304" pitchFamily="18" charset="0"/>
                    <a:ea typeface="Times New Roman" panose="02020603050405020304" pitchFamily="18" charset="0"/>
                  </a:rPr>
                  <a:t>арқылы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белгілейміз</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Талшықты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сипаттайтын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маңызды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параметрлердің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бірі</a:t>
                </a:r>
                <a:r>
                  <a:rPr lang="ru-RU" dirty="0">
                    <a:effectLst/>
                    <a:latin typeface="Times New Roman" panose="02020603050405020304" pitchFamily="18" charset="0"/>
                    <a:ea typeface="Times New Roman" panose="02020603050405020304" pitchFamily="18" charset="0"/>
                  </a:rPr>
                  <a:t> Δ сыну </a:t>
                </a:r>
                <a:r>
                  <a:rPr lang="ru-RU" dirty="0" err="1">
                    <a:effectLst/>
                    <a:latin typeface="Times New Roman" panose="02020603050405020304" pitchFamily="18" charset="0"/>
                    <a:ea typeface="Times New Roman" panose="02020603050405020304" pitchFamily="18" charset="0"/>
                  </a:rPr>
                  <a:t>көрсеткіштерінің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салыстырмалы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айырмашылығы</a:t>
                </a:r>
                <a:r>
                  <a:rPr lang="ru-RU" dirty="0" smtClean="0">
                    <a:effectLst/>
                    <a:latin typeface="Times New Roman" panose="02020603050405020304" pitchFamily="18" charset="0"/>
                    <a:ea typeface="Times New Roman" panose="02020603050405020304" pitchFamily="18" charset="0"/>
                  </a:rPr>
                  <a:t>:</a:t>
                </a:r>
                <a:endParaRPr lang="ru-RU" dirty="0" smtClean="0">
                  <a:latin typeface="Times New Roman" panose="02020603050405020304" pitchFamily="18" charset="0"/>
                  <a:ea typeface="Times New Roman" panose="02020603050405020304" pitchFamily="18" charset="0"/>
                </a:endParaRPr>
              </a:p>
              <a:p>
                <a:pPr marR="132715" indent="450215" algn="r">
                  <a:spcAft>
                    <a:spcPts val="0"/>
                  </a:spcAft>
                </a:pPr>
                <a14:m>
                  <m:oMath xmlns:m="http://schemas.openxmlformats.org/officeDocument/2006/math">
                    <m:r>
                      <a:rPr lang="ru-RU"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ru-RU" i="1">
                            <a:effectLst/>
                            <a:latin typeface="Cambria Math" panose="02040503050406030204" pitchFamily="18" charset="0"/>
                            <a:ea typeface="Times New Roman" panose="02020603050405020304" pitchFamily="18" charset="0"/>
                            <a:cs typeface="Times New Roman" panose="02020603050405020304" pitchFamily="18" charset="0"/>
                          </a:rPr>
                        </m:ctrlPr>
                      </m:fPr>
                      <m:num>
                        <m:sSubSup>
                          <m:sSubSupPr>
                            <m:ctrlPr>
                              <a:rPr lang="ru-RU"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ru-RU" i="1">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ru-RU"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ru-RU"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ru-RU"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ru-RU"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ru-RU" i="1">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ru-RU" i="1">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ru-RU" i="1">
                                <a:effectLst/>
                                <a:latin typeface="Cambria Math" panose="02040503050406030204" pitchFamily="18" charset="0"/>
                                <a:ea typeface="Times New Roman" panose="02020603050405020304" pitchFamily="18" charset="0"/>
                                <a:cs typeface="Times New Roman" panose="02020603050405020304" pitchFamily="18" charset="0"/>
                              </a:rPr>
                              <m:t>2</m:t>
                            </m:r>
                          </m:sup>
                        </m:sSubSup>
                      </m:num>
                      <m:den>
                        <m:r>
                          <a:rPr lang="ru-RU" i="1">
                            <a:effectLst/>
                            <a:latin typeface="Cambria Math" panose="02040503050406030204" pitchFamily="18" charset="0"/>
                            <a:ea typeface="Times New Roman" panose="02020603050405020304" pitchFamily="18" charset="0"/>
                            <a:cs typeface="Times New Roman" panose="02020603050405020304" pitchFamily="18" charset="0"/>
                          </a:rPr>
                          <m:t>2</m:t>
                        </m:r>
                        <m:sSubSup>
                          <m:sSubSupPr>
                            <m:ctrlPr>
                              <a:rPr lang="ru-RU"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ru-RU" i="1">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ru-RU"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ru-RU" i="1">
                                <a:effectLst/>
                                <a:latin typeface="Cambria Math" panose="02040503050406030204" pitchFamily="18" charset="0"/>
                                <a:ea typeface="Times New Roman" panose="02020603050405020304" pitchFamily="18" charset="0"/>
                                <a:cs typeface="Times New Roman" panose="02020603050405020304" pitchFamily="18" charset="0"/>
                              </a:rPr>
                              <m:t>2</m:t>
                            </m:r>
                          </m:sup>
                        </m:sSubSup>
                      </m:den>
                    </m:f>
                  </m:oMath>
                </a14:m>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10.1</a:t>
                </a: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R="136525" indent="450215" algn="just">
                  <a:spcAft>
                    <a:spcPts val="0"/>
                  </a:spcAft>
                </a:pPr>
                <a:r>
                  <a:rPr lang="ru-RU" dirty="0" err="1">
                    <a:effectLst/>
                    <a:latin typeface="Times New Roman" panose="02020603050405020304" pitchFamily="18" charset="0"/>
                    <a:ea typeface="Times New Roman" panose="02020603050405020304" pitchFamily="18" charset="0"/>
                  </a:rPr>
                  <a:t>Егер</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қаптаманың</a:t>
                </a:r>
                <a:r>
                  <a:rPr lang="ru-RU" dirty="0">
                    <a:effectLst/>
                    <a:latin typeface="Times New Roman" panose="02020603050405020304" pitchFamily="18" charset="0"/>
                    <a:ea typeface="Times New Roman" panose="02020603050405020304" pitchFamily="18" charset="0"/>
                  </a:rPr>
                  <a:t> сыну </a:t>
                </a:r>
                <a:r>
                  <a:rPr lang="ru-RU" dirty="0" err="1">
                    <a:effectLst/>
                    <a:latin typeface="Times New Roman" panose="02020603050405020304" pitchFamily="18" charset="0"/>
                    <a:ea typeface="Times New Roman" panose="02020603050405020304" pitchFamily="18" charset="0"/>
                  </a:rPr>
                  <a:t>көрсеткіші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әрқашан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тұрақты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болса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онда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ядроның</a:t>
                </a:r>
                <a:r>
                  <a:rPr lang="ru-RU" dirty="0">
                    <a:effectLst/>
                    <a:latin typeface="Times New Roman" panose="02020603050405020304" pitchFamily="18" charset="0"/>
                    <a:ea typeface="Times New Roman" panose="02020603050405020304" pitchFamily="18" charset="0"/>
                  </a:rPr>
                  <a:t> сыну </a:t>
                </a:r>
                <a:r>
                  <a:rPr lang="ru-RU" dirty="0" err="1">
                    <a:effectLst/>
                    <a:latin typeface="Times New Roman" panose="02020603050405020304" pitchFamily="18" charset="0"/>
                    <a:ea typeface="Times New Roman" panose="02020603050405020304" pitchFamily="18" charset="0"/>
                  </a:rPr>
                  <a:t>көрсеткіші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әдетте</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радиусқа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байланысты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болуы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мүмкін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Бұл</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жағдайда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талшықтардың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әртүрлі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параметрлерін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бағалау</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үшін</a:t>
                </a:r>
                <a:r>
                  <a:rPr lang="ru-RU" dirty="0">
                    <a:effectLst/>
                    <a:latin typeface="Times New Roman" panose="02020603050405020304" pitchFamily="18" charset="0"/>
                    <a:ea typeface="Times New Roman" panose="02020603050405020304" pitchFamily="18" charset="0"/>
                  </a:rPr>
                  <a:t> n1 </a:t>
                </a:r>
                <a:r>
                  <a:rPr lang="ru-RU" dirty="0" err="1">
                    <a:effectLst/>
                    <a:latin typeface="Times New Roman" panose="02020603050405020304" pitchFamily="18" charset="0"/>
                    <a:ea typeface="Times New Roman" panose="02020603050405020304" pitchFamily="18" charset="0"/>
                  </a:rPr>
                  <a:t>орнына</a:t>
                </a:r>
                <a:r>
                  <a:rPr lang="ru-RU" dirty="0">
                    <a:effectLst/>
                    <a:latin typeface="Times New Roman" panose="02020603050405020304" pitchFamily="18" charset="0"/>
                    <a:ea typeface="Times New Roman" panose="02020603050405020304" pitchFamily="18" charset="0"/>
                  </a:rPr>
                  <a:t> n</a:t>
                </a:r>
                <a:r>
                  <a:rPr lang="ru-RU" baseline="-25000" dirty="0">
                    <a:effectLst/>
                    <a:latin typeface="Times New Roman" panose="02020603050405020304" pitchFamily="18" charset="0"/>
                    <a:ea typeface="Times New Roman" panose="02020603050405020304" pitchFamily="18" charset="0"/>
                  </a:rPr>
                  <a:t>1eff</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пайдаланылады</a:t>
                </a:r>
                <a:r>
                  <a:rPr lang="ru-RU" dirty="0" smtClean="0">
                    <a:effectLst/>
                    <a:latin typeface="Times New Roman" panose="02020603050405020304" pitchFamily="18" charset="0"/>
                    <a:ea typeface="Times New Roman" panose="02020603050405020304" pitchFamily="18" charset="0"/>
                  </a:rPr>
                  <a:t>.</a:t>
                </a:r>
                <a:endParaRPr lang="ru-RU" dirty="0">
                  <a:effectLst/>
                  <a:latin typeface="Times New Roman" panose="02020603050405020304" pitchFamily="18" charset="0"/>
                  <a:ea typeface="Times New Roman" panose="02020603050405020304" pitchFamily="18" charset="0"/>
                </a:endParaRPr>
              </a:p>
            </p:txBody>
          </p:sp>
        </mc:Choice>
        <mc:Fallback>
          <p:sp>
            <p:nvSpPr>
              <p:cNvPr id="2" name="Прямоугольник 1"/>
              <p:cNvSpPr>
                <a:spLocks noRot="1" noChangeAspect="1" noMove="1" noResize="1" noEditPoints="1" noAdjustHandles="1" noChangeArrowheads="1" noChangeShapeType="1" noTextEdit="1"/>
              </p:cNvSpPr>
              <p:nvPr/>
            </p:nvSpPr>
            <p:spPr>
              <a:xfrm>
                <a:off x="128587" y="978691"/>
                <a:ext cx="3929063" cy="5837752"/>
              </a:xfrm>
              <a:prstGeom prst="rect">
                <a:avLst/>
              </a:prstGeom>
              <a:blipFill rotWithShape="0">
                <a:blip r:embed="rId2"/>
                <a:stretch>
                  <a:fillRect l="-1240" t="-627" b="-836"/>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3" name="Прямоугольник 2"/>
              <p:cNvSpPr/>
              <p:nvPr/>
            </p:nvSpPr>
            <p:spPr>
              <a:xfrm>
                <a:off x="3929062" y="978690"/>
                <a:ext cx="3786188" cy="5770811"/>
              </a:xfrm>
              <a:prstGeom prst="rect">
                <a:avLst/>
              </a:prstGeom>
            </p:spPr>
            <p:txBody>
              <a:bodyPr wrap="square">
                <a:spAutoFit/>
              </a:bodyPr>
              <a:lstStyle/>
              <a:p>
                <a:pPr indent="450215" algn="just">
                  <a:lnSpc>
                    <a:spcPct val="125000"/>
                  </a:lnSpc>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Жарықтың</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талшық</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арқылы</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таралуын</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Снеллдің</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жарықтың</a:t>
                </a:r>
                <a:r>
                  <a:rPr lang="ru-RU" dirty="0">
                    <a:latin typeface="Times New Roman" panose="02020603050405020304" pitchFamily="18" charset="0"/>
                    <a:ea typeface="Times New Roman" panose="02020603050405020304" pitchFamily="18" charset="0"/>
                    <a:cs typeface="Times New Roman" panose="02020603050405020304" pitchFamily="18" charset="0"/>
                  </a:rPr>
                  <a:t> сыну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заңынан</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шығатын</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толық</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ішкі</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шағылу</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принципі</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негізінде</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түсіндіруге</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болады</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200" dirty="0">
                  <a:latin typeface="Calibri" panose="020F0502020204030204" pitchFamily="34" charset="0"/>
                  <a:ea typeface="Times New Roman" panose="02020603050405020304" pitchFamily="18" charset="0"/>
                  <a:cs typeface="Times New Roman" panose="02020603050405020304" pitchFamily="18" charset="0"/>
                </a:endParaRPr>
              </a:p>
              <a:p>
                <a:pPr algn="r">
                  <a:lnSpc>
                    <a:spcPct val="125000"/>
                  </a:lnSpc>
                  <a:spcAft>
                    <a:spcPts val="0"/>
                  </a:spcAft>
                </a:pPr>
                <a14:m>
                  <m:oMath xmlns:m="http://schemas.openxmlformats.org/officeDocument/2006/math">
                    <m:sSub>
                      <m:sSubPr>
                        <m:ctrlPr>
                          <a:rPr lang="ru-RU" i="1">
                            <a:latin typeface="Cambria Math" panose="02040503050406030204" pitchFamily="18" charset="0"/>
                            <a:ea typeface="Times New Roman" panose="02020603050405020304" pitchFamily="18" charset="0"/>
                            <a:cs typeface="Times New Roman" panose="02020603050405020304" pitchFamily="18" charset="0"/>
                          </a:rPr>
                        </m:ctrlPr>
                      </m:sSubPr>
                      <m:e>
                        <m:r>
                          <a:rPr lang="ru-RU" i="1">
                            <a:latin typeface="Cambria Math" panose="02040503050406030204" pitchFamily="18" charset="0"/>
                            <a:ea typeface="Times New Roman" panose="02020603050405020304" pitchFamily="18" charset="0"/>
                            <a:cs typeface="Times New Roman" panose="02020603050405020304" pitchFamily="18" charset="0"/>
                          </a:rPr>
                          <m:t>𝑛</m:t>
                        </m:r>
                      </m:e>
                      <m:sub>
                        <m:r>
                          <a:rPr lang="ru-RU" i="1">
                            <a:latin typeface="Cambria Math" panose="02040503050406030204" pitchFamily="18" charset="0"/>
                            <a:ea typeface="Times New Roman" panose="02020603050405020304" pitchFamily="18" charset="0"/>
                            <a:cs typeface="Times New Roman" panose="02020603050405020304" pitchFamily="18" charset="0"/>
                          </a:rPr>
                          <m:t>1</m:t>
                        </m:r>
                      </m:sub>
                    </m:sSub>
                    <m:r>
                      <a:rPr lang="ru-RU" i="1">
                        <a:latin typeface="Cambria Math" panose="02040503050406030204" pitchFamily="18" charset="0"/>
                        <a:ea typeface="Times New Roman" panose="02020603050405020304" pitchFamily="18" charset="0"/>
                        <a:cs typeface="Times New Roman" panose="02020603050405020304" pitchFamily="18" charset="0"/>
                      </a:rPr>
                      <m:t>𝑠𝑖𝑛</m:t>
                    </m:r>
                    <m:sSub>
                      <m:sSubPr>
                        <m:ctrlPr>
                          <a:rPr lang="ru-RU" i="1">
                            <a:latin typeface="Cambria Math" panose="02040503050406030204" pitchFamily="18" charset="0"/>
                            <a:ea typeface="Times New Roman" panose="02020603050405020304" pitchFamily="18" charset="0"/>
                            <a:cs typeface="Times New Roman" panose="02020603050405020304" pitchFamily="18" charset="0"/>
                          </a:rPr>
                        </m:ctrlPr>
                      </m:sSubPr>
                      <m:e>
                        <m:r>
                          <a:rPr lang="ru-RU" i="1">
                            <a:latin typeface="Cambria Math" panose="02040503050406030204" pitchFamily="18" charset="0"/>
                            <a:ea typeface="Times New Roman" panose="02020603050405020304" pitchFamily="18" charset="0"/>
                            <a:cs typeface="Times New Roman" panose="02020603050405020304" pitchFamily="18" charset="0"/>
                          </a:rPr>
                          <m:t>𝜃</m:t>
                        </m:r>
                      </m:e>
                      <m:sub>
                        <m:r>
                          <a:rPr lang="ru-RU" i="1">
                            <a:latin typeface="Cambria Math" panose="02040503050406030204" pitchFamily="18" charset="0"/>
                            <a:ea typeface="Times New Roman" panose="02020603050405020304" pitchFamily="18" charset="0"/>
                            <a:cs typeface="Times New Roman" panose="02020603050405020304" pitchFamily="18" charset="0"/>
                          </a:rPr>
                          <m:t>1</m:t>
                        </m:r>
                      </m:sub>
                    </m:sSub>
                    <m:r>
                      <a:rPr lang="ru-RU"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i="1">
                            <a:latin typeface="Cambria Math" panose="02040503050406030204" pitchFamily="18" charset="0"/>
                            <a:ea typeface="Times New Roman" panose="02020603050405020304" pitchFamily="18" charset="0"/>
                            <a:cs typeface="Times New Roman" panose="02020603050405020304" pitchFamily="18" charset="0"/>
                          </a:rPr>
                        </m:ctrlPr>
                      </m:sSubPr>
                      <m:e>
                        <m:r>
                          <a:rPr lang="ru-RU" i="1">
                            <a:latin typeface="Cambria Math" panose="02040503050406030204" pitchFamily="18" charset="0"/>
                            <a:ea typeface="Times New Roman" panose="02020603050405020304" pitchFamily="18" charset="0"/>
                            <a:cs typeface="Times New Roman" panose="02020603050405020304" pitchFamily="18" charset="0"/>
                          </a:rPr>
                          <m:t>𝑛</m:t>
                        </m:r>
                      </m:e>
                      <m:sub>
                        <m:r>
                          <a:rPr lang="ru-RU" i="1">
                            <a:latin typeface="Cambria Math" panose="02040503050406030204" pitchFamily="18" charset="0"/>
                            <a:ea typeface="Times New Roman" panose="02020603050405020304" pitchFamily="18" charset="0"/>
                            <a:cs typeface="Times New Roman" panose="02020603050405020304" pitchFamily="18" charset="0"/>
                          </a:rPr>
                          <m:t>2</m:t>
                        </m:r>
                      </m:sub>
                    </m:sSub>
                    <m:r>
                      <a:rPr lang="ru-RU" i="1">
                        <a:latin typeface="Cambria Math" panose="02040503050406030204" pitchFamily="18" charset="0"/>
                        <a:ea typeface="Times New Roman" panose="02020603050405020304" pitchFamily="18" charset="0"/>
                        <a:cs typeface="Times New Roman" panose="02020603050405020304" pitchFamily="18" charset="0"/>
                      </a:rPr>
                      <m:t>𝑠𝑖𝑛</m:t>
                    </m:r>
                    <m:sSub>
                      <m:sSubPr>
                        <m:ctrlPr>
                          <a:rPr lang="ru-RU" i="1">
                            <a:latin typeface="Cambria Math" panose="02040503050406030204" pitchFamily="18" charset="0"/>
                            <a:ea typeface="Times New Roman" panose="02020603050405020304" pitchFamily="18" charset="0"/>
                            <a:cs typeface="Times New Roman" panose="02020603050405020304" pitchFamily="18" charset="0"/>
                          </a:rPr>
                        </m:ctrlPr>
                      </m:sSubPr>
                      <m:e>
                        <m:r>
                          <a:rPr lang="ru-RU" i="1">
                            <a:latin typeface="Cambria Math" panose="02040503050406030204" pitchFamily="18" charset="0"/>
                            <a:ea typeface="Times New Roman" panose="02020603050405020304" pitchFamily="18" charset="0"/>
                            <a:cs typeface="Times New Roman" panose="02020603050405020304" pitchFamily="18" charset="0"/>
                          </a:rPr>
                          <m:t>𝜃</m:t>
                        </m:r>
                      </m:e>
                      <m:sub>
                        <m:r>
                          <a:rPr lang="ru-RU" i="1">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ru-RU"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ru-RU" dirty="0">
                    <a:latin typeface="Times New Roman" panose="02020603050405020304" pitchFamily="18" charset="0"/>
                    <a:ea typeface="Times New Roman" panose="02020603050405020304" pitchFamily="18" charset="0"/>
                    <a:cs typeface="Times New Roman" panose="02020603050405020304" pitchFamily="18" charset="0"/>
                  </a:rPr>
                  <a:t>10.2)</a:t>
                </a:r>
                <a:r>
                  <a:rPr lang="ru-RU" i="1"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latin typeface="Calibri" panose="020F0502020204030204" pitchFamily="34" charset="0"/>
                  <a:ea typeface="Times New Roman" panose="02020603050405020304" pitchFamily="18" charset="0"/>
                  <a:cs typeface="Times New Roman" panose="02020603050405020304" pitchFamily="18" charset="0"/>
                </a:endParaRPr>
              </a:p>
              <a:p>
                <a:pPr marR="133350" indent="450215" algn="just">
                  <a:spcAft>
                    <a:spcPts val="0"/>
                  </a:spcAft>
                </a:pPr>
                <a:r>
                  <a:rPr lang="ru-RU" dirty="0" err="1">
                    <a:latin typeface="Times New Roman" panose="02020603050405020304" pitchFamily="18" charset="0"/>
                    <a:ea typeface="Times New Roman" panose="02020603050405020304" pitchFamily="18" charset="0"/>
                  </a:rPr>
                  <a:t>мұндағы</a:t>
                </a:r>
                <a:r>
                  <a:rPr lang="ru-RU" dirty="0">
                    <a:latin typeface="Times New Roman" panose="02020603050405020304" pitchFamily="18" charset="0"/>
                    <a:ea typeface="Times New Roman" panose="02020603050405020304" pitchFamily="18" charset="0"/>
                  </a:rPr>
                  <a:t> n</a:t>
                </a:r>
                <a:r>
                  <a:rPr lang="ru-RU" baseline="-25000" dirty="0">
                    <a:latin typeface="Times New Roman" panose="02020603050405020304" pitchFamily="18" charset="0"/>
                    <a:ea typeface="Times New Roman" panose="02020603050405020304" pitchFamily="18" charset="0"/>
                  </a:rPr>
                  <a:t>1</a:t>
                </a:r>
                <a:r>
                  <a:rPr lang="ru-RU" dirty="0">
                    <a:latin typeface="Times New Roman" panose="02020603050405020304" pitchFamily="18" charset="0"/>
                    <a:ea typeface="Times New Roman" panose="02020603050405020304" pitchFamily="18" charset="0"/>
                  </a:rPr>
                  <a:t> – 1 </a:t>
                </a:r>
                <a:r>
                  <a:rPr lang="ru-RU" dirty="0" err="1">
                    <a:latin typeface="Times New Roman" panose="02020603050405020304" pitchFamily="18" charset="0"/>
                    <a:ea typeface="Times New Roman" panose="02020603050405020304" pitchFamily="18" charset="0"/>
                  </a:rPr>
                  <a:t>ортаның</a:t>
                </a:r>
                <a:r>
                  <a:rPr lang="ru-RU" dirty="0">
                    <a:latin typeface="Times New Roman" panose="02020603050405020304" pitchFamily="18" charset="0"/>
                    <a:ea typeface="Times New Roman" panose="02020603050405020304" pitchFamily="18" charset="0"/>
                  </a:rPr>
                  <a:t> сыну </a:t>
                </a:r>
                <a:r>
                  <a:rPr lang="ru-RU" dirty="0" err="1">
                    <a:latin typeface="Times New Roman" panose="02020603050405020304" pitchFamily="18" charset="0"/>
                    <a:ea typeface="Times New Roman" panose="02020603050405020304" pitchFamily="18" charset="0"/>
                  </a:rPr>
                  <a:t>көрсеткіші</a:t>
                </a:r>
                <a:r>
                  <a:rPr lang="ru-RU" dirty="0">
                    <a:latin typeface="Times New Roman" panose="02020603050405020304" pitchFamily="18" charset="0"/>
                    <a:ea typeface="Times New Roman" panose="02020603050405020304" pitchFamily="18" charset="0"/>
                  </a:rPr>
                  <a:t>, θ</a:t>
                </a:r>
                <a:r>
                  <a:rPr lang="ru-RU" baseline="-25000" dirty="0">
                    <a:latin typeface="Times New Roman" panose="02020603050405020304" pitchFamily="18" charset="0"/>
                    <a:ea typeface="Times New Roman" panose="02020603050405020304" pitchFamily="18" charset="0"/>
                  </a:rPr>
                  <a:t>1 </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түсу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бұрышы</a:t>
                </a:r>
                <a:r>
                  <a:rPr lang="ru-RU" dirty="0">
                    <a:latin typeface="Times New Roman" panose="02020603050405020304" pitchFamily="18" charset="0"/>
                    <a:ea typeface="Times New Roman" panose="02020603050405020304" pitchFamily="18" charset="0"/>
                  </a:rPr>
                  <a:t>, n</a:t>
                </a:r>
                <a:r>
                  <a:rPr lang="ru-RU" baseline="-25000" dirty="0">
                    <a:latin typeface="Times New Roman" panose="02020603050405020304" pitchFamily="18" charset="0"/>
                    <a:ea typeface="Times New Roman" panose="02020603050405020304" pitchFamily="18" charset="0"/>
                  </a:rPr>
                  <a:t>2</a:t>
                </a:r>
                <a:r>
                  <a:rPr lang="ru-RU" dirty="0">
                    <a:latin typeface="Times New Roman" panose="02020603050405020304" pitchFamily="18" charset="0"/>
                    <a:ea typeface="Times New Roman" panose="02020603050405020304" pitchFamily="18" charset="0"/>
                  </a:rPr>
                  <a:t> – 2 </a:t>
                </a:r>
                <a:r>
                  <a:rPr lang="ru-RU" dirty="0" err="1">
                    <a:latin typeface="Times New Roman" panose="02020603050405020304" pitchFamily="18" charset="0"/>
                    <a:ea typeface="Times New Roman" panose="02020603050405020304" pitchFamily="18" charset="0"/>
                  </a:rPr>
                  <a:t>ортаның</a:t>
                </a:r>
                <a:r>
                  <a:rPr lang="ru-RU" dirty="0">
                    <a:latin typeface="Times New Roman" panose="02020603050405020304" pitchFamily="18" charset="0"/>
                    <a:ea typeface="Times New Roman" panose="02020603050405020304" pitchFamily="18" charset="0"/>
                  </a:rPr>
                  <a:t> сыну </a:t>
                </a:r>
                <a:r>
                  <a:rPr lang="ru-RU" dirty="0" err="1">
                    <a:latin typeface="Times New Roman" panose="02020603050405020304" pitchFamily="18" charset="0"/>
                    <a:ea typeface="Times New Roman" panose="02020603050405020304" pitchFamily="18" charset="0"/>
                  </a:rPr>
                  <a:t>көрсеткіші</a:t>
                </a:r>
                <a:r>
                  <a:rPr lang="ru-RU" dirty="0">
                    <a:latin typeface="Times New Roman" panose="02020603050405020304" pitchFamily="18" charset="0"/>
                    <a:ea typeface="Times New Roman" panose="02020603050405020304" pitchFamily="18" charset="0"/>
                  </a:rPr>
                  <a:t>, θ</a:t>
                </a:r>
                <a:r>
                  <a:rPr lang="ru-RU" baseline="-25000" dirty="0">
                    <a:latin typeface="Times New Roman" panose="02020603050405020304" pitchFamily="18" charset="0"/>
                    <a:ea typeface="Times New Roman" panose="02020603050405020304" pitchFamily="18" charset="0"/>
                  </a:rPr>
                  <a:t>2</a:t>
                </a:r>
                <a:r>
                  <a:rPr lang="ru-RU" dirty="0">
                    <a:latin typeface="Times New Roman" panose="02020603050405020304" pitchFamily="18" charset="0"/>
                    <a:ea typeface="Times New Roman" panose="02020603050405020304" pitchFamily="18" charset="0"/>
                  </a:rPr>
                  <a:t> – сыну </a:t>
                </a:r>
                <a:r>
                  <a:rPr lang="ru-RU" dirty="0" err="1">
                    <a:latin typeface="Times New Roman" panose="02020603050405020304" pitchFamily="18" charset="0"/>
                    <a:ea typeface="Times New Roman" panose="02020603050405020304" pitchFamily="18" charset="0"/>
                  </a:rPr>
                  <a:t>бұрышы</a:t>
                </a:r>
                <a:r>
                  <a:rPr lang="ru-RU" dirty="0">
                    <a:latin typeface="Times New Roman" panose="02020603050405020304" pitchFamily="18" charset="0"/>
                    <a:ea typeface="Times New Roman" panose="02020603050405020304" pitchFamily="18" charset="0"/>
                  </a:rPr>
                  <a:t>.</a:t>
                </a:r>
              </a:p>
              <a:p>
                <a:pPr indent="450215" algn="just">
                  <a:spcAft>
                    <a:spcPts val="0"/>
                  </a:spcAft>
                </a:pPr>
                <a:r>
                  <a:rPr lang="ru-RU" dirty="0" err="1">
                    <a:latin typeface="Times New Roman" panose="02020603050405020304" pitchFamily="18" charset="0"/>
                    <a:ea typeface="Times New Roman" panose="02020603050405020304" pitchFamily="18" charset="0"/>
                  </a:rPr>
                  <a:t>Формальды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есептеулер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өзекшенің</a:t>
                </a:r>
                <a:r>
                  <a:rPr lang="ru-RU" dirty="0">
                    <a:latin typeface="Times New Roman" panose="02020603050405020304" pitchFamily="18" charset="0"/>
                    <a:ea typeface="Times New Roman" panose="02020603050405020304" pitchFamily="18" charset="0"/>
                  </a:rPr>
                  <a:t> сыну </a:t>
                </a:r>
                <a:r>
                  <a:rPr lang="ru-RU" dirty="0" err="1">
                    <a:latin typeface="Times New Roman" panose="02020603050405020304" pitchFamily="18" charset="0"/>
                    <a:ea typeface="Times New Roman" panose="02020603050405020304" pitchFamily="18" charset="0"/>
                  </a:rPr>
                  <a:t>көрсеткіші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тұрақты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шама</a:t>
                </a:r>
                <a:r>
                  <a:rPr lang="ru-RU" dirty="0">
                    <a:latin typeface="Times New Roman" panose="02020603050405020304" pitchFamily="18" charset="0"/>
                    <a:ea typeface="Times New Roman" panose="02020603050405020304" pitchFamily="18" charset="0"/>
                  </a:rPr>
                  <a:t> (n1 = </a:t>
                </a:r>
                <a:r>
                  <a:rPr lang="ru-RU" dirty="0" err="1">
                    <a:latin typeface="Times New Roman" panose="02020603050405020304" pitchFamily="18" charset="0"/>
                    <a:ea typeface="Times New Roman" panose="02020603050405020304" pitchFamily="18" charset="0"/>
                  </a:rPr>
                  <a:t>const</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болатын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сатылы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сатылы</a:t>
                </a:r>
                <a:r>
                  <a:rPr lang="ru-RU" dirty="0">
                    <a:latin typeface="Times New Roman" panose="02020603050405020304" pitchFamily="18" charset="0"/>
                    <a:ea typeface="Times New Roman" panose="02020603050405020304" pitchFamily="18" charset="0"/>
                  </a:rPr>
                  <a:t> сыну </a:t>
                </a:r>
                <a:r>
                  <a:rPr lang="ru-RU" dirty="0" err="1">
                    <a:latin typeface="Times New Roman" panose="02020603050405020304" pitchFamily="18" charset="0"/>
                    <a:ea typeface="Times New Roman" panose="02020603050405020304" pitchFamily="18" charset="0"/>
                  </a:rPr>
                  <a:t>көрсеткіші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профилі</a:t>
                </a:r>
                <a:r>
                  <a:rPr lang="ru-RU" dirty="0">
                    <a:latin typeface="Times New Roman" panose="02020603050405020304" pitchFamily="18" charset="0"/>
                    <a:ea typeface="Times New Roman" panose="02020603050405020304" pitchFamily="18" charset="0"/>
                  </a:rPr>
                  <a:t> бар </a:t>
                </a:r>
                <a:r>
                  <a:rPr lang="ru-RU" dirty="0" err="1">
                    <a:latin typeface="Times New Roman" panose="02020603050405020304" pitchFamily="18" charset="0"/>
                    <a:ea typeface="Times New Roman" panose="02020603050405020304" pitchFamily="18" charset="0"/>
                  </a:rPr>
                  <a:t>талшық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үшін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жасауға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ыңғайлырақ</a:t>
                </a:r>
                <a:r>
                  <a:rPr lang="ru-RU" dirty="0">
                    <a:latin typeface="Times New Roman" panose="02020603050405020304" pitchFamily="18" charset="0"/>
                    <a:ea typeface="Times New Roman" panose="02020603050405020304" pitchFamily="18" charset="0"/>
                  </a:rPr>
                  <a:t>. 10.1 </a:t>
                </a:r>
                <a:r>
                  <a:rPr lang="ru-RU" dirty="0" err="1">
                    <a:latin typeface="Times New Roman" panose="02020603050405020304" pitchFamily="18" charset="0"/>
                    <a:ea typeface="Times New Roman" panose="02020603050405020304" pitchFamily="18" charset="0"/>
                  </a:rPr>
                  <a:t>Суретте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осындай</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талшықтағы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сәулелердің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жолын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көрсетеді</a:t>
                </a:r>
                <a:r>
                  <a:rPr lang="ru-RU" dirty="0">
                    <a:latin typeface="Times New Roman" panose="02020603050405020304" pitchFamily="18" charset="0"/>
                    <a:ea typeface="Times New Roman" panose="02020603050405020304" pitchFamily="18" charset="0"/>
                  </a:rPr>
                  <a:t>. Ядро </a:t>
                </a:r>
                <a:r>
                  <a:rPr lang="ru-RU" dirty="0" err="1">
                    <a:latin typeface="Times New Roman" panose="02020603050405020304" pitchFamily="18" charset="0"/>
                    <a:ea typeface="Times New Roman" panose="02020603050405020304" pitchFamily="18" charset="0"/>
                  </a:rPr>
                  <a:t>қабықшаға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қатысты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оптикалық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тығызырақ</a:t>
                </a:r>
                <a:r>
                  <a:rPr lang="ru-RU" dirty="0">
                    <a:latin typeface="Times New Roman" panose="02020603050405020304" pitchFamily="18" charset="0"/>
                    <a:ea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rPr>
                  <a:t>орта</a:t>
                </a:r>
                <a:endParaRPr lang="ru-RU" sz="1200" dirty="0">
                  <a:latin typeface="Calibri" panose="020F0502020204030204" pitchFamily="34" charset="0"/>
                  <a:ea typeface="Times New Roman" panose="02020603050405020304" pitchFamily="18" charset="0"/>
                  <a:cs typeface="Times New Roman" panose="02020603050405020304" pitchFamily="18" charset="0"/>
                </a:endParaRPr>
              </a:p>
            </p:txBody>
          </p:sp>
        </mc:Choice>
        <mc:Fallback>
          <p:sp>
            <p:nvSpPr>
              <p:cNvPr id="3" name="Прямоугольник 2"/>
              <p:cNvSpPr>
                <a:spLocks noRot="1" noChangeAspect="1" noMove="1" noResize="1" noEditPoints="1" noAdjustHandles="1" noChangeArrowheads="1" noChangeShapeType="1" noTextEdit="1"/>
              </p:cNvSpPr>
              <p:nvPr/>
            </p:nvSpPr>
            <p:spPr>
              <a:xfrm>
                <a:off x="3929062" y="978690"/>
                <a:ext cx="3786188" cy="5770811"/>
              </a:xfrm>
              <a:prstGeom prst="rect">
                <a:avLst/>
              </a:prstGeom>
              <a:blipFill rotWithShape="0">
                <a:blip r:embed="rId3"/>
                <a:stretch>
                  <a:fillRect l="-1449" r="-1288" b="-740"/>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4" name="Прямоугольник 3"/>
              <p:cNvSpPr/>
              <p:nvPr/>
            </p:nvSpPr>
            <p:spPr>
              <a:xfrm>
                <a:off x="7715250" y="978691"/>
                <a:ext cx="4238625" cy="5551007"/>
              </a:xfrm>
              <a:prstGeom prst="rect">
                <a:avLst/>
              </a:prstGeom>
            </p:spPr>
            <p:txBody>
              <a:bodyPr wrap="square">
                <a:spAutoFit/>
              </a:bodyPr>
              <a:lstStyle/>
              <a:p>
                <a:pPr indent="450215" algn="just">
                  <a:spcAft>
                    <a:spcPts val="0"/>
                  </a:spcAft>
                </a:pPr>
                <a:r>
                  <a:rPr lang="ru-RU" dirty="0">
                    <a:latin typeface="Times New Roman" panose="02020603050405020304" pitchFamily="18" charset="0"/>
                    <a:ea typeface="Times New Roman" panose="02020603050405020304" pitchFamily="18" charset="0"/>
                  </a:rPr>
                  <a:t>болғандықтан</a:t>
                </a:r>
                <a:r>
                  <a:rPr lang="ru-RU" dirty="0">
                    <a:latin typeface="Times New Roman" panose="02020603050405020304" pitchFamily="18" charset="0"/>
                    <a:ea typeface="Times New Roman" panose="02020603050405020304" pitchFamily="18" charset="0"/>
                  </a:rPr>
                  <a:t> (n1 &gt; n2), </a:t>
                </a:r>
                <a:r>
                  <a:rPr lang="ru-RU" dirty="0" err="1">
                    <a:latin typeface="Times New Roman" panose="02020603050405020304" pitchFamily="18" charset="0"/>
                    <a:ea typeface="Times New Roman" panose="02020603050405020304" pitchFamily="18" charset="0"/>
                  </a:rPr>
                  <a:t>онда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сынған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сәуле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ортаның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шекарасы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бойымен</a:t>
                </a:r>
                <a:r>
                  <a:rPr lang="ru-RU" dirty="0">
                    <a:latin typeface="Times New Roman" panose="02020603050405020304" pitchFamily="18" charset="0"/>
                    <a:ea typeface="Times New Roman" panose="02020603050405020304" pitchFamily="18" charset="0"/>
                  </a:rPr>
                  <a:t> (θ2 = 90°) </a:t>
                </a:r>
                <a:r>
                  <a:rPr lang="ru-RU" dirty="0" err="1">
                    <a:latin typeface="Times New Roman" panose="02020603050405020304" pitchFamily="18" charset="0"/>
                    <a:ea typeface="Times New Roman" panose="02020603050405020304" pitchFamily="18" charset="0"/>
                  </a:rPr>
                  <a:t>өтетін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шекарадағы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ішкі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түсу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бұрышы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θ</a:t>
                </a:r>
                <a:r>
                  <a:rPr lang="ru-RU" baseline="-25000" dirty="0" err="1">
                    <a:latin typeface="Times New Roman" panose="02020603050405020304" pitchFamily="18" charset="0"/>
                    <a:ea typeface="Times New Roman" panose="02020603050405020304" pitchFamily="18" charset="0"/>
                  </a:rPr>
                  <a:t>С</a:t>
                </a:r>
                <a:r>
                  <a:rPr lang="ru-RU" dirty="0">
                    <a:latin typeface="Times New Roman" panose="02020603050405020304" pitchFamily="18" charset="0"/>
                    <a:ea typeface="Times New Roman" panose="02020603050405020304" pitchFamily="18" charset="0"/>
                  </a:rPr>
                  <a:t> – </a:t>
                </a:r>
                <a:r>
                  <a:rPr lang="ru-RU" dirty="0" err="1">
                    <a:latin typeface="Times New Roman" panose="02020603050405020304" pitchFamily="18" charset="0"/>
                    <a:ea typeface="Times New Roman" panose="02020603050405020304" pitchFamily="18" charset="0"/>
                  </a:rPr>
                  <a:t>критикалық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түсу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бұрышы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болады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Снелл</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заңынан</a:t>
                </a:r>
                <a:r>
                  <a:rPr lang="ru-RU" dirty="0">
                    <a:latin typeface="Times New Roman" panose="02020603050405020304" pitchFamily="18" charset="0"/>
                    <a:ea typeface="Times New Roman" panose="02020603050405020304" pitchFamily="18" charset="0"/>
                  </a:rPr>
                  <a:t> осы </a:t>
                </a:r>
                <a:r>
                  <a:rPr lang="ru-RU" dirty="0" err="1">
                    <a:latin typeface="Times New Roman" panose="02020603050405020304" pitchFamily="18" charset="0"/>
                    <a:ea typeface="Times New Roman" panose="02020603050405020304" pitchFamily="18" charset="0"/>
                  </a:rPr>
                  <a:t>сыни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түсу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бұрышын</a:t>
                </a:r>
                <a:r>
                  <a:rPr lang="ru-RU" dirty="0">
                    <a:latin typeface="Times New Roman" panose="02020603050405020304" pitchFamily="18" charset="0"/>
                    <a:ea typeface="Times New Roman" panose="02020603050405020304" pitchFamily="18" charset="0"/>
                  </a:rPr>
                  <a:t> табу </a:t>
                </a:r>
                <a:r>
                  <a:rPr lang="ru-RU" dirty="0" err="1">
                    <a:latin typeface="Times New Roman" panose="02020603050405020304" pitchFamily="18" charset="0"/>
                    <a:ea typeface="Times New Roman" panose="02020603050405020304" pitchFamily="18" charset="0"/>
                  </a:rPr>
                  <a:t>оңай</a:t>
                </a:r>
                <a:r>
                  <a:rPr lang="ru-RU" dirty="0">
                    <a:latin typeface="Times New Roman" panose="02020603050405020304" pitchFamily="18" charset="0"/>
                    <a:ea typeface="Times New Roman" panose="02020603050405020304" pitchFamily="18" charset="0"/>
                  </a:rPr>
                  <a:t>:</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latin typeface="Calibri" panose="020F0502020204030204" pitchFamily="34" charset="0"/>
                  <a:ea typeface="Times New Roman" panose="02020603050405020304" pitchFamily="18" charset="0"/>
                  <a:cs typeface="Times New Roman" panose="02020603050405020304" pitchFamily="18" charset="0"/>
                </a:endParaRPr>
              </a:p>
              <a:p>
                <a:pPr algn="r">
                  <a:spcAft>
                    <a:spcPts val="0"/>
                  </a:spcAft>
                </a:pPr>
                <a14:m>
                  <m:oMath xmlns:m="http://schemas.openxmlformats.org/officeDocument/2006/math">
                    <m:sSub>
                      <m:sSubPr>
                        <m:ctrlPr>
                          <a:rPr lang="ru-RU" i="1">
                            <a:latin typeface="Cambria Math" panose="02040503050406030204" pitchFamily="18" charset="0"/>
                            <a:ea typeface="Times New Roman" panose="02020603050405020304" pitchFamily="18" charset="0"/>
                            <a:cs typeface="Times New Roman" panose="02020603050405020304" pitchFamily="18" charset="0"/>
                          </a:rPr>
                        </m:ctrlPr>
                      </m:sSubPr>
                      <m:e>
                        <m:r>
                          <a:rPr lang="kk-KZ" i="1">
                            <a:latin typeface="Cambria Math" panose="02040503050406030204" pitchFamily="18" charset="0"/>
                            <a:ea typeface="Times New Roman" panose="02020603050405020304" pitchFamily="18" charset="0"/>
                            <a:cs typeface="Times New Roman" panose="02020603050405020304" pitchFamily="18" charset="0"/>
                          </a:rPr>
                          <m:t>𝜃</m:t>
                        </m:r>
                      </m:e>
                      <m:sub>
                        <m:r>
                          <a:rPr lang="kk-KZ" i="1">
                            <a:latin typeface="Cambria Math" panose="02040503050406030204" pitchFamily="18" charset="0"/>
                            <a:ea typeface="Times New Roman" panose="02020603050405020304" pitchFamily="18" charset="0"/>
                            <a:cs typeface="Times New Roman" panose="02020603050405020304" pitchFamily="18" charset="0"/>
                          </a:rPr>
                          <m:t>𝑐</m:t>
                        </m:r>
                      </m:sub>
                    </m:sSub>
                    <m:r>
                      <a:rPr lang="kk-KZ" i="1">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kk-KZ">
                        <a:latin typeface="Cambria Math" panose="02040503050406030204" pitchFamily="18" charset="0"/>
                        <a:ea typeface="Times New Roman" panose="02020603050405020304" pitchFamily="18" charset="0"/>
                        <a:cs typeface="Times New Roman" panose="02020603050405020304" pitchFamily="18" charset="0"/>
                      </a:rPr>
                      <m:t>arcsin</m:t>
                    </m:r>
                    <m:r>
                      <a:rPr lang="kk-KZ">
                        <a:latin typeface="Cambria Math" panose="02040503050406030204" pitchFamily="18" charset="0"/>
                        <a:ea typeface="Times New Roman" panose="02020603050405020304" pitchFamily="18" charset="0"/>
                        <a:cs typeface="Times New Roman" panose="02020603050405020304" pitchFamily="18" charset="0"/>
                      </a:rPr>
                      <m:t>⁡</m:t>
                    </m:r>
                    <m:r>
                      <a:rPr lang="kk-KZ" i="1">
                        <a:latin typeface="Cambria Math" panose="02040503050406030204" pitchFamily="18" charset="0"/>
                        <a:ea typeface="Times New Roman" panose="02020603050405020304" pitchFamily="18" charset="0"/>
                        <a:cs typeface="Times New Roman" panose="02020603050405020304" pitchFamily="18" charset="0"/>
                      </a:rPr>
                      <m:t>(</m:t>
                    </m:r>
                    <m:f>
                      <m:fPr>
                        <m:ctrlPr>
                          <a:rPr lang="ru-RU" i="1">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ru-RU" i="1">
                                <a:latin typeface="Cambria Math" panose="02040503050406030204" pitchFamily="18" charset="0"/>
                                <a:ea typeface="Times New Roman" panose="02020603050405020304" pitchFamily="18" charset="0"/>
                                <a:cs typeface="Times New Roman" panose="02020603050405020304" pitchFamily="18" charset="0"/>
                              </a:rPr>
                            </m:ctrlPr>
                          </m:sSubPr>
                          <m:e>
                            <m:r>
                              <a:rPr lang="kk-KZ" i="1">
                                <a:latin typeface="Cambria Math" panose="02040503050406030204" pitchFamily="18" charset="0"/>
                                <a:ea typeface="Times New Roman" panose="02020603050405020304" pitchFamily="18" charset="0"/>
                                <a:cs typeface="Times New Roman" panose="02020603050405020304" pitchFamily="18" charset="0"/>
                              </a:rPr>
                              <m:t>𝑛</m:t>
                            </m:r>
                          </m:e>
                          <m:sub>
                            <m:r>
                              <a:rPr lang="kk-KZ" i="1">
                                <a:latin typeface="Cambria Math" panose="02040503050406030204" pitchFamily="18" charset="0"/>
                                <a:ea typeface="Times New Roman" panose="02020603050405020304" pitchFamily="18" charset="0"/>
                                <a:cs typeface="Times New Roman" panose="02020603050405020304" pitchFamily="18" charset="0"/>
                              </a:rPr>
                              <m:t>1</m:t>
                            </m:r>
                          </m:sub>
                        </m:sSub>
                      </m:num>
                      <m:den>
                        <m:sSub>
                          <m:sSubPr>
                            <m:ctrlPr>
                              <a:rPr lang="ru-RU" i="1">
                                <a:latin typeface="Cambria Math" panose="02040503050406030204" pitchFamily="18" charset="0"/>
                                <a:ea typeface="Times New Roman" panose="02020603050405020304" pitchFamily="18" charset="0"/>
                                <a:cs typeface="Times New Roman" panose="02020603050405020304" pitchFamily="18" charset="0"/>
                              </a:rPr>
                            </m:ctrlPr>
                          </m:sSubPr>
                          <m:e>
                            <m:r>
                              <a:rPr lang="kk-KZ" i="1">
                                <a:latin typeface="Cambria Math" panose="02040503050406030204" pitchFamily="18" charset="0"/>
                                <a:ea typeface="Times New Roman" panose="02020603050405020304" pitchFamily="18" charset="0"/>
                                <a:cs typeface="Times New Roman" panose="02020603050405020304" pitchFamily="18" charset="0"/>
                              </a:rPr>
                              <m:t>𝑛</m:t>
                            </m:r>
                          </m:e>
                          <m:sub>
                            <m:r>
                              <a:rPr lang="kk-KZ" i="1">
                                <a:latin typeface="Cambria Math" panose="02040503050406030204" pitchFamily="18" charset="0"/>
                                <a:ea typeface="Times New Roman" panose="02020603050405020304" pitchFamily="18" charset="0"/>
                                <a:cs typeface="Times New Roman" panose="02020603050405020304" pitchFamily="18" charset="0"/>
                              </a:rPr>
                              <m:t>2</m:t>
                            </m:r>
                          </m:sub>
                        </m:sSub>
                      </m:den>
                    </m:f>
                    <m:r>
                      <a:rPr lang="kk-KZ" i="1">
                        <a:latin typeface="Cambria Math" panose="02040503050406030204" pitchFamily="18" charset="0"/>
                        <a:ea typeface="Times New Roman" panose="02020603050405020304" pitchFamily="18" charset="0"/>
                        <a:cs typeface="Times New Roman" panose="02020603050405020304" pitchFamily="18" charset="0"/>
                      </a:rPr>
                      <m:t>)</m:t>
                    </m:r>
                  </m:oMath>
                </a14:m>
                <a:r>
                  <a:rPr lang="kk-KZ" dirty="0">
                    <a:latin typeface="Times New Roman" panose="02020603050405020304" pitchFamily="18" charset="0"/>
                    <a:ea typeface="Times New Roman" panose="02020603050405020304" pitchFamily="18" charset="0"/>
                    <a:cs typeface="Times New Roman" panose="02020603050405020304" pitchFamily="18" charset="0"/>
                  </a:rPr>
                  <a:t>	</a:t>
                </a:r>
                <a:r>
                  <a:rPr lang="kk-KZ"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kk-KZ" dirty="0">
                    <a:latin typeface="Times New Roman" panose="02020603050405020304" pitchFamily="18" charset="0"/>
                    <a:ea typeface="Times New Roman" panose="02020603050405020304" pitchFamily="18" charset="0"/>
                    <a:cs typeface="Times New Roman" panose="02020603050405020304" pitchFamily="18" charset="0"/>
                  </a:rPr>
                  <a:t>10.3) </a:t>
                </a:r>
                <a:endParaRPr lang="ru-RU" sz="1200" dirty="0">
                  <a:latin typeface="Calibri" panose="020F0502020204030204" pitchFamily="34" charset="0"/>
                  <a:ea typeface="Times New Roman" panose="02020603050405020304" pitchFamily="18" charset="0"/>
                  <a:cs typeface="Times New Roman" panose="02020603050405020304" pitchFamily="18" charset="0"/>
                </a:endParaRPr>
              </a:p>
              <a:p>
                <a:pPr indent="450215" algn="just">
                  <a:spcAft>
                    <a:spcPts val="0"/>
                  </a:spcAft>
                </a:pPr>
                <a:r>
                  <a:rPr lang="kk-KZ" dirty="0">
                    <a:latin typeface="Times New Roman" panose="02020603050405020304" pitchFamily="18" charset="0"/>
                    <a:ea typeface="Times New Roman" panose="02020603050405020304" pitchFamily="18" charset="0"/>
                  </a:rPr>
                  <a:t>Интерфейстегі түсу бұрышы түсудің критикалық бұрышынан (сәуле 2) аз болса, онда әрбір ішкі шағылысу кезінде энергияның бір бөлігі сынған сәуле түрінде сыртқа шашырап, ақырында жарықтың әлсіреуіне әкеледі. Егер түсу бұрышы критикалық бұрыштан (1-сәуле) үлкен болса, онда шекарадан әрбір шағылу кезінде толық ішкі шағылысу есебінен барлық энергия өзекке қайта оралады.</a:t>
                </a:r>
                <a:endParaRPr lang="ru-RU" dirty="0">
                  <a:latin typeface="Times New Roman" panose="02020603050405020304" pitchFamily="18" charset="0"/>
                  <a:ea typeface="Times New Roman" panose="02020603050405020304" pitchFamily="18" charset="0"/>
                </a:endParaRPr>
              </a:p>
              <a:p>
                <a:pPr marR="133350" indent="450215" algn="just">
                  <a:lnSpc>
                    <a:spcPct val="125000"/>
                  </a:lnSpc>
                  <a:spcAft>
                    <a:spcPts val="0"/>
                  </a:spcAft>
                </a:pPr>
                <a:r>
                  <a:rPr lang="kk-KZ"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sz="1200" dirty="0">
                  <a:latin typeface="Calibri" panose="020F0502020204030204" pitchFamily="34" charset="0"/>
                  <a:ea typeface="Times New Roman" panose="02020603050405020304" pitchFamily="18" charset="0"/>
                  <a:cs typeface="Times New Roman" panose="02020603050405020304" pitchFamily="18" charset="0"/>
                </a:endParaRPr>
              </a:p>
            </p:txBody>
          </p:sp>
        </mc:Choice>
        <mc:Fallback>
          <p:sp>
            <p:nvSpPr>
              <p:cNvPr id="4" name="Прямоугольник 3"/>
              <p:cNvSpPr>
                <a:spLocks noRot="1" noChangeAspect="1" noMove="1" noResize="1" noEditPoints="1" noAdjustHandles="1" noChangeArrowheads="1" noChangeShapeType="1" noTextEdit="1"/>
              </p:cNvSpPr>
              <p:nvPr/>
            </p:nvSpPr>
            <p:spPr>
              <a:xfrm>
                <a:off x="7715250" y="978691"/>
                <a:ext cx="4238625" cy="5551007"/>
              </a:xfrm>
              <a:prstGeom prst="rect">
                <a:avLst/>
              </a:prstGeom>
              <a:blipFill rotWithShape="0">
                <a:blip r:embed="rId4"/>
                <a:stretch>
                  <a:fillRect l="-1295" t="-659" r="-1151" b="-330"/>
                </a:stretch>
              </a:blipFill>
            </p:spPr>
            <p:txBody>
              <a:bodyPr/>
              <a:lstStyle/>
              <a:p>
                <a:r>
                  <a:rPr lang="ru-RU">
                    <a:noFill/>
                  </a:rPr>
                  <a:t> </a:t>
                </a:r>
              </a:p>
            </p:txBody>
          </p:sp>
        </mc:Fallback>
      </mc:AlternateContent>
    </p:spTree>
    <p:extLst>
      <p:ext uri="{BB962C8B-B14F-4D97-AF65-F5344CB8AC3E}">
        <p14:creationId xmlns:p14="http://schemas.microsoft.com/office/powerpoint/2010/main" val="2255433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ятиугольник 9"/>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0" y="397815"/>
            <a:ext cx="10801349"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R="132715" indent="450215" algn="ctr">
              <a:spcAft>
                <a:spcPts val="0"/>
              </a:spcAft>
            </a:pPr>
            <a:r>
              <a:rPr lang="ru-RU" sz="2400" dirty="0">
                <a:latin typeface="Times New Roman" panose="02020603050405020304" pitchFamily="18" charset="0"/>
                <a:ea typeface="Times New Roman" panose="02020603050405020304" pitchFamily="18" charset="0"/>
              </a:rPr>
              <a:t>Сыну </a:t>
            </a:r>
            <a:r>
              <a:rPr lang="ru-RU" sz="2400" dirty="0" err="1">
                <a:latin typeface="Times New Roman" panose="02020603050405020304" pitchFamily="18" charset="0"/>
                <a:ea typeface="Times New Roman" panose="02020603050405020304" pitchFamily="18" charset="0"/>
              </a:rPr>
              <a:t>көрсеткіштерінің</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салыстырмалы</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айырмашылығы</a:t>
            </a:r>
            <a:endParaRPr lang="ru-RU" sz="2400" dirty="0">
              <a:latin typeface="Times New Roman" panose="02020603050405020304" pitchFamily="18" charset="0"/>
              <a:ea typeface="Times New Roman" panose="02020603050405020304" pitchFamily="18" charset="0"/>
            </a:endParaRPr>
          </a:p>
        </p:txBody>
      </p:sp>
      <p:sp>
        <p:nvSpPr>
          <p:cNvPr id="12" name="Нашивка 11"/>
          <p:cNvSpPr/>
          <p:nvPr/>
        </p:nvSpPr>
        <p:spPr>
          <a:xfrm>
            <a:off x="11058526" y="278604"/>
            <a:ext cx="1028701"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solidFill>
                  <a:schemeClr val="tx1"/>
                </a:solidFill>
              </a:rPr>
              <a:t>4</a:t>
            </a:r>
            <a:endParaRPr lang="ru-RU" dirty="0">
              <a:solidFill>
                <a:schemeClr val="tx1"/>
              </a:solidFill>
            </a:endParaRPr>
          </a:p>
        </p:txBody>
      </p:sp>
      <p:pic>
        <p:nvPicPr>
          <p:cNvPr id="6" name="image716.png"/>
          <p:cNvPicPr/>
          <p:nvPr/>
        </p:nvPicPr>
        <p:blipFill>
          <a:blip r:embed="rId2" cstate="print">
            <a:extLst>
              <a:ext uri="{28A0092B-C50C-407E-A947-70E740481C1C}">
                <a14:useLocalDpi xmlns:a14="http://schemas.microsoft.com/office/drawing/2010/main" val="0"/>
              </a:ext>
            </a:extLst>
          </a:blip>
          <a:stretch>
            <a:fillRect/>
          </a:stretch>
        </p:blipFill>
        <p:spPr>
          <a:xfrm>
            <a:off x="1557336" y="1240761"/>
            <a:ext cx="9258302" cy="3451500"/>
          </a:xfrm>
          <a:prstGeom prst="rect">
            <a:avLst/>
          </a:prstGeom>
        </p:spPr>
      </p:pic>
      <p:sp>
        <p:nvSpPr>
          <p:cNvPr id="2" name="Прямоугольник 1"/>
          <p:cNvSpPr/>
          <p:nvPr/>
        </p:nvSpPr>
        <p:spPr>
          <a:xfrm>
            <a:off x="428625" y="4692261"/>
            <a:ext cx="11515725" cy="2593018"/>
          </a:xfrm>
          <a:prstGeom prst="rect">
            <a:avLst/>
          </a:prstGeom>
        </p:spPr>
        <p:txBody>
          <a:bodyPr wrap="square">
            <a:spAutoFit/>
          </a:bodyPr>
          <a:lstStyle/>
          <a:p>
            <a:pPr algn="ctr">
              <a:lnSpc>
                <a:spcPct val="125000"/>
              </a:lnSpc>
              <a:spcAft>
                <a:spcPts val="0"/>
              </a:spcAft>
            </a:pPr>
            <a:r>
              <a:rPr lang="kk-KZ" sz="2000" dirty="0">
                <a:latin typeface="Times New Roman" panose="02020603050405020304" pitchFamily="18" charset="0"/>
                <a:ea typeface="Times New Roman" panose="02020603050405020304" pitchFamily="18" charset="0"/>
                <a:cs typeface="Times New Roman" panose="02020603050405020304" pitchFamily="18" charset="0"/>
              </a:rPr>
              <a:t>10.1-сурет. Қадамдық профилі бар көпмодалы оптикалық талшықтағы сәулелердің жолы </a:t>
            </a:r>
            <a:endParaRPr lang="kk-KZ"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25000"/>
              </a:lnSpc>
              <a:spcAft>
                <a:spcPts val="0"/>
              </a:spcAft>
            </a:pPr>
            <a:endParaRPr lang="kk-KZ" sz="20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25000"/>
              </a:lnSpc>
            </a:pPr>
            <a:r>
              <a:rPr lang="kk-KZ" sz="2000" i="1" dirty="0">
                <a:latin typeface="Times New Roman" panose="02020603050405020304" pitchFamily="18" charset="0"/>
                <a:cs typeface="Times New Roman" panose="02020603050405020304" pitchFamily="18" charset="0"/>
              </a:rPr>
              <a:t>Траекториялары оптикалық тығызырақ ортада толығымен жататын сәулелерді бағыттаушы деп атайды. </a:t>
            </a:r>
            <a:r>
              <a:rPr lang="kk-KZ" sz="2000" dirty="0">
                <a:latin typeface="Times New Roman" panose="02020603050405020304" pitchFamily="18" charset="0"/>
                <a:cs typeface="Times New Roman" panose="02020603050405020304" pitchFamily="18" charset="0"/>
              </a:rPr>
              <a:t>Бағытталған сәулелердегі энергия сыртқа шашырамайтындықтан, мұндай сәулелер ұзақ қашықтыққа жүре алады.</a:t>
            </a:r>
            <a:endParaRPr lang="ru-RU" sz="2000" dirty="0">
              <a:latin typeface="Times New Roman" panose="02020603050405020304" pitchFamily="18" charset="0"/>
              <a:cs typeface="Times New Roman" panose="02020603050405020304" pitchFamily="18" charset="0"/>
            </a:endParaRPr>
          </a:p>
          <a:p>
            <a:pPr algn="ctr">
              <a:lnSpc>
                <a:spcPct val="125000"/>
              </a:lnSpc>
              <a:spcAft>
                <a:spcPts val="0"/>
              </a:spcAft>
            </a:pPr>
            <a:endParaRPr lang="ru-RU" sz="12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25000"/>
              </a:lnSpc>
              <a:spcAft>
                <a:spcPts val="0"/>
              </a:spcAft>
            </a:pPr>
            <a:r>
              <a:rPr lang="kk-KZ"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7848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ятиугольник 9"/>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0" y="369698"/>
            <a:ext cx="10801349" cy="5178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0215" algn="ctr">
              <a:lnSpc>
                <a:spcPct val="125000"/>
              </a:lnSpc>
              <a:spcAft>
                <a:spcPts val="0"/>
              </a:spcAft>
            </a:pPr>
            <a:r>
              <a:rPr lang="kk-KZ" sz="2400" dirty="0">
                <a:latin typeface="Times New Roman" panose="02020603050405020304" pitchFamily="18" charset="0"/>
                <a:ea typeface="Times New Roman" panose="02020603050405020304" pitchFamily="18" charset="0"/>
                <a:cs typeface="Times New Roman" panose="02020603050405020304" pitchFamily="18" charset="0"/>
              </a:rPr>
              <a:t>Сандық апертура.</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Нашивка 11"/>
          <p:cNvSpPr/>
          <p:nvPr/>
        </p:nvSpPr>
        <p:spPr>
          <a:xfrm>
            <a:off x="11058526" y="278604"/>
            <a:ext cx="1028701"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solidFill>
                  <a:schemeClr val="tx1"/>
                </a:solidFill>
              </a:rPr>
              <a:t>5</a:t>
            </a:r>
            <a:endParaRPr lang="ru-RU" dirty="0">
              <a:solidFill>
                <a:schemeClr val="tx1"/>
              </a:solidFill>
            </a:endParaRPr>
          </a:p>
        </p:txBody>
      </p:sp>
      <mc:AlternateContent xmlns:mc="http://schemas.openxmlformats.org/markup-compatibility/2006">
        <mc:Choice xmlns:a14="http://schemas.microsoft.com/office/drawing/2010/main" Requires="a14">
          <p:sp>
            <p:nvSpPr>
              <p:cNvPr id="3" name="Прямоугольник 2"/>
              <p:cNvSpPr/>
              <p:nvPr/>
            </p:nvSpPr>
            <p:spPr>
              <a:xfrm>
                <a:off x="328613" y="1282371"/>
                <a:ext cx="11472864" cy="5575629"/>
              </a:xfrm>
              <a:prstGeom prst="rect">
                <a:avLst/>
              </a:prstGeom>
            </p:spPr>
            <p:txBody>
              <a:bodyPr wrap="square">
                <a:spAutoFit/>
              </a:bodyPr>
              <a:lstStyle/>
              <a:p>
                <a:pPr indent="450215" algn="just">
                  <a:lnSpc>
                    <a:spcPct val="125000"/>
                  </a:lnSpc>
                  <a:spcAft>
                    <a:spcPts val="0"/>
                  </a:spcAft>
                </a:pPr>
                <a:r>
                  <a:rPr lang="kk-KZ" dirty="0" smtClean="0">
                    <a:effectLst/>
                    <a:latin typeface="Times New Roman" panose="02020603050405020304" pitchFamily="18" charset="0"/>
                    <a:ea typeface="Times New Roman" panose="02020603050405020304" pitchFamily="18" charset="0"/>
                    <a:cs typeface="Times New Roman" panose="02020603050405020304" pitchFamily="18" charset="0"/>
                  </a:rPr>
                  <a:t>Талшықты </a:t>
                </a: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сипаттайтын маңызды параметр – сандық апертура NA. Ол талшыққа енгізілген NА максималды бұрышымен байланысты бос кеңістіктің сәулеленуі, онда жарық толығымен ішке шағылысады, NА  мына формула бойынша </a:t>
                </a:r>
                <a:r>
                  <a:rPr lang="kk-KZ" dirty="0" smtClean="0">
                    <a:effectLst/>
                    <a:latin typeface="Times New Roman" panose="02020603050405020304" pitchFamily="18" charset="0"/>
                    <a:ea typeface="Times New Roman" panose="02020603050405020304" pitchFamily="18" charset="0"/>
                    <a:cs typeface="Times New Roman" panose="02020603050405020304" pitchFamily="18" charset="0"/>
                  </a:rPr>
                  <a:t>таралады</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r">
                  <a:lnSpc>
                    <a:spcPct val="125000"/>
                  </a:lnSpc>
                  <a:spcAft>
                    <a:spcPts val="0"/>
                  </a:spcAft>
                </a:pP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kk-KZ" i="1">
                        <a:effectLst/>
                        <a:latin typeface="Cambria Math" panose="02040503050406030204" pitchFamily="18" charset="0"/>
                        <a:ea typeface="Times New Roman" panose="02020603050405020304" pitchFamily="18" charset="0"/>
                        <a:cs typeface="Times New Roman" panose="02020603050405020304" pitchFamily="18" charset="0"/>
                      </a:rPr>
                      <m:t>𝑁𝐴</m:t>
                    </m:r>
                    <m:r>
                      <a:rPr lang="kk-KZ" i="1">
                        <a:effectLst/>
                        <a:latin typeface="Cambria Math" panose="02040503050406030204" pitchFamily="18" charset="0"/>
                        <a:ea typeface="Times New Roman" panose="02020603050405020304" pitchFamily="18" charset="0"/>
                        <a:cs typeface="Times New Roman" panose="02020603050405020304" pitchFamily="18" charset="0"/>
                      </a:rPr>
                      <m:t>=</m:t>
                    </m:r>
                    <m:r>
                      <a:rPr lang="kk-KZ" i="1">
                        <a:effectLst/>
                        <a:latin typeface="Cambria Math" panose="02040503050406030204" pitchFamily="18" charset="0"/>
                        <a:ea typeface="Times New Roman" panose="02020603050405020304" pitchFamily="18" charset="0"/>
                        <a:cs typeface="Times New Roman" panose="02020603050405020304" pitchFamily="18" charset="0"/>
                      </a:rPr>
                      <m:t>𝑠𝑖𝑛</m:t>
                    </m:r>
                    <m:sSub>
                      <m:sSubPr>
                        <m:ctrlPr>
                          <a:rPr lang="ru-RU"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k-KZ" i="1">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kk-KZ" i="1">
                            <a:effectLst/>
                            <a:latin typeface="Cambria Math" panose="02040503050406030204" pitchFamily="18" charset="0"/>
                            <a:ea typeface="Times New Roman" panose="02020603050405020304" pitchFamily="18" charset="0"/>
                            <a:cs typeface="Times New Roman" panose="02020603050405020304" pitchFamily="18" charset="0"/>
                          </a:rPr>
                          <m:t>𝐴</m:t>
                        </m:r>
                      </m:sub>
                    </m:sSub>
                  </m:oMath>
                </a14:m>
                <a:r>
                  <a:rPr lang="kk-KZ"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i="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(10.4</a:t>
                </a:r>
                <a:r>
                  <a:rPr lang="kk-KZ"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spcAft>
                    <a:spcPts val="0"/>
                  </a:spcAft>
                </a:pPr>
                <a:r>
                  <a:rPr lang="kk-KZ" dirty="0">
                    <a:effectLst/>
                    <a:latin typeface="Times New Roman" panose="02020603050405020304" pitchFamily="18" charset="0"/>
                    <a:ea typeface="Times New Roman" panose="02020603050405020304" pitchFamily="18" charset="0"/>
                  </a:rPr>
                  <a:t>Талшық өндірушілер эксперименттік түрде </a:t>
                </a:r>
                <a:r>
                  <a:rPr lang="ru-RU" dirty="0">
                    <a:effectLst/>
                    <a:latin typeface="Times New Roman" panose="02020603050405020304" pitchFamily="18" charset="0"/>
                    <a:ea typeface="Times New Roman" panose="02020603050405020304" pitchFamily="18" charset="0"/>
                  </a:rPr>
                  <a:t>θ</a:t>
                </a:r>
                <a:r>
                  <a:rPr lang="kk-KZ" dirty="0">
                    <a:effectLst/>
                    <a:latin typeface="Times New Roman" panose="02020603050405020304" pitchFamily="18" charset="0"/>
                    <a:ea typeface="Times New Roman" panose="02020603050405020304" pitchFamily="18" charset="0"/>
                  </a:rPr>
                  <a:t>A бұрышын өлшейді және берілген талшықтың әрбір түрі үшін сандық саңылаудың сәйкес мәнін көрсетеді. Қадамдық профилі бар талшық үшін сыну көрсеткіштерімен көрсетілген сандық саңылау мәнін алу оңай:</a:t>
                </a:r>
                <a:endParaRPr lang="ru-RU" dirty="0">
                  <a:effectLst/>
                  <a:latin typeface="Times New Roman" panose="02020603050405020304" pitchFamily="18" charset="0"/>
                  <a:ea typeface="Times New Roman" panose="02020603050405020304" pitchFamily="18" charset="0"/>
                </a:endParaRPr>
              </a:p>
              <a:p>
                <a:pPr indent="450215" algn="r">
                  <a:spcAft>
                    <a:spcPts val="0"/>
                  </a:spcAft>
                </a:pPr>
                <a:r>
                  <a:rPr lang="kk-KZ" dirty="0" smtClean="0">
                    <a:effectLst/>
                    <a:latin typeface="Times New Roman" panose="02020603050405020304" pitchFamily="18" charset="0"/>
                    <a:ea typeface="Times New Roman" panose="02020603050405020304" pitchFamily="18" charset="0"/>
                  </a:rPr>
                  <a:t>                                                   </a:t>
                </a:r>
                <a14:m>
                  <m:oMath xmlns:m="http://schemas.openxmlformats.org/officeDocument/2006/math">
                    <m:r>
                      <a:rPr lang="kk-KZ" i="1">
                        <a:effectLst/>
                        <a:latin typeface="Cambria Math" panose="02040503050406030204" pitchFamily="18" charset="0"/>
                        <a:ea typeface="Times New Roman" panose="02020603050405020304" pitchFamily="18" charset="0"/>
                      </a:rPr>
                      <m:t>𝑁𝐴</m:t>
                    </m:r>
                    <m:r>
                      <a:rPr lang="kk-KZ" i="1">
                        <a:effectLst/>
                        <a:latin typeface="Cambria Math" panose="02040503050406030204" pitchFamily="18" charset="0"/>
                        <a:ea typeface="Times New Roman" panose="02020603050405020304" pitchFamily="18" charset="0"/>
                      </a:rPr>
                      <m:t>=</m:t>
                    </m:r>
                    <m:rad>
                      <m:radPr>
                        <m:degHide m:val="on"/>
                        <m:ctrlPr>
                          <a:rPr lang="ru-RU" i="1">
                            <a:effectLst/>
                            <a:latin typeface="Cambria Math" panose="02040503050406030204" pitchFamily="18" charset="0"/>
                            <a:ea typeface="Times New Roman" panose="02020603050405020304" pitchFamily="18" charset="0"/>
                          </a:rPr>
                        </m:ctrlPr>
                      </m:radPr>
                      <m:deg/>
                      <m:e>
                        <m:sSubSup>
                          <m:sSubSupPr>
                            <m:ctrlPr>
                              <a:rPr lang="ru-RU" i="1">
                                <a:effectLst/>
                                <a:latin typeface="Cambria Math" panose="02040503050406030204" pitchFamily="18" charset="0"/>
                                <a:ea typeface="Times New Roman" panose="02020603050405020304" pitchFamily="18" charset="0"/>
                              </a:rPr>
                            </m:ctrlPr>
                          </m:sSubSupPr>
                          <m:e>
                            <m:r>
                              <a:rPr lang="kk-KZ" i="1">
                                <a:effectLst/>
                                <a:latin typeface="Cambria Math" panose="02040503050406030204" pitchFamily="18" charset="0"/>
                                <a:ea typeface="Times New Roman" panose="02020603050405020304" pitchFamily="18" charset="0"/>
                              </a:rPr>
                              <m:t>𝑛</m:t>
                            </m:r>
                          </m:e>
                          <m:sub>
                            <m:r>
                              <a:rPr lang="kk-KZ" i="1">
                                <a:effectLst/>
                                <a:latin typeface="Cambria Math" panose="02040503050406030204" pitchFamily="18" charset="0"/>
                                <a:ea typeface="Times New Roman" panose="02020603050405020304" pitchFamily="18" charset="0"/>
                              </a:rPr>
                              <m:t>1</m:t>
                            </m:r>
                          </m:sub>
                          <m:sup>
                            <m:r>
                              <a:rPr lang="kk-KZ" i="1">
                                <a:effectLst/>
                                <a:latin typeface="Cambria Math" panose="02040503050406030204" pitchFamily="18" charset="0"/>
                                <a:ea typeface="Times New Roman" panose="02020603050405020304" pitchFamily="18" charset="0"/>
                              </a:rPr>
                              <m:t>2</m:t>
                            </m:r>
                          </m:sup>
                        </m:sSubSup>
                        <m:r>
                          <a:rPr lang="kk-KZ" i="1">
                            <a:effectLst/>
                            <a:latin typeface="Cambria Math" panose="02040503050406030204" pitchFamily="18" charset="0"/>
                            <a:ea typeface="Times New Roman" panose="02020603050405020304" pitchFamily="18" charset="0"/>
                          </a:rPr>
                          <m:t>−</m:t>
                        </m:r>
                        <m:sSubSup>
                          <m:sSubSupPr>
                            <m:ctrlPr>
                              <a:rPr lang="ru-RU" i="1">
                                <a:effectLst/>
                                <a:latin typeface="Cambria Math" panose="02040503050406030204" pitchFamily="18" charset="0"/>
                                <a:ea typeface="Times New Roman" panose="02020603050405020304" pitchFamily="18" charset="0"/>
                              </a:rPr>
                            </m:ctrlPr>
                          </m:sSubSupPr>
                          <m:e>
                            <m:r>
                              <a:rPr lang="kk-KZ" i="1">
                                <a:effectLst/>
                                <a:latin typeface="Cambria Math" panose="02040503050406030204" pitchFamily="18" charset="0"/>
                                <a:ea typeface="Times New Roman" panose="02020603050405020304" pitchFamily="18" charset="0"/>
                              </a:rPr>
                              <m:t>𝑛</m:t>
                            </m:r>
                          </m:e>
                          <m:sub>
                            <m:r>
                              <a:rPr lang="kk-KZ" i="1">
                                <a:effectLst/>
                                <a:latin typeface="Cambria Math" panose="02040503050406030204" pitchFamily="18" charset="0"/>
                                <a:ea typeface="Times New Roman" panose="02020603050405020304" pitchFamily="18" charset="0"/>
                              </a:rPr>
                              <m:t>2</m:t>
                            </m:r>
                          </m:sub>
                          <m:sup>
                            <m:r>
                              <a:rPr lang="kk-KZ" i="1">
                                <a:effectLst/>
                                <a:latin typeface="Cambria Math" panose="02040503050406030204" pitchFamily="18" charset="0"/>
                                <a:ea typeface="Times New Roman" panose="02020603050405020304" pitchFamily="18" charset="0"/>
                              </a:rPr>
                              <m:t>2</m:t>
                            </m:r>
                          </m:sup>
                        </m:sSubSup>
                      </m:e>
                    </m:rad>
                    <m:r>
                      <a:rPr lang="kk-KZ" i="1">
                        <a:effectLst/>
                        <a:latin typeface="Cambria Math" panose="02040503050406030204" pitchFamily="18" charset="0"/>
                        <a:ea typeface="Times New Roman" panose="02020603050405020304" pitchFamily="18" charset="0"/>
                      </a:rPr>
                      <m:t>=</m:t>
                    </m:r>
                    <m:sSub>
                      <m:sSubPr>
                        <m:ctrlPr>
                          <a:rPr lang="ru-RU" i="1">
                            <a:effectLst/>
                            <a:latin typeface="Cambria Math" panose="02040503050406030204" pitchFamily="18" charset="0"/>
                            <a:ea typeface="Times New Roman" panose="02020603050405020304" pitchFamily="18" charset="0"/>
                          </a:rPr>
                        </m:ctrlPr>
                      </m:sSubPr>
                      <m:e>
                        <m:r>
                          <a:rPr lang="kk-KZ" i="1">
                            <a:effectLst/>
                            <a:latin typeface="Cambria Math" panose="02040503050406030204" pitchFamily="18" charset="0"/>
                            <a:ea typeface="Times New Roman" panose="02020603050405020304" pitchFamily="18" charset="0"/>
                          </a:rPr>
                          <m:t>𝑛</m:t>
                        </m:r>
                      </m:e>
                      <m:sub>
                        <m:r>
                          <a:rPr lang="kk-KZ" i="1">
                            <a:effectLst/>
                            <a:latin typeface="Cambria Math" panose="02040503050406030204" pitchFamily="18" charset="0"/>
                            <a:ea typeface="Times New Roman" panose="02020603050405020304" pitchFamily="18" charset="0"/>
                          </a:rPr>
                          <m:t>1</m:t>
                        </m:r>
                      </m:sub>
                    </m:sSub>
                    <m:rad>
                      <m:radPr>
                        <m:degHide m:val="on"/>
                        <m:ctrlPr>
                          <a:rPr lang="ru-RU" i="1">
                            <a:effectLst/>
                            <a:latin typeface="Cambria Math" panose="02040503050406030204" pitchFamily="18" charset="0"/>
                            <a:ea typeface="Times New Roman" panose="02020603050405020304" pitchFamily="18" charset="0"/>
                          </a:rPr>
                        </m:ctrlPr>
                      </m:radPr>
                      <m:deg/>
                      <m:e>
                        <m:r>
                          <a:rPr lang="kk-KZ" i="1">
                            <a:effectLst/>
                            <a:latin typeface="Cambria Math" panose="02040503050406030204" pitchFamily="18" charset="0"/>
                            <a:ea typeface="Times New Roman" panose="02020603050405020304" pitchFamily="18" charset="0"/>
                          </a:rPr>
                          <m:t>2∆</m:t>
                        </m:r>
                      </m:e>
                    </m:rad>
                  </m:oMath>
                </a14:m>
                <a:r>
                  <a:rPr lang="kk-KZ" i="1" dirty="0">
                    <a:effectLst/>
                    <a:latin typeface="Times New Roman" panose="02020603050405020304" pitchFamily="18" charset="0"/>
                    <a:ea typeface="Times New Roman" panose="02020603050405020304" pitchFamily="18" charset="0"/>
                  </a:rPr>
                  <a:t>	               	</a:t>
                </a:r>
                <a:r>
                  <a:rPr lang="kk-KZ" i="1" dirty="0" smtClean="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(10.5</a:t>
                </a:r>
                <a:r>
                  <a:rPr lang="kk-KZ" dirty="0" smtClean="0">
                    <a:effectLst/>
                    <a:latin typeface="Times New Roman" panose="02020603050405020304" pitchFamily="18" charset="0"/>
                    <a:ea typeface="Times New Roman" panose="02020603050405020304" pitchFamily="18" charset="0"/>
                  </a:rPr>
                  <a:t>)</a:t>
                </a:r>
                <a:r>
                  <a:rPr lang="kk-KZ"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25000"/>
                  </a:lnSpc>
                  <a:spcAft>
                    <a:spcPts val="0"/>
                  </a:spcAft>
                </a:pP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Градиент талшық үшін локальді сандық апертура түсінігі пайдаланылады.</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25000"/>
                  </a:lnSpc>
                  <a:spcAft>
                    <a:spcPts val="0"/>
                  </a:spcAft>
                </a:pPr>
                <a14:m>
                  <m:oMath xmlns:m="http://schemas.openxmlformats.org/officeDocument/2006/math">
                    <m:r>
                      <a:rPr lang="kk-KZ" i="1">
                        <a:effectLst/>
                        <a:latin typeface="Cambria Math" panose="02040503050406030204" pitchFamily="18" charset="0"/>
                        <a:ea typeface="Times New Roman" panose="02020603050405020304" pitchFamily="18" charset="0"/>
                        <a:cs typeface="Times New Roman" panose="02020603050405020304" pitchFamily="18" charset="0"/>
                      </a:rPr>
                      <m:t>𝐴</m:t>
                    </m:r>
                    <m:r>
                      <a:rPr lang="kk-KZ" i="1">
                        <a:effectLst/>
                        <a:latin typeface="Cambria Math" panose="02040503050406030204" pitchFamily="18" charset="0"/>
                        <a:ea typeface="Times New Roman" panose="02020603050405020304" pitchFamily="18" charset="0"/>
                        <a:cs typeface="Times New Roman" panose="02020603050405020304" pitchFamily="18" charset="0"/>
                      </a:rPr>
                      <m:t>(</m:t>
                    </m:r>
                    <m:r>
                      <a:rPr lang="kk-KZ" i="1">
                        <a:effectLst/>
                        <a:latin typeface="Cambria Math" panose="02040503050406030204" pitchFamily="18" charset="0"/>
                        <a:ea typeface="Times New Roman" panose="02020603050405020304" pitchFamily="18" charset="0"/>
                        <a:cs typeface="Times New Roman" panose="02020603050405020304" pitchFamily="18" charset="0"/>
                      </a:rPr>
                      <m:t>𝑟</m:t>
                    </m:r>
                    <m:r>
                      <a:rPr lang="kk-KZ" i="1">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ru-RU" i="1">
                            <a:effectLst/>
                            <a:latin typeface="Cambria Math" panose="02040503050406030204" pitchFamily="18" charset="0"/>
                            <a:ea typeface="Times New Roman" panose="02020603050405020304" pitchFamily="18" charset="0"/>
                            <a:cs typeface="Times New Roman" panose="02020603050405020304" pitchFamily="18" charset="0"/>
                          </a:rPr>
                        </m:ctrlPr>
                      </m:radPr>
                      <m:deg/>
                      <m:e>
                        <m:sSubSup>
                          <m:sSubSupPr>
                            <m:ctrlPr>
                              <a:rPr lang="ru-RU"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kk-KZ" i="1">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kk-KZ"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kk-KZ"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kk-KZ" i="1">
                            <a:effectLst/>
                            <a:latin typeface="Cambria Math" panose="02040503050406030204" pitchFamily="18" charset="0"/>
                            <a:ea typeface="Times New Roman" panose="02020603050405020304" pitchFamily="18" charset="0"/>
                            <a:cs typeface="Times New Roman" panose="02020603050405020304" pitchFamily="18" charset="0"/>
                          </a:rPr>
                          <m:t>(</m:t>
                        </m:r>
                        <m:r>
                          <a:rPr lang="kk-KZ" i="1">
                            <a:effectLst/>
                            <a:latin typeface="Cambria Math" panose="02040503050406030204" pitchFamily="18" charset="0"/>
                            <a:ea typeface="Times New Roman" panose="02020603050405020304" pitchFamily="18" charset="0"/>
                            <a:cs typeface="Times New Roman" panose="02020603050405020304" pitchFamily="18" charset="0"/>
                          </a:rPr>
                          <m:t>𝑟</m:t>
                        </m:r>
                        <m:r>
                          <a:rPr lang="kk-KZ"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ru-RU"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kk-KZ" i="1">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kk-KZ" i="1">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kk-KZ" i="1">
                                <a:effectLst/>
                                <a:latin typeface="Cambria Math" panose="02040503050406030204" pitchFamily="18" charset="0"/>
                                <a:ea typeface="Times New Roman" panose="02020603050405020304" pitchFamily="18" charset="0"/>
                                <a:cs typeface="Times New Roman" panose="02020603050405020304" pitchFamily="18" charset="0"/>
                              </a:rPr>
                              <m:t>2</m:t>
                            </m:r>
                          </m:sup>
                        </m:sSubSup>
                      </m:e>
                    </m:rad>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оның мәні осьте максимум болады және өзек пен қаптама арасындағы интерфейсте 0-ге дейін азаяды. Градиент талшықтары үшін параболалық сыну көрсеткішінің профилі тиімділікті анықтайды сандық апертура, ол мынаған тең:</a:t>
                </a:r>
                <a:endParaRPr lang="ru-RU" sz="1200" dirty="0" smtClean="0">
                  <a:latin typeface="Calibri" panose="020F0502020204030204" pitchFamily="34" charset="0"/>
                  <a:ea typeface="Times New Roman" panose="02020603050405020304" pitchFamily="18" charset="0"/>
                  <a:cs typeface="Times New Roman" panose="02020603050405020304" pitchFamily="18" charset="0"/>
                </a:endParaRPr>
              </a:p>
              <a:p>
                <a:pPr indent="450215" algn="r">
                  <a:lnSpc>
                    <a:spcPct val="125000"/>
                  </a:lnSpc>
                  <a:spcAft>
                    <a:spcPts val="0"/>
                  </a:spcAft>
                </a:pPr>
                <a14:m>
                  <m:oMath xmlns:m="http://schemas.openxmlformats.org/officeDocument/2006/math">
                    <m:r>
                      <a:rPr lang="kk-KZ" i="1">
                        <a:effectLst/>
                        <a:latin typeface="Cambria Math" panose="02040503050406030204" pitchFamily="18" charset="0"/>
                        <a:ea typeface="Times New Roman" panose="02020603050405020304" pitchFamily="18" charset="0"/>
                        <a:cs typeface="Times New Roman" panose="02020603050405020304" pitchFamily="18" charset="0"/>
                      </a:rPr>
                      <m:t>𝑁</m:t>
                    </m:r>
                    <m:sSub>
                      <m:sSubPr>
                        <m:ctrlPr>
                          <a:rPr lang="ru-RU"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k-KZ" i="1">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kk-KZ" i="1">
                            <a:effectLst/>
                            <a:latin typeface="Cambria Math" panose="02040503050406030204" pitchFamily="18" charset="0"/>
                            <a:ea typeface="Times New Roman" panose="02020603050405020304" pitchFamily="18" charset="0"/>
                            <a:cs typeface="Times New Roman" panose="02020603050405020304" pitchFamily="18" charset="0"/>
                          </a:rPr>
                          <m:t>𝑒𝑓𝑓</m:t>
                        </m:r>
                      </m:sub>
                    </m:sSub>
                    <m:r>
                      <a:rPr lang="kk-KZ"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ru-RU" i="1">
                            <a:effectLst/>
                            <a:latin typeface="Cambria Math" panose="02040503050406030204" pitchFamily="18" charset="0"/>
                            <a:ea typeface="Times New Roman" panose="02020603050405020304" pitchFamily="18" charset="0"/>
                            <a:cs typeface="Times New Roman" panose="02020603050405020304" pitchFamily="18" charset="0"/>
                          </a:rPr>
                        </m:ctrlPr>
                      </m:fPr>
                      <m:num>
                        <m:rad>
                          <m:radPr>
                            <m:degHide m:val="on"/>
                            <m:ctrlPr>
                              <a:rPr lang="ru-RU" i="1">
                                <a:effectLst/>
                                <a:latin typeface="Cambria Math" panose="02040503050406030204" pitchFamily="18" charset="0"/>
                                <a:ea typeface="Times New Roman" panose="02020603050405020304" pitchFamily="18" charset="0"/>
                                <a:cs typeface="Times New Roman" panose="02020603050405020304" pitchFamily="18" charset="0"/>
                              </a:rPr>
                            </m:ctrlPr>
                          </m:radPr>
                          <m:deg/>
                          <m:e>
                            <m:sSubSup>
                              <m:sSubSupPr>
                                <m:ctrlPr>
                                  <a:rPr lang="ru-RU"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kk-KZ" i="1">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kk-KZ"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kk-KZ" i="1">
                                    <a:effectLst/>
                                    <a:latin typeface="Cambria Math" panose="02040503050406030204" pitchFamily="18" charset="0"/>
                                    <a:ea typeface="Times New Roman" panose="02020603050405020304" pitchFamily="18" charset="0"/>
                                    <a:cs typeface="Times New Roman" panose="02020603050405020304" pitchFamily="18" charset="0"/>
                                  </a:rPr>
                                  <m:t>2</m:t>
                                </m:r>
                              </m:sup>
                            </m:sSubSup>
                            <m:d>
                              <m:dPr>
                                <m:ctrlPr>
                                  <a:rPr lang="ru-RU"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kk-KZ" i="1">
                                    <a:effectLst/>
                                    <a:latin typeface="Cambria Math" panose="02040503050406030204" pitchFamily="18" charset="0"/>
                                    <a:ea typeface="Times New Roman" panose="02020603050405020304" pitchFamily="18" charset="0"/>
                                    <a:cs typeface="Times New Roman" panose="02020603050405020304" pitchFamily="18" charset="0"/>
                                  </a:rPr>
                                  <m:t>0</m:t>
                                </m:r>
                              </m:e>
                            </m:d>
                            <m:r>
                              <a:rPr lang="kk-KZ"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ru-RU"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kk-KZ" i="1">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kk-KZ" i="1">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kk-KZ" i="1">
                                    <a:effectLst/>
                                    <a:latin typeface="Cambria Math" panose="02040503050406030204" pitchFamily="18" charset="0"/>
                                    <a:ea typeface="Times New Roman" panose="02020603050405020304" pitchFamily="18" charset="0"/>
                                    <a:cs typeface="Times New Roman" panose="02020603050405020304" pitchFamily="18" charset="0"/>
                                  </a:rPr>
                                  <m:t>2</m:t>
                                </m:r>
                              </m:sup>
                            </m:sSubSup>
                          </m:e>
                        </m:rad>
                      </m:num>
                      <m:den>
                        <m:r>
                          <a:rPr lang="kk-KZ" i="1">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	      (10.6</a:t>
                </a:r>
                <a:r>
                  <a:rPr lang="kk-KZ"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25000"/>
                  </a:lnSpc>
                  <a:spcAft>
                    <a:spcPts val="0"/>
                  </a:spcAft>
                </a:pP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Мұнда n</a:t>
                </a:r>
                <a:r>
                  <a:rPr lang="kk-KZ" baseline="-25000" dirty="0">
                    <a:effectLst/>
                    <a:latin typeface="Times New Roman" panose="02020603050405020304" pitchFamily="18" charset="0"/>
                    <a:ea typeface="Times New Roman" panose="02020603050405020304" pitchFamily="18" charset="0"/>
                    <a:cs typeface="Times New Roman" panose="02020603050405020304" pitchFamily="18" charset="0"/>
                  </a:rPr>
                  <a:t>1(0)</a:t>
                </a: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 – осьтегі сыну көрсеткішінің ең үлкен мәні</a:t>
                </a:r>
                <a:r>
                  <a:rPr lang="kk-KZ" baseline="-25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25000"/>
                  </a:lnSpc>
                  <a:spcAft>
                    <a:spcPts val="0"/>
                  </a:spcAft>
                </a:pPr>
                <a:r>
                  <a:rPr lang="kk-KZ" baseline="-25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p:sp>
            <p:nvSpPr>
              <p:cNvPr id="3" name="Прямоугольник 2"/>
              <p:cNvSpPr>
                <a:spLocks noRot="1" noChangeAspect="1" noMove="1" noResize="1" noEditPoints="1" noAdjustHandles="1" noChangeArrowheads="1" noChangeShapeType="1" noTextEdit="1"/>
              </p:cNvSpPr>
              <p:nvPr/>
            </p:nvSpPr>
            <p:spPr>
              <a:xfrm>
                <a:off x="328613" y="1282371"/>
                <a:ext cx="11472864" cy="5575629"/>
              </a:xfrm>
              <a:prstGeom prst="rect">
                <a:avLst/>
              </a:prstGeom>
              <a:blipFill rotWithShape="0">
                <a:blip r:embed="rId2"/>
                <a:stretch>
                  <a:fillRect l="-478" r="-425"/>
                </a:stretch>
              </a:blipFill>
            </p:spPr>
            <p:txBody>
              <a:bodyPr/>
              <a:lstStyle/>
              <a:p>
                <a:r>
                  <a:rPr lang="ru-RU">
                    <a:noFill/>
                  </a:rPr>
                  <a:t> </a:t>
                </a:r>
              </a:p>
            </p:txBody>
          </p:sp>
        </mc:Fallback>
      </mc:AlternateContent>
    </p:spTree>
    <p:extLst>
      <p:ext uri="{BB962C8B-B14F-4D97-AF65-F5344CB8AC3E}">
        <p14:creationId xmlns:p14="http://schemas.microsoft.com/office/powerpoint/2010/main" val="1779756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ятиугольник 9"/>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671512" y="397815"/>
            <a:ext cx="10129837"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kk-KZ" sz="2400" dirty="0">
                <a:latin typeface="Times New Roman" panose="02020603050405020304" pitchFamily="18" charset="0"/>
                <a:cs typeface="Times New Roman" panose="02020603050405020304" pitchFamily="18" charset="0"/>
              </a:rPr>
              <a:t>Нормаланған </a:t>
            </a:r>
            <a:r>
              <a:rPr lang="kk-KZ" sz="2400" dirty="0" smtClean="0">
                <a:latin typeface="Times New Roman" panose="02020603050405020304" pitchFamily="18" charset="0"/>
                <a:cs typeface="Times New Roman" panose="02020603050405020304" pitchFamily="18" charset="0"/>
              </a:rPr>
              <a:t>жиілік</a:t>
            </a:r>
            <a:endParaRPr lang="ru-RU" sz="2400" dirty="0">
              <a:latin typeface="Times New Roman" panose="02020603050405020304" pitchFamily="18" charset="0"/>
              <a:cs typeface="Times New Roman" panose="02020603050405020304" pitchFamily="18" charset="0"/>
            </a:endParaRPr>
          </a:p>
        </p:txBody>
      </p:sp>
      <p:sp>
        <p:nvSpPr>
          <p:cNvPr id="12" name="Нашивка 11"/>
          <p:cNvSpPr/>
          <p:nvPr/>
        </p:nvSpPr>
        <p:spPr>
          <a:xfrm>
            <a:off x="11058526" y="278604"/>
            <a:ext cx="1028701"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solidFill>
                  <a:schemeClr val="tx1"/>
                </a:solidFill>
              </a:rPr>
              <a:t>6</a:t>
            </a:r>
            <a:endParaRPr lang="ru-RU" dirty="0">
              <a:solidFill>
                <a:schemeClr val="tx1"/>
              </a:solidFill>
            </a:endParaRPr>
          </a:p>
        </p:txBody>
      </p:sp>
      <mc:AlternateContent xmlns:mc="http://schemas.openxmlformats.org/markup-compatibility/2006">
        <mc:Choice xmlns:a14="http://schemas.microsoft.com/office/drawing/2010/main" Requires="a14">
          <p:sp>
            <p:nvSpPr>
              <p:cNvPr id="4" name="Прямоугольник 3"/>
              <p:cNvSpPr/>
              <p:nvPr/>
            </p:nvSpPr>
            <p:spPr>
              <a:xfrm>
                <a:off x="6100764" y="1676618"/>
                <a:ext cx="5472112" cy="4196085"/>
              </a:xfrm>
              <a:prstGeom prst="rect">
                <a:avLst/>
              </a:prstGeom>
            </p:spPr>
            <p:txBody>
              <a:bodyPr wrap="square">
                <a:spAutoFit/>
              </a:bodyPr>
              <a:lstStyle/>
              <a:p>
                <a:r>
                  <a:rPr lang="kk-KZ" sz="2400" dirty="0">
                    <a:latin typeface="Times New Roman" panose="02020603050405020304" pitchFamily="18" charset="0"/>
                    <a:ea typeface="Times New Roman" panose="02020603050405020304" pitchFamily="18" charset="0"/>
                    <a:cs typeface="Times New Roman" panose="02020603050405020304" pitchFamily="18" charset="0"/>
                  </a:rPr>
                  <a:t>Талшық арқылы таралатын жарықты сипаттайтын тағы бір маңызды параметр нормаланған жиілік V болып табылады, ол келесідей анықталады</a:t>
                </a:r>
                <a:r>
                  <a:rPr lang="kk-KZ" sz="2400" dirty="0" smtClean="0">
                    <a:latin typeface="Times New Roman" panose="02020603050405020304" pitchFamily="18" charset="0"/>
                    <a:ea typeface="Times New Roman" panose="02020603050405020304" pitchFamily="18" charset="0"/>
                    <a:cs typeface="Times New Roman" panose="02020603050405020304" pitchFamily="18" charset="0"/>
                  </a:rPr>
                  <a:t>:</a:t>
                </a:r>
              </a:p>
              <a:p>
                <a:endParaRPr lang="kk-KZ"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r"/>
                <a14:m>
                  <m:oMath xmlns:m="http://schemas.openxmlformats.org/officeDocument/2006/math">
                    <m:r>
                      <m:rPr>
                        <m:sty m:val="p"/>
                      </m:rPr>
                      <a:rPr lang="kk-KZ" sz="2400"/>
                      <m:t>V</m:t>
                    </m:r>
                    <m:r>
                      <a:rPr lang="kk-KZ" sz="2400" i="1"/>
                      <m:t>=</m:t>
                    </m:r>
                    <m:r>
                      <a:rPr lang="kk-KZ" sz="2400" i="1"/>
                      <m:t>𝜋</m:t>
                    </m:r>
                    <m:r>
                      <a:rPr lang="kk-KZ" sz="2400" i="1"/>
                      <m:t>∗</m:t>
                    </m:r>
                    <m:r>
                      <a:rPr lang="kk-KZ" sz="2400" i="1"/>
                      <m:t>𝑑</m:t>
                    </m:r>
                    <m:r>
                      <a:rPr lang="kk-KZ" sz="2400" i="1"/>
                      <m:t>∗</m:t>
                    </m:r>
                    <m:f>
                      <m:fPr>
                        <m:ctrlPr>
                          <a:rPr lang="ru-RU" sz="2400" i="1"/>
                        </m:ctrlPr>
                      </m:fPr>
                      <m:num>
                        <m:r>
                          <a:rPr lang="kk-KZ" sz="2400" i="1"/>
                          <m:t>𝑁𝐴</m:t>
                        </m:r>
                      </m:num>
                      <m:den>
                        <m:r>
                          <a:rPr lang="kk-KZ" sz="2400" i="1"/>
                          <m:t>𝜆</m:t>
                        </m:r>
                      </m:den>
                    </m:f>
                  </m:oMath>
                </a14:m>
                <a:r>
                  <a:rPr lang="kk-KZ" sz="2400" i="1" dirty="0">
                    <a:latin typeface="Times New Roman" panose="02020603050405020304" pitchFamily="18" charset="0"/>
                    <a:cs typeface="Times New Roman" panose="02020603050405020304" pitchFamily="18" charset="0"/>
                  </a:rPr>
                  <a:t>		    	</a:t>
                </a:r>
                <a:r>
                  <a:rPr lang="kk-KZ" sz="2400" i="1" dirty="0" smtClean="0">
                    <a:latin typeface="Times New Roman" panose="02020603050405020304" pitchFamily="18" charset="0"/>
                    <a:cs typeface="Times New Roman" panose="02020603050405020304" pitchFamily="18" charset="0"/>
                  </a:rPr>
                  <a:t>                      </a:t>
                </a:r>
                <a:r>
                  <a:rPr lang="kk-KZ" sz="2400" i="1" dirty="0">
                    <a:latin typeface="Times New Roman" panose="02020603050405020304" pitchFamily="18" charset="0"/>
                    <a:cs typeface="Times New Roman" panose="02020603050405020304" pitchFamily="18" charset="0"/>
                  </a:rPr>
                  <a:t>	     </a:t>
                </a:r>
                <a:r>
                  <a:rPr lang="kk-KZ" sz="2400" dirty="0">
                    <a:latin typeface="Times New Roman" panose="02020603050405020304" pitchFamily="18" charset="0"/>
                    <a:cs typeface="Times New Roman" panose="02020603050405020304" pitchFamily="18" charset="0"/>
                  </a:rPr>
                  <a:t>(10.7)</a:t>
                </a:r>
                <a:endParaRPr lang="ru-RU" sz="2400" dirty="0">
                  <a:latin typeface="Times New Roman" panose="02020603050405020304" pitchFamily="18" charset="0"/>
                  <a:cs typeface="Times New Roman" panose="02020603050405020304" pitchFamily="18" charset="0"/>
                </a:endParaRPr>
              </a:p>
              <a:p>
                <a:r>
                  <a:rPr lang="kk-KZ" sz="2400"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a:p>
                <a:r>
                  <a:rPr lang="kk-KZ" sz="2400" dirty="0">
                    <a:latin typeface="Times New Roman" panose="02020603050405020304" pitchFamily="18" charset="0"/>
                    <a:cs typeface="Times New Roman" panose="02020603050405020304" pitchFamily="18" charset="0"/>
                  </a:rPr>
                  <a:t>мұндағы d – талшық өзегінің диаметрі.</a:t>
                </a:r>
                <a:endParaRPr lang="ru-RU" sz="2400" dirty="0">
                  <a:latin typeface="Times New Roman" panose="02020603050405020304" pitchFamily="18" charset="0"/>
                  <a:cs typeface="Times New Roman" panose="02020603050405020304" pitchFamily="18" charset="0"/>
                </a:endParaRPr>
              </a:p>
              <a:p>
                <a:r>
                  <a:rPr lang="kk-KZ" sz="2400" b="1" dirty="0">
                    <a:latin typeface="Times New Roman" panose="02020603050405020304" pitchFamily="18" charset="0"/>
                    <a:cs typeface="Times New Roman" panose="02020603050405020304" pitchFamily="18" charset="0"/>
                  </a:rPr>
                  <a:t>          </a:t>
                </a:r>
                <a:endParaRPr lang="ru-RU" sz="2400" b="1" dirty="0">
                  <a:latin typeface="Times New Roman" panose="02020603050405020304" pitchFamily="18" charset="0"/>
                  <a:cs typeface="Times New Roman" panose="02020603050405020304" pitchFamily="18" charset="0"/>
                </a:endParaRPr>
              </a:p>
              <a:p>
                <a:endParaRPr lang="ru-RU" sz="1600" dirty="0"/>
              </a:p>
            </p:txBody>
          </p:sp>
        </mc:Choice>
        <mc:Fallback>
          <p:sp>
            <p:nvSpPr>
              <p:cNvPr id="4" name="Прямоугольник 3"/>
              <p:cNvSpPr>
                <a:spLocks noRot="1" noChangeAspect="1" noMove="1" noResize="1" noEditPoints="1" noAdjustHandles="1" noChangeArrowheads="1" noChangeShapeType="1" noTextEdit="1"/>
              </p:cNvSpPr>
              <p:nvPr/>
            </p:nvSpPr>
            <p:spPr>
              <a:xfrm>
                <a:off x="6100764" y="1676618"/>
                <a:ext cx="5472112" cy="4196085"/>
              </a:xfrm>
              <a:prstGeom prst="rect">
                <a:avLst/>
              </a:prstGeom>
              <a:blipFill rotWithShape="0">
                <a:blip r:embed="rId2"/>
                <a:stretch>
                  <a:fillRect l="-1784" t="-1163" r="-1672"/>
                </a:stretch>
              </a:blipFill>
            </p:spPr>
            <p:txBody>
              <a:bodyPr/>
              <a:lstStyle/>
              <a:p>
                <a:r>
                  <a:rPr lang="ru-RU">
                    <a:noFill/>
                  </a:rPr>
                  <a:t> </a:t>
                </a:r>
              </a:p>
            </p:txBody>
          </p:sp>
        </mc:Fallback>
      </mc:AlternateContent>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80" y="2369724"/>
            <a:ext cx="5581650" cy="2809875"/>
          </a:xfrm>
          <a:prstGeom prst="rect">
            <a:avLst/>
          </a:prstGeom>
        </p:spPr>
      </p:pic>
    </p:spTree>
    <p:extLst>
      <p:ext uri="{BB962C8B-B14F-4D97-AF65-F5344CB8AC3E}">
        <p14:creationId xmlns:p14="http://schemas.microsoft.com/office/powerpoint/2010/main" val="2947683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ятиугольник 9"/>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671512" y="397815"/>
            <a:ext cx="10129837"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0215" algn="ctr">
              <a:spcBef>
                <a:spcPts val="1600"/>
              </a:spcBef>
              <a:tabLst>
                <a:tab pos="655955" algn="l"/>
              </a:tabLst>
            </a:pPr>
            <a:r>
              <a:rPr lang="kk-KZ" sz="2400" kern="0" dirty="0">
                <a:latin typeface="Times New Roman" panose="02020603050405020304" pitchFamily="18" charset="0"/>
                <a:ea typeface="Times New Roman" panose="02020603050405020304" pitchFamily="18" charset="0"/>
                <a:cs typeface="Times New Roman" panose="02020603050405020304" pitchFamily="18" charset="0"/>
              </a:rPr>
              <a:t>Модa </a:t>
            </a:r>
            <a:r>
              <a:rPr lang="kk-KZ" sz="2400" kern="0" dirty="0" smtClean="0">
                <a:latin typeface="Times New Roman" panose="02020603050405020304" pitchFamily="18" charset="0"/>
                <a:ea typeface="Times New Roman" panose="02020603050405020304" pitchFamily="18" charset="0"/>
                <a:cs typeface="Times New Roman" panose="02020603050405020304" pitchFamily="18" charset="0"/>
              </a:rPr>
              <a:t>номенклатурасы</a:t>
            </a:r>
            <a:endParaRPr lang="ru-RU" sz="3600"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2" name="Нашивка 11"/>
          <p:cNvSpPr/>
          <p:nvPr/>
        </p:nvSpPr>
        <p:spPr>
          <a:xfrm>
            <a:off x="11058526" y="278604"/>
            <a:ext cx="1028701"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solidFill>
                  <a:schemeClr val="tx1"/>
                </a:solidFill>
              </a:rPr>
              <a:t>7</a:t>
            </a:r>
            <a:endParaRPr lang="ru-RU" dirty="0">
              <a:solidFill>
                <a:schemeClr val="tx1"/>
              </a:solidFill>
            </a:endParaRPr>
          </a:p>
        </p:txBody>
      </p:sp>
      <p:sp>
        <p:nvSpPr>
          <p:cNvPr id="2" name="Прямоугольник 1"/>
          <p:cNvSpPr/>
          <p:nvPr/>
        </p:nvSpPr>
        <p:spPr>
          <a:xfrm>
            <a:off x="300040" y="1364453"/>
            <a:ext cx="11558586" cy="5078313"/>
          </a:xfrm>
          <a:prstGeom prst="rect">
            <a:avLst/>
          </a:prstGeom>
        </p:spPr>
        <p:txBody>
          <a:bodyPr wrap="square">
            <a:spAutoFit/>
          </a:bodyPr>
          <a:lstStyle/>
          <a:p>
            <a:pPr indent="450215" algn="just">
              <a:spcBef>
                <a:spcPts val="1600"/>
              </a:spcBef>
              <a:tabLst>
                <a:tab pos="655955" algn="l"/>
              </a:tabLst>
            </a:pPr>
            <a:r>
              <a:rPr lang="kk-KZ" dirty="0" smtClean="0">
                <a:latin typeface="Times New Roman" panose="02020603050405020304" pitchFamily="18" charset="0"/>
                <a:ea typeface="Times New Roman" panose="02020603050405020304" pitchFamily="18" charset="0"/>
              </a:rPr>
              <a:t>Жарықтың </a:t>
            </a:r>
            <a:r>
              <a:rPr lang="kk-KZ" dirty="0">
                <a:latin typeface="Times New Roman" panose="02020603050405020304" pitchFamily="18" charset="0"/>
                <a:ea typeface="Times New Roman" panose="02020603050405020304" pitchFamily="18" charset="0"/>
              </a:rPr>
              <a:t>талшық бойымен таралу процесін мұқият қарастыра отырып, Максвелл толқындық теңдеулерін шешу керек. Дәл осы интерпретацияда сәулелер толқындармен байланысты, ал толқындардың әртүрлі типтері - теңдеулердің шешімдері - режимдер деп аталады. Режимдердің өзі n және m (E</a:t>
            </a:r>
            <a:r>
              <a:rPr lang="kk-KZ" baseline="-25000" dirty="0">
                <a:latin typeface="Times New Roman" panose="02020603050405020304" pitchFamily="18" charset="0"/>
                <a:ea typeface="Times New Roman" panose="02020603050405020304" pitchFamily="18" charset="0"/>
              </a:rPr>
              <a:t>nm</a:t>
            </a:r>
            <a:r>
              <a:rPr lang="kk-KZ" dirty="0">
                <a:latin typeface="Times New Roman" panose="02020603050405020304" pitchFamily="18" charset="0"/>
                <a:ea typeface="Times New Roman" panose="02020603050405020304" pitchFamily="18" charset="0"/>
              </a:rPr>
              <a:t> және H</a:t>
            </a:r>
            <a:r>
              <a:rPr lang="kk-KZ" baseline="-25000" dirty="0">
                <a:latin typeface="Times New Roman" panose="02020603050405020304" pitchFamily="18" charset="0"/>
                <a:ea typeface="Times New Roman" panose="02020603050405020304" pitchFamily="18" charset="0"/>
              </a:rPr>
              <a:t>nm</a:t>
            </a:r>
            <a:r>
              <a:rPr lang="kk-KZ" dirty="0">
                <a:latin typeface="Times New Roman" panose="02020603050405020304" pitchFamily="18" charset="0"/>
                <a:ea typeface="Times New Roman" panose="02020603050405020304" pitchFamily="18" charset="0"/>
              </a:rPr>
              <a:t>) екі индексі бар E және/немесе H әріптерімен белгіленеді. n индексі толқынның азимутальдық қасиеттерін (өріс саны шеңбер бойымен өзгереді), m радиалды қасиеттерін (өріс саны диаметрі бойынша өзгереді) сипаттайды. Оптикалық талшық бойымен толқынның тек екі түрі таралады: бір ғана бойлық компоненті бар симметриялық (E0m және H0m) және екі бойлық құрамдас бөлігі бар асимметриялық (аралас) (E</a:t>
            </a:r>
            <a:r>
              <a:rPr lang="kk-KZ" baseline="-25000" dirty="0">
                <a:latin typeface="Times New Roman" panose="02020603050405020304" pitchFamily="18" charset="0"/>
                <a:ea typeface="Times New Roman" panose="02020603050405020304" pitchFamily="18" charset="0"/>
              </a:rPr>
              <a:t>nm</a:t>
            </a:r>
            <a:r>
              <a:rPr lang="kk-KZ" dirty="0">
                <a:latin typeface="Times New Roman" panose="02020603050405020304" pitchFamily="18" charset="0"/>
                <a:ea typeface="Times New Roman" panose="02020603050405020304" pitchFamily="18" charset="0"/>
              </a:rPr>
              <a:t> және H</a:t>
            </a:r>
            <a:r>
              <a:rPr lang="kk-KZ" baseline="-25000" dirty="0">
                <a:latin typeface="Times New Roman" panose="02020603050405020304" pitchFamily="18" charset="0"/>
                <a:ea typeface="Times New Roman" panose="02020603050405020304" pitchFamily="18" charset="0"/>
              </a:rPr>
              <a:t>nm</a:t>
            </a:r>
            <a:r>
              <a:rPr lang="kk-KZ" dirty="0">
                <a:latin typeface="Times New Roman" panose="02020603050405020304" pitchFamily="18" charset="0"/>
                <a:ea typeface="Times New Roman" panose="02020603050405020304" pitchFamily="18" charset="0"/>
              </a:rPr>
              <a:t>). Бұл жағдайда электр өрісінің бойлық компоненті басым болса – E</a:t>
            </a:r>
            <a:r>
              <a:rPr lang="kk-KZ" baseline="-25000" dirty="0">
                <a:latin typeface="Times New Roman" panose="02020603050405020304" pitchFamily="18" charset="0"/>
                <a:ea typeface="Times New Roman" panose="02020603050405020304" pitchFamily="18" charset="0"/>
              </a:rPr>
              <a:t>z</a:t>
            </a:r>
            <a:r>
              <a:rPr lang="kk-KZ" dirty="0">
                <a:latin typeface="Times New Roman" panose="02020603050405020304" pitchFamily="18" charset="0"/>
                <a:ea typeface="Times New Roman" panose="02020603050405020304" pitchFamily="18" charset="0"/>
              </a:rPr>
              <a:t>, онда толқынды EH</a:t>
            </a:r>
            <a:r>
              <a:rPr lang="kk-KZ" baseline="-25000" dirty="0">
                <a:latin typeface="Times New Roman" panose="02020603050405020304" pitchFamily="18" charset="0"/>
                <a:ea typeface="Times New Roman" panose="02020603050405020304" pitchFamily="18" charset="0"/>
              </a:rPr>
              <a:t>nm</a:t>
            </a:r>
            <a:r>
              <a:rPr lang="kk-KZ" dirty="0">
                <a:latin typeface="Times New Roman" panose="02020603050405020304" pitchFamily="18" charset="0"/>
                <a:ea typeface="Times New Roman" panose="02020603050405020304" pitchFamily="18" charset="0"/>
              </a:rPr>
              <a:t> деп белгілейді, ал магнит өрісінің бойлық құраушысы басым болса – Гц, онда толқын HE</a:t>
            </a:r>
            <a:r>
              <a:rPr lang="kk-KZ" baseline="-25000" dirty="0">
                <a:latin typeface="Times New Roman" panose="02020603050405020304" pitchFamily="18" charset="0"/>
                <a:ea typeface="Times New Roman" panose="02020603050405020304" pitchFamily="18" charset="0"/>
              </a:rPr>
              <a:t>nm</a:t>
            </a:r>
            <a:r>
              <a:rPr lang="kk-KZ" dirty="0">
                <a:latin typeface="Times New Roman" panose="02020603050405020304" pitchFamily="18" charset="0"/>
                <a:ea typeface="Times New Roman" panose="02020603050405020304" pitchFamily="18" charset="0"/>
              </a:rPr>
              <a:t> деп аталады. Толқындар теориясын геометриялық оптикамен салыстыра отырып, симметриялық режимдер Е</a:t>
            </a:r>
            <a:r>
              <a:rPr lang="kk-KZ" baseline="-25000" dirty="0">
                <a:latin typeface="Times New Roman" panose="02020603050405020304" pitchFamily="18" charset="0"/>
                <a:ea typeface="Times New Roman" panose="02020603050405020304" pitchFamily="18" charset="0"/>
              </a:rPr>
              <a:t>0m</a:t>
            </a:r>
            <a:r>
              <a:rPr lang="kk-KZ" dirty="0">
                <a:latin typeface="Times New Roman" panose="02020603050405020304" pitchFamily="18" charset="0"/>
                <a:ea typeface="Times New Roman" panose="02020603050405020304" pitchFamily="18" charset="0"/>
              </a:rPr>
              <a:t> және Н</a:t>
            </a:r>
            <a:r>
              <a:rPr lang="kk-KZ" baseline="-25000" dirty="0">
                <a:latin typeface="Times New Roman" panose="02020603050405020304" pitchFamily="18" charset="0"/>
                <a:ea typeface="Times New Roman" panose="02020603050405020304" pitchFamily="18" charset="0"/>
              </a:rPr>
              <a:t>0m</a:t>
            </a:r>
            <a:r>
              <a:rPr lang="kk-KZ" dirty="0">
                <a:latin typeface="Times New Roman" panose="02020603050405020304" pitchFamily="18" charset="0"/>
                <a:ea typeface="Times New Roman" panose="02020603050405020304" pitchFamily="18" charset="0"/>
              </a:rPr>
              <a:t> меридиандық сәулелерге, ассиметриялық режимдер E</a:t>
            </a:r>
            <a:r>
              <a:rPr lang="kk-KZ" baseline="-25000" dirty="0">
                <a:latin typeface="Times New Roman" panose="02020603050405020304" pitchFamily="18" charset="0"/>
                <a:ea typeface="Times New Roman" panose="02020603050405020304" pitchFamily="18" charset="0"/>
              </a:rPr>
              <a:t>nm</a:t>
            </a:r>
            <a:r>
              <a:rPr lang="kk-KZ" dirty="0">
                <a:latin typeface="Times New Roman" panose="02020603050405020304" pitchFamily="18" charset="0"/>
                <a:ea typeface="Times New Roman" panose="02020603050405020304" pitchFamily="18" charset="0"/>
              </a:rPr>
              <a:t> және H</a:t>
            </a:r>
            <a:r>
              <a:rPr lang="kk-KZ" baseline="-25000" dirty="0">
                <a:latin typeface="Times New Roman" panose="02020603050405020304" pitchFamily="18" charset="0"/>
                <a:ea typeface="Times New Roman" panose="02020603050405020304" pitchFamily="18" charset="0"/>
              </a:rPr>
              <a:t>nm</a:t>
            </a:r>
            <a:r>
              <a:rPr lang="kk-KZ" dirty="0">
                <a:latin typeface="Times New Roman" panose="02020603050405020304" pitchFamily="18" charset="0"/>
                <a:ea typeface="Times New Roman" panose="02020603050405020304" pitchFamily="18" charset="0"/>
              </a:rPr>
              <a:t> қиғаш сәулелерге сәйкес келетінін атап өту керек.</a:t>
            </a:r>
            <a:endParaRPr lang="ru-RU" dirty="0">
              <a:latin typeface="Times New Roman" panose="02020603050405020304" pitchFamily="18" charset="0"/>
              <a:ea typeface="Times New Roman" panose="02020603050405020304" pitchFamily="18" charset="0"/>
            </a:endParaRPr>
          </a:p>
          <a:p>
            <a:pPr marR="133350" indent="450215" algn="just">
              <a:spcAft>
                <a:spcPts val="0"/>
              </a:spcAft>
            </a:pPr>
            <a:r>
              <a:rPr lang="kk-KZ" dirty="0">
                <a:latin typeface="Times New Roman" panose="02020603050405020304" pitchFamily="18" charset="0"/>
                <a:ea typeface="Times New Roman" panose="02020603050405020304" pitchFamily="18" charset="0"/>
              </a:rPr>
              <a:t>Талшық тек бір режим ретінде тарай алады - бір режимді режим, сондай-ақ көптеген режимдер – көпмодалы режимі. Талшық арқылы өтетін жарықтың көпмодалы немесе бір режимдік сипаты дисперсия және, тиісінше, талшықтың өткізу қабілеті негізінен әсер етеді. Максвелл теңдеулеріне негізделген есептеудің бір режимінің таралуының қарапайым критерийін табуға мүмкіндік береді: V &lt; 2,405 (теңсіздіктің оң жағындағы тұрақтының нақты мәні I</a:t>
            </a:r>
            <a:r>
              <a:rPr lang="kk-KZ" baseline="-25000" dirty="0">
                <a:latin typeface="Times New Roman" panose="02020603050405020304" pitchFamily="18" charset="0"/>
                <a:ea typeface="Times New Roman" panose="02020603050405020304" pitchFamily="18" charset="0"/>
              </a:rPr>
              <a:t>0 </a:t>
            </a:r>
            <a:r>
              <a:rPr lang="kk-KZ" dirty="0">
                <a:latin typeface="Times New Roman" panose="02020603050405020304" pitchFamily="18" charset="0"/>
                <a:ea typeface="Times New Roman" panose="02020603050405020304" pitchFamily="18" charset="0"/>
              </a:rPr>
              <a:t>Бессель функциясының бірінші нөлімен анықталады). Бұл HE</a:t>
            </a:r>
            <a:r>
              <a:rPr lang="kk-KZ" baseline="-25000" dirty="0">
                <a:latin typeface="Times New Roman" panose="02020603050405020304" pitchFamily="18" charset="0"/>
                <a:ea typeface="Times New Roman" panose="02020603050405020304" pitchFamily="18" charset="0"/>
              </a:rPr>
              <a:t>11</a:t>
            </a:r>
            <a:r>
              <a:rPr lang="kk-KZ" dirty="0">
                <a:latin typeface="Times New Roman" panose="02020603050405020304" pitchFamily="18" charset="0"/>
                <a:ea typeface="Times New Roman" panose="02020603050405020304" pitchFamily="18" charset="0"/>
              </a:rPr>
              <a:t> гибридті мода. Нормаланған жиілік жарықтың толқын ұзындығына тікелей байланысты екенін ескеріңіз. 10.1 Кестеде  (10.7) формула бойынша есептелген нормаланған жиіліктің мәндерін көрсетілген</a:t>
            </a:r>
            <a:r>
              <a:rPr lang="kk-KZ" dirty="0" smtClean="0">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20645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ятиугольник 9"/>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0" y="278604"/>
            <a:ext cx="10801349" cy="64633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kk-KZ" dirty="0">
                <a:latin typeface="Times New Roman" panose="02020603050405020304" pitchFamily="18" charset="0"/>
                <a:cs typeface="Times New Roman" panose="02020603050405020304" pitchFamily="18" charset="0"/>
              </a:rPr>
              <a:t>10.1-кесте талшықтардың негізгі оптикалық параметрлерінің мәндері және әртүрлі толқын ұзындықтары үшін V нормаланған жиілік </a:t>
            </a:r>
            <a:endParaRPr lang="ru-RU" dirty="0">
              <a:latin typeface="Times New Roman" panose="02020603050405020304" pitchFamily="18" charset="0"/>
              <a:cs typeface="Times New Roman" panose="02020603050405020304" pitchFamily="18" charset="0"/>
            </a:endParaRPr>
          </a:p>
        </p:txBody>
      </p:sp>
      <p:sp>
        <p:nvSpPr>
          <p:cNvPr id="12" name="Нашивка 11"/>
          <p:cNvSpPr/>
          <p:nvPr/>
        </p:nvSpPr>
        <p:spPr>
          <a:xfrm>
            <a:off x="11058526" y="278604"/>
            <a:ext cx="1028701"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solidFill>
                  <a:schemeClr val="tx1"/>
                </a:solidFill>
              </a:rPr>
              <a:t>8</a:t>
            </a:r>
            <a:endParaRPr lang="ru-RU" dirty="0">
              <a:solidFill>
                <a:schemeClr val="tx1"/>
              </a:solidFill>
            </a:endParaRPr>
          </a:p>
        </p:txBody>
      </p:sp>
      <p:sp>
        <p:nvSpPr>
          <p:cNvPr id="2" name="Прямоугольник 1"/>
          <p:cNvSpPr/>
          <p:nvPr/>
        </p:nvSpPr>
        <p:spPr>
          <a:xfrm>
            <a:off x="128587" y="1097903"/>
            <a:ext cx="4314825" cy="5632311"/>
          </a:xfrm>
          <a:prstGeom prst="rect">
            <a:avLst/>
          </a:prstGeom>
        </p:spPr>
        <p:txBody>
          <a:bodyPr wrap="square">
            <a:spAutoFit/>
          </a:bodyPr>
          <a:lstStyle/>
          <a:p>
            <a:pPr indent="450215" algn="just">
              <a:spcAft>
                <a:spcPts val="0"/>
              </a:spcAft>
            </a:pPr>
            <a:r>
              <a:rPr lang="kk-KZ" dirty="0">
                <a:latin typeface="Times New Roman" panose="02020603050405020304" pitchFamily="18" charset="0"/>
                <a:ea typeface="Times New Roman" panose="02020603050405020304" pitchFamily="18" charset="0"/>
              </a:rPr>
              <a:t>Кестеден көрініп тұрғандай. 10.1, 1550 нм жарық толқын ұзындығындағы бір режимді сатылы талшықта V &lt; 2,405 критерийі орындалады, сондықтан тек бір режим таралады. 1310 нм толқын ұзындығында критерий орындалмайды, бұл осы толқын ұзындығында бір модты талшықта бірнеше режим тарай алатынын білдіреді. Бірақ іс жүзінде талшықты кабельге орналастырады, ол орнатылғаннан кейін көптеген иілулерге ие болады. Біріктіру қораптарындағы талшықтың қисаюы әсіресе өте жоғары . Талшықтың қисаюы кіші режимдердің тез әлсіреуіне әкеледі. Барлық басқа жағдайларда жарықтың таралуының мультимодалық сипаты байқалады. 850 нм толқын ұзындығында талшықтардың барлық түрлері үшін V &lt; 2,405 критерийі бұзылатынын ескеріңіз. </a:t>
            </a:r>
            <a:endParaRPr lang="ru-RU" dirty="0">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4443411" y="4844234"/>
            <a:ext cx="7643815" cy="1754326"/>
          </a:xfrm>
          <a:prstGeom prst="rect">
            <a:avLst/>
          </a:prstGeom>
        </p:spPr>
        <p:txBody>
          <a:bodyPr wrap="square">
            <a:spAutoFit/>
          </a:bodyPr>
          <a:lstStyle/>
          <a:p>
            <a:pPr indent="450215" algn="just">
              <a:spcAft>
                <a:spcPts val="0"/>
              </a:spcAft>
            </a:pPr>
            <a:r>
              <a:rPr lang="kk-KZ" dirty="0">
                <a:latin typeface="Times New Roman" panose="02020603050405020304" pitchFamily="18" charset="0"/>
                <a:ea typeface="Times New Roman" panose="02020603050405020304" pitchFamily="18" charset="0"/>
              </a:rPr>
              <a:t>Осылайша, егер бір модты талшыққа толқын ұзындығы 850 нм сәулелену енгізілсе, онда көпмодалы жарықтың таралуы орын алады. Бұл жерде ешқандай қайшылық жоқ. Өйткені, 8/125 сатылы бір режимді талшық екі толқын ұзындығының спектрлік аймағында қолдануға арналған: 1310 нм және 1550 нм, мұнда ол шынайы мағынада бір режим ретінде көрінеді.</a:t>
            </a:r>
            <a:endParaRPr lang="ru-RU" dirty="0">
              <a:latin typeface="Times New Roman" panose="02020603050405020304" pitchFamily="18" charset="0"/>
              <a:ea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711269485"/>
              </p:ext>
            </p:extLst>
          </p:nvPr>
        </p:nvGraphicFramePr>
        <p:xfrm>
          <a:off x="4643438" y="1228725"/>
          <a:ext cx="7272336" cy="3413760"/>
        </p:xfrm>
        <a:graphic>
          <a:graphicData uri="http://schemas.openxmlformats.org/drawingml/2006/table">
            <a:tbl>
              <a:tblPr firstRow="1" firstCol="1" lastRow="1" lastCol="1" bandRow="1" bandCol="1">
                <a:tableStyleId>{5C22544A-7EE6-4342-B048-85BDC9FD1C3A}</a:tableStyleId>
              </a:tblPr>
              <a:tblGrid>
                <a:gridCol w="1052041"/>
                <a:gridCol w="1052041"/>
                <a:gridCol w="753873"/>
                <a:gridCol w="752520"/>
                <a:gridCol w="954004"/>
                <a:gridCol w="954004"/>
                <a:gridCol w="900591"/>
                <a:gridCol w="853262"/>
              </a:tblGrid>
              <a:tr h="113018">
                <a:tc rowSpan="2">
                  <a:txBody>
                    <a:bodyPr/>
                    <a:lstStyle/>
                    <a:p>
                      <a:pPr indent="537845" algn="ctr">
                        <a:spcAft>
                          <a:spcPts val="0"/>
                        </a:spcAft>
                      </a:pPr>
                      <a:r>
                        <a:rPr lang="ru-RU" sz="1600" b="0" dirty="0" smtClean="0">
                          <a:solidFill>
                            <a:schemeClr val="tx1"/>
                          </a:solidFill>
                          <a:effectLst/>
                          <a:latin typeface="Times New Roman" panose="02020603050405020304" pitchFamily="18" charset="0"/>
                          <a:cs typeface="Times New Roman" panose="02020603050405020304" pitchFamily="18" charset="0"/>
                        </a:rPr>
                        <a:t>№</a:t>
                      </a:r>
                      <a:endParaRPr lang="ru-RU"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4">
                  <a:txBody>
                    <a:bodyPr/>
                    <a:lstStyle/>
                    <a:p>
                      <a:pPr indent="1270"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оптикалық талшық</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indent="1270"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λ (нм)</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ru-RU"/>
                    </a:p>
                  </a:txBody>
                  <a:tcPr/>
                </a:tc>
                <a:tc hMerge="1">
                  <a:txBody>
                    <a:bodyPr/>
                    <a:lstStyle/>
                    <a:p>
                      <a:endParaRPr lang="ru-RU"/>
                    </a:p>
                  </a:txBody>
                  <a:tcPr/>
                </a:tc>
              </a:tr>
              <a:tr h="667909">
                <a:tc vMerge="1">
                  <a:txBody>
                    <a:bodyPr/>
                    <a:lstStyle/>
                    <a:p>
                      <a:endParaRPr lang="ru-RU"/>
                    </a:p>
                  </a:txBody>
                  <a:tcPr/>
                </a:tc>
                <a:tc>
                  <a:txBody>
                    <a:bodyPr/>
                    <a:lstStyle/>
                    <a:p>
                      <a:pPr indent="1270" algn="ctr">
                        <a:spcAft>
                          <a:spcPts val="0"/>
                        </a:spcAft>
                      </a:pPr>
                      <a:r>
                        <a:rPr lang="en-US" sz="1600" b="0" dirty="0" err="1">
                          <a:solidFill>
                            <a:schemeClr val="tx1"/>
                          </a:solidFill>
                          <a:effectLst/>
                          <a:latin typeface="Times New Roman" panose="02020603050405020304" pitchFamily="18" charset="0"/>
                          <a:cs typeface="Times New Roman" panose="02020603050405020304" pitchFamily="18" charset="0"/>
                        </a:rPr>
                        <a:t>Аты</a:t>
                      </a:r>
                      <a:endParaRPr lang="ru-RU" sz="1600" b="0" dirty="0">
                        <a:solidFill>
                          <a:schemeClr val="tx1"/>
                        </a:solidFill>
                        <a:effectLst/>
                        <a:latin typeface="Times New Roman" panose="02020603050405020304" pitchFamily="18" charset="0"/>
                        <a:cs typeface="Times New Roman" panose="02020603050405020304" pitchFamily="18" charset="0"/>
                      </a:endParaRPr>
                    </a:p>
                    <a:p>
                      <a:pPr indent="1270" algn="ctr">
                        <a:spcAft>
                          <a:spcPts val="0"/>
                        </a:spcAft>
                      </a:pPr>
                      <a:r>
                        <a:rPr lang="en-US" sz="1600" b="0" dirty="0" err="1">
                          <a:solidFill>
                            <a:schemeClr val="tx1"/>
                          </a:solidFill>
                          <a:effectLst/>
                          <a:latin typeface="Times New Roman" panose="02020603050405020304" pitchFamily="18" charset="0"/>
                          <a:cs typeface="Times New Roman" panose="02020603050405020304" pitchFamily="18" charset="0"/>
                        </a:rPr>
                        <a:t>және</a:t>
                      </a:r>
                      <a:r>
                        <a:rPr lang="en-US" sz="1600" b="0" dirty="0">
                          <a:solidFill>
                            <a:schemeClr val="tx1"/>
                          </a:solidFill>
                          <a:effectLst/>
                          <a:latin typeface="Times New Roman" panose="02020603050405020304" pitchFamily="18" charset="0"/>
                          <a:cs typeface="Times New Roman" panose="02020603050405020304" pitchFamily="18" charset="0"/>
                        </a:rPr>
                        <a:t> </a:t>
                      </a:r>
                      <a:r>
                        <a:rPr lang="en-US" sz="1600" b="0" dirty="0" err="1">
                          <a:solidFill>
                            <a:schemeClr val="tx1"/>
                          </a:solidFill>
                          <a:effectLst/>
                          <a:latin typeface="Times New Roman" panose="02020603050405020304" pitchFamily="18" charset="0"/>
                          <a:cs typeface="Times New Roman" panose="02020603050405020304" pitchFamily="18" charset="0"/>
                        </a:rPr>
                        <a:t>диаметрі</a:t>
                      </a:r>
                      <a:endParaRPr lang="ru-RU"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270" algn="ctr">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Δ(%)</a:t>
                      </a:r>
                      <a:endParaRPr lang="ru-RU"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68580" algn="ctr">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n1</a:t>
                      </a:r>
                      <a:endParaRPr lang="ru-RU"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270"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NA</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270"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1550</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270"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1310</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270"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850</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45273">
                <a:tc>
                  <a:txBody>
                    <a:bodyPr/>
                    <a:lstStyle/>
                    <a:p>
                      <a:pPr indent="537845" algn="ctr">
                        <a:spcAft>
                          <a:spcPts val="0"/>
                        </a:spcAft>
                      </a:pPr>
                      <a:r>
                        <a:rPr lang="kk-KZ" sz="1600" b="0">
                          <a:solidFill>
                            <a:schemeClr val="tx1"/>
                          </a:solidFill>
                          <a:effectLst/>
                          <a:latin typeface="Times New Roman" panose="02020603050405020304" pitchFamily="18" charset="0"/>
                          <a:cs typeface="Times New Roman" panose="02020603050405020304" pitchFamily="18" charset="0"/>
                        </a:rPr>
                        <a:t>1</a:t>
                      </a:r>
                      <a:r>
                        <a:rPr lang="en-US" sz="1600" b="0">
                          <a:solidFill>
                            <a:schemeClr val="tx1"/>
                          </a:solidFill>
                          <a:effectLst/>
                          <a:latin typeface="Times New Roman" panose="02020603050405020304" pitchFamily="18" charset="0"/>
                          <a:cs typeface="Times New Roman" panose="02020603050405020304" pitchFamily="18" charset="0"/>
                        </a:rPr>
                        <a:t>1</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270" algn="ctr">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step MMF 200/240</a:t>
                      </a:r>
                      <a:endParaRPr lang="ru-RU"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270" algn="ctr">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a:t>
                      </a:r>
                      <a:endParaRPr lang="ru-RU"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68580" algn="ctr">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a:t>
                      </a:r>
                      <a:endParaRPr lang="ru-RU"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270" algn="ctr">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0,39</a:t>
                      </a:r>
                      <a:endParaRPr lang="ru-RU"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270"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В=158,09</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270"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187.06</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270"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288.29</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45273">
                <a:tc>
                  <a:txBody>
                    <a:bodyPr/>
                    <a:lstStyle/>
                    <a:p>
                      <a:pPr indent="537845" algn="ctr">
                        <a:spcAft>
                          <a:spcPts val="0"/>
                        </a:spcAft>
                      </a:pPr>
                      <a:r>
                        <a:rPr lang="kk-KZ" sz="1600" b="0">
                          <a:solidFill>
                            <a:schemeClr val="tx1"/>
                          </a:solidFill>
                          <a:effectLst/>
                          <a:latin typeface="Times New Roman" panose="02020603050405020304" pitchFamily="18" charset="0"/>
                          <a:cs typeface="Times New Roman" panose="02020603050405020304" pitchFamily="18" charset="0"/>
                        </a:rPr>
                        <a:t>2</a:t>
                      </a:r>
                      <a:r>
                        <a:rPr lang="en-US" sz="1600" b="0">
                          <a:solidFill>
                            <a:schemeClr val="tx1"/>
                          </a:solidFill>
                          <a:effectLst/>
                          <a:latin typeface="Times New Roman" panose="02020603050405020304" pitchFamily="18" charset="0"/>
                          <a:cs typeface="Times New Roman" panose="02020603050405020304" pitchFamily="18" charset="0"/>
                        </a:rPr>
                        <a:t>2</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270"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step MMF 100/140</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270" algn="ctr">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a:t>
                      </a:r>
                      <a:endParaRPr lang="ru-RU"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68580" algn="ctr">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a:t>
                      </a:r>
                      <a:endParaRPr lang="ru-RU"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270"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0,29</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270" algn="ctr">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58,77</a:t>
                      </a:r>
                      <a:endParaRPr lang="ru-RU"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270"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69,54</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270"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107.18</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45273">
                <a:tc>
                  <a:txBody>
                    <a:bodyPr/>
                    <a:lstStyle/>
                    <a:p>
                      <a:pPr indent="537845" algn="ctr">
                        <a:spcAft>
                          <a:spcPts val="0"/>
                        </a:spcAft>
                      </a:pPr>
                      <a:r>
                        <a:rPr lang="kk-KZ" sz="1600" b="0">
                          <a:solidFill>
                            <a:schemeClr val="tx1"/>
                          </a:solidFill>
                          <a:effectLst/>
                          <a:latin typeface="Times New Roman" panose="02020603050405020304" pitchFamily="18" charset="0"/>
                          <a:cs typeface="Times New Roman" panose="02020603050405020304" pitchFamily="18" charset="0"/>
                        </a:rPr>
                        <a:t>3</a:t>
                      </a:r>
                      <a:r>
                        <a:rPr lang="en-US" sz="1600" b="0">
                          <a:solidFill>
                            <a:schemeClr val="tx1"/>
                          </a:solidFill>
                          <a:effectLst/>
                          <a:latin typeface="Times New Roman" panose="02020603050405020304" pitchFamily="18" charset="0"/>
                          <a:cs typeface="Times New Roman" panose="02020603050405020304" pitchFamily="18" charset="0"/>
                        </a:rPr>
                        <a:t>3</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270"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gradMMF</a:t>
                      </a:r>
                      <a:endParaRPr lang="ru-RU" sz="1600" b="0">
                        <a:solidFill>
                          <a:schemeClr val="tx1"/>
                        </a:solidFill>
                        <a:effectLst/>
                        <a:latin typeface="Times New Roman" panose="02020603050405020304" pitchFamily="18" charset="0"/>
                        <a:cs typeface="Times New Roman" panose="02020603050405020304" pitchFamily="18" charset="0"/>
                      </a:endParaRPr>
                    </a:p>
                    <a:p>
                      <a:pPr indent="1270"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62,5/125</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270"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2.1</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68580"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1.47</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270" algn="ctr">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0,28</a:t>
                      </a:r>
                      <a:endParaRPr lang="ru-RU"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270"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35.46</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270" algn="ctr">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41,96</a:t>
                      </a:r>
                      <a:endParaRPr lang="ru-RU"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270"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64,67</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45273">
                <a:tc>
                  <a:txBody>
                    <a:bodyPr/>
                    <a:lstStyle/>
                    <a:p>
                      <a:pPr indent="537845" algn="ctr">
                        <a:spcAft>
                          <a:spcPts val="0"/>
                        </a:spcAft>
                      </a:pPr>
                      <a:r>
                        <a:rPr lang="kk-KZ" sz="1600" b="0">
                          <a:solidFill>
                            <a:schemeClr val="tx1"/>
                          </a:solidFill>
                          <a:effectLst/>
                          <a:latin typeface="Times New Roman" panose="02020603050405020304" pitchFamily="18" charset="0"/>
                          <a:cs typeface="Times New Roman" panose="02020603050405020304" pitchFamily="18" charset="0"/>
                        </a:rPr>
                        <a:t>4</a:t>
                      </a:r>
                      <a:r>
                        <a:rPr lang="en-US" sz="1600" b="0">
                          <a:solidFill>
                            <a:schemeClr val="tx1"/>
                          </a:solidFill>
                          <a:effectLst/>
                          <a:latin typeface="Times New Roman" panose="02020603050405020304" pitchFamily="18" charset="0"/>
                          <a:cs typeface="Times New Roman" panose="02020603050405020304" pitchFamily="18" charset="0"/>
                        </a:rPr>
                        <a:t>4</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270"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gradMMF</a:t>
                      </a:r>
                      <a:endParaRPr lang="ru-RU" sz="1600" b="0">
                        <a:solidFill>
                          <a:schemeClr val="tx1"/>
                        </a:solidFill>
                        <a:effectLst/>
                        <a:latin typeface="Times New Roman" panose="02020603050405020304" pitchFamily="18" charset="0"/>
                        <a:cs typeface="Times New Roman" panose="02020603050405020304" pitchFamily="18" charset="0"/>
                      </a:endParaRPr>
                    </a:p>
                    <a:p>
                      <a:pPr indent="1270"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50/125</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270"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1.25</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68580"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1.46</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270"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0,20</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270" algn="ctr">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20.26</a:t>
                      </a:r>
                      <a:endParaRPr lang="ru-RU"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270" algn="ctr">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23.98</a:t>
                      </a:r>
                      <a:endParaRPr lang="ru-RU"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270" algn="ctr">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36,95</a:t>
                      </a:r>
                      <a:endParaRPr lang="ru-RU"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45273">
                <a:tc>
                  <a:txBody>
                    <a:bodyPr/>
                    <a:lstStyle/>
                    <a:p>
                      <a:pPr indent="537845" algn="ctr">
                        <a:spcAft>
                          <a:spcPts val="0"/>
                        </a:spcAft>
                      </a:pPr>
                      <a:r>
                        <a:rPr lang="kk-KZ" sz="1600" b="0">
                          <a:solidFill>
                            <a:schemeClr val="tx1"/>
                          </a:solidFill>
                          <a:effectLst/>
                          <a:latin typeface="Times New Roman" panose="02020603050405020304" pitchFamily="18" charset="0"/>
                          <a:cs typeface="Times New Roman" panose="02020603050405020304" pitchFamily="18" charset="0"/>
                        </a:rPr>
                        <a:t>5</a:t>
                      </a:r>
                      <a:r>
                        <a:rPr lang="en-US" sz="1600" b="0">
                          <a:solidFill>
                            <a:schemeClr val="tx1"/>
                          </a:solidFill>
                          <a:effectLst/>
                          <a:latin typeface="Times New Roman" panose="02020603050405020304" pitchFamily="18" charset="0"/>
                          <a:cs typeface="Times New Roman" panose="02020603050405020304" pitchFamily="18" charset="0"/>
                        </a:rPr>
                        <a:t>5</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270"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step SMF (SF) 8,3/125</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270"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0,36</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68580"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1,468</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270"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0,13</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270" algn="ctr">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2.187</a:t>
                      </a:r>
                      <a:endParaRPr lang="ru-RU"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270" algn="ctr">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2.588</a:t>
                      </a:r>
                      <a:endParaRPr lang="ru-RU"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270" algn="ctr">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3,990</a:t>
                      </a:r>
                      <a:endParaRPr lang="ru-RU"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1611455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ятиугольник 9"/>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0" y="397815"/>
            <a:ext cx="10801349"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R="135255" indent="450215" algn="ctr">
              <a:spcAft>
                <a:spcPts val="0"/>
              </a:spcAft>
            </a:pPr>
            <a:r>
              <a:rPr lang="kk-KZ" sz="2400" dirty="0">
                <a:latin typeface="Times New Roman" panose="02020603050405020304" pitchFamily="18" charset="0"/>
                <a:ea typeface="Times New Roman" panose="02020603050405020304" pitchFamily="18" charset="0"/>
              </a:rPr>
              <a:t>Модалар саны</a:t>
            </a:r>
            <a:endParaRPr lang="ru-RU" sz="2400" dirty="0">
              <a:latin typeface="Times New Roman" panose="02020603050405020304" pitchFamily="18" charset="0"/>
              <a:ea typeface="Times New Roman" panose="02020603050405020304" pitchFamily="18" charset="0"/>
            </a:endParaRPr>
          </a:p>
        </p:txBody>
      </p:sp>
      <p:sp>
        <p:nvSpPr>
          <p:cNvPr id="12" name="Нашивка 11"/>
          <p:cNvSpPr/>
          <p:nvPr/>
        </p:nvSpPr>
        <p:spPr>
          <a:xfrm>
            <a:off x="11058526" y="278604"/>
            <a:ext cx="1028701"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solidFill>
                  <a:schemeClr val="tx1"/>
                </a:solidFill>
              </a:rPr>
              <a:t>9</a:t>
            </a:r>
            <a:endParaRPr lang="ru-RU" dirty="0">
              <a:solidFill>
                <a:schemeClr val="tx1"/>
              </a:solidFill>
            </a:endParaRPr>
          </a:p>
        </p:txBody>
      </p:sp>
      <p:sp>
        <p:nvSpPr>
          <p:cNvPr id="3" name="Прямоугольник 2"/>
          <p:cNvSpPr/>
          <p:nvPr/>
        </p:nvSpPr>
        <p:spPr>
          <a:xfrm>
            <a:off x="9072563" y="2551775"/>
            <a:ext cx="3000375" cy="2585323"/>
          </a:xfrm>
          <a:prstGeom prst="rect">
            <a:avLst/>
          </a:prstGeom>
        </p:spPr>
        <p:txBody>
          <a:bodyPr wrap="square">
            <a:spAutoFit/>
          </a:bodyPr>
          <a:lstStyle/>
          <a:p>
            <a:pPr indent="450215" algn="just">
              <a:spcAft>
                <a:spcPts val="0"/>
              </a:spcAft>
            </a:pPr>
            <a:r>
              <a:rPr lang="kk-KZ" dirty="0" smtClean="0">
                <a:latin typeface="Times New Roman" panose="02020603050405020304" pitchFamily="18" charset="0"/>
                <a:ea typeface="Times New Roman" panose="02020603050405020304" pitchFamily="18" charset="0"/>
              </a:rPr>
              <a:t>Егер </a:t>
            </a:r>
            <a:r>
              <a:rPr lang="kk-KZ" dirty="0">
                <a:latin typeface="Times New Roman" panose="02020603050405020304" pitchFamily="18" charset="0"/>
                <a:ea typeface="Times New Roman" panose="02020603050405020304" pitchFamily="18" charset="0"/>
              </a:rPr>
              <a:t>V &lt; 2,405 кезінде бір ғана режим тарай алатын болса, онда V ұлғайған сайын режимдер саны күрт өсе бастайды және V белгілі бір сыни мәндерден өткенде режимдердің жаңа түрлері «қосылады», 10.2- Кестеде көрсетілген.</a:t>
            </a:r>
            <a:endParaRPr lang="ru-RU" dirty="0">
              <a:effectLst/>
              <a:latin typeface="Times New Roman" panose="02020603050405020304" pitchFamily="18" charset="0"/>
              <a:ea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157322562"/>
              </p:ext>
            </p:extLst>
          </p:nvPr>
        </p:nvGraphicFramePr>
        <p:xfrm>
          <a:off x="347662" y="1270394"/>
          <a:ext cx="8567737" cy="4614553"/>
        </p:xfrm>
        <a:graphic>
          <a:graphicData uri="http://schemas.openxmlformats.org/drawingml/2006/table">
            <a:tbl>
              <a:tblPr firstRow="1" firstCol="1" lastRow="1" lastCol="1" bandRow="1" bandCol="1">
                <a:tableStyleId>{5C22544A-7EE6-4342-B048-85BDC9FD1C3A}</a:tableStyleId>
              </a:tblPr>
              <a:tblGrid>
                <a:gridCol w="1850443"/>
                <a:gridCol w="1601623"/>
                <a:gridCol w="5115671"/>
              </a:tblGrid>
              <a:tr h="475409">
                <a:tc>
                  <a:txBody>
                    <a:bodyPr/>
                    <a:lstStyle/>
                    <a:p>
                      <a:pPr marL="67945" marR="56515" indent="17145" algn="ctr">
                        <a:spcAft>
                          <a:spcPts val="0"/>
                        </a:spcAft>
                      </a:pPr>
                      <a:r>
                        <a:rPr lang="en-US" sz="1600" b="0" dirty="0" err="1">
                          <a:solidFill>
                            <a:schemeClr val="tx1"/>
                          </a:solidFill>
                          <a:effectLst/>
                          <a:latin typeface="Times New Roman" panose="02020603050405020304" pitchFamily="18" charset="0"/>
                          <a:cs typeface="Times New Roman" panose="02020603050405020304" pitchFamily="18" charset="0"/>
                        </a:rPr>
                        <a:t>Нормаланған</a:t>
                      </a:r>
                      <a:r>
                        <a:rPr lang="en-US" sz="1600" b="0" dirty="0">
                          <a:solidFill>
                            <a:schemeClr val="tx1"/>
                          </a:solidFill>
                          <a:effectLst/>
                          <a:latin typeface="Times New Roman" panose="02020603050405020304" pitchFamily="18" charset="0"/>
                          <a:cs typeface="Times New Roman" panose="02020603050405020304" pitchFamily="18" charset="0"/>
                        </a:rPr>
                        <a:t> </a:t>
                      </a:r>
                      <a:r>
                        <a:rPr lang="en-US" sz="1600" b="0" dirty="0" err="1">
                          <a:solidFill>
                            <a:schemeClr val="tx1"/>
                          </a:solidFill>
                          <a:effectLst/>
                          <a:latin typeface="Times New Roman" panose="02020603050405020304" pitchFamily="18" charset="0"/>
                          <a:cs typeface="Times New Roman" panose="02020603050405020304" pitchFamily="18" charset="0"/>
                        </a:rPr>
                        <a:t>жиілік</a:t>
                      </a:r>
                      <a:r>
                        <a:rPr lang="en-US" sz="1600" b="0" dirty="0">
                          <a:solidFill>
                            <a:schemeClr val="tx1"/>
                          </a:solidFill>
                          <a:effectLst/>
                          <a:latin typeface="Times New Roman" panose="02020603050405020304" pitchFamily="18" charset="0"/>
                          <a:cs typeface="Times New Roman" panose="02020603050405020304" pitchFamily="18" charset="0"/>
                        </a:rPr>
                        <a:t> V</a:t>
                      </a:r>
                      <a:endParaRPr lang="ru-RU"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37465" marR="24130" indent="17145" algn="l">
                        <a:spcAft>
                          <a:spcPts val="0"/>
                        </a:spcAft>
                      </a:pPr>
                      <a:r>
                        <a:rPr lang="en-US" sz="1600" b="0">
                          <a:solidFill>
                            <a:schemeClr val="tx1"/>
                          </a:solidFill>
                          <a:effectLst/>
                          <a:latin typeface="Times New Roman" panose="02020603050405020304" pitchFamily="18" charset="0"/>
                          <a:cs typeface="Times New Roman" panose="02020603050405020304" pitchFamily="18" charset="0"/>
                        </a:rPr>
                        <a:t>Режимдер саны Nm</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197610" marR="1189355" indent="17145"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Мод түрлері</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713113">
                <a:tc>
                  <a:txBody>
                    <a:bodyPr/>
                    <a:lstStyle/>
                    <a:p>
                      <a:pPr marL="64770" marR="56515" indent="17145"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0 - 2,405</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525" indent="17145" algn="ctr">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1</a:t>
                      </a:r>
                      <a:endParaRPr lang="ru-RU"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4765" indent="17145" algn="l">
                        <a:spcAft>
                          <a:spcPts val="0"/>
                        </a:spcAft>
                        <a:tabLst>
                          <a:tab pos="540385" algn="l"/>
                          <a:tab pos="824865" algn="l"/>
                          <a:tab pos="1626235" algn="l"/>
                          <a:tab pos="2152015" algn="l"/>
                        </a:tabLst>
                      </a:pPr>
                      <a:r>
                        <a:rPr lang="en-US" sz="1600" b="0" dirty="0">
                          <a:solidFill>
                            <a:schemeClr val="tx1"/>
                          </a:solidFill>
                          <a:effectLst/>
                          <a:latin typeface="Times New Roman" panose="02020603050405020304" pitchFamily="18" charset="0"/>
                          <a:cs typeface="Times New Roman" panose="02020603050405020304" pitchFamily="18" charset="0"/>
                        </a:rPr>
                        <a:t>HE11	– </a:t>
                      </a:r>
                      <a:r>
                        <a:rPr lang="en-US" sz="1600" b="0" dirty="0" err="1">
                          <a:solidFill>
                            <a:schemeClr val="tx1"/>
                          </a:solidFill>
                          <a:effectLst/>
                          <a:latin typeface="Times New Roman" panose="02020603050405020304" pitchFamily="18" charset="0"/>
                          <a:cs typeface="Times New Roman" panose="02020603050405020304" pitchFamily="18" charset="0"/>
                        </a:rPr>
                        <a:t>негізгі</a:t>
                      </a:r>
                      <a:r>
                        <a:rPr lang="en-US" sz="1600" b="0" dirty="0">
                          <a:solidFill>
                            <a:schemeClr val="tx1"/>
                          </a:solidFill>
                          <a:effectLst/>
                          <a:latin typeface="Times New Roman" panose="02020603050405020304" pitchFamily="18" charset="0"/>
                          <a:cs typeface="Times New Roman" panose="02020603050405020304" pitchFamily="18" charset="0"/>
                        </a:rPr>
                        <a:t> </a:t>
                      </a:r>
                      <a:r>
                        <a:rPr lang="en-US" sz="1600" b="0" dirty="0" err="1">
                          <a:solidFill>
                            <a:schemeClr val="tx1"/>
                          </a:solidFill>
                          <a:effectLst/>
                          <a:latin typeface="Times New Roman" panose="02020603050405020304" pitchFamily="18" charset="0"/>
                          <a:cs typeface="Times New Roman" panose="02020603050405020304" pitchFamily="18" charset="0"/>
                        </a:rPr>
                        <a:t>режим</a:t>
                      </a:r>
                      <a:r>
                        <a:rPr lang="en-US" sz="1600" b="0" dirty="0">
                          <a:solidFill>
                            <a:schemeClr val="tx1"/>
                          </a:solidFill>
                          <a:effectLst/>
                          <a:latin typeface="Times New Roman" panose="02020603050405020304" pitchFamily="18" charset="0"/>
                          <a:cs typeface="Times New Roman" panose="02020603050405020304" pitchFamily="18" charset="0"/>
                        </a:rPr>
                        <a:t> (</a:t>
                      </a:r>
                      <a:r>
                        <a:rPr lang="en-US" sz="1600" b="0" dirty="0" err="1">
                          <a:solidFill>
                            <a:schemeClr val="tx1"/>
                          </a:solidFill>
                          <a:effectLst/>
                          <a:latin typeface="Times New Roman" panose="02020603050405020304" pitchFamily="18" charset="0"/>
                          <a:cs typeface="Times New Roman" panose="02020603050405020304" pitchFamily="18" charset="0"/>
                        </a:rPr>
                        <a:t>жалғыз</a:t>
                      </a:r>
                      <a:r>
                        <a:rPr lang="en-US" sz="1600" b="0" dirty="0">
                          <a:solidFill>
                            <a:schemeClr val="tx1"/>
                          </a:solidFill>
                          <a:effectLst/>
                          <a:latin typeface="Times New Roman" panose="02020603050405020304" pitchFamily="18" charset="0"/>
                          <a:cs typeface="Times New Roman" panose="02020603050405020304" pitchFamily="18" charset="0"/>
                        </a:rPr>
                        <a:t>			</a:t>
                      </a:r>
                      <a:endParaRPr lang="ru-RU" sz="1600" b="0" dirty="0">
                        <a:solidFill>
                          <a:schemeClr val="tx1"/>
                        </a:solidFill>
                        <a:effectLst/>
                        <a:latin typeface="Times New Roman" panose="02020603050405020304" pitchFamily="18" charset="0"/>
                        <a:cs typeface="Times New Roman" panose="02020603050405020304" pitchFamily="18" charset="0"/>
                      </a:endParaRPr>
                    </a:p>
                    <a:p>
                      <a:pPr marL="24765" indent="17145" algn="l">
                        <a:spcAft>
                          <a:spcPts val="0"/>
                        </a:spcAft>
                      </a:pPr>
                      <a:r>
                        <a:rPr lang="en-US" sz="1600" b="0" dirty="0" err="1">
                          <a:solidFill>
                            <a:schemeClr val="tx1"/>
                          </a:solidFill>
                          <a:effectLst/>
                          <a:latin typeface="Times New Roman" panose="02020603050405020304" pitchFamily="18" charset="0"/>
                          <a:cs typeface="Times New Roman" panose="02020603050405020304" pitchFamily="18" charset="0"/>
                        </a:rPr>
                        <a:t>бір</a:t>
                      </a:r>
                      <a:r>
                        <a:rPr lang="en-US" sz="1600" b="0" dirty="0">
                          <a:solidFill>
                            <a:schemeClr val="tx1"/>
                          </a:solidFill>
                          <a:effectLst/>
                          <a:latin typeface="Times New Roman" panose="02020603050405020304" pitchFamily="18" charset="0"/>
                          <a:cs typeface="Times New Roman" panose="02020603050405020304" pitchFamily="18" charset="0"/>
                        </a:rPr>
                        <a:t> </a:t>
                      </a:r>
                      <a:r>
                        <a:rPr lang="en-US" sz="1600" b="0" dirty="0" err="1">
                          <a:solidFill>
                            <a:schemeClr val="tx1"/>
                          </a:solidFill>
                          <a:effectLst/>
                          <a:latin typeface="Times New Roman" panose="02020603050405020304" pitchFamily="18" charset="0"/>
                          <a:cs typeface="Times New Roman" panose="02020603050405020304" pitchFamily="18" charset="0"/>
                        </a:rPr>
                        <a:t>режимді</a:t>
                      </a:r>
                      <a:r>
                        <a:rPr lang="en-US" sz="1600" b="0" dirty="0">
                          <a:solidFill>
                            <a:schemeClr val="tx1"/>
                          </a:solidFill>
                          <a:effectLst/>
                          <a:latin typeface="Times New Roman" panose="02020603050405020304" pitchFamily="18" charset="0"/>
                          <a:cs typeface="Times New Roman" panose="02020603050405020304" pitchFamily="18" charset="0"/>
                        </a:rPr>
                        <a:t> </a:t>
                      </a:r>
                      <a:r>
                        <a:rPr lang="en-US" sz="1600" b="0" dirty="0" err="1">
                          <a:solidFill>
                            <a:schemeClr val="tx1"/>
                          </a:solidFill>
                          <a:effectLst/>
                          <a:latin typeface="Times New Roman" panose="02020603050405020304" pitchFamily="18" charset="0"/>
                          <a:cs typeface="Times New Roman" panose="02020603050405020304" pitchFamily="18" charset="0"/>
                        </a:rPr>
                        <a:t>талшық</a:t>
                      </a:r>
                      <a:r>
                        <a:rPr lang="en-US" sz="1600" b="0" dirty="0">
                          <a:solidFill>
                            <a:schemeClr val="tx1"/>
                          </a:solidFill>
                          <a:effectLst/>
                          <a:latin typeface="Times New Roman" panose="02020603050405020304" pitchFamily="18" charset="0"/>
                          <a:cs typeface="Times New Roman" panose="02020603050405020304" pitchFamily="18" charset="0"/>
                        </a:rPr>
                        <a:t> </a:t>
                      </a:r>
                      <a:r>
                        <a:rPr lang="en-US" sz="1600" b="0" dirty="0" err="1">
                          <a:solidFill>
                            <a:schemeClr val="tx1"/>
                          </a:solidFill>
                          <a:effectLst/>
                          <a:latin typeface="Times New Roman" panose="02020603050405020304" pitchFamily="18" charset="0"/>
                          <a:cs typeface="Times New Roman" panose="02020603050405020304" pitchFamily="18" charset="0"/>
                        </a:rPr>
                        <a:t>үшін</a:t>
                      </a:r>
                      <a:r>
                        <a:rPr lang="en-US" sz="1600" b="0" dirty="0">
                          <a:solidFill>
                            <a:schemeClr val="tx1"/>
                          </a:solidFill>
                          <a:effectLst/>
                          <a:latin typeface="Times New Roman" panose="02020603050405020304" pitchFamily="18" charset="0"/>
                          <a:cs typeface="Times New Roman" panose="02020603050405020304" pitchFamily="18" charset="0"/>
                        </a:rPr>
                        <a:t> </a:t>
                      </a:r>
                      <a:r>
                        <a:rPr lang="en-US" sz="1600" b="0" dirty="0" err="1">
                          <a:solidFill>
                            <a:schemeClr val="tx1"/>
                          </a:solidFill>
                          <a:effectLst/>
                          <a:latin typeface="Times New Roman" panose="02020603050405020304" pitchFamily="18" charset="0"/>
                          <a:cs typeface="Times New Roman" panose="02020603050405020304" pitchFamily="18" charset="0"/>
                        </a:rPr>
                        <a:t>рұқсат</a:t>
                      </a:r>
                      <a:r>
                        <a:rPr lang="en-US" sz="1600" b="0" dirty="0">
                          <a:solidFill>
                            <a:schemeClr val="tx1"/>
                          </a:solidFill>
                          <a:effectLst/>
                          <a:latin typeface="Times New Roman" panose="02020603050405020304" pitchFamily="18" charset="0"/>
                          <a:cs typeface="Times New Roman" panose="02020603050405020304" pitchFamily="18" charset="0"/>
                        </a:rPr>
                        <a:t> </a:t>
                      </a:r>
                      <a:r>
                        <a:rPr lang="en-US" sz="1600" b="0" dirty="0" err="1">
                          <a:solidFill>
                            <a:schemeClr val="tx1"/>
                          </a:solidFill>
                          <a:effectLst/>
                          <a:latin typeface="Times New Roman" panose="02020603050405020304" pitchFamily="18" charset="0"/>
                          <a:cs typeface="Times New Roman" panose="02020603050405020304" pitchFamily="18" charset="0"/>
                        </a:rPr>
                        <a:t>етілген</a:t>
                      </a:r>
                      <a:r>
                        <a:rPr lang="en-US" sz="1600" b="0" dirty="0">
                          <a:solidFill>
                            <a:schemeClr val="tx1"/>
                          </a:solidFill>
                          <a:effectLst/>
                          <a:latin typeface="Times New Roman" panose="02020603050405020304" pitchFamily="18" charset="0"/>
                          <a:cs typeface="Times New Roman" panose="02020603050405020304" pitchFamily="18" charset="0"/>
                        </a:rPr>
                        <a:t>)</a:t>
                      </a:r>
                      <a:endParaRPr lang="ru-RU"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37704">
                <a:tc>
                  <a:txBody>
                    <a:bodyPr/>
                    <a:lstStyle/>
                    <a:p>
                      <a:pPr marL="66040" marR="56515" indent="17145"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2,405 – 3,832</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525" indent="17145"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4</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4765" indent="17145" algn="l">
                        <a:spcAft>
                          <a:spcPts val="0"/>
                        </a:spcAft>
                      </a:pPr>
                      <a:r>
                        <a:rPr lang="en-US" sz="1600" b="0">
                          <a:solidFill>
                            <a:schemeClr val="tx1"/>
                          </a:solidFill>
                          <a:effectLst/>
                          <a:latin typeface="Times New Roman" panose="02020603050405020304" pitchFamily="18" charset="0"/>
                          <a:cs typeface="Times New Roman" panose="02020603050405020304" pitchFamily="18" charset="0"/>
                        </a:rPr>
                        <a:t>HE</a:t>
                      </a:r>
                      <a:r>
                        <a:rPr lang="en-US" sz="1600" b="0" baseline="-25000">
                          <a:solidFill>
                            <a:schemeClr val="tx1"/>
                          </a:solidFill>
                          <a:effectLst/>
                          <a:latin typeface="Times New Roman" panose="02020603050405020304" pitchFamily="18" charset="0"/>
                          <a:cs typeface="Times New Roman" panose="02020603050405020304" pitchFamily="18" charset="0"/>
                        </a:rPr>
                        <a:t>11</a:t>
                      </a:r>
                      <a:r>
                        <a:rPr lang="en-US" sz="1600" b="0">
                          <a:solidFill>
                            <a:schemeClr val="tx1"/>
                          </a:solidFill>
                          <a:effectLst/>
                          <a:latin typeface="Times New Roman" panose="02020603050405020304" pitchFamily="18" charset="0"/>
                          <a:cs typeface="Times New Roman" panose="02020603050405020304" pitchFamily="18" charset="0"/>
                        </a:rPr>
                        <a:t>, H</a:t>
                      </a:r>
                      <a:r>
                        <a:rPr lang="en-US" sz="1600" b="0" baseline="-25000">
                          <a:solidFill>
                            <a:schemeClr val="tx1"/>
                          </a:solidFill>
                          <a:effectLst/>
                          <a:latin typeface="Times New Roman" panose="02020603050405020304" pitchFamily="18" charset="0"/>
                          <a:cs typeface="Times New Roman" panose="02020603050405020304" pitchFamily="18" charset="0"/>
                        </a:rPr>
                        <a:t>01</a:t>
                      </a:r>
                      <a:r>
                        <a:rPr lang="en-US" sz="1600" b="0">
                          <a:solidFill>
                            <a:schemeClr val="tx1"/>
                          </a:solidFill>
                          <a:effectLst/>
                          <a:latin typeface="Times New Roman" panose="02020603050405020304" pitchFamily="18" charset="0"/>
                          <a:cs typeface="Times New Roman" panose="02020603050405020304" pitchFamily="18" charset="0"/>
                        </a:rPr>
                        <a:t>, E</a:t>
                      </a:r>
                      <a:r>
                        <a:rPr lang="en-US" sz="1600" b="0" baseline="-25000">
                          <a:solidFill>
                            <a:schemeClr val="tx1"/>
                          </a:solidFill>
                          <a:effectLst/>
                          <a:latin typeface="Times New Roman" panose="02020603050405020304" pitchFamily="18" charset="0"/>
                          <a:cs typeface="Times New Roman" panose="02020603050405020304" pitchFamily="18" charset="0"/>
                        </a:rPr>
                        <a:t>01</a:t>
                      </a:r>
                      <a:r>
                        <a:rPr lang="en-US" sz="1600" b="0">
                          <a:solidFill>
                            <a:schemeClr val="tx1"/>
                          </a:solidFill>
                          <a:effectLst/>
                          <a:latin typeface="Times New Roman" panose="02020603050405020304" pitchFamily="18" charset="0"/>
                          <a:cs typeface="Times New Roman" panose="02020603050405020304" pitchFamily="18" charset="0"/>
                        </a:rPr>
                        <a:t>, HE</a:t>
                      </a:r>
                      <a:r>
                        <a:rPr lang="en-US" sz="1600" b="0" baseline="-25000">
                          <a:solidFill>
                            <a:schemeClr val="tx1"/>
                          </a:solidFill>
                          <a:effectLst/>
                          <a:latin typeface="Times New Roman" panose="02020603050405020304" pitchFamily="18" charset="0"/>
                          <a:cs typeface="Times New Roman" panose="02020603050405020304" pitchFamily="18" charset="0"/>
                        </a:rPr>
                        <a:t>21</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37704">
                <a:tc>
                  <a:txBody>
                    <a:bodyPr/>
                    <a:lstStyle/>
                    <a:p>
                      <a:pPr marL="66040" marR="56515" indent="17145"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3,832 – 5,136</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525" indent="17145"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7</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4765" indent="17145" algn="l">
                        <a:spcAft>
                          <a:spcPts val="0"/>
                        </a:spcAft>
                      </a:pPr>
                      <a:r>
                        <a:rPr lang="en-US" sz="1600" b="0">
                          <a:solidFill>
                            <a:schemeClr val="tx1"/>
                          </a:solidFill>
                          <a:effectLst/>
                          <a:latin typeface="Times New Roman" panose="02020603050405020304" pitchFamily="18" charset="0"/>
                          <a:cs typeface="Times New Roman" panose="02020603050405020304" pitchFamily="18" charset="0"/>
                        </a:rPr>
                        <a:t>HE</a:t>
                      </a:r>
                      <a:r>
                        <a:rPr lang="en-US" sz="1600" b="0" baseline="-25000">
                          <a:solidFill>
                            <a:schemeClr val="tx1"/>
                          </a:solidFill>
                          <a:effectLst/>
                          <a:latin typeface="Times New Roman" panose="02020603050405020304" pitchFamily="18" charset="0"/>
                          <a:cs typeface="Times New Roman" panose="02020603050405020304" pitchFamily="18" charset="0"/>
                        </a:rPr>
                        <a:t>11</a:t>
                      </a:r>
                      <a:r>
                        <a:rPr lang="en-US" sz="1600" b="0">
                          <a:solidFill>
                            <a:schemeClr val="tx1"/>
                          </a:solidFill>
                          <a:effectLst/>
                          <a:latin typeface="Times New Roman" panose="02020603050405020304" pitchFamily="18" charset="0"/>
                          <a:cs typeface="Times New Roman" panose="02020603050405020304" pitchFamily="18" charset="0"/>
                        </a:rPr>
                        <a:t>, H</a:t>
                      </a:r>
                      <a:r>
                        <a:rPr lang="en-US" sz="1600" b="0" baseline="-25000">
                          <a:solidFill>
                            <a:schemeClr val="tx1"/>
                          </a:solidFill>
                          <a:effectLst/>
                          <a:latin typeface="Times New Roman" panose="02020603050405020304" pitchFamily="18" charset="0"/>
                          <a:cs typeface="Times New Roman" panose="02020603050405020304" pitchFamily="18" charset="0"/>
                        </a:rPr>
                        <a:t>01</a:t>
                      </a:r>
                      <a:r>
                        <a:rPr lang="en-US" sz="1600" b="0">
                          <a:solidFill>
                            <a:schemeClr val="tx1"/>
                          </a:solidFill>
                          <a:effectLst/>
                          <a:latin typeface="Times New Roman" panose="02020603050405020304" pitchFamily="18" charset="0"/>
                          <a:cs typeface="Times New Roman" panose="02020603050405020304" pitchFamily="18" charset="0"/>
                        </a:rPr>
                        <a:t>, E</a:t>
                      </a:r>
                      <a:r>
                        <a:rPr lang="en-US" sz="1600" b="0" baseline="-25000">
                          <a:solidFill>
                            <a:schemeClr val="tx1"/>
                          </a:solidFill>
                          <a:effectLst/>
                          <a:latin typeface="Times New Roman" panose="02020603050405020304" pitchFamily="18" charset="0"/>
                          <a:cs typeface="Times New Roman" panose="02020603050405020304" pitchFamily="18" charset="0"/>
                        </a:rPr>
                        <a:t>01</a:t>
                      </a:r>
                      <a:r>
                        <a:rPr lang="en-US" sz="1600" b="0">
                          <a:solidFill>
                            <a:schemeClr val="tx1"/>
                          </a:solidFill>
                          <a:effectLst/>
                          <a:latin typeface="Times New Roman" panose="02020603050405020304" pitchFamily="18" charset="0"/>
                          <a:cs typeface="Times New Roman" panose="02020603050405020304" pitchFamily="18" charset="0"/>
                        </a:rPr>
                        <a:t>, HE</a:t>
                      </a:r>
                      <a:r>
                        <a:rPr lang="en-US" sz="1600" b="0" baseline="-25000">
                          <a:solidFill>
                            <a:schemeClr val="tx1"/>
                          </a:solidFill>
                          <a:effectLst/>
                          <a:latin typeface="Times New Roman" panose="02020603050405020304" pitchFamily="18" charset="0"/>
                          <a:cs typeface="Times New Roman" panose="02020603050405020304" pitchFamily="18" charset="0"/>
                        </a:rPr>
                        <a:t>21</a:t>
                      </a:r>
                      <a:r>
                        <a:rPr lang="en-US" sz="1600" b="0">
                          <a:solidFill>
                            <a:schemeClr val="tx1"/>
                          </a:solidFill>
                          <a:effectLst/>
                          <a:latin typeface="Times New Roman" panose="02020603050405020304" pitchFamily="18" charset="0"/>
                          <a:cs typeface="Times New Roman" panose="02020603050405020304" pitchFamily="18" charset="0"/>
                        </a:rPr>
                        <a:t>, HE</a:t>
                      </a:r>
                      <a:r>
                        <a:rPr lang="en-US" sz="1600" b="0" baseline="-25000">
                          <a:solidFill>
                            <a:schemeClr val="tx1"/>
                          </a:solidFill>
                          <a:effectLst/>
                          <a:latin typeface="Times New Roman" panose="02020603050405020304" pitchFamily="18" charset="0"/>
                          <a:cs typeface="Times New Roman" panose="02020603050405020304" pitchFamily="18" charset="0"/>
                        </a:rPr>
                        <a:t>12</a:t>
                      </a:r>
                      <a:r>
                        <a:rPr lang="en-US" sz="1600" b="0">
                          <a:solidFill>
                            <a:schemeClr val="tx1"/>
                          </a:solidFill>
                          <a:effectLst/>
                          <a:latin typeface="Times New Roman" panose="02020603050405020304" pitchFamily="18" charset="0"/>
                          <a:cs typeface="Times New Roman" panose="02020603050405020304" pitchFamily="18" charset="0"/>
                        </a:rPr>
                        <a:t>, EH</a:t>
                      </a:r>
                      <a:r>
                        <a:rPr lang="en-US" sz="1600" b="0" baseline="-25000">
                          <a:solidFill>
                            <a:schemeClr val="tx1"/>
                          </a:solidFill>
                          <a:effectLst/>
                          <a:latin typeface="Times New Roman" panose="02020603050405020304" pitchFamily="18" charset="0"/>
                          <a:cs typeface="Times New Roman" panose="02020603050405020304" pitchFamily="18" charset="0"/>
                        </a:rPr>
                        <a:t>11</a:t>
                      </a:r>
                      <a:r>
                        <a:rPr lang="en-US" sz="1600" b="0">
                          <a:solidFill>
                            <a:schemeClr val="tx1"/>
                          </a:solidFill>
                          <a:effectLst/>
                          <a:latin typeface="Times New Roman" panose="02020603050405020304" pitchFamily="18" charset="0"/>
                          <a:cs typeface="Times New Roman" panose="02020603050405020304" pitchFamily="18" charset="0"/>
                        </a:rPr>
                        <a:t>, HE</a:t>
                      </a:r>
                      <a:r>
                        <a:rPr lang="en-US" sz="1600" b="0" baseline="-25000">
                          <a:solidFill>
                            <a:schemeClr val="tx1"/>
                          </a:solidFill>
                          <a:effectLst/>
                          <a:latin typeface="Times New Roman" panose="02020603050405020304" pitchFamily="18" charset="0"/>
                          <a:cs typeface="Times New Roman" panose="02020603050405020304" pitchFamily="18" charset="0"/>
                        </a:rPr>
                        <a:t>31</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75409">
                <a:tc>
                  <a:txBody>
                    <a:bodyPr/>
                    <a:lstStyle/>
                    <a:p>
                      <a:pPr marL="66040" marR="56515" indent="17145"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5,136 – 5,52</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525" indent="17145"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9</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4765" indent="17145" algn="l">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HE</a:t>
                      </a:r>
                      <a:r>
                        <a:rPr lang="en-US" sz="1600" b="0" baseline="-25000" dirty="0">
                          <a:solidFill>
                            <a:schemeClr val="tx1"/>
                          </a:solidFill>
                          <a:effectLst/>
                          <a:latin typeface="Times New Roman" panose="02020603050405020304" pitchFamily="18" charset="0"/>
                          <a:cs typeface="Times New Roman" panose="02020603050405020304" pitchFamily="18" charset="0"/>
                        </a:rPr>
                        <a:t>11</a:t>
                      </a:r>
                      <a:r>
                        <a:rPr lang="en-US" sz="1600" b="0" dirty="0">
                          <a:solidFill>
                            <a:schemeClr val="tx1"/>
                          </a:solidFill>
                          <a:effectLst/>
                          <a:latin typeface="Times New Roman" panose="02020603050405020304" pitchFamily="18" charset="0"/>
                          <a:cs typeface="Times New Roman" panose="02020603050405020304" pitchFamily="18" charset="0"/>
                        </a:rPr>
                        <a:t>, H</a:t>
                      </a:r>
                      <a:r>
                        <a:rPr lang="en-US" sz="1600" b="0" baseline="-25000" dirty="0">
                          <a:solidFill>
                            <a:schemeClr val="tx1"/>
                          </a:solidFill>
                          <a:effectLst/>
                          <a:latin typeface="Times New Roman" panose="02020603050405020304" pitchFamily="18" charset="0"/>
                          <a:cs typeface="Times New Roman" panose="02020603050405020304" pitchFamily="18" charset="0"/>
                        </a:rPr>
                        <a:t>01</a:t>
                      </a:r>
                      <a:r>
                        <a:rPr lang="en-US" sz="1600" b="0" dirty="0">
                          <a:solidFill>
                            <a:schemeClr val="tx1"/>
                          </a:solidFill>
                          <a:effectLst/>
                          <a:latin typeface="Times New Roman" panose="02020603050405020304" pitchFamily="18" charset="0"/>
                          <a:cs typeface="Times New Roman" panose="02020603050405020304" pitchFamily="18" charset="0"/>
                        </a:rPr>
                        <a:t>, E</a:t>
                      </a:r>
                      <a:r>
                        <a:rPr lang="en-US" sz="1600" b="0" baseline="-25000" dirty="0">
                          <a:solidFill>
                            <a:schemeClr val="tx1"/>
                          </a:solidFill>
                          <a:effectLst/>
                          <a:latin typeface="Times New Roman" panose="02020603050405020304" pitchFamily="18" charset="0"/>
                          <a:cs typeface="Times New Roman" panose="02020603050405020304" pitchFamily="18" charset="0"/>
                        </a:rPr>
                        <a:t>01</a:t>
                      </a:r>
                      <a:r>
                        <a:rPr lang="en-US" sz="1600" b="0" dirty="0">
                          <a:solidFill>
                            <a:schemeClr val="tx1"/>
                          </a:solidFill>
                          <a:effectLst/>
                          <a:latin typeface="Times New Roman" panose="02020603050405020304" pitchFamily="18" charset="0"/>
                          <a:cs typeface="Times New Roman" panose="02020603050405020304" pitchFamily="18" charset="0"/>
                        </a:rPr>
                        <a:t>, HE</a:t>
                      </a:r>
                      <a:r>
                        <a:rPr lang="en-US" sz="1600" b="0" baseline="-25000" dirty="0">
                          <a:solidFill>
                            <a:schemeClr val="tx1"/>
                          </a:solidFill>
                          <a:effectLst/>
                          <a:latin typeface="Times New Roman" panose="02020603050405020304" pitchFamily="18" charset="0"/>
                          <a:cs typeface="Times New Roman" panose="02020603050405020304" pitchFamily="18" charset="0"/>
                        </a:rPr>
                        <a:t>21</a:t>
                      </a:r>
                      <a:r>
                        <a:rPr lang="en-US" sz="1600" b="0" dirty="0">
                          <a:solidFill>
                            <a:schemeClr val="tx1"/>
                          </a:solidFill>
                          <a:effectLst/>
                          <a:latin typeface="Times New Roman" panose="02020603050405020304" pitchFamily="18" charset="0"/>
                          <a:cs typeface="Times New Roman" panose="02020603050405020304" pitchFamily="18" charset="0"/>
                        </a:rPr>
                        <a:t>, HE</a:t>
                      </a:r>
                      <a:r>
                        <a:rPr lang="en-US" sz="1600" b="0" baseline="-25000" dirty="0">
                          <a:solidFill>
                            <a:schemeClr val="tx1"/>
                          </a:solidFill>
                          <a:effectLst/>
                          <a:latin typeface="Times New Roman" panose="02020603050405020304" pitchFamily="18" charset="0"/>
                          <a:cs typeface="Times New Roman" panose="02020603050405020304" pitchFamily="18" charset="0"/>
                        </a:rPr>
                        <a:t>12</a:t>
                      </a:r>
                      <a:r>
                        <a:rPr lang="en-US" sz="1600" b="0" dirty="0">
                          <a:solidFill>
                            <a:schemeClr val="tx1"/>
                          </a:solidFill>
                          <a:effectLst/>
                          <a:latin typeface="Times New Roman" panose="02020603050405020304" pitchFamily="18" charset="0"/>
                          <a:cs typeface="Times New Roman" panose="02020603050405020304" pitchFamily="18" charset="0"/>
                        </a:rPr>
                        <a:t>, EH</a:t>
                      </a:r>
                      <a:r>
                        <a:rPr lang="en-US" sz="1600" b="0" baseline="-25000" dirty="0">
                          <a:solidFill>
                            <a:schemeClr val="tx1"/>
                          </a:solidFill>
                          <a:effectLst/>
                          <a:latin typeface="Times New Roman" panose="02020603050405020304" pitchFamily="18" charset="0"/>
                          <a:cs typeface="Times New Roman" panose="02020603050405020304" pitchFamily="18" charset="0"/>
                        </a:rPr>
                        <a:t>11</a:t>
                      </a:r>
                      <a:r>
                        <a:rPr lang="en-US" sz="1600" b="0" dirty="0">
                          <a:solidFill>
                            <a:schemeClr val="tx1"/>
                          </a:solidFill>
                          <a:effectLst/>
                          <a:latin typeface="Times New Roman" panose="02020603050405020304" pitchFamily="18" charset="0"/>
                          <a:cs typeface="Times New Roman" panose="02020603050405020304" pitchFamily="18" charset="0"/>
                        </a:rPr>
                        <a:t>, HE</a:t>
                      </a:r>
                      <a:r>
                        <a:rPr lang="en-US" sz="1600" b="0" baseline="-25000" dirty="0">
                          <a:solidFill>
                            <a:schemeClr val="tx1"/>
                          </a:solidFill>
                          <a:effectLst/>
                          <a:latin typeface="Times New Roman" panose="02020603050405020304" pitchFamily="18" charset="0"/>
                          <a:cs typeface="Times New Roman" panose="02020603050405020304" pitchFamily="18" charset="0"/>
                        </a:rPr>
                        <a:t>31</a:t>
                      </a:r>
                      <a:r>
                        <a:rPr lang="en-US" sz="1600" b="0" dirty="0">
                          <a:solidFill>
                            <a:schemeClr val="tx1"/>
                          </a:solidFill>
                          <a:effectLst/>
                          <a:latin typeface="Times New Roman" panose="02020603050405020304" pitchFamily="18" charset="0"/>
                          <a:cs typeface="Times New Roman" panose="02020603050405020304" pitchFamily="18" charset="0"/>
                        </a:rPr>
                        <a:t>, EH</a:t>
                      </a:r>
                      <a:r>
                        <a:rPr lang="en-US" sz="1600" b="0" baseline="-25000" dirty="0">
                          <a:solidFill>
                            <a:schemeClr val="tx1"/>
                          </a:solidFill>
                          <a:effectLst/>
                          <a:latin typeface="Times New Roman" panose="02020603050405020304" pitchFamily="18" charset="0"/>
                          <a:cs typeface="Times New Roman" panose="02020603050405020304" pitchFamily="18" charset="0"/>
                        </a:rPr>
                        <a:t>21</a:t>
                      </a:r>
                      <a:r>
                        <a:rPr lang="en-US" sz="1600" b="0" dirty="0">
                          <a:solidFill>
                            <a:schemeClr val="tx1"/>
                          </a:solidFill>
                          <a:effectLst/>
                          <a:latin typeface="Times New Roman" panose="02020603050405020304" pitchFamily="18" charset="0"/>
                          <a:cs typeface="Times New Roman" panose="02020603050405020304" pitchFamily="18" charset="0"/>
                        </a:rPr>
                        <a:t>,</a:t>
                      </a:r>
                      <a:endParaRPr lang="ru-RU" sz="1600" b="0" dirty="0">
                        <a:solidFill>
                          <a:schemeClr val="tx1"/>
                        </a:solidFill>
                        <a:effectLst/>
                        <a:latin typeface="Times New Roman" panose="02020603050405020304" pitchFamily="18" charset="0"/>
                        <a:cs typeface="Times New Roman" panose="02020603050405020304" pitchFamily="18" charset="0"/>
                      </a:endParaRPr>
                    </a:p>
                    <a:p>
                      <a:pPr marL="24765" indent="17145" algn="l">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HE</a:t>
                      </a:r>
                      <a:r>
                        <a:rPr lang="en-US" sz="1600" b="0" baseline="-25000" dirty="0">
                          <a:solidFill>
                            <a:schemeClr val="tx1"/>
                          </a:solidFill>
                          <a:effectLst/>
                          <a:latin typeface="Times New Roman" panose="02020603050405020304" pitchFamily="18" charset="0"/>
                          <a:cs typeface="Times New Roman" panose="02020603050405020304" pitchFamily="18" charset="0"/>
                        </a:rPr>
                        <a:t>41</a:t>
                      </a:r>
                      <a:endParaRPr lang="ru-RU"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75409">
                <a:tc>
                  <a:txBody>
                    <a:bodyPr/>
                    <a:lstStyle/>
                    <a:p>
                      <a:pPr marR="56515"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5,52 – 6,38</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R="184150" algn="ctr">
                        <a:spcAft>
                          <a:spcPts val="0"/>
                        </a:spcAft>
                      </a:pPr>
                      <a:r>
                        <a:rPr lang="kk-KZ" sz="1600" b="0">
                          <a:solidFill>
                            <a:schemeClr val="tx1"/>
                          </a:solidFill>
                          <a:effectLst/>
                          <a:latin typeface="Times New Roman" panose="02020603050405020304" pitchFamily="18" charset="0"/>
                          <a:cs typeface="Times New Roman" panose="02020603050405020304" pitchFamily="18" charset="0"/>
                        </a:rPr>
                        <a:t>     </a:t>
                      </a:r>
                      <a:r>
                        <a:rPr lang="en-US" sz="1600" b="0">
                          <a:solidFill>
                            <a:schemeClr val="tx1"/>
                          </a:solidFill>
                          <a:effectLst/>
                          <a:latin typeface="Times New Roman" panose="02020603050405020304" pitchFamily="18" charset="0"/>
                          <a:cs typeface="Times New Roman" panose="02020603050405020304" pitchFamily="18" charset="0"/>
                        </a:rPr>
                        <a:t>12</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4765" indent="17145" algn="l">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HE</a:t>
                      </a:r>
                      <a:r>
                        <a:rPr lang="en-US" sz="1600" b="0" baseline="-25000" dirty="0">
                          <a:solidFill>
                            <a:schemeClr val="tx1"/>
                          </a:solidFill>
                          <a:effectLst/>
                          <a:latin typeface="Times New Roman" panose="02020603050405020304" pitchFamily="18" charset="0"/>
                          <a:cs typeface="Times New Roman" panose="02020603050405020304" pitchFamily="18" charset="0"/>
                        </a:rPr>
                        <a:t>11</a:t>
                      </a:r>
                      <a:r>
                        <a:rPr lang="en-US" sz="1600" b="0" dirty="0">
                          <a:solidFill>
                            <a:schemeClr val="tx1"/>
                          </a:solidFill>
                          <a:effectLst/>
                          <a:latin typeface="Times New Roman" panose="02020603050405020304" pitchFamily="18" charset="0"/>
                          <a:cs typeface="Times New Roman" panose="02020603050405020304" pitchFamily="18" charset="0"/>
                        </a:rPr>
                        <a:t>, H</a:t>
                      </a:r>
                      <a:r>
                        <a:rPr lang="en-US" sz="1600" b="0" baseline="-25000" dirty="0">
                          <a:solidFill>
                            <a:schemeClr val="tx1"/>
                          </a:solidFill>
                          <a:effectLst/>
                          <a:latin typeface="Times New Roman" panose="02020603050405020304" pitchFamily="18" charset="0"/>
                          <a:cs typeface="Times New Roman" panose="02020603050405020304" pitchFamily="18" charset="0"/>
                        </a:rPr>
                        <a:t>01</a:t>
                      </a:r>
                      <a:r>
                        <a:rPr lang="en-US" sz="1600" b="0" dirty="0">
                          <a:solidFill>
                            <a:schemeClr val="tx1"/>
                          </a:solidFill>
                          <a:effectLst/>
                          <a:latin typeface="Times New Roman" panose="02020603050405020304" pitchFamily="18" charset="0"/>
                          <a:cs typeface="Times New Roman" panose="02020603050405020304" pitchFamily="18" charset="0"/>
                        </a:rPr>
                        <a:t>, E</a:t>
                      </a:r>
                      <a:r>
                        <a:rPr lang="en-US" sz="1600" b="0" baseline="-25000" dirty="0">
                          <a:solidFill>
                            <a:schemeClr val="tx1"/>
                          </a:solidFill>
                          <a:effectLst/>
                          <a:latin typeface="Times New Roman" panose="02020603050405020304" pitchFamily="18" charset="0"/>
                          <a:cs typeface="Times New Roman" panose="02020603050405020304" pitchFamily="18" charset="0"/>
                        </a:rPr>
                        <a:t>01</a:t>
                      </a:r>
                      <a:r>
                        <a:rPr lang="en-US" sz="1600" b="0" dirty="0">
                          <a:solidFill>
                            <a:schemeClr val="tx1"/>
                          </a:solidFill>
                          <a:effectLst/>
                          <a:latin typeface="Times New Roman" panose="02020603050405020304" pitchFamily="18" charset="0"/>
                          <a:cs typeface="Times New Roman" panose="02020603050405020304" pitchFamily="18" charset="0"/>
                        </a:rPr>
                        <a:t>, HE</a:t>
                      </a:r>
                      <a:r>
                        <a:rPr lang="en-US" sz="1600" b="0" baseline="-25000" dirty="0">
                          <a:solidFill>
                            <a:schemeClr val="tx1"/>
                          </a:solidFill>
                          <a:effectLst/>
                          <a:latin typeface="Times New Roman" panose="02020603050405020304" pitchFamily="18" charset="0"/>
                          <a:cs typeface="Times New Roman" panose="02020603050405020304" pitchFamily="18" charset="0"/>
                        </a:rPr>
                        <a:t>21</a:t>
                      </a:r>
                      <a:r>
                        <a:rPr lang="en-US" sz="1600" b="0" dirty="0">
                          <a:solidFill>
                            <a:schemeClr val="tx1"/>
                          </a:solidFill>
                          <a:effectLst/>
                          <a:latin typeface="Times New Roman" panose="02020603050405020304" pitchFamily="18" charset="0"/>
                          <a:cs typeface="Times New Roman" panose="02020603050405020304" pitchFamily="18" charset="0"/>
                        </a:rPr>
                        <a:t>, HE</a:t>
                      </a:r>
                      <a:r>
                        <a:rPr lang="en-US" sz="1600" b="0" baseline="-25000" dirty="0">
                          <a:solidFill>
                            <a:schemeClr val="tx1"/>
                          </a:solidFill>
                          <a:effectLst/>
                          <a:latin typeface="Times New Roman" panose="02020603050405020304" pitchFamily="18" charset="0"/>
                          <a:cs typeface="Times New Roman" panose="02020603050405020304" pitchFamily="18" charset="0"/>
                        </a:rPr>
                        <a:t>12</a:t>
                      </a:r>
                      <a:r>
                        <a:rPr lang="en-US" sz="1600" b="0" dirty="0">
                          <a:solidFill>
                            <a:schemeClr val="tx1"/>
                          </a:solidFill>
                          <a:effectLst/>
                          <a:latin typeface="Times New Roman" panose="02020603050405020304" pitchFamily="18" charset="0"/>
                          <a:cs typeface="Times New Roman" panose="02020603050405020304" pitchFamily="18" charset="0"/>
                        </a:rPr>
                        <a:t>, EH</a:t>
                      </a:r>
                      <a:r>
                        <a:rPr lang="en-US" sz="1600" b="0" baseline="-25000" dirty="0">
                          <a:solidFill>
                            <a:schemeClr val="tx1"/>
                          </a:solidFill>
                          <a:effectLst/>
                          <a:latin typeface="Times New Roman" panose="02020603050405020304" pitchFamily="18" charset="0"/>
                          <a:cs typeface="Times New Roman" panose="02020603050405020304" pitchFamily="18" charset="0"/>
                        </a:rPr>
                        <a:t>11</a:t>
                      </a:r>
                      <a:r>
                        <a:rPr lang="en-US" sz="1600" b="0" dirty="0">
                          <a:solidFill>
                            <a:schemeClr val="tx1"/>
                          </a:solidFill>
                          <a:effectLst/>
                          <a:latin typeface="Times New Roman" panose="02020603050405020304" pitchFamily="18" charset="0"/>
                          <a:cs typeface="Times New Roman" panose="02020603050405020304" pitchFamily="18" charset="0"/>
                        </a:rPr>
                        <a:t>, HE</a:t>
                      </a:r>
                      <a:r>
                        <a:rPr lang="en-US" sz="1600" b="0" baseline="-25000" dirty="0">
                          <a:solidFill>
                            <a:schemeClr val="tx1"/>
                          </a:solidFill>
                          <a:effectLst/>
                          <a:latin typeface="Times New Roman" panose="02020603050405020304" pitchFamily="18" charset="0"/>
                          <a:cs typeface="Times New Roman" panose="02020603050405020304" pitchFamily="18" charset="0"/>
                        </a:rPr>
                        <a:t>31</a:t>
                      </a:r>
                      <a:r>
                        <a:rPr lang="en-US" sz="1600" b="0" dirty="0">
                          <a:solidFill>
                            <a:schemeClr val="tx1"/>
                          </a:solidFill>
                          <a:effectLst/>
                          <a:latin typeface="Times New Roman" panose="02020603050405020304" pitchFamily="18" charset="0"/>
                          <a:cs typeface="Times New Roman" panose="02020603050405020304" pitchFamily="18" charset="0"/>
                        </a:rPr>
                        <a:t>, EH</a:t>
                      </a:r>
                      <a:r>
                        <a:rPr lang="en-US" sz="1600" b="0" baseline="-25000" dirty="0">
                          <a:solidFill>
                            <a:schemeClr val="tx1"/>
                          </a:solidFill>
                          <a:effectLst/>
                          <a:latin typeface="Times New Roman" panose="02020603050405020304" pitchFamily="18" charset="0"/>
                          <a:cs typeface="Times New Roman" panose="02020603050405020304" pitchFamily="18" charset="0"/>
                        </a:rPr>
                        <a:t>21</a:t>
                      </a:r>
                      <a:r>
                        <a:rPr lang="en-US" sz="1600" b="0" dirty="0">
                          <a:solidFill>
                            <a:schemeClr val="tx1"/>
                          </a:solidFill>
                          <a:effectLst/>
                          <a:latin typeface="Times New Roman" panose="02020603050405020304" pitchFamily="18" charset="0"/>
                          <a:cs typeface="Times New Roman" panose="02020603050405020304" pitchFamily="18" charset="0"/>
                        </a:rPr>
                        <a:t>,</a:t>
                      </a:r>
                      <a:endParaRPr lang="ru-RU" sz="1600" b="0" dirty="0">
                        <a:solidFill>
                          <a:schemeClr val="tx1"/>
                        </a:solidFill>
                        <a:effectLst/>
                        <a:latin typeface="Times New Roman" panose="02020603050405020304" pitchFamily="18" charset="0"/>
                        <a:cs typeface="Times New Roman" panose="02020603050405020304" pitchFamily="18" charset="0"/>
                      </a:endParaRPr>
                    </a:p>
                    <a:p>
                      <a:pPr marL="24765" indent="17145" algn="l">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HE</a:t>
                      </a:r>
                      <a:r>
                        <a:rPr lang="en-US" sz="1600" b="0" baseline="-25000" dirty="0">
                          <a:solidFill>
                            <a:schemeClr val="tx1"/>
                          </a:solidFill>
                          <a:effectLst/>
                          <a:latin typeface="Times New Roman" panose="02020603050405020304" pitchFamily="18" charset="0"/>
                          <a:cs typeface="Times New Roman" panose="02020603050405020304" pitchFamily="18" charset="0"/>
                        </a:rPr>
                        <a:t>41</a:t>
                      </a:r>
                      <a:r>
                        <a:rPr lang="en-US" sz="1600" b="0" dirty="0">
                          <a:solidFill>
                            <a:schemeClr val="tx1"/>
                          </a:solidFill>
                          <a:effectLst/>
                          <a:latin typeface="Times New Roman" panose="02020603050405020304" pitchFamily="18" charset="0"/>
                          <a:cs typeface="Times New Roman" panose="02020603050405020304" pitchFamily="18" charset="0"/>
                        </a:rPr>
                        <a:t>, H</a:t>
                      </a:r>
                      <a:r>
                        <a:rPr lang="en-US" sz="1600" b="0" baseline="-25000" dirty="0">
                          <a:solidFill>
                            <a:schemeClr val="tx1"/>
                          </a:solidFill>
                          <a:effectLst/>
                          <a:latin typeface="Times New Roman" panose="02020603050405020304" pitchFamily="18" charset="0"/>
                          <a:cs typeface="Times New Roman" panose="02020603050405020304" pitchFamily="18" charset="0"/>
                        </a:rPr>
                        <a:t>02</a:t>
                      </a:r>
                      <a:r>
                        <a:rPr lang="en-US" sz="1600" b="0" dirty="0">
                          <a:solidFill>
                            <a:schemeClr val="tx1"/>
                          </a:solidFill>
                          <a:effectLst/>
                          <a:latin typeface="Times New Roman" panose="02020603050405020304" pitchFamily="18" charset="0"/>
                          <a:cs typeface="Times New Roman" panose="02020603050405020304" pitchFamily="18" charset="0"/>
                        </a:rPr>
                        <a:t>, E</a:t>
                      </a:r>
                      <a:r>
                        <a:rPr lang="en-US" sz="1600" b="0" baseline="-25000" dirty="0">
                          <a:solidFill>
                            <a:schemeClr val="tx1"/>
                          </a:solidFill>
                          <a:effectLst/>
                          <a:latin typeface="Times New Roman" panose="02020603050405020304" pitchFamily="18" charset="0"/>
                          <a:cs typeface="Times New Roman" panose="02020603050405020304" pitchFamily="18" charset="0"/>
                        </a:rPr>
                        <a:t>02</a:t>
                      </a:r>
                      <a:r>
                        <a:rPr lang="en-US" sz="1600" b="0" dirty="0">
                          <a:solidFill>
                            <a:schemeClr val="tx1"/>
                          </a:solidFill>
                          <a:effectLst/>
                          <a:latin typeface="Times New Roman" panose="02020603050405020304" pitchFamily="18" charset="0"/>
                          <a:cs typeface="Times New Roman" panose="02020603050405020304" pitchFamily="18" charset="0"/>
                        </a:rPr>
                        <a:t>, HE</a:t>
                      </a:r>
                      <a:r>
                        <a:rPr lang="en-US" sz="1600" b="0" baseline="-25000" dirty="0">
                          <a:solidFill>
                            <a:schemeClr val="tx1"/>
                          </a:solidFill>
                          <a:effectLst/>
                          <a:latin typeface="Times New Roman" panose="02020603050405020304" pitchFamily="18" charset="0"/>
                          <a:cs typeface="Times New Roman" panose="02020603050405020304" pitchFamily="18" charset="0"/>
                        </a:rPr>
                        <a:t>22</a:t>
                      </a:r>
                      <a:endParaRPr lang="ru-RU"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75409">
                <a:tc>
                  <a:txBody>
                    <a:bodyPr/>
                    <a:lstStyle/>
                    <a:p>
                      <a:pPr marL="66040" marR="56515" indent="17145"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6.38 – 7.02</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R="184150"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14</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4765" indent="17145" algn="l">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HE</a:t>
                      </a:r>
                      <a:r>
                        <a:rPr lang="en-US" sz="1600" b="0" baseline="-25000" dirty="0">
                          <a:solidFill>
                            <a:schemeClr val="tx1"/>
                          </a:solidFill>
                          <a:effectLst/>
                          <a:latin typeface="Times New Roman" panose="02020603050405020304" pitchFamily="18" charset="0"/>
                          <a:cs typeface="Times New Roman" panose="02020603050405020304" pitchFamily="18" charset="0"/>
                        </a:rPr>
                        <a:t>11</a:t>
                      </a:r>
                      <a:r>
                        <a:rPr lang="en-US" sz="1600" b="0" dirty="0">
                          <a:solidFill>
                            <a:schemeClr val="tx1"/>
                          </a:solidFill>
                          <a:effectLst/>
                          <a:latin typeface="Times New Roman" panose="02020603050405020304" pitchFamily="18" charset="0"/>
                          <a:cs typeface="Times New Roman" panose="02020603050405020304" pitchFamily="18" charset="0"/>
                        </a:rPr>
                        <a:t>, H</a:t>
                      </a:r>
                      <a:r>
                        <a:rPr lang="en-US" sz="1600" b="0" baseline="-25000" dirty="0">
                          <a:solidFill>
                            <a:schemeClr val="tx1"/>
                          </a:solidFill>
                          <a:effectLst/>
                          <a:latin typeface="Times New Roman" panose="02020603050405020304" pitchFamily="18" charset="0"/>
                          <a:cs typeface="Times New Roman" panose="02020603050405020304" pitchFamily="18" charset="0"/>
                        </a:rPr>
                        <a:t>01</a:t>
                      </a:r>
                      <a:r>
                        <a:rPr lang="en-US" sz="1600" b="0" dirty="0">
                          <a:solidFill>
                            <a:schemeClr val="tx1"/>
                          </a:solidFill>
                          <a:effectLst/>
                          <a:latin typeface="Times New Roman" panose="02020603050405020304" pitchFamily="18" charset="0"/>
                          <a:cs typeface="Times New Roman" panose="02020603050405020304" pitchFamily="18" charset="0"/>
                        </a:rPr>
                        <a:t>, E</a:t>
                      </a:r>
                      <a:r>
                        <a:rPr lang="en-US" sz="1600" b="0" baseline="-25000" dirty="0">
                          <a:solidFill>
                            <a:schemeClr val="tx1"/>
                          </a:solidFill>
                          <a:effectLst/>
                          <a:latin typeface="Times New Roman" panose="02020603050405020304" pitchFamily="18" charset="0"/>
                          <a:cs typeface="Times New Roman" panose="02020603050405020304" pitchFamily="18" charset="0"/>
                        </a:rPr>
                        <a:t>01</a:t>
                      </a:r>
                      <a:r>
                        <a:rPr lang="en-US" sz="1600" b="0" dirty="0">
                          <a:solidFill>
                            <a:schemeClr val="tx1"/>
                          </a:solidFill>
                          <a:effectLst/>
                          <a:latin typeface="Times New Roman" panose="02020603050405020304" pitchFamily="18" charset="0"/>
                          <a:cs typeface="Times New Roman" panose="02020603050405020304" pitchFamily="18" charset="0"/>
                        </a:rPr>
                        <a:t>, HE</a:t>
                      </a:r>
                      <a:r>
                        <a:rPr lang="en-US" sz="1600" b="0" baseline="-25000" dirty="0">
                          <a:solidFill>
                            <a:schemeClr val="tx1"/>
                          </a:solidFill>
                          <a:effectLst/>
                          <a:latin typeface="Times New Roman" panose="02020603050405020304" pitchFamily="18" charset="0"/>
                          <a:cs typeface="Times New Roman" panose="02020603050405020304" pitchFamily="18" charset="0"/>
                        </a:rPr>
                        <a:t>21</a:t>
                      </a:r>
                      <a:r>
                        <a:rPr lang="en-US" sz="1600" b="0" dirty="0">
                          <a:solidFill>
                            <a:schemeClr val="tx1"/>
                          </a:solidFill>
                          <a:effectLst/>
                          <a:latin typeface="Times New Roman" panose="02020603050405020304" pitchFamily="18" charset="0"/>
                          <a:cs typeface="Times New Roman" panose="02020603050405020304" pitchFamily="18" charset="0"/>
                        </a:rPr>
                        <a:t>, HE</a:t>
                      </a:r>
                      <a:r>
                        <a:rPr lang="en-US" sz="1600" b="0" baseline="-25000" dirty="0">
                          <a:solidFill>
                            <a:schemeClr val="tx1"/>
                          </a:solidFill>
                          <a:effectLst/>
                          <a:latin typeface="Times New Roman" panose="02020603050405020304" pitchFamily="18" charset="0"/>
                          <a:cs typeface="Times New Roman" panose="02020603050405020304" pitchFamily="18" charset="0"/>
                        </a:rPr>
                        <a:t>12</a:t>
                      </a:r>
                      <a:r>
                        <a:rPr lang="en-US" sz="1600" b="0" dirty="0">
                          <a:solidFill>
                            <a:schemeClr val="tx1"/>
                          </a:solidFill>
                          <a:effectLst/>
                          <a:latin typeface="Times New Roman" panose="02020603050405020304" pitchFamily="18" charset="0"/>
                          <a:cs typeface="Times New Roman" panose="02020603050405020304" pitchFamily="18" charset="0"/>
                        </a:rPr>
                        <a:t>, EH</a:t>
                      </a:r>
                      <a:r>
                        <a:rPr lang="en-US" sz="1600" b="0" baseline="-25000" dirty="0">
                          <a:solidFill>
                            <a:schemeClr val="tx1"/>
                          </a:solidFill>
                          <a:effectLst/>
                          <a:latin typeface="Times New Roman" panose="02020603050405020304" pitchFamily="18" charset="0"/>
                          <a:cs typeface="Times New Roman" panose="02020603050405020304" pitchFamily="18" charset="0"/>
                        </a:rPr>
                        <a:t>11</a:t>
                      </a:r>
                      <a:r>
                        <a:rPr lang="en-US" sz="1600" b="0" dirty="0">
                          <a:solidFill>
                            <a:schemeClr val="tx1"/>
                          </a:solidFill>
                          <a:effectLst/>
                          <a:latin typeface="Times New Roman" panose="02020603050405020304" pitchFamily="18" charset="0"/>
                          <a:cs typeface="Times New Roman" panose="02020603050405020304" pitchFamily="18" charset="0"/>
                        </a:rPr>
                        <a:t>, HE</a:t>
                      </a:r>
                      <a:r>
                        <a:rPr lang="en-US" sz="1600" b="0" baseline="-25000" dirty="0">
                          <a:solidFill>
                            <a:schemeClr val="tx1"/>
                          </a:solidFill>
                          <a:effectLst/>
                          <a:latin typeface="Times New Roman" panose="02020603050405020304" pitchFamily="18" charset="0"/>
                          <a:cs typeface="Times New Roman" panose="02020603050405020304" pitchFamily="18" charset="0"/>
                        </a:rPr>
                        <a:t>31</a:t>
                      </a:r>
                      <a:r>
                        <a:rPr lang="en-US" sz="1600" b="0" dirty="0">
                          <a:solidFill>
                            <a:schemeClr val="tx1"/>
                          </a:solidFill>
                          <a:effectLst/>
                          <a:latin typeface="Times New Roman" panose="02020603050405020304" pitchFamily="18" charset="0"/>
                          <a:cs typeface="Times New Roman" panose="02020603050405020304" pitchFamily="18" charset="0"/>
                        </a:rPr>
                        <a:t>, EH21,</a:t>
                      </a:r>
                      <a:endParaRPr lang="ru-RU" sz="1600" b="0" dirty="0">
                        <a:solidFill>
                          <a:schemeClr val="tx1"/>
                        </a:solidFill>
                        <a:effectLst/>
                        <a:latin typeface="Times New Roman" panose="02020603050405020304" pitchFamily="18" charset="0"/>
                        <a:cs typeface="Times New Roman" panose="02020603050405020304" pitchFamily="18" charset="0"/>
                      </a:endParaRPr>
                    </a:p>
                    <a:p>
                      <a:pPr marL="24765" indent="17145" algn="l">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HE</a:t>
                      </a:r>
                      <a:r>
                        <a:rPr lang="en-US" sz="1600" b="0" baseline="-25000" dirty="0">
                          <a:solidFill>
                            <a:schemeClr val="tx1"/>
                          </a:solidFill>
                          <a:effectLst/>
                          <a:latin typeface="Times New Roman" panose="02020603050405020304" pitchFamily="18" charset="0"/>
                          <a:cs typeface="Times New Roman" panose="02020603050405020304" pitchFamily="18" charset="0"/>
                        </a:rPr>
                        <a:t>41</a:t>
                      </a:r>
                      <a:r>
                        <a:rPr lang="en-US" sz="1600" b="0" dirty="0">
                          <a:solidFill>
                            <a:schemeClr val="tx1"/>
                          </a:solidFill>
                          <a:effectLst/>
                          <a:latin typeface="Times New Roman" panose="02020603050405020304" pitchFamily="18" charset="0"/>
                          <a:cs typeface="Times New Roman" panose="02020603050405020304" pitchFamily="18" charset="0"/>
                        </a:rPr>
                        <a:t>, H</a:t>
                      </a:r>
                      <a:r>
                        <a:rPr lang="en-US" sz="1600" b="0" baseline="-25000" dirty="0">
                          <a:solidFill>
                            <a:schemeClr val="tx1"/>
                          </a:solidFill>
                          <a:effectLst/>
                          <a:latin typeface="Times New Roman" panose="02020603050405020304" pitchFamily="18" charset="0"/>
                          <a:cs typeface="Times New Roman" panose="02020603050405020304" pitchFamily="18" charset="0"/>
                        </a:rPr>
                        <a:t>02</a:t>
                      </a:r>
                      <a:r>
                        <a:rPr lang="en-US" sz="1600" b="0" dirty="0">
                          <a:solidFill>
                            <a:schemeClr val="tx1"/>
                          </a:solidFill>
                          <a:effectLst/>
                          <a:latin typeface="Times New Roman" panose="02020603050405020304" pitchFamily="18" charset="0"/>
                          <a:cs typeface="Times New Roman" panose="02020603050405020304" pitchFamily="18" charset="0"/>
                        </a:rPr>
                        <a:t>, E</a:t>
                      </a:r>
                      <a:r>
                        <a:rPr lang="en-US" sz="1600" b="0" baseline="-25000" dirty="0">
                          <a:solidFill>
                            <a:schemeClr val="tx1"/>
                          </a:solidFill>
                          <a:effectLst/>
                          <a:latin typeface="Times New Roman" panose="02020603050405020304" pitchFamily="18" charset="0"/>
                          <a:cs typeface="Times New Roman" panose="02020603050405020304" pitchFamily="18" charset="0"/>
                        </a:rPr>
                        <a:t>02</a:t>
                      </a:r>
                      <a:r>
                        <a:rPr lang="en-US" sz="1600" b="0" dirty="0">
                          <a:solidFill>
                            <a:schemeClr val="tx1"/>
                          </a:solidFill>
                          <a:effectLst/>
                          <a:latin typeface="Times New Roman" panose="02020603050405020304" pitchFamily="18" charset="0"/>
                          <a:cs typeface="Times New Roman" panose="02020603050405020304" pitchFamily="18" charset="0"/>
                        </a:rPr>
                        <a:t>, HE</a:t>
                      </a:r>
                      <a:r>
                        <a:rPr lang="en-US" sz="1600" b="0" baseline="-25000" dirty="0">
                          <a:solidFill>
                            <a:schemeClr val="tx1"/>
                          </a:solidFill>
                          <a:effectLst/>
                          <a:latin typeface="Times New Roman" panose="02020603050405020304" pitchFamily="18" charset="0"/>
                          <a:cs typeface="Times New Roman" panose="02020603050405020304" pitchFamily="18" charset="0"/>
                        </a:rPr>
                        <a:t>22</a:t>
                      </a:r>
                      <a:r>
                        <a:rPr lang="en-US" sz="1600" b="0" dirty="0">
                          <a:solidFill>
                            <a:schemeClr val="tx1"/>
                          </a:solidFill>
                          <a:effectLst/>
                          <a:latin typeface="Times New Roman" panose="02020603050405020304" pitchFamily="18" charset="0"/>
                          <a:cs typeface="Times New Roman" panose="02020603050405020304" pitchFamily="18" charset="0"/>
                        </a:rPr>
                        <a:t>, EH</a:t>
                      </a:r>
                      <a:r>
                        <a:rPr lang="en-US" sz="1600" b="0" baseline="-25000" dirty="0">
                          <a:solidFill>
                            <a:schemeClr val="tx1"/>
                          </a:solidFill>
                          <a:effectLst/>
                          <a:latin typeface="Times New Roman" panose="02020603050405020304" pitchFamily="18" charset="0"/>
                          <a:cs typeface="Times New Roman" panose="02020603050405020304" pitchFamily="18" charset="0"/>
                        </a:rPr>
                        <a:t>31</a:t>
                      </a:r>
                      <a:r>
                        <a:rPr lang="en-US" sz="1600" b="0" dirty="0">
                          <a:solidFill>
                            <a:schemeClr val="tx1"/>
                          </a:solidFill>
                          <a:effectLst/>
                          <a:latin typeface="Times New Roman" panose="02020603050405020304" pitchFamily="18" charset="0"/>
                          <a:cs typeface="Times New Roman" panose="02020603050405020304" pitchFamily="18" charset="0"/>
                        </a:rPr>
                        <a:t>, HE</a:t>
                      </a:r>
                      <a:r>
                        <a:rPr lang="en-US" sz="1600" b="0" baseline="-25000" dirty="0">
                          <a:solidFill>
                            <a:schemeClr val="tx1"/>
                          </a:solidFill>
                          <a:effectLst/>
                          <a:latin typeface="Times New Roman" panose="02020603050405020304" pitchFamily="18" charset="0"/>
                          <a:cs typeface="Times New Roman" panose="02020603050405020304" pitchFamily="18" charset="0"/>
                        </a:rPr>
                        <a:t>51</a:t>
                      </a:r>
                      <a:endParaRPr lang="ru-RU"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713113">
                <a:tc>
                  <a:txBody>
                    <a:bodyPr/>
                    <a:lstStyle/>
                    <a:p>
                      <a:pPr marL="66040" marR="56515" indent="17145"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7.02 – 7.59</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R="184150"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17</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4765" indent="17145" algn="l">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HE</a:t>
                      </a:r>
                      <a:r>
                        <a:rPr lang="en-US" sz="1600" b="0" baseline="-25000" dirty="0">
                          <a:solidFill>
                            <a:schemeClr val="tx1"/>
                          </a:solidFill>
                          <a:effectLst/>
                          <a:latin typeface="Times New Roman" panose="02020603050405020304" pitchFamily="18" charset="0"/>
                          <a:cs typeface="Times New Roman" panose="02020603050405020304" pitchFamily="18" charset="0"/>
                        </a:rPr>
                        <a:t>11</a:t>
                      </a:r>
                      <a:r>
                        <a:rPr lang="en-US" sz="1600" b="0" dirty="0">
                          <a:solidFill>
                            <a:schemeClr val="tx1"/>
                          </a:solidFill>
                          <a:effectLst/>
                          <a:latin typeface="Times New Roman" panose="02020603050405020304" pitchFamily="18" charset="0"/>
                          <a:cs typeface="Times New Roman" panose="02020603050405020304" pitchFamily="18" charset="0"/>
                        </a:rPr>
                        <a:t>, H</a:t>
                      </a:r>
                      <a:r>
                        <a:rPr lang="en-US" sz="1600" b="0" baseline="-25000" dirty="0">
                          <a:solidFill>
                            <a:schemeClr val="tx1"/>
                          </a:solidFill>
                          <a:effectLst/>
                          <a:latin typeface="Times New Roman" panose="02020603050405020304" pitchFamily="18" charset="0"/>
                          <a:cs typeface="Times New Roman" panose="02020603050405020304" pitchFamily="18" charset="0"/>
                        </a:rPr>
                        <a:t>01</a:t>
                      </a:r>
                      <a:r>
                        <a:rPr lang="en-US" sz="1600" b="0" dirty="0">
                          <a:solidFill>
                            <a:schemeClr val="tx1"/>
                          </a:solidFill>
                          <a:effectLst/>
                          <a:latin typeface="Times New Roman" panose="02020603050405020304" pitchFamily="18" charset="0"/>
                          <a:cs typeface="Times New Roman" panose="02020603050405020304" pitchFamily="18" charset="0"/>
                        </a:rPr>
                        <a:t>, E</a:t>
                      </a:r>
                      <a:r>
                        <a:rPr lang="en-US" sz="1600" b="0" baseline="-25000" dirty="0">
                          <a:solidFill>
                            <a:schemeClr val="tx1"/>
                          </a:solidFill>
                          <a:effectLst/>
                          <a:latin typeface="Times New Roman" panose="02020603050405020304" pitchFamily="18" charset="0"/>
                          <a:cs typeface="Times New Roman" panose="02020603050405020304" pitchFamily="18" charset="0"/>
                        </a:rPr>
                        <a:t>01</a:t>
                      </a:r>
                      <a:r>
                        <a:rPr lang="en-US" sz="1600" b="0" dirty="0">
                          <a:solidFill>
                            <a:schemeClr val="tx1"/>
                          </a:solidFill>
                          <a:effectLst/>
                          <a:latin typeface="Times New Roman" panose="02020603050405020304" pitchFamily="18" charset="0"/>
                          <a:cs typeface="Times New Roman" panose="02020603050405020304" pitchFamily="18" charset="0"/>
                        </a:rPr>
                        <a:t>, HE</a:t>
                      </a:r>
                      <a:r>
                        <a:rPr lang="en-US" sz="1600" b="0" baseline="-25000" dirty="0">
                          <a:solidFill>
                            <a:schemeClr val="tx1"/>
                          </a:solidFill>
                          <a:effectLst/>
                          <a:latin typeface="Times New Roman" panose="02020603050405020304" pitchFamily="18" charset="0"/>
                          <a:cs typeface="Times New Roman" panose="02020603050405020304" pitchFamily="18" charset="0"/>
                        </a:rPr>
                        <a:t>21</a:t>
                      </a:r>
                      <a:r>
                        <a:rPr lang="en-US" sz="1600" b="0" dirty="0">
                          <a:solidFill>
                            <a:schemeClr val="tx1"/>
                          </a:solidFill>
                          <a:effectLst/>
                          <a:latin typeface="Times New Roman" panose="02020603050405020304" pitchFamily="18" charset="0"/>
                          <a:cs typeface="Times New Roman" panose="02020603050405020304" pitchFamily="18" charset="0"/>
                        </a:rPr>
                        <a:t>, HE</a:t>
                      </a:r>
                      <a:r>
                        <a:rPr lang="en-US" sz="1600" b="0" baseline="-25000" dirty="0">
                          <a:solidFill>
                            <a:schemeClr val="tx1"/>
                          </a:solidFill>
                          <a:effectLst/>
                          <a:latin typeface="Times New Roman" panose="02020603050405020304" pitchFamily="18" charset="0"/>
                          <a:cs typeface="Times New Roman" panose="02020603050405020304" pitchFamily="18" charset="0"/>
                        </a:rPr>
                        <a:t>12</a:t>
                      </a:r>
                      <a:r>
                        <a:rPr lang="en-US" sz="1600" b="0" dirty="0">
                          <a:solidFill>
                            <a:schemeClr val="tx1"/>
                          </a:solidFill>
                          <a:effectLst/>
                          <a:latin typeface="Times New Roman" panose="02020603050405020304" pitchFamily="18" charset="0"/>
                          <a:cs typeface="Times New Roman" panose="02020603050405020304" pitchFamily="18" charset="0"/>
                        </a:rPr>
                        <a:t>, EH</a:t>
                      </a:r>
                      <a:r>
                        <a:rPr lang="en-US" sz="1600" b="0" baseline="-25000" dirty="0">
                          <a:solidFill>
                            <a:schemeClr val="tx1"/>
                          </a:solidFill>
                          <a:effectLst/>
                          <a:latin typeface="Times New Roman" panose="02020603050405020304" pitchFamily="18" charset="0"/>
                          <a:cs typeface="Times New Roman" panose="02020603050405020304" pitchFamily="18" charset="0"/>
                        </a:rPr>
                        <a:t>11</a:t>
                      </a:r>
                      <a:r>
                        <a:rPr lang="en-US" sz="1600" b="0" dirty="0">
                          <a:solidFill>
                            <a:schemeClr val="tx1"/>
                          </a:solidFill>
                          <a:effectLst/>
                          <a:latin typeface="Times New Roman" panose="02020603050405020304" pitchFamily="18" charset="0"/>
                          <a:cs typeface="Times New Roman" panose="02020603050405020304" pitchFamily="18" charset="0"/>
                        </a:rPr>
                        <a:t>, HE</a:t>
                      </a:r>
                      <a:r>
                        <a:rPr lang="en-US" sz="1600" b="0" baseline="-25000" dirty="0">
                          <a:solidFill>
                            <a:schemeClr val="tx1"/>
                          </a:solidFill>
                          <a:effectLst/>
                          <a:latin typeface="Times New Roman" panose="02020603050405020304" pitchFamily="18" charset="0"/>
                          <a:cs typeface="Times New Roman" panose="02020603050405020304" pitchFamily="18" charset="0"/>
                        </a:rPr>
                        <a:t>31</a:t>
                      </a:r>
                      <a:r>
                        <a:rPr lang="en-US" sz="1600" b="0" dirty="0">
                          <a:solidFill>
                            <a:schemeClr val="tx1"/>
                          </a:solidFill>
                          <a:effectLst/>
                          <a:latin typeface="Times New Roman" panose="02020603050405020304" pitchFamily="18" charset="0"/>
                          <a:cs typeface="Times New Roman" panose="02020603050405020304" pitchFamily="18" charset="0"/>
                        </a:rPr>
                        <a:t>, EH</a:t>
                      </a:r>
                      <a:r>
                        <a:rPr lang="en-US" sz="1600" b="0" baseline="-25000" dirty="0">
                          <a:solidFill>
                            <a:schemeClr val="tx1"/>
                          </a:solidFill>
                          <a:effectLst/>
                          <a:latin typeface="Times New Roman" panose="02020603050405020304" pitchFamily="18" charset="0"/>
                          <a:cs typeface="Times New Roman" panose="02020603050405020304" pitchFamily="18" charset="0"/>
                        </a:rPr>
                        <a:t>21</a:t>
                      </a:r>
                      <a:r>
                        <a:rPr lang="en-US" sz="1600" b="0" dirty="0">
                          <a:solidFill>
                            <a:schemeClr val="tx1"/>
                          </a:solidFill>
                          <a:effectLst/>
                          <a:latin typeface="Times New Roman" panose="02020603050405020304" pitchFamily="18" charset="0"/>
                          <a:cs typeface="Times New Roman" panose="02020603050405020304" pitchFamily="18" charset="0"/>
                        </a:rPr>
                        <a:t>, HE</a:t>
                      </a:r>
                      <a:r>
                        <a:rPr lang="en-US" sz="1600" b="0" baseline="-25000" dirty="0">
                          <a:solidFill>
                            <a:schemeClr val="tx1"/>
                          </a:solidFill>
                          <a:effectLst/>
                          <a:latin typeface="Times New Roman" panose="02020603050405020304" pitchFamily="18" charset="0"/>
                          <a:cs typeface="Times New Roman" panose="02020603050405020304" pitchFamily="18" charset="0"/>
                        </a:rPr>
                        <a:t>41</a:t>
                      </a:r>
                      <a:r>
                        <a:rPr lang="en-US" sz="1600" b="0" dirty="0">
                          <a:solidFill>
                            <a:schemeClr val="tx1"/>
                          </a:solidFill>
                          <a:effectLst/>
                          <a:latin typeface="Times New Roman" panose="02020603050405020304" pitchFamily="18" charset="0"/>
                          <a:cs typeface="Times New Roman" panose="02020603050405020304" pitchFamily="18" charset="0"/>
                        </a:rPr>
                        <a:t>, H</a:t>
                      </a:r>
                      <a:r>
                        <a:rPr lang="en-US" sz="1600" b="0" baseline="-25000" dirty="0">
                          <a:solidFill>
                            <a:schemeClr val="tx1"/>
                          </a:solidFill>
                          <a:effectLst/>
                          <a:latin typeface="Times New Roman" panose="02020603050405020304" pitchFamily="18" charset="0"/>
                          <a:cs typeface="Times New Roman" panose="02020603050405020304" pitchFamily="18" charset="0"/>
                        </a:rPr>
                        <a:t>02</a:t>
                      </a:r>
                      <a:r>
                        <a:rPr lang="en-US" sz="1600" b="0" dirty="0">
                          <a:solidFill>
                            <a:schemeClr val="tx1"/>
                          </a:solidFill>
                          <a:effectLst/>
                          <a:latin typeface="Times New Roman" panose="02020603050405020304" pitchFamily="18" charset="0"/>
                          <a:cs typeface="Times New Roman" panose="02020603050405020304" pitchFamily="18" charset="0"/>
                        </a:rPr>
                        <a:t>, E</a:t>
                      </a:r>
                      <a:r>
                        <a:rPr lang="en-US" sz="1600" b="0" baseline="-25000" dirty="0">
                          <a:solidFill>
                            <a:schemeClr val="tx1"/>
                          </a:solidFill>
                          <a:effectLst/>
                          <a:latin typeface="Times New Roman" panose="02020603050405020304" pitchFamily="18" charset="0"/>
                          <a:cs typeface="Times New Roman" panose="02020603050405020304" pitchFamily="18" charset="0"/>
                        </a:rPr>
                        <a:t>02</a:t>
                      </a:r>
                      <a:r>
                        <a:rPr lang="en-US" sz="1600" b="0" dirty="0">
                          <a:solidFill>
                            <a:schemeClr val="tx1"/>
                          </a:solidFill>
                          <a:effectLst/>
                          <a:latin typeface="Times New Roman" panose="02020603050405020304" pitchFamily="18" charset="0"/>
                          <a:cs typeface="Times New Roman" panose="02020603050405020304" pitchFamily="18" charset="0"/>
                        </a:rPr>
                        <a:t>, HE</a:t>
                      </a:r>
                      <a:r>
                        <a:rPr lang="en-US" sz="1600" b="0" baseline="-25000" dirty="0">
                          <a:solidFill>
                            <a:schemeClr val="tx1"/>
                          </a:solidFill>
                          <a:effectLst/>
                          <a:latin typeface="Times New Roman" panose="02020603050405020304" pitchFamily="18" charset="0"/>
                          <a:cs typeface="Times New Roman" panose="02020603050405020304" pitchFamily="18" charset="0"/>
                        </a:rPr>
                        <a:t>22</a:t>
                      </a:r>
                      <a:r>
                        <a:rPr lang="en-US" sz="1600" b="0" dirty="0">
                          <a:solidFill>
                            <a:schemeClr val="tx1"/>
                          </a:solidFill>
                          <a:effectLst/>
                          <a:latin typeface="Times New Roman" panose="02020603050405020304" pitchFamily="18" charset="0"/>
                          <a:cs typeface="Times New Roman" panose="02020603050405020304" pitchFamily="18" charset="0"/>
                        </a:rPr>
                        <a:t>, EH</a:t>
                      </a:r>
                      <a:r>
                        <a:rPr lang="en-US" sz="1600" b="0" baseline="-25000" dirty="0">
                          <a:solidFill>
                            <a:schemeClr val="tx1"/>
                          </a:solidFill>
                          <a:effectLst/>
                          <a:latin typeface="Times New Roman" panose="02020603050405020304" pitchFamily="18" charset="0"/>
                          <a:cs typeface="Times New Roman" panose="02020603050405020304" pitchFamily="18" charset="0"/>
                        </a:rPr>
                        <a:t>31</a:t>
                      </a:r>
                      <a:r>
                        <a:rPr lang="en-US" sz="1600" b="0" dirty="0">
                          <a:solidFill>
                            <a:schemeClr val="tx1"/>
                          </a:solidFill>
                          <a:effectLst/>
                          <a:latin typeface="Times New Roman" panose="02020603050405020304" pitchFamily="18" charset="0"/>
                          <a:cs typeface="Times New Roman" panose="02020603050405020304" pitchFamily="18" charset="0"/>
                        </a:rPr>
                        <a:t>, HE</a:t>
                      </a:r>
                      <a:r>
                        <a:rPr lang="en-US" sz="1600" b="0" baseline="-25000" dirty="0">
                          <a:solidFill>
                            <a:schemeClr val="tx1"/>
                          </a:solidFill>
                          <a:effectLst/>
                          <a:latin typeface="Times New Roman" panose="02020603050405020304" pitchFamily="18" charset="0"/>
                          <a:cs typeface="Times New Roman" panose="02020603050405020304" pitchFamily="18" charset="0"/>
                        </a:rPr>
                        <a:t>51</a:t>
                      </a:r>
                      <a:r>
                        <a:rPr lang="en-US" sz="1600" b="0" dirty="0">
                          <a:solidFill>
                            <a:schemeClr val="tx1"/>
                          </a:solidFill>
                          <a:effectLst/>
                          <a:latin typeface="Times New Roman" panose="02020603050405020304" pitchFamily="18" charset="0"/>
                          <a:cs typeface="Times New Roman" panose="02020603050405020304" pitchFamily="18" charset="0"/>
                        </a:rPr>
                        <a:t>, HE</a:t>
                      </a:r>
                      <a:r>
                        <a:rPr lang="en-US" sz="1600" b="0" baseline="-25000" dirty="0">
                          <a:solidFill>
                            <a:schemeClr val="tx1"/>
                          </a:solidFill>
                          <a:effectLst/>
                          <a:latin typeface="Times New Roman" panose="02020603050405020304" pitchFamily="18" charset="0"/>
                          <a:cs typeface="Times New Roman" panose="02020603050405020304" pitchFamily="18" charset="0"/>
                        </a:rPr>
                        <a:t>13</a:t>
                      </a:r>
                      <a:r>
                        <a:rPr lang="en-US" sz="1600" b="0" dirty="0">
                          <a:solidFill>
                            <a:schemeClr val="tx1"/>
                          </a:solidFill>
                          <a:effectLst/>
                          <a:latin typeface="Times New Roman" panose="02020603050405020304" pitchFamily="18" charset="0"/>
                          <a:cs typeface="Times New Roman" panose="02020603050405020304" pitchFamily="18" charset="0"/>
                        </a:rPr>
                        <a:t>, EH</a:t>
                      </a:r>
                      <a:r>
                        <a:rPr lang="en-US" sz="1600" b="0" baseline="-25000" dirty="0">
                          <a:solidFill>
                            <a:schemeClr val="tx1"/>
                          </a:solidFill>
                          <a:effectLst/>
                          <a:latin typeface="Times New Roman" panose="02020603050405020304" pitchFamily="18" charset="0"/>
                          <a:cs typeface="Times New Roman" panose="02020603050405020304" pitchFamily="18" charset="0"/>
                        </a:rPr>
                        <a:t>12</a:t>
                      </a:r>
                      <a:r>
                        <a:rPr lang="en-US" sz="1600" b="0" dirty="0">
                          <a:solidFill>
                            <a:schemeClr val="tx1"/>
                          </a:solidFill>
                          <a:effectLst/>
                          <a:latin typeface="Times New Roman" panose="02020603050405020304" pitchFamily="18" charset="0"/>
                          <a:cs typeface="Times New Roman" panose="02020603050405020304" pitchFamily="18" charset="0"/>
                        </a:rPr>
                        <a:t>,</a:t>
                      </a:r>
                      <a:endParaRPr lang="ru-RU" sz="1600" b="0" dirty="0">
                        <a:solidFill>
                          <a:schemeClr val="tx1"/>
                        </a:solidFill>
                        <a:effectLst/>
                        <a:latin typeface="Times New Roman" panose="02020603050405020304" pitchFamily="18" charset="0"/>
                        <a:cs typeface="Times New Roman" panose="02020603050405020304" pitchFamily="18" charset="0"/>
                      </a:endParaRPr>
                    </a:p>
                    <a:p>
                      <a:pPr marL="24765" indent="17145" algn="l">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HE</a:t>
                      </a:r>
                      <a:r>
                        <a:rPr lang="en-US" sz="1600" b="0" baseline="-25000" dirty="0">
                          <a:solidFill>
                            <a:schemeClr val="tx1"/>
                          </a:solidFill>
                          <a:effectLst/>
                          <a:latin typeface="Times New Roman" panose="02020603050405020304" pitchFamily="18" charset="0"/>
                          <a:cs typeface="Times New Roman" panose="02020603050405020304" pitchFamily="18" charset="0"/>
                        </a:rPr>
                        <a:t>31</a:t>
                      </a:r>
                      <a:endParaRPr lang="ru-RU"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713113">
                <a:tc>
                  <a:txBody>
                    <a:bodyPr/>
                    <a:lstStyle/>
                    <a:p>
                      <a:pPr marL="66040" marR="56515" indent="19050"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7,59 – 8,42</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66040" marR="184150" indent="19050" algn="ctr">
                        <a:spcAft>
                          <a:spcPts val="0"/>
                        </a:spcAft>
                      </a:pPr>
                      <a:r>
                        <a:rPr lang="en-US" sz="1600" b="0">
                          <a:solidFill>
                            <a:schemeClr val="tx1"/>
                          </a:solidFill>
                          <a:effectLst/>
                          <a:latin typeface="Times New Roman" panose="02020603050405020304" pitchFamily="18" charset="0"/>
                          <a:cs typeface="Times New Roman" panose="02020603050405020304" pitchFamily="18" charset="0"/>
                        </a:rPr>
                        <a:t>19</a:t>
                      </a:r>
                      <a:endParaRPr lang="ru-RU"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66040" indent="19050" algn="l">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HE</a:t>
                      </a:r>
                      <a:r>
                        <a:rPr lang="en-US" sz="1600" b="0" baseline="-25000" dirty="0">
                          <a:solidFill>
                            <a:schemeClr val="tx1"/>
                          </a:solidFill>
                          <a:effectLst/>
                          <a:latin typeface="Times New Roman" panose="02020603050405020304" pitchFamily="18" charset="0"/>
                          <a:cs typeface="Times New Roman" panose="02020603050405020304" pitchFamily="18" charset="0"/>
                        </a:rPr>
                        <a:t>11</a:t>
                      </a:r>
                      <a:r>
                        <a:rPr lang="en-US" sz="1600" b="0" dirty="0">
                          <a:solidFill>
                            <a:schemeClr val="tx1"/>
                          </a:solidFill>
                          <a:effectLst/>
                          <a:latin typeface="Times New Roman" panose="02020603050405020304" pitchFamily="18" charset="0"/>
                          <a:cs typeface="Times New Roman" panose="02020603050405020304" pitchFamily="18" charset="0"/>
                        </a:rPr>
                        <a:t>, H</a:t>
                      </a:r>
                      <a:r>
                        <a:rPr lang="en-US" sz="1600" b="0" baseline="-25000" dirty="0">
                          <a:solidFill>
                            <a:schemeClr val="tx1"/>
                          </a:solidFill>
                          <a:effectLst/>
                          <a:latin typeface="Times New Roman" panose="02020603050405020304" pitchFamily="18" charset="0"/>
                          <a:cs typeface="Times New Roman" panose="02020603050405020304" pitchFamily="18" charset="0"/>
                        </a:rPr>
                        <a:t>01</a:t>
                      </a:r>
                      <a:r>
                        <a:rPr lang="en-US" sz="1600" b="0" dirty="0">
                          <a:solidFill>
                            <a:schemeClr val="tx1"/>
                          </a:solidFill>
                          <a:effectLst/>
                          <a:latin typeface="Times New Roman" panose="02020603050405020304" pitchFamily="18" charset="0"/>
                          <a:cs typeface="Times New Roman" panose="02020603050405020304" pitchFamily="18" charset="0"/>
                        </a:rPr>
                        <a:t>, E</a:t>
                      </a:r>
                      <a:r>
                        <a:rPr lang="en-US" sz="1600" b="0" baseline="-25000" dirty="0">
                          <a:solidFill>
                            <a:schemeClr val="tx1"/>
                          </a:solidFill>
                          <a:effectLst/>
                          <a:latin typeface="Times New Roman" panose="02020603050405020304" pitchFamily="18" charset="0"/>
                          <a:cs typeface="Times New Roman" panose="02020603050405020304" pitchFamily="18" charset="0"/>
                        </a:rPr>
                        <a:t>01</a:t>
                      </a:r>
                      <a:r>
                        <a:rPr lang="en-US" sz="1600" b="0" dirty="0">
                          <a:solidFill>
                            <a:schemeClr val="tx1"/>
                          </a:solidFill>
                          <a:effectLst/>
                          <a:latin typeface="Times New Roman" panose="02020603050405020304" pitchFamily="18" charset="0"/>
                          <a:cs typeface="Times New Roman" panose="02020603050405020304" pitchFamily="18" charset="0"/>
                        </a:rPr>
                        <a:t>, HE</a:t>
                      </a:r>
                      <a:r>
                        <a:rPr lang="en-US" sz="1600" b="0" baseline="-25000" dirty="0">
                          <a:solidFill>
                            <a:schemeClr val="tx1"/>
                          </a:solidFill>
                          <a:effectLst/>
                          <a:latin typeface="Times New Roman" panose="02020603050405020304" pitchFamily="18" charset="0"/>
                          <a:cs typeface="Times New Roman" panose="02020603050405020304" pitchFamily="18" charset="0"/>
                        </a:rPr>
                        <a:t>21</a:t>
                      </a:r>
                      <a:r>
                        <a:rPr lang="en-US" sz="1600" b="0" dirty="0">
                          <a:solidFill>
                            <a:schemeClr val="tx1"/>
                          </a:solidFill>
                          <a:effectLst/>
                          <a:latin typeface="Times New Roman" panose="02020603050405020304" pitchFamily="18" charset="0"/>
                          <a:cs typeface="Times New Roman" panose="02020603050405020304" pitchFamily="18" charset="0"/>
                        </a:rPr>
                        <a:t>, HE</a:t>
                      </a:r>
                      <a:r>
                        <a:rPr lang="en-US" sz="1600" b="0" baseline="-25000" dirty="0">
                          <a:solidFill>
                            <a:schemeClr val="tx1"/>
                          </a:solidFill>
                          <a:effectLst/>
                          <a:latin typeface="Times New Roman" panose="02020603050405020304" pitchFamily="18" charset="0"/>
                          <a:cs typeface="Times New Roman" panose="02020603050405020304" pitchFamily="18" charset="0"/>
                        </a:rPr>
                        <a:t>12</a:t>
                      </a:r>
                      <a:r>
                        <a:rPr lang="en-US" sz="1600" b="0" dirty="0">
                          <a:solidFill>
                            <a:schemeClr val="tx1"/>
                          </a:solidFill>
                          <a:effectLst/>
                          <a:latin typeface="Times New Roman" panose="02020603050405020304" pitchFamily="18" charset="0"/>
                          <a:cs typeface="Times New Roman" panose="02020603050405020304" pitchFamily="18" charset="0"/>
                        </a:rPr>
                        <a:t>, EH</a:t>
                      </a:r>
                      <a:r>
                        <a:rPr lang="en-US" sz="1600" b="0" baseline="-25000" dirty="0">
                          <a:solidFill>
                            <a:schemeClr val="tx1"/>
                          </a:solidFill>
                          <a:effectLst/>
                          <a:latin typeface="Times New Roman" panose="02020603050405020304" pitchFamily="18" charset="0"/>
                          <a:cs typeface="Times New Roman" panose="02020603050405020304" pitchFamily="18" charset="0"/>
                        </a:rPr>
                        <a:t>11</a:t>
                      </a:r>
                      <a:r>
                        <a:rPr lang="en-US" sz="1600" b="0" dirty="0">
                          <a:solidFill>
                            <a:schemeClr val="tx1"/>
                          </a:solidFill>
                          <a:effectLst/>
                          <a:latin typeface="Times New Roman" panose="02020603050405020304" pitchFamily="18" charset="0"/>
                          <a:cs typeface="Times New Roman" panose="02020603050405020304" pitchFamily="18" charset="0"/>
                        </a:rPr>
                        <a:t>, HE</a:t>
                      </a:r>
                      <a:r>
                        <a:rPr lang="en-US" sz="1600" b="0" baseline="-25000" dirty="0">
                          <a:solidFill>
                            <a:schemeClr val="tx1"/>
                          </a:solidFill>
                          <a:effectLst/>
                          <a:latin typeface="Times New Roman" panose="02020603050405020304" pitchFamily="18" charset="0"/>
                          <a:cs typeface="Times New Roman" panose="02020603050405020304" pitchFamily="18" charset="0"/>
                        </a:rPr>
                        <a:t>31</a:t>
                      </a:r>
                      <a:r>
                        <a:rPr lang="en-US" sz="1600" b="0" dirty="0">
                          <a:solidFill>
                            <a:schemeClr val="tx1"/>
                          </a:solidFill>
                          <a:effectLst/>
                          <a:latin typeface="Times New Roman" panose="02020603050405020304" pitchFamily="18" charset="0"/>
                          <a:cs typeface="Times New Roman" panose="02020603050405020304" pitchFamily="18" charset="0"/>
                        </a:rPr>
                        <a:t>, EH</a:t>
                      </a:r>
                      <a:r>
                        <a:rPr lang="en-US" sz="1600" b="0" baseline="-25000" dirty="0">
                          <a:solidFill>
                            <a:schemeClr val="tx1"/>
                          </a:solidFill>
                          <a:effectLst/>
                          <a:latin typeface="Times New Roman" panose="02020603050405020304" pitchFamily="18" charset="0"/>
                          <a:cs typeface="Times New Roman" panose="02020603050405020304" pitchFamily="18" charset="0"/>
                        </a:rPr>
                        <a:t>21</a:t>
                      </a:r>
                      <a:r>
                        <a:rPr lang="en-US" sz="1600" b="0" dirty="0">
                          <a:solidFill>
                            <a:schemeClr val="tx1"/>
                          </a:solidFill>
                          <a:effectLst/>
                          <a:latin typeface="Times New Roman" panose="02020603050405020304" pitchFamily="18" charset="0"/>
                          <a:cs typeface="Times New Roman" panose="02020603050405020304" pitchFamily="18" charset="0"/>
                        </a:rPr>
                        <a:t>,</a:t>
                      </a:r>
                      <a:endParaRPr lang="ru-RU" sz="1600" b="0" dirty="0">
                        <a:solidFill>
                          <a:schemeClr val="tx1"/>
                        </a:solidFill>
                        <a:effectLst/>
                        <a:latin typeface="Times New Roman" panose="02020603050405020304" pitchFamily="18" charset="0"/>
                        <a:cs typeface="Times New Roman" panose="02020603050405020304" pitchFamily="18" charset="0"/>
                      </a:endParaRPr>
                    </a:p>
                    <a:p>
                      <a:pPr marL="66040" indent="19050" algn="l">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HE</a:t>
                      </a:r>
                      <a:r>
                        <a:rPr lang="en-US" sz="1600" b="0" baseline="-25000" dirty="0">
                          <a:solidFill>
                            <a:schemeClr val="tx1"/>
                          </a:solidFill>
                          <a:effectLst/>
                          <a:latin typeface="Times New Roman" panose="02020603050405020304" pitchFamily="18" charset="0"/>
                          <a:cs typeface="Times New Roman" panose="02020603050405020304" pitchFamily="18" charset="0"/>
                        </a:rPr>
                        <a:t>41</a:t>
                      </a:r>
                      <a:r>
                        <a:rPr lang="en-US" sz="1600" b="0" dirty="0">
                          <a:solidFill>
                            <a:schemeClr val="tx1"/>
                          </a:solidFill>
                          <a:effectLst/>
                          <a:latin typeface="Times New Roman" panose="02020603050405020304" pitchFamily="18" charset="0"/>
                          <a:cs typeface="Times New Roman" panose="02020603050405020304" pitchFamily="18" charset="0"/>
                        </a:rPr>
                        <a:t>, H</a:t>
                      </a:r>
                      <a:r>
                        <a:rPr lang="en-US" sz="1600" b="0" baseline="-25000" dirty="0">
                          <a:solidFill>
                            <a:schemeClr val="tx1"/>
                          </a:solidFill>
                          <a:effectLst/>
                          <a:latin typeface="Times New Roman" panose="02020603050405020304" pitchFamily="18" charset="0"/>
                          <a:cs typeface="Times New Roman" panose="02020603050405020304" pitchFamily="18" charset="0"/>
                        </a:rPr>
                        <a:t>02</a:t>
                      </a:r>
                      <a:r>
                        <a:rPr lang="en-US" sz="1600" b="0" dirty="0">
                          <a:solidFill>
                            <a:schemeClr val="tx1"/>
                          </a:solidFill>
                          <a:effectLst/>
                          <a:latin typeface="Times New Roman" panose="02020603050405020304" pitchFamily="18" charset="0"/>
                          <a:cs typeface="Times New Roman" panose="02020603050405020304" pitchFamily="18" charset="0"/>
                        </a:rPr>
                        <a:t>, E</a:t>
                      </a:r>
                      <a:r>
                        <a:rPr lang="en-US" sz="1600" b="0" baseline="-25000" dirty="0">
                          <a:solidFill>
                            <a:schemeClr val="tx1"/>
                          </a:solidFill>
                          <a:effectLst/>
                          <a:latin typeface="Times New Roman" panose="02020603050405020304" pitchFamily="18" charset="0"/>
                          <a:cs typeface="Times New Roman" panose="02020603050405020304" pitchFamily="18" charset="0"/>
                        </a:rPr>
                        <a:t>02</a:t>
                      </a:r>
                      <a:r>
                        <a:rPr lang="en-US" sz="1600" b="0" dirty="0">
                          <a:solidFill>
                            <a:schemeClr val="tx1"/>
                          </a:solidFill>
                          <a:effectLst/>
                          <a:latin typeface="Times New Roman" panose="02020603050405020304" pitchFamily="18" charset="0"/>
                          <a:cs typeface="Times New Roman" panose="02020603050405020304" pitchFamily="18" charset="0"/>
                        </a:rPr>
                        <a:t>, HE</a:t>
                      </a:r>
                      <a:r>
                        <a:rPr lang="en-US" sz="1600" b="0" baseline="-25000" dirty="0">
                          <a:solidFill>
                            <a:schemeClr val="tx1"/>
                          </a:solidFill>
                          <a:effectLst/>
                          <a:latin typeface="Times New Roman" panose="02020603050405020304" pitchFamily="18" charset="0"/>
                          <a:cs typeface="Times New Roman" panose="02020603050405020304" pitchFamily="18" charset="0"/>
                        </a:rPr>
                        <a:t>22</a:t>
                      </a:r>
                      <a:r>
                        <a:rPr lang="en-US" sz="1600" b="0" dirty="0">
                          <a:solidFill>
                            <a:schemeClr val="tx1"/>
                          </a:solidFill>
                          <a:effectLst/>
                          <a:latin typeface="Times New Roman" panose="02020603050405020304" pitchFamily="18" charset="0"/>
                          <a:cs typeface="Times New Roman" panose="02020603050405020304" pitchFamily="18" charset="0"/>
                        </a:rPr>
                        <a:t>, EH</a:t>
                      </a:r>
                      <a:r>
                        <a:rPr lang="en-US" sz="1600" b="0" baseline="-25000" dirty="0">
                          <a:solidFill>
                            <a:schemeClr val="tx1"/>
                          </a:solidFill>
                          <a:effectLst/>
                          <a:latin typeface="Times New Roman" panose="02020603050405020304" pitchFamily="18" charset="0"/>
                          <a:cs typeface="Times New Roman" panose="02020603050405020304" pitchFamily="18" charset="0"/>
                        </a:rPr>
                        <a:t>31</a:t>
                      </a:r>
                      <a:r>
                        <a:rPr lang="en-US" sz="1600" b="0" dirty="0">
                          <a:solidFill>
                            <a:schemeClr val="tx1"/>
                          </a:solidFill>
                          <a:effectLst/>
                          <a:latin typeface="Times New Roman" panose="02020603050405020304" pitchFamily="18" charset="0"/>
                          <a:cs typeface="Times New Roman" panose="02020603050405020304" pitchFamily="18" charset="0"/>
                        </a:rPr>
                        <a:t>, HE</a:t>
                      </a:r>
                      <a:r>
                        <a:rPr lang="en-US" sz="1600" b="0" baseline="-25000" dirty="0">
                          <a:solidFill>
                            <a:schemeClr val="tx1"/>
                          </a:solidFill>
                          <a:effectLst/>
                          <a:latin typeface="Times New Roman" panose="02020603050405020304" pitchFamily="18" charset="0"/>
                          <a:cs typeface="Times New Roman" panose="02020603050405020304" pitchFamily="18" charset="0"/>
                        </a:rPr>
                        <a:t>51</a:t>
                      </a:r>
                      <a:r>
                        <a:rPr lang="en-US" sz="1600" b="0" dirty="0">
                          <a:solidFill>
                            <a:schemeClr val="tx1"/>
                          </a:solidFill>
                          <a:effectLst/>
                          <a:latin typeface="Times New Roman" panose="02020603050405020304" pitchFamily="18" charset="0"/>
                          <a:cs typeface="Times New Roman" panose="02020603050405020304" pitchFamily="18" charset="0"/>
                        </a:rPr>
                        <a:t>, HE</a:t>
                      </a:r>
                      <a:r>
                        <a:rPr lang="en-US" sz="1600" b="0" baseline="-25000" dirty="0">
                          <a:solidFill>
                            <a:schemeClr val="tx1"/>
                          </a:solidFill>
                          <a:effectLst/>
                          <a:latin typeface="Times New Roman" panose="02020603050405020304" pitchFamily="18" charset="0"/>
                          <a:cs typeface="Times New Roman" panose="02020603050405020304" pitchFamily="18" charset="0"/>
                        </a:rPr>
                        <a:t>13</a:t>
                      </a:r>
                      <a:r>
                        <a:rPr lang="en-US" sz="1600" b="0" dirty="0">
                          <a:solidFill>
                            <a:schemeClr val="tx1"/>
                          </a:solidFill>
                          <a:effectLst/>
                          <a:latin typeface="Times New Roman" panose="02020603050405020304" pitchFamily="18" charset="0"/>
                          <a:cs typeface="Times New Roman" panose="02020603050405020304" pitchFamily="18" charset="0"/>
                        </a:rPr>
                        <a:t>, EH</a:t>
                      </a:r>
                      <a:r>
                        <a:rPr lang="en-US" sz="1600" b="0" baseline="-25000" dirty="0">
                          <a:solidFill>
                            <a:schemeClr val="tx1"/>
                          </a:solidFill>
                          <a:effectLst/>
                          <a:latin typeface="Times New Roman" panose="02020603050405020304" pitchFamily="18" charset="0"/>
                          <a:cs typeface="Times New Roman" panose="02020603050405020304" pitchFamily="18" charset="0"/>
                        </a:rPr>
                        <a:t>12</a:t>
                      </a:r>
                      <a:r>
                        <a:rPr lang="en-US" sz="1600" b="0" dirty="0">
                          <a:solidFill>
                            <a:schemeClr val="tx1"/>
                          </a:solidFill>
                          <a:effectLst/>
                          <a:latin typeface="Times New Roman" panose="02020603050405020304" pitchFamily="18" charset="0"/>
                          <a:cs typeface="Times New Roman" panose="02020603050405020304" pitchFamily="18" charset="0"/>
                        </a:rPr>
                        <a:t>, HE</a:t>
                      </a:r>
                      <a:r>
                        <a:rPr lang="en-US" sz="1600" b="0" baseline="-25000" dirty="0">
                          <a:solidFill>
                            <a:schemeClr val="tx1"/>
                          </a:solidFill>
                          <a:effectLst/>
                          <a:latin typeface="Times New Roman" panose="02020603050405020304" pitchFamily="18" charset="0"/>
                          <a:cs typeface="Times New Roman" panose="02020603050405020304" pitchFamily="18" charset="0"/>
                        </a:rPr>
                        <a:t>31</a:t>
                      </a:r>
                      <a:r>
                        <a:rPr lang="en-US" sz="1600" b="0" dirty="0">
                          <a:solidFill>
                            <a:schemeClr val="tx1"/>
                          </a:solidFill>
                          <a:effectLst/>
                          <a:latin typeface="Times New Roman" panose="02020603050405020304" pitchFamily="18" charset="0"/>
                          <a:cs typeface="Times New Roman" panose="02020603050405020304" pitchFamily="18" charset="0"/>
                        </a:rPr>
                        <a:t>, EH</a:t>
                      </a:r>
                      <a:r>
                        <a:rPr lang="en-US" sz="1600" b="0" baseline="-25000" dirty="0">
                          <a:solidFill>
                            <a:schemeClr val="tx1"/>
                          </a:solidFill>
                          <a:effectLst/>
                          <a:latin typeface="Times New Roman" panose="02020603050405020304" pitchFamily="18" charset="0"/>
                          <a:cs typeface="Times New Roman" panose="02020603050405020304" pitchFamily="18" charset="0"/>
                        </a:rPr>
                        <a:t>41</a:t>
                      </a:r>
                      <a:r>
                        <a:rPr lang="en-US" sz="1600" b="0" dirty="0">
                          <a:solidFill>
                            <a:schemeClr val="tx1"/>
                          </a:solidFill>
                          <a:effectLst/>
                          <a:latin typeface="Times New Roman" panose="02020603050405020304" pitchFamily="18" charset="0"/>
                          <a:cs typeface="Times New Roman" panose="02020603050405020304" pitchFamily="18" charset="0"/>
                        </a:rPr>
                        <a:t>, HE</a:t>
                      </a:r>
                      <a:r>
                        <a:rPr lang="en-US" sz="1600" b="0" baseline="-25000" dirty="0">
                          <a:solidFill>
                            <a:schemeClr val="tx1"/>
                          </a:solidFill>
                          <a:effectLst/>
                          <a:latin typeface="Times New Roman" panose="02020603050405020304" pitchFamily="18" charset="0"/>
                          <a:cs typeface="Times New Roman" panose="02020603050405020304" pitchFamily="18" charset="0"/>
                        </a:rPr>
                        <a:t>61</a:t>
                      </a:r>
                      <a:endParaRPr lang="ru-RU"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5" name="Прямоугольник 4"/>
          <p:cNvSpPr/>
          <p:nvPr/>
        </p:nvSpPr>
        <p:spPr>
          <a:xfrm>
            <a:off x="895348" y="6026965"/>
            <a:ext cx="7472363" cy="477054"/>
          </a:xfrm>
          <a:prstGeom prst="rect">
            <a:avLst/>
          </a:prstGeom>
        </p:spPr>
        <p:txBody>
          <a:bodyPr wrap="square">
            <a:spAutoFit/>
          </a:bodyPr>
          <a:lstStyle/>
          <a:p>
            <a:pPr algn="ctr">
              <a:lnSpc>
                <a:spcPct val="125000"/>
              </a:lnSpc>
              <a:spcAft>
                <a:spcPts val="0"/>
              </a:spcAft>
            </a:pP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Кесте</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10.2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Төмен</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ретті</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режим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номенклатурасы</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466602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TM03457444[[fn=Базис]]</Template>
  <TotalTime>235</TotalTime>
  <Words>1548</Words>
  <Application>Microsoft Office PowerPoint</Application>
  <PresentationFormat>Широкоэкранный</PresentationFormat>
  <Paragraphs>210</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Calibri</vt:lpstr>
      <vt:lpstr>Calibri Light</vt:lpstr>
      <vt:lpstr>Cambria Math</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Учетная запись Майкрософт</dc:creator>
  <cp:lastModifiedBy>Учетная запись Майкрософт</cp:lastModifiedBy>
  <cp:revision>28</cp:revision>
  <dcterms:created xsi:type="dcterms:W3CDTF">2022-07-25T13:01:11Z</dcterms:created>
  <dcterms:modified xsi:type="dcterms:W3CDTF">2022-07-29T13:01:51Z</dcterms:modified>
</cp:coreProperties>
</file>