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71" r:id="rId5"/>
    <p:sldId id="272" r:id="rId6"/>
    <p:sldId id="273" r:id="rId7"/>
    <p:sldId id="274" r:id="rId8"/>
    <p:sldId id="270" r:id="rId9"/>
    <p:sldId id="269" r:id="rId10"/>
    <p:sldId id="278" r:id="rId11"/>
    <p:sldId id="277" r:id="rId12"/>
    <p:sldId id="25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871E4-3074-4F95-8002-BD0F58978A2E}"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ru-RU"/>
        </a:p>
      </dgm:t>
    </dgm:pt>
    <dgm:pt modelId="{38A541E8-BEF7-4CE6-A51C-FCAFE2D23A86}">
      <dgm:prSet phldrT="[Текст]"/>
      <dgm:spPr/>
      <dgm:t>
        <a:bodyPr/>
        <a:lstStyle/>
        <a:p>
          <a:r>
            <a:rPr lang="kk-KZ" dirty="0" smtClean="0">
              <a:effectLst/>
            </a:rPr>
            <a:t>9.1. Брюллэндік және Рамандық шағылу</a:t>
          </a:r>
          <a:endParaRPr lang="ru-RU" dirty="0"/>
        </a:p>
      </dgm:t>
    </dgm:pt>
    <dgm:pt modelId="{9BD79AD4-6F75-401A-BA43-BBB417A3A732}" type="parTrans" cxnId="{DA2CA471-1951-42B7-9CBE-0BC29B6FEF2B}">
      <dgm:prSet/>
      <dgm:spPr/>
      <dgm:t>
        <a:bodyPr/>
        <a:lstStyle/>
        <a:p>
          <a:endParaRPr lang="ru-RU"/>
        </a:p>
      </dgm:t>
    </dgm:pt>
    <dgm:pt modelId="{986058AC-6A5D-4FF5-9857-3748C11E13DA}" type="sibTrans" cxnId="{DA2CA471-1951-42B7-9CBE-0BC29B6FEF2B}">
      <dgm:prSet/>
      <dgm:spPr/>
      <dgm:t>
        <a:bodyPr/>
        <a:lstStyle/>
        <a:p>
          <a:endParaRPr lang="ru-RU"/>
        </a:p>
      </dgm:t>
    </dgm:pt>
    <dgm:pt modelId="{D3F2C7B3-D8EF-4B1B-B864-5753C19D57B8}">
      <dgm:prSet phldrT="[Текст]"/>
      <dgm:spPr/>
      <dgm:t>
        <a:bodyPr/>
        <a:lstStyle/>
        <a:p>
          <a:r>
            <a:rPr lang="kk-KZ" dirty="0" smtClean="0">
              <a:effectLst/>
            </a:rPr>
            <a:t>9.2. Фазалық өзіндік </a:t>
          </a:r>
          <a:r>
            <a:rPr lang="kk-KZ" dirty="0" smtClean="0">
              <a:effectLst/>
            </a:rPr>
            <a:t>модуляция</a:t>
          </a:r>
          <a:endParaRPr lang="ru-RU" b="0" dirty="0">
            <a:latin typeface="Times New Roman" panose="02020603050405020304" pitchFamily="18" charset="0"/>
            <a:cs typeface="Times New Roman" panose="02020603050405020304" pitchFamily="18" charset="0"/>
          </a:endParaRPr>
        </a:p>
      </dgm:t>
    </dgm:pt>
    <dgm:pt modelId="{9BE407A7-6530-4B93-ADF5-DD60961E0C4B}" type="parTrans" cxnId="{ED9BFE33-320D-4D2F-9E71-D7E0BF4BF6A6}">
      <dgm:prSet/>
      <dgm:spPr/>
      <dgm:t>
        <a:bodyPr/>
        <a:lstStyle/>
        <a:p>
          <a:endParaRPr lang="ru-RU"/>
        </a:p>
      </dgm:t>
    </dgm:pt>
    <dgm:pt modelId="{0BF8EC1C-A312-4E39-B2A9-4E5A52FEC28B}" type="sibTrans" cxnId="{ED9BFE33-320D-4D2F-9E71-D7E0BF4BF6A6}">
      <dgm:prSet/>
      <dgm:spPr/>
      <dgm:t>
        <a:bodyPr/>
        <a:lstStyle/>
        <a:p>
          <a:endParaRPr lang="ru-RU"/>
        </a:p>
      </dgm:t>
    </dgm:pt>
    <dgm:pt modelId="{08A0B994-F9A2-432C-975D-1493AA03079C}">
      <dgm:prSet phldrT="[Текст]"/>
      <dgm:spPr/>
      <dgm:t>
        <a:bodyPr/>
        <a:lstStyle/>
        <a:p>
          <a:r>
            <a:rPr lang="kk-KZ" dirty="0" smtClean="0">
              <a:effectLst/>
            </a:rPr>
            <a:t>9.3. Төрттолқынды ығысу</a:t>
          </a:r>
          <a:endParaRPr lang="ru-RU" dirty="0"/>
        </a:p>
      </dgm:t>
    </dgm:pt>
    <dgm:pt modelId="{9F28D3C4-98AE-4474-B10B-A282A960466B}" type="parTrans" cxnId="{C644465C-01D0-427F-8E97-F56C315DF733}">
      <dgm:prSet/>
      <dgm:spPr/>
      <dgm:t>
        <a:bodyPr/>
        <a:lstStyle/>
        <a:p>
          <a:endParaRPr lang="ru-RU"/>
        </a:p>
      </dgm:t>
    </dgm:pt>
    <dgm:pt modelId="{87AB2FB3-C03B-49E7-8D06-48F299BB9626}" type="sibTrans" cxnId="{C644465C-01D0-427F-8E97-F56C315DF733}">
      <dgm:prSet/>
      <dgm:spPr/>
      <dgm:t>
        <a:bodyPr/>
        <a:lstStyle/>
        <a:p>
          <a:endParaRPr lang="ru-RU"/>
        </a:p>
      </dgm:t>
    </dgm:pt>
    <dgm:pt modelId="{B24978BC-5605-47B4-B302-60E77DA30605}">
      <dgm:prSet/>
      <dgm:spPr/>
      <dgm:t>
        <a:bodyPr/>
        <a:lstStyle/>
        <a:p>
          <a:r>
            <a:rPr lang="kk-KZ" b="0" dirty="0" smtClean="0">
              <a:effectLst/>
              <a:latin typeface="Times New Roman" panose="02020603050405020304" pitchFamily="18" charset="0"/>
              <a:cs typeface="Times New Roman" panose="02020603050405020304" pitchFamily="18" charset="0"/>
            </a:rPr>
            <a:t>9.7. Бақылау сұрақтары</a:t>
          </a:r>
          <a:endParaRPr lang="ru-RU" dirty="0"/>
        </a:p>
      </dgm:t>
    </dgm:pt>
    <dgm:pt modelId="{3ED568FF-CC4E-414F-AEC8-4C228D5F4E6D}" type="parTrans" cxnId="{2066C6B6-11A0-46AE-B415-CD58A0098B4A}">
      <dgm:prSet/>
      <dgm:spPr/>
      <dgm:t>
        <a:bodyPr/>
        <a:lstStyle/>
        <a:p>
          <a:endParaRPr lang="ru-RU"/>
        </a:p>
      </dgm:t>
    </dgm:pt>
    <dgm:pt modelId="{5A26DD11-82A7-457E-9AA7-938ACFABB93D}" type="sibTrans" cxnId="{2066C6B6-11A0-46AE-B415-CD58A0098B4A}">
      <dgm:prSet/>
      <dgm:spPr/>
      <dgm:t>
        <a:bodyPr/>
        <a:lstStyle/>
        <a:p>
          <a:endParaRPr lang="ru-RU"/>
        </a:p>
      </dgm:t>
    </dgm:pt>
    <dgm:pt modelId="{7428B006-0FFD-48A3-A91A-2264762F0BFE}">
      <dgm:prSet/>
      <dgm:spPr/>
      <dgm:t>
        <a:bodyPr/>
        <a:lstStyle/>
        <a:p>
          <a:r>
            <a:rPr lang="kk-KZ" dirty="0" smtClean="0">
              <a:effectLst/>
            </a:rPr>
            <a:t>9.4. Модуляциялық тұрақсыздық</a:t>
          </a:r>
          <a:endParaRPr lang="ru-RU" dirty="0"/>
        </a:p>
      </dgm:t>
    </dgm:pt>
    <dgm:pt modelId="{5F80BEAE-FF8D-4081-92D8-A00E8DFFE4BB}" type="parTrans" cxnId="{D865EE47-9C56-4C18-85E4-E1844F88CDF2}">
      <dgm:prSet/>
      <dgm:spPr/>
      <dgm:t>
        <a:bodyPr/>
        <a:lstStyle/>
        <a:p>
          <a:endParaRPr lang="ru-RU"/>
        </a:p>
      </dgm:t>
    </dgm:pt>
    <dgm:pt modelId="{C6F96FAA-BD54-4741-9CB1-D9CD7B538C3C}" type="sibTrans" cxnId="{D865EE47-9C56-4C18-85E4-E1844F88CDF2}">
      <dgm:prSet/>
      <dgm:spPr/>
      <dgm:t>
        <a:bodyPr/>
        <a:lstStyle/>
        <a:p>
          <a:endParaRPr lang="ru-RU"/>
        </a:p>
      </dgm:t>
    </dgm:pt>
    <dgm:pt modelId="{65712948-0572-47F1-9CA6-04EE37014365}">
      <dgm:prSet/>
      <dgm:spPr/>
      <dgm:t>
        <a:bodyPr/>
        <a:lstStyle/>
        <a:p>
          <a:r>
            <a:rPr lang="kk-KZ" dirty="0" smtClean="0">
              <a:effectLst/>
            </a:rPr>
            <a:t>9.5. Солитон құрылысы</a:t>
          </a:r>
          <a:endParaRPr lang="ru-RU" dirty="0"/>
        </a:p>
      </dgm:t>
    </dgm:pt>
    <dgm:pt modelId="{A94DF586-EDB0-437F-8D9F-7A06AEA50D98}" type="parTrans" cxnId="{1B69F6F9-F216-45AC-B558-60ECDAAC2ED7}">
      <dgm:prSet/>
      <dgm:spPr/>
      <dgm:t>
        <a:bodyPr/>
        <a:lstStyle/>
        <a:p>
          <a:endParaRPr lang="ru-RU"/>
        </a:p>
      </dgm:t>
    </dgm:pt>
    <dgm:pt modelId="{89FC829C-1ABA-4DD2-8C60-7047581AD00E}" type="sibTrans" cxnId="{1B69F6F9-F216-45AC-B558-60ECDAAC2ED7}">
      <dgm:prSet/>
      <dgm:spPr/>
      <dgm:t>
        <a:bodyPr/>
        <a:lstStyle/>
        <a:p>
          <a:endParaRPr lang="ru-RU"/>
        </a:p>
      </dgm:t>
    </dgm:pt>
    <dgm:pt modelId="{5EA0B090-4325-471D-B7E3-BD51437A50E1}">
      <dgm:prSet/>
      <dgm:spPr/>
      <dgm:t>
        <a:bodyPr/>
        <a:lstStyle/>
        <a:p>
          <a:r>
            <a:rPr lang="kk-KZ" dirty="0" smtClean="0">
              <a:effectLst/>
            </a:rPr>
            <a:t>9.6. Фазалық кросс-модуляция</a:t>
          </a:r>
          <a:endParaRPr lang="ru-RU" dirty="0"/>
        </a:p>
      </dgm:t>
    </dgm:pt>
    <dgm:pt modelId="{75EBB921-249A-44A4-A9A4-AAC40DF20817}" type="parTrans" cxnId="{507999EB-8F39-4859-8EF1-7118E7AAAE0C}">
      <dgm:prSet/>
      <dgm:spPr/>
      <dgm:t>
        <a:bodyPr/>
        <a:lstStyle/>
        <a:p>
          <a:endParaRPr lang="ru-RU"/>
        </a:p>
      </dgm:t>
    </dgm:pt>
    <dgm:pt modelId="{CCE71662-BFFA-41E9-829F-51E01AAC1B03}" type="sibTrans" cxnId="{507999EB-8F39-4859-8EF1-7118E7AAAE0C}">
      <dgm:prSet/>
      <dgm:spPr/>
      <dgm:t>
        <a:bodyPr/>
        <a:lstStyle/>
        <a:p>
          <a:endParaRPr lang="ru-RU"/>
        </a:p>
      </dgm:t>
    </dgm:pt>
    <dgm:pt modelId="{10C37432-0AAD-4490-A494-5ABCCEB59506}" type="pres">
      <dgm:prSet presAssocID="{32E871E4-3074-4F95-8002-BD0F58978A2E}" presName="Name0" presStyleCnt="0">
        <dgm:presLayoutVars>
          <dgm:chMax val="7"/>
          <dgm:chPref val="7"/>
          <dgm:dir/>
        </dgm:presLayoutVars>
      </dgm:prSet>
      <dgm:spPr/>
      <dgm:t>
        <a:bodyPr/>
        <a:lstStyle/>
        <a:p>
          <a:endParaRPr lang="ru-RU"/>
        </a:p>
      </dgm:t>
    </dgm:pt>
    <dgm:pt modelId="{F807EDB5-A9EE-46ED-A276-6B32BBE1726E}" type="pres">
      <dgm:prSet presAssocID="{32E871E4-3074-4F95-8002-BD0F58978A2E}" presName="Name1" presStyleCnt="0"/>
      <dgm:spPr/>
    </dgm:pt>
    <dgm:pt modelId="{27E4D45C-E14E-47E4-B23D-208117D9D6C8}" type="pres">
      <dgm:prSet presAssocID="{32E871E4-3074-4F95-8002-BD0F58978A2E}" presName="cycle" presStyleCnt="0"/>
      <dgm:spPr/>
    </dgm:pt>
    <dgm:pt modelId="{8E578012-433F-4745-9A72-5B42A70EDD8B}" type="pres">
      <dgm:prSet presAssocID="{32E871E4-3074-4F95-8002-BD0F58978A2E}" presName="srcNode" presStyleLbl="node1" presStyleIdx="0" presStyleCnt="7"/>
      <dgm:spPr/>
    </dgm:pt>
    <dgm:pt modelId="{7F6E4215-72CA-4C32-97AA-1F8A7E1D3D15}" type="pres">
      <dgm:prSet presAssocID="{32E871E4-3074-4F95-8002-BD0F58978A2E}" presName="conn" presStyleLbl="parChTrans1D2" presStyleIdx="0" presStyleCnt="1"/>
      <dgm:spPr/>
      <dgm:t>
        <a:bodyPr/>
        <a:lstStyle/>
        <a:p>
          <a:endParaRPr lang="ru-RU"/>
        </a:p>
      </dgm:t>
    </dgm:pt>
    <dgm:pt modelId="{9C1F1B49-298F-49D3-A18C-F50EB71C19E0}" type="pres">
      <dgm:prSet presAssocID="{32E871E4-3074-4F95-8002-BD0F58978A2E}" presName="extraNode" presStyleLbl="node1" presStyleIdx="0" presStyleCnt="7"/>
      <dgm:spPr/>
    </dgm:pt>
    <dgm:pt modelId="{2E1AB7ED-CA2D-4098-A56C-C0184E48C329}" type="pres">
      <dgm:prSet presAssocID="{32E871E4-3074-4F95-8002-BD0F58978A2E}" presName="dstNode" presStyleLbl="node1" presStyleIdx="0" presStyleCnt="7"/>
      <dgm:spPr/>
    </dgm:pt>
    <dgm:pt modelId="{99C97347-4F4C-41FE-A4CB-EE6A9FF0E424}" type="pres">
      <dgm:prSet presAssocID="{38A541E8-BEF7-4CE6-A51C-FCAFE2D23A86}" presName="text_1" presStyleLbl="node1" presStyleIdx="0" presStyleCnt="7">
        <dgm:presLayoutVars>
          <dgm:bulletEnabled val="1"/>
        </dgm:presLayoutVars>
      </dgm:prSet>
      <dgm:spPr/>
      <dgm:t>
        <a:bodyPr/>
        <a:lstStyle/>
        <a:p>
          <a:endParaRPr lang="ru-RU"/>
        </a:p>
      </dgm:t>
    </dgm:pt>
    <dgm:pt modelId="{C415F9C1-7248-45CC-8827-70DFE8990AF4}" type="pres">
      <dgm:prSet presAssocID="{38A541E8-BEF7-4CE6-A51C-FCAFE2D23A86}" presName="accent_1" presStyleCnt="0"/>
      <dgm:spPr/>
    </dgm:pt>
    <dgm:pt modelId="{F5AF8267-F9D3-43B7-8F16-20DE312A0F9A}" type="pres">
      <dgm:prSet presAssocID="{38A541E8-BEF7-4CE6-A51C-FCAFE2D23A86}" presName="accentRepeatNode" presStyleLbl="solidFgAcc1" presStyleIdx="0" presStyleCnt="7"/>
      <dgm:spPr/>
    </dgm:pt>
    <dgm:pt modelId="{D0FC2D81-69D6-4E94-959C-9729763E54D1}" type="pres">
      <dgm:prSet presAssocID="{D3F2C7B3-D8EF-4B1B-B864-5753C19D57B8}" presName="text_2" presStyleLbl="node1" presStyleIdx="1" presStyleCnt="7">
        <dgm:presLayoutVars>
          <dgm:bulletEnabled val="1"/>
        </dgm:presLayoutVars>
      </dgm:prSet>
      <dgm:spPr/>
      <dgm:t>
        <a:bodyPr/>
        <a:lstStyle/>
        <a:p>
          <a:endParaRPr lang="ru-RU"/>
        </a:p>
      </dgm:t>
    </dgm:pt>
    <dgm:pt modelId="{38E996FB-6CE8-482A-BDE2-C3C9105CE7CC}" type="pres">
      <dgm:prSet presAssocID="{D3F2C7B3-D8EF-4B1B-B864-5753C19D57B8}" presName="accent_2" presStyleCnt="0"/>
      <dgm:spPr/>
    </dgm:pt>
    <dgm:pt modelId="{1011899D-3FE5-41E2-A939-53EB901186B6}" type="pres">
      <dgm:prSet presAssocID="{D3F2C7B3-D8EF-4B1B-B864-5753C19D57B8}" presName="accentRepeatNode" presStyleLbl="solidFgAcc1" presStyleIdx="1" presStyleCnt="7"/>
      <dgm:spPr/>
    </dgm:pt>
    <dgm:pt modelId="{D8B625CD-97BC-41DD-86A9-A263B3B7A0B2}" type="pres">
      <dgm:prSet presAssocID="{08A0B994-F9A2-432C-975D-1493AA03079C}" presName="text_3" presStyleLbl="node1" presStyleIdx="2" presStyleCnt="7">
        <dgm:presLayoutVars>
          <dgm:bulletEnabled val="1"/>
        </dgm:presLayoutVars>
      </dgm:prSet>
      <dgm:spPr/>
      <dgm:t>
        <a:bodyPr/>
        <a:lstStyle/>
        <a:p>
          <a:endParaRPr lang="ru-RU"/>
        </a:p>
      </dgm:t>
    </dgm:pt>
    <dgm:pt modelId="{3EB3D29F-1C23-47FE-BBAB-2E7655D61ED2}" type="pres">
      <dgm:prSet presAssocID="{08A0B994-F9A2-432C-975D-1493AA03079C}" presName="accent_3" presStyleCnt="0"/>
      <dgm:spPr/>
    </dgm:pt>
    <dgm:pt modelId="{7F77499D-2E03-4F9A-9503-72198688822A}" type="pres">
      <dgm:prSet presAssocID="{08A0B994-F9A2-432C-975D-1493AA03079C}" presName="accentRepeatNode" presStyleLbl="solidFgAcc1" presStyleIdx="2" presStyleCnt="7"/>
      <dgm:spPr/>
    </dgm:pt>
    <dgm:pt modelId="{CA7F0FAB-13A0-48A4-9DC7-0233A4DE8470}" type="pres">
      <dgm:prSet presAssocID="{7428B006-0FFD-48A3-A91A-2264762F0BFE}" presName="text_4" presStyleLbl="node1" presStyleIdx="3" presStyleCnt="7">
        <dgm:presLayoutVars>
          <dgm:bulletEnabled val="1"/>
        </dgm:presLayoutVars>
      </dgm:prSet>
      <dgm:spPr/>
      <dgm:t>
        <a:bodyPr/>
        <a:lstStyle/>
        <a:p>
          <a:endParaRPr lang="ru-RU"/>
        </a:p>
      </dgm:t>
    </dgm:pt>
    <dgm:pt modelId="{724E8C43-285C-4497-B18A-9ABFCA3929A7}" type="pres">
      <dgm:prSet presAssocID="{7428B006-0FFD-48A3-A91A-2264762F0BFE}" presName="accent_4" presStyleCnt="0"/>
      <dgm:spPr/>
    </dgm:pt>
    <dgm:pt modelId="{79516C34-3A2D-4CB2-9832-98AC6EED4984}" type="pres">
      <dgm:prSet presAssocID="{7428B006-0FFD-48A3-A91A-2264762F0BFE}" presName="accentRepeatNode" presStyleLbl="solidFgAcc1" presStyleIdx="3" presStyleCnt="7"/>
      <dgm:spPr/>
    </dgm:pt>
    <dgm:pt modelId="{D2DE555D-779F-4E48-8B5A-93D629AD1633}" type="pres">
      <dgm:prSet presAssocID="{65712948-0572-47F1-9CA6-04EE37014365}" presName="text_5" presStyleLbl="node1" presStyleIdx="4" presStyleCnt="7">
        <dgm:presLayoutVars>
          <dgm:bulletEnabled val="1"/>
        </dgm:presLayoutVars>
      </dgm:prSet>
      <dgm:spPr/>
      <dgm:t>
        <a:bodyPr/>
        <a:lstStyle/>
        <a:p>
          <a:endParaRPr lang="ru-RU"/>
        </a:p>
      </dgm:t>
    </dgm:pt>
    <dgm:pt modelId="{1909B0B0-D5D9-4471-AE46-557B3762FE7C}" type="pres">
      <dgm:prSet presAssocID="{65712948-0572-47F1-9CA6-04EE37014365}" presName="accent_5" presStyleCnt="0"/>
      <dgm:spPr/>
    </dgm:pt>
    <dgm:pt modelId="{9BD7E2B8-A795-4EDC-BAD5-8F515374BA3B}" type="pres">
      <dgm:prSet presAssocID="{65712948-0572-47F1-9CA6-04EE37014365}" presName="accentRepeatNode" presStyleLbl="solidFgAcc1" presStyleIdx="4" presStyleCnt="7"/>
      <dgm:spPr/>
    </dgm:pt>
    <dgm:pt modelId="{98A6120B-B61E-4B51-9444-179B3AEBA61A}" type="pres">
      <dgm:prSet presAssocID="{5EA0B090-4325-471D-B7E3-BD51437A50E1}" presName="text_6" presStyleLbl="node1" presStyleIdx="5" presStyleCnt="7">
        <dgm:presLayoutVars>
          <dgm:bulletEnabled val="1"/>
        </dgm:presLayoutVars>
      </dgm:prSet>
      <dgm:spPr/>
      <dgm:t>
        <a:bodyPr/>
        <a:lstStyle/>
        <a:p>
          <a:endParaRPr lang="ru-RU"/>
        </a:p>
      </dgm:t>
    </dgm:pt>
    <dgm:pt modelId="{EA3CB2B9-26EB-4515-8E12-4B1546B8B105}" type="pres">
      <dgm:prSet presAssocID="{5EA0B090-4325-471D-B7E3-BD51437A50E1}" presName="accent_6" presStyleCnt="0"/>
      <dgm:spPr/>
    </dgm:pt>
    <dgm:pt modelId="{FD8981FB-2137-4AB6-B23F-CE6E93E60E28}" type="pres">
      <dgm:prSet presAssocID="{5EA0B090-4325-471D-B7E3-BD51437A50E1}" presName="accentRepeatNode" presStyleLbl="solidFgAcc1" presStyleIdx="5" presStyleCnt="7"/>
      <dgm:spPr/>
    </dgm:pt>
    <dgm:pt modelId="{8316E983-E596-4AFD-A335-4636D05A909D}" type="pres">
      <dgm:prSet presAssocID="{B24978BC-5605-47B4-B302-60E77DA30605}" presName="text_7" presStyleLbl="node1" presStyleIdx="6" presStyleCnt="7">
        <dgm:presLayoutVars>
          <dgm:bulletEnabled val="1"/>
        </dgm:presLayoutVars>
      </dgm:prSet>
      <dgm:spPr/>
      <dgm:t>
        <a:bodyPr/>
        <a:lstStyle/>
        <a:p>
          <a:endParaRPr lang="ru-RU"/>
        </a:p>
      </dgm:t>
    </dgm:pt>
    <dgm:pt modelId="{5E448126-8EAD-44F2-8747-CFC8A56271F4}" type="pres">
      <dgm:prSet presAssocID="{B24978BC-5605-47B4-B302-60E77DA30605}" presName="accent_7" presStyleCnt="0"/>
      <dgm:spPr/>
    </dgm:pt>
    <dgm:pt modelId="{6EF3827F-1C5C-4764-9188-8462A3CF3A18}" type="pres">
      <dgm:prSet presAssocID="{B24978BC-5605-47B4-B302-60E77DA30605}" presName="accentRepeatNode" presStyleLbl="solidFgAcc1" presStyleIdx="6" presStyleCnt="7"/>
      <dgm:spPr/>
    </dgm:pt>
  </dgm:ptLst>
  <dgm:cxnLst>
    <dgm:cxn modelId="{EC63A842-D901-4A7D-80E4-1347BCF0A818}" type="presOf" srcId="{08A0B994-F9A2-432C-975D-1493AA03079C}" destId="{D8B625CD-97BC-41DD-86A9-A263B3B7A0B2}" srcOrd="0" destOrd="0" presId="urn:microsoft.com/office/officeart/2008/layout/VerticalCurvedList"/>
    <dgm:cxn modelId="{1B69F6F9-F216-45AC-B558-60ECDAAC2ED7}" srcId="{32E871E4-3074-4F95-8002-BD0F58978A2E}" destId="{65712948-0572-47F1-9CA6-04EE37014365}" srcOrd="4" destOrd="0" parTransId="{A94DF586-EDB0-437F-8D9F-7A06AEA50D98}" sibTransId="{89FC829C-1ABA-4DD2-8C60-7047581AD00E}"/>
    <dgm:cxn modelId="{D0DAC3C6-6CF8-4AB9-8B44-147891BC7756}" type="presOf" srcId="{D3F2C7B3-D8EF-4B1B-B864-5753C19D57B8}" destId="{D0FC2D81-69D6-4E94-959C-9729763E54D1}" srcOrd="0" destOrd="0" presId="urn:microsoft.com/office/officeart/2008/layout/VerticalCurvedList"/>
    <dgm:cxn modelId="{69551A04-D09E-4751-8FC8-4BF856210216}" type="presOf" srcId="{38A541E8-BEF7-4CE6-A51C-FCAFE2D23A86}" destId="{99C97347-4F4C-41FE-A4CB-EE6A9FF0E424}" srcOrd="0" destOrd="0" presId="urn:microsoft.com/office/officeart/2008/layout/VerticalCurvedList"/>
    <dgm:cxn modelId="{C644465C-01D0-427F-8E97-F56C315DF733}" srcId="{32E871E4-3074-4F95-8002-BD0F58978A2E}" destId="{08A0B994-F9A2-432C-975D-1493AA03079C}" srcOrd="2" destOrd="0" parTransId="{9F28D3C4-98AE-4474-B10B-A282A960466B}" sibTransId="{87AB2FB3-C03B-49E7-8D06-48F299BB9626}"/>
    <dgm:cxn modelId="{F98DE28C-C1C9-4278-A635-D0DB559DBD46}" type="presOf" srcId="{7428B006-0FFD-48A3-A91A-2264762F0BFE}" destId="{CA7F0FAB-13A0-48A4-9DC7-0233A4DE8470}" srcOrd="0" destOrd="0" presId="urn:microsoft.com/office/officeart/2008/layout/VerticalCurvedList"/>
    <dgm:cxn modelId="{DA2CA471-1951-42B7-9CBE-0BC29B6FEF2B}" srcId="{32E871E4-3074-4F95-8002-BD0F58978A2E}" destId="{38A541E8-BEF7-4CE6-A51C-FCAFE2D23A86}" srcOrd="0" destOrd="0" parTransId="{9BD79AD4-6F75-401A-BA43-BBB417A3A732}" sibTransId="{986058AC-6A5D-4FF5-9857-3748C11E13DA}"/>
    <dgm:cxn modelId="{2066C6B6-11A0-46AE-B415-CD58A0098B4A}" srcId="{32E871E4-3074-4F95-8002-BD0F58978A2E}" destId="{B24978BC-5605-47B4-B302-60E77DA30605}" srcOrd="6" destOrd="0" parTransId="{3ED568FF-CC4E-414F-AEC8-4C228D5F4E6D}" sibTransId="{5A26DD11-82A7-457E-9AA7-938ACFABB93D}"/>
    <dgm:cxn modelId="{2CB4216F-DBC5-4D0A-A2E0-E6E2897BB945}" type="presOf" srcId="{B24978BC-5605-47B4-B302-60E77DA30605}" destId="{8316E983-E596-4AFD-A335-4636D05A909D}" srcOrd="0" destOrd="0" presId="urn:microsoft.com/office/officeart/2008/layout/VerticalCurvedList"/>
    <dgm:cxn modelId="{D92260BA-04E9-4687-BA62-7EABDF79F84E}" type="presOf" srcId="{65712948-0572-47F1-9CA6-04EE37014365}" destId="{D2DE555D-779F-4E48-8B5A-93D629AD1633}" srcOrd="0" destOrd="0" presId="urn:microsoft.com/office/officeart/2008/layout/VerticalCurvedList"/>
    <dgm:cxn modelId="{ED9BFE33-320D-4D2F-9E71-D7E0BF4BF6A6}" srcId="{32E871E4-3074-4F95-8002-BD0F58978A2E}" destId="{D3F2C7B3-D8EF-4B1B-B864-5753C19D57B8}" srcOrd="1" destOrd="0" parTransId="{9BE407A7-6530-4B93-ADF5-DD60961E0C4B}" sibTransId="{0BF8EC1C-A312-4E39-B2A9-4E5A52FEC28B}"/>
    <dgm:cxn modelId="{507999EB-8F39-4859-8EF1-7118E7AAAE0C}" srcId="{32E871E4-3074-4F95-8002-BD0F58978A2E}" destId="{5EA0B090-4325-471D-B7E3-BD51437A50E1}" srcOrd="5" destOrd="0" parTransId="{75EBB921-249A-44A4-A9A4-AAC40DF20817}" sibTransId="{CCE71662-BFFA-41E9-829F-51E01AAC1B03}"/>
    <dgm:cxn modelId="{D865EE47-9C56-4C18-85E4-E1844F88CDF2}" srcId="{32E871E4-3074-4F95-8002-BD0F58978A2E}" destId="{7428B006-0FFD-48A3-A91A-2264762F0BFE}" srcOrd="3" destOrd="0" parTransId="{5F80BEAE-FF8D-4081-92D8-A00E8DFFE4BB}" sibTransId="{C6F96FAA-BD54-4741-9CB1-D9CD7B538C3C}"/>
    <dgm:cxn modelId="{E030CD43-D464-4F7C-8230-AB9F012D710D}" type="presOf" srcId="{5EA0B090-4325-471D-B7E3-BD51437A50E1}" destId="{98A6120B-B61E-4B51-9444-179B3AEBA61A}" srcOrd="0" destOrd="0" presId="urn:microsoft.com/office/officeart/2008/layout/VerticalCurvedList"/>
    <dgm:cxn modelId="{E139A708-CC1B-43DC-A1B3-10371DAED0E2}" type="presOf" srcId="{32E871E4-3074-4F95-8002-BD0F58978A2E}" destId="{10C37432-0AAD-4490-A494-5ABCCEB59506}" srcOrd="0" destOrd="0" presId="urn:microsoft.com/office/officeart/2008/layout/VerticalCurvedList"/>
    <dgm:cxn modelId="{218C0C45-F310-4193-BFC1-EF503D164CB8}" type="presOf" srcId="{986058AC-6A5D-4FF5-9857-3748C11E13DA}" destId="{7F6E4215-72CA-4C32-97AA-1F8A7E1D3D15}" srcOrd="0" destOrd="0" presId="urn:microsoft.com/office/officeart/2008/layout/VerticalCurvedList"/>
    <dgm:cxn modelId="{D66C7C4F-FD57-4453-91AC-A5DCDAB99721}" type="presParOf" srcId="{10C37432-0AAD-4490-A494-5ABCCEB59506}" destId="{F807EDB5-A9EE-46ED-A276-6B32BBE1726E}" srcOrd="0" destOrd="0" presId="urn:microsoft.com/office/officeart/2008/layout/VerticalCurvedList"/>
    <dgm:cxn modelId="{0999510F-86F1-40C8-BED4-AE6AA8F5338A}" type="presParOf" srcId="{F807EDB5-A9EE-46ED-A276-6B32BBE1726E}" destId="{27E4D45C-E14E-47E4-B23D-208117D9D6C8}" srcOrd="0" destOrd="0" presId="urn:microsoft.com/office/officeart/2008/layout/VerticalCurvedList"/>
    <dgm:cxn modelId="{960001D1-1221-4CF6-87E0-290AACAE93B6}" type="presParOf" srcId="{27E4D45C-E14E-47E4-B23D-208117D9D6C8}" destId="{8E578012-433F-4745-9A72-5B42A70EDD8B}" srcOrd="0" destOrd="0" presId="urn:microsoft.com/office/officeart/2008/layout/VerticalCurvedList"/>
    <dgm:cxn modelId="{EC90FA7C-94B8-45C1-A7BF-13A798861149}" type="presParOf" srcId="{27E4D45C-E14E-47E4-B23D-208117D9D6C8}" destId="{7F6E4215-72CA-4C32-97AA-1F8A7E1D3D15}" srcOrd="1" destOrd="0" presId="urn:microsoft.com/office/officeart/2008/layout/VerticalCurvedList"/>
    <dgm:cxn modelId="{5F7081D5-C4B2-4E7A-A042-4F2BC4A0077B}" type="presParOf" srcId="{27E4D45C-E14E-47E4-B23D-208117D9D6C8}" destId="{9C1F1B49-298F-49D3-A18C-F50EB71C19E0}" srcOrd="2" destOrd="0" presId="urn:microsoft.com/office/officeart/2008/layout/VerticalCurvedList"/>
    <dgm:cxn modelId="{00C2ED73-6454-45A6-8E42-C2D933E9ED8C}" type="presParOf" srcId="{27E4D45C-E14E-47E4-B23D-208117D9D6C8}" destId="{2E1AB7ED-CA2D-4098-A56C-C0184E48C329}" srcOrd="3" destOrd="0" presId="urn:microsoft.com/office/officeart/2008/layout/VerticalCurvedList"/>
    <dgm:cxn modelId="{9F8948B4-7442-4BCC-A5C7-11019A5C10DE}" type="presParOf" srcId="{F807EDB5-A9EE-46ED-A276-6B32BBE1726E}" destId="{99C97347-4F4C-41FE-A4CB-EE6A9FF0E424}" srcOrd="1" destOrd="0" presId="urn:microsoft.com/office/officeart/2008/layout/VerticalCurvedList"/>
    <dgm:cxn modelId="{C009B536-5F8C-43F1-827C-A2C623D28CB0}" type="presParOf" srcId="{F807EDB5-A9EE-46ED-A276-6B32BBE1726E}" destId="{C415F9C1-7248-45CC-8827-70DFE8990AF4}" srcOrd="2" destOrd="0" presId="urn:microsoft.com/office/officeart/2008/layout/VerticalCurvedList"/>
    <dgm:cxn modelId="{CC65B917-B593-4203-96EB-12F069322CE8}" type="presParOf" srcId="{C415F9C1-7248-45CC-8827-70DFE8990AF4}" destId="{F5AF8267-F9D3-43B7-8F16-20DE312A0F9A}" srcOrd="0" destOrd="0" presId="urn:microsoft.com/office/officeart/2008/layout/VerticalCurvedList"/>
    <dgm:cxn modelId="{CB266C76-53F4-454F-A8E4-2CF010A0F907}" type="presParOf" srcId="{F807EDB5-A9EE-46ED-A276-6B32BBE1726E}" destId="{D0FC2D81-69D6-4E94-959C-9729763E54D1}" srcOrd="3" destOrd="0" presId="urn:microsoft.com/office/officeart/2008/layout/VerticalCurvedList"/>
    <dgm:cxn modelId="{3BECB01B-286B-4FC6-A61D-CBB332FD3F8C}" type="presParOf" srcId="{F807EDB5-A9EE-46ED-A276-6B32BBE1726E}" destId="{38E996FB-6CE8-482A-BDE2-C3C9105CE7CC}" srcOrd="4" destOrd="0" presId="urn:microsoft.com/office/officeart/2008/layout/VerticalCurvedList"/>
    <dgm:cxn modelId="{CD5C7CFC-6705-4BA7-9B29-C9E0F2784E51}" type="presParOf" srcId="{38E996FB-6CE8-482A-BDE2-C3C9105CE7CC}" destId="{1011899D-3FE5-41E2-A939-53EB901186B6}" srcOrd="0" destOrd="0" presId="urn:microsoft.com/office/officeart/2008/layout/VerticalCurvedList"/>
    <dgm:cxn modelId="{9DD852DA-EAAB-4669-8D4A-861A04AEFD73}" type="presParOf" srcId="{F807EDB5-A9EE-46ED-A276-6B32BBE1726E}" destId="{D8B625CD-97BC-41DD-86A9-A263B3B7A0B2}" srcOrd="5" destOrd="0" presId="urn:microsoft.com/office/officeart/2008/layout/VerticalCurvedList"/>
    <dgm:cxn modelId="{572FDEA1-27D8-4451-A881-226BFD5ECC1D}" type="presParOf" srcId="{F807EDB5-A9EE-46ED-A276-6B32BBE1726E}" destId="{3EB3D29F-1C23-47FE-BBAB-2E7655D61ED2}" srcOrd="6" destOrd="0" presId="urn:microsoft.com/office/officeart/2008/layout/VerticalCurvedList"/>
    <dgm:cxn modelId="{43310413-E10F-49EC-92EB-B3E87E16C726}" type="presParOf" srcId="{3EB3D29F-1C23-47FE-BBAB-2E7655D61ED2}" destId="{7F77499D-2E03-4F9A-9503-72198688822A}" srcOrd="0" destOrd="0" presId="urn:microsoft.com/office/officeart/2008/layout/VerticalCurvedList"/>
    <dgm:cxn modelId="{08396CFC-ABDC-43B4-8586-2D7B28C34F6F}" type="presParOf" srcId="{F807EDB5-A9EE-46ED-A276-6B32BBE1726E}" destId="{CA7F0FAB-13A0-48A4-9DC7-0233A4DE8470}" srcOrd="7" destOrd="0" presId="urn:microsoft.com/office/officeart/2008/layout/VerticalCurvedList"/>
    <dgm:cxn modelId="{0E8DA740-742F-4ABC-A741-E8B10AF1725E}" type="presParOf" srcId="{F807EDB5-A9EE-46ED-A276-6B32BBE1726E}" destId="{724E8C43-285C-4497-B18A-9ABFCA3929A7}" srcOrd="8" destOrd="0" presId="urn:microsoft.com/office/officeart/2008/layout/VerticalCurvedList"/>
    <dgm:cxn modelId="{685777DC-6D05-40EE-9050-534976AAF40E}" type="presParOf" srcId="{724E8C43-285C-4497-B18A-9ABFCA3929A7}" destId="{79516C34-3A2D-4CB2-9832-98AC6EED4984}" srcOrd="0" destOrd="0" presId="urn:microsoft.com/office/officeart/2008/layout/VerticalCurvedList"/>
    <dgm:cxn modelId="{04E71EC8-84C7-408F-91C9-4BE0683CF4CD}" type="presParOf" srcId="{F807EDB5-A9EE-46ED-A276-6B32BBE1726E}" destId="{D2DE555D-779F-4E48-8B5A-93D629AD1633}" srcOrd="9" destOrd="0" presId="urn:microsoft.com/office/officeart/2008/layout/VerticalCurvedList"/>
    <dgm:cxn modelId="{C54205C0-6054-4964-95DB-C49ED197708D}" type="presParOf" srcId="{F807EDB5-A9EE-46ED-A276-6B32BBE1726E}" destId="{1909B0B0-D5D9-4471-AE46-557B3762FE7C}" srcOrd="10" destOrd="0" presId="urn:microsoft.com/office/officeart/2008/layout/VerticalCurvedList"/>
    <dgm:cxn modelId="{1F170D2E-32A5-4123-9DCC-0B23F03169BF}" type="presParOf" srcId="{1909B0B0-D5D9-4471-AE46-557B3762FE7C}" destId="{9BD7E2B8-A795-4EDC-BAD5-8F515374BA3B}" srcOrd="0" destOrd="0" presId="urn:microsoft.com/office/officeart/2008/layout/VerticalCurvedList"/>
    <dgm:cxn modelId="{7978C1ED-DFA2-4392-9F20-BF29C5093966}" type="presParOf" srcId="{F807EDB5-A9EE-46ED-A276-6B32BBE1726E}" destId="{98A6120B-B61E-4B51-9444-179B3AEBA61A}" srcOrd="11" destOrd="0" presId="urn:microsoft.com/office/officeart/2008/layout/VerticalCurvedList"/>
    <dgm:cxn modelId="{F808CDCA-7ABE-47CB-BF11-E5A05980DBDE}" type="presParOf" srcId="{F807EDB5-A9EE-46ED-A276-6B32BBE1726E}" destId="{EA3CB2B9-26EB-4515-8E12-4B1546B8B105}" srcOrd="12" destOrd="0" presId="urn:microsoft.com/office/officeart/2008/layout/VerticalCurvedList"/>
    <dgm:cxn modelId="{7470AC21-C50C-4298-9B2A-0991D14EBE42}" type="presParOf" srcId="{EA3CB2B9-26EB-4515-8E12-4B1546B8B105}" destId="{FD8981FB-2137-4AB6-B23F-CE6E93E60E28}" srcOrd="0" destOrd="0" presId="urn:microsoft.com/office/officeart/2008/layout/VerticalCurvedList"/>
    <dgm:cxn modelId="{FC31CA3C-45A9-48A2-B225-31EE351D71BF}" type="presParOf" srcId="{F807EDB5-A9EE-46ED-A276-6B32BBE1726E}" destId="{8316E983-E596-4AFD-A335-4636D05A909D}" srcOrd="13" destOrd="0" presId="urn:microsoft.com/office/officeart/2008/layout/VerticalCurvedList"/>
    <dgm:cxn modelId="{A651ACDE-D974-423F-A158-F3708D0B4D49}" type="presParOf" srcId="{F807EDB5-A9EE-46ED-A276-6B32BBE1726E}" destId="{5E448126-8EAD-44F2-8747-CFC8A56271F4}" srcOrd="14" destOrd="0" presId="urn:microsoft.com/office/officeart/2008/layout/VerticalCurvedList"/>
    <dgm:cxn modelId="{03A9864F-42DB-4FD3-941B-50CE57B019B9}" type="presParOf" srcId="{5E448126-8EAD-44F2-8747-CFC8A56271F4}" destId="{6EF3827F-1C5C-4764-9188-8462A3CF3A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4215-72CA-4C32-97AA-1F8A7E1D3D15}">
      <dsp:nvSpPr>
        <dsp:cNvPr id="0" name=""/>
        <dsp:cNvSpPr/>
      </dsp:nvSpPr>
      <dsp:spPr>
        <a:xfrm>
          <a:off x="-5457237" y="-836017"/>
          <a:ext cx="6501209" cy="6501209"/>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C97347-4F4C-41FE-A4CB-EE6A9FF0E424}">
      <dsp:nvSpPr>
        <dsp:cNvPr id="0" name=""/>
        <dsp:cNvSpPr/>
      </dsp:nvSpPr>
      <dsp:spPr>
        <a:xfrm>
          <a:off x="338766" y="219534"/>
          <a:ext cx="11583976" cy="43887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8357" tIns="58420" rIns="58420" bIns="58420" numCol="1" spcCol="1270" anchor="ctr" anchorCtr="0">
          <a:noAutofit/>
        </a:bodyPr>
        <a:lstStyle/>
        <a:p>
          <a:pPr lvl="0" algn="l" defTabSz="1022350">
            <a:lnSpc>
              <a:spcPct val="90000"/>
            </a:lnSpc>
            <a:spcBef>
              <a:spcPct val="0"/>
            </a:spcBef>
            <a:spcAft>
              <a:spcPct val="35000"/>
            </a:spcAft>
          </a:pPr>
          <a:r>
            <a:rPr lang="kk-KZ" sz="2300" kern="1200" dirty="0" smtClean="0">
              <a:effectLst/>
            </a:rPr>
            <a:t>9.1. Брюллэндік және Рамандық шағылу</a:t>
          </a:r>
          <a:endParaRPr lang="ru-RU" sz="2300" kern="1200" dirty="0"/>
        </a:p>
      </dsp:txBody>
      <dsp:txXfrm>
        <a:off x="338766" y="219534"/>
        <a:ext cx="11583976" cy="438875"/>
      </dsp:txXfrm>
    </dsp:sp>
    <dsp:sp modelId="{F5AF8267-F9D3-43B7-8F16-20DE312A0F9A}">
      <dsp:nvSpPr>
        <dsp:cNvPr id="0" name=""/>
        <dsp:cNvSpPr/>
      </dsp:nvSpPr>
      <dsp:spPr>
        <a:xfrm>
          <a:off x="64469" y="164674"/>
          <a:ext cx="548594" cy="54859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FC2D81-69D6-4E94-959C-9729763E54D1}">
      <dsp:nvSpPr>
        <dsp:cNvPr id="0" name=""/>
        <dsp:cNvSpPr/>
      </dsp:nvSpPr>
      <dsp:spPr>
        <a:xfrm>
          <a:off x="736207" y="878233"/>
          <a:ext cx="11186535" cy="43887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8357" tIns="58420" rIns="58420" bIns="58420" numCol="1" spcCol="1270" anchor="ctr" anchorCtr="0">
          <a:noAutofit/>
        </a:bodyPr>
        <a:lstStyle/>
        <a:p>
          <a:pPr lvl="0" algn="l" defTabSz="1022350">
            <a:lnSpc>
              <a:spcPct val="90000"/>
            </a:lnSpc>
            <a:spcBef>
              <a:spcPct val="0"/>
            </a:spcBef>
            <a:spcAft>
              <a:spcPct val="35000"/>
            </a:spcAft>
          </a:pPr>
          <a:r>
            <a:rPr lang="kk-KZ" sz="2300" kern="1200" dirty="0" smtClean="0">
              <a:effectLst/>
            </a:rPr>
            <a:t>9.2. Фазалық өзіндік </a:t>
          </a:r>
          <a:r>
            <a:rPr lang="kk-KZ" sz="2300" kern="1200" dirty="0" smtClean="0">
              <a:effectLst/>
            </a:rPr>
            <a:t>модуляция</a:t>
          </a:r>
          <a:endParaRPr lang="ru-RU" sz="2300" b="0" kern="1200" dirty="0">
            <a:latin typeface="Times New Roman" panose="02020603050405020304" pitchFamily="18" charset="0"/>
            <a:cs typeface="Times New Roman" panose="02020603050405020304" pitchFamily="18" charset="0"/>
          </a:endParaRPr>
        </a:p>
      </dsp:txBody>
      <dsp:txXfrm>
        <a:off x="736207" y="878233"/>
        <a:ext cx="11186535" cy="438875"/>
      </dsp:txXfrm>
    </dsp:sp>
    <dsp:sp modelId="{1011899D-3FE5-41E2-A939-53EB901186B6}">
      <dsp:nvSpPr>
        <dsp:cNvPr id="0" name=""/>
        <dsp:cNvSpPr/>
      </dsp:nvSpPr>
      <dsp:spPr>
        <a:xfrm>
          <a:off x="461910" y="823374"/>
          <a:ext cx="548594" cy="54859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8B625CD-97BC-41DD-86A9-A263B3B7A0B2}">
      <dsp:nvSpPr>
        <dsp:cNvPr id="0" name=""/>
        <dsp:cNvSpPr/>
      </dsp:nvSpPr>
      <dsp:spPr>
        <a:xfrm>
          <a:off x="954003" y="1536449"/>
          <a:ext cx="10968740" cy="43887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8357" tIns="58420" rIns="58420" bIns="58420" numCol="1" spcCol="1270" anchor="ctr" anchorCtr="0">
          <a:noAutofit/>
        </a:bodyPr>
        <a:lstStyle/>
        <a:p>
          <a:pPr lvl="0" algn="l" defTabSz="1022350">
            <a:lnSpc>
              <a:spcPct val="90000"/>
            </a:lnSpc>
            <a:spcBef>
              <a:spcPct val="0"/>
            </a:spcBef>
            <a:spcAft>
              <a:spcPct val="35000"/>
            </a:spcAft>
          </a:pPr>
          <a:r>
            <a:rPr lang="kk-KZ" sz="2300" kern="1200" dirty="0" smtClean="0">
              <a:effectLst/>
            </a:rPr>
            <a:t>9.3. Төрттолқынды ығысу</a:t>
          </a:r>
          <a:endParaRPr lang="ru-RU" sz="2300" kern="1200" dirty="0"/>
        </a:p>
      </dsp:txBody>
      <dsp:txXfrm>
        <a:off x="954003" y="1536449"/>
        <a:ext cx="10968740" cy="438875"/>
      </dsp:txXfrm>
    </dsp:sp>
    <dsp:sp modelId="{7F77499D-2E03-4F9A-9503-72198688822A}">
      <dsp:nvSpPr>
        <dsp:cNvPr id="0" name=""/>
        <dsp:cNvSpPr/>
      </dsp:nvSpPr>
      <dsp:spPr>
        <a:xfrm>
          <a:off x="679706" y="1481590"/>
          <a:ext cx="548594" cy="54859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A7F0FAB-13A0-48A4-9DC7-0233A4DE8470}">
      <dsp:nvSpPr>
        <dsp:cNvPr id="0" name=""/>
        <dsp:cNvSpPr/>
      </dsp:nvSpPr>
      <dsp:spPr>
        <a:xfrm>
          <a:off x="1023543" y="2195149"/>
          <a:ext cx="10899200" cy="43887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8357" tIns="58420" rIns="58420" bIns="58420" numCol="1" spcCol="1270" anchor="ctr" anchorCtr="0">
          <a:noAutofit/>
        </a:bodyPr>
        <a:lstStyle/>
        <a:p>
          <a:pPr lvl="0" algn="l" defTabSz="1022350">
            <a:lnSpc>
              <a:spcPct val="90000"/>
            </a:lnSpc>
            <a:spcBef>
              <a:spcPct val="0"/>
            </a:spcBef>
            <a:spcAft>
              <a:spcPct val="35000"/>
            </a:spcAft>
          </a:pPr>
          <a:r>
            <a:rPr lang="kk-KZ" sz="2300" kern="1200" dirty="0" smtClean="0">
              <a:effectLst/>
            </a:rPr>
            <a:t>9.4. Модуляциялық тұрақсыздық</a:t>
          </a:r>
          <a:endParaRPr lang="ru-RU" sz="2300" kern="1200" dirty="0"/>
        </a:p>
      </dsp:txBody>
      <dsp:txXfrm>
        <a:off x="1023543" y="2195149"/>
        <a:ext cx="10899200" cy="438875"/>
      </dsp:txXfrm>
    </dsp:sp>
    <dsp:sp modelId="{79516C34-3A2D-4CB2-9832-98AC6EED4984}">
      <dsp:nvSpPr>
        <dsp:cNvPr id="0" name=""/>
        <dsp:cNvSpPr/>
      </dsp:nvSpPr>
      <dsp:spPr>
        <a:xfrm>
          <a:off x="749246" y="2140289"/>
          <a:ext cx="548594" cy="54859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2DE555D-779F-4E48-8B5A-93D629AD1633}">
      <dsp:nvSpPr>
        <dsp:cNvPr id="0" name=""/>
        <dsp:cNvSpPr/>
      </dsp:nvSpPr>
      <dsp:spPr>
        <a:xfrm>
          <a:off x="954003" y="2853848"/>
          <a:ext cx="10968740" cy="43887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8357" tIns="58420" rIns="58420" bIns="58420" numCol="1" spcCol="1270" anchor="ctr" anchorCtr="0">
          <a:noAutofit/>
        </a:bodyPr>
        <a:lstStyle/>
        <a:p>
          <a:pPr lvl="0" algn="l" defTabSz="1022350">
            <a:lnSpc>
              <a:spcPct val="90000"/>
            </a:lnSpc>
            <a:spcBef>
              <a:spcPct val="0"/>
            </a:spcBef>
            <a:spcAft>
              <a:spcPct val="35000"/>
            </a:spcAft>
          </a:pPr>
          <a:r>
            <a:rPr lang="kk-KZ" sz="2300" kern="1200" dirty="0" smtClean="0">
              <a:effectLst/>
            </a:rPr>
            <a:t>9.5. Солитон құрылысы</a:t>
          </a:r>
          <a:endParaRPr lang="ru-RU" sz="2300" kern="1200" dirty="0"/>
        </a:p>
      </dsp:txBody>
      <dsp:txXfrm>
        <a:off x="954003" y="2853848"/>
        <a:ext cx="10968740" cy="438875"/>
      </dsp:txXfrm>
    </dsp:sp>
    <dsp:sp modelId="{9BD7E2B8-A795-4EDC-BAD5-8F515374BA3B}">
      <dsp:nvSpPr>
        <dsp:cNvPr id="0" name=""/>
        <dsp:cNvSpPr/>
      </dsp:nvSpPr>
      <dsp:spPr>
        <a:xfrm>
          <a:off x="679706" y="2798989"/>
          <a:ext cx="548594" cy="54859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8A6120B-B61E-4B51-9444-179B3AEBA61A}">
      <dsp:nvSpPr>
        <dsp:cNvPr id="0" name=""/>
        <dsp:cNvSpPr/>
      </dsp:nvSpPr>
      <dsp:spPr>
        <a:xfrm>
          <a:off x="736207" y="3512065"/>
          <a:ext cx="11186535" cy="43887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8357" tIns="58420" rIns="58420" bIns="58420" numCol="1" spcCol="1270" anchor="ctr" anchorCtr="0">
          <a:noAutofit/>
        </a:bodyPr>
        <a:lstStyle/>
        <a:p>
          <a:pPr lvl="0" algn="l" defTabSz="1022350">
            <a:lnSpc>
              <a:spcPct val="90000"/>
            </a:lnSpc>
            <a:spcBef>
              <a:spcPct val="0"/>
            </a:spcBef>
            <a:spcAft>
              <a:spcPct val="35000"/>
            </a:spcAft>
          </a:pPr>
          <a:r>
            <a:rPr lang="kk-KZ" sz="2300" kern="1200" dirty="0" smtClean="0">
              <a:effectLst/>
            </a:rPr>
            <a:t>9.6. Фазалық кросс-модуляция</a:t>
          </a:r>
          <a:endParaRPr lang="ru-RU" sz="2300" kern="1200" dirty="0"/>
        </a:p>
      </dsp:txBody>
      <dsp:txXfrm>
        <a:off x="736207" y="3512065"/>
        <a:ext cx="11186535" cy="438875"/>
      </dsp:txXfrm>
    </dsp:sp>
    <dsp:sp modelId="{FD8981FB-2137-4AB6-B23F-CE6E93E60E28}">
      <dsp:nvSpPr>
        <dsp:cNvPr id="0" name=""/>
        <dsp:cNvSpPr/>
      </dsp:nvSpPr>
      <dsp:spPr>
        <a:xfrm>
          <a:off x="461910" y="3457205"/>
          <a:ext cx="548594" cy="54859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316E983-E596-4AFD-A335-4636D05A909D}">
      <dsp:nvSpPr>
        <dsp:cNvPr id="0" name=""/>
        <dsp:cNvSpPr/>
      </dsp:nvSpPr>
      <dsp:spPr>
        <a:xfrm>
          <a:off x="338766" y="4170764"/>
          <a:ext cx="11583976" cy="43887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8357" tIns="58420" rIns="58420" bIns="58420" numCol="1" spcCol="1270" anchor="ctr" anchorCtr="0">
          <a:noAutofit/>
        </a:bodyPr>
        <a:lstStyle/>
        <a:p>
          <a:pPr lvl="0" algn="l" defTabSz="1022350">
            <a:lnSpc>
              <a:spcPct val="90000"/>
            </a:lnSpc>
            <a:spcBef>
              <a:spcPct val="0"/>
            </a:spcBef>
            <a:spcAft>
              <a:spcPct val="35000"/>
            </a:spcAft>
          </a:pPr>
          <a:r>
            <a:rPr lang="kk-KZ" sz="2300" b="0" kern="1200" dirty="0" smtClean="0">
              <a:effectLst/>
              <a:latin typeface="Times New Roman" panose="02020603050405020304" pitchFamily="18" charset="0"/>
              <a:cs typeface="Times New Roman" panose="02020603050405020304" pitchFamily="18" charset="0"/>
            </a:rPr>
            <a:t>9.7. Бақылау сұрақтары</a:t>
          </a:r>
          <a:endParaRPr lang="ru-RU" sz="2300" kern="1200" dirty="0"/>
        </a:p>
      </dsp:txBody>
      <dsp:txXfrm>
        <a:off x="338766" y="4170764"/>
        <a:ext cx="11583976" cy="438875"/>
      </dsp:txXfrm>
    </dsp:sp>
    <dsp:sp modelId="{6EF3827F-1C5C-4764-9188-8462A3CF3A18}">
      <dsp:nvSpPr>
        <dsp:cNvPr id="0" name=""/>
        <dsp:cNvSpPr/>
      </dsp:nvSpPr>
      <dsp:spPr>
        <a:xfrm>
          <a:off x="64469" y="4115905"/>
          <a:ext cx="548594" cy="54859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3413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8744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93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29.07.2022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327344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A632C7-17B7-48EF-A8A8-DC0561D25864}" type="datetimeFigureOut">
              <a:rPr lang="ru-RU" smtClean="0"/>
              <a:t>29.07.2022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845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A632C7-17B7-48EF-A8A8-DC0561D25864}" type="datetimeFigureOut">
              <a:rPr lang="ru-RU" smtClean="0"/>
              <a:t>29.07.2022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6876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A632C7-17B7-48EF-A8A8-DC0561D25864}" type="datetimeFigureOut">
              <a:rPr lang="ru-RU" smtClean="0"/>
              <a:t>29.07.2022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421377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A632C7-17B7-48EF-A8A8-DC0561D25864}" type="datetimeFigureOut">
              <a:rPr lang="ru-RU" smtClean="0"/>
              <a:t>29.07.2022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9816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A632C7-17B7-48EF-A8A8-DC0561D25864}" type="datetimeFigureOut">
              <a:rPr lang="ru-RU" smtClean="0"/>
              <a:t>29.07.2022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4522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29.07.2022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439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29.07.2022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6876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32C7-17B7-48EF-A8A8-DC0561D25864}" type="datetimeFigureOut">
              <a:rPr lang="ru-RU" smtClean="0"/>
              <a:t>29.07.2022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C3A5-ED9E-45EB-8969-8269F1D19D4B}" type="slidenum">
              <a:rPr lang="ru-RU" smtClean="0"/>
              <a:t>‹#›</a:t>
            </a:fld>
            <a:endParaRPr lang="ru-RU"/>
          </a:p>
        </p:txBody>
      </p:sp>
    </p:spTree>
    <p:extLst>
      <p:ext uri="{BB962C8B-B14F-4D97-AF65-F5344CB8AC3E}">
        <p14:creationId xmlns:p14="http://schemas.microsoft.com/office/powerpoint/2010/main" val="2291596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Прямоугольник 6"/>
          <p:cNvSpPr/>
          <p:nvPr/>
        </p:nvSpPr>
        <p:spPr>
          <a:xfrm>
            <a:off x="-1" y="1712586"/>
            <a:ext cx="121920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err="1" smtClean="0">
                <a:latin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бағыттаушы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орталар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ТОБЖ </a:t>
            </a:r>
            <a:r>
              <a:rPr lang="ru-RU" sz="2000" dirty="0" err="1" smtClean="0">
                <a:latin typeface="Times New Roman" panose="02020603050405020304" pitchFamily="18" charset="0"/>
                <a:cs typeface="Times New Roman" panose="02020603050405020304" pitchFamily="18" charset="0"/>
              </a:rPr>
              <a:t>пассивті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компоненттері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86147" y="428593"/>
            <a:ext cx="877237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smtClean="0">
                <a:latin typeface="Times New Roman" panose="02020603050405020304" pitchFamily="18" charset="0"/>
                <a:cs typeface="Times New Roman" panose="02020603050405020304" pitchFamily="18" charset="0"/>
              </a:rPr>
              <a:t>Қ.И. </a:t>
            </a:r>
            <a:r>
              <a:rPr lang="ru-RU" sz="2000" dirty="0" err="1" smtClean="0">
                <a:latin typeface="Times New Roman" panose="02020603050405020304" pitchFamily="18" charset="0"/>
                <a:cs typeface="Times New Roman" panose="02020603050405020304" pitchFamily="18" charset="0"/>
              </a:rPr>
              <a:t>Сәтбаев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ұлттық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техникалық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университеті</a:t>
            </a:r>
            <a:endParaRPr lang="ru-RU"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31520" t="31571" r="32689" b="33953"/>
          <a:stretch/>
        </p:blipFill>
        <p:spPr>
          <a:xfrm>
            <a:off x="0" y="58906"/>
            <a:ext cx="2447779" cy="1139484"/>
          </a:xfrm>
          <a:prstGeom prst="rect">
            <a:avLst/>
          </a:prstGeom>
        </p:spPr>
      </p:pic>
      <p:sp>
        <p:nvSpPr>
          <p:cNvPr id="10" name="Прямоугольник 9"/>
          <p:cNvSpPr/>
          <p:nvPr/>
        </p:nvSpPr>
        <p:spPr>
          <a:xfrm>
            <a:off x="3047999" y="2884286"/>
            <a:ext cx="6096000" cy="7386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r>
              <a:rPr lang="ru-RU" sz="2400" dirty="0" smtClean="0">
                <a:latin typeface="Times New Roman" panose="02020603050405020304" pitchFamily="18" charset="0"/>
                <a:cs typeface="Times New Roman" panose="02020603050405020304" pitchFamily="18" charset="0"/>
              </a:rPr>
              <a:t>ЛЕКЦИЯ </a:t>
            </a:r>
            <a:r>
              <a:rPr lang="kk-KZ" sz="2400" dirty="0" smtClean="0">
                <a:latin typeface="Times New Roman" panose="02020603050405020304" pitchFamily="18" charset="0"/>
                <a:cs typeface="Times New Roman" panose="02020603050405020304" pitchFamily="18" charset="0"/>
              </a:rPr>
              <a:t>№</a:t>
            </a:r>
            <a:r>
              <a:rPr lang="ru-RU" sz="2400" dirty="0">
                <a:latin typeface="Times New Roman" panose="02020603050405020304" pitchFamily="18" charset="0"/>
                <a:cs typeface="Times New Roman" panose="02020603050405020304" pitchFamily="18" charset="0"/>
              </a:rPr>
              <a:t>9</a:t>
            </a:r>
            <a:endParaRPr lang="ru-RU" sz="2400" dirty="0" smtClean="0">
              <a:latin typeface="Times New Roman" panose="02020603050405020304" pitchFamily="18" charset="0"/>
              <a:cs typeface="Times New Roman" panose="02020603050405020304" pitchFamily="18" charset="0"/>
            </a:endParaRPr>
          </a:p>
          <a:p>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160679" y="6087546"/>
            <a:ext cx="1870641"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000" dirty="0" smtClean="0">
                <a:latin typeface="Times New Roman" panose="02020603050405020304" pitchFamily="18" charset="0"/>
                <a:cs typeface="Times New Roman" panose="02020603050405020304" pitchFamily="18" charset="0"/>
              </a:rPr>
              <a:t>Алматы 2022 ж</a:t>
            </a:r>
            <a:endParaRPr lang="ru-RU" sz="20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2385463" y="3622950"/>
            <a:ext cx="7421071" cy="52322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r>
              <a:rPr lang="ru-RU" sz="2800" dirty="0" err="1" smtClean="0">
                <a:latin typeface="Times New Roman" panose="02020603050405020304" pitchFamily="18" charset="0"/>
                <a:cs typeface="Times New Roman" panose="02020603050405020304" pitchFamily="18" charset="0"/>
              </a:rPr>
              <a:t>Оптикалық</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талшықтағы</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сызықты</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емес</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әсерлер</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46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Солитонның</a:t>
            </a:r>
            <a:r>
              <a:rPr lang="ru-RU" sz="2400" dirty="0"/>
              <a:t> </a:t>
            </a:r>
            <a:r>
              <a:rPr lang="ru-RU" sz="2400" dirty="0" err="1"/>
              <a:t>түзілуі</a:t>
            </a:r>
            <a:r>
              <a:rPr lang="ru-RU" sz="2400" dirty="0"/>
              <a:t>.</a:t>
            </a:r>
            <a:endParaRPr lang="ru-RU" sz="2400" dirty="0"/>
          </a:p>
        </p:txBody>
      </p:sp>
      <p:sp>
        <p:nvSpPr>
          <p:cNvPr id="8" name="Нашивка 7"/>
          <p:cNvSpPr/>
          <p:nvPr/>
        </p:nvSpPr>
        <p:spPr>
          <a:xfrm>
            <a:off x="11058527"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10</a:t>
            </a:r>
            <a:endParaRPr lang="ru-RU" dirty="0">
              <a:solidFill>
                <a:schemeClr val="tx1"/>
              </a:solidFill>
            </a:endParaRPr>
          </a:p>
        </p:txBody>
      </p:sp>
      <p:sp>
        <p:nvSpPr>
          <p:cNvPr id="2" name="Прямоугольник 1"/>
          <p:cNvSpPr/>
          <p:nvPr/>
        </p:nvSpPr>
        <p:spPr>
          <a:xfrm>
            <a:off x="442913" y="1657887"/>
            <a:ext cx="11372850" cy="4247317"/>
          </a:xfrm>
          <a:prstGeom prst="rect">
            <a:avLst/>
          </a:prstGeom>
        </p:spPr>
        <p:txBody>
          <a:bodyPr wrap="square">
            <a:spAutoFit/>
          </a:bodyPr>
          <a:lstStyle/>
          <a:p>
            <a:pPr algn="just"/>
            <a:r>
              <a:rPr lang="ru-RU" dirty="0" smtClean="0"/>
              <a:t>	</a:t>
            </a:r>
            <a:r>
              <a:rPr lang="ru-RU" dirty="0" err="1" smtClean="0"/>
              <a:t>Солитон</a:t>
            </a:r>
            <a:r>
              <a:rPr lang="ru-RU" dirty="0" smtClean="0"/>
              <a:t> </a:t>
            </a:r>
            <a:r>
              <a:rPr lang="ru-RU" dirty="0"/>
              <a:t>- </a:t>
            </a:r>
            <a:r>
              <a:rPr lang="ru-RU" dirty="0" err="1"/>
              <a:t>бұл</a:t>
            </a:r>
            <a:r>
              <a:rPr lang="ru-RU" dirty="0"/>
              <a:t> </a:t>
            </a:r>
            <a:r>
              <a:rPr lang="ru-RU" dirty="0" err="1"/>
              <a:t>талшық</a:t>
            </a:r>
            <a:r>
              <a:rPr lang="ru-RU" dirty="0"/>
              <a:t> </a:t>
            </a:r>
            <a:r>
              <a:rPr lang="ru-RU" dirty="0" err="1"/>
              <a:t>арқылы</a:t>
            </a:r>
            <a:r>
              <a:rPr lang="ru-RU" dirty="0"/>
              <a:t> </a:t>
            </a:r>
            <a:r>
              <a:rPr lang="ru-RU" dirty="0" err="1"/>
              <a:t>тараған</a:t>
            </a:r>
            <a:r>
              <a:rPr lang="ru-RU" dirty="0"/>
              <a:t> </a:t>
            </a:r>
            <a:r>
              <a:rPr lang="ru-RU" dirty="0" err="1"/>
              <a:t>кезде</a:t>
            </a:r>
            <a:r>
              <a:rPr lang="ru-RU" dirty="0"/>
              <a:t> </a:t>
            </a:r>
            <a:r>
              <a:rPr lang="ru-RU" dirty="0" err="1"/>
              <a:t>пішінін</a:t>
            </a:r>
            <a:r>
              <a:rPr lang="ru-RU" dirty="0"/>
              <a:t> </a:t>
            </a:r>
            <a:r>
              <a:rPr lang="ru-RU" dirty="0" err="1"/>
              <a:t>өзгертпейтін</a:t>
            </a:r>
            <a:r>
              <a:rPr lang="ru-RU" dirty="0"/>
              <a:t> импульс. </a:t>
            </a:r>
            <a:r>
              <a:rPr lang="ru-RU" dirty="0" err="1"/>
              <a:t>Ол</a:t>
            </a:r>
            <a:r>
              <a:rPr lang="ru-RU" dirty="0"/>
              <a:t> </a:t>
            </a:r>
            <a:r>
              <a:rPr lang="ru-RU" dirty="0" err="1"/>
              <a:t>сызықтық</a:t>
            </a:r>
            <a:r>
              <a:rPr lang="ru-RU" dirty="0"/>
              <a:t> </a:t>
            </a:r>
            <a:r>
              <a:rPr lang="ru-RU" dirty="0" err="1"/>
              <a:t>емес</a:t>
            </a:r>
            <a:r>
              <a:rPr lang="ru-RU" dirty="0"/>
              <a:t> </a:t>
            </a:r>
            <a:r>
              <a:rPr lang="ru-RU" dirty="0" err="1"/>
              <a:t>және</a:t>
            </a:r>
            <a:r>
              <a:rPr lang="ru-RU" dirty="0"/>
              <a:t> дисперсия </a:t>
            </a:r>
            <a:r>
              <a:rPr lang="ru-RU" dirty="0" err="1"/>
              <a:t>арасындағы</a:t>
            </a:r>
            <a:r>
              <a:rPr lang="ru-RU" dirty="0"/>
              <a:t> тепе-</a:t>
            </a:r>
            <a:r>
              <a:rPr lang="ru-RU" dirty="0" err="1"/>
              <a:t>теңдікті</a:t>
            </a:r>
            <a:r>
              <a:rPr lang="ru-RU" dirty="0"/>
              <a:t> </a:t>
            </a:r>
            <a:r>
              <a:rPr lang="ru-RU" dirty="0" err="1"/>
              <a:t>көрсетеді</a:t>
            </a:r>
            <a:r>
              <a:rPr lang="ru-RU" dirty="0"/>
              <a:t>. </a:t>
            </a:r>
            <a:r>
              <a:rPr lang="ru-RU" dirty="0" err="1"/>
              <a:t>Талшықтағы</a:t>
            </a:r>
            <a:r>
              <a:rPr lang="ru-RU" dirty="0"/>
              <a:t> </a:t>
            </a:r>
            <a:r>
              <a:rPr lang="ru-RU" dirty="0" err="1"/>
              <a:t>сызықты</a:t>
            </a:r>
            <a:r>
              <a:rPr lang="ru-RU" dirty="0"/>
              <a:t> </a:t>
            </a:r>
            <a:r>
              <a:rPr lang="ru-RU" dirty="0" err="1"/>
              <a:t>емес</a:t>
            </a:r>
            <a:r>
              <a:rPr lang="ru-RU" dirty="0"/>
              <a:t> </a:t>
            </a:r>
            <a:r>
              <a:rPr lang="ru-RU" dirty="0" err="1"/>
              <a:t>импульстер</a:t>
            </a:r>
            <a:r>
              <a:rPr lang="ru-RU" dirty="0"/>
              <a:t> </a:t>
            </a:r>
            <a:r>
              <a:rPr lang="ru-RU" dirty="0" err="1"/>
              <a:t>талшық</a:t>
            </a:r>
            <a:r>
              <a:rPr lang="ru-RU" dirty="0"/>
              <a:t> </a:t>
            </a:r>
            <a:r>
              <a:rPr lang="ru-RU" dirty="0" err="1"/>
              <a:t>арқылы</a:t>
            </a:r>
            <a:r>
              <a:rPr lang="ru-RU" dirty="0"/>
              <a:t> </a:t>
            </a:r>
            <a:r>
              <a:rPr lang="ru-RU" dirty="0" err="1"/>
              <a:t>таралатын</a:t>
            </a:r>
            <a:r>
              <a:rPr lang="ru-RU" dirty="0"/>
              <a:t> </a:t>
            </a:r>
            <a:r>
              <a:rPr lang="ru-RU" dirty="0" err="1"/>
              <a:t>кезде</a:t>
            </a:r>
            <a:r>
              <a:rPr lang="ru-RU" dirty="0"/>
              <a:t> </a:t>
            </a:r>
            <a:r>
              <a:rPr lang="ru-RU" dirty="0" err="1"/>
              <a:t>дисперсияның</a:t>
            </a:r>
            <a:r>
              <a:rPr lang="ru-RU" dirty="0"/>
              <a:t> </a:t>
            </a:r>
            <a:r>
              <a:rPr lang="ru-RU" dirty="0" err="1"/>
              <a:t>жиналуына</a:t>
            </a:r>
            <a:r>
              <a:rPr lang="ru-RU" dirty="0"/>
              <a:t> </a:t>
            </a:r>
            <a:r>
              <a:rPr lang="ru-RU" dirty="0" err="1"/>
              <a:t>қарсы</a:t>
            </a:r>
            <a:r>
              <a:rPr lang="ru-RU" dirty="0"/>
              <a:t> </a:t>
            </a:r>
            <a:r>
              <a:rPr lang="ru-RU" dirty="0" err="1"/>
              <a:t>тұрады</a:t>
            </a:r>
            <a:r>
              <a:rPr lang="ru-RU" dirty="0"/>
              <a:t>. </a:t>
            </a:r>
            <a:r>
              <a:rPr lang="ru-RU" dirty="0" err="1"/>
              <a:t>Басқаша</a:t>
            </a:r>
            <a:r>
              <a:rPr lang="ru-RU" dirty="0"/>
              <a:t> </a:t>
            </a:r>
            <a:r>
              <a:rPr lang="ru-RU" dirty="0" err="1"/>
              <a:t>айтқанда</a:t>
            </a:r>
            <a:r>
              <a:rPr lang="ru-RU" dirty="0"/>
              <a:t>, </a:t>
            </a:r>
            <a:r>
              <a:rPr lang="ru-RU" dirty="0" err="1"/>
              <a:t>оптикалық</a:t>
            </a:r>
            <a:r>
              <a:rPr lang="ru-RU" dirty="0"/>
              <a:t> </a:t>
            </a:r>
            <a:r>
              <a:rPr lang="ru-RU" dirty="0" err="1"/>
              <a:t>солитон</a:t>
            </a:r>
            <a:r>
              <a:rPr lang="ru-RU" dirty="0"/>
              <a:t> </a:t>
            </a:r>
            <a:r>
              <a:rPr lang="ru-RU" dirty="0" err="1"/>
              <a:t>топтық</a:t>
            </a:r>
            <a:r>
              <a:rPr lang="ru-RU" dirty="0"/>
              <a:t> </a:t>
            </a:r>
            <a:r>
              <a:rPr lang="ru-RU" dirty="0" err="1"/>
              <a:t>жылдамдық</a:t>
            </a:r>
            <a:r>
              <a:rPr lang="ru-RU" dirty="0"/>
              <a:t> </a:t>
            </a:r>
            <a:r>
              <a:rPr lang="ru-RU" dirty="0" err="1"/>
              <a:t>дисперсиясы</a:t>
            </a:r>
            <a:r>
              <a:rPr lang="ru-RU" dirty="0"/>
              <a:t> мен </a:t>
            </a:r>
            <a:r>
              <a:rPr lang="ru-RU" dirty="0" err="1"/>
              <a:t>өзіндік</a:t>
            </a:r>
            <a:r>
              <a:rPr lang="ru-RU" dirty="0"/>
              <a:t> </a:t>
            </a:r>
            <a:r>
              <a:rPr lang="ru-RU" dirty="0" err="1"/>
              <a:t>фазалық</a:t>
            </a:r>
            <a:r>
              <a:rPr lang="ru-RU" dirty="0"/>
              <a:t> модуляция </a:t>
            </a:r>
            <a:r>
              <a:rPr lang="ru-RU" dirty="0" err="1"/>
              <a:t>арасындағы</a:t>
            </a:r>
            <a:r>
              <a:rPr lang="ru-RU" dirty="0"/>
              <a:t> тепе-</a:t>
            </a:r>
            <a:r>
              <a:rPr lang="ru-RU" dirty="0" err="1"/>
              <a:t>теңдіктің</a:t>
            </a:r>
            <a:r>
              <a:rPr lang="ru-RU" dirty="0"/>
              <a:t> </a:t>
            </a:r>
            <a:r>
              <a:rPr lang="ru-RU" dirty="0" err="1"/>
              <a:t>нәтижесі</a:t>
            </a:r>
            <a:r>
              <a:rPr lang="ru-RU" dirty="0"/>
              <a:t> </a:t>
            </a:r>
            <a:r>
              <a:rPr lang="ru-RU" dirty="0" err="1"/>
              <a:t>болып</a:t>
            </a:r>
            <a:r>
              <a:rPr lang="ru-RU" dirty="0"/>
              <a:t> </a:t>
            </a:r>
            <a:r>
              <a:rPr lang="ru-RU" dirty="0" err="1"/>
              <a:t>табылады</a:t>
            </a:r>
            <a:r>
              <a:rPr lang="ru-RU" dirty="0"/>
              <a:t>.</a:t>
            </a:r>
          </a:p>
          <a:p>
            <a:pPr algn="just"/>
            <a:r>
              <a:rPr lang="ru-RU" dirty="0" err="1"/>
              <a:t>Солитондық</a:t>
            </a:r>
            <a:r>
              <a:rPr lang="ru-RU" dirty="0"/>
              <a:t> </a:t>
            </a:r>
            <a:r>
              <a:rPr lang="ru-RU" dirty="0" err="1"/>
              <a:t>байланыс</a:t>
            </a:r>
            <a:r>
              <a:rPr lang="ru-RU" dirty="0"/>
              <a:t> </a:t>
            </a:r>
            <a:r>
              <a:rPr lang="ru-RU" dirty="0" err="1"/>
              <a:t>желісінің</a:t>
            </a:r>
            <a:r>
              <a:rPr lang="ru-RU" dirty="0"/>
              <a:t> </a:t>
            </a:r>
            <a:r>
              <a:rPr lang="ru-RU" dirty="0" err="1"/>
              <a:t>ұзындығы</a:t>
            </a:r>
            <a:r>
              <a:rPr lang="ru-RU" dirty="0"/>
              <a:t> мен </a:t>
            </a:r>
            <a:r>
              <a:rPr lang="ru-RU" dirty="0" err="1"/>
              <a:t>қолдау</a:t>
            </a:r>
            <a:r>
              <a:rPr lang="ru-RU" dirty="0"/>
              <a:t> </a:t>
            </a:r>
            <a:r>
              <a:rPr lang="ru-RU" dirty="0" err="1"/>
              <a:t>көрсетілетін</a:t>
            </a:r>
            <a:r>
              <a:rPr lang="ru-RU" dirty="0"/>
              <a:t> </a:t>
            </a:r>
            <a:r>
              <a:rPr lang="ru-RU" dirty="0" err="1"/>
              <a:t>тарату</a:t>
            </a:r>
            <a:r>
              <a:rPr lang="ru-RU" dirty="0"/>
              <a:t> </a:t>
            </a:r>
            <a:r>
              <a:rPr lang="ru-RU" dirty="0" err="1"/>
              <a:t>жылдамдығына</a:t>
            </a:r>
            <a:r>
              <a:rPr lang="ru-RU" dirty="0"/>
              <a:t> </a:t>
            </a:r>
            <a:r>
              <a:rPr lang="ru-RU" dirty="0" err="1"/>
              <a:t>шектеулер</a:t>
            </a:r>
            <a:r>
              <a:rPr lang="ru-RU" dirty="0"/>
              <a:t>:</a:t>
            </a:r>
          </a:p>
          <a:p>
            <a:pPr algn="just"/>
            <a:r>
              <a:rPr lang="ru-RU" dirty="0"/>
              <a:t> </a:t>
            </a:r>
            <a:r>
              <a:rPr lang="ru-RU" dirty="0" err="1"/>
              <a:t>Шығындарға</a:t>
            </a:r>
            <a:r>
              <a:rPr lang="ru-RU" dirty="0"/>
              <a:t> </a:t>
            </a:r>
            <a:r>
              <a:rPr lang="ru-RU" dirty="0" err="1"/>
              <a:t>байланысты</a:t>
            </a:r>
            <a:r>
              <a:rPr lang="ru-RU" dirty="0"/>
              <a:t> </a:t>
            </a:r>
            <a:r>
              <a:rPr lang="ru-RU" dirty="0" err="1"/>
              <a:t>солитон</a:t>
            </a:r>
            <a:r>
              <a:rPr lang="ru-RU" dirty="0"/>
              <a:t> </a:t>
            </a:r>
            <a:r>
              <a:rPr lang="ru-RU" dirty="0" err="1"/>
              <a:t>импульсінің</a:t>
            </a:r>
            <a:r>
              <a:rPr lang="ru-RU" dirty="0"/>
              <a:t> </a:t>
            </a:r>
            <a:r>
              <a:rPr lang="ru-RU" dirty="0" err="1"/>
              <a:t>кеңеюі</a:t>
            </a:r>
            <a:r>
              <a:rPr lang="ru-RU" dirty="0"/>
              <a:t>. </a:t>
            </a:r>
            <a:r>
              <a:rPr lang="ru-RU" dirty="0" err="1"/>
              <a:t>Солитон</a:t>
            </a:r>
            <a:r>
              <a:rPr lang="ru-RU" dirty="0"/>
              <a:t> </a:t>
            </a:r>
            <a:r>
              <a:rPr lang="ru-RU" dirty="0" err="1"/>
              <a:t>импульсі</a:t>
            </a:r>
            <a:r>
              <a:rPr lang="ru-RU" dirty="0"/>
              <a:t> </a:t>
            </a:r>
            <a:r>
              <a:rPr lang="ru-RU" dirty="0" err="1"/>
              <a:t>жеткілікті</a:t>
            </a:r>
            <a:r>
              <a:rPr lang="ru-RU" dirty="0"/>
              <a:t> </a:t>
            </a:r>
            <a:r>
              <a:rPr lang="ru-RU" dirty="0" err="1"/>
              <a:t>үлкен</a:t>
            </a:r>
            <a:r>
              <a:rPr lang="ru-RU" dirty="0"/>
              <a:t> </a:t>
            </a:r>
            <a:r>
              <a:rPr lang="ru-RU" dirty="0" err="1"/>
              <a:t>амплитуданы</a:t>
            </a:r>
            <a:r>
              <a:rPr lang="ru-RU" dirty="0"/>
              <a:t> </a:t>
            </a:r>
            <a:r>
              <a:rPr lang="ru-RU" dirty="0" err="1"/>
              <a:t>ұстап</a:t>
            </a:r>
            <a:r>
              <a:rPr lang="ru-RU" dirty="0"/>
              <a:t> </a:t>
            </a:r>
            <a:r>
              <a:rPr lang="ru-RU" dirty="0" err="1"/>
              <a:t>тұруы</a:t>
            </a:r>
            <a:r>
              <a:rPr lang="ru-RU" dirty="0"/>
              <a:t> </a:t>
            </a:r>
            <a:r>
              <a:rPr lang="ru-RU" dirty="0" err="1"/>
              <a:t>керек</a:t>
            </a:r>
            <a:r>
              <a:rPr lang="ru-RU" dirty="0"/>
              <a:t>, </a:t>
            </a:r>
            <a:r>
              <a:rPr lang="ru-RU" dirty="0" err="1"/>
              <a:t>әйтпесе</a:t>
            </a:r>
            <a:r>
              <a:rPr lang="ru-RU" dirty="0"/>
              <a:t> </a:t>
            </a:r>
            <a:r>
              <a:rPr lang="ru-RU" dirty="0" err="1"/>
              <a:t>төмендетілген</a:t>
            </a:r>
            <a:r>
              <a:rPr lang="ru-RU" dirty="0"/>
              <a:t> </a:t>
            </a:r>
            <a:r>
              <a:rPr lang="ru-RU" dirty="0" err="1"/>
              <a:t>ең</a:t>
            </a:r>
            <a:r>
              <a:rPr lang="ru-RU" dirty="0"/>
              <a:t> </a:t>
            </a:r>
            <a:r>
              <a:rPr lang="ru-RU" dirty="0" err="1"/>
              <a:t>жоғары</a:t>
            </a:r>
            <a:r>
              <a:rPr lang="ru-RU" dirty="0"/>
              <a:t> </a:t>
            </a:r>
            <a:r>
              <a:rPr lang="ru-RU" dirty="0" err="1"/>
              <a:t>қуат</a:t>
            </a:r>
            <a:r>
              <a:rPr lang="ru-RU" dirty="0"/>
              <a:t> </a:t>
            </a:r>
            <a:r>
              <a:rPr lang="en-US" dirty="0"/>
              <a:t>GVD </a:t>
            </a:r>
            <a:r>
              <a:rPr lang="ru-RU" dirty="0" err="1"/>
              <a:t>әсеріне</a:t>
            </a:r>
            <a:r>
              <a:rPr lang="ru-RU" dirty="0"/>
              <a:t> </a:t>
            </a:r>
            <a:r>
              <a:rPr lang="ru-RU" dirty="0" err="1"/>
              <a:t>қарсы</a:t>
            </a:r>
            <a:r>
              <a:rPr lang="ru-RU" dirty="0"/>
              <a:t> </a:t>
            </a:r>
            <a:r>
              <a:rPr lang="ru-RU" dirty="0" err="1"/>
              <a:t>тұру</a:t>
            </a:r>
            <a:r>
              <a:rPr lang="ru-RU" dirty="0"/>
              <a:t> </a:t>
            </a:r>
            <a:r>
              <a:rPr lang="ru-RU" dirty="0" err="1"/>
              <a:t>үшін</a:t>
            </a:r>
            <a:r>
              <a:rPr lang="ru-RU" dirty="0"/>
              <a:t> </a:t>
            </a:r>
            <a:r>
              <a:rPr lang="ru-RU" dirty="0" err="1"/>
              <a:t>қажетті</a:t>
            </a:r>
            <a:r>
              <a:rPr lang="ru-RU" dirty="0"/>
              <a:t> </a:t>
            </a:r>
            <a:r>
              <a:rPr lang="ru-RU" dirty="0" err="1"/>
              <a:t>сызықты</a:t>
            </a:r>
            <a:r>
              <a:rPr lang="ru-RU" dirty="0"/>
              <a:t> </a:t>
            </a:r>
            <a:r>
              <a:rPr lang="ru-RU" dirty="0" err="1"/>
              <a:t>емес</a:t>
            </a:r>
            <a:r>
              <a:rPr lang="ru-RU" dirty="0"/>
              <a:t> </a:t>
            </a:r>
            <a:r>
              <a:rPr lang="ru-RU" dirty="0" err="1"/>
              <a:t>әсерлерді</a:t>
            </a:r>
            <a:r>
              <a:rPr lang="ru-RU" dirty="0"/>
              <a:t> </a:t>
            </a:r>
            <a:r>
              <a:rPr lang="ru-RU" dirty="0" err="1"/>
              <a:t>әлсіретеді</a:t>
            </a:r>
            <a:r>
              <a:rPr lang="ru-RU" dirty="0"/>
              <a:t>.</a:t>
            </a:r>
          </a:p>
          <a:p>
            <a:pPr algn="just"/>
            <a:r>
              <a:rPr lang="ru-RU" dirty="0"/>
              <a:t> </a:t>
            </a:r>
            <a:r>
              <a:rPr lang="ru-RU" dirty="0" err="1"/>
              <a:t>Күшейткіштің</a:t>
            </a:r>
            <a:r>
              <a:rPr lang="ru-RU" dirty="0"/>
              <a:t> </a:t>
            </a:r>
            <a:r>
              <a:rPr lang="ru-RU" dirty="0" err="1"/>
              <a:t>шуы</a:t>
            </a:r>
            <a:r>
              <a:rPr lang="ru-RU" dirty="0"/>
              <a:t>. </a:t>
            </a:r>
            <a:r>
              <a:rPr lang="en-US" dirty="0"/>
              <a:t>Soliton </a:t>
            </a:r>
            <a:r>
              <a:rPr lang="ru-RU" dirty="0" err="1"/>
              <a:t>энергияны</a:t>
            </a:r>
            <a:r>
              <a:rPr lang="ru-RU" dirty="0"/>
              <a:t> </a:t>
            </a:r>
            <a:r>
              <a:rPr lang="ru-RU" dirty="0" err="1"/>
              <a:t>қалпына</a:t>
            </a:r>
            <a:r>
              <a:rPr lang="ru-RU" dirty="0"/>
              <a:t> </a:t>
            </a:r>
            <a:r>
              <a:rPr lang="ru-RU" dirty="0" err="1"/>
              <a:t>келтіру</a:t>
            </a:r>
            <a:r>
              <a:rPr lang="ru-RU" dirty="0"/>
              <a:t> </a:t>
            </a:r>
            <a:r>
              <a:rPr lang="ru-RU" dirty="0" err="1"/>
              <a:t>күшейткіштері</a:t>
            </a:r>
            <a:r>
              <a:rPr lang="ru-RU" dirty="0"/>
              <a:t> </a:t>
            </a:r>
            <a:r>
              <a:rPr lang="ru-RU" dirty="0" err="1"/>
              <a:t>күшейтілген</a:t>
            </a:r>
            <a:r>
              <a:rPr lang="ru-RU" dirty="0"/>
              <a:t> </a:t>
            </a:r>
            <a:r>
              <a:rPr lang="ru-RU" dirty="0" err="1"/>
              <a:t>өздігінен</a:t>
            </a:r>
            <a:r>
              <a:rPr lang="ru-RU" dirty="0"/>
              <a:t> </a:t>
            </a:r>
            <a:r>
              <a:rPr lang="ru-RU" dirty="0" err="1"/>
              <a:t>шығарындылардан</a:t>
            </a:r>
            <a:r>
              <a:rPr lang="ru-RU" dirty="0"/>
              <a:t> (</a:t>
            </a:r>
            <a:r>
              <a:rPr lang="en-US" dirty="0"/>
              <a:t>ASE) </a:t>
            </a:r>
            <a:r>
              <a:rPr lang="ru-RU" dirty="0" err="1"/>
              <a:t>келетін</a:t>
            </a:r>
            <a:r>
              <a:rPr lang="ru-RU" dirty="0"/>
              <a:t> </a:t>
            </a:r>
            <a:r>
              <a:rPr lang="ru-RU" dirty="0" err="1"/>
              <a:t>шуды</a:t>
            </a:r>
            <a:r>
              <a:rPr lang="ru-RU" dirty="0"/>
              <a:t> </a:t>
            </a:r>
            <a:r>
              <a:rPr lang="ru-RU" dirty="0" err="1"/>
              <a:t>қосады</a:t>
            </a:r>
            <a:r>
              <a:rPr lang="ru-RU" dirty="0"/>
              <a:t>.</a:t>
            </a:r>
          </a:p>
          <a:p>
            <a:pPr algn="just"/>
            <a:r>
              <a:rPr lang="ru-RU" dirty="0"/>
              <a:t>	</a:t>
            </a:r>
            <a:r>
              <a:rPr lang="ru-RU" dirty="0" err="1"/>
              <a:t>Сызықтық</a:t>
            </a:r>
            <a:r>
              <a:rPr lang="ru-RU" dirty="0"/>
              <a:t> </a:t>
            </a:r>
            <a:r>
              <a:rPr lang="ru-RU" dirty="0" err="1"/>
              <a:t>оптикалық</a:t>
            </a:r>
            <a:r>
              <a:rPr lang="ru-RU" dirty="0"/>
              <a:t> </a:t>
            </a:r>
            <a:r>
              <a:rPr lang="ru-RU" dirty="0" err="1"/>
              <a:t>күшейткіштерге</a:t>
            </a:r>
            <a:r>
              <a:rPr lang="ru-RU" dirty="0"/>
              <a:t> </a:t>
            </a:r>
            <a:r>
              <a:rPr lang="ru-RU" dirty="0" err="1"/>
              <a:t>байланысты</a:t>
            </a:r>
            <a:r>
              <a:rPr lang="ru-RU" dirty="0"/>
              <a:t> </a:t>
            </a:r>
            <a:r>
              <a:rPr lang="ru-RU" dirty="0" err="1"/>
              <a:t>фазалық</a:t>
            </a:r>
            <a:r>
              <a:rPr lang="ru-RU" dirty="0"/>
              <a:t> </a:t>
            </a:r>
            <a:r>
              <a:rPr lang="ru-RU" dirty="0" err="1"/>
              <a:t>діріл</a:t>
            </a:r>
            <a:r>
              <a:rPr lang="ru-RU" dirty="0"/>
              <a:t>. </a:t>
            </a:r>
            <a:r>
              <a:rPr lang="ru-RU" dirty="0" err="1"/>
              <a:t>Джиттер</a:t>
            </a:r>
            <a:r>
              <a:rPr lang="ru-RU" dirty="0"/>
              <a:t> </a:t>
            </a:r>
            <a:r>
              <a:rPr lang="ru-RU" dirty="0" err="1"/>
              <a:t>солитон</a:t>
            </a:r>
            <a:r>
              <a:rPr lang="ru-RU" dirty="0"/>
              <a:t> </a:t>
            </a:r>
            <a:r>
              <a:rPr lang="ru-RU" dirty="0" err="1"/>
              <a:t>позициясының</a:t>
            </a:r>
            <a:r>
              <a:rPr lang="ru-RU" dirty="0"/>
              <a:t> </a:t>
            </a:r>
            <a:r>
              <a:rPr lang="ru-RU" dirty="0" err="1"/>
              <a:t>бастапқы</a:t>
            </a:r>
            <a:r>
              <a:rPr lang="ru-RU" dirty="0"/>
              <a:t> </a:t>
            </a:r>
            <a:r>
              <a:rPr lang="ru-RU" dirty="0" err="1"/>
              <a:t>разрядтық</a:t>
            </a:r>
            <a:r>
              <a:rPr lang="ru-RU" dirty="0"/>
              <a:t> </a:t>
            </a:r>
            <a:r>
              <a:rPr lang="ru-RU" dirty="0" err="1"/>
              <a:t>интервалдың</a:t>
            </a:r>
            <a:r>
              <a:rPr lang="ru-RU" dirty="0"/>
              <a:t> </a:t>
            </a:r>
            <a:r>
              <a:rPr lang="ru-RU" dirty="0" err="1"/>
              <a:t>ортасында</a:t>
            </a:r>
            <a:r>
              <a:rPr lang="ru-RU" dirty="0"/>
              <a:t> </a:t>
            </a:r>
            <a:r>
              <a:rPr lang="ru-RU" dirty="0" err="1"/>
              <a:t>белгіленген</a:t>
            </a:r>
            <a:r>
              <a:rPr lang="ru-RU" dirty="0"/>
              <a:t> </a:t>
            </a:r>
            <a:r>
              <a:rPr lang="ru-RU" dirty="0" err="1"/>
              <a:t>позициядан</a:t>
            </a:r>
            <a:r>
              <a:rPr lang="ru-RU" dirty="0"/>
              <a:t> </a:t>
            </a:r>
            <a:r>
              <a:rPr lang="ru-RU" dirty="0" err="1"/>
              <a:t>ауытқуын</a:t>
            </a:r>
            <a:r>
              <a:rPr lang="ru-RU" dirty="0"/>
              <a:t> </a:t>
            </a:r>
            <a:r>
              <a:rPr lang="ru-RU" dirty="0" err="1"/>
              <a:t>енгізеді</a:t>
            </a:r>
            <a:r>
              <a:rPr lang="ru-RU" dirty="0"/>
              <a:t>.</a:t>
            </a:r>
          </a:p>
          <a:p>
            <a:pPr algn="just"/>
            <a:r>
              <a:rPr lang="ru-RU" dirty="0"/>
              <a:t>	</a:t>
            </a:r>
            <a:r>
              <a:rPr lang="ru-RU" dirty="0" err="1"/>
              <a:t>Негізгі</a:t>
            </a:r>
            <a:r>
              <a:rPr lang="ru-RU" dirty="0"/>
              <a:t> </a:t>
            </a:r>
            <a:r>
              <a:rPr lang="ru-RU" dirty="0" err="1"/>
              <a:t>солитонның</a:t>
            </a:r>
            <a:r>
              <a:rPr lang="ru-RU" dirty="0"/>
              <a:t> </a:t>
            </a:r>
            <a:r>
              <a:rPr lang="ru-RU" dirty="0" err="1"/>
              <a:t>пайда</a:t>
            </a:r>
            <a:r>
              <a:rPr lang="ru-RU" dirty="0"/>
              <a:t> </a:t>
            </a:r>
            <a:r>
              <a:rPr lang="ru-RU" dirty="0" err="1"/>
              <a:t>болуы</a:t>
            </a:r>
            <a:r>
              <a:rPr lang="ru-RU" dirty="0"/>
              <a:t> </a:t>
            </a:r>
            <a:r>
              <a:rPr lang="ru-RU" dirty="0" err="1"/>
              <a:t>пайдалы</a:t>
            </a:r>
            <a:r>
              <a:rPr lang="ru-RU" dirty="0"/>
              <a:t> </a:t>
            </a:r>
            <a:r>
              <a:rPr lang="ru-RU" dirty="0" err="1"/>
              <a:t>болуы</a:t>
            </a:r>
            <a:r>
              <a:rPr lang="ru-RU" dirty="0"/>
              <a:t> </a:t>
            </a:r>
            <a:r>
              <a:rPr lang="ru-RU" dirty="0" err="1"/>
              <a:t>мүмкін</a:t>
            </a:r>
            <a:r>
              <a:rPr lang="ru-RU" dirty="0"/>
              <a:t>, </a:t>
            </a:r>
            <a:r>
              <a:rPr lang="ru-RU" dirty="0" err="1"/>
              <a:t>алайда</a:t>
            </a:r>
            <a:r>
              <a:rPr lang="ru-RU" dirty="0"/>
              <a:t> </a:t>
            </a:r>
            <a:r>
              <a:rPr lang="ru-RU" dirty="0" err="1"/>
              <a:t>басқа</a:t>
            </a:r>
            <a:r>
              <a:rPr lang="ru-RU" dirty="0"/>
              <a:t> </a:t>
            </a:r>
            <a:r>
              <a:rPr lang="ru-RU" dirty="0" err="1"/>
              <a:t>реттегі</a:t>
            </a:r>
            <a:r>
              <a:rPr lang="ru-RU" dirty="0"/>
              <a:t> </a:t>
            </a:r>
            <a:r>
              <a:rPr lang="ru-RU" dirty="0" err="1"/>
              <a:t>солитондар</a:t>
            </a:r>
            <a:r>
              <a:rPr lang="ru-RU" dirty="0"/>
              <a:t> </a:t>
            </a:r>
            <a:r>
              <a:rPr lang="ru-RU" dirty="0" err="1"/>
              <a:t>берілетін</a:t>
            </a:r>
            <a:r>
              <a:rPr lang="ru-RU" dirty="0"/>
              <a:t> </a:t>
            </a:r>
            <a:r>
              <a:rPr lang="ru-RU" dirty="0" err="1"/>
              <a:t>сигналдың</a:t>
            </a:r>
            <a:r>
              <a:rPr lang="ru-RU" dirty="0"/>
              <a:t> </a:t>
            </a:r>
            <a:r>
              <a:rPr lang="ru-RU" dirty="0" err="1"/>
              <a:t>айтарлықтай</a:t>
            </a:r>
            <a:r>
              <a:rPr lang="ru-RU" dirty="0"/>
              <a:t> </a:t>
            </a:r>
            <a:r>
              <a:rPr lang="ru-RU" dirty="0" err="1"/>
              <a:t>нашарлауына</a:t>
            </a:r>
            <a:r>
              <a:rPr lang="ru-RU" dirty="0"/>
              <a:t> </a:t>
            </a:r>
            <a:r>
              <a:rPr lang="ru-RU" dirty="0" err="1"/>
              <a:t>әкеледі</a:t>
            </a:r>
            <a:r>
              <a:rPr lang="ru-RU" dirty="0"/>
              <a:t>. </a:t>
            </a:r>
            <a:r>
              <a:rPr lang="ru-RU" dirty="0" err="1"/>
              <a:t>Сондықтан</a:t>
            </a:r>
            <a:r>
              <a:rPr lang="ru-RU" dirty="0"/>
              <a:t> </a:t>
            </a:r>
            <a:r>
              <a:rPr lang="ru-RU" dirty="0" err="1"/>
              <a:t>жоғары</a:t>
            </a:r>
            <a:r>
              <a:rPr lang="ru-RU" dirty="0"/>
              <a:t> </a:t>
            </a:r>
            <a:r>
              <a:rPr lang="ru-RU" dirty="0" err="1"/>
              <a:t>ретті</a:t>
            </a:r>
            <a:r>
              <a:rPr lang="ru-RU" dirty="0"/>
              <a:t> </a:t>
            </a:r>
            <a:r>
              <a:rPr lang="ru-RU" dirty="0" err="1"/>
              <a:t>солитондардың</a:t>
            </a:r>
            <a:r>
              <a:rPr lang="ru-RU" dirty="0"/>
              <a:t> </a:t>
            </a:r>
            <a:r>
              <a:rPr lang="ru-RU" dirty="0" err="1"/>
              <a:t>түзілуі</a:t>
            </a:r>
            <a:r>
              <a:rPr lang="ru-RU" dirty="0"/>
              <a:t> </a:t>
            </a:r>
            <a:r>
              <a:rPr lang="ru-RU" dirty="0" err="1"/>
              <a:t>талшыққа</a:t>
            </a:r>
            <a:r>
              <a:rPr lang="ru-RU" dirty="0"/>
              <a:t> </a:t>
            </a:r>
            <a:r>
              <a:rPr lang="ru-RU" dirty="0" err="1"/>
              <a:t>айдауға</a:t>
            </a:r>
            <a:r>
              <a:rPr lang="ru-RU" dirty="0"/>
              <a:t> </a:t>
            </a:r>
            <a:r>
              <a:rPr lang="ru-RU" dirty="0" err="1"/>
              <a:t>болатын</a:t>
            </a:r>
            <a:r>
              <a:rPr lang="ru-RU" dirty="0"/>
              <a:t> </a:t>
            </a:r>
            <a:r>
              <a:rPr lang="ru-RU" dirty="0" err="1"/>
              <a:t>максималды</a:t>
            </a:r>
            <a:r>
              <a:rPr lang="ru-RU" dirty="0"/>
              <a:t> </a:t>
            </a:r>
            <a:r>
              <a:rPr lang="ru-RU" dirty="0" err="1"/>
              <a:t>қуатқа</a:t>
            </a:r>
            <a:r>
              <a:rPr lang="ru-RU" dirty="0"/>
              <a:t> </a:t>
            </a:r>
            <a:r>
              <a:rPr lang="ru-RU" dirty="0" err="1"/>
              <a:t>шектеу</a:t>
            </a:r>
            <a:r>
              <a:rPr lang="ru-RU" dirty="0"/>
              <a:t> </a:t>
            </a:r>
            <a:r>
              <a:rPr lang="ru-RU" dirty="0" err="1"/>
              <a:t>қояды</a:t>
            </a:r>
            <a:r>
              <a:rPr lang="ru-RU" dirty="0"/>
              <a:t>.</a:t>
            </a:r>
            <a:endParaRPr lang="ru-RU" dirty="0"/>
          </a:p>
        </p:txBody>
      </p:sp>
    </p:spTree>
    <p:extLst>
      <p:ext uri="{BB962C8B-B14F-4D97-AF65-F5344CB8AC3E}">
        <p14:creationId xmlns:p14="http://schemas.microsoft.com/office/powerpoint/2010/main" val="1787918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lvl="1" algn="ctr">
              <a:spcBef>
                <a:spcPts val="1600"/>
              </a:spcBef>
              <a:buSzPts val="1600"/>
              <a:tabLst>
                <a:tab pos="655955" algn="l"/>
              </a:tabLst>
            </a:pPr>
            <a:r>
              <a:rPr lang="ru-RU" sz="2400" kern="0" dirty="0" err="1">
                <a:latin typeface="Times New Roman" panose="02020603050405020304" pitchFamily="18" charset="0"/>
                <a:ea typeface="Arial" panose="020B0604020202020204" pitchFamily="34" charset="0"/>
                <a:cs typeface="Times New Roman" panose="02020603050405020304" pitchFamily="18" charset="0"/>
              </a:rPr>
              <a:t>Фазалық</a:t>
            </a:r>
            <a:r>
              <a:rPr lang="ru-RU" sz="2400" kern="0" dirty="0">
                <a:latin typeface="Times New Roman" panose="02020603050405020304" pitchFamily="18" charset="0"/>
                <a:ea typeface="Arial" panose="020B0604020202020204" pitchFamily="34" charset="0"/>
                <a:cs typeface="Times New Roman" panose="02020603050405020304" pitchFamily="18" charset="0"/>
              </a:rPr>
              <a:t>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айқас</a:t>
            </a:r>
            <a:r>
              <a:rPr lang="ru-RU" sz="2400" kern="0" dirty="0">
                <a:latin typeface="Times New Roman" panose="02020603050405020304" pitchFamily="18" charset="0"/>
                <a:ea typeface="Arial" panose="020B0604020202020204" pitchFamily="34" charset="0"/>
                <a:cs typeface="Times New Roman" panose="02020603050405020304" pitchFamily="18" charset="0"/>
              </a:rPr>
              <a:t> модуляция</a:t>
            </a:r>
            <a:endParaRPr lang="ru-RU" sz="3600" kern="0" dirty="0">
              <a:latin typeface="Calibri Light" panose="020F0302020204030204" pitchFamily="34" charset="0"/>
              <a:ea typeface="Arial" panose="020B0604020202020204" pitchFamily="34"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11</a:t>
            </a:r>
            <a:endParaRPr lang="ru-RU" dirty="0">
              <a:solidFill>
                <a:schemeClr val="tx1"/>
              </a:solidFill>
            </a:endParaRPr>
          </a:p>
        </p:txBody>
      </p:sp>
      <p:sp>
        <p:nvSpPr>
          <p:cNvPr id="2" name="Прямоугольник 1"/>
          <p:cNvSpPr/>
          <p:nvPr/>
        </p:nvSpPr>
        <p:spPr>
          <a:xfrm>
            <a:off x="342899" y="1671965"/>
            <a:ext cx="11229977" cy="5186035"/>
          </a:xfrm>
          <a:prstGeom prst="rect">
            <a:avLst/>
          </a:prstGeom>
        </p:spPr>
        <p:txBody>
          <a:bodyPr wrap="square">
            <a:spAutoFit/>
          </a:bodyPr>
          <a:lstStyle/>
          <a:p>
            <a:pPr indent="450215" algn="just">
              <a:spcAft>
                <a:spcPts val="0"/>
              </a:spcAft>
            </a:pPr>
            <a:r>
              <a:rPr lang="ru-RU" sz="2200" dirty="0" smtClean="0">
                <a:latin typeface="Times New Roman" panose="02020603050405020304" pitchFamily="18" charset="0"/>
                <a:ea typeface="Times New Roman" panose="02020603050405020304" pitchFamily="18" charset="0"/>
              </a:rPr>
              <a:t>WDM </a:t>
            </a:r>
            <a:r>
              <a:rPr lang="ru-RU" sz="2200" dirty="0" err="1">
                <a:latin typeface="Times New Roman" panose="02020603050405020304" pitchFamily="18" charset="0"/>
                <a:ea typeface="Times New Roman" panose="02020603050405020304" pitchFamily="18" charset="0"/>
              </a:rPr>
              <a:t>жүйелерінде</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әсіресе</a:t>
            </a:r>
            <a:r>
              <a:rPr lang="ru-RU" sz="2200" dirty="0">
                <a:latin typeface="Times New Roman" panose="02020603050405020304" pitchFamily="18" charset="0"/>
                <a:ea typeface="Times New Roman" panose="02020603050405020304" pitchFamily="18" charset="0"/>
              </a:rPr>
              <a:t> DWDM </a:t>
            </a:r>
            <a:r>
              <a:rPr lang="ru-RU" sz="2200" dirty="0" err="1">
                <a:latin typeface="Times New Roman" panose="02020603050405020304" pitchFamily="18" charset="0"/>
                <a:ea typeface="Times New Roman" panose="02020603050405020304" pitchFamily="18" charset="0"/>
              </a:rPr>
              <a:t>жүйелерінде</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фазалық</a:t>
            </a:r>
            <a:r>
              <a:rPr lang="ru-RU" sz="2200" dirty="0">
                <a:latin typeface="Times New Roman" panose="02020603050405020304" pitchFamily="18" charset="0"/>
                <a:ea typeface="Times New Roman" panose="02020603050405020304" pitchFamily="18" charset="0"/>
              </a:rPr>
              <a:t> кросс-модуляция - </a:t>
            </a:r>
            <a:r>
              <a:rPr lang="kk-KZ" sz="2200" dirty="0">
                <a:latin typeface="Times New Roman" panose="02020603050405020304" pitchFamily="18" charset="0"/>
                <a:ea typeface="Times New Roman" panose="02020603050405020304" pitchFamily="18" charset="0"/>
              </a:rPr>
              <a:t>ФКМ</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оптикалық</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қарқындылықтың</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өзгеруі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көрші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арналар</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арасындағы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өзара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әрекеттесуден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туындаған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өзгерістерге</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әкелетін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кезде</a:t>
            </a:r>
            <a:r>
              <a:rPr lang="ru-RU" sz="2200" dirty="0">
                <a:latin typeface="Times New Roman" panose="02020603050405020304" pitchFamily="18" charset="0"/>
                <a:ea typeface="Times New Roman" panose="02020603050405020304" pitchFamily="18" charset="0"/>
              </a:rPr>
              <a:t> сигнал </a:t>
            </a:r>
            <a:r>
              <a:rPr lang="ru-RU" sz="2200" dirty="0" err="1">
                <a:latin typeface="Times New Roman" panose="02020603050405020304" pitchFamily="18" charset="0"/>
                <a:ea typeface="Times New Roman" panose="02020603050405020304" pitchFamily="18" charset="0"/>
              </a:rPr>
              <a:t>спектрін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біртіндеп</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таратады</a:t>
            </a:r>
            <a:r>
              <a:rPr lang="ru-RU" sz="2200" dirty="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ФКМ</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енгізген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кеңейту</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мөлшері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арналар</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арасындағы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қадамға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байланысты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өйткені</a:t>
            </a:r>
            <a:r>
              <a:rPr lang="ru-RU" sz="2200" dirty="0">
                <a:latin typeface="Times New Roman" panose="02020603050405020304" pitchFamily="18" charset="0"/>
                <a:ea typeface="Times New Roman" panose="02020603050405020304" pitchFamily="18" charset="0"/>
              </a:rPr>
              <a:t> Дисперсия </a:t>
            </a:r>
            <a:r>
              <a:rPr lang="ru-RU" sz="2200" dirty="0" err="1">
                <a:latin typeface="Times New Roman" panose="02020603050405020304" pitchFamily="18" charset="0"/>
                <a:ea typeface="Times New Roman" panose="02020603050405020304" pitchFamily="18" charset="0"/>
              </a:rPr>
              <a:t>арқылы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енгізілген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дифференциалды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топтық</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жылдамдықтар</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талшық</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бойымен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қозғалған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кезде</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өзара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әрекеттесуші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импульстердің</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одан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әрі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бөлінуіне</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әкеледі</a:t>
            </a:r>
            <a:r>
              <a:rPr lang="ru-RU" sz="2200" dirty="0">
                <a:latin typeface="Times New Roman" panose="02020603050405020304" pitchFamily="18" charset="0"/>
                <a:ea typeface="Times New Roman" panose="02020603050405020304" pitchFamily="18" charset="0"/>
              </a:rPr>
              <a:t>.</a:t>
            </a:r>
          </a:p>
          <a:p>
            <a:pPr indent="450215" algn="just">
              <a:spcAft>
                <a:spcPts val="0"/>
              </a:spcAft>
            </a:pPr>
            <a:r>
              <a:rPr lang="kk-KZ" sz="2200" dirty="0">
                <a:latin typeface="Times New Roman" panose="02020603050405020304" pitchFamily="18" charset="0"/>
                <a:ea typeface="Times New Roman" panose="02020603050405020304" pitchFamily="18" charset="0"/>
              </a:rPr>
              <a:t>ФКМ</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таралуы</a:t>
            </a:r>
            <a:r>
              <a:rPr lang="ru-RU" sz="2200" dirty="0">
                <a:latin typeface="Times New Roman" panose="02020603050405020304" pitchFamily="18" charset="0"/>
                <a:ea typeface="Times New Roman" panose="02020603050405020304" pitchFamily="18" charset="0"/>
              </a:rPr>
              <a:t> WDM </a:t>
            </a:r>
            <a:r>
              <a:rPr lang="ru-RU" sz="2200" dirty="0" err="1">
                <a:latin typeface="Times New Roman" panose="02020603050405020304" pitchFamily="18" charset="0"/>
                <a:ea typeface="Times New Roman" panose="02020603050405020304" pitchFamily="18" charset="0"/>
              </a:rPr>
              <a:t>жүйелеріндегі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көршілес</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арна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кедергілеріне</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әкелуі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мүмкін</a:t>
            </a:r>
            <a:r>
              <a:rPr lang="ru-RU" sz="2200" dirty="0">
                <a:latin typeface="Times New Roman" panose="02020603050405020304" pitchFamily="18" charset="0"/>
                <a:ea typeface="Times New Roman" panose="02020603050405020304" pitchFamily="18" charset="0"/>
              </a:rPr>
              <a:t>.</a:t>
            </a:r>
          </a:p>
          <a:p>
            <a:pPr indent="450215" algn="just">
              <a:spcAft>
                <a:spcPts val="0"/>
              </a:spcAft>
            </a:pPr>
            <a:r>
              <a:rPr lang="ru-RU" sz="2200" dirty="0" err="1">
                <a:latin typeface="Times New Roman" panose="02020603050405020304" pitchFamily="18" charset="0"/>
                <a:ea typeface="Times New Roman" panose="02020603050405020304" pitchFamily="18" charset="0"/>
              </a:rPr>
              <a:t>Егер</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арналар</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арасындағы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қадам</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дұрыс</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таңдалса</a:t>
            </a:r>
            <a:r>
              <a:rPr lang="ru-RU" sz="2200" dirty="0">
                <a:latin typeface="Times New Roman" panose="02020603050405020304" pitchFamily="18" charset="0"/>
                <a:ea typeface="Times New Roman" panose="02020603050405020304" pitchFamily="18" charset="0"/>
              </a:rPr>
              <a:t>, </a:t>
            </a:r>
            <a:r>
              <a:rPr lang="kk-KZ" sz="2200" dirty="0">
                <a:latin typeface="Times New Roman" panose="02020603050405020304" pitchFamily="18" charset="0"/>
                <a:ea typeface="Times New Roman" panose="02020603050405020304" pitchFamily="18" charset="0"/>
              </a:rPr>
              <a:t>ФКМ</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әсерін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айтарлықтай</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төмендетуге</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болады</a:t>
            </a:r>
            <a:r>
              <a:rPr lang="ru-RU" sz="2200" dirty="0">
                <a:latin typeface="Times New Roman" panose="02020603050405020304" pitchFamily="18" charset="0"/>
                <a:ea typeface="Times New Roman" panose="02020603050405020304" pitchFamily="18" charset="0"/>
              </a:rPr>
              <a:t>.</a:t>
            </a:r>
          </a:p>
          <a:p>
            <a:pPr indent="450215" algn="just">
              <a:spcAft>
                <a:spcPts val="0"/>
              </a:spcAft>
            </a:pPr>
            <a:r>
              <a:rPr lang="ru-RU" sz="2200" dirty="0" err="1">
                <a:latin typeface="Times New Roman" panose="02020603050405020304" pitchFamily="18" charset="0"/>
                <a:ea typeface="Times New Roman" panose="02020603050405020304" pitchFamily="18" charset="0"/>
              </a:rPr>
              <a:t>Жүйедегі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дисперсиялық</a:t>
            </a:r>
            <a:r>
              <a:rPr lang="ru-RU" sz="2200" dirty="0">
                <a:latin typeface="Times New Roman" panose="02020603050405020304" pitchFamily="18" charset="0"/>
                <a:ea typeface="Times New Roman" panose="02020603050405020304" pitchFamily="18" charset="0"/>
              </a:rPr>
              <a:t> компенсация </a:t>
            </a:r>
            <a:r>
              <a:rPr lang="ru-RU" sz="2200" dirty="0" err="1">
                <a:latin typeface="Times New Roman" panose="02020603050405020304" pitchFamily="18" charset="0"/>
                <a:ea typeface="Times New Roman" panose="02020603050405020304" pitchFamily="18" charset="0"/>
              </a:rPr>
              <a:t>модульдерін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жүйелі</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аралықпен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орнату</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арқылы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фазалық</a:t>
            </a:r>
            <a:r>
              <a:rPr lang="ru-RU" sz="2200" dirty="0">
                <a:latin typeface="Times New Roman" panose="02020603050405020304" pitchFamily="18" charset="0"/>
                <a:ea typeface="Times New Roman" panose="02020603050405020304" pitchFamily="18" charset="0"/>
              </a:rPr>
              <a:t> кросс-</a:t>
            </a:r>
            <a:r>
              <a:rPr lang="ru-RU" sz="2200" dirty="0" err="1">
                <a:latin typeface="Times New Roman" panose="02020603050405020304" pitchFamily="18" charset="0"/>
                <a:ea typeface="Times New Roman" panose="02020603050405020304" pitchFamily="18" charset="0"/>
              </a:rPr>
              <a:t>модуляцияның</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болуынан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туындаған</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қосымша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дисперсиялық</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деградацияны</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жоюға</a:t>
            </a:r>
            <a:r>
              <a:rPr lang="ru-RU" sz="2200" dirty="0">
                <a:latin typeface="Times New Roman" panose="02020603050405020304" pitchFamily="18" charset="0"/>
                <a:ea typeface="Times New Roman" panose="02020603050405020304" pitchFamily="18" charset="0"/>
              </a:rPr>
              <a:t> </a:t>
            </a:r>
            <a:r>
              <a:rPr lang="ru-RU" sz="2200" dirty="0" err="1">
                <a:latin typeface="Times New Roman" panose="02020603050405020304" pitchFamily="18" charset="0"/>
                <a:ea typeface="Times New Roman" panose="02020603050405020304" pitchFamily="18" charset="0"/>
              </a:rPr>
              <a:t>болады</a:t>
            </a:r>
            <a:r>
              <a:rPr lang="ru-RU" sz="2200" dirty="0">
                <a:latin typeface="Times New Roman" panose="02020603050405020304" pitchFamily="18" charset="0"/>
                <a:ea typeface="Times New Roman" panose="02020603050405020304" pitchFamily="18" charset="0"/>
              </a:rPr>
              <a:t>.</a:t>
            </a:r>
          </a:p>
          <a:p>
            <a:pPr indent="450215" algn="just">
              <a:spcAft>
                <a:spcPts val="0"/>
              </a:spcAft>
            </a:pPr>
            <a:r>
              <a:rPr lang="ru-RU" sz="2200" dirty="0">
                <a:latin typeface="Times New Roman" panose="02020603050405020304" pitchFamily="18" charset="0"/>
                <a:ea typeface="Times New Roman" panose="02020603050405020304" pitchFamily="18" charset="0"/>
              </a:rPr>
              <a:t> </a:t>
            </a:r>
          </a:p>
          <a:p>
            <a:pPr indent="450215" algn="just">
              <a:spcAft>
                <a:spcPts val="0"/>
              </a:spcAft>
            </a:pPr>
            <a:r>
              <a:rPr lang="ru-RU" sz="1500" dirty="0">
                <a:latin typeface="Times New Roman" panose="02020603050405020304" pitchFamily="18" charset="0"/>
                <a:ea typeface="Times New Roman" panose="02020603050405020304" pitchFamily="18" charset="0"/>
              </a:rPr>
              <a:t> </a:t>
            </a:r>
          </a:p>
          <a:p>
            <a:pPr indent="450215" algn="just">
              <a:spcAft>
                <a:spcPts val="0"/>
              </a:spcAft>
            </a:pPr>
            <a:r>
              <a:rPr lang="ru-RU" sz="1500" dirty="0">
                <a:latin typeface="Times New Roman" panose="02020603050405020304" pitchFamily="18" charset="0"/>
                <a:ea typeface="Times New Roman" panose="02020603050405020304" pitchFamily="18" charset="0"/>
              </a:rPr>
              <a:t> </a:t>
            </a:r>
          </a:p>
          <a:p>
            <a:pPr indent="450215" algn="just">
              <a:spcAft>
                <a:spcPts val="0"/>
              </a:spcAft>
            </a:pPr>
            <a:r>
              <a:rPr lang="kk-KZ" sz="1500" dirty="0">
                <a:latin typeface="Times New Roman" panose="02020603050405020304" pitchFamily="18" charset="0"/>
                <a:ea typeface="Times New Roman" panose="02020603050405020304" pitchFamily="18" charset="0"/>
              </a:rPr>
              <a:t> </a:t>
            </a:r>
            <a:endParaRPr lang="ru-RU" sz="15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86772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Выноска 3 (граница и черта) 3"/>
          <p:cNvSpPr/>
          <p:nvPr/>
        </p:nvSpPr>
        <p:spPr>
          <a:xfrm flipV="1">
            <a:off x="1500187" y="1926852"/>
            <a:ext cx="9679781" cy="4300537"/>
          </a:xfrm>
          <a:prstGeom prst="accentBorderCallout3">
            <a:avLst>
              <a:gd name="adj1" fmla="val 17279"/>
              <a:gd name="adj2" fmla="val -2147"/>
              <a:gd name="adj3" fmla="val 17181"/>
              <a:gd name="adj4" fmla="val -8714"/>
              <a:gd name="adj5" fmla="val 117191"/>
              <a:gd name="adj6" fmla="val -8861"/>
              <a:gd name="adj7" fmla="val 116547"/>
              <a:gd name="adj8" fmla="val 27013"/>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632223" y="1910604"/>
            <a:ext cx="10647758" cy="470898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smtClean="0">
                <a:latin typeface="Times New Roman" panose="02020603050405020304" pitchFamily="18" charset="0"/>
                <a:ea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талшықтардағы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сызықты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әсерлерді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екі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топқа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бөлуге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Керр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эффектісі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дегеніміз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не?</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Қандай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сигнал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параметрлері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сызықты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емес</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әсерлерді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анықтайды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Бриллуеннің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ынталандырылған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шашырауы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кезде</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пайда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Раманның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ынталандырылған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шашырауы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қалай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көрінеді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Өзіндік</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фазалық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модуляция неге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әкеледі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Төрт</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толқынды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араластыру</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қашан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пайда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Модуляцияның</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тұрақсыздығына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себеп</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nSpc>
                <a:spcPct val="125000"/>
              </a:lnSpc>
              <a:spcAft>
                <a:spcPts val="0"/>
              </a:spcAft>
              <a:buSzPts val="1400"/>
              <a:buFont typeface="Times New Roman" panose="02020603050405020304" pitchFamily="18" charset="0"/>
              <a:buAutoNum type="arabicPeriod"/>
              <a:tabLst>
                <a:tab pos="779145" algn="l"/>
              </a:tabLst>
            </a:pP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Солитон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дегеніміз</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не?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қалай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пайда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marL="457200" indent="450215">
              <a:lnSpc>
                <a:spcPct val="125000"/>
              </a:lnSpc>
              <a:spcAft>
                <a:spcPts val="0"/>
              </a:spcAft>
              <a:tabLst>
                <a:tab pos="779145" algn="l"/>
              </a:tabLs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10.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Фазалық</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кросс-модуляция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өзін</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қалай</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cs typeface="Times New Roman" panose="02020603050405020304" pitchFamily="18" charset="0"/>
              </a:rPr>
              <a:t>көрсетеді</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nSpc>
                <a:spcPct val="125000"/>
              </a:lnSpc>
              <a:spcAft>
                <a:spcPts val="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765166" y="397815"/>
            <a:ext cx="326179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r>
              <a:rPr lang="kk-KZ" sz="2400" smtClean="0">
                <a:latin typeface="Times New Roman" panose="02020603050405020304" pitchFamily="18" charset="0"/>
                <a:cs typeface="Times New Roman" panose="02020603050405020304" pitchFamily="18" charset="0"/>
              </a:rPr>
              <a:t>9.7</a:t>
            </a:r>
            <a:r>
              <a:rPr lang="kk-KZ" sz="2400" b="0" smtClean="0">
                <a:effectLst/>
                <a:latin typeface="Times New Roman" panose="02020603050405020304" pitchFamily="18" charset="0"/>
                <a:cs typeface="Times New Roman" panose="02020603050405020304" pitchFamily="18" charset="0"/>
              </a:rPr>
              <a:t>. </a:t>
            </a:r>
            <a:r>
              <a:rPr lang="kk-KZ" sz="2400" b="0" dirty="0" smtClean="0">
                <a:effectLst/>
                <a:latin typeface="Times New Roman" panose="02020603050405020304" pitchFamily="18" charset="0"/>
                <a:cs typeface="Times New Roman" panose="02020603050405020304" pitchFamily="18" charset="0"/>
              </a:rPr>
              <a:t>Бақылау сұрақтары</a:t>
            </a:r>
            <a:endParaRPr lang="ru-RU" sz="24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3937" y="3955682"/>
            <a:ext cx="3080140" cy="2843206"/>
          </a:xfrm>
          <a:prstGeom prst="rect">
            <a:avLst/>
          </a:prstGeom>
          <a:effectLst/>
        </p:spPr>
      </p:pic>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12</a:t>
            </a:r>
            <a:endParaRPr lang="ru-RU" dirty="0">
              <a:solidFill>
                <a:schemeClr val="tx1"/>
              </a:solidFill>
            </a:endParaRPr>
          </a:p>
        </p:txBody>
      </p:sp>
    </p:spTree>
    <p:extLst>
      <p:ext uri="{BB962C8B-B14F-4D97-AF65-F5344CB8AC3E}">
        <p14:creationId xmlns:p14="http://schemas.microsoft.com/office/powerpoint/2010/main" val="112166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3821927960"/>
              </p:ext>
            </p:extLst>
          </p:nvPr>
        </p:nvGraphicFramePr>
        <p:xfrm>
          <a:off x="0" y="1443038"/>
          <a:ext cx="11987213" cy="482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492759" y="252195"/>
            <a:ext cx="1849161"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nSpc>
                <a:spcPct val="125000"/>
              </a:lnSpc>
              <a:spcAft>
                <a:spcPts val="0"/>
              </a:spcAft>
            </a:pPr>
            <a:r>
              <a:rPr lang="kk-KZ" sz="3200" b="0" dirty="0" smtClean="0">
                <a:solidFill>
                  <a:schemeClr val="tx2"/>
                </a:solidFill>
                <a:latin typeface="Times New Roman" panose="02020603050405020304" pitchFamily="18" charset="0"/>
                <a:cs typeface="Times New Roman" panose="02020603050405020304" pitchFamily="18" charset="0"/>
              </a:rPr>
              <a:t>Мазмұны</a:t>
            </a:r>
            <a:endParaRPr lang="ru-RU" sz="3200" b="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77102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lvl="1" algn="ctr">
              <a:spcBef>
                <a:spcPts val="1600"/>
              </a:spcBef>
              <a:buSzPts val="1600"/>
              <a:tabLst>
                <a:tab pos="655955" algn="l"/>
              </a:tabLst>
            </a:pPr>
            <a:r>
              <a:rPr lang="ru-RU" sz="2400" kern="0" dirty="0" err="1">
                <a:latin typeface="Times New Roman" panose="02020603050405020304" pitchFamily="18" charset="0"/>
                <a:ea typeface="Arial" panose="020B0604020202020204" pitchFamily="34" charset="0"/>
                <a:cs typeface="Times New Roman" panose="02020603050405020304" pitchFamily="18" charset="0"/>
              </a:rPr>
              <a:t>Бриллуен</a:t>
            </a:r>
            <a:r>
              <a:rPr lang="ru-RU" sz="2400" kern="0" dirty="0">
                <a:latin typeface="Times New Roman" panose="02020603050405020304" pitchFamily="18" charset="0"/>
                <a:ea typeface="Arial" panose="020B0604020202020204" pitchFamily="34" charset="0"/>
                <a:cs typeface="Times New Roman" panose="02020603050405020304" pitchFamily="18" charset="0"/>
              </a:rPr>
              <a:t> мен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Раманның</a:t>
            </a:r>
            <a:r>
              <a:rPr lang="ru-RU" sz="2400" kern="0" dirty="0">
                <a:latin typeface="Times New Roman" panose="02020603050405020304" pitchFamily="18" charset="0"/>
                <a:ea typeface="Arial" panose="020B0604020202020204" pitchFamily="34" charset="0"/>
                <a:cs typeface="Times New Roman" panose="02020603050405020304" pitchFamily="18" charset="0"/>
              </a:rPr>
              <a:t>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шашырауы</a:t>
            </a:r>
            <a:endParaRPr lang="ru-RU" sz="3600" kern="0" dirty="0">
              <a:latin typeface="Calibri Light" panose="020F0302020204030204" pitchFamily="34" charset="0"/>
              <a:ea typeface="Arial" panose="020B0604020202020204" pitchFamily="34"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3</a:t>
            </a:r>
            <a:endParaRPr lang="ru-RU" dirty="0">
              <a:solidFill>
                <a:schemeClr val="tx1"/>
              </a:solidFill>
            </a:endParaRPr>
          </a:p>
        </p:txBody>
      </p:sp>
      <p:sp>
        <p:nvSpPr>
          <p:cNvPr id="2" name="Прямоугольник 1"/>
          <p:cNvSpPr/>
          <p:nvPr/>
        </p:nvSpPr>
        <p:spPr>
          <a:xfrm>
            <a:off x="342900" y="4099483"/>
            <a:ext cx="11458576" cy="2585323"/>
          </a:xfrm>
          <a:prstGeom prst="rect">
            <a:avLst/>
          </a:prstGeom>
        </p:spPr>
        <p:txBody>
          <a:bodyPr wrap="square">
            <a:spAutoFit/>
          </a:bodyPr>
          <a:lstStyle/>
          <a:p>
            <a:pPr indent="450215" algn="just">
              <a:spcAft>
                <a:spcPts val="0"/>
              </a:spcAft>
            </a:pPr>
            <a:r>
              <a:rPr lang="ru-RU" dirty="0" err="1" smtClean="0">
                <a:latin typeface="Times New Roman" panose="02020603050405020304" pitchFamily="18" charset="0"/>
                <a:ea typeface="Times New Roman" panose="02020603050405020304" pitchFamily="18" charset="0"/>
              </a:rPr>
              <a:t>Шындығына</a:t>
            </a:r>
            <a:r>
              <a:rPr lang="ru-RU" dirty="0" smtClean="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келгенде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әсер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көзіне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қарама-қарсы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бағытта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таралатын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жиілік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ығысқан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толқынды</a:t>
            </a:r>
            <a:r>
              <a:rPr lang="ru-RU" dirty="0">
                <a:latin typeface="Times New Roman" panose="02020603050405020304" pitchFamily="18" charset="0"/>
                <a:ea typeface="Times New Roman" panose="02020603050405020304" pitchFamily="18" charset="0"/>
              </a:rPr>
              <a:t> (Стокс </a:t>
            </a:r>
            <a:r>
              <a:rPr lang="ru-RU" dirty="0" err="1">
                <a:latin typeface="Times New Roman" panose="02020603050405020304" pitchFamily="18" charset="0"/>
                <a:ea typeface="Times New Roman" panose="02020603050405020304" pitchFamily="18" charset="0"/>
              </a:rPr>
              <a:t>толқыны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жасайды</a:t>
            </a:r>
            <a:r>
              <a:rPr lang="ru-RU" dirty="0">
                <a:latin typeface="Times New Roman" panose="02020603050405020304" pitchFamily="18" charset="0"/>
                <a:ea typeface="Times New Roman" panose="02020603050405020304" pitchFamily="18" charset="0"/>
              </a:rPr>
              <a:t> (11.1-сурет), </a:t>
            </a:r>
            <a:r>
              <a:rPr lang="ru-RU" dirty="0" err="1">
                <a:latin typeface="Times New Roman" panose="02020603050405020304" pitchFamily="18" charset="0"/>
                <a:ea typeface="Times New Roman" panose="02020603050405020304" pitchFamily="18" charset="0"/>
              </a:rPr>
              <a:t>нәтижесінде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пайдалы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тасымалданатын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азаяды</a:t>
            </a:r>
            <a:r>
              <a:rPr lang="ru-RU" dirty="0">
                <a:latin typeface="Times New Roman" panose="02020603050405020304" pitchFamily="18" charset="0"/>
                <a:ea typeface="Times New Roman" panose="02020603050405020304" pitchFamily="18" charset="0"/>
              </a:rPr>
              <a:t> (11.2-сурет). </a:t>
            </a: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таратқыш</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арқылы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желіге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беруге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максималды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шектейді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Төмен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қуаттарда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rPr>
              <a:t>, SBS </a:t>
            </a:r>
            <a:r>
              <a:rPr lang="ru-RU" dirty="0" err="1">
                <a:latin typeface="Times New Roman" panose="02020603050405020304" pitchFamily="18" charset="0"/>
                <a:ea typeface="Times New Roman" panose="02020603050405020304" pitchFamily="18" charset="0"/>
              </a:rPr>
              <a:t>табалдырығына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дейін</a:t>
            </a:r>
            <a:r>
              <a:rPr lang="ru-RU" dirty="0">
                <a:latin typeface="Times New Roman" panose="02020603050405020304" pitchFamily="18" charset="0"/>
                <a:ea typeface="Times New Roman" panose="02020603050405020304" pitchFamily="18" charset="0"/>
              </a:rPr>
              <a:t>, 11.2-суретті </a:t>
            </a:r>
            <a:r>
              <a:rPr lang="ru-RU" dirty="0" err="1">
                <a:latin typeface="Times New Roman" panose="02020603050405020304" pitchFamily="18" charset="0"/>
                <a:ea typeface="Times New Roman" panose="02020603050405020304" pitchFamily="18" charset="0"/>
              </a:rPr>
              <a:t>қараңыз</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шағылысқан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жарық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кіріс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деңгейіне</a:t>
            </a:r>
            <a:r>
              <a:rPr lang="ru-RU" dirty="0">
                <a:latin typeface="Times New Roman" panose="02020603050405020304" pitchFamily="18" charset="0"/>
                <a:ea typeface="Times New Roman" panose="02020603050405020304" pitchFamily="18" charset="0"/>
              </a:rPr>
              <a:t> тура </a:t>
            </a:r>
            <a:r>
              <a:rPr lang="ru-RU" dirty="0" err="1">
                <a:latin typeface="Times New Roman" panose="02020603050405020304" pitchFamily="18" charset="0"/>
                <a:ea typeface="Times New Roman" panose="02020603050405020304" pitchFamily="18" charset="0"/>
              </a:rPr>
              <a:t>пропорционалды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өсетінін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ескеріңіз</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яғни</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Бриллуэн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Рэйлей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шашырау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заңдарына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бағынады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бір-бірінен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Бриллуен-Манделстамның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шашырау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заңымен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анықталатын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тұрақты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мәнмен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ерекшеленеді</a:t>
            </a:r>
            <a:r>
              <a:rPr lang="kk-KZ" dirty="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Ал SBS </a:t>
            </a:r>
            <a:r>
              <a:rPr lang="ru-RU" dirty="0" err="1">
                <a:latin typeface="Times New Roman" panose="02020603050405020304" pitchFamily="18" charset="0"/>
                <a:ea typeface="Times New Roman" panose="02020603050405020304" pitchFamily="18" charset="0"/>
              </a:rPr>
              <a:t>шегінен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асқаннан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кейін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ғана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шағылысқан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арттырудың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көшкін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процесі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басталады</a:t>
            </a:r>
            <a:r>
              <a:rPr lang="ru-RU" dirty="0">
                <a:latin typeface="Times New Roman" panose="02020603050405020304" pitchFamily="18" charset="0"/>
                <a:ea typeface="Times New Roman" panose="02020603050405020304" pitchFamily="18" charset="0"/>
              </a:rPr>
              <a:t>. 10 км </a:t>
            </a:r>
            <a:r>
              <a:rPr lang="ru-RU" dirty="0" err="1">
                <a:latin typeface="Times New Roman" panose="02020603050405020304" pitchFamily="18" charset="0"/>
                <a:ea typeface="Times New Roman" panose="02020603050405020304" pitchFamily="18" charset="0"/>
              </a:rPr>
              <a:t>байланыс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үшін</a:t>
            </a:r>
            <a:r>
              <a:rPr lang="ru-RU" dirty="0">
                <a:latin typeface="Times New Roman" panose="02020603050405020304" pitchFamily="18" charset="0"/>
                <a:ea typeface="Times New Roman" panose="02020603050405020304" pitchFamily="18" charset="0"/>
              </a:rPr>
              <a:t> SBS </a:t>
            </a:r>
            <a:r>
              <a:rPr lang="ru-RU" dirty="0" err="1">
                <a:latin typeface="Times New Roman" panose="02020603050405020304" pitchFamily="18" charset="0"/>
                <a:ea typeface="Times New Roman" panose="02020603050405020304" pitchFamily="18" charset="0"/>
              </a:rPr>
              <a:t>шегінің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әдеттегі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мәні</a:t>
            </a:r>
            <a:r>
              <a:rPr lang="ru-RU" dirty="0">
                <a:latin typeface="Times New Roman" panose="02020603050405020304" pitchFamily="18" charset="0"/>
                <a:ea typeface="Times New Roman" panose="02020603050405020304" pitchFamily="18" charset="0"/>
              </a:rPr>
              <a:t> 6…10 </a:t>
            </a:r>
            <a:r>
              <a:rPr lang="ru-RU" dirty="0" err="1">
                <a:latin typeface="Times New Roman" panose="02020603050405020304" pitchFamily="18" charset="0"/>
                <a:ea typeface="Times New Roman" panose="02020603050405020304" pitchFamily="18" charset="0"/>
              </a:rPr>
              <a:t>дБм</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құрайды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деңгейден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жоғары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кіріс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деңгейіне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rPr>
              <a:t> O</a:t>
            </a:r>
            <a:r>
              <a:rPr lang="en-US" dirty="0">
                <a:latin typeface="Times New Roman" panose="02020603050405020304" pitchFamily="18" charset="0"/>
                <a:ea typeface="Times New Roman" panose="02020603050405020304" pitchFamily="18" charset="0"/>
              </a:rPr>
              <a:t>T</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жоғалтуларының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айтарлықтай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өсуі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байқалады</a:t>
            </a:r>
            <a:r>
              <a:rPr lang="ru-RU" dirty="0">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p:txBody>
      </p:sp>
      <p:pic>
        <p:nvPicPr>
          <p:cNvPr id="7" name="Рисунок 6"/>
          <p:cNvPicPr/>
          <p:nvPr/>
        </p:nvPicPr>
        <p:blipFill rotWithShape="1">
          <a:blip r:embed="rId2"/>
          <a:srcRect l="4522" r="3518"/>
          <a:stretch/>
        </p:blipFill>
        <p:spPr>
          <a:xfrm>
            <a:off x="654843" y="1346065"/>
            <a:ext cx="5667375" cy="2414915"/>
          </a:xfrm>
          <a:prstGeom prst="rect">
            <a:avLst/>
          </a:prstGeom>
        </p:spPr>
      </p:pic>
      <p:sp>
        <p:nvSpPr>
          <p:cNvPr id="3" name="Прямоугольник 2"/>
          <p:cNvSpPr/>
          <p:nvPr/>
        </p:nvSpPr>
        <p:spPr>
          <a:xfrm>
            <a:off x="6634161" y="1307678"/>
            <a:ext cx="5167315" cy="2862322"/>
          </a:xfrm>
          <a:prstGeom prst="rect">
            <a:avLst/>
          </a:prstGeom>
        </p:spPr>
        <p:txBody>
          <a:bodyPr wrap="square">
            <a:spAutoFit/>
          </a:bodyPr>
          <a:lstStyle/>
          <a:p>
            <a:pPr indent="450215" algn="just">
              <a:spcAft>
                <a:spcPts val="0"/>
              </a:spcAft>
            </a:pPr>
            <a:r>
              <a:rPr lang="ru-RU" dirty="0" err="1">
                <a:latin typeface="Times New Roman" panose="02020603050405020304" pitchFamily="18" charset="0"/>
                <a:ea typeface="Times New Roman" panose="02020603050405020304" pitchFamily="18" charset="0"/>
              </a:rPr>
              <a:t>Stimulated</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Brillouin</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Scattering</a:t>
            </a:r>
            <a:r>
              <a:rPr lang="ru-RU" dirty="0">
                <a:latin typeface="Times New Roman" panose="02020603050405020304" pitchFamily="18" charset="0"/>
                <a:ea typeface="Times New Roman" panose="02020603050405020304" pitchFamily="18" charset="0"/>
              </a:rPr>
              <a:t> (SBS)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талшық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арқылы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берілуі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мүмкін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мөлшеріне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жоғарғы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шек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қояды</a:t>
            </a:r>
            <a:r>
              <a:rPr lang="ru-RU" dirty="0">
                <a:latin typeface="Times New Roman" panose="02020603050405020304" pitchFamily="18" charset="0"/>
                <a:ea typeface="Times New Roman" panose="02020603050405020304" pitchFamily="18" charset="0"/>
              </a:rPr>
              <a:t>. SBS </a:t>
            </a:r>
            <a:r>
              <a:rPr lang="ru-RU" dirty="0" err="1">
                <a:latin typeface="Times New Roman" panose="02020603050405020304" pitchFamily="18" charset="0"/>
                <a:ea typeface="Times New Roman" panose="02020603050405020304" pitchFamily="18" charset="0"/>
              </a:rPr>
              <a:t>табалдырығы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деп</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аталатын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қуаттың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белгілі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деңгейінен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асқанда</a:t>
            </a:r>
            <a:r>
              <a:rPr lang="ru-RU" dirty="0">
                <a:latin typeface="Times New Roman" panose="02020603050405020304" pitchFamily="18" charset="0"/>
                <a:ea typeface="Times New Roman" panose="02020603050405020304" pitchFamily="18" charset="0"/>
              </a:rPr>
              <a:t> O</a:t>
            </a:r>
            <a:r>
              <a:rPr lang="en-US" dirty="0">
                <a:latin typeface="Times New Roman" panose="02020603050405020304" pitchFamily="18" charset="0"/>
                <a:ea typeface="Times New Roman" panose="02020603050405020304" pitchFamily="18" charset="0"/>
              </a:rPr>
              <a:t>T</a:t>
            </a:r>
            <a:r>
              <a:rPr lang="ru-RU" dirty="0">
                <a:latin typeface="Times New Roman" panose="02020603050405020304" pitchFamily="18" charset="0"/>
                <a:ea typeface="Times New Roman" panose="02020603050405020304" pitchFamily="18" charset="0"/>
              </a:rPr>
              <a:t>-да </a:t>
            </a:r>
            <a:r>
              <a:rPr lang="ru-RU" dirty="0" err="1">
                <a:latin typeface="Times New Roman" panose="02020603050405020304" pitchFamily="18" charset="0"/>
                <a:ea typeface="Times New Roman" panose="02020603050405020304" pitchFamily="18" charset="0"/>
              </a:rPr>
              <a:t>акустикалық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пайда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rPr>
              <a:t> (11.1-суретті </a:t>
            </a:r>
            <a:r>
              <a:rPr lang="ru-RU" dirty="0" err="1">
                <a:latin typeface="Times New Roman" panose="02020603050405020304" pitchFamily="18" charset="0"/>
                <a:ea typeface="Times New Roman" panose="02020603050405020304" pitchFamily="18" charset="0"/>
              </a:rPr>
              <a:t>қараңыз</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әсерінен</a:t>
            </a:r>
            <a:r>
              <a:rPr lang="ru-RU" dirty="0">
                <a:latin typeface="Times New Roman" panose="02020603050405020304" pitchFamily="18" charset="0"/>
                <a:ea typeface="Times New Roman" panose="02020603050405020304" pitchFamily="18" charset="0"/>
              </a:rPr>
              <a:t> сыну </a:t>
            </a:r>
            <a:r>
              <a:rPr lang="ru-RU" dirty="0" err="1">
                <a:latin typeface="Times New Roman" panose="02020603050405020304" pitchFamily="18" charset="0"/>
                <a:ea typeface="Times New Roman" panose="02020603050405020304" pitchFamily="18" charset="0"/>
              </a:rPr>
              <a:t>көрсеткішінің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мәні</a:t>
            </a:r>
            <a:r>
              <a:rPr lang="ru-RU" dirty="0">
                <a:latin typeface="Times New Roman" panose="02020603050405020304" pitchFamily="18" charset="0"/>
                <a:ea typeface="Times New Roman" panose="02020603050405020304" pitchFamily="18" charset="0"/>
              </a:rPr>
              <a:t> n </a:t>
            </a:r>
            <a:r>
              <a:rPr lang="ru-RU" dirty="0" err="1">
                <a:latin typeface="Times New Roman" panose="02020603050405020304" pitchFamily="18" charset="0"/>
                <a:ea typeface="Times New Roman" panose="02020603050405020304" pitchFamily="18" charset="0"/>
              </a:rPr>
              <a:t>өзгереді</a:t>
            </a:r>
            <a:r>
              <a:rPr lang="ru-RU" dirty="0">
                <a:latin typeface="Times New Roman" panose="02020603050405020304" pitchFamily="18" charset="0"/>
                <a:ea typeface="Times New Roman" panose="02020603050405020304" pitchFamily="18" charset="0"/>
              </a:rPr>
              <a:t>. n </a:t>
            </a:r>
            <a:r>
              <a:rPr lang="ru-RU" dirty="0" err="1">
                <a:latin typeface="Times New Roman" panose="02020603050405020304" pitchFamily="18" charset="0"/>
                <a:ea typeface="Times New Roman" panose="02020603050405020304" pitchFamily="18" charset="0"/>
              </a:rPr>
              <a:t>өзгерістері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жарықтың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шашырауын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тудырады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акустикалық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толқындардың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қосымша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генерациясына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әкеледі</a:t>
            </a:r>
            <a:r>
              <a:rPr lang="ru-RU" dirty="0">
                <a:latin typeface="Times New Roman" panose="02020603050405020304" pitchFamily="18" charset="0"/>
                <a:ea typeface="Times New Roman" panose="02020603050405020304" pitchFamily="18" charset="0"/>
              </a:rPr>
              <a:t>.</a:t>
            </a:r>
          </a:p>
        </p:txBody>
      </p:sp>
      <p:sp>
        <p:nvSpPr>
          <p:cNvPr id="4" name="Прямоугольник 3"/>
          <p:cNvSpPr/>
          <p:nvPr/>
        </p:nvSpPr>
        <p:spPr>
          <a:xfrm>
            <a:off x="2872882" y="3660901"/>
            <a:ext cx="1231299" cy="438582"/>
          </a:xfrm>
          <a:prstGeom prst="rect">
            <a:avLst/>
          </a:prstGeom>
        </p:spPr>
        <p:txBody>
          <a:bodyPr wrap="none">
            <a:spAutoFit/>
          </a:bodyPr>
          <a:lstStyle/>
          <a:p>
            <a:pPr algn="ctr">
              <a:lnSpc>
                <a:spcPct val="12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11</a:t>
            </a:r>
            <a:r>
              <a:rPr lang="en-US" dirty="0">
                <a:latin typeface="Times New Roman" panose="02020603050405020304" pitchFamily="18" charset="0"/>
                <a:ea typeface="Times New Roman" panose="02020603050405020304" pitchFamily="18" charset="0"/>
                <a:cs typeface="Times New Roman" panose="02020603050405020304" pitchFamily="18" charset="0"/>
              </a:rPr>
              <a:t>.1-сурет.</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471488" y="1307678"/>
            <a:ext cx="6029325" cy="279180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25543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lvl="1" algn="ctr">
              <a:spcBef>
                <a:spcPts val="1600"/>
              </a:spcBef>
              <a:buSzPts val="1600"/>
              <a:tabLst>
                <a:tab pos="655955" algn="l"/>
              </a:tabLst>
            </a:pPr>
            <a:r>
              <a:rPr lang="ru-RU" sz="2400" kern="0" dirty="0" err="1">
                <a:latin typeface="Times New Roman" panose="02020603050405020304" pitchFamily="18" charset="0"/>
                <a:ea typeface="Arial" panose="020B0604020202020204" pitchFamily="34" charset="0"/>
                <a:cs typeface="Times New Roman" panose="02020603050405020304" pitchFamily="18" charset="0"/>
              </a:rPr>
              <a:t>Бриллуен</a:t>
            </a:r>
            <a:r>
              <a:rPr lang="ru-RU" sz="2400" kern="0" dirty="0">
                <a:latin typeface="Times New Roman" panose="02020603050405020304" pitchFamily="18" charset="0"/>
                <a:ea typeface="Arial" panose="020B0604020202020204" pitchFamily="34" charset="0"/>
                <a:cs typeface="Times New Roman" panose="02020603050405020304" pitchFamily="18" charset="0"/>
              </a:rPr>
              <a:t> мен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Раманның</a:t>
            </a:r>
            <a:r>
              <a:rPr lang="ru-RU" sz="2400" kern="0" dirty="0">
                <a:latin typeface="Times New Roman" panose="02020603050405020304" pitchFamily="18" charset="0"/>
                <a:ea typeface="Arial" panose="020B0604020202020204" pitchFamily="34" charset="0"/>
                <a:cs typeface="Times New Roman" panose="02020603050405020304" pitchFamily="18" charset="0"/>
              </a:rPr>
              <a:t>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шашырауы</a:t>
            </a:r>
            <a:endParaRPr lang="ru-RU" sz="3600" kern="0" dirty="0">
              <a:latin typeface="Calibri Light" panose="020F0302020204030204" pitchFamily="34" charset="0"/>
              <a:ea typeface="Arial" panose="020B0604020202020204" pitchFamily="34"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4</a:t>
            </a:r>
            <a:endParaRPr lang="ru-RU" dirty="0">
              <a:solidFill>
                <a:schemeClr val="tx1"/>
              </a:solidFill>
            </a:endParaRPr>
          </a:p>
        </p:txBody>
      </p:sp>
      <p:pic>
        <p:nvPicPr>
          <p:cNvPr id="5" name="Рисунок 4"/>
          <p:cNvPicPr/>
          <p:nvPr/>
        </p:nvPicPr>
        <p:blipFill>
          <a:blip r:embed="rId2"/>
          <a:stretch>
            <a:fillRect/>
          </a:stretch>
        </p:blipFill>
        <p:spPr>
          <a:xfrm>
            <a:off x="139306" y="1067768"/>
            <a:ext cx="3593305" cy="3782435"/>
          </a:xfrm>
          <a:prstGeom prst="rect">
            <a:avLst/>
          </a:prstGeom>
        </p:spPr>
      </p:pic>
      <p:sp>
        <p:nvSpPr>
          <p:cNvPr id="2" name="Прямоугольник 1"/>
          <p:cNvSpPr/>
          <p:nvPr/>
        </p:nvSpPr>
        <p:spPr>
          <a:xfrm>
            <a:off x="1320308" y="4875041"/>
            <a:ext cx="1231299" cy="438582"/>
          </a:xfrm>
          <a:prstGeom prst="rect">
            <a:avLst/>
          </a:prstGeom>
        </p:spPr>
        <p:txBody>
          <a:bodyPr wrap="none">
            <a:spAutoFit/>
          </a:bodyPr>
          <a:lstStyle/>
          <a:p>
            <a:pPr algn="ctr">
              <a:lnSpc>
                <a:spcPct val="125000"/>
              </a:lnSpc>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11.2-сурет.</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Прямоугольник 2"/>
              <p:cNvSpPr/>
              <p:nvPr/>
            </p:nvSpPr>
            <p:spPr>
              <a:xfrm>
                <a:off x="3732611" y="1097903"/>
                <a:ext cx="8154589" cy="4126643"/>
              </a:xfrm>
              <a:prstGeom prst="rect">
                <a:avLst/>
              </a:prstGeom>
            </p:spPr>
            <p:txBody>
              <a:bodyPr wrap="square">
                <a:spAutoFit/>
              </a:bodyPr>
              <a:lstStyle/>
              <a:p>
                <a:pPr indent="450215" algn="just"/>
                <a:r>
                  <a:rPr lang="kk-KZ" dirty="0">
                    <a:latin typeface="Times New Roman" panose="02020603050405020304" pitchFamily="18" charset="0"/>
                    <a:ea typeface="Times New Roman" panose="02020603050405020304" pitchFamily="18" charset="0"/>
                  </a:rPr>
                  <a:t>Пайдалы қуатты азайту әсерінен басқа, шу пайда болады (шудың салыстырмалы қарқындылығы - RIN, мысалы, -155 дБ/Гц-тен -138 дБ/Гц-ке дейін артады), BER сипаттамаларын нашарлатады (қате ықтималдығы). Міндетті түрде сыртқы модуляторларды (Сыртқы модуляторлар) және үздіксіз тербелістердің лазерлік көздерін (CW - Үздіксіз толқын) пайдалана отырып, жоғары жылдамдықты көліктік оптикалық жүйелерде SBS-ті басқару ерекше маңызды. Алдын ала ескерту ретінде, 1550 нм-дегі дәстүрлі CATV сигнал деңгейлері жиі SBS әсерін тудырады, өйткені әдетте 8 ... 14 дБ шегінде болады, яғни, әдеттегі SBS шекті мәнінен жоғары</a:t>
                </a:r>
                <a:r>
                  <a:rPr lang="kk-KZ" dirty="0" smtClean="0">
                    <a:latin typeface="Times New Roman" panose="02020603050405020304" pitchFamily="18" charset="0"/>
                    <a:ea typeface="Times New Roman" panose="02020603050405020304" pitchFamily="18" charset="0"/>
                  </a:rPr>
                  <a:t>.</a:t>
                </a:r>
                <a:endParaRPr lang="kk-KZ" dirty="0" smtClean="0">
                  <a:effectLst/>
                  <a:latin typeface="Times New Roman" panose="02020603050405020304" pitchFamily="18" charset="0"/>
                  <a:ea typeface="Times New Roman" panose="02020603050405020304" pitchFamily="18" charset="0"/>
                </a:endParaRPr>
              </a:p>
              <a:p>
                <a:pPr indent="450215" algn="just">
                  <a:spcAft>
                    <a:spcPts val="0"/>
                  </a:spcAft>
                </a:pPr>
                <a:r>
                  <a:rPr lang="kk-KZ" dirty="0" smtClean="0">
                    <a:effectLst/>
                    <a:latin typeface="Times New Roman" panose="02020603050405020304" pitchFamily="18" charset="0"/>
                    <a:ea typeface="Times New Roman" panose="02020603050405020304" pitchFamily="18" charset="0"/>
                  </a:rPr>
                  <a:t>Пайда </a:t>
                </a:r>
                <a:r>
                  <a:rPr lang="kk-KZ" dirty="0">
                    <a:effectLst/>
                    <a:latin typeface="Times New Roman" panose="02020603050405020304" pitchFamily="18" charset="0"/>
                    <a:ea typeface="Times New Roman" panose="02020603050405020304" pitchFamily="18" charset="0"/>
                  </a:rPr>
                  <a:t>болған акустикалық толқын (</a:t>
                </a:r>
                <a:r>
                  <a:rPr lang="ru-RU" dirty="0">
                    <a:effectLst/>
                    <a:latin typeface="Times New Roman" panose="02020603050405020304" pitchFamily="18" charset="0"/>
                    <a:ea typeface="Times New Roman" panose="02020603050405020304" pitchFamily="18" charset="0"/>
                  </a:rPr>
                  <a:t>ω</a:t>
                </a:r>
                <a:r>
                  <a:rPr lang="kk-KZ" dirty="0">
                    <a:effectLst/>
                    <a:latin typeface="Times New Roman" panose="02020603050405020304" pitchFamily="18" charset="0"/>
                    <a:ea typeface="Times New Roman" panose="02020603050405020304" pitchFamily="18" charset="0"/>
                  </a:rPr>
                  <a:t>A жиілігімен, 11.2-суретті қараңыз) табиғаты бойынша гипердыбыстық болып табылады және оның жиілік спектрі 10…13 ТГц (1013 Гц) диапазонында болуы мүмкін. Брилуен жиілігінің ығысуы </a:t>
                </a:r>
                <a:r>
                  <a:rPr lang="ru-RU" dirty="0">
                    <a:effectLst/>
                    <a:latin typeface="Times New Roman" panose="02020603050405020304" pitchFamily="18" charset="0"/>
                    <a:ea typeface="Times New Roman" panose="02020603050405020304" pitchFamily="18" charset="0"/>
                  </a:rPr>
                  <a:t>ν</a:t>
                </a:r>
                <a:r>
                  <a:rPr lang="kk-KZ" dirty="0">
                    <a:effectLst/>
                    <a:latin typeface="Times New Roman" panose="02020603050405020304" pitchFamily="18" charset="0"/>
                    <a:ea typeface="Times New Roman" panose="02020603050405020304" pitchFamily="18" charset="0"/>
                  </a:rPr>
                  <a:t>В, </a:t>
                </a:r>
                <a:r>
                  <a:rPr lang="ru-RU" dirty="0">
                    <a:effectLst/>
                    <a:latin typeface="Times New Roman" panose="02020603050405020304" pitchFamily="18" charset="0"/>
                    <a:ea typeface="Times New Roman" panose="02020603050405020304" pitchFamily="18" charset="0"/>
                  </a:rPr>
                  <a:t>ω</a:t>
                </a:r>
                <a:r>
                  <a:rPr lang="kk-KZ" dirty="0">
                    <a:effectLst/>
                    <a:latin typeface="Times New Roman" panose="02020603050405020304" pitchFamily="18" charset="0"/>
                    <a:ea typeface="Times New Roman" panose="02020603050405020304" pitchFamily="18" charset="0"/>
                  </a:rPr>
                  <a:t>А акустикалық толқын жиілігімен мына формула бойынша анықталады</a:t>
                </a:r>
                <a:r>
                  <a:rPr lang="kk-KZ" dirty="0" smtClean="0">
                    <a:effectLst/>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a:p>
                <a:pPr indent="450215" algn="just">
                  <a:spcAft>
                    <a:spcPts val="0"/>
                  </a:spcAft>
                </a:pPr>
                <a:r>
                  <a:rPr lang="kk-KZ" dirty="0">
                    <a:effectLst/>
                    <a:latin typeface="Times New Roman" panose="02020603050405020304" pitchFamily="18" charset="0"/>
                    <a:ea typeface="Times New Roman" panose="02020603050405020304" pitchFamily="18" charset="0"/>
                  </a:rPr>
                  <a:t>                                                </a:t>
                </a:r>
                <a14:m>
                  <m:oMath xmlns:m="http://schemas.openxmlformats.org/officeDocument/2006/math">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𝑉</m:t>
                        </m:r>
                      </m:e>
                      <m:sub>
                        <m:r>
                          <a:rPr lang="kk-KZ" i="1">
                            <a:effectLst/>
                            <a:latin typeface="Cambria Math" panose="02040503050406030204" pitchFamily="18" charset="0"/>
                            <a:ea typeface="Times New Roman" panose="02020603050405020304" pitchFamily="18" charset="0"/>
                          </a:rPr>
                          <m:t>𝑠</m:t>
                        </m:r>
                      </m:sub>
                    </m:sSub>
                    <m:r>
                      <a:rPr lang="kk-KZ" i="1">
                        <a:effectLst/>
                        <a:latin typeface="Cambria Math" panose="02040503050406030204" pitchFamily="18" charset="0"/>
                        <a:ea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rPr>
                        </m:ctrlPr>
                      </m:fPr>
                      <m:num>
                        <m:r>
                          <a:rPr lang="kk-KZ" i="1">
                            <a:effectLst/>
                            <a:latin typeface="Cambria Math" panose="02040503050406030204" pitchFamily="18" charset="0"/>
                            <a:ea typeface="Times New Roman" panose="02020603050405020304" pitchFamily="18" charset="0"/>
                          </a:rPr>
                          <m:t>𝜔</m:t>
                        </m:r>
                      </m:num>
                      <m:den>
                        <m:r>
                          <a:rPr lang="kk-KZ" i="1">
                            <a:effectLst/>
                            <a:latin typeface="Cambria Math" panose="02040503050406030204" pitchFamily="18" charset="0"/>
                            <a:ea typeface="Times New Roman" panose="02020603050405020304" pitchFamily="18" charset="0"/>
                          </a:rPr>
                          <m:t>2</m:t>
                        </m:r>
                        <m:r>
                          <a:rPr lang="kk-KZ" i="1">
                            <a:effectLst/>
                            <a:latin typeface="Cambria Math" panose="02040503050406030204" pitchFamily="18" charset="0"/>
                            <a:ea typeface="Times New Roman" panose="02020603050405020304" pitchFamily="18" charset="0"/>
                          </a:rPr>
                          <m:t>𝜋</m:t>
                        </m:r>
                      </m:den>
                    </m:f>
                    <m:r>
                      <a:rPr lang="kk-KZ" i="1">
                        <a:effectLst/>
                        <a:latin typeface="Cambria Math" panose="02040503050406030204" pitchFamily="18" charset="0"/>
                        <a:ea typeface="Times New Roman" panose="02020603050405020304" pitchFamily="18" charset="0"/>
                      </a:rPr>
                      <m:t>=</m:t>
                    </m:r>
                    <m:f>
                      <m:fPr>
                        <m:ctrlPr>
                          <a:rPr lang="ru-RU" i="1">
                            <a:effectLst/>
                            <a:latin typeface="Cambria Math" panose="02040503050406030204" pitchFamily="18" charset="0"/>
                            <a:ea typeface="Times New Roman" panose="02020603050405020304" pitchFamily="18" charset="0"/>
                          </a:rPr>
                        </m:ctrlPr>
                      </m:fPr>
                      <m:num>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2</m:t>
                            </m:r>
                            <m:r>
                              <a:rPr lang="kk-KZ" i="1">
                                <a:effectLst/>
                                <a:latin typeface="Cambria Math" panose="02040503050406030204" pitchFamily="18" charset="0"/>
                                <a:ea typeface="Times New Roman" panose="02020603050405020304" pitchFamily="18" charset="0"/>
                              </a:rPr>
                              <m:t>h𝑣</m:t>
                            </m:r>
                          </m:e>
                          <m:sub>
                            <m:r>
                              <a:rPr lang="kk-KZ" i="1">
                                <a:effectLst/>
                                <a:latin typeface="Cambria Math" panose="02040503050406030204" pitchFamily="18" charset="0"/>
                                <a:ea typeface="Times New Roman" panose="02020603050405020304" pitchFamily="18" charset="0"/>
                              </a:rPr>
                              <m:t>𝐴</m:t>
                            </m:r>
                          </m:sub>
                        </m:sSub>
                      </m:num>
                      <m:den>
                        <m:sSub>
                          <m:sSubPr>
                            <m:ctrlPr>
                              <a:rPr lang="ru-RU" i="1">
                                <a:effectLst/>
                                <a:latin typeface="Cambria Math" panose="02040503050406030204" pitchFamily="18" charset="0"/>
                                <a:ea typeface="Times New Roman" panose="02020603050405020304" pitchFamily="18" charset="0"/>
                              </a:rPr>
                            </m:ctrlPr>
                          </m:sSubPr>
                          <m:e>
                            <m:r>
                              <a:rPr lang="kk-KZ" i="1">
                                <a:effectLst/>
                                <a:latin typeface="Cambria Math" panose="02040503050406030204" pitchFamily="18" charset="0"/>
                                <a:ea typeface="Times New Roman" panose="02020603050405020304" pitchFamily="18" charset="0"/>
                              </a:rPr>
                              <m:t>𝜆</m:t>
                            </m:r>
                          </m:e>
                          <m:sub>
                            <m:r>
                              <a:rPr lang="kk-KZ" i="1">
                                <a:effectLst/>
                                <a:latin typeface="Cambria Math" panose="02040503050406030204" pitchFamily="18" charset="0"/>
                                <a:ea typeface="Times New Roman" panose="02020603050405020304" pitchFamily="18" charset="0"/>
                              </a:rPr>
                              <m:t>0</m:t>
                            </m:r>
                          </m:sub>
                        </m:sSub>
                      </m:den>
                    </m:f>
                  </m:oMath>
                </a14:m>
                <a:r>
                  <a:rPr lang="kk-KZ" dirty="0">
                    <a:effectLst/>
                    <a:latin typeface="Times New Roman" panose="02020603050405020304" pitchFamily="18" charset="0"/>
                    <a:ea typeface="Times New Roman" panose="02020603050405020304" pitchFamily="18" charset="0"/>
                  </a:rPr>
                  <a:t> </a:t>
                </a:r>
                <a:r>
                  <a:rPr lang="kk-KZ" dirty="0" smtClean="0">
                    <a:effectLst/>
                    <a:latin typeface="Times New Roman" panose="02020603050405020304" pitchFamily="18" charset="0"/>
                    <a:ea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rPr>
                  <a:t>11.1</a:t>
                </a:r>
                <a:r>
                  <a:rPr lang="kk-KZ" dirty="0" smtClean="0">
                    <a:effectLst/>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p:txBody>
          </p:sp>
        </mc:Choice>
        <mc:Fallback xmlns="">
          <p:sp>
            <p:nvSpPr>
              <p:cNvPr id="3" name="Прямоугольник 2"/>
              <p:cNvSpPr>
                <a:spLocks noRot="1" noChangeAspect="1" noMove="1" noResize="1" noEditPoints="1" noAdjustHandles="1" noChangeArrowheads="1" noChangeShapeType="1" noTextEdit="1"/>
              </p:cNvSpPr>
              <p:nvPr/>
            </p:nvSpPr>
            <p:spPr>
              <a:xfrm>
                <a:off x="3732611" y="1097903"/>
                <a:ext cx="8154589" cy="4126643"/>
              </a:xfrm>
              <a:prstGeom prst="rect">
                <a:avLst/>
              </a:prstGeom>
              <a:blipFill rotWithShape="0">
                <a:blip r:embed="rId3"/>
                <a:stretch>
                  <a:fillRect l="-598" t="-739" r="-673"/>
                </a:stretch>
              </a:blipFill>
            </p:spPr>
            <p:txBody>
              <a:bodyPr/>
              <a:lstStyle/>
              <a:p>
                <a:r>
                  <a:rPr lang="ru-RU">
                    <a:noFill/>
                  </a:rPr>
                  <a:t> </a:t>
                </a:r>
              </a:p>
            </p:txBody>
          </p:sp>
        </mc:Fallback>
      </mc:AlternateContent>
      <p:sp>
        <p:nvSpPr>
          <p:cNvPr id="4" name="Прямоугольник 3"/>
          <p:cNvSpPr/>
          <p:nvPr/>
        </p:nvSpPr>
        <p:spPr>
          <a:xfrm>
            <a:off x="267895" y="5338461"/>
            <a:ext cx="11619305" cy="1200329"/>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rPr>
              <a:t>Сонымен, </a:t>
            </a:r>
            <a:r>
              <a:rPr lang="ru-RU" dirty="0">
                <a:latin typeface="Times New Roman" panose="02020603050405020304" pitchFamily="18" charset="0"/>
                <a:ea typeface="Times New Roman" panose="02020603050405020304" pitchFamily="18" charset="0"/>
              </a:rPr>
              <a:t>λ</a:t>
            </a:r>
            <a:r>
              <a:rPr lang="kk-KZ" dirty="0">
                <a:latin typeface="Times New Roman" panose="02020603050405020304" pitchFamily="18" charset="0"/>
                <a:ea typeface="Times New Roman" panose="02020603050405020304" pitchFamily="18" charset="0"/>
              </a:rPr>
              <a:t>=1550 нм үшін OT кварцындағы акустикалық толқынның жылдамдығы </a:t>
            </a:r>
            <a:r>
              <a:rPr lang="ru-RU" dirty="0">
                <a:latin typeface="Times New Roman" panose="02020603050405020304" pitchFamily="18" charset="0"/>
                <a:ea typeface="Times New Roman" panose="02020603050405020304" pitchFamily="18" charset="0"/>
              </a:rPr>
              <a:t>ν</a:t>
            </a:r>
            <a:r>
              <a:rPr lang="kk-KZ" dirty="0">
                <a:latin typeface="Times New Roman" panose="02020603050405020304" pitchFamily="18" charset="0"/>
                <a:ea typeface="Times New Roman" panose="02020603050405020304" pitchFamily="18" charset="0"/>
              </a:rPr>
              <a:t>А≈5×103 м/с және </a:t>
            </a:r>
            <a:r>
              <a:rPr lang="ru-RU" dirty="0">
                <a:latin typeface="Times New Roman" panose="02020603050405020304" pitchFamily="18" charset="0"/>
                <a:ea typeface="Times New Roman" panose="02020603050405020304" pitchFamily="18" charset="0"/>
              </a:rPr>
              <a:t>ν</a:t>
            </a:r>
            <a:r>
              <a:rPr lang="kk-KZ" dirty="0">
                <a:latin typeface="Times New Roman" panose="02020603050405020304" pitchFamily="18" charset="0"/>
                <a:ea typeface="Times New Roman" panose="02020603050405020304" pitchFamily="18" charset="0"/>
              </a:rPr>
              <a:t>В≈10 ГГц (~0,1 нм) құрайды. Көбінесе процесс физикасын жақсырақ түсіну үшін Брилуен жиілігінің ығысуын акустикалық гипердыбыстық толқын немесе Доплер эффектісі арқылы жарық ағынының модуляциясымен салыстырады. </a:t>
            </a:r>
            <a:r>
              <a:rPr lang="ru-RU" dirty="0" err="1">
                <a:latin typeface="Times New Roman" panose="02020603050405020304" pitchFamily="18" charset="0"/>
                <a:ea typeface="Times New Roman" panose="02020603050405020304" pitchFamily="18" charset="0"/>
              </a:rPr>
              <a:t>Брилуен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ауысымының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графикалық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көрінісі</a:t>
            </a:r>
            <a:r>
              <a:rPr lang="ru-RU" dirty="0">
                <a:latin typeface="Times New Roman" panose="02020603050405020304" pitchFamily="18" charset="0"/>
                <a:ea typeface="Times New Roman" panose="02020603050405020304" pitchFamily="18" charset="0"/>
              </a:rPr>
              <a:t> 11.4 </a:t>
            </a:r>
            <a:r>
              <a:rPr lang="ru-RU" dirty="0" err="1">
                <a:latin typeface="Times New Roman" panose="02020603050405020304" pitchFamily="18" charset="0"/>
                <a:ea typeface="Times New Roman" panose="02020603050405020304" pitchFamily="18" charset="0"/>
              </a:rPr>
              <a:t>суретте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көрсетілген</a:t>
            </a:r>
            <a:r>
              <a:rPr lang="ru-RU"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119345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kern="0" dirty="0" err="1">
                <a:latin typeface="Times New Roman" panose="02020603050405020304" pitchFamily="18" charset="0"/>
                <a:ea typeface="Arial" panose="020B0604020202020204" pitchFamily="34" charset="0"/>
                <a:cs typeface="Times New Roman" panose="02020603050405020304" pitchFamily="18" charset="0"/>
              </a:rPr>
              <a:t>Бриллуен</a:t>
            </a:r>
            <a:r>
              <a:rPr lang="ru-RU" sz="2400" kern="0" dirty="0">
                <a:latin typeface="Times New Roman" panose="02020603050405020304" pitchFamily="18" charset="0"/>
                <a:ea typeface="Arial" panose="020B0604020202020204" pitchFamily="34" charset="0"/>
                <a:cs typeface="Times New Roman" panose="02020603050405020304" pitchFamily="18" charset="0"/>
              </a:rPr>
              <a:t> мен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Раманның</a:t>
            </a:r>
            <a:r>
              <a:rPr lang="ru-RU" sz="2400" kern="0" dirty="0">
                <a:latin typeface="Times New Roman" panose="02020603050405020304" pitchFamily="18" charset="0"/>
                <a:ea typeface="Arial" panose="020B0604020202020204" pitchFamily="34" charset="0"/>
                <a:cs typeface="Times New Roman" panose="02020603050405020304" pitchFamily="18" charset="0"/>
              </a:rPr>
              <a:t> </a:t>
            </a:r>
            <a:r>
              <a:rPr lang="ru-RU" sz="2400" kern="0" dirty="0" err="1" smtClean="0">
                <a:latin typeface="Times New Roman" panose="02020603050405020304" pitchFamily="18" charset="0"/>
                <a:ea typeface="Arial" panose="020B0604020202020204" pitchFamily="34" charset="0"/>
                <a:cs typeface="Times New Roman" panose="02020603050405020304" pitchFamily="18" charset="0"/>
              </a:rPr>
              <a:t>шашырауы</a:t>
            </a:r>
            <a:endParaRPr lang="ru-RU" sz="3600" kern="0" dirty="0">
              <a:latin typeface="Calibri Light" panose="020F0302020204030204" pitchFamily="34" charset="0"/>
              <a:ea typeface="Arial" panose="020B0604020202020204" pitchFamily="34"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5</a:t>
            </a:r>
            <a:endParaRPr lang="ru-RU" dirty="0">
              <a:solidFill>
                <a:schemeClr val="tx1"/>
              </a:solidFill>
            </a:endParaRPr>
          </a:p>
        </p:txBody>
      </p:sp>
      <p:pic>
        <p:nvPicPr>
          <p:cNvPr id="7" name="Рисунок 6"/>
          <p:cNvPicPr/>
          <p:nvPr/>
        </p:nvPicPr>
        <p:blipFill rotWithShape="1">
          <a:blip r:embed="rId2"/>
          <a:srcRect l="9724" t="8770" r="10176" b="5740"/>
          <a:stretch/>
        </p:blipFill>
        <p:spPr>
          <a:xfrm>
            <a:off x="1088548" y="1034170"/>
            <a:ext cx="4186238" cy="2314575"/>
          </a:xfrm>
          <a:prstGeom prst="rect">
            <a:avLst/>
          </a:prstGeom>
        </p:spPr>
      </p:pic>
      <p:sp>
        <p:nvSpPr>
          <p:cNvPr id="3" name="Прямоугольник 2"/>
          <p:cNvSpPr/>
          <p:nvPr/>
        </p:nvSpPr>
        <p:spPr>
          <a:xfrm>
            <a:off x="133667" y="3404223"/>
            <a:ext cx="6096000" cy="3416320"/>
          </a:xfrm>
          <a:prstGeom prst="rect">
            <a:avLst/>
          </a:prstGeom>
        </p:spPr>
        <p:txBody>
          <a:bodyPr>
            <a:spAutoFit/>
          </a:bodyPr>
          <a:lstStyle/>
          <a:p>
            <a:pPr algn="ctr">
              <a:spcAft>
                <a:spcPts val="0"/>
              </a:spcAft>
            </a:pPr>
            <a:r>
              <a:rPr lang="ru-RU" dirty="0">
                <a:latin typeface="Times New Roman" panose="02020603050405020304" pitchFamily="18" charset="0"/>
                <a:ea typeface="Times New Roman" panose="02020603050405020304" pitchFamily="18" charset="0"/>
              </a:rPr>
              <a:t>11.3-сурет</a:t>
            </a:r>
            <a:r>
              <a:rPr lang="ru-RU" dirty="0" smtClean="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p>
          <a:p>
            <a:pPr indent="450215" algn="just">
              <a:spcAft>
                <a:spcPts val="0"/>
              </a:spcAft>
            </a:pPr>
            <a:r>
              <a:rPr lang="ru-RU" dirty="0" err="1">
                <a:latin typeface="Times New Roman" panose="02020603050405020304" pitchFamily="18" charset="0"/>
                <a:ea typeface="Times New Roman" panose="02020603050405020304" pitchFamily="18" charset="0"/>
              </a:rPr>
              <a:t>Стимулданған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Раман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шашырауы</a:t>
            </a:r>
            <a:r>
              <a:rPr lang="ru-RU" dirty="0">
                <a:latin typeface="Times New Roman" panose="02020603050405020304" pitchFamily="18" charset="0"/>
                <a:ea typeface="Times New Roman" panose="02020603050405020304" pitchFamily="18" charset="0"/>
              </a:rPr>
              <a:t> (SRS) </a:t>
            </a:r>
            <a:r>
              <a:rPr lang="ru-RU" dirty="0" err="1">
                <a:latin typeface="Times New Roman" panose="02020603050405020304" pitchFamily="18" charset="0"/>
                <a:ea typeface="Times New Roman" panose="02020603050405020304" pitchFamily="18" charset="0"/>
              </a:rPr>
              <a:t>ынталандырылған</a:t>
            </a:r>
            <a:r>
              <a:rPr lang="ru-RU" dirty="0">
                <a:latin typeface="Times New Roman" panose="02020603050405020304" pitchFamily="18" charset="0"/>
                <a:ea typeface="Times New Roman" panose="02020603050405020304" pitchFamily="18" charset="0"/>
              </a:rPr>
              <a:t> </a:t>
            </a:r>
            <a:r>
              <a:rPr lang="kk-KZ" dirty="0">
                <a:latin typeface="Times New Roman" panose="02020603050405020304" pitchFamily="18" charset="0"/>
                <a:ea typeface="Times New Roman" panose="02020603050405020304" pitchFamily="18" charset="0"/>
              </a:rPr>
              <a:t>Б</a:t>
            </a:r>
            <a:r>
              <a:rPr lang="ru-RU" dirty="0" err="1">
                <a:latin typeface="Times New Roman" panose="02020603050405020304" pitchFamily="18" charset="0"/>
                <a:ea typeface="Times New Roman" panose="02020603050405020304" pitchFamily="18" charset="0"/>
              </a:rPr>
              <a:t>рилуин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шашырауына</a:t>
            </a:r>
            <a:r>
              <a:rPr lang="ru-RU" dirty="0">
                <a:latin typeface="Times New Roman" panose="02020603050405020304" pitchFamily="18" charset="0"/>
                <a:ea typeface="Times New Roman" panose="02020603050405020304" pitchFamily="18" charset="0"/>
              </a:rPr>
              <a:t> (SBS) </a:t>
            </a:r>
            <a:r>
              <a:rPr lang="ru-RU" dirty="0" err="1">
                <a:latin typeface="Times New Roman" panose="02020603050405020304" pitchFamily="18" charset="0"/>
                <a:ea typeface="Times New Roman" panose="02020603050405020304" pitchFamily="18" charset="0"/>
              </a:rPr>
              <a:t>қарағанда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әлдеқайда</a:t>
            </a:r>
            <a:r>
              <a:rPr lang="ru-RU" dirty="0">
                <a:latin typeface="Times New Roman" panose="02020603050405020304" pitchFamily="18" charset="0"/>
                <a:ea typeface="Times New Roman" panose="02020603050405020304" pitchFamily="18" charset="0"/>
              </a:rPr>
              <a:t> аз </a:t>
            </a:r>
            <a:r>
              <a:rPr lang="ru-RU" dirty="0" err="1">
                <a:latin typeface="Times New Roman" panose="02020603050405020304" pitchFamily="18" charset="0"/>
                <a:ea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Нағыз</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талшықты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байланыс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желілері</a:t>
            </a:r>
            <a:r>
              <a:rPr lang="ru-RU" dirty="0">
                <a:latin typeface="Times New Roman" panose="02020603050405020304" pitchFamily="18" charset="0"/>
                <a:ea typeface="Times New Roman" panose="02020603050405020304" pitchFamily="18" charset="0"/>
              </a:rPr>
              <a:t> (FOCL) </a:t>
            </a:r>
            <a:r>
              <a:rPr lang="ru-RU" dirty="0" err="1">
                <a:latin typeface="Times New Roman" panose="02020603050405020304" pitchFamily="18" charset="0"/>
                <a:ea typeface="Times New Roman" panose="02020603050405020304" pitchFamily="18" charset="0"/>
              </a:rPr>
              <a:t>деңгейі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шамамен</a:t>
            </a:r>
            <a:r>
              <a:rPr lang="ru-RU" dirty="0">
                <a:latin typeface="Times New Roman" panose="02020603050405020304" pitchFamily="18" charset="0"/>
                <a:ea typeface="Times New Roman" panose="02020603050405020304" pitchFamily="18" charset="0"/>
              </a:rPr>
              <a:t> 25 </a:t>
            </a:r>
            <a:r>
              <a:rPr lang="ru-RU" dirty="0" err="1">
                <a:latin typeface="Times New Roman" panose="02020603050405020304" pitchFamily="18" charset="0"/>
                <a:ea typeface="Times New Roman" panose="02020603050405020304" pitchFamily="18" charset="0"/>
              </a:rPr>
              <a:t>дБм</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болатын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оптикалық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күшейткішті</a:t>
            </a:r>
            <a:r>
              <a:rPr lang="ru-RU" dirty="0">
                <a:latin typeface="Times New Roman" panose="02020603050405020304" pitchFamily="18" charset="0"/>
                <a:ea typeface="Times New Roman" panose="02020603050405020304" pitchFamily="18" charset="0"/>
              </a:rPr>
              <a:t> (EDFA) </a:t>
            </a:r>
            <a:r>
              <a:rPr lang="ru-RU" dirty="0" err="1">
                <a:latin typeface="Times New Roman" panose="02020603050405020304" pitchFamily="18" charset="0"/>
                <a:ea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шығыс</a:t>
            </a:r>
            <a:r>
              <a:rPr lang="ru-RU" dirty="0">
                <a:latin typeface="Times New Roman" panose="02020603050405020304" pitchFamily="18" charset="0"/>
                <a:ea typeface="Times New Roman" panose="02020603050405020304" pitchFamily="18" charset="0"/>
              </a:rPr>
              <a:t> сигнал </a:t>
            </a:r>
            <a:r>
              <a:rPr lang="ru-RU" dirty="0" err="1">
                <a:latin typeface="Times New Roman" panose="02020603050405020304" pitchFamily="18" charset="0"/>
                <a:ea typeface="Times New Roman" panose="02020603050405020304" pitchFamily="18" charset="0"/>
              </a:rPr>
              <a:t>деңгейі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төмен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бірнеше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күшейткішті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пайдалануға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мүмкіндік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береді</a:t>
            </a:r>
            <a:r>
              <a:rPr lang="ru-RU" dirty="0">
                <a:latin typeface="Times New Roman" panose="02020603050405020304" pitchFamily="18" charset="0"/>
                <a:ea typeface="Times New Roman" panose="02020603050405020304" pitchFamily="18" charset="0"/>
              </a:rPr>
              <a:t>.</a:t>
            </a:r>
          </a:p>
          <a:p>
            <a:pPr indent="450215" algn="just">
              <a:spcAft>
                <a:spcPts val="0"/>
              </a:spcAft>
            </a:pPr>
            <a:r>
              <a:rPr lang="ru-RU" dirty="0">
                <a:latin typeface="Times New Roman" panose="02020603050405020304" pitchFamily="18" charset="0"/>
                <a:ea typeface="Times New Roman" panose="02020603050405020304" pitchFamily="18" charset="0"/>
              </a:rPr>
              <a:t>SRS </a:t>
            </a:r>
            <a:r>
              <a:rPr lang="ru-RU" dirty="0" err="1">
                <a:latin typeface="Times New Roman" panose="02020603050405020304" pitchFamily="18" charset="0"/>
                <a:ea typeface="Times New Roman" panose="02020603050405020304" pitchFamily="18" charset="0"/>
              </a:rPr>
              <a:t>табиғаты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бойынша</a:t>
            </a:r>
            <a:r>
              <a:rPr lang="ru-RU" dirty="0">
                <a:latin typeface="Times New Roman" panose="02020603050405020304" pitchFamily="18" charset="0"/>
                <a:ea typeface="Times New Roman" panose="02020603050405020304" pitchFamily="18" charset="0"/>
              </a:rPr>
              <a:t> SBS-</a:t>
            </a:r>
            <a:r>
              <a:rPr lang="ru-RU" dirty="0" err="1">
                <a:latin typeface="Times New Roman" panose="02020603050405020304" pitchFamily="18" charset="0"/>
                <a:ea typeface="Times New Roman" panose="02020603050405020304" pitchFamily="18" charset="0"/>
              </a:rPr>
              <a:t>ге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ұқсас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бірақ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басқа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физикалық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құбылыстардан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туындайды</a:t>
            </a:r>
            <a:r>
              <a:rPr lang="ru-RU" dirty="0">
                <a:latin typeface="Times New Roman" panose="02020603050405020304" pitchFamily="18" charset="0"/>
                <a:ea typeface="Times New Roman" panose="02020603050405020304" pitchFamily="18" charset="0"/>
              </a:rPr>
              <a:t>. SRS </a:t>
            </a:r>
            <a:r>
              <a:rPr lang="ru-RU" dirty="0" err="1">
                <a:latin typeface="Times New Roman" panose="02020603050405020304" pitchFamily="18" charset="0"/>
                <a:ea typeface="Times New Roman" panose="02020603050405020304" pitchFamily="18" charset="0"/>
              </a:rPr>
              <a:t>жиілікке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тәуелді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және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салыстырғанда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қысқа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толқындарда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айқынырақ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көрінеді</a:t>
            </a:r>
            <a:endParaRPr lang="ru-RU" dirty="0">
              <a:effectLst/>
              <a:latin typeface="Times New Roman" panose="02020603050405020304" pitchFamily="18" charset="0"/>
              <a:ea typeface="Times New Roman" panose="02020603050405020304" pitchFamily="18" charset="0"/>
            </a:endParaRPr>
          </a:p>
        </p:txBody>
      </p:sp>
      <p:pic>
        <p:nvPicPr>
          <p:cNvPr id="10" name="Рисунок 9"/>
          <p:cNvPicPr/>
          <p:nvPr/>
        </p:nvPicPr>
        <p:blipFill>
          <a:blip r:embed="rId3"/>
          <a:stretch>
            <a:fillRect/>
          </a:stretch>
        </p:blipFill>
        <p:spPr>
          <a:xfrm>
            <a:off x="6229667" y="1034169"/>
            <a:ext cx="5857560" cy="3009193"/>
          </a:xfrm>
          <a:prstGeom prst="rect">
            <a:avLst/>
          </a:prstGeom>
        </p:spPr>
      </p:pic>
      <p:sp>
        <p:nvSpPr>
          <p:cNvPr id="12" name="Прямоугольник 11"/>
          <p:cNvSpPr/>
          <p:nvPr/>
        </p:nvSpPr>
        <p:spPr>
          <a:xfrm>
            <a:off x="6229667" y="3934425"/>
            <a:ext cx="5857560" cy="2585323"/>
          </a:xfrm>
          <a:prstGeom prst="rect">
            <a:avLst/>
          </a:prstGeom>
        </p:spPr>
        <p:txBody>
          <a:bodyPr wrap="square">
            <a:spAutoFit/>
          </a:bodyPr>
          <a:lstStyle/>
          <a:p>
            <a:pPr algn="ctr"/>
            <a:r>
              <a:rPr lang="ru-RU" dirty="0"/>
              <a:t>11.4- </a:t>
            </a:r>
            <a:r>
              <a:rPr lang="ru-RU" dirty="0" err="1"/>
              <a:t>сурет</a:t>
            </a:r>
            <a:r>
              <a:rPr lang="ru-RU" dirty="0" smtClean="0"/>
              <a:t>.</a:t>
            </a:r>
            <a:endParaRPr lang="ru-RU" dirty="0"/>
          </a:p>
          <a:p>
            <a:pPr algn="just"/>
            <a:r>
              <a:rPr lang="en-US" dirty="0"/>
              <a:t>SBS </a:t>
            </a:r>
            <a:r>
              <a:rPr lang="ru-RU" dirty="0" err="1"/>
              <a:t>және</a:t>
            </a:r>
            <a:r>
              <a:rPr lang="ru-RU" dirty="0"/>
              <a:t> </a:t>
            </a:r>
            <a:r>
              <a:rPr lang="en-US" dirty="0"/>
              <a:t>SRS </a:t>
            </a:r>
            <a:r>
              <a:rPr lang="ru-RU" dirty="0" err="1"/>
              <a:t>құбылыстары</a:t>
            </a:r>
            <a:r>
              <a:rPr lang="ru-RU" dirty="0"/>
              <a:t> </a:t>
            </a:r>
            <a:r>
              <a:rPr lang="ru-RU" dirty="0" err="1"/>
              <a:t>оптикалық</a:t>
            </a:r>
            <a:r>
              <a:rPr lang="ru-RU" dirty="0"/>
              <a:t> </a:t>
            </a:r>
            <a:r>
              <a:rPr lang="ru-RU" dirty="0" err="1"/>
              <a:t>сигналдың</a:t>
            </a:r>
            <a:r>
              <a:rPr lang="ru-RU" dirty="0"/>
              <a:t> </a:t>
            </a:r>
            <a:r>
              <a:rPr lang="ru-RU" dirty="0" err="1"/>
              <a:t>шашыраңқы</a:t>
            </a:r>
            <a:r>
              <a:rPr lang="ru-RU" dirty="0"/>
              <a:t> </a:t>
            </a:r>
            <a:r>
              <a:rPr lang="ru-RU" dirty="0" err="1"/>
              <a:t>және</a:t>
            </a:r>
            <a:r>
              <a:rPr lang="ru-RU" dirty="0"/>
              <a:t> </a:t>
            </a:r>
            <a:r>
              <a:rPr lang="ru-RU" dirty="0" err="1"/>
              <a:t>ұзынырақ</a:t>
            </a:r>
            <a:r>
              <a:rPr lang="ru-RU" dirty="0"/>
              <a:t> </a:t>
            </a:r>
            <a:r>
              <a:rPr lang="ru-RU" dirty="0" err="1"/>
              <a:t>толқындар</a:t>
            </a:r>
            <a:r>
              <a:rPr lang="ru-RU" dirty="0"/>
              <a:t> </a:t>
            </a:r>
            <a:r>
              <a:rPr lang="ru-RU" dirty="0" err="1"/>
              <a:t>аймағына</a:t>
            </a:r>
            <a:r>
              <a:rPr lang="ru-RU" dirty="0"/>
              <a:t> </a:t>
            </a:r>
            <a:r>
              <a:rPr lang="ru-RU" dirty="0" err="1"/>
              <a:t>ауысуынан</a:t>
            </a:r>
            <a:r>
              <a:rPr lang="ru-RU" dirty="0"/>
              <a:t> </a:t>
            </a:r>
            <a:r>
              <a:rPr lang="ru-RU" dirty="0" err="1"/>
              <a:t>көрінеді</a:t>
            </a:r>
            <a:r>
              <a:rPr lang="ru-RU" dirty="0"/>
              <a:t> (11.4-суретте </a:t>
            </a:r>
            <a:r>
              <a:rPr lang="ru-RU" dirty="0" err="1"/>
              <a:t>көрінеді</a:t>
            </a:r>
            <a:r>
              <a:rPr lang="ru-RU" dirty="0"/>
              <a:t>). </a:t>
            </a:r>
            <a:r>
              <a:rPr lang="ru-RU" dirty="0" err="1"/>
              <a:t>Егер</a:t>
            </a:r>
            <a:r>
              <a:rPr lang="ru-RU" dirty="0"/>
              <a:t> </a:t>
            </a:r>
            <a:r>
              <a:rPr lang="en-US" dirty="0"/>
              <a:t>SBS-</a:t>
            </a:r>
            <a:r>
              <a:rPr lang="ru-RU" dirty="0"/>
              <a:t>те </a:t>
            </a:r>
            <a:r>
              <a:rPr lang="ru-RU" dirty="0" err="1"/>
              <a:t>ынталандырылған</a:t>
            </a:r>
            <a:r>
              <a:rPr lang="ru-RU" dirty="0"/>
              <a:t> </a:t>
            </a:r>
            <a:r>
              <a:rPr lang="ru-RU" dirty="0" err="1"/>
              <a:t>сәулелену</a:t>
            </a:r>
            <a:r>
              <a:rPr lang="ru-RU" dirty="0"/>
              <a:t> </a:t>
            </a:r>
            <a:r>
              <a:rPr lang="ru-RU" dirty="0" err="1"/>
              <a:t>спектрі</a:t>
            </a:r>
            <a:r>
              <a:rPr lang="ru-RU" dirty="0"/>
              <a:t> тар (60 МГц-</a:t>
            </a:r>
            <a:r>
              <a:rPr lang="ru-RU" dirty="0" err="1"/>
              <a:t>тен</a:t>
            </a:r>
            <a:r>
              <a:rPr lang="ru-RU" dirty="0"/>
              <a:t> </a:t>
            </a:r>
            <a:r>
              <a:rPr lang="ru-RU" dirty="0" err="1"/>
              <a:t>көп</a:t>
            </a:r>
            <a:r>
              <a:rPr lang="ru-RU" dirty="0"/>
              <a:t> </a:t>
            </a:r>
            <a:r>
              <a:rPr lang="ru-RU" dirty="0" err="1"/>
              <a:t>емес</a:t>
            </a:r>
            <a:r>
              <a:rPr lang="ru-RU" dirty="0"/>
              <a:t>) </a:t>
            </a:r>
            <a:r>
              <a:rPr lang="ru-RU" dirty="0" err="1"/>
              <a:t>және</a:t>
            </a:r>
            <a:r>
              <a:rPr lang="ru-RU" dirty="0"/>
              <a:t> </a:t>
            </a:r>
            <a:r>
              <a:rPr lang="ru-RU" dirty="0" err="1"/>
              <a:t>ұзақ</a:t>
            </a:r>
            <a:r>
              <a:rPr lang="ru-RU" dirty="0"/>
              <a:t> </a:t>
            </a:r>
            <a:r>
              <a:rPr lang="ru-RU" dirty="0" err="1"/>
              <a:t>толқын</a:t>
            </a:r>
            <a:r>
              <a:rPr lang="ru-RU" dirty="0"/>
              <a:t> </a:t>
            </a:r>
            <a:r>
              <a:rPr lang="ru-RU" dirty="0" err="1"/>
              <a:t>ұзындығы</a:t>
            </a:r>
            <a:r>
              <a:rPr lang="ru-RU" dirty="0"/>
              <a:t> </a:t>
            </a:r>
            <a:r>
              <a:rPr lang="ru-RU" dirty="0" err="1"/>
              <a:t>жағына</a:t>
            </a:r>
            <a:r>
              <a:rPr lang="ru-RU" dirty="0"/>
              <a:t> 10...11 ГГц-</a:t>
            </a:r>
            <a:r>
              <a:rPr lang="ru-RU" dirty="0" err="1"/>
              <a:t>ке</a:t>
            </a:r>
            <a:r>
              <a:rPr lang="ru-RU" dirty="0"/>
              <a:t> </a:t>
            </a:r>
            <a:r>
              <a:rPr lang="ru-RU" dirty="0" err="1"/>
              <a:t>ығыса</a:t>
            </a:r>
            <a:r>
              <a:rPr lang="ru-RU" dirty="0"/>
              <a:t>, </a:t>
            </a:r>
            <a:r>
              <a:rPr lang="ru-RU" dirty="0" err="1"/>
              <a:t>онда</a:t>
            </a:r>
            <a:r>
              <a:rPr lang="ru-RU" dirty="0"/>
              <a:t> </a:t>
            </a:r>
            <a:r>
              <a:rPr lang="en-US" dirty="0"/>
              <a:t>SRS-</a:t>
            </a:r>
            <a:r>
              <a:rPr lang="ru-RU" dirty="0"/>
              <a:t>те </a:t>
            </a:r>
            <a:r>
              <a:rPr lang="ru-RU" dirty="0" err="1"/>
              <a:t>ынталандырылған</a:t>
            </a:r>
            <a:r>
              <a:rPr lang="ru-RU" dirty="0"/>
              <a:t> </a:t>
            </a:r>
            <a:r>
              <a:rPr lang="ru-RU" dirty="0" err="1"/>
              <a:t>сәулелену</a:t>
            </a:r>
            <a:r>
              <a:rPr lang="ru-RU" dirty="0"/>
              <a:t> </a:t>
            </a:r>
            <a:r>
              <a:rPr lang="ru-RU" dirty="0" err="1"/>
              <a:t>спектрі</a:t>
            </a:r>
            <a:r>
              <a:rPr lang="ru-RU" dirty="0"/>
              <a:t> </a:t>
            </a:r>
            <a:r>
              <a:rPr lang="ru-RU" dirty="0" err="1"/>
              <a:t>кең</a:t>
            </a:r>
            <a:r>
              <a:rPr lang="ru-RU" dirty="0"/>
              <a:t> (~7 ТГц) </a:t>
            </a:r>
            <a:r>
              <a:rPr lang="ru-RU" dirty="0" err="1"/>
              <a:t>ұзын</a:t>
            </a:r>
            <a:r>
              <a:rPr lang="ru-RU" dirty="0"/>
              <a:t> </a:t>
            </a:r>
            <a:r>
              <a:rPr lang="ru-RU" dirty="0" err="1"/>
              <a:t>толқын</a:t>
            </a:r>
            <a:r>
              <a:rPr lang="ru-RU" dirty="0"/>
              <a:t> </a:t>
            </a:r>
            <a:r>
              <a:rPr lang="ru-RU" dirty="0" err="1"/>
              <a:t>ұзындығы</a:t>
            </a:r>
            <a:r>
              <a:rPr lang="ru-RU" dirty="0"/>
              <a:t> </a:t>
            </a:r>
            <a:r>
              <a:rPr lang="ru-RU" dirty="0" err="1"/>
              <a:t>жағынан</a:t>
            </a:r>
            <a:r>
              <a:rPr lang="ru-RU" dirty="0"/>
              <a:t> </a:t>
            </a:r>
            <a:r>
              <a:rPr lang="ru-RU" dirty="0" err="1"/>
              <a:t>шамамен</a:t>
            </a:r>
            <a:r>
              <a:rPr lang="ru-RU" dirty="0"/>
              <a:t> 10...13 ГГц </a:t>
            </a:r>
            <a:r>
              <a:rPr lang="ru-RU" dirty="0" err="1"/>
              <a:t>ығысады</a:t>
            </a:r>
            <a:r>
              <a:rPr lang="ru-RU" dirty="0"/>
              <a:t>. </a:t>
            </a:r>
          </a:p>
        </p:txBody>
      </p:sp>
    </p:spTree>
    <p:extLst>
      <p:ext uri="{BB962C8B-B14F-4D97-AF65-F5344CB8AC3E}">
        <p14:creationId xmlns:p14="http://schemas.microsoft.com/office/powerpoint/2010/main" val="1162856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kern="0" dirty="0" err="1">
                <a:latin typeface="Times New Roman" panose="02020603050405020304" pitchFamily="18" charset="0"/>
                <a:ea typeface="Arial" panose="020B0604020202020204" pitchFamily="34" charset="0"/>
                <a:cs typeface="Times New Roman" panose="02020603050405020304" pitchFamily="18" charset="0"/>
              </a:rPr>
              <a:t>Бриллуен</a:t>
            </a:r>
            <a:r>
              <a:rPr lang="ru-RU" sz="2400" kern="0" dirty="0">
                <a:latin typeface="Times New Roman" panose="02020603050405020304" pitchFamily="18" charset="0"/>
                <a:ea typeface="Arial" panose="020B0604020202020204" pitchFamily="34" charset="0"/>
                <a:cs typeface="Times New Roman" panose="02020603050405020304" pitchFamily="18" charset="0"/>
              </a:rPr>
              <a:t> мен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Раманның</a:t>
            </a:r>
            <a:r>
              <a:rPr lang="ru-RU" sz="2400" kern="0" dirty="0">
                <a:latin typeface="Times New Roman" panose="02020603050405020304" pitchFamily="18" charset="0"/>
                <a:ea typeface="Arial" panose="020B0604020202020204" pitchFamily="34" charset="0"/>
                <a:cs typeface="Times New Roman" panose="02020603050405020304" pitchFamily="18" charset="0"/>
              </a:rPr>
              <a:t> </a:t>
            </a:r>
            <a:r>
              <a:rPr lang="ru-RU" sz="2400" kern="0" dirty="0" err="1" smtClean="0">
                <a:latin typeface="Times New Roman" panose="02020603050405020304" pitchFamily="18" charset="0"/>
                <a:ea typeface="Arial" panose="020B0604020202020204" pitchFamily="34" charset="0"/>
                <a:cs typeface="Times New Roman" panose="02020603050405020304" pitchFamily="18" charset="0"/>
              </a:rPr>
              <a:t>шашырауы</a:t>
            </a:r>
            <a:endParaRPr lang="ru-RU" sz="3600" kern="0" dirty="0">
              <a:latin typeface="Calibri Light" panose="020F0302020204030204" pitchFamily="34" charset="0"/>
              <a:ea typeface="Arial" panose="020B0604020202020204" pitchFamily="34"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6</a:t>
            </a:r>
            <a:endParaRPr lang="ru-RU" dirty="0">
              <a:solidFill>
                <a:schemeClr val="tx1"/>
              </a:solidFill>
            </a:endParaRPr>
          </a:p>
        </p:txBody>
      </p:sp>
      <p:sp>
        <p:nvSpPr>
          <p:cNvPr id="2" name="Прямоугольник 1"/>
          <p:cNvSpPr/>
          <p:nvPr/>
        </p:nvSpPr>
        <p:spPr>
          <a:xfrm>
            <a:off x="461963" y="1942744"/>
            <a:ext cx="11239500" cy="3477875"/>
          </a:xfrm>
          <a:prstGeom prst="rect">
            <a:avLst/>
          </a:prstGeom>
        </p:spPr>
        <p:txBody>
          <a:bodyPr wrap="square">
            <a:spAutoFit/>
          </a:bodyPr>
          <a:lstStyle/>
          <a:p>
            <a:r>
              <a:rPr lang="en-US" sz="2000" dirty="0"/>
              <a:t>SBS </a:t>
            </a:r>
            <a:r>
              <a:rPr lang="ru-RU" sz="2000" dirty="0" err="1"/>
              <a:t>және</a:t>
            </a:r>
            <a:r>
              <a:rPr lang="ru-RU" sz="2000" dirty="0"/>
              <a:t> </a:t>
            </a:r>
            <a:r>
              <a:rPr lang="en-US" sz="2000" dirty="0"/>
              <a:t>SRS </a:t>
            </a:r>
            <a:r>
              <a:rPr lang="ru-RU" sz="2000" dirty="0" err="1"/>
              <a:t>ұқсастығымен</a:t>
            </a:r>
            <a:r>
              <a:rPr lang="ru-RU" sz="2000" dirty="0"/>
              <a:t> </a:t>
            </a:r>
            <a:r>
              <a:rPr lang="ru-RU" sz="2000" dirty="0" err="1"/>
              <a:t>бірнеше</a:t>
            </a:r>
            <a:r>
              <a:rPr lang="ru-RU" sz="2000" dirty="0"/>
              <a:t> </a:t>
            </a:r>
            <a:r>
              <a:rPr lang="ru-RU" sz="2000" dirty="0" err="1"/>
              <a:t>маңызды</a:t>
            </a:r>
            <a:r>
              <a:rPr lang="ru-RU" sz="2000" dirty="0"/>
              <a:t> </a:t>
            </a:r>
            <a:r>
              <a:rPr lang="ru-RU" sz="2000" dirty="0" err="1"/>
              <a:t>айырмашылықтар</a:t>
            </a:r>
            <a:r>
              <a:rPr lang="ru-RU" sz="2000" dirty="0"/>
              <a:t> бар:</a:t>
            </a:r>
          </a:p>
          <a:p>
            <a:pPr marL="285750" indent="-285750">
              <a:buFont typeface="Arial" panose="020B0604020202020204" pitchFamily="34" charset="0"/>
              <a:buChar char="•"/>
            </a:pPr>
            <a:r>
              <a:rPr lang="ru-RU" sz="2000" dirty="0"/>
              <a:t> </a:t>
            </a:r>
            <a:r>
              <a:rPr lang="en-US" sz="2000" dirty="0"/>
              <a:t>SBS </a:t>
            </a:r>
            <a:r>
              <a:rPr lang="ru-RU" sz="2000" dirty="0"/>
              <a:t>тек </a:t>
            </a:r>
            <a:r>
              <a:rPr lang="ru-RU" sz="2000" dirty="0" err="1"/>
              <a:t>қарсы</a:t>
            </a:r>
            <a:r>
              <a:rPr lang="ru-RU" sz="2000" dirty="0"/>
              <a:t> </a:t>
            </a:r>
            <a:r>
              <a:rPr lang="ru-RU" sz="2000" dirty="0" err="1"/>
              <a:t>таралатын</a:t>
            </a:r>
            <a:r>
              <a:rPr lang="ru-RU" sz="2000" dirty="0"/>
              <a:t> </a:t>
            </a:r>
            <a:r>
              <a:rPr lang="ru-RU" sz="2000" dirty="0" err="1"/>
              <a:t>толқын</a:t>
            </a:r>
            <a:r>
              <a:rPr lang="ru-RU" sz="2000" dirty="0"/>
              <a:t> </a:t>
            </a:r>
            <a:r>
              <a:rPr lang="ru-RU" sz="2000" dirty="0" err="1"/>
              <a:t>үшін</a:t>
            </a:r>
            <a:r>
              <a:rPr lang="ru-RU" sz="2000" dirty="0"/>
              <a:t> </a:t>
            </a:r>
            <a:r>
              <a:rPr lang="ru-RU" sz="2000" dirty="0" err="1"/>
              <a:t>байқалады</a:t>
            </a:r>
            <a:r>
              <a:rPr lang="ru-RU" sz="2000" dirty="0"/>
              <a:t>, </a:t>
            </a:r>
            <a:r>
              <a:rPr lang="ru-RU" sz="2000" dirty="0" err="1"/>
              <a:t>шашырау</a:t>
            </a:r>
            <a:r>
              <a:rPr lang="ru-RU" sz="2000" dirty="0"/>
              <a:t> тек </a:t>
            </a:r>
            <a:r>
              <a:rPr lang="ru-RU" sz="2000" dirty="0" err="1"/>
              <a:t>кері</a:t>
            </a:r>
            <a:r>
              <a:rPr lang="ru-RU" sz="2000" dirty="0"/>
              <a:t>, сигнал </a:t>
            </a:r>
            <a:r>
              <a:rPr lang="ru-RU" sz="2000" dirty="0" err="1"/>
              <a:t>көзіне</a:t>
            </a:r>
            <a:r>
              <a:rPr lang="ru-RU" sz="2000" dirty="0"/>
              <a:t> </a:t>
            </a:r>
            <a:r>
              <a:rPr lang="ru-RU" sz="2000" dirty="0" err="1"/>
              <a:t>қарай</a:t>
            </a:r>
            <a:r>
              <a:rPr lang="ru-RU" sz="2000" dirty="0"/>
              <a:t> </a:t>
            </a:r>
            <a:r>
              <a:rPr lang="ru-RU" sz="2000" dirty="0" err="1"/>
              <a:t>жүреді</a:t>
            </a:r>
            <a:r>
              <a:rPr lang="ru-RU" sz="2000" dirty="0"/>
              <a:t>. </a:t>
            </a:r>
            <a:r>
              <a:rPr lang="en-US" sz="2000" dirty="0"/>
              <a:t>SRS </a:t>
            </a:r>
            <a:r>
              <a:rPr lang="ru-RU" sz="2000" dirty="0" err="1"/>
              <a:t>қарсы</a:t>
            </a:r>
            <a:r>
              <a:rPr lang="ru-RU" sz="2000" dirty="0"/>
              <a:t> </a:t>
            </a:r>
            <a:r>
              <a:rPr lang="ru-RU" sz="2000" dirty="0" err="1"/>
              <a:t>таралатын</a:t>
            </a:r>
            <a:r>
              <a:rPr lang="ru-RU" sz="2000" dirty="0"/>
              <a:t> </a:t>
            </a:r>
            <a:r>
              <a:rPr lang="ru-RU" sz="2000" dirty="0" err="1"/>
              <a:t>толқындар</a:t>
            </a:r>
            <a:r>
              <a:rPr lang="ru-RU" sz="2000" dirty="0"/>
              <a:t> </a:t>
            </a:r>
            <a:r>
              <a:rPr lang="ru-RU" sz="2000" dirty="0" err="1"/>
              <a:t>үшін</a:t>
            </a:r>
            <a:r>
              <a:rPr lang="ru-RU" sz="2000" dirty="0"/>
              <a:t> де (</a:t>
            </a:r>
            <a:r>
              <a:rPr lang="ru-RU" sz="2000" dirty="0" err="1"/>
              <a:t>бастапқы</a:t>
            </a:r>
            <a:r>
              <a:rPr lang="ru-RU" sz="2000" dirty="0"/>
              <a:t> </a:t>
            </a:r>
            <a:r>
              <a:rPr lang="ru-RU" sz="2000" dirty="0" err="1"/>
              <a:t>сәулеленудің</a:t>
            </a:r>
            <a:r>
              <a:rPr lang="ru-RU" sz="2000" dirty="0"/>
              <a:t> </a:t>
            </a:r>
            <a:r>
              <a:rPr lang="ru-RU" sz="2000" dirty="0" err="1"/>
              <a:t>интенсивтілігіне</a:t>
            </a:r>
            <a:r>
              <a:rPr lang="ru-RU" sz="2000" dirty="0"/>
              <a:t> </a:t>
            </a:r>
            <a:r>
              <a:rPr lang="ru-RU" sz="2000" dirty="0" err="1"/>
              <a:t>қатысты</a:t>
            </a:r>
            <a:r>
              <a:rPr lang="ru-RU" sz="2000" dirty="0"/>
              <a:t> </a:t>
            </a:r>
            <a:r>
              <a:rPr lang="ru-RU" sz="2000" dirty="0" err="1"/>
              <a:t>шамамен</a:t>
            </a:r>
            <a:r>
              <a:rPr lang="ru-RU" sz="2000" dirty="0"/>
              <a:t> -50 ... -60 дБ </a:t>
            </a:r>
            <a:r>
              <a:rPr lang="ru-RU" sz="2000" dirty="0" err="1"/>
              <a:t>деңгейі</a:t>
            </a:r>
            <a:r>
              <a:rPr lang="ru-RU" sz="2000" dirty="0"/>
              <a:t> бар Стокс </a:t>
            </a:r>
            <a:r>
              <a:rPr lang="ru-RU" sz="2000" dirty="0" err="1"/>
              <a:t>сәулеленуі</a:t>
            </a:r>
            <a:r>
              <a:rPr lang="ru-RU" sz="2000" dirty="0"/>
              <a:t>), </a:t>
            </a:r>
            <a:r>
              <a:rPr lang="ru-RU" sz="2000" dirty="0" err="1"/>
              <a:t>сондай-ақ</a:t>
            </a:r>
            <a:r>
              <a:rPr lang="ru-RU" sz="2000" dirty="0"/>
              <a:t> </a:t>
            </a:r>
            <a:r>
              <a:rPr lang="ru-RU" sz="2000" dirty="0" err="1"/>
              <a:t>кодирекциялық</a:t>
            </a:r>
            <a:r>
              <a:rPr lang="ru-RU" sz="2000" dirty="0"/>
              <a:t> </a:t>
            </a:r>
            <a:r>
              <a:rPr lang="ru-RU" sz="2000" dirty="0" err="1"/>
              <a:t>толқындар</a:t>
            </a:r>
            <a:r>
              <a:rPr lang="ru-RU" sz="2000" dirty="0"/>
              <a:t> </a:t>
            </a:r>
            <a:r>
              <a:rPr lang="ru-RU" sz="2000" dirty="0" err="1"/>
              <a:t>үшін</a:t>
            </a:r>
            <a:r>
              <a:rPr lang="ru-RU" sz="2000" dirty="0"/>
              <a:t> де (</a:t>
            </a:r>
            <a:r>
              <a:rPr lang="ru-RU" sz="2000" dirty="0" err="1"/>
              <a:t>деңгейі</a:t>
            </a:r>
            <a:r>
              <a:rPr lang="ru-RU" sz="2000" dirty="0"/>
              <a:t> -70 </a:t>
            </a:r>
            <a:r>
              <a:rPr lang="ru-RU" sz="2000" dirty="0" err="1"/>
              <a:t>шамасында</a:t>
            </a:r>
            <a:r>
              <a:rPr lang="ru-RU" sz="2000" dirty="0"/>
              <a:t> </a:t>
            </a:r>
            <a:r>
              <a:rPr lang="ru-RU" sz="2000" dirty="0" err="1"/>
              <a:t>Стоксқа</a:t>
            </a:r>
            <a:r>
              <a:rPr lang="ru-RU" sz="2000" dirty="0"/>
              <a:t> </a:t>
            </a:r>
            <a:r>
              <a:rPr lang="ru-RU" sz="2000" dirty="0" err="1"/>
              <a:t>қарсы</a:t>
            </a:r>
            <a:r>
              <a:rPr lang="ru-RU" sz="2000" dirty="0"/>
              <a:t> </a:t>
            </a:r>
            <a:r>
              <a:rPr lang="ru-RU" sz="2000" dirty="0" err="1"/>
              <a:t>сәулелену</a:t>
            </a:r>
            <a:r>
              <a:rPr lang="ru-RU" sz="2000" dirty="0"/>
              <a:t>) </a:t>
            </a:r>
            <a:r>
              <a:rPr lang="ru-RU" sz="2000" dirty="0" err="1"/>
              <a:t>байқалады</a:t>
            </a:r>
            <a:r>
              <a:rPr lang="ru-RU" sz="2000" dirty="0"/>
              <a:t>. </a:t>
            </a:r>
            <a:r>
              <a:rPr lang="ru-RU" sz="2000" dirty="0" err="1"/>
              <a:t>Негізгі</a:t>
            </a:r>
            <a:r>
              <a:rPr lang="ru-RU" sz="2000" dirty="0"/>
              <a:t> </a:t>
            </a:r>
            <a:r>
              <a:rPr lang="ru-RU" sz="2000" dirty="0" err="1"/>
              <a:t>толқынға</a:t>
            </a:r>
            <a:r>
              <a:rPr lang="ru-RU" sz="2000" dirty="0"/>
              <a:t> </a:t>
            </a:r>
            <a:r>
              <a:rPr lang="ru-RU" sz="2000" dirty="0" err="1"/>
              <a:t>қатысты</a:t>
            </a:r>
            <a:r>
              <a:rPr lang="ru-RU" sz="2000" dirty="0"/>
              <a:t> -80 дБ). Стокс </a:t>
            </a:r>
            <a:r>
              <a:rPr lang="ru-RU" sz="2000" dirty="0" err="1"/>
              <a:t>және</a:t>
            </a:r>
            <a:r>
              <a:rPr lang="ru-RU" sz="2000" dirty="0"/>
              <a:t> </a:t>
            </a:r>
            <a:r>
              <a:rPr lang="ru-RU" sz="2000" dirty="0" err="1"/>
              <a:t>антистокс</a:t>
            </a:r>
            <a:r>
              <a:rPr lang="ru-RU" sz="2000" dirty="0"/>
              <a:t> </a:t>
            </a:r>
            <a:r>
              <a:rPr lang="ru-RU" sz="2000" dirty="0" err="1"/>
              <a:t>толқындары</a:t>
            </a:r>
            <a:r>
              <a:rPr lang="ru-RU" sz="2000" dirty="0"/>
              <a:t> </a:t>
            </a:r>
            <a:r>
              <a:rPr lang="ru-RU" sz="2000" dirty="0" err="1"/>
              <a:t>негізгі</a:t>
            </a:r>
            <a:r>
              <a:rPr lang="ru-RU" sz="2000" dirty="0"/>
              <a:t> </a:t>
            </a:r>
            <a:r>
              <a:rPr lang="ru-RU" sz="2000" dirty="0" err="1"/>
              <a:t>таралатын</a:t>
            </a:r>
            <a:r>
              <a:rPr lang="ru-RU" sz="2000" dirty="0"/>
              <a:t> </a:t>
            </a:r>
            <a:r>
              <a:rPr lang="ru-RU" sz="2000" dirty="0" err="1"/>
              <a:t>сәулелену</a:t>
            </a:r>
            <a:r>
              <a:rPr lang="ru-RU" sz="2000" dirty="0"/>
              <a:t> </a:t>
            </a:r>
            <a:r>
              <a:rPr lang="ru-RU" sz="2000" dirty="0" err="1"/>
              <a:t>жиілігіне</a:t>
            </a:r>
            <a:r>
              <a:rPr lang="ru-RU" sz="2000" dirty="0"/>
              <a:t> </a:t>
            </a:r>
            <a:r>
              <a:rPr lang="ru-RU" sz="2000" dirty="0" err="1"/>
              <a:t>қатысты</a:t>
            </a:r>
            <a:r>
              <a:rPr lang="ru-RU" sz="2000" dirty="0"/>
              <a:t> </a:t>
            </a:r>
            <a:r>
              <a:rPr lang="ru-RU" sz="2000" dirty="0" err="1"/>
              <a:t>жиілік</a:t>
            </a:r>
            <a:r>
              <a:rPr lang="ru-RU" sz="2000" dirty="0"/>
              <a:t> </a:t>
            </a:r>
            <a:r>
              <a:rPr lang="ru-RU" sz="2000" dirty="0" err="1"/>
              <a:t>симметриялы</a:t>
            </a:r>
            <a:r>
              <a:rPr lang="ru-RU" sz="2000" dirty="0"/>
              <a:t>.</a:t>
            </a:r>
          </a:p>
          <a:p>
            <a:pPr marL="285750" indent="-285750">
              <a:buFont typeface="Arial" panose="020B0604020202020204" pitchFamily="34" charset="0"/>
              <a:buChar char="•"/>
            </a:pPr>
            <a:r>
              <a:rPr lang="ru-RU" sz="2000" dirty="0"/>
              <a:t> </a:t>
            </a:r>
            <a:r>
              <a:rPr lang="en-US" sz="2000" dirty="0"/>
              <a:t>SRS </a:t>
            </a:r>
            <a:r>
              <a:rPr lang="ru-RU" sz="2000" dirty="0" err="1"/>
              <a:t>кезінде</a:t>
            </a:r>
            <a:r>
              <a:rPr lang="ru-RU" sz="2000" dirty="0"/>
              <a:t> </a:t>
            </a:r>
            <a:r>
              <a:rPr lang="ru-RU" sz="2000" dirty="0" err="1"/>
              <a:t>ынталандырылған</a:t>
            </a:r>
            <a:r>
              <a:rPr lang="ru-RU" sz="2000" dirty="0"/>
              <a:t> </a:t>
            </a:r>
            <a:r>
              <a:rPr lang="ru-RU" sz="2000" dirty="0" err="1"/>
              <a:t>эмиссияның</a:t>
            </a:r>
            <a:r>
              <a:rPr lang="ru-RU" sz="2000" dirty="0"/>
              <a:t> </a:t>
            </a:r>
            <a:r>
              <a:rPr lang="ru-RU" sz="2000" dirty="0" err="1"/>
              <a:t>спектрі</a:t>
            </a:r>
            <a:r>
              <a:rPr lang="ru-RU" sz="2000" dirty="0"/>
              <a:t> </a:t>
            </a:r>
            <a:r>
              <a:rPr lang="ru-RU" sz="2000" dirty="0" err="1"/>
              <a:t>салыстырмалы</a:t>
            </a:r>
            <a:r>
              <a:rPr lang="ru-RU" sz="2000" dirty="0"/>
              <a:t> </a:t>
            </a:r>
            <a:r>
              <a:rPr lang="ru-RU" sz="2000" dirty="0" err="1"/>
              <a:t>түрде</a:t>
            </a:r>
            <a:r>
              <a:rPr lang="ru-RU" sz="2000" dirty="0"/>
              <a:t> </a:t>
            </a:r>
            <a:r>
              <a:rPr lang="ru-RU" sz="2000" dirty="0" err="1"/>
              <a:t>көбірек</a:t>
            </a:r>
            <a:r>
              <a:rPr lang="ru-RU" sz="2000" dirty="0"/>
              <a:t> </a:t>
            </a:r>
            <a:r>
              <a:rPr lang="ru-RU" sz="2000" dirty="0" err="1"/>
              <a:t>ығысады</a:t>
            </a:r>
            <a:r>
              <a:rPr lang="ru-RU" sz="2000" dirty="0"/>
              <a:t> (</a:t>
            </a:r>
            <a:r>
              <a:rPr lang="ru-RU" sz="2000" dirty="0" err="1"/>
              <a:t>шамамен</a:t>
            </a:r>
            <a:r>
              <a:rPr lang="ru-RU" sz="2000" dirty="0"/>
              <a:t> </a:t>
            </a:r>
            <a:r>
              <a:rPr lang="ru-RU" sz="2000" dirty="0" err="1"/>
              <a:t>үш</a:t>
            </a:r>
            <a:r>
              <a:rPr lang="ru-RU" sz="2000" dirty="0"/>
              <a:t> </a:t>
            </a:r>
            <a:r>
              <a:rPr lang="ru-RU" sz="2000" dirty="0" err="1"/>
              <a:t>реттік</a:t>
            </a:r>
            <a:r>
              <a:rPr lang="ru-RU" sz="2000" dirty="0"/>
              <a:t> </a:t>
            </a:r>
            <a:r>
              <a:rPr lang="ru-RU" sz="2000" dirty="0" err="1"/>
              <a:t>айырмашылық</a:t>
            </a:r>
            <a:r>
              <a:rPr lang="ru-RU" sz="2000" dirty="0"/>
              <a:t>) </a:t>
            </a:r>
            <a:r>
              <a:rPr lang="ru-RU" sz="2000" dirty="0" err="1"/>
              <a:t>және</a:t>
            </a:r>
            <a:r>
              <a:rPr lang="ru-RU" sz="2000" dirty="0"/>
              <a:t> </a:t>
            </a:r>
            <a:r>
              <a:rPr lang="ru-RU" sz="2000" dirty="0" err="1"/>
              <a:t>оның</a:t>
            </a:r>
            <a:r>
              <a:rPr lang="ru-RU" sz="2000" dirty="0"/>
              <a:t> </a:t>
            </a:r>
            <a:r>
              <a:rPr lang="ru-RU" sz="2000" dirty="0" err="1"/>
              <a:t>ені</a:t>
            </a:r>
            <a:r>
              <a:rPr lang="ru-RU" sz="2000" dirty="0"/>
              <a:t> </a:t>
            </a:r>
            <a:r>
              <a:rPr lang="en-US" sz="2000" dirty="0"/>
              <a:t>SBS-</a:t>
            </a:r>
            <a:r>
              <a:rPr lang="ru-RU" sz="2000" dirty="0" err="1"/>
              <a:t>ге</a:t>
            </a:r>
            <a:r>
              <a:rPr lang="ru-RU" sz="2000" dirty="0"/>
              <a:t> </a:t>
            </a:r>
            <a:r>
              <a:rPr lang="ru-RU" sz="2000" dirty="0" err="1"/>
              <a:t>қарағанда</a:t>
            </a:r>
            <a:r>
              <a:rPr lang="ru-RU" sz="2000" dirty="0"/>
              <a:t> </a:t>
            </a:r>
            <a:r>
              <a:rPr lang="ru-RU" sz="2000" dirty="0" err="1"/>
              <a:t>әлдеқайда</a:t>
            </a:r>
            <a:r>
              <a:rPr lang="ru-RU" sz="2000" dirty="0"/>
              <a:t> </a:t>
            </a:r>
            <a:r>
              <a:rPr lang="ru-RU" sz="2000" dirty="0" err="1"/>
              <a:t>үлкен</a:t>
            </a:r>
            <a:r>
              <a:rPr lang="ru-RU" sz="2000" dirty="0"/>
              <a:t> (</a:t>
            </a:r>
            <a:r>
              <a:rPr lang="ru-RU" sz="2000" dirty="0" err="1"/>
              <a:t>шамамен</a:t>
            </a:r>
            <a:r>
              <a:rPr lang="ru-RU" sz="2000" dirty="0"/>
              <a:t> </a:t>
            </a:r>
            <a:r>
              <a:rPr lang="ru-RU" sz="2000" dirty="0" err="1"/>
              <a:t>үш</a:t>
            </a:r>
            <a:r>
              <a:rPr lang="ru-RU" sz="2000" dirty="0"/>
              <a:t> </a:t>
            </a:r>
            <a:r>
              <a:rPr lang="ru-RU" sz="2000" dirty="0" err="1"/>
              <a:t>реттік</a:t>
            </a:r>
            <a:r>
              <a:rPr lang="ru-RU" sz="2000" dirty="0"/>
              <a:t>).</a:t>
            </a:r>
          </a:p>
          <a:p>
            <a:pPr marL="285750" indent="-285750">
              <a:buFont typeface="Arial" panose="020B0604020202020204" pitchFamily="34" charset="0"/>
              <a:buChar char="•"/>
            </a:pPr>
            <a:r>
              <a:rPr lang="ru-RU" sz="2000" dirty="0"/>
              <a:t> </a:t>
            </a:r>
            <a:r>
              <a:rPr lang="en-US" sz="2000" dirty="0" smtClean="0"/>
              <a:t>SRS-</a:t>
            </a:r>
            <a:r>
              <a:rPr lang="ru-RU" sz="2000" dirty="0" err="1"/>
              <a:t>тің</a:t>
            </a:r>
            <a:r>
              <a:rPr lang="ru-RU" sz="2000" dirty="0"/>
              <a:t> </a:t>
            </a:r>
            <a:r>
              <a:rPr lang="ru-RU" sz="2000" dirty="0" err="1"/>
              <a:t>шекті</a:t>
            </a:r>
            <a:r>
              <a:rPr lang="ru-RU" sz="2000" dirty="0"/>
              <a:t> </a:t>
            </a:r>
            <a:r>
              <a:rPr lang="ru-RU" sz="2000" dirty="0" err="1"/>
              <a:t>қуаты</a:t>
            </a:r>
            <a:r>
              <a:rPr lang="ru-RU" sz="2000" dirty="0"/>
              <a:t> </a:t>
            </a:r>
            <a:r>
              <a:rPr lang="en-US" sz="2000" dirty="0"/>
              <a:t>SBS-</a:t>
            </a:r>
            <a:r>
              <a:rPr lang="ru-RU" sz="2000" dirty="0" err="1"/>
              <a:t>ке</a:t>
            </a:r>
            <a:r>
              <a:rPr lang="ru-RU" sz="2000" dirty="0"/>
              <a:t> </a:t>
            </a:r>
            <a:r>
              <a:rPr lang="ru-RU" sz="2000" dirty="0" err="1"/>
              <a:t>қарағанда</a:t>
            </a:r>
            <a:r>
              <a:rPr lang="ru-RU" sz="2000" dirty="0"/>
              <a:t> </a:t>
            </a:r>
            <a:r>
              <a:rPr lang="ru-RU" sz="2000" dirty="0" err="1"/>
              <a:t>әлдеқайда</a:t>
            </a:r>
            <a:r>
              <a:rPr lang="ru-RU" sz="2000" dirty="0"/>
              <a:t> </a:t>
            </a:r>
            <a:r>
              <a:rPr lang="ru-RU" sz="2000" dirty="0" err="1"/>
              <a:t>үлкен</a:t>
            </a:r>
            <a:r>
              <a:rPr lang="ru-RU" sz="2000" dirty="0"/>
              <a:t> (</a:t>
            </a:r>
            <a:r>
              <a:rPr lang="ru-RU" sz="2000" dirty="0" err="1"/>
              <a:t>шамамен</a:t>
            </a:r>
            <a:r>
              <a:rPr lang="ru-RU" sz="2000" dirty="0"/>
              <a:t> </a:t>
            </a:r>
            <a:r>
              <a:rPr lang="ru-RU" sz="2000" dirty="0" err="1"/>
              <a:t>үш</a:t>
            </a:r>
            <a:r>
              <a:rPr lang="ru-RU" sz="2000" dirty="0"/>
              <a:t> </a:t>
            </a:r>
            <a:r>
              <a:rPr lang="ru-RU" sz="2000" dirty="0" err="1"/>
              <a:t>ретке</a:t>
            </a:r>
            <a:r>
              <a:rPr lang="ru-RU" sz="2000" dirty="0"/>
              <a:t> </a:t>
            </a:r>
            <a:r>
              <a:rPr lang="ru-RU" sz="2000" dirty="0" err="1"/>
              <a:t>дейін</a:t>
            </a:r>
            <a:r>
              <a:rPr lang="ru-RU" sz="2000" dirty="0"/>
              <a:t>).</a:t>
            </a:r>
            <a:endParaRPr lang="ru-RU" sz="2000" dirty="0"/>
          </a:p>
        </p:txBody>
      </p:sp>
    </p:spTree>
    <p:extLst>
      <p:ext uri="{BB962C8B-B14F-4D97-AF65-F5344CB8AC3E}">
        <p14:creationId xmlns:p14="http://schemas.microsoft.com/office/powerpoint/2010/main" val="2197469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lvl="1" algn="ctr">
              <a:spcBef>
                <a:spcPts val="1600"/>
              </a:spcBef>
              <a:buSzPts val="1600"/>
              <a:tabLst>
                <a:tab pos="655955" algn="l"/>
              </a:tabLst>
            </a:pPr>
            <a:r>
              <a:rPr lang="ru-RU" sz="2400" kern="0" dirty="0" err="1">
                <a:latin typeface="Times New Roman" panose="02020603050405020304" pitchFamily="18" charset="0"/>
                <a:ea typeface="Arial" panose="020B0604020202020204" pitchFamily="34" charset="0"/>
                <a:cs typeface="Times New Roman" panose="02020603050405020304" pitchFamily="18" charset="0"/>
              </a:rPr>
              <a:t>Өзіндік</a:t>
            </a:r>
            <a:r>
              <a:rPr lang="ru-RU" sz="2400" kern="0" dirty="0">
                <a:latin typeface="Times New Roman" panose="02020603050405020304" pitchFamily="18" charset="0"/>
                <a:ea typeface="Arial" panose="020B0604020202020204" pitchFamily="34" charset="0"/>
                <a:cs typeface="Times New Roman" panose="02020603050405020304" pitchFamily="18" charset="0"/>
              </a:rPr>
              <a:t> </a:t>
            </a:r>
            <a:r>
              <a:rPr lang="ru-RU" sz="2400" kern="0" dirty="0" err="1">
                <a:latin typeface="Times New Roman" panose="02020603050405020304" pitchFamily="18" charset="0"/>
                <a:ea typeface="Arial" panose="020B0604020202020204" pitchFamily="34" charset="0"/>
                <a:cs typeface="Times New Roman" panose="02020603050405020304" pitchFamily="18" charset="0"/>
              </a:rPr>
              <a:t>фазалық</a:t>
            </a:r>
            <a:r>
              <a:rPr lang="ru-RU" sz="2400" kern="0" dirty="0">
                <a:latin typeface="Times New Roman" panose="02020603050405020304" pitchFamily="18" charset="0"/>
                <a:ea typeface="Arial" panose="020B0604020202020204" pitchFamily="34" charset="0"/>
                <a:cs typeface="Times New Roman" panose="02020603050405020304" pitchFamily="18" charset="0"/>
              </a:rPr>
              <a:t> модуляция</a:t>
            </a:r>
            <a:endParaRPr lang="ru-RU" sz="3600" kern="0" dirty="0">
              <a:latin typeface="Calibri Light" panose="020F0302020204030204" pitchFamily="34" charset="0"/>
              <a:ea typeface="Arial" panose="020B0604020202020204" pitchFamily="34"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7</a:t>
            </a:r>
            <a:endParaRPr lang="ru-RU" dirty="0">
              <a:solidFill>
                <a:schemeClr val="tx1"/>
              </a:solidFill>
            </a:endParaRPr>
          </a:p>
        </p:txBody>
      </p:sp>
      <p:sp>
        <p:nvSpPr>
          <p:cNvPr id="2" name="Прямоугольник 1"/>
          <p:cNvSpPr/>
          <p:nvPr/>
        </p:nvSpPr>
        <p:spPr>
          <a:xfrm>
            <a:off x="4586290" y="1912144"/>
            <a:ext cx="6986586" cy="3416320"/>
          </a:xfrm>
          <a:prstGeom prst="rect">
            <a:avLst/>
          </a:prstGeom>
        </p:spPr>
        <p:txBody>
          <a:bodyPr wrap="square">
            <a:spAutoFit/>
          </a:bodyPr>
          <a:lstStyle/>
          <a:p>
            <a:pPr indent="450215" algn="just">
              <a:spcAft>
                <a:spcPts val="0"/>
              </a:spcAft>
            </a:pPr>
            <a:r>
              <a:rPr lang="ru-RU" dirty="0" err="1" smtClean="0">
                <a:latin typeface="Times New Roman" panose="02020603050405020304" pitchFamily="18" charset="0"/>
                <a:ea typeface="Times New Roman" panose="02020603050405020304" pitchFamily="18" charset="0"/>
              </a:rPr>
              <a:t>Жарық</a:t>
            </a:r>
            <a:r>
              <a:rPr lang="ru-RU" dirty="0" smtClean="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көзінің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шығыс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деңгейі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тым</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жоғары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болғанда</a:t>
            </a:r>
            <a:r>
              <a:rPr lang="ru-RU" dirty="0">
                <a:latin typeface="Times New Roman" panose="02020603050405020304" pitchFamily="18" charset="0"/>
                <a:ea typeface="Times New Roman" panose="02020603050405020304" pitchFamily="18" charset="0"/>
              </a:rPr>
              <a:t>, сигнал </a:t>
            </a:r>
            <a:r>
              <a:rPr lang="ru-RU" dirty="0" err="1">
                <a:latin typeface="Times New Roman" panose="02020603050405020304" pitchFamily="18" charset="0"/>
                <a:ea typeface="Times New Roman" panose="02020603050405020304" pitchFamily="18" charset="0"/>
              </a:rPr>
              <a:t>өз</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фазасын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модуляциялауы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мүмкін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айтып</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тұрғандай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құбылыс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өздігінен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фазалық</a:t>
            </a:r>
            <a:r>
              <a:rPr lang="ru-RU" dirty="0">
                <a:latin typeface="Times New Roman" panose="02020603050405020304" pitchFamily="18" charset="0"/>
                <a:ea typeface="Times New Roman" panose="02020603050405020304" pitchFamily="18" charset="0"/>
              </a:rPr>
              <a:t> модуляция (SPM) </a:t>
            </a:r>
            <a:r>
              <a:rPr lang="ru-RU" dirty="0" err="1">
                <a:latin typeface="Times New Roman" panose="02020603050405020304" pitchFamily="18" charset="0"/>
                <a:ea typeface="Times New Roman" panose="02020603050405020304" pitchFamily="18" charset="0"/>
              </a:rPr>
              <a:t>болып</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табылады</a:t>
            </a:r>
            <a:r>
              <a:rPr lang="ru-RU" dirty="0">
                <a:latin typeface="Times New Roman" panose="02020603050405020304" pitchFamily="18" charset="0"/>
                <a:ea typeface="Times New Roman" panose="02020603050405020304" pitchFamily="18" charset="0"/>
              </a:rPr>
              <a:t>. 11.5 </a:t>
            </a:r>
            <a:r>
              <a:rPr lang="ru-RU" dirty="0" err="1">
                <a:latin typeface="Times New Roman" panose="02020603050405020304" pitchFamily="18" charset="0"/>
                <a:ea typeface="Times New Roman" panose="02020603050405020304" pitchFamily="18" charset="0"/>
              </a:rPr>
              <a:t>Суретте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көрсетілгендей</a:t>
            </a:r>
            <a:r>
              <a:rPr lang="ru-RU" dirty="0">
                <a:latin typeface="Times New Roman" panose="02020603050405020304" pitchFamily="18" charset="0"/>
                <a:ea typeface="Times New Roman" panose="02020603050405020304" pitchFamily="18" charset="0"/>
              </a:rPr>
              <a:t>.</a:t>
            </a:r>
            <a:r>
              <a:rPr lang="kk-KZ" dirty="0">
                <a:latin typeface="Times New Roman" panose="02020603050405020304" pitchFamily="18" charset="0"/>
                <a:ea typeface="Times New Roman" panose="02020603050405020304" pitchFamily="18" charset="0"/>
              </a:rPr>
              <a:t>Б</a:t>
            </a:r>
            <a:r>
              <a:rPr lang="ru-RU" dirty="0" err="1">
                <a:latin typeface="Times New Roman" panose="02020603050405020304" pitchFamily="18" charset="0"/>
                <a:ea typeface="Times New Roman" panose="02020603050405020304" pitchFamily="18" charset="0"/>
              </a:rPr>
              <a:t>ұл</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берілген</a:t>
            </a:r>
            <a:r>
              <a:rPr lang="ru-RU" dirty="0">
                <a:latin typeface="Times New Roman" panose="02020603050405020304" pitchFamily="18" charset="0"/>
                <a:ea typeface="Times New Roman" panose="02020603050405020304" pitchFamily="18" charset="0"/>
              </a:rPr>
              <a:t> импульс пен </a:t>
            </a:r>
            <a:r>
              <a:rPr lang="ru-RU" dirty="0" err="1">
                <a:latin typeface="Times New Roman" panose="02020603050405020304" pitchFamily="18" charset="0"/>
                <a:ea typeface="Times New Roman" panose="02020603050405020304" pitchFamily="18" charset="0"/>
              </a:rPr>
              <a:t>уақытша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импульстің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кеңеюіне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әкеледі</a:t>
            </a:r>
            <a:r>
              <a:rPr lang="kk-KZ" dirty="0">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сигналды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кеңейту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тарылту</a:t>
            </a:r>
            <a:r>
              <a:rPr lang="ru-RU" dirty="0">
                <a:latin typeface="Times New Roman" panose="02020603050405020304" pitchFamily="18" charset="0"/>
                <a:ea typeface="Times New Roman" panose="02020603050405020304" pitchFamily="18" charset="0"/>
              </a:rPr>
              <a:t>. Не </a:t>
            </a:r>
            <a:r>
              <a:rPr lang="ru-RU" dirty="0" err="1">
                <a:latin typeface="Times New Roman" panose="02020603050405020304" pitchFamily="18" charset="0"/>
                <a:ea typeface="Times New Roman" panose="02020603050405020304" pitchFamily="18" charset="0"/>
              </a:rPr>
              <a:t>болатыны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кеңею</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қысқару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хроматикалық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дисперсияның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белгісіне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оң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теріс</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байланысты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Нәтижесінде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импульстік</a:t>
            </a:r>
            <a:r>
              <a:rPr lang="ru-RU" dirty="0">
                <a:latin typeface="Times New Roman" panose="02020603050405020304" pitchFamily="18" charset="0"/>
                <a:ea typeface="Times New Roman" panose="02020603050405020304" pitchFamily="18" charset="0"/>
              </a:rPr>
              <a:t> фронт </a:t>
            </a:r>
            <a:r>
              <a:rPr lang="ru-RU" dirty="0" err="1">
                <a:latin typeface="Times New Roman" panose="02020603050405020304" pitchFamily="18" charset="0"/>
                <a:ea typeface="Times New Roman" panose="02020603050405020304" pitchFamily="18" charset="0"/>
              </a:rPr>
              <a:t>ұзын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толқындарға</a:t>
            </a:r>
            <a:r>
              <a:rPr lang="ru-RU" dirty="0">
                <a:latin typeface="Times New Roman" panose="02020603050405020304" pitchFamily="18" charset="0"/>
                <a:ea typeface="Times New Roman" panose="02020603050405020304" pitchFamily="18" charset="0"/>
              </a:rPr>
              <a:t>, ал </a:t>
            </a:r>
            <a:r>
              <a:rPr lang="ru-RU" dirty="0" err="1">
                <a:latin typeface="Times New Roman" panose="02020603050405020304" pitchFamily="18" charset="0"/>
                <a:ea typeface="Times New Roman" panose="02020603050405020304" pitchFamily="18" charset="0"/>
              </a:rPr>
              <a:t>импульстің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үзілуі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қысқа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толқындарға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қарай</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ығысады</a:t>
            </a:r>
            <a:r>
              <a:rPr lang="ru-RU" dirty="0">
                <a:latin typeface="Times New Roman" panose="02020603050405020304" pitchFamily="18" charset="0"/>
                <a:ea typeface="Times New Roman" panose="02020603050405020304" pitchFamily="18" charset="0"/>
              </a:rPr>
              <a:t>.</a:t>
            </a:r>
          </a:p>
          <a:p>
            <a:pPr indent="450215" algn="just">
              <a:spcAft>
                <a:spcPts val="0"/>
              </a:spcAft>
            </a:pPr>
            <a:r>
              <a:rPr lang="ru-RU" dirty="0" err="1">
                <a:latin typeface="Times New Roman" panose="02020603050405020304" pitchFamily="18" charset="0"/>
                <a:ea typeface="Times New Roman" panose="02020603050405020304" pitchFamily="18" charset="0"/>
              </a:rPr>
              <a:t>Жалпы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жағдайда</a:t>
            </a:r>
            <a:r>
              <a:rPr lang="ru-RU" dirty="0">
                <a:latin typeface="Times New Roman" panose="02020603050405020304" pitchFamily="18" charset="0"/>
                <a:ea typeface="Times New Roman" panose="02020603050405020304" pitchFamily="18" charset="0"/>
              </a:rPr>
              <a:t> СПМ </a:t>
            </a:r>
            <a:r>
              <a:rPr lang="ru-RU" dirty="0" err="1">
                <a:latin typeface="Times New Roman" panose="02020603050405020304" pitchFamily="18" charset="0"/>
                <a:ea typeface="Times New Roman" panose="02020603050405020304" pitchFamily="18" charset="0"/>
              </a:rPr>
              <a:t>әсері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жинақталған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дисперсияның</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жоғары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мәні</a:t>
            </a:r>
            <a:r>
              <a:rPr lang="ru-RU" dirty="0">
                <a:latin typeface="Times New Roman" panose="02020603050405020304" pitchFamily="18" charset="0"/>
                <a:ea typeface="Times New Roman" panose="02020603050405020304" pitchFamily="18" charset="0"/>
              </a:rPr>
              <a:t> бар </a:t>
            </a:r>
            <a:r>
              <a:rPr lang="ru-RU" dirty="0" err="1">
                <a:latin typeface="Times New Roman" panose="02020603050405020304" pitchFamily="18" charset="0"/>
                <a:ea typeface="Times New Roman" panose="02020603050405020304" pitchFamily="18" charset="0"/>
              </a:rPr>
              <a:t>жүйелерде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немесе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өте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үлкен</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көлемдегі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жүйелерде</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ғана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маңызды</a:t>
            </a:r>
            <a:r>
              <a:rPr lang="ru-RU" dirty="0">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p:txBody>
      </p:sp>
      <p:pic>
        <p:nvPicPr>
          <p:cNvPr id="7" name="image787.jpeg"/>
          <p:cNvPicPr/>
          <p:nvPr/>
        </p:nvPicPr>
        <p:blipFill>
          <a:blip r:embed="rId2" cstate="print">
            <a:extLst>
              <a:ext uri="{28A0092B-C50C-407E-A947-70E740481C1C}">
                <a14:useLocalDpi xmlns:a14="http://schemas.microsoft.com/office/drawing/2010/main" val="0"/>
              </a:ext>
            </a:extLst>
          </a:blip>
          <a:stretch>
            <a:fillRect/>
          </a:stretch>
        </p:blipFill>
        <p:spPr>
          <a:xfrm>
            <a:off x="309561" y="1297781"/>
            <a:ext cx="4090989" cy="4474369"/>
          </a:xfrm>
          <a:prstGeom prst="rect">
            <a:avLst/>
          </a:prstGeom>
        </p:spPr>
      </p:pic>
      <p:sp>
        <p:nvSpPr>
          <p:cNvPr id="3" name="Прямоугольник 2"/>
          <p:cNvSpPr/>
          <p:nvPr/>
        </p:nvSpPr>
        <p:spPr>
          <a:xfrm>
            <a:off x="309561" y="5938750"/>
            <a:ext cx="4462464" cy="646331"/>
          </a:xfrm>
          <a:prstGeom prst="rect">
            <a:avLst/>
          </a:prstGeom>
        </p:spPr>
        <p:txBody>
          <a:bodyPr wrap="square">
            <a:spAutoFit/>
          </a:bodyPr>
          <a:lstStyle/>
          <a:p>
            <a:pPr algn="ctr">
              <a:spcAft>
                <a:spcPts val="0"/>
              </a:spcAft>
            </a:pPr>
            <a:r>
              <a:rPr lang="ru-RU" dirty="0">
                <a:latin typeface="Times New Roman" panose="02020603050405020304" pitchFamily="18" charset="0"/>
                <a:ea typeface="Times New Roman" panose="02020603050405020304" pitchFamily="18" charset="0"/>
              </a:rPr>
              <a:t>11.5-</a:t>
            </a:r>
            <a:r>
              <a:rPr lang="kk-KZ" dirty="0">
                <a:latin typeface="Times New Roman" panose="02020603050405020304" pitchFamily="18" charset="0"/>
                <a:ea typeface="Times New Roman" panose="02020603050405020304" pitchFamily="18" charset="0"/>
              </a:rPr>
              <a:t>сурет</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Өзіндік</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фазалық</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модуляцияға</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байланыстағы</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спектрді</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кеңейту</a:t>
            </a:r>
            <a:r>
              <a:rPr lang="ru-RU"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механизмі</a:t>
            </a:r>
            <a:r>
              <a:rPr lang="ru-RU" dirty="0">
                <a:latin typeface="Times New Roman" panose="02020603050405020304" pitchFamily="18" charset="0"/>
                <a:ea typeface="Times New Roman" panose="02020603050405020304" pitchFamily="18" charset="0"/>
              </a:rPr>
              <a:t>.</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0275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lvl="0" algn="ctr"/>
            <a:r>
              <a:rPr lang="kk-KZ" sz="2400" dirty="0"/>
              <a:t>Төрттолқынды ығысу</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8</a:t>
            </a:r>
            <a:endParaRPr lang="ru-RU" dirty="0">
              <a:solidFill>
                <a:schemeClr val="tx1"/>
              </a:solidFill>
            </a:endParaRPr>
          </a:p>
        </p:txBody>
      </p:sp>
      <mc:AlternateContent xmlns:mc="http://schemas.openxmlformats.org/markup-compatibility/2006">
        <mc:Choice xmlns:a14="http://schemas.microsoft.com/office/drawing/2010/main" Requires="a14">
          <p:sp>
            <p:nvSpPr>
              <p:cNvPr id="2" name="Прямоугольник 1"/>
              <p:cNvSpPr/>
              <p:nvPr/>
            </p:nvSpPr>
            <p:spPr>
              <a:xfrm>
                <a:off x="276225" y="1296835"/>
                <a:ext cx="6096000" cy="3194785"/>
              </a:xfrm>
              <a:prstGeom prst="rect">
                <a:avLst/>
              </a:prstGeom>
            </p:spPr>
            <p:txBody>
              <a:bodyPr>
                <a:spAutoFit/>
              </a:bodyPr>
              <a:lstStyle/>
              <a:p>
                <a:pPr indent="450215" algn="just">
                  <a:spcAft>
                    <a:spcPts val="0"/>
                  </a:spcAft>
                </a:pPr>
                <a:r>
                  <a:rPr lang="kk-KZ"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Төрт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толқынды араластыру лазерлік сигналдың қарқындылығы критикалық деңгейге жеткенде пайда болады. FWM өзін бүйірлік сигналдардың пайда болуымен хабарлайды, олардың кейбіреулері жұмыс арналарының жиіліктеріне сәйкес келуі мүмкін. Үш немесе одан да көп сигнал талшық бойымен таралса, FWM пайда болады деп күтуге болады. Бұл үш жарық сигналы: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i,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j,</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k, қатынасқа бағынатын төртінші </a:t>
                </a:r>
                <a:r>
                  <a:rPr lang="ru-RU" sz="2000" dirty="0">
                    <a:effectLst/>
                    <a:latin typeface="Times New Roman" panose="02020603050405020304" pitchFamily="18" charset="0"/>
                    <a:ea typeface="Times New Roman" panose="02020603050405020304" pitchFamily="18" charset="0"/>
                    <a:cs typeface="Times New Roman" panose="02020603050405020304" pitchFamily="18" charset="0"/>
                  </a:rPr>
                  <a:t>ω</a:t>
                </a:r>
                <a:r>
                  <a:rPr lang="kk-KZ" sz="2000" baseline="-25000" dirty="0">
                    <a:effectLst/>
                    <a:latin typeface="Times New Roman" panose="02020603050405020304" pitchFamily="18" charset="0"/>
                    <a:ea typeface="Times New Roman" panose="02020603050405020304" pitchFamily="18" charset="0"/>
                    <a:cs typeface="Times New Roman" panose="02020603050405020304" pitchFamily="18" charset="0"/>
                  </a:rPr>
                  <a:t>ijk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сигналын тудырады</a:t>
                </a:r>
                <a:r>
                  <a:rPr lang="kk-KZ"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r">
                  <a:spcAft>
                    <a:spcPts val="0"/>
                  </a:spcAft>
                </a:pPr>
                <a14:m>
                  <m:oMath xmlns:m="http://schemas.openxmlformats.org/officeDocument/2006/math">
                    <m:sSub>
                      <m:sSubPr>
                        <m:ctrlPr>
                          <a:rPr lang="ru-RU" sz="2000" i="1">
                            <a:effectLst/>
                            <a:latin typeface="Cambria Math" panose="02040503050406030204" pitchFamily="18" charset="0"/>
                            <a:ea typeface="Times New Roman" panose="02020603050405020304" pitchFamily="18" charset="0"/>
                          </a:rPr>
                        </m:ctrlPr>
                      </m:sSubPr>
                      <m:e>
                        <m:r>
                          <a:rPr lang="kk-KZ" sz="2000" i="1">
                            <a:effectLst/>
                            <a:latin typeface="Cambria Math" panose="02040503050406030204" pitchFamily="18" charset="0"/>
                            <a:ea typeface="Times New Roman" panose="02020603050405020304" pitchFamily="18" charset="0"/>
                          </a:rPr>
                          <m:t>𝜔</m:t>
                        </m:r>
                      </m:e>
                      <m:sub>
                        <m:r>
                          <a:rPr lang="kk-KZ" sz="2000" i="1">
                            <a:effectLst/>
                            <a:latin typeface="Cambria Math" panose="02040503050406030204" pitchFamily="18" charset="0"/>
                            <a:ea typeface="Times New Roman" panose="02020603050405020304" pitchFamily="18" charset="0"/>
                          </a:rPr>
                          <m:t>𝑖𝑗𝑘</m:t>
                        </m:r>
                      </m:sub>
                    </m:sSub>
                    <m:r>
                      <a:rPr lang="kk-KZ" sz="2000" i="1">
                        <a:effectLst/>
                        <a:latin typeface="Cambria Math" panose="02040503050406030204" pitchFamily="18" charset="0"/>
                        <a:ea typeface="Times New Roman" panose="02020603050405020304" pitchFamily="18" charset="0"/>
                      </a:rPr>
                      <m:t>=</m:t>
                    </m:r>
                    <m:sSub>
                      <m:sSubPr>
                        <m:ctrlPr>
                          <a:rPr lang="ru-RU" sz="2000" i="1">
                            <a:effectLst/>
                            <a:latin typeface="Cambria Math" panose="02040503050406030204" pitchFamily="18" charset="0"/>
                            <a:ea typeface="Times New Roman" panose="02020603050405020304" pitchFamily="18" charset="0"/>
                          </a:rPr>
                        </m:ctrlPr>
                      </m:sSubPr>
                      <m:e>
                        <m:r>
                          <a:rPr lang="kk-KZ" sz="2000" i="1">
                            <a:effectLst/>
                            <a:latin typeface="Cambria Math" panose="02040503050406030204" pitchFamily="18" charset="0"/>
                            <a:ea typeface="Times New Roman" panose="02020603050405020304" pitchFamily="18" charset="0"/>
                          </a:rPr>
                          <m:t>𝜔</m:t>
                        </m:r>
                      </m:e>
                      <m:sub>
                        <m:r>
                          <a:rPr lang="kk-KZ" sz="2000" i="1">
                            <a:effectLst/>
                            <a:latin typeface="Cambria Math" panose="02040503050406030204" pitchFamily="18" charset="0"/>
                            <a:ea typeface="Times New Roman" panose="02020603050405020304" pitchFamily="18" charset="0"/>
                          </a:rPr>
                          <m:t>𝑖</m:t>
                        </m:r>
                      </m:sub>
                    </m:sSub>
                    <m:r>
                      <a:rPr lang="kk-KZ" sz="2000" i="1">
                        <a:effectLst/>
                        <a:latin typeface="Cambria Math" panose="02040503050406030204" pitchFamily="18" charset="0"/>
                        <a:ea typeface="Times New Roman" panose="02020603050405020304" pitchFamily="18" charset="0"/>
                      </a:rPr>
                      <m:t>+</m:t>
                    </m:r>
                    <m:sSub>
                      <m:sSubPr>
                        <m:ctrlPr>
                          <a:rPr lang="ru-RU" sz="2000" i="1">
                            <a:effectLst/>
                            <a:latin typeface="Cambria Math" panose="02040503050406030204" pitchFamily="18" charset="0"/>
                            <a:ea typeface="Times New Roman" panose="02020603050405020304" pitchFamily="18" charset="0"/>
                          </a:rPr>
                        </m:ctrlPr>
                      </m:sSubPr>
                      <m:e>
                        <m:r>
                          <a:rPr lang="kk-KZ" sz="2000" i="1">
                            <a:effectLst/>
                            <a:latin typeface="Cambria Math" panose="02040503050406030204" pitchFamily="18" charset="0"/>
                            <a:ea typeface="Times New Roman" panose="02020603050405020304" pitchFamily="18" charset="0"/>
                          </a:rPr>
                          <m:t>𝜔</m:t>
                        </m:r>
                      </m:e>
                      <m:sub>
                        <m:r>
                          <a:rPr lang="kk-KZ" sz="2000" i="1">
                            <a:effectLst/>
                            <a:latin typeface="Cambria Math" panose="02040503050406030204" pitchFamily="18" charset="0"/>
                            <a:ea typeface="Times New Roman" panose="02020603050405020304" pitchFamily="18" charset="0"/>
                          </a:rPr>
                          <m:t>𝑗</m:t>
                        </m:r>
                      </m:sub>
                    </m:sSub>
                    <m:r>
                      <a:rPr lang="kk-KZ" sz="2000" i="1">
                        <a:effectLst/>
                        <a:latin typeface="Cambria Math" panose="02040503050406030204" pitchFamily="18" charset="0"/>
                        <a:ea typeface="Times New Roman" panose="02020603050405020304" pitchFamily="18" charset="0"/>
                      </a:rPr>
                      <m:t>−</m:t>
                    </m:r>
                    <m:sSub>
                      <m:sSubPr>
                        <m:ctrlPr>
                          <a:rPr lang="ru-RU" sz="2000" i="1">
                            <a:effectLst/>
                            <a:latin typeface="Cambria Math" panose="02040503050406030204" pitchFamily="18" charset="0"/>
                            <a:ea typeface="Times New Roman" panose="02020603050405020304" pitchFamily="18" charset="0"/>
                          </a:rPr>
                        </m:ctrlPr>
                      </m:sSubPr>
                      <m:e>
                        <m:r>
                          <a:rPr lang="kk-KZ" sz="2000" i="1">
                            <a:effectLst/>
                            <a:latin typeface="Cambria Math" panose="02040503050406030204" pitchFamily="18" charset="0"/>
                            <a:ea typeface="Times New Roman" panose="02020603050405020304" pitchFamily="18" charset="0"/>
                          </a:rPr>
                          <m:t>𝜔</m:t>
                        </m:r>
                      </m:e>
                      <m:sub>
                        <m:r>
                          <a:rPr lang="kk-KZ" sz="2000" i="1">
                            <a:effectLst/>
                            <a:latin typeface="Cambria Math" panose="02040503050406030204" pitchFamily="18" charset="0"/>
                            <a:ea typeface="Times New Roman" panose="02020603050405020304" pitchFamily="18" charset="0"/>
                          </a:rPr>
                          <m:t>𝑘</m:t>
                        </m:r>
                      </m:sub>
                    </m:sSub>
                  </m:oMath>
                </a14:m>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11.2)</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p:sp>
            <p:nvSpPr>
              <p:cNvPr id="2" name="Прямоугольник 1"/>
              <p:cNvSpPr>
                <a:spLocks noRot="1" noChangeAspect="1" noMove="1" noResize="1" noEditPoints="1" noAdjustHandles="1" noChangeArrowheads="1" noChangeShapeType="1" noTextEdit="1"/>
              </p:cNvSpPr>
              <p:nvPr/>
            </p:nvSpPr>
            <p:spPr>
              <a:xfrm>
                <a:off x="276225" y="1296835"/>
                <a:ext cx="6096000" cy="3194785"/>
              </a:xfrm>
              <a:prstGeom prst="rect">
                <a:avLst/>
              </a:prstGeom>
              <a:blipFill rotWithShape="0">
                <a:blip r:embed="rId2"/>
                <a:stretch>
                  <a:fillRect l="-1000" t="-1145" r="-1100" b="-1718"/>
                </a:stretch>
              </a:blipFill>
            </p:spPr>
            <p:txBody>
              <a:bodyPr/>
              <a:lstStyle/>
              <a:p>
                <a:r>
                  <a:rPr lang="ru-RU">
                    <a:noFill/>
                  </a:rPr>
                  <a:t> </a:t>
                </a:r>
              </a:p>
            </p:txBody>
          </p:sp>
        </mc:Fallback>
      </mc:AlternateContent>
      <p:pic>
        <p:nvPicPr>
          <p:cNvPr id="7" name="Рисунок 6"/>
          <p:cNvPicPr/>
          <p:nvPr/>
        </p:nvPicPr>
        <p:blipFill>
          <a:blip r:embed="rId3"/>
          <a:stretch>
            <a:fillRect/>
          </a:stretch>
        </p:blipFill>
        <p:spPr>
          <a:xfrm>
            <a:off x="6372225" y="1769653"/>
            <a:ext cx="5819775" cy="1776413"/>
          </a:xfrm>
          <a:prstGeom prst="rect">
            <a:avLst/>
          </a:prstGeom>
        </p:spPr>
      </p:pic>
      <p:sp>
        <p:nvSpPr>
          <p:cNvPr id="10" name="Прямоугольник 9"/>
          <p:cNvSpPr/>
          <p:nvPr/>
        </p:nvSpPr>
        <p:spPr>
          <a:xfrm>
            <a:off x="6555581" y="3527146"/>
            <a:ext cx="5453062" cy="646331"/>
          </a:xfrm>
          <a:prstGeom prst="rect">
            <a:avLst/>
          </a:prstGeom>
        </p:spPr>
        <p:txBody>
          <a:bodyPr wrap="square">
            <a:spAutoFit/>
          </a:bodyPr>
          <a:lstStyle/>
          <a:p>
            <a:r>
              <a:rPr lang="ru-RU" dirty="0"/>
              <a:t>11.6-сурет. 3 </a:t>
            </a:r>
            <a:r>
              <a:rPr lang="ru-RU" dirty="0" err="1"/>
              <a:t>оптикалық</a:t>
            </a:r>
            <a:r>
              <a:rPr lang="ru-RU" dirty="0"/>
              <a:t> сигнал </a:t>
            </a:r>
            <a:r>
              <a:rPr lang="ru-RU" dirty="0" err="1"/>
              <a:t>үшін</a:t>
            </a:r>
            <a:r>
              <a:rPr lang="ru-RU" dirty="0"/>
              <a:t> </a:t>
            </a:r>
            <a:r>
              <a:rPr lang="en-US" dirty="0"/>
              <a:t>FWM </a:t>
            </a:r>
            <a:r>
              <a:rPr lang="ru-RU" dirty="0" err="1"/>
              <a:t>арқылы</a:t>
            </a:r>
            <a:r>
              <a:rPr lang="ru-RU" dirty="0"/>
              <a:t> </a:t>
            </a:r>
            <a:r>
              <a:rPr lang="ru-RU" dirty="0" err="1"/>
              <a:t>жасалған</a:t>
            </a:r>
            <a:r>
              <a:rPr lang="ru-RU" dirty="0"/>
              <a:t> </a:t>
            </a:r>
            <a:r>
              <a:rPr lang="ru-RU" dirty="0" err="1"/>
              <a:t>өнімдердің</a:t>
            </a:r>
            <a:r>
              <a:rPr lang="ru-RU" dirty="0"/>
              <a:t> </a:t>
            </a:r>
            <a:r>
              <a:rPr lang="ru-RU" dirty="0" err="1"/>
              <a:t>қоспасы</a:t>
            </a:r>
            <a:r>
              <a:rPr lang="ru-RU" dirty="0" smtClean="0"/>
              <a:t>.</a:t>
            </a:r>
            <a:endParaRPr lang="ru-RU" dirty="0"/>
          </a:p>
        </p:txBody>
      </p:sp>
      <p:sp>
        <p:nvSpPr>
          <p:cNvPr id="11" name="Прямоугольник 10"/>
          <p:cNvSpPr/>
          <p:nvPr/>
        </p:nvSpPr>
        <p:spPr>
          <a:xfrm>
            <a:off x="276225" y="4491620"/>
            <a:ext cx="11582400" cy="2246769"/>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N </a:t>
            </a:r>
            <a:r>
              <a:rPr lang="ru-RU" sz="2000" dirty="0" err="1">
                <a:latin typeface="Times New Roman" panose="02020603050405020304" pitchFamily="18" charset="0"/>
                <a:cs typeface="Times New Roman" panose="02020603050405020304" pitchFamily="18" charset="0"/>
              </a:rPr>
              <a:t>арналары</a:t>
            </a:r>
            <a:r>
              <a:rPr lang="ru-RU" sz="2000" dirty="0">
                <a:latin typeface="Times New Roman" panose="02020603050405020304" pitchFamily="18" charset="0"/>
                <a:cs typeface="Times New Roman" panose="02020603050405020304" pitchFamily="18" charset="0"/>
              </a:rPr>
              <a:t> бар </a:t>
            </a:r>
            <a:r>
              <a:rPr lang="en-US" sz="2000" dirty="0">
                <a:latin typeface="Times New Roman" panose="02020603050405020304" pitchFamily="18" charset="0"/>
                <a:cs typeface="Times New Roman" panose="02020603050405020304" pitchFamily="18" charset="0"/>
              </a:rPr>
              <a:t>DWDM </a:t>
            </a:r>
            <a:r>
              <a:rPr lang="ru-RU" sz="2000" dirty="0" err="1">
                <a:latin typeface="Times New Roman" panose="02020603050405020304" pitchFamily="18" charset="0"/>
                <a:cs typeface="Times New Roman" panose="02020603050405020304" pitchFamily="18" charset="0"/>
              </a:rPr>
              <a:t>жүйелерінде</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FWM </a:t>
            </a:r>
            <a:r>
              <a:rPr lang="ru-RU" sz="2000" dirty="0" err="1">
                <a:latin typeface="Times New Roman" panose="02020603050405020304" pitchFamily="18" charset="0"/>
                <a:cs typeface="Times New Roman" panose="02020603050405020304" pitchFamily="18" charset="0"/>
              </a:rPr>
              <a:t>нәтижесінде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болатын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жиіліктердің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жалпы</a:t>
            </a:r>
            <a:r>
              <a:rPr lang="ru-RU" sz="2000" dirty="0">
                <a:latin typeface="Times New Roman" panose="02020603050405020304" pitchFamily="18" charset="0"/>
                <a:cs typeface="Times New Roman" panose="02020603050405020304" pitchFamily="18" charset="0"/>
              </a:rPr>
              <a:t> саны </a:t>
            </a:r>
            <a:r>
              <a:rPr lang="en-US" sz="2000" dirty="0">
                <a:latin typeface="Times New Roman" panose="02020603050405020304" pitchFamily="18" charset="0"/>
                <a:cs typeface="Times New Roman" panose="02020603050405020304" pitchFamily="18" charset="0"/>
              </a:rPr>
              <a:t>N 2 ( N– l ) / 2 </a:t>
            </a:r>
            <a:r>
              <a:rPr lang="ru-RU" sz="2000" dirty="0" err="1">
                <a:latin typeface="Times New Roman" panose="02020603050405020304" pitchFamily="18" charset="0"/>
                <a:cs typeface="Times New Roman" panose="02020603050405020304" pitchFamily="18" charset="0"/>
              </a:rPr>
              <a:t>құрайды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Мысалы</a:t>
            </a:r>
            <a:r>
              <a:rPr lang="ru-RU" sz="2000" dirty="0">
                <a:latin typeface="Times New Roman" panose="02020603050405020304" pitchFamily="18" charset="0"/>
                <a:cs typeface="Times New Roman" panose="02020603050405020304" pitchFamily="18" charset="0"/>
              </a:rPr>
              <a:t>, 4 </a:t>
            </a:r>
            <a:r>
              <a:rPr lang="ru-RU" sz="2000" dirty="0" err="1">
                <a:latin typeface="Times New Roman" panose="02020603050405020304" pitchFamily="18" charset="0"/>
                <a:cs typeface="Times New Roman" panose="02020603050405020304" pitchFamily="18" charset="0"/>
              </a:rPr>
              <a:t>арналы</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WDM </a:t>
            </a:r>
            <a:r>
              <a:rPr lang="ru-RU" sz="2000" dirty="0" err="1">
                <a:latin typeface="Times New Roman" panose="02020603050405020304" pitchFamily="18" charset="0"/>
                <a:cs typeface="Times New Roman" panose="02020603050405020304" pitchFamily="18" charset="0"/>
              </a:rPr>
              <a:t>жүйесі</a:t>
            </a:r>
            <a:r>
              <a:rPr lang="ru-RU" sz="2000" dirty="0">
                <a:latin typeface="Times New Roman" panose="02020603050405020304" pitchFamily="18" charset="0"/>
                <a:cs typeface="Times New Roman" panose="02020603050405020304" pitchFamily="18" charset="0"/>
              </a:rPr>
              <a:t> 24 </a:t>
            </a:r>
            <a:r>
              <a:rPr lang="ru-RU" sz="2000" dirty="0" err="1">
                <a:latin typeface="Times New Roman" panose="02020603050405020304" pitchFamily="18" charset="0"/>
                <a:cs typeface="Times New Roman" panose="02020603050405020304" pitchFamily="18" charset="0"/>
              </a:rPr>
              <a:t>бүйірлік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арнаны</a:t>
            </a:r>
            <a:r>
              <a:rPr lang="ru-RU" sz="2000" dirty="0">
                <a:latin typeface="Times New Roman" panose="02020603050405020304" pitchFamily="18" charset="0"/>
                <a:cs typeface="Times New Roman" panose="02020603050405020304" pitchFamily="18" charset="0"/>
              </a:rPr>
              <a:t>, 8 </a:t>
            </a:r>
            <a:r>
              <a:rPr lang="ru-RU" sz="2000" dirty="0" err="1">
                <a:latin typeface="Times New Roman" panose="02020603050405020304" pitchFamily="18" charset="0"/>
                <a:cs typeface="Times New Roman" panose="02020603050405020304" pitchFamily="18" charset="0"/>
              </a:rPr>
              <a:t>арналы</a:t>
            </a:r>
            <a:r>
              <a:rPr lang="ru-RU"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WDM </a:t>
            </a:r>
            <a:r>
              <a:rPr lang="ru-RU" sz="2000" dirty="0" err="1">
                <a:latin typeface="Times New Roman" panose="02020603050405020304" pitchFamily="18" charset="0"/>
                <a:cs typeface="Times New Roman" panose="02020603050405020304" pitchFamily="18" charset="0"/>
              </a:rPr>
              <a:t>жүйесі</a:t>
            </a:r>
            <a:r>
              <a:rPr lang="ru-RU" sz="2000" dirty="0">
                <a:latin typeface="Times New Roman" panose="02020603050405020304" pitchFamily="18" charset="0"/>
                <a:cs typeface="Times New Roman" panose="02020603050405020304" pitchFamily="18" charset="0"/>
              </a:rPr>
              <a:t> 224 </a:t>
            </a:r>
            <a:r>
              <a:rPr lang="ru-RU" sz="2000" dirty="0" err="1">
                <a:latin typeface="Times New Roman" panose="02020603050405020304" pitchFamily="18" charset="0"/>
                <a:cs typeface="Times New Roman" panose="02020603050405020304" pitchFamily="18" charset="0"/>
              </a:rPr>
              <a:t>бүйірлік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арнаны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және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т.б</a:t>
            </a:r>
            <a:r>
              <a:rPr lang="ru-RU"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PWM </a:t>
            </a:r>
            <a:r>
              <a:rPr lang="ru-RU" sz="2000" dirty="0" err="1">
                <a:latin typeface="Times New Roman" panose="02020603050405020304" pitchFamily="18" charset="0"/>
                <a:cs typeface="Times New Roman" panose="02020603050405020304" pitchFamily="18" charset="0"/>
              </a:rPr>
              <a:t>деңгейі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келесі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жүйе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сипаттамаларына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сезімтал</a:t>
            </a:r>
            <a:r>
              <a:rPr lang="ru-RU" sz="20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ru-RU" sz="2000" dirty="0" err="1" smtClean="0">
                <a:latin typeface="Times New Roman" panose="02020603050405020304" pitchFamily="18" charset="0"/>
                <a:cs typeface="Times New Roman" panose="02020603050405020304" pitchFamily="18" charset="0"/>
              </a:rPr>
              <a:t>арнадағы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қуаттың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жоғарылауы</a:t>
            </a:r>
            <a:r>
              <a:rPr lang="ru-RU" sz="20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ru-RU" sz="2000" dirty="0" err="1" smtClean="0">
                <a:latin typeface="Times New Roman" panose="02020603050405020304" pitchFamily="18" charset="0"/>
                <a:cs typeface="Times New Roman" panose="02020603050405020304" pitchFamily="18" charset="0"/>
              </a:rPr>
              <a:t>арналар</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санының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артуы</a:t>
            </a:r>
            <a:r>
              <a:rPr lang="ru-RU" sz="20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ru-RU" sz="2000" dirty="0" err="1" smtClean="0">
                <a:latin typeface="Times New Roman" panose="02020603050405020304" pitchFamily="18" charset="0"/>
                <a:cs typeface="Times New Roman" panose="02020603050405020304" pitchFamily="18" charset="0"/>
              </a:rPr>
              <a:t>арналар</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арасындағы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қашықтықты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азайту</a:t>
            </a:r>
            <a:r>
              <a:rPr lang="ru-RU"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693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lvl="0" algn="ctr"/>
            <a:r>
              <a:rPr lang="kk-KZ" sz="2400" dirty="0"/>
              <a:t>Модуляциялық тұрақсыздық</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9</a:t>
            </a:r>
            <a:endParaRPr lang="ru-RU" dirty="0">
              <a:solidFill>
                <a:schemeClr val="tx1"/>
              </a:solidFill>
            </a:endParaRPr>
          </a:p>
        </p:txBody>
      </p:sp>
      <mc:AlternateContent xmlns:mc="http://schemas.openxmlformats.org/markup-compatibility/2006">
        <mc:Choice xmlns:a14="http://schemas.microsoft.com/office/drawing/2010/main" Requires="a14">
          <p:sp>
            <p:nvSpPr>
              <p:cNvPr id="5" name="Прямоугольник 4"/>
              <p:cNvSpPr/>
              <p:nvPr/>
            </p:nvSpPr>
            <p:spPr>
              <a:xfrm>
                <a:off x="621506" y="1655115"/>
                <a:ext cx="10665619" cy="4910447"/>
              </a:xfrm>
              <a:prstGeom prst="rect">
                <a:avLst/>
              </a:prstGeom>
            </p:spPr>
            <p:txBody>
              <a:bodyPr wrap="square">
                <a:spAutoFit/>
              </a:bodyPr>
              <a:lstStyle/>
              <a:p>
                <a:pPr algn="just"/>
                <a:r>
                  <a:rPr lang="ru-RU" dirty="0"/>
                  <a:t>	</a:t>
                </a:r>
                <a:r>
                  <a:rPr lang="ru-RU" sz="2000" dirty="0" err="1" smtClean="0"/>
                  <a:t>Модуляцияның</a:t>
                </a:r>
                <a:r>
                  <a:rPr lang="ru-RU" sz="2000" dirty="0" smtClean="0"/>
                  <a:t> </a:t>
                </a:r>
                <a:r>
                  <a:rPr lang="ru-RU" sz="2000" dirty="0" err="1"/>
                  <a:t>тұрақсыздығы</a:t>
                </a:r>
                <a:r>
                  <a:rPr lang="ru-RU" sz="2000" dirty="0"/>
                  <a:t> </a:t>
                </a:r>
                <a:r>
                  <a:rPr lang="ru-RU" sz="2000" dirty="0" err="1"/>
                  <a:t>үздіксіз</a:t>
                </a:r>
                <a:r>
                  <a:rPr lang="ru-RU" sz="2000" dirty="0"/>
                  <a:t> </a:t>
                </a:r>
                <a:r>
                  <a:rPr lang="ru-RU" sz="2000" dirty="0" err="1"/>
                  <a:t>сигналдың</a:t>
                </a:r>
                <a:r>
                  <a:rPr lang="ru-RU" sz="2000" dirty="0"/>
                  <a:t> </a:t>
                </a:r>
                <a:r>
                  <a:rPr lang="ru-RU" sz="2000" dirty="0" err="1"/>
                  <a:t>немесе</a:t>
                </a:r>
                <a:r>
                  <a:rPr lang="ru-RU" sz="2000" dirty="0"/>
                  <a:t> </a:t>
                </a:r>
                <a:r>
                  <a:rPr lang="ru-RU" sz="2000" dirty="0" err="1"/>
                  <a:t>импульстің</a:t>
                </a:r>
                <a:r>
                  <a:rPr lang="ru-RU" sz="2000" dirty="0"/>
                  <a:t> </a:t>
                </a:r>
                <a:r>
                  <a:rPr lang="ru-RU" sz="2000" dirty="0" err="1"/>
                  <a:t>модуляцияланған</a:t>
                </a:r>
                <a:r>
                  <a:rPr lang="ru-RU" sz="2000" dirty="0"/>
                  <a:t> </a:t>
                </a:r>
                <a:r>
                  <a:rPr lang="ru-RU" sz="2000" dirty="0" err="1"/>
                  <a:t>құрылымға</a:t>
                </a:r>
                <a:r>
                  <a:rPr lang="ru-RU" sz="2000" dirty="0"/>
                  <a:t> </a:t>
                </a:r>
                <a:r>
                  <a:rPr lang="ru-RU" sz="2000" dirty="0" err="1"/>
                  <a:t>айналуына</a:t>
                </a:r>
                <a:r>
                  <a:rPr lang="ru-RU" sz="2000" dirty="0"/>
                  <a:t> </a:t>
                </a:r>
                <a:r>
                  <a:rPr lang="ru-RU" sz="2000" dirty="0" err="1"/>
                  <a:t>әкеледі</a:t>
                </a:r>
                <a:r>
                  <a:rPr lang="ru-RU" sz="2000" dirty="0"/>
                  <a:t>. </a:t>
                </a:r>
                <a:r>
                  <a:rPr lang="ru-RU" sz="2000" dirty="0" err="1"/>
                  <a:t>Жиілік</a:t>
                </a:r>
                <a:r>
                  <a:rPr lang="ru-RU" sz="2000" dirty="0"/>
                  <a:t> </a:t>
                </a:r>
                <a:r>
                  <a:rPr lang="ru-RU" sz="2000" dirty="0" err="1"/>
                  <a:t>ығысуы</a:t>
                </a:r>
                <a:r>
                  <a:rPr lang="ru-RU" sz="2000" dirty="0"/>
                  <a:t> </a:t>
                </a:r>
                <a:r>
                  <a:rPr lang="ru-RU" sz="2000" dirty="0" err="1"/>
                  <a:t>және</a:t>
                </a:r>
                <a:r>
                  <a:rPr lang="ru-RU" sz="2000" dirty="0"/>
                  <a:t> </a:t>
                </a:r>
                <a:r>
                  <a:rPr lang="ru-RU" sz="2000" dirty="0" err="1"/>
                  <a:t>бүйірлік</a:t>
                </a:r>
                <a:r>
                  <a:rPr lang="ru-RU" sz="2000" dirty="0"/>
                  <a:t> </a:t>
                </a:r>
                <a:r>
                  <a:rPr lang="ru-RU" sz="2000" dirty="0" err="1"/>
                  <a:t>жолақ</a:t>
                </a:r>
                <a:r>
                  <a:rPr lang="ru-RU" sz="2000" dirty="0"/>
                  <a:t> </a:t>
                </a:r>
                <a:r>
                  <a:rPr lang="ru-RU" sz="2000" dirty="0" err="1"/>
                  <a:t>күшеюі</a:t>
                </a:r>
                <a:r>
                  <a:rPr lang="ru-RU" sz="2000" dirty="0"/>
                  <a:t> </a:t>
                </a:r>
                <a:r>
                  <a:rPr lang="ru-RU" sz="2000" dirty="0" err="1"/>
                  <a:t>бастапқы</a:t>
                </a:r>
                <a:r>
                  <a:rPr lang="ru-RU" sz="2000" dirty="0"/>
                  <a:t> </a:t>
                </a:r>
                <a:r>
                  <a:rPr lang="ru-RU" sz="2000" dirty="0" err="1"/>
                  <a:t>толқынның</a:t>
                </a:r>
                <a:r>
                  <a:rPr lang="ru-RU" sz="2000" dirty="0"/>
                  <a:t> </a:t>
                </a:r>
                <a:r>
                  <a:rPr lang="ru-RU" sz="2000" dirty="0" err="1"/>
                  <a:t>қарқындылығымен</a:t>
                </a:r>
                <a:r>
                  <a:rPr lang="ru-RU" sz="2000" dirty="0"/>
                  <a:t>, </a:t>
                </a:r>
                <a:r>
                  <a:rPr lang="ru-RU" sz="2000" dirty="0" err="1"/>
                  <a:t>сондай-ақ</a:t>
                </a:r>
                <a:r>
                  <a:rPr lang="ru-RU" sz="2000" dirty="0"/>
                  <a:t> </a:t>
                </a:r>
                <a:r>
                  <a:rPr lang="ru-RU" sz="2000" dirty="0" err="1"/>
                  <a:t>талшықтың</a:t>
                </a:r>
                <a:r>
                  <a:rPr lang="ru-RU" sz="2000" dirty="0"/>
                  <a:t> </a:t>
                </a:r>
                <a:r>
                  <a:rPr lang="ru-RU" sz="2000" dirty="0" err="1"/>
                  <a:t>дисперсиялық</a:t>
                </a:r>
                <a:r>
                  <a:rPr lang="ru-RU" sz="2000" dirty="0"/>
                  <a:t> </a:t>
                </a:r>
                <a:r>
                  <a:rPr lang="ru-RU" sz="2000" dirty="0" err="1"/>
                  <a:t>және</a:t>
                </a:r>
                <a:r>
                  <a:rPr lang="ru-RU" sz="2000" dirty="0"/>
                  <a:t> </a:t>
                </a:r>
                <a:r>
                  <a:rPr lang="ru-RU" sz="2000" dirty="0" err="1"/>
                  <a:t>сызықтық</a:t>
                </a:r>
                <a:r>
                  <a:rPr lang="ru-RU" sz="2000" dirty="0"/>
                  <a:t> </a:t>
                </a:r>
                <a:r>
                  <a:rPr lang="ru-RU" sz="2000" dirty="0" err="1"/>
                  <a:t>емес</a:t>
                </a:r>
                <a:r>
                  <a:rPr lang="ru-RU" sz="2000" dirty="0"/>
                  <a:t> </a:t>
                </a:r>
                <a:r>
                  <a:rPr lang="ru-RU" sz="2000" dirty="0" err="1"/>
                  <a:t>коэффициенттерімен</a:t>
                </a:r>
                <a:r>
                  <a:rPr lang="ru-RU" sz="2000" dirty="0"/>
                  <a:t> </a:t>
                </a:r>
                <a:r>
                  <a:rPr lang="ru-RU" sz="2000" dirty="0" err="1"/>
                  <a:t>анықталады</a:t>
                </a:r>
                <a:r>
                  <a:rPr lang="ru-RU" sz="2000" dirty="0"/>
                  <a:t>. </a:t>
                </a:r>
                <a:r>
                  <a:rPr lang="ru-RU" sz="2000" dirty="0" err="1"/>
                  <a:t>Мұндай</a:t>
                </a:r>
                <a:r>
                  <a:rPr lang="ru-RU" sz="2000" dirty="0"/>
                  <a:t> </a:t>
                </a:r>
                <a:r>
                  <a:rPr lang="ru-RU" sz="2000" dirty="0" err="1"/>
                  <a:t>түрлендірулердің</a:t>
                </a:r>
                <a:r>
                  <a:rPr lang="ru-RU" sz="2000" dirty="0"/>
                  <a:t> </a:t>
                </a:r>
                <a:r>
                  <a:rPr lang="ru-RU" sz="2000" dirty="0" err="1"/>
                  <a:t>максималды</a:t>
                </a:r>
                <a:r>
                  <a:rPr lang="ru-RU" sz="2000" dirty="0"/>
                  <a:t> </a:t>
                </a:r>
                <a:r>
                  <a:rPr lang="ru-RU" sz="2000" dirty="0" err="1"/>
                  <a:t>тиімділігі</a:t>
                </a:r>
                <a:r>
                  <a:rPr lang="ru-RU" sz="2000" dirty="0"/>
                  <a:t> </a:t>
                </a:r>
                <a:r>
                  <a:rPr lang="ru-RU" sz="2000" dirty="0" err="1"/>
                  <a:t>өрнектен</a:t>
                </a:r>
                <a:r>
                  <a:rPr lang="ru-RU" sz="2000" dirty="0"/>
                  <a:t> </a:t>
                </a:r>
                <a:r>
                  <a:rPr lang="ru-RU" sz="2000" dirty="0" err="1"/>
                  <a:t>анықталған</a:t>
                </a:r>
                <a:r>
                  <a:rPr lang="ru-RU" sz="2000" dirty="0"/>
                  <a:t> </a:t>
                </a:r>
                <a:r>
                  <a:rPr lang="ru-RU" sz="2000" dirty="0" err="1"/>
                  <a:t>ауысу</a:t>
                </a:r>
                <a:r>
                  <a:rPr lang="ru-RU" sz="2000" dirty="0"/>
                  <a:t> </a:t>
                </a:r>
                <a:r>
                  <a:rPr lang="ru-RU" sz="2000" dirty="0" err="1"/>
                  <a:t>жиілігінде</a:t>
                </a:r>
                <a:r>
                  <a:rPr lang="ru-RU" sz="2000" dirty="0"/>
                  <a:t> </a:t>
                </a:r>
                <a:r>
                  <a:rPr lang="ru-RU" sz="2000" dirty="0" err="1"/>
                  <a:t>орын</a:t>
                </a:r>
                <a:r>
                  <a:rPr lang="ru-RU" sz="2000" dirty="0"/>
                  <a:t> </a:t>
                </a:r>
                <a:r>
                  <a:rPr lang="ru-RU" sz="2000" dirty="0" err="1"/>
                  <a:t>алады</a:t>
                </a:r>
                <a:r>
                  <a:rPr lang="ru-RU" sz="2000" dirty="0" smtClean="0"/>
                  <a:t>:</a:t>
                </a:r>
                <a:endParaRPr lang="ru-RU" sz="2000" dirty="0"/>
              </a:p>
              <a:p>
                <a:pPr algn="r"/>
                <a:r>
                  <a:rPr lang="kk-KZ" sz="2000" dirty="0"/>
                  <a:t> </a:t>
                </a:r>
                <a14:m>
                  <m:oMath xmlns:m="http://schemas.openxmlformats.org/officeDocument/2006/math">
                    <m:sSub>
                      <m:sSubPr>
                        <m:ctrlPr>
                          <a:rPr lang="ru-RU" sz="2000" i="1"/>
                        </m:ctrlPr>
                      </m:sSubPr>
                      <m:e>
                        <m:r>
                          <m:rPr>
                            <m:sty m:val="p"/>
                          </m:rPr>
                          <a:rPr lang="ru-RU" sz="2000"/>
                          <m:t>Ω</m:t>
                        </m:r>
                      </m:e>
                      <m:sub>
                        <m:r>
                          <a:rPr lang="kk-KZ" sz="2000" i="1"/>
                          <m:t>𝑚𝑎𝑥</m:t>
                        </m:r>
                      </m:sub>
                    </m:sSub>
                    <m:r>
                      <a:rPr lang="kk-KZ" sz="2000" i="1"/>
                      <m:t>=±</m:t>
                    </m:r>
                    <m:rad>
                      <m:radPr>
                        <m:degHide m:val="on"/>
                        <m:ctrlPr>
                          <a:rPr lang="ru-RU" sz="2000" i="1"/>
                        </m:ctrlPr>
                      </m:radPr>
                      <m:deg/>
                      <m:e>
                        <m:f>
                          <m:fPr>
                            <m:ctrlPr>
                              <a:rPr lang="ru-RU" sz="2000" i="1"/>
                            </m:ctrlPr>
                          </m:fPr>
                          <m:num>
                            <m:sSup>
                              <m:sSupPr>
                                <m:ctrlPr>
                                  <a:rPr lang="ru-RU" sz="2000" i="1"/>
                                </m:ctrlPr>
                              </m:sSupPr>
                              <m:e>
                                <m:r>
                                  <a:rPr lang="kk-KZ" sz="2000" i="1"/>
                                  <m:t>8</m:t>
                                </m:r>
                                <m:r>
                                  <a:rPr lang="kk-KZ" sz="2000" i="1"/>
                                  <m:t>𝜋</m:t>
                                </m:r>
                              </m:e>
                              <m:sup>
                                <m:r>
                                  <a:rPr lang="kk-KZ" sz="2000" i="1"/>
                                  <m:t>2</m:t>
                                </m:r>
                              </m:sup>
                            </m:sSup>
                            <m:sSub>
                              <m:sSubPr>
                                <m:ctrlPr>
                                  <a:rPr lang="ru-RU" sz="2000" i="1"/>
                                </m:ctrlPr>
                              </m:sSubPr>
                              <m:e>
                                <m:r>
                                  <a:rPr lang="kk-KZ" sz="2000" i="1"/>
                                  <m:t>𝑐𝑛</m:t>
                                </m:r>
                              </m:e>
                              <m:sub>
                                <m:r>
                                  <a:rPr lang="kk-KZ" sz="2000" i="1"/>
                                  <m:t>2</m:t>
                                </m:r>
                              </m:sub>
                            </m:sSub>
                            <m:sSub>
                              <m:sSubPr>
                                <m:ctrlPr>
                                  <a:rPr lang="ru-RU" sz="2000" i="1"/>
                                </m:ctrlPr>
                              </m:sSubPr>
                              <m:e>
                                <m:r>
                                  <a:rPr lang="kk-KZ" sz="2000" i="1"/>
                                  <m:t>𝑃</m:t>
                                </m:r>
                              </m:e>
                              <m:sub>
                                <m:r>
                                  <a:rPr lang="kk-KZ" sz="2000" i="1"/>
                                  <m:t>0</m:t>
                                </m:r>
                              </m:sub>
                            </m:sSub>
                          </m:num>
                          <m:den>
                            <m:sSup>
                              <m:sSupPr>
                                <m:ctrlPr>
                                  <a:rPr lang="ru-RU" sz="2000" i="1"/>
                                </m:ctrlPr>
                              </m:sSupPr>
                              <m:e>
                                <m:r>
                                  <a:rPr lang="kk-KZ" sz="2000" i="1"/>
                                  <m:t>𝜆</m:t>
                                </m:r>
                              </m:e>
                              <m:sup>
                                <m:r>
                                  <a:rPr lang="kk-KZ" sz="2000" i="1"/>
                                  <m:t>3</m:t>
                                </m:r>
                              </m:sup>
                            </m:sSup>
                            <m:sSub>
                              <m:sSubPr>
                                <m:ctrlPr>
                                  <a:rPr lang="ru-RU" sz="2000" i="1"/>
                                </m:ctrlPr>
                              </m:sSubPr>
                              <m:e>
                                <m:r>
                                  <a:rPr lang="kk-KZ" sz="2000" i="1"/>
                                  <m:t>𝐴</m:t>
                                </m:r>
                              </m:e>
                              <m:sub>
                                <m:r>
                                  <a:rPr lang="kk-KZ" sz="2000" i="1"/>
                                  <m:t>𝑒𝑓𝑓</m:t>
                                </m:r>
                              </m:sub>
                            </m:sSub>
                            <m:r>
                              <a:rPr lang="kk-KZ" sz="2000" i="1"/>
                              <m:t>𝐷</m:t>
                            </m:r>
                            <m:r>
                              <a:rPr lang="kk-KZ" sz="2000" i="1"/>
                              <m:t>(</m:t>
                            </m:r>
                            <m:r>
                              <a:rPr lang="kk-KZ" sz="2000" i="1"/>
                              <m:t>𝜆</m:t>
                            </m:r>
                            <m:r>
                              <a:rPr lang="kk-KZ" sz="2000" i="1"/>
                              <m:t>)</m:t>
                            </m:r>
                          </m:den>
                        </m:f>
                      </m:e>
                    </m:rad>
                  </m:oMath>
                </a14:m>
                <a:r>
                  <a:rPr lang="kk-KZ" sz="2000" dirty="0"/>
                  <a:t>                                                              (11.3</a:t>
                </a:r>
                <a:r>
                  <a:rPr lang="kk-KZ" sz="2000" dirty="0" smtClean="0"/>
                  <a:t>)</a:t>
                </a:r>
              </a:p>
              <a:p>
                <a:pPr algn="just"/>
                <a:r>
                  <a:rPr lang="ru-RU" sz="2000" dirty="0" err="1" smtClean="0"/>
                  <a:t>мұндағы</a:t>
                </a:r>
                <a:r>
                  <a:rPr lang="ru-RU" sz="2000" dirty="0" smtClean="0"/>
                  <a:t> </a:t>
                </a:r>
                <a:r>
                  <a:rPr lang="en-US" sz="2000" dirty="0"/>
                  <a:t>n2 – </a:t>
                </a:r>
                <a:r>
                  <a:rPr lang="ru-RU" sz="2000" dirty="0"/>
                  <a:t>кремний </a:t>
                </a:r>
                <a:r>
                  <a:rPr lang="ru-RU" sz="2000" dirty="0" err="1"/>
                  <a:t>диоксидінің</a:t>
                </a:r>
                <a:r>
                  <a:rPr lang="ru-RU" sz="2000" dirty="0"/>
                  <a:t> </a:t>
                </a:r>
                <a:r>
                  <a:rPr lang="ru-RU" sz="2000" dirty="0" err="1"/>
                  <a:t>сызықты</a:t>
                </a:r>
                <a:r>
                  <a:rPr lang="ru-RU" sz="2000" dirty="0"/>
                  <a:t> </a:t>
                </a:r>
                <a:r>
                  <a:rPr lang="ru-RU" sz="2000" dirty="0" err="1"/>
                  <a:t>емес</a:t>
                </a:r>
                <a:r>
                  <a:rPr lang="ru-RU" sz="2000" dirty="0"/>
                  <a:t> сыну </a:t>
                </a:r>
                <a:r>
                  <a:rPr lang="ru-RU" sz="2000" dirty="0" err="1"/>
                  <a:t>көрсеткіші</a:t>
                </a:r>
                <a:r>
                  <a:rPr lang="ru-RU" sz="2000" dirty="0"/>
                  <a:t>, </a:t>
                </a:r>
                <a:r>
                  <a:rPr lang="en-US" sz="2000" dirty="0" err="1"/>
                  <a:t>Aeff</a:t>
                </a:r>
                <a:r>
                  <a:rPr lang="en-US" sz="2000" dirty="0"/>
                  <a:t> – </a:t>
                </a:r>
                <a:r>
                  <a:rPr lang="ru-RU" sz="2000" dirty="0" err="1"/>
                  <a:t>талшықтың</a:t>
                </a:r>
                <a:r>
                  <a:rPr lang="ru-RU" sz="2000" dirty="0"/>
                  <a:t> </a:t>
                </a:r>
                <a:r>
                  <a:rPr lang="ru-RU" sz="2000" dirty="0" err="1"/>
                  <a:t>тиімді</a:t>
                </a:r>
                <a:r>
                  <a:rPr lang="ru-RU" sz="2000" dirty="0"/>
                  <a:t> </a:t>
                </a:r>
                <a:r>
                  <a:rPr lang="ru-RU" sz="2000" dirty="0" err="1"/>
                  <a:t>аймағының</a:t>
                </a:r>
                <a:r>
                  <a:rPr lang="ru-RU" sz="2000" dirty="0"/>
                  <a:t> </a:t>
                </a:r>
                <a:r>
                  <a:rPr lang="ru-RU" sz="2000" dirty="0" err="1"/>
                  <a:t>ауданы</a:t>
                </a:r>
                <a:r>
                  <a:rPr lang="ru-RU" sz="2000" dirty="0"/>
                  <a:t>, </a:t>
                </a:r>
                <a:r>
                  <a:rPr lang="en-US" sz="2000" dirty="0"/>
                  <a:t>P0 – </a:t>
                </a:r>
                <a:r>
                  <a:rPr lang="ru-RU" sz="2000" dirty="0" err="1"/>
                  <a:t>кіріс</a:t>
                </a:r>
                <a:r>
                  <a:rPr lang="ru-RU" sz="2000" dirty="0"/>
                  <a:t> </a:t>
                </a:r>
                <a:r>
                  <a:rPr lang="ru-RU" sz="2000" dirty="0" err="1"/>
                  <a:t>оптикалық</a:t>
                </a:r>
                <a:r>
                  <a:rPr lang="ru-RU" sz="2000" dirty="0"/>
                  <a:t> </a:t>
                </a:r>
                <a:r>
                  <a:rPr lang="ru-RU" sz="2000" dirty="0" err="1"/>
                  <a:t>қуаты</a:t>
                </a:r>
                <a:r>
                  <a:rPr lang="ru-RU" sz="2000" dirty="0"/>
                  <a:t>, </a:t>
                </a:r>
                <a:r>
                  <a:rPr lang="en-US" sz="2000" dirty="0"/>
                  <a:t>D(</a:t>
                </a:r>
                <a:r>
                  <a:rPr lang="el-GR" sz="2000" dirty="0"/>
                  <a:t>λ) – </a:t>
                </a:r>
                <a:r>
                  <a:rPr lang="ru-RU" sz="2000" dirty="0" err="1"/>
                  <a:t>хроматикалық</a:t>
                </a:r>
                <a:r>
                  <a:rPr lang="ru-RU" sz="2000" dirty="0"/>
                  <a:t> дисперсия </a:t>
                </a:r>
                <a:r>
                  <a:rPr lang="ru-RU" sz="2000" dirty="0" err="1"/>
                  <a:t>коэффициенті</a:t>
                </a:r>
                <a:r>
                  <a:rPr lang="ru-RU" sz="2000" dirty="0"/>
                  <a:t>, </a:t>
                </a:r>
                <a:r>
                  <a:rPr lang="el-GR" sz="2000" dirty="0"/>
                  <a:t>λ – </a:t>
                </a:r>
                <a:r>
                  <a:rPr lang="ru-RU" sz="2000" dirty="0" err="1"/>
                  <a:t>жұмыс</a:t>
                </a:r>
                <a:r>
                  <a:rPr lang="ru-RU" sz="2000" dirty="0"/>
                  <a:t> </a:t>
                </a:r>
                <a:r>
                  <a:rPr lang="ru-RU" sz="2000" dirty="0" err="1"/>
                  <a:t>толқын</a:t>
                </a:r>
                <a:r>
                  <a:rPr lang="ru-RU" sz="2000" dirty="0"/>
                  <a:t> </a:t>
                </a:r>
                <a:r>
                  <a:rPr lang="ru-RU" sz="2000" dirty="0" err="1"/>
                  <a:t>ұзындығы</a:t>
                </a:r>
                <a:r>
                  <a:rPr lang="ru-RU" sz="2000" dirty="0"/>
                  <a:t>.</a:t>
                </a:r>
              </a:p>
              <a:p>
                <a:pPr algn="just"/>
                <a:r>
                  <a:rPr lang="ru-RU" sz="2000" dirty="0" err="1"/>
                  <a:t>Бүйірлік</a:t>
                </a:r>
                <a:r>
                  <a:rPr lang="ru-RU" sz="2000" dirty="0"/>
                  <a:t> </a:t>
                </a:r>
                <a:r>
                  <a:rPr lang="ru-RU" sz="2000" dirty="0" err="1"/>
                  <a:t>жолақтар</a:t>
                </a:r>
                <a:r>
                  <a:rPr lang="ru-RU" sz="2000" dirty="0"/>
                  <a:t> </a:t>
                </a:r>
                <a:r>
                  <a:rPr lang="ru-RU" sz="2000" dirty="0" err="1"/>
                  <a:t>тасымалдаушыдан</a:t>
                </a:r>
                <a:r>
                  <a:rPr lang="ru-RU" sz="2000" dirty="0"/>
                  <a:t> ±</a:t>
                </a:r>
                <a:r>
                  <a:rPr lang="el-GR" sz="2000" dirty="0"/>
                  <a:t>Ω</a:t>
                </a:r>
                <a:r>
                  <a:rPr lang="ru-RU" sz="2000" dirty="0"/>
                  <a:t>макс </a:t>
                </a:r>
                <a:r>
                  <a:rPr lang="ru-RU" sz="2000" dirty="0" err="1"/>
                  <a:t>қашықтықта</a:t>
                </a:r>
                <a:r>
                  <a:rPr lang="ru-RU" sz="2000" dirty="0"/>
                  <a:t> </a:t>
                </a:r>
                <a:r>
                  <a:rPr lang="ru-RU" sz="2000" dirty="0" err="1"/>
                  <a:t>орналасқан</a:t>
                </a:r>
                <a:r>
                  <a:rPr lang="ru-RU" sz="2000" dirty="0"/>
                  <a:t>, </a:t>
                </a:r>
                <a:r>
                  <a:rPr lang="ru-RU" sz="2000" dirty="0" err="1"/>
                  <a:t>бұл</a:t>
                </a:r>
                <a:r>
                  <a:rPr lang="ru-RU" sz="2000" dirty="0"/>
                  <a:t> </a:t>
                </a:r>
                <a:r>
                  <a:rPr lang="ru-RU" sz="2000" dirty="0" err="1"/>
                  <a:t>бірлік</a:t>
                </a:r>
                <a:r>
                  <a:rPr lang="ru-RU" sz="2000" dirty="0"/>
                  <a:t> </a:t>
                </a:r>
                <a:r>
                  <a:rPr lang="ru-RU" sz="2000" dirty="0" err="1"/>
                  <a:t>ұзындық</a:t>
                </a:r>
                <a:r>
                  <a:rPr lang="ru-RU" sz="2000" dirty="0"/>
                  <a:t> </a:t>
                </a:r>
                <a:r>
                  <a:rPr lang="ru-RU" sz="2000" dirty="0" err="1"/>
                  <a:t>үшін</a:t>
                </a:r>
                <a:r>
                  <a:rPr lang="ru-RU" sz="2000" dirty="0"/>
                  <a:t> </a:t>
                </a:r>
                <a:r>
                  <a:rPr lang="en-US" sz="2000" dirty="0"/>
                  <a:t>g-</a:t>
                </a:r>
                <a:r>
                  <a:rPr lang="ru-RU" sz="2000" dirty="0" err="1"/>
                  <a:t>ге</a:t>
                </a:r>
                <a:r>
                  <a:rPr lang="ru-RU" sz="2000" dirty="0"/>
                  <a:t> </a:t>
                </a:r>
                <a:r>
                  <a:rPr lang="ru-RU" sz="2000" dirty="0" err="1"/>
                  <a:t>тең</a:t>
                </a:r>
                <a:r>
                  <a:rPr lang="ru-RU" sz="2000" dirty="0"/>
                  <a:t> </a:t>
                </a:r>
                <a:r>
                  <a:rPr lang="ru-RU" sz="2000" dirty="0" err="1"/>
                  <a:t>өсуді</a:t>
                </a:r>
                <a:r>
                  <a:rPr lang="ru-RU" sz="2000" dirty="0"/>
                  <a:t> </a:t>
                </a:r>
                <a:r>
                  <a:rPr lang="ru-RU" sz="2000" dirty="0" err="1"/>
                  <a:t>сезінеді</a:t>
                </a:r>
                <a:r>
                  <a:rPr lang="ru-RU" sz="2000" dirty="0"/>
                  <a:t> </a:t>
                </a:r>
                <a:r>
                  <a:rPr lang="en-US" sz="2000" dirty="0" err="1"/>
                  <a:t>gmax</a:t>
                </a:r>
                <a:r>
                  <a:rPr lang="en-US" sz="2000" dirty="0"/>
                  <a:t>=4</a:t>
                </a:r>
                <a:r>
                  <a:rPr lang="el-GR" sz="2000" dirty="0"/>
                  <a:t>π</a:t>
                </a:r>
                <a:r>
                  <a:rPr lang="en-US" sz="2000" dirty="0"/>
                  <a:t>P0/(</a:t>
                </a:r>
                <a:r>
                  <a:rPr lang="el-GR" sz="2000" dirty="0"/>
                  <a:t>λ</a:t>
                </a:r>
                <a:r>
                  <a:rPr lang="en-US" sz="2000" dirty="0" err="1"/>
                  <a:t>Aeff</a:t>
                </a:r>
                <a:r>
                  <a:rPr lang="en-US" sz="2000" dirty="0"/>
                  <a:t>)</a:t>
                </a:r>
              </a:p>
              <a:p>
                <a:pPr algn="just"/>
                <a:endParaRPr lang="en-US" dirty="0"/>
              </a:p>
              <a:p>
                <a:pPr algn="just"/>
                <a:endParaRPr lang="en-US" dirty="0"/>
              </a:p>
              <a:p>
                <a:pPr algn="just"/>
                <a:r>
                  <a:rPr lang="en-US" dirty="0"/>
                  <a:t>	</a:t>
                </a:r>
                <a:endParaRPr lang="ru-RU" dirty="0"/>
              </a:p>
            </p:txBody>
          </p:sp>
        </mc:Choice>
        <mc:Fallback>
          <p:sp>
            <p:nvSpPr>
              <p:cNvPr id="5" name="Прямоугольник 4"/>
              <p:cNvSpPr>
                <a:spLocks noRot="1" noChangeAspect="1" noMove="1" noResize="1" noEditPoints="1" noAdjustHandles="1" noChangeArrowheads="1" noChangeShapeType="1" noTextEdit="1"/>
              </p:cNvSpPr>
              <p:nvPr/>
            </p:nvSpPr>
            <p:spPr>
              <a:xfrm>
                <a:off x="621506" y="1655115"/>
                <a:ext cx="10665619" cy="4910447"/>
              </a:xfrm>
              <a:prstGeom prst="rect">
                <a:avLst/>
              </a:prstGeom>
              <a:blipFill rotWithShape="0">
                <a:blip r:embed="rId2"/>
                <a:stretch>
                  <a:fillRect l="-629" t="-745" r="-571"/>
                </a:stretch>
              </a:blipFill>
            </p:spPr>
            <p:txBody>
              <a:bodyPr/>
              <a:lstStyle/>
              <a:p>
                <a:r>
                  <a:rPr lang="ru-RU">
                    <a:noFill/>
                  </a:rPr>
                  <a:t> </a:t>
                </a:r>
              </a:p>
            </p:txBody>
          </p:sp>
        </mc:Fallback>
      </mc:AlternateContent>
    </p:spTree>
    <p:extLst>
      <p:ext uri="{BB962C8B-B14F-4D97-AF65-F5344CB8AC3E}">
        <p14:creationId xmlns:p14="http://schemas.microsoft.com/office/powerpoint/2010/main" val="584029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1263</TotalTime>
  <Words>1101</Words>
  <Application>Microsoft Office PowerPoint</Application>
  <PresentationFormat>Широкоэкранный</PresentationFormat>
  <Paragraphs>93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Cambria Math</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28</cp:revision>
  <dcterms:created xsi:type="dcterms:W3CDTF">2022-07-25T13:01:11Z</dcterms:created>
  <dcterms:modified xsi:type="dcterms:W3CDTF">2022-07-30T08:12:40Z</dcterms:modified>
</cp:coreProperties>
</file>