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1" r:id="rId4"/>
    <p:sldId id="268" r:id="rId5"/>
    <p:sldId id="269" r:id="rId6"/>
    <p:sldId id="270" r:id="rId7"/>
    <p:sldId id="271" r:id="rId8"/>
    <p:sldId id="272" r:id="rId9"/>
    <p:sldId id="274" r:id="rId10"/>
    <p:sldId id="275" r:id="rId11"/>
    <p:sldId id="279" r:id="rId12"/>
    <p:sldId id="278" r:id="rId13"/>
    <p:sldId id="277" r:id="rId14"/>
    <p:sldId id="276" r:id="rId15"/>
    <p:sldId id="280" r:id="rId16"/>
    <p:sldId id="281" r:id="rId17"/>
    <p:sldId id="283" r:id="rId18"/>
    <p:sldId id="282" r:id="rId19"/>
    <p:sldId id="284" r:id="rId20"/>
    <p:sldId id="285" r:id="rId21"/>
    <p:sldId id="258" r:id="rId2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Средний стиль 1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4C1A8A3-306A-4EB7-A6B1-4F7E0EB9C5D6}" styleName="Средний стиль 3 — акцент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A111915-BE36-4E01-A7E5-04B1672EAD32}" styleName="Светлый стиль 2 — акцент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FD0F851-EC5A-4D38-B0AD-8093EC10F338}" styleName="Светлый стиль 1 — акцент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66" d="100"/>
          <a:sy n="66" d="100"/>
        </p:scale>
        <p:origin x="81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E871E4-3074-4F95-8002-BD0F58978A2E}" type="doc">
      <dgm:prSet loTypeId="urn:microsoft.com/office/officeart/2008/layout/VerticalCurvedList" loCatId="list" qsTypeId="urn:microsoft.com/office/officeart/2005/8/quickstyle/3d3" qsCatId="3D" csTypeId="urn:microsoft.com/office/officeart/2005/8/colors/accent1_1" csCatId="accent1" phldr="1"/>
      <dgm:spPr/>
      <dgm:t>
        <a:bodyPr/>
        <a:lstStyle/>
        <a:p>
          <a:endParaRPr lang="ru-RU"/>
        </a:p>
      </dgm:t>
    </dgm:pt>
    <dgm:pt modelId="{38A541E8-BEF7-4CE6-A51C-FCAFE2D23A86}">
      <dgm:prSet phldrT="[Текст]" custT="1"/>
      <dgm:spPr/>
      <dgm:t>
        <a:bodyPr/>
        <a:lstStyle/>
        <a:p>
          <a:r>
            <a:rPr lang="kk-KZ" sz="3200" dirty="0" smtClean="0">
              <a:effectLst/>
            </a:rPr>
            <a:t>10.1. Ажыратылатын қосқыштар</a:t>
          </a:r>
          <a:endParaRPr lang="ru-RU" sz="3200" dirty="0"/>
        </a:p>
      </dgm:t>
    </dgm:pt>
    <dgm:pt modelId="{9BD79AD4-6F75-401A-BA43-BBB417A3A732}" type="parTrans" cxnId="{DA2CA471-1951-42B7-9CBE-0BC29B6FEF2B}">
      <dgm:prSet/>
      <dgm:spPr/>
      <dgm:t>
        <a:bodyPr/>
        <a:lstStyle/>
        <a:p>
          <a:endParaRPr lang="ru-RU" sz="1050"/>
        </a:p>
      </dgm:t>
    </dgm:pt>
    <dgm:pt modelId="{986058AC-6A5D-4FF5-9857-3748C11E13DA}" type="sibTrans" cxnId="{DA2CA471-1951-42B7-9CBE-0BC29B6FEF2B}">
      <dgm:prSet/>
      <dgm:spPr/>
      <dgm:t>
        <a:bodyPr/>
        <a:lstStyle/>
        <a:p>
          <a:endParaRPr lang="ru-RU" sz="1050"/>
        </a:p>
      </dgm:t>
    </dgm:pt>
    <dgm:pt modelId="{D3F2C7B3-D8EF-4B1B-B864-5753C19D57B8}">
      <dgm:prSet phldrT="[Текст]" custT="1"/>
      <dgm:spPr/>
      <dgm:t>
        <a:bodyPr/>
        <a:lstStyle/>
        <a:p>
          <a:r>
            <a:rPr lang="kk-KZ" sz="3200" dirty="0" smtClean="0">
              <a:effectLst/>
            </a:rPr>
            <a:t>10.2. Ажыратылмайтын қосқыштар</a:t>
          </a:r>
          <a:endParaRPr lang="ru-RU" sz="3200" b="0" dirty="0">
            <a:latin typeface="Times New Roman" panose="02020603050405020304" pitchFamily="18" charset="0"/>
            <a:cs typeface="Times New Roman" panose="02020603050405020304" pitchFamily="18" charset="0"/>
          </a:endParaRPr>
        </a:p>
      </dgm:t>
    </dgm:pt>
    <dgm:pt modelId="{9BE407A7-6530-4B93-ADF5-DD60961E0C4B}" type="parTrans" cxnId="{ED9BFE33-320D-4D2F-9E71-D7E0BF4BF6A6}">
      <dgm:prSet/>
      <dgm:spPr/>
      <dgm:t>
        <a:bodyPr/>
        <a:lstStyle/>
        <a:p>
          <a:endParaRPr lang="ru-RU" sz="1050"/>
        </a:p>
      </dgm:t>
    </dgm:pt>
    <dgm:pt modelId="{0BF8EC1C-A312-4E39-B2A9-4E5A52FEC28B}" type="sibTrans" cxnId="{ED9BFE33-320D-4D2F-9E71-D7E0BF4BF6A6}">
      <dgm:prSet/>
      <dgm:spPr/>
      <dgm:t>
        <a:bodyPr/>
        <a:lstStyle/>
        <a:p>
          <a:endParaRPr lang="ru-RU" sz="1050"/>
        </a:p>
      </dgm:t>
    </dgm:pt>
    <dgm:pt modelId="{B24978BC-5605-47B4-B302-60E77DA30605}">
      <dgm:prSet custT="1"/>
      <dgm:spPr/>
      <dgm:t>
        <a:bodyPr/>
        <a:lstStyle/>
        <a:p>
          <a:r>
            <a:rPr lang="kk-KZ" sz="3200" b="0" dirty="0" smtClean="0">
              <a:effectLst/>
              <a:latin typeface="Times New Roman" panose="02020603050405020304" pitchFamily="18" charset="0"/>
              <a:cs typeface="Times New Roman" panose="02020603050405020304" pitchFamily="18" charset="0"/>
            </a:rPr>
            <a:t>10.3. </a:t>
          </a:r>
          <a:r>
            <a:rPr lang="kk-KZ" sz="3200" b="0" dirty="0" smtClean="0">
              <a:effectLst/>
              <a:latin typeface="Times New Roman" panose="02020603050405020304" pitchFamily="18" charset="0"/>
              <a:cs typeface="Times New Roman" panose="02020603050405020304" pitchFamily="18" charset="0"/>
            </a:rPr>
            <a:t>Бақылау сұрақтары</a:t>
          </a:r>
          <a:endParaRPr lang="ru-RU" sz="3200" dirty="0"/>
        </a:p>
      </dgm:t>
    </dgm:pt>
    <dgm:pt modelId="{3ED568FF-CC4E-414F-AEC8-4C228D5F4E6D}" type="parTrans" cxnId="{2066C6B6-11A0-46AE-B415-CD58A0098B4A}">
      <dgm:prSet/>
      <dgm:spPr/>
      <dgm:t>
        <a:bodyPr/>
        <a:lstStyle/>
        <a:p>
          <a:endParaRPr lang="ru-RU" sz="1050"/>
        </a:p>
      </dgm:t>
    </dgm:pt>
    <dgm:pt modelId="{5A26DD11-82A7-457E-9AA7-938ACFABB93D}" type="sibTrans" cxnId="{2066C6B6-11A0-46AE-B415-CD58A0098B4A}">
      <dgm:prSet/>
      <dgm:spPr/>
      <dgm:t>
        <a:bodyPr/>
        <a:lstStyle/>
        <a:p>
          <a:endParaRPr lang="ru-RU" sz="1050"/>
        </a:p>
      </dgm:t>
    </dgm:pt>
    <dgm:pt modelId="{10C37432-0AAD-4490-A494-5ABCCEB59506}" type="pres">
      <dgm:prSet presAssocID="{32E871E4-3074-4F95-8002-BD0F58978A2E}" presName="Name0" presStyleCnt="0">
        <dgm:presLayoutVars>
          <dgm:chMax val="7"/>
          <dgm:chPref val="7"/>
          <dgm:dir/>
        </dgm:presLayoutVars>
      </dgm:prSet>
      <dgm:spPr/>
      <dgm:t>
        <a:bodyPr/>
        <a:lstStyle/>
        <a:p>
          <a:endParaRPr lang="ru-RU"/>
        </a:p>
      </dgm:t>
    </dgm:pt>
    <dgm:pt modelId="{F807EDB5-A9EE-46ED-A276-6B32BBE1726E}" type="pres">
      <dgm:prSet presAssocID="{32E871E4-3074-4F95-8002-BD0F58978A2E}" presName="Name1" presStyleCnt="0"/>
      <dgm:spPr/>
    </dgm:pt>
    <dgm:pt modelId="{27E4D45C-E14E-47E4-B23D-208117D9D6C8}" type="pres">
      <dgm:prSet presAssocID="{32E871E4-3074-4F95-8002-BD0F58978A2E}" presName="cycle" presStyleCnt="0"/>
      <dgm:spPr/>
    </dgm:pt>
    <dgm:pt modelId="{8E578012-433F-4745-9A72-5B42A70EDD8B}" type="pres">
      <dgm:prSet presAssocID="{32E871E4-3074-4F95-8002-BD0F58978A2E}" presName="srcNode" presStyleLbl="node1" presStyleIdx="0" presStyleCnt="3"/>
      <dgm:spPr/>
    </dgm:pt>
    <dgm:pt modelId="{7F6E4215-72CA-4C32-97AA-1F8A7E1D3D15}" type="pres">
      <dgm:prSet presAssocID="{32E871E4-3074-4F95-8002-BD0F58978A2E}" presName="conn" presStyleLbl="parChTrans1D2" presStyleIdx="0" presStyleCnt="1"/>
      <dgm:spPr/>
      <dgm:t>
        <a:bodyPr/>
        <a:lstStyle/>
        <a:p>
          <a:endParaRPr lang="ru-RU"/>
        </a:p>
      </dgm:t>
    </dgm:pt>
    <dgm:pt modelId="{9C1F1B49-298F-49D3-A18C-F50EB71C19E0}" type="pres">
      <dgm:prSet presAssocID="{32E871E4-3074-4F95-8002-BD0F58978A2E}" presName="extraNode" presStyleLbl="node1" presStyleIdx="0" presStyleCnt="3"/>
      <dgm:spPr/>
    </dgm:pt>
    <dgm:pt modelId="{2E1AB7ED-CA2D-4098-A56C-C0184E48C329}" type="pres">
      <dgm:prSet presAssocID="{32E871E4-3074-4F95-8002-BD0F58978A2E}" presName="dstNode" presStyleLbl="node1" presStyleIdx="0" presStyleCnt="3"/>
      <dgm:spPr/>
    </dgm:pt>
    <dgm:pt modelId="{99C97347-4F4C-41FE-A4CB-EE6A9FF0E424}" type="pres">
      <dgm:prSet presAssocID="{38A541E8-BEF7-4CE6-A51C-FCAFE2D23A86}" presName="text_1" presStyleLbl="node1" presStyleIdx="0" presStyleCnt="3">
        <dgm:presLayoutVars>
          <dgm:bulletEnabled val="1"/>
        </dgm:presLayoutVars>
      </dgm:prSet>
      <dgm:spPr/>
      <dgm:t>
        <a:bodyPr/>
        <a:lstStyle/>
        <a:p>
          <a:endParaRPr lang="ru-RU"/>
        </a:p>
      </dgm:t>
    </dgm:pt>
    <dgm:pt modelId="{C415F9C1-7248-45CC-8827-70DFE8990AF4}" type="pres">
      <dgm:prSet presAssocID="{38A541E8-BEF7-4CE6-A51C-FCAFE2D23A86}" presName="accent_1" presStyleCnt="0"/>
      <dgm:spPr/>
    </dgm:pt>
    <dgm:pt modelId="{F5AF8267-F9D3-43B7-8F16-20DE312A0F9A}" type="pres">
      <dgm:prSet presAssocID="{38A541E8-BEF7-4CE6-A51C-FCAFE2D23A86}" presName="accentRepeatNode" presStyleLbl="solidFgAcc1" presStyleIdx="0" presStyleCnt="3"/>
      <dgm:spPr/>
    </dgm:pt>
    <dgm:pt modelId="{D0FC2D81-69D6-4E94-959C-9729763E54D1}" type="pres">
      <dgm:prSet presAssocID="{D3F2C7B3-D8EF-4B1B-B864-5753C19D57B8}" presName="text_2" presStyleLbl="node1" presStyleIdx="1" presStyleCnt="3">
        <dgm:presLayoutVars>
          <dgm:bulletEnabled val="1"/>
        </dgm:presLayoutVars>
      </dgm:prSet>
      <dgm:spPr/>
      <dgm:t>
        <a:bodyPr/>
        <a:lstStyle/>
        <a:p>
          <a:endParaRPr lang="ru-RU"/>
        </a:p>
      </dgm:t>
    </dgm:pt>
    <dgm:pt modelId="{38E996FB-6CE8-482A-BDE2-C3C9105CE7CC}" type="pres">
      <dgm:prSet presAssocID="{D3F2C7B3-D8EF-4B1B-B864-5753C19D57B8}" presName="accent_2" presStyleCnt="0"/>
      <dgm:spPr/>
    </dgm:pt>
    <dgm:pt modelId="{1011899D-3FE5-41E2-A939-53EB901186B6}" type="pres">
      <dgm:prSet presAssocID="{D3F2C7B3-D8EF-4B1B-B864-5753C19D57B8}" presName="accentRepeatNode" presStyleLbl="solidFgAcc1" presStyleIdx="1" presStyleCnt="3"/>
      <dgm:spPr/>
    </dgm:pt>
    <dgm:pt modelId="{5B1F92D7-F997-4725-9B32-8A285CB099E1}" type="pres">
      <dgm:prSet presAssocID="{B24978BC-5605-47B4-B302-60E77DA30605}" presName="text_3" presStyleLbl="node1" presStyleIdx="2" presStyleCnt="3">
        <dgm:presLayoutVars>
          <dgm:bulletEnabled val="1"/>
        </dgm:presLayoutVars>
      </dgm:prSet>
      <dgm:spPr/>
      <dgm:t>
        <a:bodyPr/>
        <a:lstStyle/>
        <a:p>
          <a:endParaRPr lang="ru-RU"/>
        </a:p>
      </dgm:t>
    </dgm:pt>
    <dgm:pt modelId="{354F85CF-4B81-4E1D-A83D-E0D852D6F2F1}" type="pres">
      <dgm:prSet presAssocID="{B24978BC-5605-47B4-B302-60E77DA30605}" presName="accent_3" presStyleCnt="0"/>
      <dgm:spPr/>
    </dgm:pt>
    <dgm:pt modelId="{6EF3827F-1C5C-4764-9188-8462A3CF3A18}" type="pres">
      <dgm:prSet presAssocID="{B24978BC-5605-47B4-B302-60E77DA30605}" presName="accentRepeatNode" presStyleLbl="solidFgAcc1" presStyleIdx="2" presStyleCnt="3"/>
      <dgm:spPr/>
    </dgm:pt>
  </dgm:ptLst>
  <dgm:cxnLst>
    <dgm:cxn modelId="{69551A04-D09E-4751-8FC8-4BF856210216}" type="presOf" srcId="{38A541E8-BEF7-4CE6-A51C-FCAFE2D23A86}" destId="{99C97347-4F4C-41FE-A4CB-EE6A9FF0E424}" srcOrd="0" destOrd="0" presId="urn:microsoft.com/office/officeart/2008/layout/VerticalCurvedList"/>
    <dgm:cxn modelId="{2066C6B6-11A0-46AE-B415-CD58A0098B4A}" srcId="{32E871E4-3074-4F95-8002-BD0F58978A2E}" destId="{B24978BC-5605-47B4-B302-60E77DA30605}" srcOrd="2" destOrd="0" parTransId="{3ED568FF-CC4E-414F-AEC8-4C228D5F4E6D}" sibTransId="{5A26DD11-82A7-457E-9AA7-938ACFABB93D}"/>
    <dgm:cxn modelId="{E139A708-CC1B-43DC-A1B3-10371DAED0E2}" type="presOf" srcId="{32E871E4-3074-4F95-8002-BD0F58978A2E}" destId="{10C37432-0AAD-4490-A494-5ABCCEB59506}" srcOrd="0" destOrd="0" presId="urn:microsoft.com/office/officeart/2008/layout/VerticalCurvedList"/>
    <dgm:cxn modelId="{DA2CA471-1951-42B7-9CBE-0BC29B6FEF2B}" srcId="{32E871E4-3074-4F95-8002-BD0F58978A2E}" destId="{38A541E8-BEF7-4CE6-A51C-FCAFE2D23A86}" srcOrd="0" destOrd="0" parTransId="{9BD79AD4-6F75-401A-BA43-BBB417A3A732}" sibTransId="{986058AC-6A5D-4FF5-9857-3748C11E13DA}"/>
    <dgm:cxn modelId="{E5F065A1-5E0B-4F98-876F-E328B145B39F}" type="presOf" srcId="{B24978BC-5605-47B4-B302-60E77DA30605}" destId="{5B1F92D7-F997-4725-9B32-8A285CB099E1}" srcOrd="0" destOrd="0" presId="urn:microsoft.com/office/officeart/2008/layout/VerticalCurvedList"/>
    <dgm:cxn modelId="{ED9BFE33-320D-4D2F-9E71-D7E0BF4BF6A6}" srcId="{32E871E4-3074-4F95-8002-BD0F58978A2E}" destId="{D3F2C7B3-D8EF-4B1B-B864-5753C19D57B8}" srcOrd="1" destOrd="0" parTransId="{9BE407A7-6530-4B93-ADF5-DD60961E0C4B}" sibTransId="{0BF8EC1C-A312-4E39-B2A9-4E5A52FEC28B}"/>
    <dgm:cxn modelId="{D0DAC3C6-6CF8-4AB9-8B44-147891BC7756}" type="presOf" srcId="{D3F2C7B3-D8EF-4B1B-B864-5753C19D57B8}" destId="{D0FC2D81-69D6-4E94-959C-9729763E54D1}" srcOrd="0" destOrd="0" presId="urn:microsoft.com/office/officeart/2008/layout/VerticalCurvedList"/>
    <dgm:cxn modelId="{218C0C45-F310-4193-BFC1-EF503D164CB8}" type="presOf" srcId="{986058AC-6A5D-4FF5-9857-3748C11E13DA}" destId="{7F6E4215-72CA-4C32-97AA-1F8A7E1D3D15}" srcOrd="0" destOrd="0" presId="urn:microsoft.com/office/officeart/2008/layout/VerticalCurvedList"/>
    <dgm:cxn modelId="{D66C7C4F-FD57-4453-91AC-A5DCDAB99721}" type="presParOf" srcId="{10C37432-0AAD-4490-A494-5ABCCEB59506}" destId="{F807EDB5-A9EE-46ED-A276-6B32BBE1726E}" srcOrd="0" destOrd="0" presId="urn:microsoft.com/office/officeart/2008/layout/VerticalCurvedList"/>
    <dgm:cxn modelId="{0999510F-86F1-40C8-BED4-AE6AA8F5338A}" type="presParOf" srcId="{F807EDB5-A9EE-46ED-A276-6B32BBE1726E}" destId="{27E4D45C-E14E-47E4-B23D-208117D9D6C8}" srcOrd="0" destOrd="0" presId="urn:microsoft.com/office/officeart/2008/layout/VerticalCurvedList"/>
    <dgm:cxn modelId="{960001D1-1221-4CF6-87E0-290AACAE93B6}" type="presParOf" srcId="{27E4D45C-E14E-47E4-B23D-208117D9D6C8}" destId="{8E578012-433F-4745-9A72-5B42A70EDD8B}" srcOrd="0" destOrd="0" presId="urn:microsoft.com/office/officeart/2008/layout/VerticalCurvedList"/>
    <dgm:cxn modelId="{EC90FA7C-94B8-45C1-A7BF-13A798861149}" type="presParOf" srcId="{27E4D45C-E14E-47E4-B23D-208117D9D6C8}" destId="{7F6E4215-72CA-4C32-97AA-1F8A7E1D3D15}" srcOrd="1" destOrd="0" presId="urn:microsoft.com/office/officeart/2008/layout/VerticalCurvedList"/>
    <dgm:cxn modelId="{5F7081D5-C4B2-4E7A-A042-4F2BC4A0077B}" type="presParOf" srcId="{27E4D45C-E14E-47E4-B23D-208117D9D6C8}" destId="{9C1F1B49-298F-49D3-A18C-F50EB71C19E0}" srcOrd="2" destOrd="0" presId="urn:microsoft.com/office/officeart/2008/layout/VerticalCurvedList"/>
    <dgm:cxn modelId="{00C2ED73-6454-45A6-8E42-C2D933E9ED8C}" type="presParOf" srcId="{27E4D45C-E14E-47E4-B23D-208117D9D6C8}" destId="{2E1AB7ED-CA2D-4098-A56C-C0184E48C329}" srcOrd="3" destOrd="0" presId="urn:microsoft.com/office/officeart/2008/layout/VerticalCurvedList"/>
    <dgm:cxn modelId="{9F8948B4-7442-4BCC-A5C7-11019A5C10DE}" type="presParOf" srcId="{F807EDB5-A9EE-46ED-A276-6B32BBE1726E}" destId="{99C97347-4F4C-41FE-A4CB-EE6A9FF0E424}" srcOrd="1" destOrd="0" presId="urn:microsoft.com/office/officeart/2008/layout/VerticalCurvedList"/>
    <dgm:cxn modelId="{C009B536-5F8C-43F1-827C-A2C623D28CB0}" type="presParOf" srcId="{F807EDB5-A9EE-46ED-A276-6B32BBE1726E}" destId="{C415F9C1-7248-45CC-8827-70DFE8990AF4}" srcOrd="2" destOrd="0" presId="urn:microsoft.com/office/officeart/2008/layout/VerticalCurvedList"/>
    <dgm:cxn modelId="{CC65B917-B593-4203-96EB-12F069322CE8}" type="presParOf" srcId="{C415F9C1-7248-45CC-8827-70DFE8990AF4}" destId="{F5AF8267-F9D3-43B7-8F16-20DE312A0F9A}" srcOrd="0" destOrd="0" presId="urn:microsoft.com/office/officeart/2008/layout/VerticalCurvedList"/>
    <dgm:cxn modelId="{CB266C76-53F4-454F-A8E4-2CF010A0F907}" type="presParOf" srcId="{F807EDB5-A9EE-46ED-A276-6B32BBE1726E}" destId="{D0FC2D81-69D6-4E94-959C-9729763E54D1}" srcOrd="3" destOrd="0" presId="urn:microsoft.com/office/officeart/2008/layout/VerticalCurvedList"/>
    <dgm:cxn modelId="{3BECB01B-286B-4FC6-A61D-CBB332FD3F8C}" type="presParOf" srcId="{F807EDB5-A9EE-46ED-A276-6B32BBE1726E}" destId="{38E996FB-6CE8-482A-BDE2-C3C9105CE7CC}" srcOrd="4" destOrd="0" presId="urn:microsoft.com/office/officeart/2008/layout/VerticalCurvedList"/>
    <dgm:cxn modelId="{CD5C7CFC-6705-4BA7-9B29-C9E0F2784E51}" type="presParOf" srcId="{38E996FB-6CE8-482A-BDE2-C3C9105CE7CC}" destId="{1011899D-3FE5-41E2-A939-53EB901186B6}" srcOrd="0" destOrd="0" presId="urn:microsoft.com/office/officeart/2008/layout/VerticalCurvedList"/>
    <dgm:cxn modelId="{757C5C09-07CA-434C-BEF4-6DCD181FF9EF}" type="presParOf" srcId="{F807EDB5-A9EE-46ED-A276-6B32BBE1726E}" destId="{5B1F92D7-F997-4725-9B32-8A285CB099E1}" srcOrd="5" destOrd="0" presId="urn:microsoft.com/office/officeart/2008/layout/VerticalCurvedList"/>
    <dgm:cxn modelId="{79FF1953-B9A4-409C-98A5-380F1A79BD6D}" type="presParOf" srcId="{F807EDB5-A9EE-46ED-A276-6B32BBE1726E}" destId="{354F85CF-4B81-4E1D-A83D-E0D852D6F2F1}" srcOrd="6" destOrd="0" presId="urn:microsoft.com/office/officeart/2008/layout/VerticalCurvedList"/>
    <dgm:cxn modelId="{A4906293-C10D-423A-82BE-9E76B51FD99B}" type="presParOf" srcId="{354F85CF-4B81-4E1D-A83D-E0D852D6F2F1}" destId="{6EF3827F-1C5C-4764-9188-8462A3CF3A18}"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6E4215-72CA-4C32-97AA-1F8A7E1D3D15}">
      <dsp:nvSpPr>
        <dsp:cNvPr id="0" name=""/>
        <dsp:cNvSpPr/>
      </dsp:nvSpPr>
      <dsp:spPr>
        <a:xfrm>
          <a:off x="-5459410" y="-836017"/>
          <a:ext cx="6501209" cy="6501209"/>
        </a:xfrm>
        <a:prstGeom prst="blockArc">
          <a:avLst>
            <a:gd name="adj1" fmla="val 18900000"/>
            <a:gd name="adj2" fmla="val 2700000"/>
            <a:gd name="adj3" fmla="val 332"/>
          </a:avLst>
        </a:prstGeom>
        <a:noFill/>
        <a:ln w="12700" cap="flat" cmpd="sng" algn="ctr">
          <a:solidFill>
            <a:schemeClr val="accent1">
              <a:shade val="60000"/>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99C97347-4F4C-41FE-A4CB-EE6A9FF0E424}">
      <dsp:nvSpPr>
        <dsp:cNvPr id="0" name=""/>
        <dsp:cNvSpPr/>
      </dsp:nvSpPr>
      <dsp:spPr>
        <a:xfrm>
          <a:off x="670289" y="482917"/>
          <a:ext cx="11250281" cy="965834"/>
        </a:xfrm>
        <a:prstGeom prst="rect">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6631" tIns="81280" rIns="81280" bIns="81280" numCol="1" spcCol="1270" anchor="ctr" anchorCtr="0">
          <a:noAutofit/>
        </a:bodyPr>
        <a:lstStyle/>
        <a:p>
          <a:pPr lvl="0" algn="l" defTabSz="1422400">
            <a:lnSpc>
              <a:spcPct val="90000"/>
            </a:lnSpc>
            <a:spcBef>
              <a:spcPct val="0"/>
            </a:spcBef>
            <a:spcAft>
              <a:spcPct val="35000"/>
            </a:spcAft>
          </a:pPr>
          <a:r>
            <a:rPr lang="kk-KZ" sz="3200" kern="1200" dirty="0" smtClean="0">
              <a:effectLst/>
            </a:rPr>
            <a:t>10.1. Ажыратылатын қосқыштар</a:t>
          </a:r>
          <a:endParaRPr lang="ru-RU" sz="3200" kern="1200" dirty="0"/>
        </a:p>
      </dsp:txBody>
      <dsp:txXfrm>
        <a:off x="670289" y="482917"/>
        <a:ext cx="11250281" cy="965834"/>
      </dsp:txXfrm>
    </dsp:sp>
    <dsp:sp modelId="{F5AF8267-F9D3-43B7-8F16-20DE312A0F9A}">
      <dsp:nvSpPr>
        <dsp:cNvPr id="0" name=""/>
        <dsp:cNvSpPr/>
      </dsp:nvSpPr>
      <dsp:spPr>
        <a:xfrm>
          <a:off x="66642" y="362188"/>
          <a:ext cx="1207293" cy="1207293"/>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D0FC2D81-69D6-4E94-959C-9729763E54D1}">
      <dsp:nvSpPr>
        <dsp:cNvPr id="0" name=""/>
        <dsp:cNvSpPr/>
      </dsp:nvSpPr>
      <dsp:spPr>
        <a:xfrm>
          <a:off x="1021370" y="1931669"/>
          <a:ext cx="10899200" cy="965834"/>
        </a:xfrm>
        <a:prstGeom prst="rect">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6631" tIns="81280" rIns="81280" bIns="81280" numCol="1" spcCol="1270" anchor="ctr" anchorCtr="0">
          <a:noAutofit/>
        </a:bodyPr>
        <a:lstStyle/>
        <a:p>
          <a:pPr lvl="0" algn="l" defTabSz="1422400">
            <a:lnSpc>
              <a:spcPct val="90000"/>
            </a:lnSpc>
            <a:spcBef>
              <a:spcPct val="0"/>
            </a:spcBef>
            <a:spcAft>
              <a:spcPct val="35000"/>
            </a:spcAft>
          </a:pPr>
          <a:r>
            <a:rPr lang="kk-KZ" sz="3200" kern="1200" dirty="0" smtClean="0">
              <a:effectLst/>
            </a:rPr>
            <a:t>10.2. Ажыратылмайтын қосқыштар</a:t>
          </a:r>
          <a:endParaRPr lang="ru-RU" sz="3200" b="0" kern="1200" dirty="0">
            <a:latin typeface="Times New Roman" panose="02020603050405020304" pitchFamily="18" charset="0"/>
            <a:cs typeface="Times New Roman" panose="02020603050405020304" pitchFamily="18" charset="0"/>
          </a:endParaRPr>
        </a:p>
      </dsp:txBody>
      <dsp:txXfrm>
        <a:off x="1021370" y="1931669"/>
        <a:ext cx="10899200" cy="965834"/>
      </dsp:txXfrm>
    </dsp:sp>
    <dsp:sp modelId="{1011899D-3FE5-41E2-A939-53EB901186B6}">
      <dsp:nvSpPr>
        <dsp:cNvPr id="0" name=""/>
        <dsp:cNvSpPr/>
      </dsp:nvSpPr>
      <dsp:spPr>
        <a:xfrm>
          <a:off x="417723" y="1810940"/>
          <a:ext cx="1207293" cy="1207293"/>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5B1F92D7-F997-4725-9B32-8A285CB099E1}">
      <dsp:nvSpPr>
        <dsp:cNvPr id="0" name=""/>
        <dsp:cNvSpPr/>
      </dsp:nvSpPr>
      <dsp:spPr>
        <a:xfrm>
          <a:off x="670289" y="3380421"/>
          <a:ext cx="11250281" cy="965834"/>
        </a:xfrm>
        <a:prstGeom prst="rect">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6631" tIns="81280" rIns="81280" bIns="81280" numCol="1" spcCol="1270" anchor="ctr" anchorCtr="0">
          <a:noAutofit/>
        </a:bodyPr>
        <a:lstStyle/>
        <a:p>
          <a:pPr lvl="0" algn="l" defTabSz="1422400">
            <a:lnSpc>
              <a:spcPct val="90000"/>
            </a:lnSpc>
            <a:spcBef>
              <a:spcPct val="0"/>
            </a:spcBef>
            <a:spcAft>
              <a:spcPct val="35000"/>
            </a:spcAft>
          </a:pPr>
          <a:r>
            <a:rPr lang="kk-KZ" sz="3200" b="0" kern="1200" dirty="0" smtClean="0">
              <a:effectLst/>
              <a:latin typeface="Times New Roman" panose="02020603050405020304" pitchFamily="18" charset="0"/>
              <a:cs typeface="Times New Roman" panose="02020603050405020304" pitchFamily="18" charset="0"/>
            </a:rPr>
            <a:t>10.3. </a:t>
          </a:r>
          <a:r>
            <a:rPr lang="kk-KZ" sz="3200" b="0" kern="1200" dirty="0" smtClean="0">
              <a:effectLst/>
              <a:latin typeface="Times New Roman" panose="02020603050405020304" pitchFamily="18" charset="0"/>
              <a:cs typeface="Times New Roman" panose="02020603050405020304" pitchFamily="18" charset="0"/>
            </a:rPr>
            <a:t>Бақылау сұрақтары</a:t>
          </a:r>
          <a:endParaRPr lang="ru-RU" sz="3200" kern="1200" dirty="0"/>
        </a:p>
      </dsp:txBody>
      <dsp:txXfrm>
        <a:off x="670289" y="3380421"/>
        <a:ext cx="11250281" cy="965834"/>
      </dsp:txXfrm>
    </dsp:sp>
    <dsp:sp modelId="{6EF3827F-1C5C-4764-9188-8462A3CF3A18}">
      <dsp:nvSpPr>
        <dsp:cNvPr id="0" name=""/>
        <dsp:cNvSpPr/>
      </dsp:nvSpPr>
      <dsp:spPr>
        <a:xfrm>
          <a:off x="66642" y="3259692"/>
          <a:ext cx="1207293" cy="1207293"/>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image" Target="../media/image12.jpeg"/><Relationship Id="rId4" Type="http://schemas.openxmlformats.org/officeDocument/2006/relationships/image" Target="../media/image15.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C3A632C7-17B7-48EF-A8A8-DC0561D25864}" type="datetimeFigureOut">
              <a:rPr lang="ru-RU" smtClean="0"/>
              <a:t>30.07.2022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178C3A5-ED9E-45EB-8969-8269F1D19D4B}" type="slidenum">
              <a:rPr lang="ru-RU" smtClean="0"/>
              <a:t>‹#›</a:t>
            </a:fld>
            <a:endParaRPr lang="ru-RU"/>
          </a:p>
        </p:txBody>
      </p:sp>
    </p:spTree>
    <p:extLst>
      <p:ext uri="{BB962C8B-B14F-4D97-AF65-F5344CB8AC3E}">
        <p14:creationId xmlns:p14="http://schemas.microsoft.com/office/powerpoint/2010/main" val="2341334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3A632C7-17B7-48EF-A8A8-DC0561D25864}" type="datetimeFigureOut">
              <a:rPr lang="ru-RU" smtClean="0"/>
              <a:t>30.07.2022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178C3A5-ED9E-45EB-8969-8269F1D19D4B}" type="slidenum">
              <a:rPr lang="ru-RU" smtClean="0"/>
              <a:t>‹#›</a:t>
            </a:fld>
            <a:endParaRPr lang="ru-RU"/>
          </a:p>
        </p:txBody>
      </p:sp>
    </p:spTree>
    <p:extLst>
      <p:ext uri="{BB962C8B-B14F-4D97-AF65-F5344CB8AC3E}">
        <p14:creationId xmlns:p14="http://schemas.microsoft.com/office/powerpoint/2010/main" val="2874444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3A632C7-17B7-48EF-A8A8-DC0561D25864}" type="datetimeFigureOut">
              <a:rPr lang="ru-RU" smtClean="0"/>
              <a:t>30.07.2022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178C3A5-ED9E-45EB-8969-8269F1D19D4B}" type="slidenum">
              <a:rPr lang="ru-RU" smtClean="0"/>
              <a:t>‹#›</a:t>
            </a:fld>
            <a:endParaRPr lang="ru-RU"/>
          </a:p>
        </p:txBody>
      </p:sp>
    </p:spTree>
    <p:extLst>
      <p:ext uri="{BB962C8B-B14F-4D97-AF65-F5344CB8AC3E}">
        <p14:creationId xmlns:p14="http://schemas.microsoft.com/office/powerpoint/2010/main" val="169366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3A632C7-17B7-48EF-A8A8-DC0561D25864}" type="datetimeFigureOut">
              <a:rPr lang="ru-RU" smtClean="0"/>
              <a:t>30.07.2022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178C3A5-ED9E-45EB-8969-8269F1D19D4B}" type="slidenum">
              <a:rPr lang="ru-RU" smtClean="0"/>
              <a:t>‹#›</a:t>
            </a:fld>
            <a:endParaRPr lang="ru-RU"/>
          </a:p>
        </p:txBody>
      </p:sp>
    </p:spTree>
    <p:extLst>
      <p:ext uri="{BB962C8B-B14F-4D97-AF65-F5344CB8AC3E}">
        <p14:creationId xmlns:p14="http://schemas.microsoft.com/office/powerpoint/2010/main" val="3273441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C3A632C7-17B7-48EF-A8A8-DC0561D25864}" type="datetimeFigureOut">
              <a:rPr lang="ru-RU" smtClean="0"/>
              <a:t>30.07.2022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178C3A5-ED9E-45EB-8969-8269F1D19D4B}" type="slidenum">
              <a:rPr lang="ru-RU" smtClean="0"/>
              <a:t>‹#›</a:t>
            </a:fld>
            <a:endParaRPr lang="ru-RU"/>
          </a:p>
        </p:txBody>
      </p:sp>
    </p:spTree>
    <p:extLst>
      <p:ext uri="{BB962C8B-B14F-4D97-AF65-F5344CB8AC3E}">
        <p14:creationId xmlns:p14="http://schemas.microsoft.com/office/powerpoint/2010/main" val="18450040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C3A632C7-17B7-48EF-A8A8-DC0561D25864}" type="datetimeFigureOut">
              <a:rPr lang="ru-RU" smtClean="0"/>
              <a:t>30.07.2022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178C3A5-ED9E-45EB-8969-8269F1D19D4B}" type="slidenum">
              <a:rPr lang="ru-RU" smtClean="0"/>
              <a:t>‹#›</a:t>
            </a:fld>
            <a:endParaRPr lang="ru-RU"/>
          </a:p>
        </p:txBody>
      </p:sp>
    </p:spTree>
    <p:extLst>
      <p:ext uri="{BB962C8B-B14F-4D97-AF65-F5344CB8AC3E}">
        <p14:creationId xmlns:p14="http://schemas.microsoft.com/office/powerpoint/2010/main" val="2268768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C3A632C7-17B7-48EF-A8A8-DC0561D25864}" type="datetimeFigureOut">
              <a:rPr lang="ru-RU" smtClean="0"/>
              <a:t>30.07.2022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E178C3A5-ED9E-45EB-8969-8269F1D19D4B}" type="slidenum">
              <a:rPr lang="ru-RU" smtClean="0"/>
              <a:t>‹#›</a:t>
            </a:fld>
            <a:endParaRPr lang="ru-RU"/>
          </a:p>
        </p:txBody>
      </p:sp>
    </p:spTree>
    <p:extLst>
      <p:ext uri="{BB962C8B-B14F-4D97-AF65-F5344CB8AC3E}">
        <p14:creationId xmlns:p14="http://schemas.microsoft.com/office/powerpoint/2010/main" val="42137785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C3A632C7-17B7-48EF-A8A8-DC0561D25864}" type="datetimeFigureOut">
              <a:rPr lang="ru-RU" smtClean="0"/>
              <a:t>30.07.2022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E178C3A5-ED9E-45EB-8969-8269F1D19D4B}" type="slidenum">
              <a:rPr lang="ru-RU" smtClean="0"/>
              <a:t>‹#›</a:t>
            </a:fld>
            <a:endParaRPr lang="ru-RU"/>
          </a:p>
        </p:txBody>
      </p:sp>
    </p:spTree>
    <p:extLst>
      <p:ext uri="{BB962C8B-B14F-4D97-AF65-F5344CB8AC3E}">
        <p14:creationId xmlns:p14="http://schemas.microsoft.com/office/powerpoint/2010/main" val="981649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3A632C7-17B7-48EF-A8A8-DC0561D25864}" type="datetimeFigureOut">
              <a:rPr lang="ru-RU" smtClean="0"/>
              <a:t>30.07.2022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178C3A5-ED9E-45EB-8969-8269F1D19D4B}" type="slidenum">
              <a:rPr lang="ru-RU" smtClean="0"/>
              <a:t>‹#›</a:t>
            </a:fld>
            <a:endParaRPr lang="ru-RU"/>
          </a:p>
        </p:txBody>
      </p:sp>
    </p:spTree>
    <p:extLst>
      <p:ext uri="{BB962C8B-B14F-4D97-AF65-F5344CB8AC3E}">
        <p14:creationId xmlns:p14="http://schemas.microsoft.com/office/powerpoint/2010/main" val="2245221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C3A632C7-17B7-48EF-A8A8-DC0561D25864}" type="datetimeFigureOut">
              <a:rPr lang="ru-RU" smtClean="0"/>
              <a:t>30.07.2022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178C3A5-ED9E-45EB-8969-8269F1D19D4B}" type="slidenum">
              <a:rPr lang="ru-RU" smtClean="0"/>
              <a:t>‹#›</a:t>
            </a:fld>
            <a:endParaRPr lang="ru-RU"/>
          </a:p>
        </p:txBody>
      </p:sp>
    </p:spTree>
    <p:extLst>
      <p:ext uri="{BB962C8B-B14F-4D97-AF65-F5344CB8AC3E}">
        <p14:creationId xmlns:p14="http://schemas.microsoft.com/office/powerpoint/2010/main" val="164391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C3A632C7-17B7-48EF-A8A8-DC0561D25864}" type="datetimeFigureOut">
              <a:rPr lang="ru-RU" smtClean="0"/>
              <a:t>30.07.2022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178C3A5-ED9E-45EB-8969-8269F1D19D4B}" type="slidenum">
              <a:rPr lang="ru-RU" smtClean="0"/>
              <a:t>‹#›</a:t>
            </a:fld>
            <a:endParaRPr lang="ru-RU"/>
          </a:p>
        </p:txBody>
      </p:sp>
    </p:spTree>
    <p:extLst>
      <p:ext uri="{BB962C8B-B14F-4D97-AF65-F5344CB8AC3E}">
        <p14:creationId xmlns:p14="http://schemas.microsoft.com/office/powerpoint/2010/main" val="6876856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A632C7-17B7-48EF-A8A8-DC0561D25864}" type="datetimeFigureOut">
              <a:rPr lang="ru-RU" smtClean="0"/>
              <a:t>30.07.2022</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78C3A5-ED9E-45EB-8969-8269F1D19D4B}" type="slidenum">
              <a:rPr lang="ru-RU" smtClean="0"/>
              <a:t>‹#›</a:t>
            </a:fld>
            <a:endParaRPr lang="ru-RU"/>
          </a:p>
        </p:txBody>
      </p:sp>
    </p:spTree>
    <p:extLst>
      <p:ext uri="{BB962C8B-B14F-4D97-AF65-F5344CB8AC3E}">
        <p14:creationId xmlns:p14="http://schemas.microsoft.com/office/powerpoint/2010/main" val="22915964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5.emf"/></Relationships>
</file>

<file path=ppt/slides/_rels/slide1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ятиугольник 3"/>
          <p:cNvSpPr/>
          <p:nvPr/>
        </p:nvSpPr>
        <p:spPr>
          <a:xfrm>
            <a:off x="0" y="278604"/>
            <a:ext cx="11058526" cy="700088"/>
          </a:xfrm>
          <a:prstGeom prst="homePlate">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5" name="Нашивка 4"/>
          <p:cNvSpPr/>
          <p:nvPr/>
        </p:nvSpPr>
        <p:spPr>
          <a:xfrm>
            <a:off x="11058526" y="278604"/>
            <a:ext cx="1028701" cy="700088"/>
          </a:xfrm>
          <a:prstGeom prst="chevron">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tx1"/>
              </a:solidFill>
            </a:endParaRPr>
          </a:p>
        </p:txBody>
      </p:sp>
      <p:sp>
        <p:nvSpPr>
          <p:cNvPr id="7" name="Прямоугольник 6"/>
          <p:cNvSpPr/>
          <p:nvPr/>
        </p:nvSpPr>
        <p:spPr>
          <a:xfrm>
            <a:off x="-1" y="1712586"/>
            <a:ext cx="12192000" cy="40011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algn="ctr"/>
            <a:r>
              <a:rPr lang="ru-RU" sz="2000" dirty="0" err="1" smtClean="0">
                <a:latin typeface="Times New Roman" panose="02020603050405020304" pitchFamily="18" charset="0"/>
                <a:cs typeface="Times New Roman" panose="02020603050405020304" pitchFamily="18" charset="0"/>
              </a:rPr>
              <a:t>Оптикалық</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бағыттаушы</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орталар</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және</a:t>
            </a:r>
            <a:r>
              <a:rPr lang="ru-RU" sz="2000" dirty="0" smtClean="0">
                <a:latin typeface="Times New Roman" panose="02020603050405020304" pitchFamily="18" charset="0"/>
                <a:cs typeface="Times New Roman" panose="02020603050405020304" pitchFamily="18" charset="0"/>
              </a:rPr>
              <a:t> ТОБЖ </a:t>
            </a:r>
            <a:r>
              <a:rPr lang="ru-RU" sz="2000" dirty="0" err="1" smtClean="0">
                <a:latin typeface="Times New Roman" panose="02020603050405020304" pitchFamily="18" charset="0"/>
                <a:cs typeface="Times New Roman" panose="02020603050405020304" pitchFamily="18" charset="0"/>
              </a:rPr>
              <a:t>пассивті</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компоненттері</a:t>
            </a:r>
            <a:endParaRPr lang="ru-RU" sz="2000" dirty="0">
              <a:latin typeface="Times New Roman" panose="02020603050405020304" pitchFamily="18" charset="0"/>
              <a:cs typeface="Times New Roman" panose="02020603050405020304" pitchFamily="18" charset="0"/>
            </a:endParaRPr>
          </a:p>
        </p:txBody>
      </p:sp>
      <p:sp>
        <p:nvSpPr>
          <p:cNvPr id="8" name="Прямоугольник 7"/>
          <p:cNvSpPr/>
          <p:nvPr/>
        </p:nvSpPr>
        <p:spPr>
          <a:xfrm>
            <a:off x="2286147" y="428593"/>
            <a:ext cx="8772379" cy="40011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algn="ctr"/>
            <a:r>
              <a:rPr lang="ru-RU" sz="2000" dirty="0" smtClean="0">
                <a:latin typeface="Times New Roman" panose="02020603050405020304" pitchFamily="18" charset="0"/>
                <a:cs typeface="Times New Roman" panose="02020603050405020304" pitchFamily="18" charset="0"/>
              </a:rPr>
              <a:t>Қ.И. </a:t>
            </a:r>
            <a:r>
              <a:rPr lang="ru-RU" sz="2000" dirty="0" err="1" smtClean="0">
                <a:latin typeface="Times New Roman" panose="02020603050405020304" pitchFamily="18" charset="0"/>
                <a:cs typeface="Times New Roman" panose="02020603050405020304" pitchFamily="18" charset="0"/>
              </a:rPr>
              <a:t>Сәтбаев</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атындағы</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Қазақ</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ұлттық</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техникалық</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зерттеу</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университеті</a:t>
            </a:r>
            <a:endParaRPr lang="ru-RU" sz="2000" dirty="0">
              <a:latin typeface="Times New Roman" panose="02020603050405020304" pitchFamily="18" charset="0"/>
              <a:cs typeface="Times New Roman" panose="02020603050405020304" pitchFamily="18" charset="0"/>
            </a:endParaRPr>
          </a:p>
        </p:txBody>
      </p:sp>
      <p:pic>
        <p:nvPicPr>
          <p:cNvPr id="9" name="Рисунок 8"/>
          <p:cNvPicPr>
            <a:picLocks noChangeAspect="1"/>
          </p:cNvPicPr>
          <p:nvPr/>
        </p:nvPicPr>
        <p:blipFill rotWithShape="1">
          <a:blip r:embed="rId2">
            <a:extLst>
              <a:ext uri="{28A0092B-C50C-407E-A947-70E740481C1C}">
                <a14:useLocalDpi xmlns:a14="http://schemas.microsoft.com/office/drawing/2010/main" val="0"/>
              </a:ext>
            </a:extLst>
          </a:blip>
          <a:srcRect l="31520" t="31571" r="32689" b="33953"/>
          <a:stretch/>
        </p:blipFill>
        <p:spPr>
          <a:xfrm>
            <a:off x="0" y="58906"/>
            <a:ext cx="2447779" cy="1139484"/>
          </a:xfrm>
          <a:prstGeom prst="rect">
            <a:avLst/>
          </a:prstGeom>
        </p:spPr>
      </p:pic>
      <p:sp>
        <p:nvSpPr>
          <p:cNvPr id="10" name="Прямоугольник 9"/>
          <p:cNvSpPr/>
          <p:nvPr/>
        </p:nvSpPr>
        <p:spPr>
          <a:xfrm>
            <a:off x="3047999" y="2884286"/>
            <a:ext cx="6096000" cy="738664"/>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spAutoFit/>
          </a:bodyPr>
          <a:lstStyle/>
          <a:p>
            <a:pPr algn="ctr"/>
            <a:r>
              <a:rPr lang="ru-RU" sz="2400" dirty="0" smtClean="0">
                <a:latin typeface="Times New Roman" panose="02020603050405020304" pitchFamily="18" charset="0"/>
                <a:cs typeface="Times New Roman" panose="02020603050405020304" pitchFamily="18" charset="0"/>
              </a:rPr>
              <a:t>ЛЕКЦИЯ </a:t>
            </a:r>
            <a:r>
              <a:rPr lang="kk-KZ" sz="2400" dirty="0" smtClean="0">
                <a:latin typeface="Times New Roman" panose="02020603050405020304" pitchFamily="18" charset="0"/>
                <a:cs typeface="Times New Roman" panose="02020603050405020304" pitchFamily="18" charset="0"/>
              </a:rPr>
              <a:t>№</a:t>
            </a:r>
            <a:r>
              <a:rPr lang="ru-RU" sz="2400" dirty="0" smtClean="0">
                <a:latin typeface="Times New Roman" panose="02020603050405020304" pitchFamily="18" charset="0"/>
                <a:cs typeface="Times New Roman" panose="02020603050405020304" pitchFamily="18" charset="0"/>
              </a:rPr>
              <a:t>10</a:t>
            </a:r>
            <a:endParaRPr lang="ru-RU" sz="2400" dirty="0" smtClean="0">
              <a:latin typeface="Times New Roman" panose="02020603050405020304" pitchFamily="18" charset="0"/>
              <a:cs typeface="Times New Roman" panose="02020603050405020304" pitchFamily="18" charset="0"/>
            </a:endParaRPr>
          </a:p>
          <a:p>
            <a:endParaRPr lang="ru-RU"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11" name="Прямоугольник 10"/>
          <p:cNvSpPr/>
          <p:nvPr/>
        </p:nvSpPr>
        <p:spPr>
          <a:xfrm>
            <a:off x="5160679" y="6087546"/>
            <a:ext cx="1870641" cy="40011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spAutoFit/>
          </a:bodyPr>
          <a:lstStyle/>
          <a:p>
            <a:pPr algn="ctr"/>
            <a:r>
              <a:rPr lang="kk-KZ" sz="2000" dirty="0" smtClean="0">
                <a:latin typeface="Times New Roman" panose="02020603050405020304" pitchFamily="18" charset="0"/>
                <a:cs typeface="Times New Roman" panose="02020603050405020304" pitchFamily="18" charset="0"/>
              </a:rPr>
              <a:t>Алматы 2022 ж</a:t>
            </a:r>
            <a:endParaRPr lang="ru-RU" sz="2000" dirty="0">
              <a:latin typeface="Times New Roman" panose="02020603050405020304" pitchFamily="18" charset="0"/>
              <a:cs typeface="Times New Roman" panose="02020603050405020304" pitchFamily="18" charset="0"/>
            </a:endParaRPr>
          </a:p>
        </p:txBody>
      </p:sp>
      <p:sp>
        <p:nvSpPr>
          <p:cNvPr id="13" name="Прямоугольник 12"/>
          <p:cNvSpPr/>
          <p:nvPr/>
        </p:nvSpPr>
        <p:spPr>
          <a:xfrm>
            <a:off x="3604996" y="3803690"/>
            <a:ext cx="4982005" cy="584775"/>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spAutoFit/>
          </a:bodyPr>
          <a:lstStyle/>
          <a:p>
            <a:pPr algn="ctr"/>
            <a:r>
              <a:rPr lang="ru-RU" sz="3200" dirty="0" err="1" smtClean="0">
                <a:latin typeface="Times New Roman" panose="02020603050405020304" pitchFamily="18" charset="0"/>
                <a:cs typeface="Times New Roman" panose="02020603050405020304" pitchFamily="18" charset="0"/>
              </a:rPr>
              <a:t>Оптикалық</a:t>
            </a:r>
            <a:r>
              <a:rPr lang="ru-RU" sz="3200" dirty="0" smtClean="0">
                <a:latin typeface="Times New Roman" panose="02020603050405020304" pitchFamily="18" charset="0"/>
                <a:cs typeface="Times New Roman" panose="02020603050405020304" pitchFamily="18" charset="0"/>
              </a:rPr>
              <a:t> </a:t>
            </a:r>
            <a:r>
              <a:rPr lang="ru-RU" sz="3200" dirty="0" err="1" smtClean="0">
                <a:latin typeface="Times New Roman" panose="02020603050405020304" pitchFamily="18" charset="0"/>
                <a:cs typeface="Times New Roman" panose="02020603050405020304" pitchFamily="18" charset="0"/>
              </a:rPr>
              <a:t>талшықты</a:t>
            </a:r>
            <a:r>
              <a:rPr lang="ru-RU" sz="3200" dirty="0" smtClean="0">
                <a:latin typeface="Times New Roman" panose="02020603050405020304" pitchFamily="18" charset="0"/>
                <a:cs typeface="Times New Roman" panose="02020603050405020304" pitchFamily="18" charset="0"/>
              </a:rPr>
              <a:t> </a:t>
            </a:r>
            <a:r>
              <a:rPr lang="ru-RU" sz="3200" dirty="0" err="1" smtClean="0">
                <a:latin typeface="Times New Roman" panose="02020603050405020304" pitchFamily="18" charset="0"/>
                <a:cs typeface="Times New Roman" panose="02020603050405020304" pitchFamily="18" charset="0"/>
              </a:rPr>
              <a:t>қосу</a:t>
            </a:r>
            <a:endParaRPr lang="ru-RU"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954697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ятиугольник 8"/>
          <p:cNvSpPr/>
          <p:nvPr/>
        </p:nvSpPr>
        <p:spPr>
          <a:xfrm>
            <a:off x="0" y="278604"/>
            <a:ext cx="11058526" cy="700088"/>
          </a:xfrm>
          <a:prstGeom prst="homePlate">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0" y="397815"/>
            <a:ext cx="10801350" cy="40011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indent="450215" algn="ctr">
              <a:spcAft>
                <a:spcPts val="0"/>
              </a:spcAft>
            </a:pP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Кері</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шағылысу</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және</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компьютер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түріндегі</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контактілер,Super</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PC,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Ultra</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PC, APC</a:t>
            </a:r>
            <a:endParaRPr lang="ru-RU" sz="14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8" name="Нашивка 7"/>
          <p:cNvSpPr/>
          <p:nvPr/>
        </p:nvSpPr>
        <p:spPr>
          <a:xfrm>
            <a:off x="11058526" y="278604"/>
            <a:ext cx="1133474" cy="700088"/>
          </a:xfrm>
          <a:prstGeom prst="chevron">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solidFill>
                  <a:schemeClr val="tx1"/>
                </a:solidFill>
              </a:rPr>
              <a:t>10</a:t>
            </a:r>
            <a:endParaRPr lang="ru-RU" dirty="0">
              <a:solidFill>
                <a:schemeClr val="tx1"/>
              </a:solidFill>
            </a:endParaRPr>
          </a:p>
        </p:txBody>
      </p:sp>
      <p:sp>
        <p:nvSpPr>
          <p:cNvPr id="2" name="Прямоугольник 1"/>
          <p:cNvSpPr/>
          <p:nvPr/>
        </p:nvSpPr>
        <p:spPr>
          <a:xfrm>
            <a:off x="371475" y="1226490"/>
            <a:ext cx="11329988" cy="4708981"/>
          </a:xfrm>
          <a:prstGeom prst="rect">
            <a:avLst/>
          </a:prstGeom>
        </p:spPr>
        <p:txBody>
          <a:bodyPr wrap="square">
            <a:spAutoFit/>
          </a:bodyPr>
          <a:lstStyle/>
          <a:p>
            <a:pPr indent="450215" algn="just">
              <a:spcAft>
                <a:spcPts val="0"/>
              </a:spcAft>
            </a:pPr>
            <a:r>
              <a:rPr lang="kk-KZ" sz="2000" dirty="0">
                <a:latin typeface="Times New Roman" panose="02020603050405020304" pitchFamily="18" charset="0"/>
                <a:ea typeface="Times New Roman" panose="02020603050405020304" pitchFamily="18" charset="0"/>
                <a:cs typeface="Times New Roman" panose="02020603050405020304" pitchFamily="18" charset="0"/>
              </a:rPr>
              <a:t>S/</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λ</a:t>
            </a:r>
            <a:r>
              <a:rPr lang="kk-KZ" sz="2000" dirty="0">
                <a:latin typeface="Times New Roman" panose="02020603050405020304" pitchFamily="18" charset="0"/>
                <a:ea typeface="Times New Roman" panose="02020603050405020304" pitchFamily="18" charset="0"/>
                <a:cs typeface="Times New Roman" panose="02020603050405020304" pitchFamily="18" charset="0"/>
              </a:rPr>
              <a:t> (S/</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λ</a:t>
            </a:r>
            <a:r>
              <a:rPr lang="kk-KZ" sz="2000" dirty="0">
                <a:latin typeface="Times New Roman" panose="02020603050405020304" pitchFamily="18" charset="0"/>
                <a:ea typeface="Times New Roman" panose="02020603050405020304" pitchFamily="18" charset="0"/>
                <a:cs typeface="Times New Roman" panose="02020603050405020304" pitchFamily="18" charset="0"/>
              </a:rPr>
              <a:t>&lt;0,1) шағын мәндерінде Френель шағылысының кірістіру жоғалуына қосқан үлесі шамалы, дегенмен, қайтарымды жоғалтудың негізгі факторы болып Френель шағылысуы табылады.</a:t>
            </a:r>
            <a:endParaRPr lang="ru-RU" sz="2000" dirty="0">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pPr>
            <a:r>
              <a:rPr lang="kk-KZ" sz="2000" dirty="0">
                <a:latin typeface="Times New Roman" panose="02020603050405020304" pitchFamily="18" charset="0"/>
                <a:ea typeface="Times New Roman" panose="02020603050405020304" pitchFamily="18" charset="0"/>
                <a:cs typeface="Times New Roman" panose="02020603050405020304" pitchFamily="18" charset="0"/>
              </a:rPr>
              <a:t>Саңылаудың айтарлықтай қысқаруына талшықтардың физикалық жанасуына (физикалық байланыс, ДК) мүмкіндік беретін сфералық соңғы бетпен қол жеткізіледі. Ұштардың тегіс беті пайдаланылмайды, өйткені іс жүзінде қалыптыға өте жақын беттерді жасау қиын. Екі ұштың ұштарында шамалы ауытқулар болуы ықтимал, бірақ талшықтардың өзектері арасында саңылау қалыптастыру үшін жеткілікті, 12.4, а сурет. Осылайша, ұштардың жазықтықтары арасындағы </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θ</a:t>
            </a:r>
            <a:r>
              <a:rPr lang="kk-KZ" sz="2000" dirty="0">
                <a:latin typeface="Times New Roman" panose="02020603050405020304" pitchFamily="18" charset="0"/>
                <a:ea typeface="Times New Roman" panose="02020603050405020304" pitchFamily="18" charset="0"/>
                <a:cs typeface="Times New Roman" panose="02020603050405020304" pitchFamily="18" charset="0"/>
              </a:rPr>
              <a:t>=0,05° бұрышпен ауытқу шамамен 1 мкм (ұштың диаметрі 2,5 мм) алшақтыққа әкеледі. Сфералық шеткі бетімен байланыс әрқашан талшықтардың жарық өткізетін өзегіне жақын жерде болады,. 12.4, б сурет.</a:t>
            </a:r>
            <a:endParaRPr lang="ru-RU" sz="2000" dirty="0">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pPr>
            <a:r>
              <a:rPr lang="kk-KZ" sz="2000" dirty="0">
                <a:latin typeface="Times New Roman" panose="02020603050405020304" pitchFamily="18" charset="0"/>
                <a:ea typeface="Times New Roman" panose="02020603050405020304" pitchFamily="18" charset="0"/>
                <a:cs typeface="Times New Roman" panose="02020603050405020304" pitchFamily="18" charset="0"/>
              </a:rPr>
              <a:t>Физикалық жанасудың үш градациясы бар, олар кері шағылысудың жоғалу деңгейінде ерекшеленеді: ДК &lt; -30 дБ; SuperPC &lt; -40 дБ; UltraPC &lt; -50 дБ.</a:t>
            </a:r>
            <a:endParaRPr lang="ru-RU" sz="2000" dirty="0">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pPr>
            <a:r>
              <a:rPr lang="kk-KZ" sz="2000" dirty="0">
                <a:latin typeface="Times New Roman" panose="02020603050405020304" pitchFamily="18" charset="0"/>
                <a:ea typeface="Times New Roman" panose="02020603050405020304" pitchFamily="18" charset="0"/>
                <a:cs typeface="Times New Roman" panose="02020603050405020304" pitchFamily="18" charset="0"/>
              </a:rPr>
              <a:t>ДК қосылымындағы қисықтық R радиусы 15-тен 25 мм-ге дейін болуы мүмкін. Әртүрлі мәндердің себебі - жылтырату процесінің технологиясы емес, әртүрлі конструкциялар мен қосқыш элементтеріне (мысалы, керамикалық және металл феррулдер) қойылатын әртүрлі талаптар</a:t>
            </a:r>
            <a:r>
              <a:rPr lang="kk-KZ" sz="2000" dirty="0" smtClean="0">
                <a:latin typeface="Times New Roman" panose="02020603050405020304" pitchFamily="18" charset="0"/>
                <a:ea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6038496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p:cNvPicPr/>
          <p:nvPr/>
        </p:nvPicPr>
        <p:blipFill>
          <a:blip r:embed="rId2">
            <a:extLst>
              <a:ext uri="{28A0092B-C50C-407E-A947-70E740481C1C}">
                <a14:useLocalDpi xmlns:a14="http://schemas.microsoft.com/office/drawing/2010/main" val="0"/>
              </a:ext>
            </a:extLst>
          </a:blip>
          <a:srcRect/>
          <a:stretch>
            <a:fillRect/>
          </a:stretch>
        </p:blipFill>
        <p:spPr bwMode="auto">
          <a:xfrm>
            <a:off x="314326" y="4402137"/>
            <a:ext cx="6415087" cy="2012950"/>
          </a:xfrm>
          <a:prstGeom prst="rect">
            <a:avLst/>
          </a:prstGeom>
          <a:noFill/>
        </p:spPr>
      </p:pic>
      <p:sp>
        <p:nvSpPr>
          <p:cNvPr id="9" name="Пятиугольник 8"/>
          <p:cNvSpPr/>
          <p:nvPr/>
        </p:nvSpPr>
        <p:spPr>
          <a:xfrm>
            <a:off x="0" y="278604"/>
            <a:ext cx="11058526" cy="700088"/>
          </a:xfrm>
          <a:prstGeom prst="homePlate">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0" y="397815"/>
            <a:ext cx="10801350" cy="40011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indent="450215" algn="ctr">
              <a:spcAft>
                <a:spcPts val="0"/>
              </a:spcAft>
            </a:pP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Кері</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шағылысу</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және</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компьютер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түріндегі</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контактілер,Super</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PC,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Ultra</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PC, APC</a:t>
            </a:r>
            <a:endParaRPr lang="ru-RU" sz="14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8" name="Нашивка 7"/>
          <p:cNvSpPr/>
          <p:nvPr/>
        </p:nvSpPr>
        <p:spPr>
          <a:xfrm>
            <a:off x="11058526" y="278604"/>
            <a:ext cx="1133474" cy="700088"/>
          </a:xfrm>
          <a:prstGeom prst="chevron">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solidFill>
                  <a:schemeClr val="tx1"/>
                </a:solidFill>
              </a:rPr>
              <a:t>11</a:t>
            </a:r>
            <a:endParaRPr lang="ru-RU" dirty="0">
              <a:solidFill>
                <a:schemeClr val="tx1"/>
              </a:solidFill>
            </a:endParaRPr>
          </a:p>
        </p:txBody>
      </p:sp>
      <p:sp>
        <p:nvSpPr>
          <p:cNvPr id="2" name="Прямоугольник 1"/>
          <p:cNvSpPr/>
          <p:nvPr/>
        </p:nvSpPr>
        <p:spPr>
          <a:xfrm>
            <a:off x="314326" y="1097903"/>
            <a:ext cx="11515725" cy="3416320"/>
          </a:xfrm>
          <a:prstGeom prst="rect">
            <a:avLst/>
          </a:prstGeom>
        </p:spPr>
        <p:txBody>
          <a:bodyPr wrap="square">
            <a:spAutoFit/>
          </a:bodyPr>
          <a:lstStyle/>
          <a:p>
            <a:pPr algn="just"/>
            <a:r>
              <a:rPr lang="kk-KZ" dirty="0">
                <a:latin typeface="Times New Roman" panose="02020603050405020304" pitchFamily="18" charset="0"/>
                <a:cs typeface="Times New Roman" panose="02020603050405020304" pitchFamily="18" charset="0"/>
              </a:rPr>
              <a:t>Кері шашырауды бұрыштық (бұрышты) физикалық контактіні (бұрышты ДК, APC) пайдалану арқылы одан әрі азайтуға болады, 12,4-сурет. Көлбеу ұшымен, физикалық байланыс болмаған кезде де, күшті шағылысқан сигнал талшық өзегі бойымен кері таралмайды, бірақ қаптамаға енеді. Ұштың көлбеу бұрышы </a:t>
            </a:r>
            <a:r>
              <a:rPr lang="ru-RU" dirty="0">
                <a:latin typeface="Times New Roman" panose="02020603050405020304" pitchFamily="18" charset="0"/>
                <a:cs typeface="Times New Roman" panose="02020603050405020304" pitchFamily="18" charset="0"/>
              </a:rPr>
              <a:t>θ</a:t>
            </a:r>
            <a:r>
              <a:rPr lang="kk-KZ" dirty="0">
                <a:latin typeface="Times New Roman" panose="02020603050405020304" pitchFamily="18" charset="0"/>
                <a:cs typeface="Times New Roman" panose="02020603050405020304" pitchFamily="18" charset="0"/>
              </a:rPr>
              <a:t> жарық бағыттаушы өзек осі мен өзек орналасқан беттегі нүктеге жанама жазықтықтың нормаль арасындағы бұрыш ретінде анықталады, 12.4 в-сурет. APC үшін қайтарым жоғалту әдетте -60дБ-ден аз, ал типтік мәндер -75дБ болуы мүмкін.</a:t>
            </a:r>
            <a:endParaRPr lang="ru-RU" dirty="0">
              <a:latin typeface="Times New Roman" panose="02020603050405020304" pitchFamily="18" charset="0"/>
              <a:cs typeface="Times New Roman" panose="02020603050405020304" pitchFamily="18" charset="0"/>
            </a:endParaRPr>
          </a:p>
          <a:p>
            <a:pPr algn="just"/>
            <a:r>
              <a:rPr lang="kk-KZ" dirty="0">
                <a:latin typeface="Times New Roman" panose="02020603050405020304" pitchFamily="18" charset="0"/>
                <a:cs typeface="Times New Roman" panose="02020603050405020304" pitchFamily="18" charset="0"/>
              </a:rPr>
              <a:t>APC үшін қисықтық R радиусы 5-тен 15 мм-ге дейін болуы мүмкін. ДК-мен салыстырғанда қисықтық радиустарының азаюы кішірек қисықтық радиусы физикалық жанасуды сақтай отырып, ұштар арасындағы </a:t>
            </a:r>
            <a:r>
              <a:rPr lang="ru-RU" dirty="0" err="1">
                <a:latin typeface="Times New Roman" panose="02020603050405020304" pitchFamily="18" charset="0"/>
                <a:cs typeface="Times New Roman" panose="02020603050405020304" pitchFamily="18" charset="0"/>
              </a:rPr>
              <a:t>Δθ</a:t>
            </a:r>
            <a:r>
              <a:rPr lang="kk-KZ" dirty="0">
                <a:latin typeface="Times New Roman" panose="02020603050405020304" pitchFamily="18" charset="0"/>
                <a:cs typeface="Times New Roman" panose="02020603050405020304" pitchFamily="18" charset="0"/>
              </a:rPr>
              <a:t>=</a:t>
            </a:r>
            <a:r>
              <a:rPr lang="ru-RU" dirty="0">
                <a:latin typeface="Times New Roman" panose="02020603050405020304" pitchFamily="18" charset="0"/>
                <a:cs typeface="Times New Roman" panose="02020603050405020304" pitchFamily="18" charset="0"/>
              </a:rPr>
              <a:t>θ</a:t>
            </a:r>
            <a:r>
              <a:rPr lang="kk-KZ" dirty="0">
                <a:latin typeface="Times New Roman" panose="02020603050405020304" pitchFamily="18" charset="0"/>
                <a:cs typeface="Times New Roman" panose="02020603050405020304" pitchFamily="18" charset="0"/>
              </a:rPr>
              <a:t>1–</a:t>
            </a:r>
            <a:r>
              <a:rPr lang="ru-RU" dirty="0">
                <a:latin typeface="Times New Roman" panose="02020603050405020304" pitchFamily="18" charset="0"/>
                <a:cs typeface="Times New Roman" panose="02020603050405020304" pitchFamily="18" charset="0"/>
              </a:rPr>
              <a:t>θ</a:t>
            </a:r>
            <a:r>
              <a:rPr lang="kk-KZ" dirty="0">
                <a:latin typeface="Times New Roman" panose="02020603050405020304" pitchFamily="18" charset="0"/>
                <a:cs typeface="Times New Roman" panose="02020603050405020304" pitchFamily="18" charset="0"/>
              </a:rPr>
              <a:t>2 бұрышының үлкен вариациясын қамтамасыз ететіндігімен түсіндіріледі. Қадамдық бір режимді талшықты пайдаланған кезде көлбеу бұрышы </a:t>
            </a:r>
            <a:r>
              <a:rPr lang="ru-RU" dirty="0">
                <a:latin typeface="Times New Roman" panose="02020603050405020304" pitchFamily="18" charset="0"/>
                <a:cs typeface="Times New Roman" panose="02020603050405020304" pitchFamily="18" charset="0"/>
              </a:rPr>
              <a:t>θ</a:t>
            </a:r>
            <a:r>
              <a:rPr lang="kk-KZ" dirty="0">
                <a:latin typeface="Times New Roman" panose="02020603050405020304" pitchFamily="18" charset="0"/>
                <a:cs typeface="Times New Roman" panose="02020603050405020304" pitchFamily="18" charset="0"/>
              </a:rPr>
              <a:t>=8° болады, нәтижесінде –70 дБ аймақта қайтару жоғалады. Дисперсиялық ығысқан талшыққа келетін болсақ, ол сатылы талшықпен салыстырғанда үлкен сандық саңылауларға ие. Сондықтан дисперсиялық ығысқан бір режимді талшықты пайдаланған кезде бірдей төмен қайтарымды жоғалтуға қол жеткізу үшін көлбеу бұрышы үлкенірек жасалады - 12 ° мәні стандартталған</a:t>
            </a:r>
            <a:r>
              <a:rPr lang="kk-KZ"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7334251" y="4660761"/>
            <a:ext cx="4495800" cy="1754326"/>
          </a:xfrm>
          <a:prstGeom prst="rect">
            <a:avLst/>
          </a:prstGeom>
        </p:spPr>
        <p:txBody>
          <a:bodyPr wrap="square">
            <a:spAutoFit/>
          </a:bodyPr>
          <a:lstStyle/>
          <a:p>
            <a:pPr algn="ctr">
              <a:spcAft>
                <a:spcPts val="0"/>
              </a:spcAft>
            </a:pPr>
            <a:r>
              <a:rPr lang="ru-RU" dirty="0">
                <a:latin typeface="Times New Roman" panose="02020603050405020304" pitchFamily="18" charset="0"/>
                <a:ea typeface="Times New Roman" panose="02020603050405020304" pitchFamily="18" charset="0"/>
                <a:cs typeface="Times New Roman" panose="02020603050405020304" pitchFamily="18" charset="0"/>
              </a:rPr>
              <a:t>12.4-сурет.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Қосқыш</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контактілерінің</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түрлері</a:t>
            </a:r>
            <a:r>
              <a:rPr lang="ru-RU" dirty="0">
                <a:latin typeface="Times New Roman" panose="02020603050405020304" pitchFamily="18" charset="0"/>
                <a:ea typeface="Times New Roman" panose="02020603050405020304" pitchFamily="18" charset="0"/>
                <a:cs typeface="Times New Roman" panose="02020603050405020304" pitchFamily="18" charset="0"/>
              </a:rPr>
              <a:t>: а)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тегіс</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беті</a:t>
            </a:r>
            <a:r>
              <a:rPr lang="ru-RU" dirty="0">
                <a:latin typeface="Times New Roman" panose="02020603050405020304" pitchFamily="18" charset="0"/>
                <a:ea typeface="Times New Roman" panose="02020603050405020304" pitchFamily="18" charset="0"/>
                <a:cs typeface="Times New Roman" panose="02020603050405020304" pitchFamily="18" charset="0"/>
              </a:rPr>
              <a:t>; б)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сфералық</a:t>
            </a:r>
            <a:r>
              <a:rPr lang="ru-RU" dirty="0">
                <a:latin typeface="Times New Roman" panose="02020603050405020304" pitchFamily="18" charset="0"/>
                <a:ea typeface="Times New Roman" panose="02020603050405020304" pitchFamily="18" charset="0"/>
                <a:cs typeface="Times New Roman" panose="02020603050405020304" pitchFamily="18" charset="0"/>
              </a:rPr>
              <a:t> бет –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физикалық</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жанасу</a:t>
            </a:r>
            <a:r>
              <a:rPr lang="ru-RU" dirty="0">
                <a:latin typeface="Times New Roman" panose="02020603050405020304" pitchFamily="18" charset="0"/>
                <a:ea typeface="Times New Roman" panose="02020603050405020304" pitchFamily="18" charset="0"/>
                <a:cs typeface="Times New Roman" panose="02020603050405020304" pitchFamily="18" charset="0"/>
              </a:rPr>
              <a:t> (ФК); в)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көлбеу</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сфералық</a:t>
            </a:r>
            <a:r>
              <a:rPr lang="ru-RU" dirty="0">
                <a:latin typeface="Times New Roman" panose="02020603050405020304" pitchFamily="18" charset="0"/>
                <a:ea typeface="Times New Roman" panose="02020603050405020304" pitchFamily="18" charset="0"/>
                <a:cs typeface="Times New Roman" panose="02020603050405020304" pitchFamily="18" charset="0"/>
              </a:rPr>
              <a:t> бет –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бұрыштық</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физикалық</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жанасу</a:t>
            </a:r>
            <a:r>
              <a:rPr lang="ru-RU" dirty="0">
                <a:latin typeface="Times New Roman" panose="02020603050405020304" pitchFamily="18" charset="0"/>
                <a:ea typeface="Times New Roman" panose="02020603050405020304" pitchFamily="18" charset="0"/>
                <a:cs typeface="Times New Roman" panose="02020603050405020304" pitchFamily="18" charset="0"/>
              </a:rPr>
              <a:t> (APC)</a:t>
            </a:r>
            <a:endParaRPr lang="ru-RU" sz="1200" dirty="0">
              <a:latin typeface="Calibri" panose="020F0502020204030204" pitchFamily="34" charset="0"/>
              <a:ea typeface="Times New Roman" panose="02020603050405020304" pitchFamily="18" charset="0"/>
              <a:cs typeface="Times New Roman" panose="02020603050405020304" pitchFamily="18" charset="0"/>
            </a:endParaRPr>
          </a:p>
          <a:p>
            <a:pPr indent="450215" algn="just">
              <a:spcAft>
                <a:spcPts val="0"/>
              </a:spcAft>
            </a:pPr>
            <a:r>
              <a:rPr lang="ru-RU" dirty="0">
                <a:latin typeface="Times New Roman" panose="02020603050405020304" pitchFamily="18" charset="0"/>
                <a:ea typeface="Times New Roman" panose="02020603050405020304" pitchFamily="18" charset="0"/>
                <a:cs typeface="Times New Roman" panose="02020603050405020304" pitchFamily="18" charset="0"/>
              </a:rPr>
              <a:t> </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961626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ятиугольник 8"/>
          <p:cNvSpPr/>
          <p:nvPr/>
        </p:nvSpPr>
        <p:spPr>
          <a:xfrm>
            <a:off x="0" y="278604"/>
            <a:ext cx="11058526" cy="700088"/>
          </a:xfrm>
          <a:prstGeom prst="homePlate">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0" y="397815"/>
            <a:ext cx="10801350" cy="461665"/>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indent="450215" algn="ctr">
              <a:spcAft>
                <a:spcPts val="0"/>
              </a:spcAft>
            </a:pPr>
            <a:r>
              <a:rPr lang="ru-RU" sz="2400" dirty="0" err="1">
                <a:latin typeface="Times New Roman" panose="02020603050405020304" pitchFamily="18" charset="0"/>
                <a:ea typeface="Times New Roman" panose="02020603050405020304" pitchFamily="18" charset="0"/>
                <a:cs typeface="Times New Roman" panose="02020603050405020304" pitchFamily="18" charset="0"/>
              </a:rPr>
              <a:t>Қосқыш</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ea typeface="Times New Roman" panose="02020603050405020304" pitchFamily="18" charset="0"/>
                <a:cs typeface="Times New Roman" panose="02020603050405020304" pitchFamily="18" charset="0"/>
              </a:rPr>
              <a:t>стандарттары</a:t>
            </a:r>
            <a:endParaRPr lang="ru-RU" sz="16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8" name="Нашивка 7"/>
          <p:cNvSpPr/>
          <p:nvPr/>
        </p:nvSpPr>
        <p:spPr>
          <a:xfrm>
            <a:off x="11058526" y="278604"/>
            <a:ext cx="1133474" cy="700088"/>
          </a:xfrm>
          <a:prstGeom prst="chevron">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solidFill>
                  <a:schemeClr val="tx1"/>
                </a:solidFill>
              </a:rPr>
              <a:t>12</a:t>
            </a:r>
            <a:endParaRPr lang="ru-RU" dirty="0">
              <a:solidFill>
                <a:schemeClr val="tx1"/>
              </a:solidFill>
            </a:endParaRPr>
          </a:p>
        </p:txBody>
      </p:sp>
      <p:sp>
        <p:nvSpPr>
          <p:cNvPr id="2" name="Прямоугольник 1"/>
          <p:cNvSpPr/>
          <p:nvPr/>
        </p:nvSpPr>
        <p:spPr>
          <a:xfrm>
            <a:off x="411957" y="1347979"/>
            <a:ext cx="6096000" cy="1938992"/>
          </a:xfrm>
          <a:prstGeom prst="rect">
            <a:avLst/>
          </a:prstGeom>
        </p:spPr>
        <p:txBody>
          <a:bodyPr>
            <a:spAutoFit/>
          </a:bodyPr>
          <a:lstStyle/>
          <a:p>
            <a:pPr indent="450215" algn="just">
              <a:spcAft>
                <a:spcPts val="0"/>
              </a:spcAft>
            </a:pPr>
            <a:r>
              <a:rPr lang="ru-RU" sz="2000" dirty="0" err="1" smtClean="0">
                <a:latin typeface="Times New Roman" panose="02020603050405020304" pitchFamily="18" charset="0"/>
                <a:ea typeface="Times New Roman" panose="02020603050405020304" pitchFamily="18" charset="0"/>
                <a:cs typeface="Times New Roman" panose="02020603050405020304" pitchFamily="18" charset="0"/>
              </a:rPr>
              <a:t>Стандартты</a:t>
            </a:r>
            <a:r>
              <a:rPr lang="ru-RU" sz="20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қосқыштардың</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ауқымы</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айтарлықтай</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үлкен</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Biconic</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D4, D-</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hole</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FC, FC, SC, MIC (FDDI), ESCON, SMA, ST,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List</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-X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және</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т.б</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Ең</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көп</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қолданылатын</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қосқыштар</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SC, ST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және</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FC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болып</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табылады</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Жалпы</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тенденциялар</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SC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коннекторының</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болашақта</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басым</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болатынын</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көрсетеді</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7" name="Рисунок 6"/>
          <p:cNvPicPr/>
          <p:nvPr/>
        </p:nvPicPr>
        <p:blipFill>
          <a:blip r:embed="rId2">
            <a:extLst>
              <a:ext uri="{28A0092B-C50C-407E-A947-70E740481C1C}">
                <a14:useLocalDpi xmlns:a14="http://schemas.microsoft.com/office/drawing/2010/main" val="0"/>
              </a:ext>
            </a:extLst>
          </a:blip>
          <a:srcRect/>
          <a:stretch>
            <a:fillRect/>
          </a:stretch>
        </p:blipFill>
        <p:spPr bwMode="auto">
          <a:xfrm>
            <a:off x="276225" y="3656259"/>
            <a:ext cx="6096000" cy="1391783"/>
          </a:xfrm>
          <a:prstGeom prst="rect">
            <a:avLst/>
          </a:prstGeom>
          <a:noFill/>
        </p:spPr>
      </p:pic>
      <p:sp>
        <p:nvSpPr>
          <p:cNvPr id="3" name="Прямоугольник 2"/>
          <p:cNvSpPr/>
          <p:nvPr/>
        </p:nvSpPr>
        <p:spPr>
          <a:xfrm>
            <a:off x="6622257" y="1347979"/>
            <a:ext cx="5300661" cy="4708981"/>
          </a:xfrm>
          <a:prstGeom prst="rect">
            <a:avLst/>
          </a:prstGeom>
        </p:spPr>
        <p:txBody>
          <a:bodyPr wrap="square">
            <a:spAutoFit/>
          </a:bodyPr>
          <a:lstStyle/>
          <a:p>
            <a:pPr indent="450215" algn="ctr">
              <a:spcAft>
                <a:spcPts val="0"/>
              </a:spcAft>
            </a:pPr>
            <a:r>
              <a:rPr lang="ru-RU" sz="2000" b="1" dirty="0">
                <a:latin typeface="Times New Roman" panose="02020603050405020304" pitchFamily="18" charset="0"/>
                <a:ea typeface="Times New Roman" panose="02020603050405020304" pitchFamily="18" charset="0"/>
                <a:cs typeface="Times New Roman" panose="02020603050405020304" pitchFamily="18" charset="0"/>
              </a:rPr>
              <a:t>SC</a:t>
            </a:r>
            <a:endParaRPr lang="ru-RU" sz="2000" dirty="0">
              <a:latin typeface="Calibri" panose="020F0502020204030204" pitchFamily="34" charset="0"/>
              <a:ea typeface="Times New Roman" panose="02020603050405020304" pitchFamily="18" charset="0"/>
              <a:cs typeface="Times New Roman" panose="02020603050405020304" pitchFamily="18" charset="0"/>
            </a:endParaRPr>
          </a:p>
          <a:p>
            <a:pPr indent="450215" algn="just">
              <a:spcAft>
                <a:spcPts val="0"/>
              </a:spcAft>
            </a:pPr>
            <a:r>
              <a:rPr lang="ru-RU" sz="2000" dirty="0">
                <a:latin typeface="Times New Roman" panose="02020603050405020304" pitchFamily="18" charset="0"/>
                <a:ea typeface="Times New Roman" panose="02020603050405020304" pitchFamily="18" charset="0"/>
                <a:cs typeface="Times New Roman" panose="02020603050405020304" pitchFamily="18" charset="0"/>
              </a:rPr>
              <a:t>SC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қосқышы</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ең</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перспективалы</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болып</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саналады</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және</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ТОБЖ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қатысты</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барлық</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салаларда</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қолданылады</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Шағын</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өлшемдері</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бар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сыртқы</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құрылымның</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тікбұрышты</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пішіні</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SC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қосқышының</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жоғары</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жинақылығын</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қамтамасыз</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етеді</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12,5 а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сурет</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a:t>
            </a:r>
            <a:endParaRPr lang="ru-RU" sz="2000" dirty="0">
              <a:latin typeface="Calibri" panose="020F0502020204030204" pitchFamily="34" charset="0"/>
              <a:ea typeface="Times New Roman" panose="02020603050405020304" pitchFamily="18" charset="0"/>
              <a:cs typeface="Times New Roman" panose="02020603050405020304" pitchFamily="18" charset="0"/>
            </a:endParaRPr>
          </a:p>
          <a:p>
            <a:pPr indent="450215" algn="just">
              <a:spcAft>
                <a:spcPts val="0"/>
              </a:spcAft>
            </a:pPr>
            <a:endParaRPr lang="ru-RU" sz="20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pPr>
            <a:r>
              <a:rPr lang="ru-RU" sz="2000" dirty="0" err="1" smtClean="0">
                <a:latin typeface="Times New Roman" panose="02020603050405020304" pitchFamily="18" charset="0"/>
                <a:ea typeface="Times New Roman" panose="02020603050405020304" pitchFamily="18" charset="0"/>
                <a:cs typeface="Times New Roman" panose="02020603050405020304" pitchFamily="18" charset="0"/>
              </a:rPr>
              <a:t>Push-pull</a:t>
            </a:r>
            <a:r>
              <a:rPr lang="ru-RU" sz="20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дизайны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оңай</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қосылуды</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және</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оптикалық</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панельдердегі</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қосқыштардың</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жоғары</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концентрациясын</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қамтамасыз</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етеді</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SC коннекторы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мультимода</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және</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жалғыз</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модты</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талшық</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үшін</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қол</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жетімді</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SC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стандартының</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негізгі</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сипаттамалары</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кестеде</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келтірілген</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12.1-сурет</a:t>
            </a:r>
            <a:r>
              <a:rPr lang="ru-RU" sz="2000" dirty="0" smtClean="0">
                <a:latin typeface="Times New Roman" panose="02020603050405020304" pitchFamily="18" charset="0"/>
                <a:ea typeface="Times New Roman" panose="02020603050405020304" pitchFamily="18" charset="0"/>
                <a:cs typeface="Times New Roman" panose="02020603050405020304" pitchFamily="18" charset="0"/>
              </a:rPr>
              <a:t>.</a:t>
            </a:r>
            <a:endParaRPr lang="ru-RU" sz="20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Прямоугольник 3"/>
          <p:cNvSpPr/>
          <p:nvPr/>
        </p:nvSpPr>
        <p:spPr>
          <a:xfrm>
            <a:off x="276225" y="5179753"/>
            <a:ext cx="6096000" cy="1323439"/>
          </a:xfrm>
          <a:prstGeom prst="rect">
            <a:avLst/>
          </a:prstGeom>
        </p:spPr>
        <p:txBody>
          <a:bodyPr>
            <a:spAutoFit/>
          </a:bodyPr>
          <a:lstStyle/>
          <a:p>
            <a:pPr algn="ctr">
              <a:spcAft>
                <a:spcPts val="0"/>
              </a:spcAft>
            </a:pPr>
            <a:r>
              <a:rPr lang="ru-RU" sz="2000" dirty="0">
                <a:latin typeface="Times New Roman" panose="02020603050405020304" pitchFamily="18" charset="0"/>
                <a:ea typeface="Times New Roman" panose="02020603050405020304" pitchFamily="18" charset="0"/>
                <a:cs typeface="Times New Roman" panose="02020603050405020304" pitchFamily="18" charset="0"/>
              </a:rPr>
              <a:t>12.5-сурет. SC стандарты: а) SC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қосқышы</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b)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Дуплексті</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SC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қосқышы</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c) SC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ұясы</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d)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Дуплексті</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SC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ұясы</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e) 4SC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ұясы</a:t>
            </a:r>
            <a:endParaRPr lang="ru-RU" sz="2000" dirty="0">
              <a:latin typeface="Calibri" panose="020F0502020204030204" pitchFamily="34" charset="0"/>
              <a:ea typeface="Times New Roman" panose="02020603050405020304" pitchFamily="18" charset="0"/>
              <a:cs typeface="Times New Roman" panose="02020603050405020304" pitchFamily="18" charset="0"/>
            </a:endParaRPr>
          </a:p>
          <a:p>
            <a:pPr indent="450215" algn="just">
              <a:spcAft>
                <a:spcPts val="0"/>
              </a:spcAft>
            </a:pPr>
            <a:r>
              <a:rPr lang="ru-RU" sz="2000" b="1" dirty="0">
                <a:latin typeface="Times New Roman" panose="02020603050405020304" pitchFamily="18" charset="0"/>
                <a:ea typeface="Times New Roman" panose="02020603050405020304" pitchFamily="18" charset="0"/>
                <a:cs typeface="Times New Roman" panose="02020603050405020304" pitchFamily="18" charset="0"/>
              </a:rPr>
              <a:t> </a:t>
            </a:r>
            <a:endParaRPr lang="ru-RU" sz="2000" dirty="0">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692201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ятиугольник 8"/>
          <p:cNvSpPr/>
          <p:nvPr/>
        </p:nvSpPr>
        <p:spPr>
          <a:xfrm>
            <a:off x="0" y="278604"/>
            <a:ext cx="11058526" cy="700088"/>
          </a:xfrm>
          <a:prstGeom prst="homePlate">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0" y="397815"/>
            <a:ext cx="10801350" cy="461665"/>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indent="450215" algn="ctr">
              <a:spcAft>
                <a:spcPts val="0"/>
              </a:spcAft>
            </a:pPr>
            <a:r>
              <a:rPr lang="ru-RU" sz="2400" dirty="0" err="1">
                <a:latin typeface="Times New Roman" panose="02020603050405020304" pitchFamily="18" charset="0"/>
                <a:ea typeface="Times New Roman" panose="02020603050405020304" pitchFamily="18" charset="0"/>
                <a:cs typeface="Times New Roman" panose="02020603050405020304" pitchFamily="18" charset="0"/>
              </a:rPr>
              <a:t>Қосқыш</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ea typeface="Times New Roman" panose="02020603050405020304" pitchFamily="18" charset="0"/>
                <a:cs typeface="Times New Roman" panose="02020603050405020304" pitchFamily="18" charset="0"/>
              </a:rPr>
              <a:t>стандарттары</a:t>
            </a:r>
            <a:endParaRPr lang="ru-RU" sz="16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8" name="Нашивка 7"/>
          <p:cNvSpPr/>
          <p:nvPr/>
        </p:nvSpPr>
        <p:spPr>
          <a:xfrm>
            <a:off x="11058526" y="278604"/>
            <a:ext cx="1133474" cy="700088"/>
          </a:xfrm>
          <a:prstGeom prst="chevron">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solidFill>
                  <a:schemeClr val="tx1"/>
                </a:solidFill>
              </a:rPr>
              <a:t>13</a:t>
            </a:r>
            <a:endParaRPr lang="ru-RU" dirty="0">
              <a:solidFill>
                <a:schemeClr val="tx1"/>
              </a:solidFill>
            </a:endParaRPr>
          </a:p>
        </p:txBody>
      </p:sp>
      <p:sp>
        <p:nvSpPr>
          <p:cNvPr id="2" name="Прямоугольник 1"/>
          <p:cNvSpPr/>
          <p:nvPr/>
        </p:nvSpPr>
        <p:spPr>
          <a:xfrm>
            <a:off x="245268" y="1245779"/>
            <a:ext cx="5484019" cy="2585323"/>
          </a:xfrm>
          <a:prstGeom prst="rect">
            <a:avLst/>
          </a:prstGeom>
        </p:spPr>
        <p:txBody>
          <a:bodyPr wrap="square">
            <a:spAutoFit/>
          </a:bodyPr>
          <a:lstStyle/>
          <a:p>
            <a:pPr lvl="0" indent="450215" algn="just"/>
            <a:r>
              <a:rPr lang="ru-RU" dirty="0" smtClean="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ST </a:t>
            </a:r>
            <a:r>
              <a:rPr lang="ru-RU"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қосқышы</a:t>
            </a:r>
            <a:r>
              <a:rPr lang="ru-RU"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(12.6-сурет, а, б) SC-</a:t>
            </a:r>
            <a:r>
              <a:rPr lang="ru-RU"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ден</a:t>
            </a:r>
            <a:r>
              <a:rPr lang="ru-RU"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ертерек</a:t>
            </a:r>
            <a:r>
              <a:rPr lang="ru-RU"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пайда</a:t>
            </a:r>
            <a:r>
              <a:rPr lang="ru-RU"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болды</a:t>
            </a:r>
            <a:r>
              <a:rPr lang="ru-RU"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Оның</a:t>
            </a:r>
            <a:r>
              <a:rPr lang="ru-RU"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негізгі</a:t>
            </a:r>
            <a:r>
              <a:rPr lang="ru-RU"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қолдану</a:t>
            </a:r>
            <a:r>
              <a:rPr lang="ru-RU"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аймағы</a:t>
            </a:r>
            <a:r>
              <a:rPr lang="ru-RU"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деректер</a:t>
            </a:r>
            <a:r>
              <a:rPr lang="ru-RU"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желілері</a:t>
            </a:r>
            <a:r>
              <a:rPr lang="ru-RU"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әсіресе</a:t>
            </a:r>
            <a:r>
              <a:rPr lang="ru-RU"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жергілікті</a:t>
            </a:r>
            <a:r>
              <a:rPr lang="ru-RU"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желілер</a:t>
            </a:r>
            <a:r>
              <a:rPr lang="ru-RU"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ST </a:t>
            </a:r>
            <a:r>
              <a:rPr lang="ru-RU"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коннекторлары</a:t>
            </a:r>
            <a:r>
              <a:rPr lang="ru-RU"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мультимода</a:t>
            </a:r>
            <a:r>
              <a:rPr lang="ru-RU"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және</a:t>
            </a:r>
            <a:r>
              <a:rPr lang="ru-RU"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бірмода</a:t>
            </a:r>
            <a:r>
              <a:rPr lang="ru-RU"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талшықтары</a:t>
            </a:r>
            <a:r>
              <a:rPr lang="ru-RU"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үшін</a:t>
            </a:r>
            <a:r>
              <a:rPr lang="ru-RU"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қол</a:t>
            </a:r>
            <a:r>
              <a:rPr lang="ru-RU"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жетімді</a:t>
            </a:r>
            <a:r>
              <a:rPr lang="ru-RU"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ST </a:t>
            </a:r>
            <a:r>
              <a:rPr lang="ru-RU"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қосқыштары</a:t>
            </a:r>
            <a:r>
              <a:rPr lang="ru-RU"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дөңгелек</a:t>
            </a:r>
            <a:r>
              <a:rPr lang="ru-RU"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көлденең</a:t>
            </a:r>
            <a:r>
              <a:rPr lang="ru-RU"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қимасы</a:t>
            </a:r>
            <a:r>
              <a:rPr lang="ru-RU"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бар, </a:t>
            </a:r>
            <a:r>
              <a:rPr lang="ru-RU"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серіппелі</a:t>
            </a:r>
            <a:r>
              <a:rPr lang="ru-RU"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феррулмен</a:t>
            </a:r>
            <a:r>
              <a:rPr lang="ru-RU"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және</a:t>
            </a:r>
            <a:r>
              <a:rPr lang="ru-RU"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кілті</a:t>
            </a:r>
            <a:r>
              <a:rPr lang="ru-RU"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бар </a:t>
            </a:r>
            <a:r>
              <a:rPr lang="ru-RU"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штыкты</a:t>
            </a:r>
            <a:r>
              <a:rPr lang="ru-RU"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құлыптау</a:t>
            </a:r>
            <a:r>
              <a:rPr lang="ru-RU"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стилі</a:t>
            </a:r>
            <a:r>
              <a:rPr lang="ru-RU"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бар. ST </a:t>
            </a:r>
            <a:r>
              <a:rPr lang="ru-RU"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стандартының</a:t>
            </a:r>
            <a:r>
              <a:rPr lang="ru-RU"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негізгі</a:t>
            </a:r>
            <a:r>
              <a:rPr lang="ru-RU"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сипаттамалары</a:t>
            </a:r>
            <a:r>
              <a:rPr lang="ru-RU"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кестеде</a:t>
            </a:r>
            <a:r>
              <a:rPr lang="ru-RU"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келтірілген</a:t>
            </a:r>
            <a:r>
              <a:rPr lang="ru-RU"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12.1-сурет.</a:t>
            </a:r>
            <a:endParaRPr lang="ru-RU" sz="12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7" name="Рисунок 6"/>
          <p:cNvPicPr/>
          <p:nvPr/>
        </p:nvPicPr>
        <p:blipFill>
          <a:blip r:embed="rId2">
            <a:extLst>
              <a:ext uri="{28A0092B-C50C-407E-A947-70E740481C1C}">
                <a14:useLocalDpi xmlns:a14="http://schemas.microsoft.com/office/drawing/2010/main" val="0"/>
              </a:ext>
            </a:extLst>
          </a:blip>
          <a:srcRect/>
          <a:stretch>
            <a:fillRect/>
          </a:stretch>
        </p:blipFill>
        <p:spPr bwMode="auto">
          <a:xfrm>
            <a:off x="356591" y="3937456"/>
            <a:ext cx="5261372" cy="1531618"/>
          </a:xfrm>
          <a:prstGeom prst="rect">
            <a:avLst/>
          </a:prstGeom>
          <a:noFill/>
        </p:spPr>
      </p:pic>
      <p:sp>
        <p:nvSpPr>
          <p:cNvPr id="3" name="Прямоугольник 2"/>
          <p:cNvSpPr/>
          <p:nvPr/>
        </p:nvSpPr>
        <p:spPr>
          <a:xfrm>
            <a:off x="6096000" y="1245779"/>
            <a:ext cx="6096000" cy="5355312"/>
          </a:xfrm>
          <a:prstGeom prst="rect">
            <a:avLst/>
          </a:prstGeom>
        </p:spPr>
        <p:txBody>
          <a:bodyPr>
            <a:spAutoFit/>
          </a:bodyPr>
          <a:lstStyle/>
          <a:p>
            <a:r>
              <a:rPr lang="en-US" dirty="0" smtClean="0"/>
              <a:t>FC </a:t>
            </a:r>
            <a:r>
              <a:rPr lang="ru-RU" dirty="0" err="1"/>
              <a:t>бұрандалы</a:t>
            </a:r>
            <a:r>
              <a:rPr lang="ru-RU" dirty="0"/>
              <a:t> </a:t>
            </a:r>
            <a:r>
              <a:rPr lang="ru-RU" dirty="0" err="1"/>
              <a:t>қосқышы</a:t>
            </a:r>
            <a:r>
              <a:rPr lang="ru-RU" dirty="0"/>
              <a:t> (12.7-сурет, а, б) 80-ші </a:t>
            </a:r>
            <a:r>
              <a:rPr lang="ru-RU" dirty="0" err="1"/>
              <a:t>жылдардың</a:t>
            </a:r>
            <a:r>
              <a:rPr lang="ru-RU" dirty="0"/>
              <a:t> </a:t>
            </a:r>
            <a:r>
              <a:rPr lang="ru-RU" dirty="0" err="1"/>
              <a:t>басында</a:t>
            </a:r>
            <a:r>
              <a:rPr lang="ru-RU" dirty="0"/>
              <a:t> </a:t>
            </a:r>
            <a:r>
              <a:rPr lang="ru-RU" dirty="0" err="1"/>
              <a:t>жасалған</a:t>
            </a:r>
            <a:r>
              <a:rPr lang="ru-RU" dirty="0"/>
              <a:t>. </a:t>
            </a:r>
            <a:r>
              <a:rPr lang="ru-RU" dirty="0" err="1"/>
              <a:t>Оның</a:t>
            </a:r>
            <a:r>
              <a:rPr lang="ru-RU" dirty="0"/>
              <a:t> </a:t>
            </a:r>
            <a:r>
              <a:rPr lang="ru-RU" dirty="0" err="1"/>
              <a:t>ұшының</a:t>
            </a:r>
            <a:r>
              <a:rPr lang="ru-RU" dirty="0"/>
              <a:t> </a:t>
            </a:r>
            <a:r>
              <a:rPr lang="ru-RU" dirty="0" err="1"/>
              <a:t>диаметрі</a:t>
            </a:r>
            <a:r>
              <a:rPr lang="ru-RU" dirty="0"/>
              <a:t> </a:t>
            </a:r>
            <a:r>
              <a:rPr lang="en-US" dirty="0"/>
              <a:t>SC </a:t>
            </a:r>
            <a:r>
              <a:rPr lang="ru-RU" dirty="0" err="1"/>
              <a:t>және</a:t>
            </a:r>
            <a:r>
              <a:rPr lang="ru-RU" dirty="0"/>
              <a:t> </a:t>
            </a:r>
            <a:r>
              <a:rPr lang="en-US" dirty="0"/>
              <a:t>ST (2,5 </a:t>
            </a:r>
            <a:r>
              <a:rPr lang="ru-RU" dirty="0"/>
              <a:t>мм) </a:t>
            </a:r>
            <a:r>
              <a:rPr lang="ru-RU" dirty="0" err="1"/>
              <a:t>сияқты</a:t>
            </a:r>
            <a:r>
              <a:rPr lang="ru-RU" dirty="0"/>
              <a:t> </a:t>
            </a:r>
            <a:r>
              <a:rPr lang="ru-RU" dirty="0" err="1"/>
              <a:t>бірдей</a:t>
            </a:r>
            <a:r>
              <a:rPr lang="ru-RU" dirty="0"/>
              <a:t>. </a:t>
            </a:r>
            <a:r>
              <a:rPr lang="ru-RU" dirty="0" err="1"/>
              <a:t>Көбінесе</a:t>
            </a:r>
            <a:r>
              <a:rPr lang="ru-RU" dirty="0"/>
              <a:t> </a:t>
            </a:r>
            <a:r>
              <a:rPr lang="ru-RU" dirty="0" err="1"/>
              <a:t>бір</a:t>
            </a:r>
            <a:r>
              <a:rPr lang="ru-RU" dirty="0"/>
              <a:t> </a:t>
            </a:r>
            <a:r>
              <a:rPr lang="ru-RU" dirty="0" err="1"/>
              <a:t>режимді</a:t>
            </a:r>
            <a:r>
              <a:rPr lang="ru-RU" dirty="0"/>
              <a:t> </a:t>
            </a:r>
            <a:r>
              <a:rPr lang="ru-RU" dirty="0" err="1"/>
              <a:t>талшықпен</a:t>
            </a:r>
            <a:r>
              <a:rPr lang="ru-RU" dirty="0"/>
              <a:t> </a:t>
            </a:r>
            <a:r>
              <a:rPr lang="ru-RU" dirty="0" err="1"/>
              <a:t>қолданылады</a:t>
            </a:r>
            <a:r>
              <a:rPr lang="ru-RU" dirty="0"/>
              <a:t>. </a:t>
            </a:r>
            <a:r>
              <a:rPr lang="ru-RU" dirty="0" err="1"/>
              <a:t>Оның</a:t>
            </a:r>
            <a:r>
              <a:rPr lang="ru-RU" dirty="0"/>
              <a:t> </a:t>
            </a:r>
            <a:r>
              <a:rPr lang="ru-RU" dirty="0" err="1"/>
              <a:t>оптикалық</a:t>
            </a:r>
            <a:r>
              <a:rPr lang="ru-RU" dirty="0"/>
              <a:t> </a:t>
            </a:r>
            <a:r>
              <a:rPr lang="ru-RU" dirty="0" err="1"/>
              <a:t>сипаттамалары</a:t>
            </a:r>
            <a:r>
              <a:rPr lang="ru-RU" dirty="0"/>
              <a:t> </a:t>
            </a:r>
            <a:r>
              <a:rPr lang="en-US" dirty="0"/>
              <a:t>SC-</a:t>
            </a:r>
            <a:r>
              <a:rPr lang="ru-RU" dirty="0"/>
              <a:t>мен </a:t>
            </a:r>
            <a:r>
              <a:rPr lang="ru-RU" dirty="0" err="1"/>
              <a:t>бірдей</a:t>
            </a:r>
            <a:r>
              <a:rPr lang="ru-RU" dirty="0"/>
              <a:t>. </a:t>
            </a:r>
            <a:r>
              <a:rPr lang="ru-RU" dirty="0" err="1"/>
              <a:t>Қосу</a:t>
            </a:r>
            <a:r>
              <a:rPr lang="ru-RU" dirty="0"/>
              <a:t> </a:t>
            </a:r>
            <a:r>
              <a:rPr lang="ru-RU" dirty="0" err="1"/>
              <a:t>кезінде</a:t>
            </a:r>
            <a:r>
              <a:rPr lang="ru-RU" dirty="0"/>
              <a:t> </a:t>
            </a:r>
            <a:r>
              <a:rPr lang="ru-RU" dirty="0" err="1"/>
              <a:t>гайканы</a:t>
            </a:r>
            <a:r>
              <a:rPr lang="ru-RU" dirty="0"/>
              <a:t> </a:t>
            </a:r>
            <a:r>
              <a:rPr lang="ru-RU" dirty="0" err="1"/>
              <a:t>қатайту</a:t>
            </a:r>
            <a:r>
              <a:rPr lang="ru-RU" dirty="0"/>
              <a:t> оны СК-</a:t>
            </a:r>
            <a:r>
              <a:rPr lang="ru-RU" dirty="0" err="1"/>
              <a:t>ге</a:t>
            </a:r>
            <a:r>
              <a:rPr lang="ru-RU" dirty="0"/>
              <a:t> </a:t>
            </a:r>
            <a:r>
              <a:rPr lang="ru-RU" dirty="0" err="1"/>
              <a:t>қарағанда</a:t>
            </a:r>
            <a:r>
              <a:rPr lang="ru-RU" dirty="0"/>
              <a:t> </a:t>
            </a:r>
            <a:r>
              <a:rPr lang="ru-RU" dirty="0" err="1"/>
              <a:t>ыңғайлы</a:t>
            </a:r>
            <a:r>
              <a:rPr lang="ru-RU" dirty="0"/>
              <a:t> </a:t>
            </a:r>
            <a:r>
              <a:rPr lang="ru-RU" dirty="0" err="1"/>
              <a:t>етеді</a:t>
            </a:r>
            <a:r>
              <a:rPr lang="ru-RU" dirty="0"/>
              <a:t> </a:t>
            </a:r>
            <a:r>
              <a:rPr lang="ru-RU" dirty="0" err="1"/>
              <a:t>және</a:t>
            </a:r>
            <a:r>
              <a:rPr lang="ru-RU" dirty="0"/>
              <a:t> </a:t>
            </a:r>
            <a:r>
              <a:rPr lang="ru-RU" dirty="0" err="1"/>
              <a:t>оның</a:t>
            </a:r>
            <a:r>
              <a:rPr lang="ru-RU" dirty="0"/>
              <a:t> </a:t>
            </a:r>
            <a:r>
              <a:rPr lang="ru-RU" dirty="0" err="1"/>
              <a:t>дуплексті</a:t>
            </a:r>
            <a:r>
              <a:rPr lang="ru-RU" dirty="0"/>
              <a:t> </a:t>
            </a:r>
            <a:r>
              <a:rPr lang="ru-RU" dirty="0" err="1"/>
              <a:t>аналогы</a:t>
            </a:r>
            <a:r>
              <a:rPr lang="ru-RU" dirty="0"/>
              <a:t> </a:t>
            </a:r>
            <a:r>
              <a:rPr lang="ru-RU" dirty="0" err="1"/>
              <a:t>болуын</a:t>
            </a:r>
            <a:r>
              <a:rPr lang="ru-RU" dirty="0"/>
              <a:t> </a:t>
            </a:r>
            <a:r>
              <a:rPr lang="ru-RU" dirty="0" err="1"/>
              <a:t>болдырмайды</a:t>
            </a:r>
            <a:r>
              <a:rPr lang="ru-RU" dirty="0"/>
              <a:t>. </a:t>
            </a:r>
            <a:r>
              <a:rPr lang="ru-RU" dirty="0" err="1"/>
              <a:t>Дәл</a:t>
            </a:r>
            <a:r>
              <a:rPr lang="ru-RU" dirty="0"/>
              <a:t> </a:t>
            </a:r>
            <a:r>
              <a:rPr lang="ru-RU" dirty="0" err="1"/>
              <a:t>сол</a:t>
            </a:r>
            <a:r>
              <a:rPr lang="ru-RU" dirty="0"/>
              <a:t> </a:t>
            </a:r>
            <a:r>
              <a:rPr lang="ru-RU" dirty="0" err="1"/>
              <a:t>себепті</a:t>
            </a:r>
            <a:r>
              <a:rPr lang="ru-RU" dirty="0"/>
              <a:t> </a:t>
            </a:r>
            <a:r>
              <a:rPr lang="en-US" dirty="0"/>
              <a:t>FC </a:t>
            </a:r>
            <a:r>
              <a:rPr lang="ru-RU" dirty="0" err="1"/>
              <a:t>қосқышы</a:t>
            </a:r>
            <a:r>
              <a:rPr lang="ru-RU" dirty="0"/>
              <a:t> </a:t>
            </a:r>
            <a:r>
              <a:rPr lang="en-US" dirty="0"/>
              <a:t>SC </a:t>
            </a:r>
            <a:r>
              <a:rPr lang="ru-RU" dirty="0" err="1"/>
              <a:t>сияқты</a:t>
            </a:r>
            <a:r>
              <a:rPr lang="ru-RU" dirty="0"/>
              <a:t> </a:t>
            </a:r>
            <a:r>
              <a:rPr lang="ru-RU" dirty="0" err="1"/>
              <a:t>ықшам</a:t>
            </a:r>
            <a:r>
              <a:rPr lang="ru-RU" dirty="0"/>
              <a:t> </a:t>
            </a:r>
            <a:r>
              <a:rPr lang="ru-RU" dirty="0" err="1"/>
              <a:t>емес</a:t>
            </a:r>
            <a:r>
              <a:rPr lang="ru-RU" dirty="0"/>
              <a:t>. </a:t>
            </a:r>
            <a:r>
              <a:rPr lang="en-US" dirty="0"/>
              <a:t>FC </a:t>
            </a:r>
            <a:r>
              <a:rPr lang="ru-RU" dirty="0" err="1"/>
              <a:t>стандартының</a:t>
            </a:r>
            <a:r>
              <a:rPr lang="ru-RU" dirty="0"/>
              <a:t> </a:t>
            </a:r>
            <a:r>
              <a:rPr lang="ru-RU" dirty="0" err="1"/>
              <a:t>негізгі</a:t>
            </a:r>
            <a:r>
              <a:rPr lang="ru-RU" dirty="0"/>
              <a:t> </a:t>
            </a:r>
            <a:r>
              <a:rPr lang="ru-RU" dirty="0" err="1"/>
              <a:t>сипаттамалары</a:t>
            </a:r>
            <a:r>
              <a:rPr lang="ru-RU" dirty="0"/>
              <a:t> </a:t>
            </a:r>
            <a:r>
              <a:rPr lang="ru-RU" dirty="0" err="1"/>
              <a:t>кестеде</a:t>
            </a:r>
            <a:r>
              <a:rPr lang="ru-RU" dirty="0"/>
              <a:t> </a:t>
            </a:r>
            <a:r>
              <a:rPr lang="ru-RU" dirty="0" err="1"/>
              <a:t>келтірілген</a:t>
            </a:r>
            <a:r>
              <a:rPr lang="ru-RU" dirty="0"/>
              <a:t>. 12.1.</a:t>
            </a:r>
          </a:p>
          <a:p>
            <a:endParaRPr lang="ru-RU" dirty="0"/>
          </a:p>
          <a:p>
            <a:r>
              <a:rPr lang="ru-RU" dirty="0"/>
              <a:t> </a:t>
            </a:r>
            <a:endParaRPr lang="ru-RU" dirty="0" smtClean="0"/>
          </a:p>
          <a:p>
            <a:endParaRPr lang="kk-KZ" dirty="0"/>
          </a:p>
          <a:p>
            <a:endParaRPr lang="kk-KZ" dirty="0" smtClean="0"/>
          </a:p>
          <a:p>
            <a:endParaRPr lang="kk-KZ" dirty="0"/>
          </a:p>
          <a:p>
            <a:endParaRPr lang="ru-RU" dirty="0"/>
          </a:p>
          <a:p>
            <a:endParaRPr lang="ru-RU" dirty="0"/>
          </a:p>
          <a:p>
            <a:r>
              <a:rPr lang="ru-RU" dirty="0"/>
              <a:t>12.7-сурет. </a:t>
            </a:r>
            <a:r>
              <a:rPr lang="en-US" dirty="0"/>
              <a:t>FC </a:t>
            </a:r>
            <a:r>
              <a:rPr lang="ru-RU" dirty="0"/>
              <a:t>стандарты: а) </a:t>
            </a:r>
            <a:r>
              <a:rPr lang="en-US" dirty="0"/>
              <a:t>FC </a:t>
            </a:r>
            <a:r>
              <a:rPr lang="ru-RU" dirty="0" err="1"/>
              <a:t>қосқышы</a:t>
            </a:r>
            <a:r>
              <a:rPr lang="ru-RU" dirty="0"/>
              <a:t>; б) </a:t>
            </a:r>
            <a:r>
              <a:rPr lang="en-US" dirty="0"/>
              <a:t>FC </a:t>
            </a:r>
            <a:r>
              <a:rPr lang="ru-RU" dirty="0" err="1"/>
              <a:t>қосқышы</a:t>
            </a:r>
            <a:r>
              <a:rPr lang="ru-RU" dirty="0"/>
              <a:t> (</a:t>
            </a:r>
            <a:r>
              <a:rPr lang="ru-RU" dirty="0" err="1"/>
              <a:t>екінші</a:t>
            </a:r>
            <a:r>
              <a:rPr lang="ru-RU" dirty="0"/>
              <a:t> </a:t>
            </a:r>
            <a:r>
              <a:rPr lang="ru-RU" dirty="0" err="1"/>
              <a:t>реттік</a:t>
            </a:r>
            <a:r>
              <a:rPr lang="ru-RU" dirty="0"/>
              <a:t> </a:t>
            </a:r>
            <a:r>
              <a:rPr lang="ru-RU" dirty="0" err="1"/>
              <a:t>буфердегі</a:t>
            </a:r>
            <a:r>
              <a:rPr lang="ru-RU" dirty="0"/>
              <a:t> </a:t>
            </a:r>
            <a:r>
              <a:rPr lang="ru-RU" dirty="0" err="1"/>
              <a:t>талшықтың</a:t>
            </a:r>
            <a:r>
              <a:rPr lang="ru-RU" dirty="0"/>
              <a:t> </a:t>
            </a:r>
            <a:r>
              <a:rPr lang="ru-RU" dirty="0" err="1"/>
              <a:t>астында</a:t>
            </a:r>
            <a:r>
              <a:rPr lang="ru-RU" dirty="0"/>
              <a:t>); </a:t>
            </a:r>
            <a:r>
              <a:rPr lang="en-US" dirty="0"/>
              <a:t>c) FC </a:t>
            </a:r>
            <a:r>
              <a:rPr lang="ru-RU" dirty="0" err="1"/>
              <a:t>ұясы</a:t>
            </a:r>
            <a:endParaRPr lang="ru-RU" dirty="0"/>
          </a:p>
          <a:p>
            <a:r>
              <a:rPr lang="ru-RU" dirty="0"/>
              <a:t> </a:t>
            </a:r>
          </a:p>
        </p:txBody>
      </p:sp>
      <p:sp>
        <p:nvSpPr>
          <p:cNvPr id="4" name="Прямоугольник 3"/>
          <p:cNvSpPr/>
          <p:nvPr/>
        </p:nvSpPr>
        <p:spPr>
          <a:xfrm>
            <a:off x="245268" y="5575428"/>
            <a:ext cx="5484019" cy="923330"/>
          </a:xfrm>
          <a:prstGeom prst="rect">
            <a:avLst/>
          </a:prstGeom>
        </p:spPr>
        <p:txBody>
          <a:bodyPr wrap="square">
            <a:spAutoFit/>
          </a:bodyPr>
          <a:lstStyle/>
          <a:p>
            <a:r>
              <a:rPr lang="ru-RU" dirty="0"/>
              <a:t>12.6-сурет. </a:t>
            </a:r>
            <a:r>
              <a:rPr lang="en-US" dirty="0"/>
              <a:t>ST </a:t>
            </a:r>
            <a:r>
              <a:rPr lang="ru-RU" dirty="0"/>
              <a:t>стандарты: а) </a:t>
            </a:r>
            <a:r>
              <a:rPr lang="en-US" dirty="0"/>
              <a:t>ST </a:t>
            </a:r>
            <a:r>
              <a:rPr lang="ru-RU" dirty="0" err="1"/>
              <a:t>қосқышы</a:t>
            </a:r>
            <a:r>
              <a:rPr lang="ru-RU" dirty="0"/>
              <a:t>; б) </a:t>
            </a:r>
            <a:r>
              <a:rPr lang="en-US" dirty="0"/>
              <a:t>ST </a:t>
            </a:r>
            <a:r>
              <a:rPr lang="ru-RU" dirty="0"/>
              <a:t>коннекторы (</a:t>
            </a:r>
            <a:r>
              <a:rPr lang="ru-RU" dirty="0" err="1"/>
              <a:t>екінші</a:t>
            </a:r>
            <a:r>
              <a:rPr lang="ru-RU" dirty="0"/>
              <a:t> </a:t>
            </a:r>
            <a:r>
              <a:rPr lang="ru-RU" dirty="0" err="1"/>
              <a:t>буфердегі</a:t>
            </a:r>
            <a:r>
              <a:rPr lang="ru-RU" dirty="0"/>
              <a:t> </a:t>
            </a:r>
            <a:r>
              <a:rPr lang="ru-RU" dirty="0" err="1"/>
              <a:t>талшықтың</a:t>
            </a:r>
            <a:r>
              <a:rPr lang="ru-RU" dirty="0"/>
              <a:t> </a:t>
            </a:r>
            <a:r>
              <a:rPr lang="ru-RU" dirty="0" err="1"/>
              <a:t>астында</a:t>
            </a:r>
            <a:r>
              <a:rPr lang="ru-RU" dirty="0"/>
              <a:t>); </a:t>
            </a:r>
            <a:r>
              <a:rPr lang="en-US" dirty="0"/>
              <a:t>c) ST </a:t>
            </a:r>
            <a:r>
              <a:rPr lang="ru-RU" dirty="0" err="1"/>
              <a:t>ұясы</a:t>
            </a:r>
            <a:endParaRPr lang="ru-RU" dirty="0"/>
          </a:p>
        </p:txBody>
      </p:sp>
      <p:pic>
        <p:nvPicPr>
          <p:cNvPr id="10" name="Рисунок 9"/>
          <p:cNvPicPr/>
          <p:nvPr/>
        </p:nvPicPr>
        <p:blipFill>
          <a:blip r:embed="rId3">
            <a:extLst>
              <a:ext uri="{28A0092B-C50C-407E-A947-70E740481C1C}">
                <a14:useLocalDpi xmlns:a14="http://schemas.microsoft.com/office/drawing/2010/main" val="0"/>
              </a:ext>
            </a:extLst>
          </a:blip>
          <a:srcRect/>
          <a:stretch>
            <a:fillRect/>
          </a:stretch>
        </p:blipFill>
        <p:spPr bwMode="auto">
          <a:xfrm>
            <a:off x="6096000" y="3923435"/>
            <a:ext cx="5527359" cy="1420090"/>
          </a:xfrm>
          <a:prstGeom prst="rect">
            <a:avLst/>
          </a:prstGeom>
          <a:noFill/>
        </p:spPr>
      </p:pic>
    </p:spTree>
    <p:extLst>
      <p:ext uri="{BB962C8B-B14F-4D97-AF65-F5344CB8AC3E}">
        <p14:creationId xmlns:p14="http://schemas.microsoft.com/office/powerpoint/2010/main" val="24011784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Объект 2"/>
          <p:cNvGraphicFramePr>
            <a:graphicFrameLocks noChangeAspect="1"/>
          </p:cNvGraphicFramePr>
          <p:nvPr>
            <p:extLst>
              <p:ext uri="{D42A27DB-BD31-4B8C-83A1-F6EECF244321}">
                <p14:modId xmlns:p14="http://schemas.microsoft.com/office/powerpoint/2010/main" val="314414620"/>
              </p:ext>
            </p:extLst>
          </p:nvPr>
        </p:nvGraphicFramePr>
        <p:xfrm>
          <a:off x="442912" y="247650"/>
          <a:ext cx="6076950" cy="6669823"/>
        </p:xfrm>
        <a:graphic>
          <a:graphicData uri="http://schemas.openxmlformats.org/presentationml/2006/ole">
            <mc:AlternateContent xmlns:mc="http://schemas.openxmlformats.org/markup-compatibility/2006">
              <mc:Choice xmlns:v="urn:schemas-microsoft-com:vml" Requires="v">
                <p:oleObj spid="_x0000_s2065" name="Document" r:id="rId3" imgW="6120457" imgH="8745794" progId="Word.Document.12">
                  <p:embed/>
                </p:oleObj>
              </mc:Choice>
              <mc:Fallback>
                <p:oleObj name="Document" r:id="rId3" imgW="6120457" imgH="8745794" progId="Word.Document.12">
                  <p:embed/>
                  <p:pic>
                    <p:nvPicPr>
                      <p:cNvPr id="0" name=""/>
                      <p:cNvPicPr/>
                      <p:nvPr/>
                    </p:nvPicPr>
                    <p:blipFill>
                      <a:blip r:embed="rId4"/>
                      <a:stretch>
                        <a:fillRect/>
                      </a:stretch>
                    </p:blipFill>
                    <p:spPr>
                      <a:xfrm>
                        <a:off x="442912" y="247650"/>
                        <a:ext cx="6076950" cy="6669823"/>
                      </a:xfrm>
                      <a:prstGeom prst="rect">
                        <a:avLst/>
                      </a:prstGeom>
                    </p:spPr>
                  </p:pic>
                </p:oleObj>
              </mc:Fallback>
            </mc:AlternateContent>
          </a:graphicData>
        </a:graphic>
      </p:graphicFrame>
      <p:sp>
        <p:nvSpPr>
          <p:cNvPr id="11" name="Прямоугольник 10"/>
          <p:cNvSpPr/>
          <p:nvPr/>
        </p:nvSpPr>
        <p:spPr>
          <a:xfrm>
            <a:off x="6834187" y="1843623"/>
            <a:ext cx="4852988" cy="3477875"/>
          </a:xfrm>
          <a:prstGeom prst="rect">
            <a:avLst/>
          </a:prstGeom>
        </p:spPr>
        <p:txBody>
          <a:bodyPr wrap="square">
            <a:spAutoFit/>
          </a:bodyPr>
          <a:lstStyle/>
          <a:p>
            <a:pPr algn="ctr">
              <a:spcAft>
                <a:spcPts val="0"/>
              </a:spcAft>
            </a:pPr>
            <a:r>
              <a:rPr lang="ru-RU" sz="2000" dirty="0">
                <a:latin typeface="Times New Roman" panose="02020603050405020304" pitchFamily="18" charset="0"/>
                <a:ea typeface="Times New Roman" panose="02020603050405020304" pitchFamily="18" charset="0"/>
                <a:cs typeface="Times New Roman" panose="02020603050405020304" pitchFamily="18" charset="0"/>
              </a:rPr>
              <a:t>12.1-кесте.</a:t>
            </a:r>
            <a:r>
              <a:rPr lang="ru-RU" sz="1400" dirty="0">
                <a:latin typeface="Calibri" panose="020F0502020204030204" pitchFamily="34"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rPr>
              <a:t>Оптикалық</a:t>
            </a:r>
            <a:r>
              <a:rPr lang="ru-RU" sz="2000" dirty="0">
                <a:latin typeface="Times New Roman" panose="02020603050405020304" pitchFamily="18" charset="0"/>
                <a:ea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rPr>
              <a:t>қосқыштар</a:t>
            </a:r>
            <a:r>
              <a:rPr lang="ru-RU" sz="2000" dirty="0">
                <a:latin typeface="Times New Roman" panose="02020603050405020304" pitchFamily="18" charset="0"/>
                <a:ea typeface="Times New Roman" panose="02020603050405020304" pitchFamily="18" charset="0"/>
              </a:rPr>
              <a:t> FC, SC, </a:t>
            </a:r>
            <a:r>
              <a:rPr lang="ru-RU" sz="2000" dirty="0" smtClean="0">
                <a:latin typeface="Times New Roman" panose="02020603050405020304" pitchFamily="18" charset="0"/>
                <a:ea typeface="Times New Roman" panose="02020603050405020304" pitchFamily="18" charset="0"/>
              </a:rPr>
              <a:t>ST</a:t>
            </a:r>
          </a:p>
          <a:p>
            <a:pPr algn="ctr">
              <a:spcAft>
                <a:spcPts val="0"/>
              </a:spcAft>
            </a:pPr>
            <a:endParaRPr lang="ru-RU" sz="2000" dirty="0">
              <a:latin typeface="Times New Roman" panose="02020603050405020304" pitchFamily="18" charset="0"/>
              <a:ea typeface="Times New Roman" panose="02020603050405020304" pitchFamily="18" charset="0"/>
            </a:endParaRPr>
          </a:p>
          <a:p>
            <a:pPr algn="ctr">
              <a:spcAft>
                <a:spcPts val="0"/>
              </a:spcAft>
            </a:pPr>
            <a:endParaRPr lang="ru-RU" sz="2000" dirty="0" smtClean="0">
              <a:latin typeface="Times New Roman" panose="02020603050405020304" pitchFamily="18" charset="0"/>
              <a:ea typeface="Times New Roman" panose="02020603050405020304" pitchFamily="18" charset="0"/>
            </a:endParaRPr>
          </a:p>
          <a:p>
            <a:pPr algn="ctr"/>
            <a:r>
              <a:rPr lang="ru-RU" sz="2000" dirty="0" err="1"/>
              <a:t>Қысқартулар</a:t>
            </a:r>
            <a:r>
              <a:rPr lang="ru-RU" sz="2000" dirty="0"/>
              <a:t>: SMF - </a:t>
            </a:r>
            <a:r>
              <a:rPr lang="ru-RU" sz="2000" dirty="0" err="1"/>
              <a:t>бір</a:t>
            </a:r>
            <a:r>
              <a:rPr lang="ru-RU" sz="2000" dirty="0"/>
              <a:t> </a:t>
            </a:r>
            <a:r>
              <a:rPr lang="ru-RU" sz="2000" dirty="0" err="1"/>
              <a:t>модалы</a:t>
            </a:r>
            <a:r>
              <a:rPr lang="ru-RU" sz="2000" dirty="0"/>
              <a:t> </a:t>
            </a:r>
            <a:r>
              <a:rPr lang="ru-RU" sz="2000" dirty="0" err="1"/>
              <a:t>талшық</a:t>
            </a:r>
            <a:r>
              <a:rPr lang="ru-RU" sz="2000" dirty="0"/>
              <a:t>, MMF - </a:t>
            </a:r>
            <a:r>
              <a:rPr lang="ru-RU" sz="2000" dirty="0" err="1"/>
              <a:t>көпмодалы</a:t>
            </a:r>
            <a:r>
              <a:rPr lang="ru-RU" sz="2000" dirty="0"/>
              <a:t> </a:t>
            </a:r>
            <a:r>
              <a:rPr lang="ru-RU" sz="2000" dirty="0" err="1"/>
              <a:t>талшық</a:t>
            </a:r>
            <a:r>
              <a:rPr lang="ru-RU" sz="2000" dirty="0"/>
              <a:t>, D - SMF </a:t>
            </a:r>
            <a:r>
              <a:rPr lang="ru-RU" sz="2000" dirty="0" err="1"/>
              <a:t>өзек</a:t>
            </a:r>
            <a:r>
              <a:rPr lang="ru-RU" sz="2000" dirty="0"/>
              <a:t> </a:t>
            </a:r>
            <a:r>
              <a:rPr lang="ru-RU" sz="2000" dirty="0" err="1"/>
              <a:t>диаметрі</a:t>
            </a:r>
            <a:r>
              <a:rPr lang="ru-RU" sz="2000" dirty="0"/>
              <a:t> (8+10 мкм), FLAT - </a:t>
            </a:r>
            <a:r>
              <a:rPr lang="ru-RU" sz="2000" dirty="0" err="1"/>
              <a:t>тегіс</a:t>
            </a:r>
            <a:r>
              <a:rPr lang="ru-RU" sz="2000" dirty="0"/>
              <a:t> </a:t>
            </a:r>
            <a:r>
              <a:rPr lang="ru-RU" sz="2000" dirty="0" err="1"/>
              <a:t>ұшы</a:t>
            </a:r>
            <a:r>
              <a:rPr lang="ru-RU" sz="2000" dirty="0"/>
              <a:t>, PC - </a:t>
            </a:r>
            <a:r>
              <a:rPr lang="ru-RU" sz="2000" dirty="0" err="1"/>
              <a:t>сфералық</a:t>
            </a:r>
            <a:r>
              <a:rPr lang="ru-RU" sz="2000" dirty="0"/>
              <a:t> </a:t>
            </a:r>
            <a:r>
              <a:rPr lang="ru-RU" sz="2000" dirty="0" err="1"/>
              <a:t>ұшы</a:t>
            </a:r>
            <a:r>
              <a:rPr lang="ru-RU" sz="2000" dirty="0"/>
              <a:t>, SPC - </a:t>
            </a:r>
            <a:r>
              <a:rPr lang="ru-RU" sz="2000" dirty="0" err="1"/>
              <a:t>сфералық</a:t>
            </a:r>
            <a:r>
              <a:rPr lang="ru-RU" sz="2000" dirty="0"/>
              <a:t> </a:t>
            </a:r>
            <a:r>
              <a:rPr lang="ru-RU" sz="2000" dirty="0" err="1"/>
              <a:t>ұшы</a:t>
            </a:r>
            <a:r>
              <a:rPr lang="ru-RU" sz="2000" dirty="0"/>
              <a:t>, UPC - </a:t>
            </a:r>
            <a:r>
              <a:rPr lang="ru-RU" sz="2000" dirty="0" err="1"/>
              <a:t>сфералық</a:t>
            </a:r>
            <a:r>
              <a:rPr lang="ru-RU" sz="2000" dirty="0"/>
              <a:t> </a:t>
            </a:r>
            <a:r>
              <a:rPr lang="ru-RU" sz="2000" dirty="0" err="1"/>
              <a:t>ұшы</a:t>
            </a:r>
            <a:r>
              <a:rPr lang="ru-RU" sz="2000" dirty="0"/>
              <a:t>, APC - </a:t>
            </a:r>
            <a:r>
              <a:rPr lang="ru-RU" sz="2000" dirty="0" err="1"/>
              <a:t>бұрыштық</a:t>
            </a:r>
            <a:r>
              <a:rPr lang="ru-RU" sz="2000" dirty="0"/>
              <a:t> </a:t>
            </a:r>
            <a:r>
              <a:rPr lang="ru-RU" sz="2000" dirty="0" err="1"/>
              <a:t>сфералық</a:t>
            </a:r>
            <a:r>
              <a:rPr lang="ru-RU" sz="2000" dirty="0"/>
              <a:t> </a:t>
            </a:r>
            <a:r>
              <a:rPr lang="ru-RU" sz="2000" dirty="0" err="1"/>
              <a:t>ұшы</a:t>
            </a:r>
            <a:endParaRPr lang="ru-RU" sz="2000" dirty="0"/>
          </a:p>
          <a:p>
            <a:pPr algn="ctr">
              <a:spcAft>
                <a:spcPts val="0"/>
              </a:spcAft>
            </a:pPr>
            <a:endParaRPr lang="ru-RU" sz="2000" dirty="0"/>
          </a:p>
        </p:txBody>
      </p:sp>
      <p:sp>
        <p:nvSpPr>
          <p:cNvPr id="12" name="Прямоугольник 11"/>
          <p:cNvSpPr/>
          <p:nvPr/>
        </p:nvSpPr>
        <p:spPr>
          <a:xfrm>
            <a:off x="190500" y="200025"/>
            <a:ext cx="11811000" cy="6467475"/>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7768647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ятиугольник 8"/>
          <p:cNvSpPr/>
          <p:nvPr/>
        </p:nvSpPr>
        <p:spPr>
          <a:xfrm>
            <a:off x="0" y="278604"/>
            <a:ext cx="11058526" cy="700088"/>
          </a:xfrm>
          <a:prstGeom prst="homePlate">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0" y="428593"/>
            <a:ext cx="10801350" cy="52322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algn="ctr"/>
            <a:r>
              <a:rPr lang="en-US" sz="2800" dirty="0"/>
              <a:t>MIC</a:t>
            </a:r>
            <a:endParaRPr lang="en-US" sz="2800" dirty="0"/>
          </a:p>
        </p:txBody>
      </p:sp>
      <p:sp>
        <p:nvSpPr>
          <p:cNvPr id="8" name="Нашивка 7"/>
          <p:cNvSpPr/>
          <p:nvPr/>
        </p:nvSpPr>
        <p:spPr>
          <a:xfrm>
            <a:off x="11058526" y="278604"/>
            <a:ext cx="1133474" cy="700088"/>
          </a:xfrm>
          <a:prstGeom prst="chevron">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solidFill>
                  <a:schemeClr val="tx1"/>
                </a:solidFill>
              </a:rPr>
              <a:t>15</a:t>
            </a:r>
            <a:endParaRPr lang="ru-RU" dirty="0">
              <a:solidFill>
                <a:schemeClr val="tx1"/>
              </a:solidFill>
            </a:endParaRPr>
          </a:p>
        </p:txBody>
      </p:sp>
      <p:sp>
        <p:nvSpPr>
          <p:cNvPr id="10" name="Прямоугольник 9"/>
          <p:cNvSpPr/>
          <p:nvPr/>
        </p:nvSpPr>
        <p:spPr>
          <a:xfrm>
            <a:off x="695325" y="1511290"/>
            <a:ext cx="10801350" cy="4893647"/>
          </a:xfrm>
          <a:prstGeom prst="rect">
            <a:avLst/>
          </a:prstGeom>
        </p:spPr>
        <p:txBody>
          <a:bodyPr wrap="square">
            <a:spAutoFit/>
          </a:bodyPr>
          <a:lstStyle/>
          <a:p>
            <a:r>
              <a:rPr lang="ru-RU" sz="2400" dirty="0" smtClean="0"/>
              <a:t>	</a:t>
            </a:r>
            <a:r>
              <a:rPr lang="en-US" sz="2400" dirty="0" smtClean="0"/>
              <a:t>MIC </a:t>
            </a:r>
            <a:r>
              <a:rPr lang="en-US" sz="2400" dirty="0"/>
              <a:t>(</a:t>
            </a:r>
            <a:r>
              <a:rPr lang="ru-RU" sz="2400" dirty="0"/>
              <a:t>медиа </a:t>
            </a:r>
            <a:r>
              <a:rPr lang="ru-RU" sz="2400" dirty="0" err="1"/>
              <a:t>интерфейсі</a:t>
            </a:r>
            <a:r>
              <a:rPr lang="ru-RU" sz="2400" dirty="0"/>
              <a:t> </a:t>
            </a:r>
            <a:r>
              <a:rPr lang="ru-RU" sz="2400" dirty="0" err="1"/>
              <a:t>қосқышы</a:t>
            </a:r>
            <a:r>
              <a:rPr lang="ru-RU" sz="2400" dirty="0"/>
              <a:t>) </a:t>
            </a:r>
            <a:r>
              <a:rPr lang="ru-RU" sz="2400" dirty="0" err="1"/>
              <a:t>полярлы</a:t>
            </a:r>
            <a:r>
              <a:rPr lang="ru-RU" sz="2400" dirty="0"/>
              <a:t> </a:t>
            </a:r>
            <a:r>
              <a:rPr lang="ru-RU" sz="2400" dirty="0" err="1"/>
              <a:t>дуплексті</a:t>
            </a:r>
            <a:r>
              <a:rPr lang="ru-RU" sz="2400" dirty="0"/>
              <a:t> </a:t>
            </a:r>
            <a:r>
              <a:rPr lang="ru-RU" sz="2400" dirty="0" err="1"/>
              <a:t>қосқыш</a:t>
            </a:r>
            <a:r>
              <a:rPr lang="ru-RU" sz="2400" dirty="0"/>
              <a:t> </a:t>
            </a:r>
            <a:r>
              <a:rPr lang="en-US" sz="2400" dirty="0"/>
              <a:t>FDDI LAN </a:t>
            </a:r>
            <a:r>
              <a:rPr lang="ru-RU" sz="2400" dirty="0" err="1"/>
              <a:t>үшін</a:t>
            </a:r>
            <a:r>
              <a:rPr lang="ru-RU" sz="2400" dirty="0"/>
              <a:t> </a:t>
            </a:r>
            <a:r>
              <a:rPr lang="ru-RU" sz="2400" dirty="0" err="1"/>
              <a:t>арнайы</a:t>
            </a:r>
            <a:r>
              <a:rPr lang="ru-RU" sz="2400" dirty="0"/>
              <a:t> </a:t>
            </a:r>
            <a:r>
              <a:rPr lang="ru-RU" sz="2400" dirty="0" err="1"/>
              <a:t>әзірленген</a:t>
            </a:r>
            <a:r>
              <a:rPr lang="ru-RU" sz="2400" dirty="0"/>
              <a:t>, 12.8. сур. </a:t>
            </a:r>
            <a:r>
              <a:rPr lang="ru-RU" sz="2400" dirty="0" err="1"/>
              <a:t>Бұл</a:t>
            </a:r>
            <a:r>
              <a:rPr lang="ru-RU" sz="2400" dirty="0"/>
              <a:t> </a:t>
            </a:r>
            <a:r>
              <a:rPr lang="ru-RU" sz="2400" dirty="0" err="1"/>
              <a:t>қосқыш</a:t>
            </a:r>
            <a:r>
              <a:rPr lang="ru-RU" sz="2400" dirty="0"/>
              <a:t> </a:t>
            </a:r>
            <a:r>
              <a:rPr lang="en-US" sz="2400" dirty="0"/>
              <a:t>Duplex SC </a:t>
            </a:r>
            <a:r>
              <a:rPr lang="ru-RU" sz="2400" dirty="0" err="1"/>
              <a:t>қосқышына</a:t>
            </a:r>
            <a:r>
              <a:rPr lang="ru-RU" sz="2400" dirty="0"/>
              <a:t> </a:t>
            </a:r>
            <a:r>
              <a:rPr lang="ru-RU" sz="2400" dirty="0" err="1"/>
              <a:t>ұқсас</a:t>
            </a:r>
            <a:r>
              <a:rPr lang="ru-RU" sz="2400" dirty="0"/>
              <a:t>. </a:t>
            </a:r>
            <a:r>
              <a:rPr lang="en-US" sz="2400" dirty="0"/>
              <a:t>MIC </a:t>
            </a:r>
            <a:r>
              <a:rPr lang="ru-RU" sz="2400" dirty="0" err="1"/>
              <a:t>қосқышының</a:t>
            </a:r>
            <a:r>
              <a:rPr lang="ru-RU" sz="2400" dirty="0"/>
              <a:t> </a:t>
            </a:r>
            <a:r>
              <a:rPr lang="ru-RU" sz="2400" dirty="0" err="1"/>
              <a:t>өзгермейтін</a:t>
            </a:r>
            <a:r>
              <a:rPr lang="ru-RU" sz="2400" dirty="0"/>
              <a:t> атрибуты </a:t>
            </a:r>
            <a:r>
              <a:rPr lang="ru-RU" sz="2400" dirty="0" err="1"/>
              <a:t>болып</a:t>
            </a:r>
            <a:r>
              <a:rPr lang="ru-RU" sz="2400" dirty="0"/>
              <a:t> </a:t>
            </a:r>
            <a:r>
              <a:rPr lang="ru-RU" sz="2400" dirty="0" err="1"/>
              <a:t>табылатын</a:t>
            </a:r>
            <a:r>
              <a:rPr lang="ru-RU" sz="2400" dirty="0"/>
              <a:t> </a:t>
            </a:r>
            <a:r>
              <a:rPr lang="ru-RU" sz="2400" dirty="0" err="1"/>
              <a:t>кілт</a:t>
            </a:r>
            <a:r>
              <a:rPr lang="ru-RU" sz="2400" dirty="0"/>
              <a:t> тек </a:t>
            </a:r>
            <a:r>
              <a:rPr lang="ru-RU" sz="2400" dirty="0" err="1"/>
              <a:t>қажетті</a:t>
            </a:r>
            <a:r>
              <a:rPr lang="ru-RU" sz="2400" dirty="0"/>
              <a:t> </a:t>
            </a:r>
            <a:r>
              <a:rPr lang="ru-RU" sz="2400" dirty="0" err="1"/>
              <a:t>қосылым</a:t>
            </a:r>
            <a:r>
              <a:rPr lang="ru-RU" sz="2400" dirty="0"/>
              <a:t> </a:t>
            </a:r>
            <a:r>
              <a:rPr lang="ru-RU" sz="2400" dirty="0" err="1"/>
              <a:t>полярлығын</a:t>
            </a:r>
            <a:r>
              <a:rPr lang="ru-RU" sz="2400" dirty="0"/>
              <a:t> </a:t>
            </a:r>
            <a:r>
              <a:rPr lang="ru-RU" sz="2400" dirty="0" err="1"/>
              <a:t>ғана</a:t>
            </a:r>
            <a:r>
              <a:rPr lang="ru-RU" sz="2400" dirty="0"/>
              <a:t> </a:t>
            </a:r>
            <a:r>
              <a:rPr lang="ru-RU" sz="2400" dirty="0" err="1"/>
              <a:t>емес</a:t>
            </a:r>
            <a:r>
              <a:rPr lang="ru-RU" sz="2400" dirty="0"/>
              <a:t>, </a:t>
            </a:r>
            <a:r>
              <a:rPr lang="ru-RU" sz="2400" dirty="0" err="1"/>
              <a:t>сонымен</a:t>
            </a:r>
            <a:r>
              <a:rPr lang="ru-RU" sz="2400" dirty="0"/>
              <a:t> </a:t>
            </a:r>
            <a:r>
              <a:rPr lang="ru-RU" sz="2400" dirty="0" err="1"/>
              <a:t>қатар</a:t>
            </a:r>
            <a:r>
              <a:rPr lang="ru-RU" sz="2400" dirty="0"/>
              <a:t> порт </a:t>
            </a:r>
            <a:r>
              <a:rPr lang="ru-RU" sz="2400" dirty="0" err="1"/>
              <a:t>түрін</a:t>
            </a:r>
            <a:r>
              <a:rPr lang="ru-RU" sz="2400" dirty="0"/>
              <a:t> де (</a:t>
            </a:r>
            <a:r>
              <a:rPr lang="en-US" sz="2400" dirty="0"/>
              <a:t>A, B, Master, Slave) </a:t>
            </a:r>
            <a:r>
              <a:rPr lang="ru-RU" sz="2400" dirty="0" err="1"/>
              <a:t>көрсетеді</a:t>
            </a:r>
            <a:r>
              <a:rPr lang="ru-RU" sz="2400" dirty="0"/>
              <a:t>.</a:t>
            </a:r>
          </a:p>
          <a:p>
            <a:endParaRPr lang="ru-RU" sz="2400" dirty="0"/>
          </a:p>
          <a:p>
            <a:r>
              <a:rPr lang="ru-RU" sz="2400" dirty="0"/>
              <a:t> </a:t>
            </a:r>
            <a:endParaRPr lang="ru-RU" sz="2400" dirty="0" smtClean="0"/>
          </a:p>
          <a:p>
            <a:endParaRPr lang="ru-RU" sz="2400" dirty="0"/>
          </a:p>
          <a:p>
            <a:endParaRPr lang="ru-RU" sz="2400" dirty="0" smtClean="0"/>
          </a:p>
          <a:p>
            <a:endParaRPr lang="ru-RU" sz="2400" dirty="0"/>
          </a:p>
          <a:p>
            <a:endParaRPr lang="ru-RU" sz="2400" dirty="0"/>
          </a:p>
          <a:p>
            <a:pPr algn="ctr"/>
            <a:r>
              <a:rPr lang="ru-RU" sz="2400" dirty="0"/>
              <a:t>12.8-сурет. </a:t>
            </a:r>
            <a:r>
              <a:rPr lang="en-US" sz="2400" dirty="0"/>
              <a:t>MIC </a:t>
            </a:r>
            <a:r>
              <a:rPr lang="ru-RU" sz="2400" dirty="0" err="1"/>
              <a:t>қосқышы</a:t>
            </a:r>
            <a:r>
              <a:rPr lang="ru-RU" sz="2400" dirty="0"/>
              <a:t> (</a:t>
            </a:r>
            <a:r>
              <a:rPr lang="en-US" sz="2400" dirty="0"/>
              <a:t>FDDI)</a:t>
            </a:r>
          </a:p>
          <a:p>
            <a:endParaRPr lang="en-US" sz="2400" dirty="0"/>
          </a:p>
        </p:txBody>
      </p:sp>
      <p:pic>
        <p:nvPicPr>
          <p:cNvPr id="12" name="Рисунок 11"/>
          <p:cNvPicPr/>
          <p:nvPr/>
        </p:nvPicPr>
        <p:blipFill>
          <a:blip r:embed="rId2">
            <a:extLst>
              <a:ext uri="{28A0092B-C50C-407E-A947-70E740481C1C}">
                <a14:useLocalDpi xmlns:a14="http://schemas.microsoft.com/office/drawing/2010/main" val="0"/>
              </a:ext>
            </a:extLst>
          </a:blip>
          <a:srcRect/>
          <a:stretch>
            <a:fillRect/>
          </a:stretch>
        </p:blipFill>
        <p:spPr bwMode="auto">
          <a:xfrm>
            <a:off x="4475162" y="3346767"/>
            <a:ext cx="3241675" cy="1720533"/>
          </a:xfrm>
          <a:prstGeom prst="rect">
            <a:avLst/>
          </a:prstGeom>
          <a:noFill/>
        </p:spPr>
      </p:pic>
    </p:spTree>
    <p:extLst>
      <p:ext uri="{BB962C8B-B14F-4D97-AF65-F5344CB8AC3E}">
        <p14:creationId xmlns:p14="http://schemas.microsoft.com/office/powerpoint/2010/main" val="30235051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ятиугольник 8"/>
          <p:cNvSpPr/>
          <p:nvPr/>
        </p:nvSpPr>
        <p:spPr>
          <a:xfrm>
            <a:off x="0" y="278604"/>
            <a:ext cx="11058526" cy="700088"/>
          </a:xfrm>
          <a:prstGeom prst="homePlate">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0" y="428593"/>
            <a:ext cx="10801350" cy="52322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algn="ctr"/>
            <a:r>
              <a:rPr lang="ru-RU" sz="2800" dirty="0"/>
              <a:t> </a:t>
            </a:r>
            <a:r>
              <a:rPr lang="ru-RU" sz="2800" dirty="0" err="1"/>
              <a:t>Оптикалық</a:t>
            </a:r>
            <a:r>
              <a:rPr lang="ru-RU" sz="2800" dirty="0"/>
              <a:t> </a:t>
            </a:r>
            <a:r>
              <a:rPr lang="ru-RU" sz="2800" dirty="0" err="1"/>
              <a:t>сымдар</a:t>
            </a:r>
            <a:endParaRPr lang="ru-RU" sz="2800" dirty="0"/>
          </a:p>
        </p:txBody>
      </p:sp>
      <p:sp>
        <p:nvSpPr>
          <p:cNvPr id="8" name="Нашивка 7"/>
          <p:cNvSpPr/>
          <p:nvPr/>
        </p:nvSpPr>
        <p:spPr>
          <a:xfrm>
            <a:off x="11058526" y="278604"/>
            <a:ext cx="1133474" cy="700088"/>
          </a:xfrm>
          <a:prstGeom prst="chevron">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solidFill>
                  <a:schemeClr val="tx1"/>
                </a:solidFill>
              </a:rPr>
              <a:t>16</a:t>
            </a:r>
            <a:endParaRPr lang="ru-RU" dirty="0">
              <a:solidFill>
                <a:schemeClr val="tx1"/>
              </a:solidFill>
            </a:endParaRPr>
          </a:p>
        </p:txBody>
      </p:sp>
      <p:sp>
        <p:nvSpPr>
          <p:cNvPr id="2" name="Прямоугольник 1"/>
          <p:cNvSpPr/>
          <p:nvPr/>
        </p:nvSpPr>
        <p:spPr>
          <a:xfrm>
            <a:off x="238127" y="1101802"/>
            <a:ext cx="11658600" cy="5632311"/>
          </a:xfrm>
          <a:prstGeom prst="rect">
            <a:avLst/>
          </a:prstGeom>
        </p:spPr>
        <p:txBody>
          <a:bodyPr wrap="square">
            <a:spAutoFit/>
          </a:bodyPr>
          <a:lstStyle/>
          <a:p>
            <a:pPr algn="just"/>
            <a:r>
              <a:rPr lang="ru-RU" sz="2000" dirty="0" smtClean="0"/>
              <a:t> </a:t>
            </a:r>
            <a:r>
              <a:rPr lang="ru-RU" sz="2000" dirty="0" err="1" smtClean="0"/>
              <a:t>Оптикалық</a:t>
            </a:r>
            <a:r>
              <a:rPr lang="ru-RU" sz="2000" dirty="0" smtClean="0"/>
              <a:t> </a:t>
            </a:r>
            <a:r>
              <a:rPr lang="ru-RU" sz="2000" dirty="0"/>
              <a:t>кабель - </a:t>
            </a:r>
            <a:r>
              <a:rPr lang="ru-RU" sz="2000" dirty="0" err="1"/>
              <a:t>қосқыштары</a:t>
            </a:r>
            <a:r>
              <a:rPr lang="ru-RU" sz="2000" dirty="0"/>
              <a:t> бар </a:t>
            </a:r>
            <a:r>
              <a:rPr lang="ru-RU" sz="2000" dirty="0" err="1"/>
              <a:t>екі</a:t>
            </a:r>
            <a:r>
              <a:rPr lang="ru-RU" sz="2000" dirty="0"/>
              <a:t> </a:t>
            </a:r>
            <a:r>
              <a:rPr lang="ru-RU" sz="2000" dirty="0" err="1"/>
              <a:t>жағынан</a:t>
            </a:r>
            <a:r>
              <a:rPr lang="ru-RU" sz="2000" dirty="0"/>
              <a:t> </a:t>
            </a:r>
            <a:r>
              <a:rPr lang="ru-RU" sz="2000" dirty="0" err="1"/>
              <a:t>аяқталатын</a:t>
            </a:r>
            <a:r>
              <a:rPr lang="ru-RU" sz="2000" dirty="0"/>
              <a:t> </a:t>
            </a:r>
            <a:r>
              <a:rPr lang="ru-RU" sz="2000" dirty="0" err="1"/>
              <a:t>оптикалық</a:t>
            </a:r>
            <a:r>
              <a:rPr lang="ru-RU" sz="2000" dirty="0"/>
              <a:t> </a:t>
            </a:r>
            <a:r>
              <a:rPr lang="ru-RU" sz="2000" dirty="0" err="1"/>
              <a:t>шағын</a:t>
            </a:r>
            <a:r>
              <a:rPr lang="ru-RU" sz="2000" dirty="0"/>
              <a:t> кабель. </a:t>
            </a:r>
            <a:r>
              <a:rPr lang="ru-RU" sz="2000" dirty="0" err="1"/>
              <a:t>Оптикалық</a:t>
            </a:r>
            <a:r>
              <a:rPr lang="ru-RU" sz="2000" dirty="0"/>
              <a:t> </a:t>
            </a:r>
            <a:r>
              <a:rPr lang="ru-RU" sz="2000" dirty="0" err="1"/>
              <a:t>сымдар</a:t>
            </a:r>
            <a:r>
              <a:rPr lang="ru-RU" sz="2000" dirty="0"/>
              <a:t> </a:t>
            </a:r>
            <a:r>
              <a:rPr lang="ru-RU" sz="2000" dirty="0" err="1"/>
              <a:t>бірмодалы</a:t>
            </a:r>
            <a:r>
              <a:rPr lang="ru-RU" sz="2000" dirty="0"/>
              <a:t>, </a:t>
            </a:r>
            <a:r>
              <a:rPr lang="ru-RU" sz="2000" dirty="0" err="1"/>
              <a:t>көп</a:t>
            </a:r>
            <a:r>
              <a:rPr lang="ru-RU" sz="2000" dirty="0"/>
              <a:t> </a:t>
            </a:r>
            <a:r>
              <a:rPr lang="ru-RU" sz="2000" dirty="0" err="1"/>
              <a:t>режимді</a:t>
            </a:r>
            <a:r>
              <a:rPr lang="ru-RU" sz="2000" dirty="0"/>
              <a:t> (</a:t>
            </a:r>
            <a:r>
              <a:rPr lang="ru-RU" sz="2000" dirty="0" err="1"/>
              <a:t>сәйкесінше</a:t>
            </a:r>
            <a:r>
              <a:rPr lang="ru-RU" sz="2000" dirty="0"/>
              <a:t> </a:t>
            </a:r>
            <a:r>
              <a:rPr lang="ru-RU" sz="2000" dirty="0" err="1"/>
              <a:t>бірмодалы</a:t>
            </a:r>
            <a:r>
              <a:rPr lang="ru-RU" sz="2000" dirty="0"/>
              <a:t> </a:t>
            </a:r>
            <a:r>
              <a:rPr lang="ru-RU" sz="2000" dirty="0" err="1"/>
              <a:t>және</a:t>
            </a:r>
            <a:r>
              <a:rPr lang="ru-RU" sz="2000" dirty="0"/>
              <a:t> </a:t>
            </a:r>
            <a:r>
              <a:rPr lang="ru-RU" sz="2000" dirty="0" err="1"/>
              <a:t>көпмодалы</a:t>
            </a:r>
            <a:r>
              <a:rPr lang="ru-RU" sz="2000" dirty="0"/>
              <a:t> </a:t>
            </a:r>
            <a:r>
              <a:rPr lang="ru-RU" sz="2000" dirty="0" err="1"/>
              <a:t>талшықпен</a:t>
            </a:r>
            <a:r>
              <a:rPr lang="ru-RU" sz="2000" dirty="0"/>
              <a:t>), </a:t>
            </a:r>
            <a:r>
              <a:rPr lang="ru-RU" sz="2000" dirty="0" err="1"/>
              <a:t>жалғыз</a:t>
            </a:r>
            <a:r>
              <a:rPr lang="ru-RU" sz="2000" dirty="0"/>
              <a:t> (</a:t>
            </a:r>
            <a:r>
              <a:rPr lang="ru-RU" sz="2000" dirty="0" err="1"/>
              <a:t>бір</a:t>
            </a:r>
            <a:r>
              <a:rPr lang="ru-RU" sz="2000" dirty="0"/>
              <a:t> </a:t>
            </a:r>
            <a:r>
              <a:rPr lang="ru-RU" sz="2000" dirty="0" err="1"/>
              <a:t>талшықпен</a:t>
            </a:r>
            <a:r>
              <a:rPr lang="ru-RU" sz="2000" dirty="0"/>
              <a:t>), </a:t>
            </a:r>
            <a:r>
              <a:rPr lang="ru-RU" sz="2000" dirty="0" err="1"/>
              <a:t>қосарлы</a:t>
            </a:r>
            <a:r>
              <a:rPr lang="ru-RU" sz="2000" dirty="0"/>
              <a:t> (</a:t>
            </a:r>
            <a:r>
              <a:rPr lang="ru-RU" sz="2000" dirty="0" err="1"/>
              <a:t>екі</a:t>
            </a:r>
            <a:r>
              <a:rPr lang="ru-RU" sz="2000" dirty="0"/>
              <a:t> </a:t>
            </a:r>
            <a:r>
              <a:rPr lang="ru-RU" sz="2000" dirty="0" err="1"/>
              <a:t>талшықпен</a:t>
            </a:r>
            <a:r>
              <a:rPr lang="ru-RU" sz="2000" dirty="0"/>
              <a:t>). </a:t>
            </a:r>
            <a:r>
              <a:rPr lang="ru-RU" sz="2000" dirty="0" err="1"/>
              <a:t>Олар</a:t>
            </a:r>
            <a:r>
              <a:rPr lang="ru-RU" sz="2000" dirty="0"/>
              <a:t> </a:t>
            </a:r>
            <a:r>
              <a:rPr lang="ru-RU" sz="2000" dirty="0" err="1"/>
              <a:t>сондай-ақ</a:t>
            </a:r>
            <a:r>
              <a:rPr lang="ru-RU" sz="2000" dirty="0"/>
              <a:t> </a:t>
            </a:r>
            <a:r>
              <a:rPr lang="ru-RU" sz="2000" dirty="0" err="1"/>
              <a:t>қосқыштар</a:t>
            </a:r>
            <a:r>
              <a:rPr lang="ru-RU" sz="2000" dirty="0"/>
              <a:t> </a:t>
            </a:r>
            <a:r>
              <a:rPr lang="ru-RU" sz="2000" dirty="0" err="1"/>
              <a:t>түрінде</a:t>
            </a:r>
            <a:r>
              <a:rPr lang="ru-RU" sz="2000" dirty="0"/>
              <a:t> </a:t>
            </a:r>
            <a:r>
              <a:rPr lang="ru-RU" sz="2000" dirty="0" err="1"/>
              <a:t>ерекшеленеді</a:t>
            </a:r>
            <a:r>
              <a:rPr lang="ru-RU" sz="2000" dirty="0"/>
              <a:t> </a:t>
            </a:r>
            <a:r>
              <a:rPr lang="ru-RU" sz="2000" dirty="0" err="1"/>
              <a:t>және</a:t>
            </a:r>
            <a:r>
              <a:rPr lang="ru-RU" sz="2000" dirty="0"/>
              <a:t> </a:t>
            </a:r>
            <a:r>
              <a:rPr lang="ru-RU" sz="2000" dirty="0" err="1"/>
              <a:t>сұраныс</a:t>
            </a:r>
            <a:r>
              <a:rPr lang="ru-RU" sz="2000" dirty="0"/>
              <a:t> </a:t>
            </a:r>
            <a:r>
              <a:rPr lang="ru-RU" sz="2000" dirty="0" err="1"/>
              <a:t>бойынша</a:t>
            </a:r>
            <a:r>
              <a:rPr lang="ru-RU" sz="2000" dirty="0"/>
              <a:t> </a:t>
            </a:r>
            <a:r>
              <a:rPr lang="ru-RU" sz="2000" dirty="0" err="1"/>
              <a:t>әртүрлі</a:t>
            </a:r>
            <a:r>
              <a:rPr lang="ru-RU" sz="2000" dirty="0"/>
              <a:t> </a:t>
            </a:r>
            <a:r>
              <a:rPr lang="ru-RU" sz="2000" dirty="0" err="1"/>
              <a:t>ұзындықтарда</a:t>
            </a:r>
            <a:r>
              <a:rPr lang="ru-RU" sz="2000" dirty="0"/>
              <a:t> </a:t>
            </a:r>
            <a:r>
              <a:rPr lang="ru-RU" sz="2000" dirty="0" err="1"/>
              <a:t>жеткізілуі</a:t>
            </a:r>
            <a:r>
              <a:rPr lang="ru-RU" sz="2000" dirty="0"/>
              <a:t> </a:t>
            </a:r>
            <a:r>
              <a:rPr lang="ru-RU" sz="2000" dirty="0" err="1"/>
              <a:t>мүмкін</a:t>
            </a:r>
            <a:r>
              <a:rPr lang="ru-RU" sz="2000" dirty="0"/>
              <a:t>. </a:t>
            </a:r>
            <a:r>
              <a:rPr lang="ru-RU" sz="2000" dirty="0" err="1"/>
              <a:t>Оптикалық</a:t>
            </a:r>
            <a:r>
              <a:rPr lang="ru-RU" sz="2000" dirty="0"/>
              <a:t> </a:t>
            </a:r>
            <a:r>
              <a:rPr lang="ru-RU" sz="2000" dirty="0" err="1"/>
              <a:t>сымды</a:t>
            </a:r>
            <a:r>
              <a:rPr lang="ru-RU" sz="2000" dirty="0"/>
              <a:t> </a:t>
            </a:r>
            <a:r>
              <a:rPr lang="ru-RU" sz="2000" dirty="0" err="1"/>
              <a:t>белгілеудің</a:t>
            </a:r>
            <a:r>
              <a:rPr lang="ru-RU" sz="2000" dirty="0"/>
              <a:t> </a:t>
            </a:r>
            <a:r>
              <a:rPr lang="ru-RU" sz="2000" dirty="0" err="1"/>
              <a:t>мысалы</a:t>
            </a:r>
            <a:r>
              <a:rPr lang="ru-RU" sz="2000" dirty="0"/>
              <a:t>: </a:t>
            </a:r>
            <a:r>
              <a:rPr lang="en-US" sz="2000" dirty="0"/>
              <a:t>ST - Duplex SC MM 50/125 5m. </a:t>
            </a:r>
            <a:r>
              <a:rPr lang="ru-RU" sz="2000" dirty="0" err="1"/>
              <a:t>Бұл</a:t>
            </a:r>
            <a:r>
              <a:rPr lang="ru-RU" sz="2000" dirty="0"/>
              <a:t> 50/125 </a:t>
            </a:r>
            <a:r>
              <a:rPr lang="ru-RU" sz="2000" dirty="0" err="1"/>
              <a:t>ұзындықтағы</a:t>
            </a:r>
            <a:r>
              <a:rPr lang="ru-RU" sz="2000" dirty="0"/>
              <a:t> </a:t>
            </a:r>
            <a:r>
              <a:rPr lang="ru-RU" sz="2000" dirty="0" err="1"/>
              <a:t>мультимодалы</a:t>
            </a:r>
            <a:r>
              <a:rPr lang="ru-RU" sz="2000" dirty="0"/>
              <a:t> </a:t>
            </a:r>
            <a:r>
              <a:rPr lang="ru-RU" sz="2000" dirty="0" err="1"/>
              <a:t>талшықты</a:t>
            </a:r>
            <a:r>
              <a:rPr lang="ru-RU" sz="2000" dirty="0"/>
              <a:t> </a:t>
            </a:r>
            <a:r>
              <a:rPr lang="ru-RU" sz="2000" dirty="0" err="1"/>
              <a:t>қос</a:t>
            </a:r>
            <a:r>
              <a:rPr lang="ru-RU" sz="2000" dirty="0"/>
              <a:t> </a:t>
            </a:r>
            <a:r>
              <a:rPr lang="ru-RU" sz="2000" dirty="0" err="1"/>
              <a:t>оптикалық</a:t>
            </a:r>
            <a:r>
              <a:rPr lang="ru-RU" sz="2000" dirty="0"/>
              <a:t> кабель, </a:t>
            </a:r>
            <a:r>
              <a:rPr lang="ru-RU" sz="2000" dirty="0" err="1"/>
              <a:t>бір</a:t>
            </a:r>
            <a:r>
              <a:rPr lang="ru-RU" sz="2000" dirty="0"/>
              <a:t> </a:t>
            </a:r>
            <a:r>
              <a:rPr lang="ru-RU" sz="2000" dirty="0" err="1"/>
              <a:t>жағында</a:t>
            </a:r>
            <a:r>
              <a:rPr lang="ru-RU" sz="2000" dirty="0"/>
              <a:t> </a:t>
            </a:r>
            <a:r>
              <a:rPr lang="en-US" sz="2000" dirty="0"/>
              <a:t>Duplex SC.</a:t>
            </a:r>
          </a:p>
          <a:p>
            <a:pPr algn="just"/>
            <a:r>
              <a:rPr lang="ru-RU" sz="2000" dirty="0" err="1"/>
              <a:t>Оптикалық</a:t>
            </a:r>
            <a:r>
              <a:rPr lang="ru-RU" sz="2000" dirty="0"/>
              <a:t> </a:t>
            </a:r>
            <a:r>
              <a:rPr lang="ru-RU" sz="2000" dirty="0" err="1"/>
              <a:t>сымның</a:t>
            </a:r>
            <a:r>
              <a:rPr lang="ru-RU" sz="2000" dirty="0"/>
              <a:t> </a:t>
            </a:r>
            <a:r>
              <a:rPr lang="ru-RU" sz="2000" dirty="0" err="1"/>
              <a:t>негізгі</a:t>
            </a:r>
            <a:r>
              <a:rPr lang="ru-RU" sz="2000" dirty="0"/>
              <a:t> </a:t>
            </a:r>
            <a:r>
              <a:rPr lang="ru-RU" sz="2000" dirty="0" err="1"/>
              <a:t>қызметі</a:t>
            </a:r>
            <a:r>
              <a:rPr lang="ru-RU" sz="2000" dirty="0"/>
              <a:t> </a:t>
            </a:r>
            <a:r>
              <a:rPr lang="ru-RU" sz="2000" dirty="0" err="1"/>
              <a:t>байланысты</a:t>
            </a:r>
            <a:r>
              <a:rPr lang="ru-RU" sz="2000" dirty="0"/>
              <a:t> </a:t>
            </a:r>
            <a:r>
              <a:rPr lang="ru-RU" sz="2000" dirty="0" err="1"/>
              <a:t>қамтамасыз</a:t>
            </a:r>
            <a:r>
              <a:rPr lang="ru-RU" sz="2000" dirty="0"/>
              <a:t> </a:t>
            </a:r>
            <a:r>
              <a:rPr lang="ru-RU" sz="2000" dirty="0" err="1"/>
              <a:t>ету</a:t>
            </a:r>
            <a:r>
              <a:rPr lang="ru-RU" sz="2000" dirty="0"/>
              <a:t> </a:t>
            </a:r>
            <a:r>
              <a:rPr lang="ru-RU" sz="2000" dirty="0" err="1"/>
              <a:t>болып</a:t>
            </a:r>
            <a:r>
              <a:rPr lang="ru-RU" sz="2000" dirty="0"/>
              <a:t> </a:t>
            </a:r>
            <a:r>
              <a:rPr lang="ru-RU" sz="2000" dirty="0" err="1"/>
              <a:t>табылады</a:t>
            </a:r>
            <a:r>
              <a:rPr lang="ru-RU" sz="2000" dirty="0"/>
              <a:t>: </a:t>
            </a:r>
            <a:r>
              <a:rPr lang="ru-RU" sz="2000" dirty="0" err="1"/>
              <a:t>әртүрлі</a:t>
            </a:r>
            <a:r>
              <a:rPr lang="ru-RU" sz="2000" dirty="0"/>
              <a:t> </a:t>
            </a:r>
            <a:r>
              <a:rPr lang="ru-RU" sz="2000" dirty="0" err="1"/>
              <a:t>белсенді</a:t>
            </a:r>
            <a:r>
              <a:rPr lang="ru-RU" sz="2000" dirty="0"/>
              <a:t> </a:t>
            </a:r>
            <a:r>
              <a:rPr lang="ru-RU" sz="2000" dirty="0" err="1"/>
              <a:t>желілік</a:t>
            </a:r>
            <a:r>
              <a:rPr lang="ru-RU" sz="2000" dirty="0"/>
              <a:t> </a:t>
            </a:r>
            <a:r>
              <a:rPr lang="ru-RU" sz="2000" dirty="0" err="1"/>
              <a:t>құрылғылар</a:t>
            </a:r>
            <a:r>
              <a:rPr lang="ru-RU" sz="2000" dirty="0"/>
              <a:t> </a:t>
            </a:r>
            <a:r>
              <a:rPr lang="ru-RU" sz="2000" dirty="0" err="1"/>
              <a:t>арасында</a:t>
            </a:r>
            <a:r>
              <a:rPr lang="ru-RU" sz="2000" dirty="0"/>
              <a:t>; </a:t>
            </a:r>
            <a:r>
              <a:rPr lang="ru-RU" sz="2000" dirty="0" err="1"/>
              <a:t>желілік</a:t>
            </a:r>
            <a:r>
              <a:rPr lang="ru-RU" sz="2000" dirty="0"/>
              <a:t> </a:t>
            </a:r>
            <a:r>
              <a:rPr lang="ru-RU" sz="2000" dirty="0" err="1"/>
              <a:t>құрылғы</a:t>
            </a:r>
            <a:r>
              <a:rPr lang="ru-RU" sz="2000" dirty="0"/>
              <a:t> мен </a:t>
            </a:r>
            <a:r>
              <a:rPr lang="ru-RU" sz="2000" dirty="0" err="1"/>
              <a:t>оптикалық</a:t>
            </a:r>
            <a:r>
              <a:rPr lang="ru-RU" sz="2000" dirty="0"/>
              <a:t> </a:t>
            </a:r>
            <a:r>
              <a:rPr lang="ru-RU" sz="2000" dirty="0" err="1"/>
              <a:t>тарату</a:t>
            </a:r>
            <a:r>
              <a:rPr lang="ru-RU" sz="2000" dirty="0"/>
              <a:t> </a:t>
            </a:r>
            <a:r>
              <a:rPr lang="ru-RU" sz="2000" dirty="0" err="1"/>
              <a:t>түйіні</a:t>
            </a:r>
            <a:r>
              <a:rPr lang="ru-RU" sz="2000" dirty="0"/>
              <a:t> </a:t>
            </a:r>
            <a:r>
              <a:rPr lang="ru-RU" sz="2000" dirty="0" err="1"/>
              <a:t>арасында</a:t>
            </a:r>
            <a:r>
              <a:rPr lang="ru-RU" sz="2000" dirty="0"/>
              <a:t>; </a:t>
            </a:r>
            <a:r>
              <a:rPr lang="ru-RU" sz="2000" dirty="0" err="1"/>
              <a:t>оптикалық</a:t>
            </a:r>
            <a:r>
              <a:rPr lang="ru-RU" sz="2000" dirty="0"/>
              <a:t> </a:t>
            </a:r>
            <a:r>
              <a:rPr lang="ru-RU" sz="2000" dirty="0" err="1"/>
              <a:t>қосқыштың</a:t>
            </a:r>
            <a:r>
              <a:rPr lang="ru-RU" sz="2000" dirty="0"/>
              <a:t> </a:t>
            </a:r>
            <a:r>
              <a:rPr lang="ru-RU" sz="2000" dirty="0" err="1"/>
              <a:t>немесе</a:t>
            </a:r>
            <a:r>
              <a:rPr lang="ru-RU" sz="2000" dirty="0"/>
              <a:t> </a:t>
            </a:r>
            <a:r>
              <a:rPr lang="ru-RU" sz="2000" dirty="0" err="1"/>
              <a:t>тарату</a:t>
            </a:r>
            <a:r>
              <a:rPr lang="ru-RU" sz="2000" dirty="0"/>
              <a:t> </a:t>
            </a:r>
            <a:r>
              <a:rPr lang="ru-RU" sz="2000" dirty="0" err="1"/>
              <a:t>жақтауының</a:t>
            </a:r>
            <a:r>
              <a:rPr lang="ru-RU" sz="2000" dirty="0"/>
              <a:t> (</a:t>
            </a:r>
            <a:r>
              <a:rPr lang="ru-RU" sz="2000" dirty="0" err="1"/>
              <a:t>ішкі</a:t>
            </a:r>
            <a:r>
              <a:rPr lang="ru-RU" sz="2000" dirty="0"/>
              <a:t> </a:t>
            </a:r>
            <a:r>
              <a:rPr lang="ru-RU" sz="2000" dirty="0" err="1"/>
              <a:t>көлденең</a:t>
            </a:r>
            <a:r>
              <a:rPr lang="ru-RU" sz="2000" dirty="0"/>
              <a:t> </a:t>
            </a:r>
            <a:r>
              <a:rPr lang="ru-RU" sz="2000" dirty="0" err="1"/>
              <a:t>қосылым</a:t>
            </a:r>
            <a:r>
              <a:rPr lang="ru-RU" sz="2000" dirty="0"/>
              <a:t>) </a:t>
            </a:r>
            <a:r>
              <a:rPr lang="ru-RU" sz="2000" dirty="0" err="1"/>
              <a:t>ішінде</a:t>
            </a:r>
            <a:r>
              <a:rPr lang="ru-RU" sz="2000" dirty="0"/>
              <a:t>.</a:t>
            </a:r>
          </a:p>
          <a:p>
            <a:pPr algn="just"/>
            <a:r>
              <a:rPr lang="ru-RU" sz="2000" dirty="0" err="1"/>
              <a:t>Оптикалық</a:t>
            </a:r>
            <a:r>
              <a:rPr lang="ru-RU" sz="2000" dirty="0"/>
              <a:t> </a:t>
            </a:r>
            <a:r>
              <a:rPr lang="ru-RU" sz="2000" dirty="0" err="1"/>
              <a:t>сымдардың</a:t>
            </a:r>
            <a:r>
              <a:rPr lang="ru-RU" sz="2000" dirty="0"/>
              <a:t> </a:t>
            </a:r>
            <a:r>
              <a:rPr lang="ru-RU" sz="2000" dirty="0" err="1"/>
              <a:t>мысалдары</a:t>
            </a:r>
            <a:r>
              <a:rPr lang="ru-RU" sz="2000" dirty="0"/>
              <a:t> </a:t>
            </a:r>
            <a:r>
              <a:rPr lang="ru-RU" sz="2000" dirty="0" err="1"/>
              <a:t>суретте</a:t>
            </a:r>
            <a:r>
              <a:rPr lang="ru-RU" sz="2000" dirty="0"/>
              <a:t> </a:t>
            </a:r>
            <a:r>
              <a:rPr lang="ru-RU" sz="2000" dirty="0" err="1"/>
              <a:t>көрсетілген</a:t>
            </a:r>
            <a:r>
              <a:rPr lang="ru-RU" sz="2000" dirty="0"/>
              <a:t>. 12.9-сурет.</a:t>
            </a:r>
          </a:p>
          <a:p>
            <a:pPr algn="just"/>
            <a:endParaRPr lang="ru-RU" sz="2000" dirty="0"/>
          </a:p>
          <a:p>
            <a:pPr algn="just"/>
            <a:r>
              <a:rPr lang="ru-RU" sz="2000" dirty="0"/>
              <a:t> </a:t>
            </a:r>
          </a:p>
          <a:p>
            <a:pPr algn="just"/>
            <a:endParaRPr lang="ru-RU" sz="2000" dirty="0" smtClean="0"/>
          </a:p>
          <a:p>
            <a:pPr algn="just"/>
            <a:endParaRPr lang="ru-RU" sz="2000" dirty="0"/>
          </a:p>
          <a:p>
            <a:pPr algn="ctr"/>
            <a:r>
              <a:rPr lang="ru-RU" sz="2000" dirty="0"/>
              <a:t>12.9-сурет. </a:t>
            </a:r>
            <a:r>
              <a:rPr lang="ru-RU" sz="2000" dirty="0" err="1"/>
              <a:t>Жалғыз</a:t>
            </a:r>
            <a:r>
              <a:rPr lang="ru-RU" sz="2000" dirty="0"/>
              <a:t> </a:t>
            </a:r>
            <a:r>
              <a:rPr lang="ru-RU" sz="2000" dirty="0" err="1"/>
              <a:t>оптикалық</a:t>
            </a:r>
            <a:r>
              <a:rPr lang="ru-RU" sz="2000" dirty="0"/>
              <a:t> </a:t>
            </a:r>
            <a:r>
              <a:rPr lang="ru-RU" sz="2000" dirty="0" err="1"/>
              <a:t>сымдардың</a:t>
            </a:r>
            <a:r>
              <a:rPr lang="ru-RU" sz="2000" dirty="0"/>
              <a:t> </a:t>
            </a:r>
            <a:r>
              <a:rPr lang="ru-RU" sz="2000" dirty="0" err="1"/>
              <a:t>мысалдары</a:t>
            </a:r>
            <a:r>
              <a:rPr lang="ru-RU" sz="2000" dirty="0"/>
              <a:t>: а) </a:t>
            </a:r>
            <a:r>
              <a:rPr lang="en-US" sz="2000" dirty="0"/>
              <a:t>ST-ST; </a:t>
            </a:r>
            <a:r>
              <a:rPr lang="ru-RU" sz="2000" dirty="0"/>
              <a:t>б) </a:t>
            </a:r>
            <a:r>
              <a:rPr lang="en-US" sz="2000" dirty="0" smtClean="0"/>
              <a:t>SC-ST</a:t>
            </a:r>
            <a:endParaRPr lang="en-US" sz="2000" dirty="0"/>
          </a:p>
          <a:p>
            <a:pPr algn="just"/>
            <a:r>
              <a:rPr lang="ru-RU" sz="2000" dirty="0"/>
              <a:t>Розетка </a:t>
            </a:r>
            <a:r>
              <a:rPr lang="ru-RU" sz="2000" dirty="0" err="1"/>
              <a:t>қосқыштардың</a:t>
            </a:r>
            <a:r>
              <a:rPr lang="ru-RU" sz="2000" dirty="0"/>
              <a:t> </a:t>
            </a:r>
            <a:r>
              <a:rPr lang="ru-RU" sz="2000" dirty="0" err="1"/>
              <a:t>түріне</a:t>
            </a:r>
            <a:r>
              <a:rPr lang="ru-RU" sz="2000" dirty="0"/>
              <a:t> </a:t>
            </a:r>
            <a:r>
              <a:rPr lang="ru-RU" sz="2000" dirty="0" err="1"/>
              <a:t>сәйкес</a:t>
            </a:r>
            <a:r>
              <a:rPr lang="ru-RU" sz="2000" dirty="0"/>
              <a:t> </a:t>
            </a:r>
            <a:r>
              <a:rPr lang="ru-RU" sz="2000" dirty="0" err="1"/>
              <a:t>келуі</a:t>
            </a:r>
            <a:r>
              <a:rPr lang="ru-RU" sz="2000" dirty="0"/>
              <a:t> </a:t>
            </a:r>
            <a:r>
              <a:rPr lang="ru-RU" sz="2000" dirty="0" err="1"/>
              <a:t>керек</a:t>
            </a:r>
            <a:r>
              <a:rPr lang="ru-RU" sz="2000" dirty="0"/>
              <a:t>. </a:t>
            </a:r>
            <a:r>
              <a:rPr lang="ru-RU" sz="2000" dirty="0" err="1"/>
              <a:t>Ұқсас</a:t>
            </a:r>
            <a:r>
              <a:rPr lang="ru-RU" sz="2000" dirty="0"/>
              <a:t> </a:t>
            </a:r>
            <a:r>
              <a:rPr lang="ru-RU" sz="2000" dirty="0" err="1"/>
              <a:t>емес</a:t>
            </a:r>
            <a:r>
              <a:rPr lang="ru-RU" sz="2000" dirty="0"/>
              <a:t> </a:t>
            </a:r>
            <a:r>
              <a:rPr lang="ru-RU" sz="2000" dirty="0" err="1"/>
              <a:t>қосқыштардың</a:t>
            </a:r>
            <a:r>
              <a:rPr lang="ru-RU" sz="2000" dirty="0"/>
              <a:t> </a:t>
            </a:r>
            <a:r>
              <a:rPr lang="ru-RU" sz="2000" dirty="0" err="1"/>
              <a:t>артикуляциясына</a:t>
            </a:r>
            <a:r>
              <a:rPr lang="ru-RU" sz="2000" dirty="0"/>
              <a:t> </a:t>
            </a:r>
            <a:r>
              <a:rPr lang="ru-RU" sz="2000" dirty="0" err="1"/>
              <a:t>мүмкіндік</a:t>
            </a:r>
            <a:r>
              <a:rPr lang="ru-RU" sz="2000" dirty="0"/>
              <a:t> </a:t>
            </a:r>
            <a:r>
              <a:rPr lang="ru-RU" sz="2000" dirty="0" err="1"/>
              <a:t>беретін</a:t>
            </a:r>
            <a:r>
              <a:rPr lang="ru-RU" sz="2000" dirty="0"/>
              <a:t> адаптер </a:t>
            </a:r>
            <a:r>
              <a:rPr lang="ru-RU" sz="2000" dirty="0" err="1"/>
              <a:t>розеткалары</a:t>
            </a:r>
            <a:r>
              <a:rPr lang="ru-RU" sz="2000" dirty="0"/>
              <a:t> бар. </a:t>
            </a:r>
            <a:r>
              <a:rPr lang="ru-RU" sz="2000" dirty="0" err="1"/>
              <a:t>Дегенмен</a:t>
            </a:r>
            <a:r>
              <a:rPr lang="ru-RU" sz="2000" dirty="0"/>
              <a:t>, </a:t>
            </a:r>
            <a:r>
              <a:rPr lang="ru-RU" sz="2000" dirty="0" err="1"/>
              <a:t>мұндай</a:t>
            </a:r>
            <a:r>
              <a:rPr lang="ru-RU" sz="2000" dirty="0"/>
              <a:t> </a:t>
            </a:r>
            <a:r>
              <a:rPr lang="ru-RU" sz="2000" dirty="0" err="1"/>
              <a:t>розеткалар</a:t>
            </a:r>
            <a:r>
              <a:rPr lang="ru-RU" sz="2000" dirty="0"/>
              <a:t> </a:t>
            </a:r>
            <a:r>
              <a:rPr lang="ru-RU" sz="2000" dirty="0" err="1"/>
              <a:t>әр</a:t>
            </a:r>
            <a:r>
              <a:rPr lang="ru-RU" sz="2000" dirty="0"/>
              <a:t> </a:t>
            </a:r>
            <a:r>
              <a:rPr lang="ru-RU" sz="2000" dirty="0" err="1"/>
              <a:t>түрлі</a:t>
            </a:r>
            <a:r>
              <a:rPr lang="ru-RU" sz="2000" dirty="0"/>
              <a:t> </a:t>
            </a:r>
            <a:r>
              <a:rPr lang="ru-RU" sz="2000" dirty="0" err="1"/>
              <a:t>қосқыштар</a:t>
            </a:r>
            <a:r>
              <a:rPr lang="ru-RU" sz="2000" dirty="0"/>
              <a:t> бар </a:t>
            </a:r>
            <a:r>
              <a:rPr lang="ru-RU" sz="2000" dirty="0" err="1"/>
              <a:t>оптикалық</a:t>
            </a:r>
            <a:r>
              <a:rPr lang="ru-RU" sz="2000" dirty="0"/>
              <a:t> </a:t>
            </a:r>
            <a:r>
              <a:rPr lang="ru-RU" sz="2000" dirty="0" err="1"/>
              <a:t>сымды</a:t>
            </a:r>
            <a:r>
              <a:rPr lang="ru-RU" sz="2000" dirty="0"/>
              <a:t> </a:t>
            </a:r>
            <a:r>
              <a:rPr lang="ru-RU" sz="2000" dirty="0" err="1"/>
              <a:t>өндіру</a:t>
            </a:r>
            <a:r>
              <a:rPr lang="ru-RU" sz="2000" dirty="0"/>
              <a:t> </a:t>
            </a:r>
            <a:r>
              <a:rPr lang="ru-RU" sz="2000" dirty="0" err="1"/>
              <a:t>қиын</a:t>
            </a:r>
            <a:r>
              <a:rPr lang="ru-RU" sz="2000" dirty="0"/>
              <a:t> </a:t>
            </a:r>
            <a:r>
              <a:rPr lang="ru-RU" sz="2000" dirty="0" err="1"/>
              <a:t>емес</a:t>
            </a:r>
            <a:r>
              <a:rPr lang="ru-RU" sz="2000" dirty="0"/>
              <a:t> </a:t>
            </a:r>
            <a:r>
              <a:rPr lang="ru-RU" sz="2000" dirty="0" err="1"/>
              <a:t>екеніне</a:t>
            </a:r>
            <a:r>
              <a:rPr lang="ru-RU" sz="2000" dirty="0"/>
              <a:t> </a:t>
            </a:r>
            <a:r>
              <a:rPr lang="ru-RU" sz="2000" dirty="0" err="1"/>
              <a:t>байланысты</a:t>
            </a:r>
            <a:r>
              <a:rPr lang="ru-RU" sz="2000" dirty="0"/>
              <a:t> </a:t>
            </a:r>
            <a:r>
              <a:rPr lang="ru-RU" sz="2000" dirty="0" err="1"/>
              <a:t>сирек</a:t>
            </a:r>
            <a:r>
              <a:rPr lang="ru-RU" sz="2000" dirty="0"/>
              <a:t> </a:t>
            </a:r>
            <a:r>
              <a:rPr lang="ru-RU" sz="2000" dirty="0" err="1"/>
              <a:t>кездеседі</a:t>
            </a:r>
            <a:r>
              <a:rPr lang="ru-RU" sz="2000" dirty="0"/>
              <a:t>.</a:t>
            </a:r>
          </a:p>
        </p:txBody>
      </p:sp>
      <p:pic>
        <p:nvPicPr>
          <p:cNvPr id="11" name="Рисунок 10"/>
          <p:cNvPicPr/>
          <p:nvPr/>
        </p:nvPicPr>
        <p:blipFill>
          <a:blip r:embed="rId2">
            <a:extLst>
              <a:ext uri="{28A0092B-C50C-407E-A947-70E740481C1C}">
                <a14:useLocalDpi xmlns:a14="http://schemas.microsoft.com/office/drawing/2010/main" val="0"/>
              </a:ext>
            </a:extLst>
          </a:blip>
          <a:srcRect/>
          <a:stretch>
            <a:fillRect/>
          </a:stretch>
        </p:blipFill>
        <p:spPr bwMode="auto">
          <a:xfrm>
            <a:off x="3764758" y="4378324"/>
            <a:ext cx="4605337" cy="974725"/>
          </a:xfrm>
          <a:prstGeom prst="rect">
            <a:avLst/>
          </a:prstGeom>
          <a:noFill/>
        </p:spPr>
      </p:pic>
    </p:spTree>
    <p:extLst>
      <p:ext uri="{BB962C8B-B14F-4D97-AF65-F5344CB8AC3E}">
        <p14:creationId xmlns:p14="http://schemas.microsoft.com/office/powerpoint/2010/main" val="11185994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ятиугольник 8"/>
          <p:cNvSpPr/>
          <p:nvPr/>
        </p:nvSpPr>
        <p:spPr>
          <a:xfrm>
            <a:off x="0" y="278604"/>
            <a:ext cx="11058526" cy="700088"/>
          </a:xfrm>
          <a:prstGeom prst="homePlate">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0" y="428593"/>
            <a:ext cx="10801350" cy="52322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indent="450215" algn="ctr">
              <a:spcAft>
                <a:spcPts val="0"/>
              </a:spcAft>
            </a:pPr>
            <a:r>
              <a:rPr lang="ru-RU" sz="28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ea typeface="Times New Roman" panose="02020603050405020304" pitchFamily="18" charset="0"/>
                <a:cs typeface="Times New Roman" panose="02020603050405020304" pitchFamily="18" charset="0"/>
              </a:rPr>
              <a:t>Бір</a:t>
            </a:r>
            <a:r>
              <a:rPr lang="ru-RU" sz="28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ea typeface="Times New Roman" panose="02020603050405020304" pitchFamily="18" charset="0"/>
                <a:cs typeface="Times New Roman" panose="02020603050405020304" pitchFamily="18" charset="0"/>
              </a:rPr>
              <a:t>бөлікті</a:t>
            </a:r>
            <a:r>
              <a:rPr lang="ru-RU" sz="28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ea typeface="Times New Roman" panose="02020603050405020304" pitchFamily="18" charset="0"/>
                <a:cs typeface="Times New Roman" panose="02020603050405020304" pitchFamily="18" charset="0"/>
              </a:rPr>
              <a:t>қосқыштар</a:t>
            </a:r>
            <a:endParaRPr lang="ru-RU" sz="28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8" name="Нашивка 7"/>
          <p:cNvSpPr/>
          <p:nvPr/>
        </p:nvSpPr>
        <p:spPr>
          <a:xfrm>
            <a:off x="11058526" y="278604"/>
            <a:ext cx="1133474" cy="700088"/>
          </a:xfrm>
          <a:prstGeom prst="chevron">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solidFill>
                  <a:schemeClr val="tx1"/>
                </a:solidFill>
              </a:rPr>
              <a:t>17</a:t>
            </a:r>
            <a:endParaRPr lang="ru-RU" dirty="0">
              <a:solidFill>
                <a:schemeClr val="tx1"/>
              </a:solidFill>
            </a:endParaRPr>
          </a:p>
        </p:txBody>
      </p:sp>
      <p:sp>
        <p:nvSpPr>
          <p:cNvPr id="2" name="Прямоугольник 1"/>
          <p:cNvSpPr/>
          <p:nvPr/>
        </p:nvSpPr>
        <p:spPr>
          <a:xfrm>
            <a:off x="730704" y="2303867"/>
            <a:ext cx="10735582" cy="2554545"/>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indent="450215" algn="just">
              <a:spcAft>
                <a:spcPts val="0"/>
              </a:spcAft>
            </a:pPr>
            <a:r>
              <a:rPr lang="ru-RU"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ea typeface="Times New Roman" panose="02020603050405020304" pitchFamily="18" charset="0"/>
                <a:cs typeface="Times New Roman" panose="02020603050405020304" pitchFamily="18" charset="0"/>
              </a:rPr>
              <a:t>Тұрақты</a:t>
            </a:r>
            <a:r>
              <a:rPr lang="ru-RU" sz="28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ea typeface="Times New Roman" panose="02020603050405020304" pitchFamily="18" charset="0"/>
                <a:cs typeface="Times New Roman" panose="02020603050405020304" pitchFamily="18" charset="0"/>
              </a:rPr>
              <a:t>қосқыштар</a:t>
            </a:r>
            <a:r>
              <a:rPr lang="ru-RU" sz="28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ea typeface="Times New Roman" panose="02020603050405020304" pitchFamily="18" charset="0"/>
                <a:cs typeface="Times New Roman" panose="02020603050405020304" pitchFamily="18" charset="0"/>
              </a:rPr>
              <a:t>гильзалардағы</a:t>
            </a:r>
            <a:r>
              <a:rPr lang="ru-RU" sz="28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ea typeface="Times New Roman" panose="02020603050405020304" pitchFamily="18" charset="0"/>
                <a:cs typeface="Times New Roman" panose="02020603050405020304" pitchFamily="18" charset="0"/>
              </a:rPr>
              <a:t>кабельдерді</a:t>
            </a:r>
            <a:r>
              <a:rPr lang="ru-RU" sz="28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ea typeface="Times New Roman" panose="02020603050405020304" pitchFamily="18" charset="0"/>
                <a:cs typeface="Times New Roman" panose="02020603050405020304" pitchFamily="18" charset="0"/>
              </a:rPr>
              <a:t>біріктіру</a:t>
            </a:r>
            <a:r>
              <a:rPr lang="ru-RU" sz="28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ea typeface="Times New Roman" panose="02020603050405020304" pitchFamily="18" charset="0"/>
                <a:cs typeface="Times New Roman" panose="02020603050405020304" pitchFamily="18" charset="0"/>
              </a:rPr>
              <a:t>кезінде</a:t>
            </a:r>
            <a:r>
              <a:rPr lang="ru-RU" sz="28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ea typeface="Times New Roman" panose="02020603050405020304" pitchFamily="18" charset="0"/>
                <a:cs typeface="Times New Roman" panose="02020603050405020304" pitchFamily="18" charset="0"/>
              </a:rPr>
              <a:t>және</a:t>
            </a:r>
            <a:r>
              <a:rPr lang="ru-RU" sz="28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ea typeface="Times New Roman" panose="02020603050405020304" pitchFamily="18" charset="0"/>
                <a:cs typeface="Times New Roman" panose="02020603050405020304" pitchFamily="18" charset="0"/>
              </a:rPr>
              <a:t>тарату</a:t>
            </a:r>
            <a:r>
              <a:rPr lang="ru-RU" sz="28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ea typeface="Times New Roman" panose="02020603050405020304" pitchFamily="18" charset="0"/>
                <a:cs typeface="Times New Roman" panose="02020603050405020304" pitchFamily="18" charset="0"/>
              </a:rPr>
              <a:t>құрылғыларындағы</a:t>
            </a:r>
            <a:r>
              <a:rPr lang="ru-RU" sz="28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ea typeface="Times New Roman" panose="02020603050405020304" pitchFamily="18" charset="0"/>
                <a:cs typeface="Times New Roman" panose="02020603050405020304" pitchFamily="18" charset="0"/>
              </a:rPr>
              <a:t>кабельдерді</a:t>
            </a:r>
            <a:r>
              <a:rPr lang="ru-RU" sz="28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ea typeface="Times New Roman" panose="02020603050405020304" pitchFamily="18" charset="0"/>
                <a:cs typeface="Times New Roman" panose="02020603050405020304" pitchFamily="18" charset="0"/>
              </a:rPr>
              <a:t>аяқтау</a:t>
            </a:r>
            <a:r>
              <a:rPr lang="ru-RU" sz="28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ea typeface="Times New Roman" panose="02020603050405020304" pitchFamily="18" charset="0"/>
                <a:cs typeface="Times New Roman" panose="02020603050405020304" pitchFamily="18" charset="0"/>
              </a:rPr>
              <a:t>кезінде</a:t>
            </a:r>
            <a:r>
              <a:rPr lang="ru-RU" sz="28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ea typeface="Times New Roman" panose="02020603050405020304" pitchFamily="18" charset="0"/>
                <a:cs typeface="Times New Roman" panose="02020603050405020304" pitchFamily="18" charset="0"/>
              </a:rPr>
              <a:t>оптикалық</a:t>
            </a:r>
            <a:r>
              <a:rPr lang="ru-RU" sz="28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ea typeface="Times New Roman" panose="02020603050405020304" pitchFamily="18" charset="0"/>
                <a:cs typeface="Times New Roman" panose="02020603050405020304" pitchFamily="18" charset="0"/>
              </a:rPr>
              <a:t>талшықтарды</a:t>
            </a:r>
            <a:r>
              <a:rPr lang="ru-RU" sz="28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ea typeface="Times New Roman" panose="02020603050405020304" pitchFamily="18" charset="0"/>
                <a:cs typeface="Times New Roman" panose="02020603050405020304" pitchFamily="18" charset="0"/>
              </a:rPr>
              <a:t>қосуға</a:t>
            </a:r>
            <a:r>
              <a:rPr lang="ru-RU" sz="28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ea typeface="Times New Roman" panose="02020603050405020304" pitchFamily="18" charset="0"/>
                <a:cs typeface="Times New Roman" panose="02020603050405020304" pitchFamily="18" charset="0"/>
              </a:rPr>
              <a:t>арналған</a:t>
            </a:r>
            <a:r>
              <a:rPr lang="ru-RU" sz="28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ea typeface="Times New Roman" panose="02020603050405020304" pitchFamily="18" charset="0"/>
                <a:cs typeface="Times New Roman" panose="02020603050405020304" pitchFamily="18" charset="0"/>
              </a:rPr>
              <a:t>Көбінесе</a:t>
            </a:r>
            <a:r>
              <a:rPr lang="ru-RU" sz="28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ea typeface="Times New Roman" panose="02020603050405020304" pitchFamily="18" charset="0"/>
                <a:cs typeface="Times New Roman" panose="02020603050405020304" pitchFamily="18" charset="0"/>
              </a:rPr>
              <a:t>мұндай</a:t>
            </a:r>
            <a:r>
              <a:rPr lang="ru-RU" sz="28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ea typeface="Times New Roman" panose="02020603050405020304" pitchFamily="18" charset="0"/>
                <a:cs typeface="Times New Roman" panose="02020603050405020304" pitchFamily="18" charset="0"/>
              </a:rPr>
              <a:t>қосқыштар</a:t>
            </a:r>
            <a:r>
              <a:rPr lang="ru-RU" sz="28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ea typeface="Times New Roman" panose="02020603050405020304" pitchFamily="18" charset="0"/>
                <a:cs typeface="Times New Roman" panose="02020603050405020304" pitchFamily="18" charset="0"/>
              </a:rPr>
              <a:t>сплайс</a:t>
            </a:r>
            <a:r>
              <a:rPr lang="ru-RU" sz="28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ea typeface="Times New Roman" panose="02020603050405020304" pitchFamily="18" charset="0"/>
                <a:cs typeface="Times New Roman" panose="02020603050405020304" pitchFamily="18" charset="0"/>
              </a:rPr>
              <a:t>деп</a:t>
            </a:r>
            <a:r>
              <a:rPr lang="ru-RU" sz="28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ea typeface="Times New Roman" panose="02020603050405020304" pitchFamily="18" charset="0"/>
                <a:cs typeface="Times New Roman" panose="02020603050405020304" pitchFamily="18" charset="0"/>
              </a:rPr>
              <a:t>аталады</a:t>
            </a:r>
            <a:r>
              <a:rPr lang="ru-RU" sz="28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ea typeface="Times New Roman" panose="02020603050405020304" pitchFamily="18" charset="0"/>
                <a:cs typeface="Times New Roman" panose="02020603050405020304" pitchFamily="18" charset="0"/>
              </a:rPr>
              <a:t>ағылш</a:t>
            </a:r>
            <a:r>
              <a:rPr lang="ru-RU" sz="28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ea typeface="Times New Roman" panose="02020603050405020304" pitchFamily="18" charset="0"/>
                <a:cs typeface="Times New Roman" panose="02020603050405020304" pitchFamily="18" charset="0"/>
              </a:rPr>
              <a:t>splice</a:t>
            </a:r>
            <a:r>
              <a:rPr lang="ru-RU" sz="2800" dirty="0">
                <a:latin typeface="Times New Roman" panose="02020603050405020304" pitchFamily="18" charset="0"/>
                <a:ea typeface="Times New Roman" panose="02020603050405020304" pitchFamily="18" charset="0"/>
                <a:cs typeface="Times New Roman" panose="02020603050405020304" pitchFamily="18" charset="0"/>
              </a:rPr>
              <a:t> = </a:t>
            </a:r>
            <a:r>
              <a:rPr lang="ru-RU" sz="2800" dirty="0" err="1">
                <a:latin typeface="Times New Roman" panose="02020603050405020304" pitchFamily="18" charset="0"/>
                <a:ea typeface="Times New Roman" panose="02020603050405020304" pitchFamily="18" charset="0"/>
                <a:cs typeface="Times New Roman" panose="02020603050405020304" pitchFamily="18" charset="0"/>
              </a:rPr>
              <a:t>байланыс</a:t>
            </a:r>
            <a:r>
              <a:rPr lang="ru-RU" sz="28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ea typeface="Times New Roman" panose="02020603050405020304" pitchFamily="18" charset="0"/>
                <a:cs typeface="Times New Roman" panose="02020603050405020304" pitchFamily="18" charset="0"/>
              </a:rPr>
              <a:t>Қоспалар</a:t>
            </a:r>
            <a:r>
              <a:rPr lang="ru-RU" sz="28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ea typeface="Times New Roman" panose="02020603050405020304" pitchFamily="18" charset="0"/>
                <a:cs typeface="Times New Roman" panose="02020603050405020304" pitchFamily="18" charset="0"/>
              </a:rPr>
              <a:t>екі</a:t>
            </a:r>
            <a:r>
              <a:rPr lang="ru-RU" sz="28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ea typeface="Times New Roman" panose="02020603050405020304" pitchFamily="18" charset="0"/>
                <a:cs typeface="Times New Roman" panose="02020603050405020304" pitchFamily="18" charset="0"/>
              </a:rPr>
              <a:t>түрге</a:t>
            </a:r>
            <a:r>
              <a:rPr lang="ru-RU" sz="28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ea typeface="Times New Roman" panose="02020603050405020304" pitchFamily="18" charset="0"/>
                <a:cs typeface="Times New Roman" panose="02020603050405020304" pitchFamily="18" charset="0"/>
              </a:rPr>
              <a:t>бөлінеді</a:t>
            </a:r>
            <a:r>
              <a:rPr lang="ru-RU" sz="28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ea typeface="Times New Roman" panose="02020603050405020304" pitchFamily="18" charset="0"/>
                <a:cs typeface="Times New Roman" panose="02020603050405020304" pitchFamily="18" charset="0"/>
              </a:rPr>
              <a:t>механикалық</a:t>
            </a:r>
            <a:r>
              <a:rPr lang="ru-RU" sz="28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ea typeface="Times New Roman" panose="02020603050405020304" pitchFamily="18" charset="0"/>
                <a:cs typeface="Times New Roman" panose="02020603050405020304" pitchFamily="18" charset="0"/>
              </a:rPr>
              <a:t>және</a:t>
            </a:r>
            <a:r>
              <a:rPr lang="ru-RU" sz="28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ea typeface="Times New Roman" panose="02020603050405020304" pitchFamily="18" charset="0"/>
                <a:cs typeface="Times New Roman" panose="02020603050405020304" pitchFamily="18" charset="0"/>
              </a:rPr>
              <a:t>дәнекерленген</a:t>
            </a:r>
            <a:r>
              <a:rPr lang="ru-RU" sz="2800" dirty="0">
                <a:latin typeface="Times New Roman" panose="02020603050405020304" pitchFamily="18" charset="0"/>
                <a:ea typeface="Times New Roman" panose="02020603050405020304" pitchFamily="18" charset="0"/>
                <a:cs typeface="Times New Roman" panose="02020603050405020304" pitchFamily="18" charset="0"/>
              </a:rPr>
              <a:t>.</a:t>
            </a:r>
            <a:endParaRPr lang="ru-RU" dirty="0">
              <a:latin typeface="Calibri" panose="020F0502020204030204" pitchFamily="34" charset="0"/>
              <a:ea typeface="Times New Roman" panose="02020603050405020304" pitchFamily="18" charset="0"/>
              <a:cs typeface="Times New Roman" panose="02020603050405020304" pitchFamily="18" charset="0"/>
            </a:endParaRPr>
          </a:p>
          <a:p>
            <a:pPr indent="450215" algn="just">
              <a:spcAft>
                <a:spcPts val="0"/>
              </a:spcAft>
            </a:pPr>
            <a:r>
              <a:rPr lang="ru-RU" sz="2000" b="1" dirty="0">
                <a:latin typeface="Times New Roman" panose="02020603050405020304" pitchFamily="18" charset="0"/>
                <a:ea typeface="Times New Roman" panose="02020603050405020304" pitchFamily="18" charset="0"/>
                <a:cs typeface="Times New Roman" panose="02020603050405020304" pitchFamily="18" charset="0"/>
              </a:rPr>
              <a:t> </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612379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ятиугольник 8"/>
          <p:cNvSpPr/>
          <p:nvPr/>
        </p:nvSpPr>
        <p:spPr>
          <a:xfrm>
            <a:off x="0" y="278604"/>
            <a:ext cx="11058526" cy="700088"/>
          </a:xfrm>
          <a:prstGeom prst="homePlate">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0" y="428593"/>
            <a:ext cx="10801350" cy="52322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algn="ctr"/>
            <a:r>
              <a:rPr lang="ru-RU" sz="2800" dirty="0" err="1"/>
              <a:t>Механикалық</a:t>
            </a:r>
            <a:r>
              <a:rPr lang="ru-RU" sz="2800" dirty="0"/>
              <a:t> </a:t>
            </a:r>
            <a:r>
              <a:rPr lang="ru-RU" sz="2800" dirty="0" err="1" smtClean="0"/>
              <a:t>жалғау</a:t>
            </a:r>
            <a:endParaRPr lang="ru-RU" sz="2800" dirty="0"/>
          </a:p>
        </p:txBody>
      </p:sp>
      <p:sp>
        <p:nvSpPr>
          <p:cNvPr id="8" name="Нашивка 7"/>
          <p:cNvSpPr/>
          <p:nvPr/>
        </p:nvSpPr>
        <p:spPr>
          <a:xfrm>
            <a:off x="11058526" y="278604"/>
            <a:ext cx="1133474" cy="700088"/>
          </a:xfrm>
          <a:prstGeom prst="chevron">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solidFill>
                  <a:schemeClr val="tx1"/>
                </a:solidFill>
              </a:rPr>
              <a:t>18</a:t>
            </a:r>
            <a:endParaRPr lang="ru-RU" dirty="0">
              <a:solidFill>
                <a:schemeClr val="tx1"/>
              </a:solidFill>
            </a:endParaRPr>
          </a:p>
        </p:txBody>
      </p:sp>
      <p:sp>
        <p:nvSpPr>
          <p:cNvPr id="2" name="Прямоугольник 1"/>
          <p:cNvSpPr/>
          <p:nvPr/>
        </p:nvSpPr>
        <p:spPr>
          <a:xfrm>
            <a:off x="155944" y="1101802"/>
            <a:ext cx="6317427" cy="5632311"/>
          </a:xfrm>
          <a:prstGeom prst="rect">
            <a:avLst/>
          </a:prstGeom>
        </p:spPr>
        <p:txBody>
          <a:bodyPr wrap="square">
            <a:spAutoFit/>
          </a:bodyPr>
          <a:lstStyle/>
          <a:p>
            <a:pPr algn="just"/>
            <a:r>
              <a:rPr lang="ru-RU" dirty="0" smtClean="0"/>
              <a:t>     </a:t>
            </a:r>
            <a:r>
              <a:rPr lang="ru-RU" dirty="0" err="1"/>
              <a:t>Механикалық</a:t>
            </a:r>
            <a:r>
              <a:rPr lang="ru-RU" dirty="0"/>
              <a:t> </a:t>
            </a:r>
            <a:r>
              <a:rPr lang="ru-RU" dirty="0" err="1"/>
              <a:t>қосылыстың</a:t>
            </a:r>
            <a:r>
              <a:rPr lang="ru-RU" dirty="0"/>
              <a:t> </a:t>
            </a:r>
            <a:r>
              <a:rPr lang="ru-RU" dirty="0" err="1"/>
              <a:t>негізгі</a:t>
            </a:r>
            <a:r>
              <a:rPr lang="ru-RU" dirty="0"/>
              <a:t> </a:t>
            </a:r>
            <a:r>
              <a:rPr lang="ru-RU" dirty="0" err="1"/>
              <a:t>идеясын</a:t>
            </a:r>
            <a:r>
              <a:rPr lang="ru-RU" dirty="0"/>
              <a:t> 12.10- </a:t>
            </a:r>
            <a:r>
              <a:rPr lang="ru-RU" dirty="0" err="1"/>
              <a:t>суреттің</a:t>
            </a:r>
            <a:r>
              <a:rPr lang="ru-RU" dirty="0"/>
              <a:t> </a:t>
            </a:r>
            <a:r>
              <a:rPr lang="ru-RU" dirty="0" err="1"/>
              <a:t>көмегімен</a:t>
            </a:r>
            <a:r>
              <a:rPr lang="ru-RU" dirty="0"/>
              <a:t> </a:t>
            </a:r>
            <a:r>
              <a:rPr lang="ru-RU" dirty="0" err="1"/>
              <a:t>түсіндіруге</a:t>
            </a:r>
            <a:r>
              <a:rPr lang="ru-RU" dirty="0"/>
              <a:t> </a:t>
            </a:r>
            <a:r>
              <a:rPr lang="ru-RU" dirty="0" err="1"/>
              <a:t>болады</a:t>
            </a:r>
            <a:r>
              <a:rPr lang="ru-RU" dirty="0"/>
              <a:t>, </a:t>
            </a:r>
            <a:r>
              <a:rPr lang="ru-RU" dirty="0" err="1"/>
              <a:t>ол</a:t>
            </a:r>
            <a:r>
              <a:rPr lang="ru-RU" dirty="0"/>
              <a:t> </a:t>
            </a:r>
            <a:r>
              <a:rPr lang="ru-RU" dirty="0" err="1"/>
              <a:t>оның</a:t>
            </a:r>
            <a:r>
              <a:rPr lang="ru-RU" dirty="0"/>
              <a:t> </a:t>
            </a:r>
            <a:r>
              <a:rPr lang="ru-RU" dirty="0" err="1"/>
              <a:t>көлденең</a:t>
            </a:r>
            <a:r>
              <a:rPr lang="ru-RU" dirty="0"/>
              <a:t> </a:t>
            </a:r>
            <a:r>
              <a:rPr lang="ru-RU" dirty="0" err="1"/>
              <a:t>қимасын</a:t>
            </a:r>
            <a:r>
              <a:rPr lang="ru-RU" dirty="0"/>
              <a:t> </a:t>
            </a:r>
            <a:r>
              <a:rPr lang="ru-RU" dirty="0" err="1"/>
              <a:t>көрсетеді</a:t>
            </a:r>
            <a:r>
              <a:rPr lang="ru-RU" dirty="0" smtClean="0"/>
              <a:t>.</a:t>
            </a:r>
            <a:endParaRPr lang="ru-RU" dirty="0"/>
          </a:p>
          <a:p>
            <a:pPr algn="just"/>
            <a:r>
              <a:rPr lang="ru-RU" dirty="0" err="1"/>
              <a:t>Ұзындығы</a:t>
            </a:r>
            <a:r>
              <a:rPr lang="ru-RU" dirty="0"/>
              <a:t> </a:t>
            </a:r>
            <a:r>
              <a:rPr lang="ru-RU" dirty="0" err="1"/>
              <a:t>шамамен</a:t>
            </a:r>
            <a:r>
              <a:rPr lang="ru-RU" dirty="0"/>
              <a:t> 40 мм </a:t>
            </a:r>
            <a:r>
              <a:rPr lang="ru-RU" dirty="0" err="1"/>
              <a:t>корпуста</a:t>
            </a:r>
            <a:r>
              <a:rPr lang="ru-RU" dirty="0"/>
              <a:t> батыру </a:t>
            </a:r>
            <a:r>
              <a:rPr lang="ru-RU" dirty="0" err="1"/>
              <a:t>гелімен</a:t>
            </a:r>
            <a:r>
              <a:rPr lang="ru-RU" dirty="0"/>
              <a:t> </a:t>
            </a:r>
            <a:r>
              <a:rPr lang="ru-RU" dirty="0" err="1"/>
              <a:t>толтырылған</a:t>
            </a:r>
            <a:r>
              <a:rPr lang="ru-RU" dirty="0"/>
              <a:t> </a:t>
            </a:r>
            <a:r>
              <a:rPr lang="en-US" dirty="0"/>
              <a:t>V-</a:t>
            </a:r>
            <a:r>
              <a:rPr lang="ru-RU" dirty="0" err="1"/>
              <a:t>тәрізді</a:t>
            </a:r>
            <a:r>
              <a:rPr lang="ru-RU" dirty="0"/>
              <a:t> </a:t>
            </a:r>
            <a:r>
              <a:rPr lang="ru-RU" dirty="0" err="1"/>
              <a:t>орталықтандыру</a:t>
            </a:r>
            <a:r>
              <a:rPr lang="ru-RU" dirty="0"/>
              <a:t> </a:t>
            </a:r>
            <a:r>
              <a:rPr lang="ru-RU" dirty="0" err="1"/>
              <a:t>ойығы</a:t>
            </a:r>
            <a:r>
              <a:rPr lang="ru-RU" dirty="0"/>
              <a:t> </a:t>
            </a:r>
            <a:r>
              <a:rPr lang="ru-RU" dirty="0" err="1"/>
              <a:t>және</a:t>
            </a:r>
            <a:r>
              <a:rPr lang="ru-RU" dirty="0"/>
              <a:t> </a:t>
            </a:r>
            <a:r>
              <a:rPr lang="ru-RU" dirty="0" err="1"/>
              <a:t>талшықтарды</a:t>
            </a:r>
            <a:r>
              <a:rPr lang="ru-RU" dirty="0"/>
              <a:t> </a:t>
            </a:r>
            <a:r>
              <a:rPr lang="ru-RU" dirty="0" err="1"/>
              <a:t>оған</a:t>
            </a:r>
            <a:r>
              <a:rPr lang="ru-RU" dirty="0"/>
              <a:t> </a:t>
            </a:r>
            <a:r>
              <a:rPr lang="ru-RU" dirty="0" err="1"/>
              <a:t>қарсы</a:t>
            </a:r>
            <a:r>
              <a:rPr lang="ru-RU" dirty="0"/>
              <a:t> </a:t>
            </a:r>
            <a:r>
              <a:rPr lang="ru-RU" dirty="0" err="1"/>
              <a:t>басатын</a:t>
            </a:r>
            <a:r>
              <a:rPr lang="ru-RU" dirty="0"/>
              <a:t> </a:t>
            </a:r>
            <a:r>
              <a:rPr lang="ru-RU" dirty="0" err="1"/>
              <a:t>серіппе</a:t>
            </a:r>
            <a:r>
              <a:rPr lang="ru-RU" dirty="0"/>
              <a:t> бар. </a:t>
            </a:r>
            <a:r>
              <a:rPr lang="ru-RU" dirty="0" err="1"/>
              <a:t>Талшықты</a:t>
            </a:r>
            <a:r>
              <a:rPr lang="ru-RU" dirty="0"/>
              <a:t> оптика </a:t>
            </a:r>
            <a:r>
              <a:rPr lang="ru-RU" dirty="0" err="1"/>
              <a:t>келесі</a:t>
            </a:r>
            <a:r>
              <a:rPr lang="ru-RU" dirty="0"/>
              <a:t> </a:t>
            </a:r>
            <a:r>
              <a:rPr lang="ru-RU" dirty="0" err="1"/>
              <a:t>ретпен</a:t>
            </a:r>
            <a:r>
              <a:rPr lang="ru-RU" dirty="0"/>
              <a:t> </a:t>
            </a:r>
            <a:r>
              <a:rPr lang="ru-RU" dirty="0" err="1"/>
              <a:t>қосылады</a:t>
            </a:r>
            <a:r>
              <a:rPr lang="ru-RU" dirty="0"/>
              <a:t>. </a:t>
            </a:r>
            <a:r>
              <a:rPr lang="ru-RU" dirty="0" err="1"/>
              <a:t>Талшықтар</a:t>
            </a:r>
            <a:r>
              <a:rPr lang="ru-RU" dirty="0"/>
              <a:t> </a:t>
            </a:r>
            <a:r>
              <a:rPr lang="ru-RU" dirty="0" err="1"/>
              <a:t>буферлік</a:t>
            </a:r>
            <a:r>
              <a:rPr lang="ru-RU" dirty="0"/>
              <a:t> </a:t>
            </a:r>
            <a:r>
              <a:rPr lang="ru-RU" dirty="0" err="1"/>
              <a:t>қабықтардан</a:t>
            </a:r>
            <a:r>
              <a:rPr lang="ru-RU" dirty="0"/>
              <a:t> «</a:t>
            </a:r>
            <a:r>
              <a:rPr lang="ru-RU" dirty="0" err="1"/>
              <a:t>тазаланады</a:t>
            </a:r>
            <a:r>
              <a:rPr lang="ru-RU" dirty="0"/>
              <a:t>», </a:t>
            </a:r>
            <a:r>
              <a:rPr lang="ru-RU" dirty="0" err="1"/>
              <a:t>спиртпен</a:t>
            </a:r>
            <a:r>
              <a:rPr lang="ru-RU" dirty="0"/>
              <a:t> </a:t>
            </a:r>
            <a:r>
              <a:rPr lang="ru-RU" dirty="0" err="1"/>
              <a:t>сүртіледі</a:t>
            </a:r>
            <a:r>
              <a:rPr lang="ru-RU" dirty="0"/>
              <a:t>, перпендикуляр </a:t>
            </a:r>
            <a:r>
              <a:rPr lang="ru-RU" dirty="0" err="1"/>
              <a:t>және</a:t>
            </a:r>
            <a:r>
              <a:rPr lang="ru-RU" dirty="0"/>
              <a:t> </a:t>
            </a:r>
            <a:r>
              <a:rPr lang="ru-RU" dirty="0" err="1"/>
              <a:t>тегіс</a:t>
            </a:r>
            <a:r>
              <a:rPr lang="ru-RU" dirty="0"/>
              <a:t> </a:t>
            </a:r>
            <a:r>
              <a:rPr lang="ru-RU" dirty="0" err="1"/>
              <a:t>ұшын</a:t>
            </a:r>
            <a:r>
              <a:rPr lang="ru-RU" dirty="0"/>
              <a:t> </a:t>
            </a:r>
            <a:r>
              <a:rPr lang="ru-RU" dirty="0" err="1"/>
              <a:t>алу</a:t>
            </a:r>
            <a:r>
              <a:rPr lang="ru-RU" dirty="0"/>
              <a:t> </a:t>
            </a:r>
            <a:r>
              <a:rPr lang="ru-RU" dirty="0" err="1"/>
              <a:t>үшін</a:t>
            </a:r>
            <a:r>
              <a:rPr lang="ru-RU" dirty="0"/>
              <a:t> </a:t>
            </a:r>
            <a:r>
              <a:rPr lang="ru-RU" dirty="0" err="1"/>
              <a:t>дәл</a:t>
            </a:r>
            <a:r>
              <a:rPr lang="ru-RU" dirty="0"/>
              <a:t> </a:t>
            </a:r>
            <a:r>
              <a:rPr lang="ru-RU" dirty="0" err="1"/>
              <a:t>кескішпен</a:t>
            </a:r>
            <a:r>
              <a:rPr lang="ru-RU" dirty="0"/>
              <a:t> </a:t>
            </a:r>
            <a:r>
              <a:rPr lang="ru-RU" dirty="0" err="1"/>
              <a:t>кесіледі</a:t>
            </a:r>
            <a:r>
              <a:rPr lang="ru-RU" dirty="0"/>
              <a:t>, </a:t>
            </a:r>
            <a:r>
              <a:rPr lang="ru-RU" dirty="0" err="1"/>
              <a:t>олар</a:t>
            </a:r>
            <a:r>
              <a:rPr lang="ru-RU" dirty="0"/>
              <a:t> </a:t>
            </a:r>
            <a:r>
              <a:rPr lang="ru-RU" dirty="0" err="1"/>
              <a:t>бір-біріне</a:t>
            </a:r>
            <a:r>
              <a:rPr lang="ru-RU" dirty="0"/>
              <a:t> </a:t>
            </a:r>
            <a:r>
              <a:rPr lang="ru-RU" dirty="0" err="1"/>
              <a:t>тигенше</a:t>
            </a:r>
            <a:r>
              <a:rPr lang="ru-RU" dirty="0"/>
              <a:t> </a:t>
            </a:r>
            <a:r>
              <a:rPr lang="ru-RU" dirty="0" err="1"/>
              <a:t>екі</a:t>
            </a:r>
            <a:r>
              <a:rPr lang="ru-RU" dirty="0"/>
              <a:t> </a:t>
            </a:r>
            <a:r>
              <a:rPr lang="ru-RU" dirty="0" err="1"/>
              <a:t>жағынан</a:t>
            </a:r>
            <a:r>
              <a:rPr lang="ru-RU" dirty="0"/>
              <a:t> </a:t>
            </a:r>
            <a:r>
              <a:rPr lang="ru-RU" dirty="0" err="1"/>
              <a:t>қосылатын</a:t>
            </a:r>
            <a:r>
              <a:rPr lang="ru-RU" dirty="0"/>
              <a:t> </a:t>
            </a:r>
            <a:r>
              <a:rPr lang="ru-RU" dirty="0" err="1"/>
              <a:t>жерге</a:t>
            </a:r>
            <a:r>
              <a:rPr lang="ru-RU" dirty="0"/>
              <a:t> </a:t>
            </a:r>
            <a:r>
              <a:rPr lang="ru-RU" dirty="0" err="1"/>
              <a:t>енгізіледі</a:t>
            </a:r>
            <a:r>
              <a:rPr lang="ru-RU" dirty="0"/>
              <a:t> </a:t>
            </a:r>
            <a:r>
              <a:rPr lang="ru-RU" dirty="0" err="1"/>
              <a:t>және</a:t>
            </a:r>
            <a:r>
              <a:rPr lang="ru-RU" dirty="0"/>
              <a:t> осы </a:t>
            </a:r>
            <a:r>
              <a:rPr lang="ru-RU" dirty="0" err="1"/>
              <a:t>күйде</a:t>
            </a:r>
            <a:r>
              <a:rPr lang="ru-RU" dirty="0"/>
              <a:t> </a:t>
            </a:r>
            <a:r>
              <a:rPr lang="ru-RU" dirty="0" err="1"/>
              <a:t>бекітіледі</a:t>
            </a:r>
            <a:r>
              <a:rPr lang="ru-RU" dirty="0"/>
              <a:t>. </a:t>
            </a:r>
            <a:r>
              <a:rPr lang="ru-RU" dirty="0" err="1"/>
              <a:t>серіппемен</a:t>
            </a:r>
            <a:r>
              <a:rPr lang="ru-RU" dirty="0"/>
              <a:t>. </a:t>
            </a:r>
            <a:r>
              <a:rPr lang="ru-RU" dirty="0" err="1"/>
              <a:t>Тігіс</a:t>
            </a:r>
            <a:r>
              <a:rPr lang="ru-RU" dirty="0"/>
              <a:t> </a:t>
            </a:r>
            <a:r>
              <a:rPr lang="ru-RU" dirty="0" err="1"/>
              <a:t>дайын</a:t>
            </a:r>
            <a:r>
              <a:rPr lang="ru-RU" dirty="0"/>
              <a:t> </a:t>
            </a:r>
            <a:r>
              <a:rPr lang="ru-RU" dirty="0" err="1"/>
              <a:t>болғанда</a:t>
            </a:r>
            <a:r>
              <a:rPr lang="ru-RU" dirty="0"/>
              <a:t> </a:t>
            </a:r>
            <a:r>
              <a:rPr lang="ru-RU" dirty="0" err="1"/>
              <a:t>тігісті</a:t>
            </a:r>
            <a:r>
              <a:rPr lang="ru-RU" dirty="0"/>
              <a:t> </a:t>
            </a:r>
            <a:r>
              <a:rPr lang="ru-RU" dirty="0" err="1"/>
              <a:t>ұйымдастырушыға</a:t>
            </a:r>
            <a:r>
              <a:rPr lang="ru-RU" dirty="0"/>
              <a:t> </a:t>
            </a:r>
            <a:r>
              <a:rPr lang="ru-RU" dirty="0" err="1"/>
              <a:t>орналастырылады</a:t>
            </a:r>
            <a:r>
              <a:rPr lang="ru-RU" dirty="0"/>
              <a:t>, </a:t>
            </a:r>
            <a:r>
              <a:rPr lang="ru-RU" dirty="0" err="1"/>
              <a:t>ол</a:t>
            </a:r>
            <a:r>
              <a:rPr lang="ru-RU" dirty="0"/>
              <a:t> </a:t>
            </a:r>
            <a:r>
              <a:rPr lang="ru-RU" dirty="0" err="1"/>
              <a:t>өз</a:t>
            </a:r>
            <a:r>
              <a:rPr lang="ru-RU" dirty="0"/>
              <a:t> </a:t>
            </a:r>
            <a:r>
              <a:rPr lang="ru-RU" dirty="0" err="1"/>
              <a:t>кезегінде</a:t>
            </a:r>
            <a:r>
              <a:rPr lang="ru-RU" dirty="0"/>
              <a:t> </a:t>
            </a:r>
            <a:r>
              <a:rPr lang="ru-RU" dirty="0" err="1"/>
              <a:t>оптикалық</a:t>
            </a:r>
            <a:r>
              <a:rPr lang="ru-RU" dirty="0"/>
              <a:t> </a:t>
            </a:r>
            <a:r>
              <a:rPr lang="ru-RU" dirty="0" err="1"/>
              <a:t>сөредегі</a:t>
            </a:r>
            <a:r>
              <a:rPr lang="ru-RU" dirty="0"/>
              <a:t> </a:t>
            </a:r>
            <a:r>
              <a:rPr lang="ru-RU" dirty="0" err="1"/>
              <a:t>шкафқа</a:t>
            </a:r>
            <a:r>
              <a:rPr lang="ru-RU" dirty="0"/>
              <a:t> </a:t>
            </a:r>
            <a:r>
              <a:rPr lang="ru-RU" dirty="0" err="1"/>
              <a:t>орналастырылады</a:t>
            </a:r>
            <a:r>
              <a:rPr lang="ru-RU" dirty="0"/>
              <a:t>.</a:t>
            </a:r>
          </a:p>
          <a:p>
            <a:pPr algn="just"/>
            <a:r>
              <a:rPr lang="ru-RU" dirty="0" err="1"/>
              <a:t>Механикалық</a:t>
            </a:r>
            <a:r>
              <a:rPr lang="ru-RU" dirty="0"/>
              <a:t> </a:t>
            </a:r>
            <a:r>
              <a:rPr lang="ru-RU" dirty="0" err="1"/>
              <a:t>қосылыс</a:t>
            </a:r>
            <a:r>
              <a:rPr lang="ru-RU" dirty="0"/>
              <a:t> </a:t>
            </a:r>
            <a:r>
              <a:rPr lang="ru-RU" dirty="0" err="1"/>
              <a:t>конструкциялары</a:t>
            </a:r>
            <a:r>
              <a:rPr lang="ru-RU" dirty="0"/>
              <a:t> </a:t>
            </a:r>
            <a:r>
              <a:rPr lang="ru-RU" dirty="0" err="1"/>
              <a:t>стандартталмаған</a:t>
            </a:r>
            <a:r>
              <a:rPr lang="ru-RU" dirty="0"/>
              <a:t>, </a:t>
            </a:r>
            <a:r>
              <a:rPr lang="ru-RU" dirty="0" err="1"/>
              <a:t>себебі</a:t>
            </a:r>
            <a:r>
              <a:rPr lang="ru-RU" dirty="0"/>
              <a:t> </a:t>
            </a:r>
            <a:r>
              <a:rPr lang="ru-RU" dirty="0" err="1"/>
              <a:t>оларды</a:t>
            </a:r>
            <a:r>
              <a:rPr lang="ru-RU" dirty="0"/>
              <a:t> </a:t>
            </a:r>
            <a:r>
              <a:rPr lang="ru-RU" dirty="0" err="1"/>
              <a:t>пайдалану</a:t>
            </a:r>
            <a:r>
              <a:rPr lang="ru-RU" dirty="0"/>
              <a:t> </a:t>
            </a:r>
            <a:r>
              <a:rPr lang="ru-RU" dirty="0" err="1"/>
              <a:t>кезінде</a:t>
            </a:r>
            <a:r>
              <a:rPr lang="ru-RU" dirty="0"/>
              <a:t> </a:t>
            </a:r>
            <a:r>
              <a:rPr lang="ru-RU" dirty="0" err="1"/>
              <a:t>әртүрлі</a:t>
            </a:r>
            <a:r>
              <a:rPr lang="ru-RU" dirty="0"/>
              <a:t> </a:t>
            </a:r>
            <a:r>
              <a:rPr lang="ru-RU" dirty="0" err="1"/>
              <a:t>өндірушілердің</a:t>
            </a:r>
            <a:r>
              <a:rPr lang="ru-RU" dirty="0"/>
              <a:t> </a:t>
            </a:r>
            <a:r>
              <a:rPr lang="ru-RU" dirty="0" err="1"/>
              <a:t>бөлшектерін</a:t>
            </a:r>
            <a:r>
              <a:rPr lang="ru-RU" dirty="0"/>
              <a:t> </a:t>
            </a:r>
            <a:r>
              <a:rPr lang="ru-RU" dirty="0" err="1"/>
              <a:t>араластырудың</a:t>
            </a:r>
            <a:r>
              <a:rPr lang="ru-RU" dirty="0"/>
              <a:t> </a:t>
            </a:r>
            <a:r>
              <a:rPr lang="ru-RU" dirty="0" err="1"/>
              <a:t>қажеті</a:t>
            </a:r>
            <a:r>
              <a:rPr lang="ru-RU" dirty="0"/>
              <a:t> </a:t>
            </a:r>
            <a:r>
              <a:rPr lang="ru-RU" dirty="0" err="1"/>
              <a:t>жоқ</a:t>
            </a:r>
            <a:r>
              <a:rPr lang="ru-RU" dirty="0"/>
              <a:t>. </a:t>
            </a:r>
            <a:r>
              <a:rPr lang="ru-RU" dirty="0" err="1"/>
              <a:t>Осыған</a:t>
            </a:r>
            <a:r>
              <a:rPr lang="ru-RU" dirty="0"/>
              <a:t> </a:t>
            </a:r>
            <a:r>
              <a:rPr lang="ru-RU" dirty="0" err="1"/>
              <a:t>байланысты</a:t>
            </a:r>
            <a:r>
              <a:rPr lang="ru-RU" dirty="0"/>
              <a:t> </a:t>
            </a:r>
            <a:r>
              <a:rPr lang="ru-RU" dirty="0" err="1"/>
              <a:t>механикалық</a:t>
            </a:r>
            <a:r>
              <a:rPr lang="ru-RU" dirty="0"/>
              <a:t> </a:t>
            </a:r>
            <a:r>
              <a:rPr lang="ru-RU" dirty="0" err="1"/>
              <a:t>қосылыстардың</a:t>
            </a:r>
            <a:r>
              <a:rPr lang="ru-RU" dirty="0"/>
              <a:t> </a:t>
            </a:r>
            <a:r>
              <a:rPr lang="ru-RU" dirty="0" err="1"/>
              <a:t>әртүрлі</a:t>
            </a:r>
            <a:r>
              <a:rPr lang="ru-RU" dirty="0"/>
              <a:t> </a:t>
            </a:r>
            <a:r>
              <a:rPr lang="ru-RU" dirty="0" err="1"/>
              <a:t>конструкциялары</a:t>
            </a:r>
            <a:r>
              <a:rPr lang="ru-RU" dirty="0"/>
              <a:t> бар. </a:t>
            </a:r>
            <a:r>
              <a:rPr lang="ru-RU" dirty="0" err="1"/>
              <a:t>Талшықты</a:t>
            </a:r>
            <a:r>
              <a:rPr lang="ru-RU" dirty="0"/>
              <a:t> </a:t>
            </a:r>
            <a:r>
              <a:rPr lang="ru-RU" dirty="0" err="1"/>
              <a:t>туралау</a:t>
            </a:r>
            <a:r>
              <a:rPr lang="ru-RU" dirty="0"/>
              <a:t> </a:t>
            </a:r>
            <a:r>
              <a:rPr lang="ru-RU" dirty="0" err="1"/>
              <a:t>цилиндрлік</a:t>
            </a:r>
            <a:r>
              <a:rPr lang="ru-RU" dirty="0"/>
              <a:t> </a:t>
            </a:r>
            <a:r>
              <a:rPr lang="ru-RU" dirty="0" err="1"/>
              <a:t>капиллярлардың</a:t>
            </a:r>
            <a:r>
              <a:rPr lang="ru-RU" dirty="0"/>
              <a:t> </a:t>
            </a:r>
            <a:r>
              <a:rPr lang="ru-RU" dirty="0" err="1"/>
              <a:t>көмегімен</a:t>
            </a:r>
            <a:r>
              <a:rPr lang="ru-RU" dirty="0"/>
              <a:t> </a:t>
            </a:r>
            <a:r>
              <a:rPr lang="ru-RU" dirty="0" err="1"/>
              <a:t>жүзеге</a:t>
            </a:r>
            <a:r>
              <a:rPr lang="ru-RU" dirty="0"/>
              <a:t> </a:t>
            </a:r>
            <a:r>
              <a:rPr lang="ru-RU" dirty="0" err="1"/>
              <a:t>асырылуы</a:t>
            </a:r>
            <a:r>
              <a:rPr lang="ru-RU" dirty="0"/>
              <a:t> </a:t>
            </a:r>
            <a:r>
              <a:rPr lang="ru-RU" dirty="0" err="1"/>
              <a:t>мүмкін</a:t>
            </a:r>
            <a:r>
              <a:rPr lang="ru-RU" dirty="0"/>
              <a:t>. </a:t>
            </a:r>
          </a:p>
        </p:txBody>
      </p:sp>
      <p:sp>
        <p:nvSpPr>
          <p:cNvPr id="3" name="Прямоугольник 2"/>
          <p:cNvSpPr/>
          <p:nvPr/>
        </p:nvSpPr>
        <p:spPr>
          <a:xfrm>
            <a:off x="6930944" y="6071905"/>
            <a:ext cx="5156283" cy="338554"/>
          </a:xfrm>
          <a:prstGeom prst="rect">
            <a:avLst/>
          </a:prstGeom>
        </p:spPr>
        <p:txBody>
          <a:bodyPr wrap="none">
            <a:spAutoFit/>
          </a:bodyPr>
          <a:lstStyle/>
          <a:p>
            <a:r>
              <a:rPr lang="ru-RU" sz="1600" dirty="0"/>
              <a:t>12.10-сурет. </a:t>
            </a:r>
            <a:r>
              <a:rPr lang="ru-RU" sz="1600" dirty="0" err="1"/>
              <a:t>Механикалық</a:t>
            </a:r>
            <a:r>
              <a:rPr lang="ru-RU" sz="1600" dirty="0"/>
              <a:t> </a:t>
            </a:r>
            <a:r>
              <a:rPr lang="ru-RU" sz="1600" dirty="0" err="1"/>
              <a:t>қосқыштың</a:t>
            </a:r>
            <a:r>
              <a:rPr lang="ru-RU" sz="1600" dirty="0"/>
              <a:t> </a:t>
            </a:r>
            <a:r>
              <a:rPr lang="ru-RU" sz="1600" dirty="0" err="1"/>
              <a:t>көлденең</a:t>
            </a:r>
            <a:r>
              <a:rPr lang="ru-RU" sz="1600" dirty="0"/>
              <a:t> </a:t>
            </a:r>
            <a:r>
              <a:rPr lang="ru-RU" sz="1600" dirty="0" err="1"/>
              <a:t>қимасы</a:t>
            </a:r>
            <a:endParaRPr lang="ru-RU" sz="1600" dirty="0"/>
          </a:p>
        </p:txBody>
      </p:sp>
      <p:sp>
        <p:nvSpPr>
          <p:cNvPr id="4" name="Прямоугольник 3"/>
          <p:cNvSpPr/>
          <p:nvPr/>
        </p:nvSpPr>
        <p:spPr>
          <a:xfrm>
            <a:off x="6574971" y="1128681"/>
            <a:ext cx="5384800" cy="1477328"/>
          </a:xfrm>
          <a:prstGeom prst="rect">
            <a:avLst/>
          </a:prstGeom>
        </p:spPr>
        <p:txBody>
          <a:bodyPr wrap="square">
            <a:spAutoFit/>
          </a:bodyPr>
          <a:lstStyle/>
          <a:p>
            <a:pPr algn="just"/>
            <a:r>
              <a:rPr lang="ru-RU" dirty="0" err="1"/>
              <a:t>Серіппе</a:t>
            </a:r>
            <a:r>
              <a:rPr lang="ru-RU" dirty="0"/>
              <a:t> </a:t>
            </a:r>
            <a:r>
              <a:rPr lang="ru-RU" dirty="0" err="1"/>
              <a:t>корпустың</a:t>
            </a:r>
            <a:r>
              <a:rPr lang="ru-RU" dirty="0"/>
              <a:t> </a:t>
            </a:r>
            <a:r>
              <a:rPr lang="ru-RU" dirty="0" err="1"/>
              <a:t>ішіне</a:t>
            </a:r>
            <a:r>
              <a:rPr lang="ru-RU" dirty="0"/>
              <a:t> де, </a:t>
            </a:r>
            <a:r>
              <a:rPr lang="ru-RU" dirty="0" err="1"/>
              <a:t>сыртына</a:t>
            </a:r>
            <a:r>
              <a:rPr lang="ru-RU" dirty="0"/>
              <a:t> да </a:t>
            </a:r>
            <a:r>
              <a:rPr lang="ru-RU" dirty="0" err="1"/>
              <a:t>орналастырылуы</a:t>
            </a:r>
            <a:r>
              <a:rPr lang="ru-RU" dirty="0"/>
              <a:t> </a:t>
            </a:r>
            <a:r>
              <a:rPr lang="ru-RU" dirty="0" err="1"/>
              <a:t>мүмкін</a:t>
            </a:r>
            <a:r>
              <a:rPr lang="ru-RU" dirty="0"/>
              <a:t>. </a:t>
            </a:r>
            <a:r>
              <a:rPr lang="ru-RU" dirty="0" err="1"/>
              <a:t>Дизайнға</a:t>
            </a:r>
            <a:r>
              <a:rPr lang="ru-RU" dirty="0"/>
              <a:t>, </a:t>
            </a:r>
            <a:r>
              <a:rPr lang="ru-RU" dirty="0" err="1"/>
              <a:t>оның</a:t>
            </a:r>
            <a:r>
              <a:rPr lang="ru-RU" dirty="0"/>
              <a:t> </a:t>
            </a:r>
            <a:r>
              <a:rPr lang="ru-RU" dirty="0" err="1"/>
              <a:t>сапасына</a:t>
            </a:r>
            <a:r>
              <a:rPr lang="ru-RU" dirty="0"/>
              <a:t>, </a:t>
            </a:r>
            <a:r>
              <a:rPr lang="ru-RU" dirty="0" err="1"/>
              <a:t>дәлдігіне</a:t>
            </a:r>
            <a:r>
              <a:rPr lang="ru-RU" dirty="0"/>
              <a:t> </a:t>
            </a:r>
            <a:r>
              <a:rPr lang="ru-RU" dirty="0" err="1"/>
              <a:t>және</a:t>
            </a:r>
            <a:r>
              <a:rPr lang="ru-RU" dirty="0"/>
              <a:t> </a:t>
            </a:r>
            <a:r>
              <a:rPr lang="ru-RU" dirty="0" err="1"/>
              <a:t>сенімділігіне</a:t>
            </a:r>
            <a:r>
              <a:rPr lang="ru-RU" dirty="0"/>
              <a:t> </a:t>
            </a:r>
            <a:r>
              <a:rPr lang="ru-RU" dirty="0" err="1"/>
              <a:t>байланысты</a:t>
            </a:r>
            <a:r>
              <a:rPr lang="ru-RU" dirty="0"/>
              <a:t> </a:t>
            </a:r>
            <a:r>
              <a:rPr lang="ru-RU" dirty="0" err="1"/>
              <a:t>механикалық</a:t>
            </a:r>
            <a:r>
              <a:rPr lang="ru-RU" dirty="0"/>
              <a:t> </a:t>
            </a:r>
            <a:r>
              <a:rPr lang="ru-RU" dirty="0" err="1"/>
              <a:t>қосылыстардың</a:t>
            </a:r>
            <a:r>
              <a:rPr lang="ru-RU" dirty="0"/>
              <a:t> </a:t>
            </a:r>
            <a:r>
              <a:rPr lang="ru-RU" dirty="0" err="1"/>
              <a:t>бағасы</a:t>
            </a:r>
            <a:r>
              <a:rPr lang="ru-RU" dirty="0"/>
              <a:t> да </a:t>
            </a:r>
            <a:r>
              <a:rPr lang="ru-RU" dirty="0" err="1"/>
              <a:t>өзгереді</a:t>
            </a:r>
            <a:r>
              <a:rPr lang="ru-RU" dirty="0"/>
              <a:t>, </a:t>
            </a:r>
            <a:r>
              <a:rPr lang="ru-RU" dirty="0" err="1"/>
              <a:t>ең</a:t>
            </a:r>
            <a:r>
              <a:rPr lang="ru-RU" dirty="0"/>
              <a:t> </a:t>
            </a:r>
            <a:r>
              <a:rPr lang="ru-RU" dirty="0" err="1"/>
              <a:t>жақсы</a:t>
            </a:r>
            <a:r>
              <a:rPr lang="ru-RU" dirty="0"/>
              <a:t> </a:t>
            </a:r>
            <a:r>
              <a:rPr lang="ru-RU" dirty="0" err="1"/>
              <a:t>үлгілерде</a:t>
            </a:r>
            <a:r>
              <a:rPr lang="ru-RU" dirty="0"/>
              <a:t> </a:t>
            </a:r>
            <a:r>
              <a:rPr lang="ru-RU" dirty="0" err="1"/>
              <a:t>әрқайсысы</a:t>
            </a:r>
            <a:r>
              <a:rPr lang="ru-RU" dirty="0"/>
              <a:t> 10-20 </a:t>
            </a:r>
            <a:r>
              <a:rPr lang="ru-RU" dirty="0" err="1"/>
              <a:t>долларға</a:t>
            </a:r>
            <a:r>
              <a:rPr lang="ru-RU" dirty="0"/>
              <a:t> </a:t>
            </a:r>
            <a:r>
              <a:rPr lang="ru-RU" dirty="0" err="1"/>
              <a:t>жетеді</a:t>
            </a:r>
            <a:r>
              <a:rPr lang="ru-RU" dirty="0"/>
              <a:t>.</a:t>
            </a:r>
            <a:endParaRPr lang="ru-RU" dirty="0"/>
          </a:p>
        </p:txBody>
      </p:sp>
      <p:pic>
        <p:nvPicPr>
          <p:cNvPr id="10" name="Рисунок 9"/>
          <p:cNvPicPr/>
          <p:nvPr/>
        </p:nvPicPr>
        <p:blipFill>
          <a:blip r:embed="rId2">
            <a:extLst>
              <a:ext uri="{28A0092B-C50C-407E-A947-70E740481C1C}">
                <a14:useLocalDpi xmlns:a14="http://schemas.microsoft.com/office/drawing/2010/main" val="0"/>
              </a:ext>
            </a:extLst>
          </a:blip>
          <a:srcRect/>
          <a:stretch>
            <a:fillRect/>
          </a:stretch>
        </p:blipFill>
        <p:spPr bwMode="auto">
          <a:xfrm>
            <a:off x="6574971" y="2755998"/>
            <a:ext cx="5268686" cy="3165918"/>
          </a:xfrm>
          <a:prstGeom prst="rect">
            <a:avLst/>
          </a:prstGeom>
          <a:noFill/>
        </p:spPr>
      </p:pic>
    </p:spTree>
    <p:extLst>
      <p:ext uri="{BB962C8B-B14F-4D97-AF65-F5344CB8AC3E}">
        <p14:creationId xmlns:p14="http://schemas.microsoft.com/office/powerpoint/2010/main" val="6337110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ятиугольник 8"/>
          <p:cNvSpPr/>
          <p:nvPr/>
        </p:nvSpPr>
        <p:spPr>
          <a:xfrm>
            <a:off x="0" y="278604"/>
            <a:ext cx="11058526" cy="700088"/>
          </a:xfrm>
          <a:prstGeom prst="homePlate">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0" y="428593"/>
            <a:ext cx="10801350" cy="52322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algn="ctr"/>
            <a:r>
              <a:rPr lang="en-US" sz="2800" dirty="0"/>
              <a:t>MIC</a:t>
            </a:r>
            <a:endParaRPr lang="en-US" sz="2800" dirty="0"/>
          </a:p>
        </p:txBody>
      </p:sp>
      <p:sp>
        <p:nvSpPr>
          <p:cNvPr id="8" name="Нашивка 7"/>
          <p:cNvSpPr/>
          <p:nvPr/>
        </p:nvSpPr>
        <p:spPr>
          <a:xfrm>
            <a:off x="11058526" y="278604"/>
            <a:ext cx="1133474" cy="700088"/>
          </a:xfrm>
          <a:prstGeom prst="chevron">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solidFill>
                  <a:schemeClr val="tx1"/>
                </a:solidFill>
              </a:rPr>
              <a:t>19</a:t>
            </a:r>
            <a:endParaRPr lang="ru-RU" dirty="0">
              <a:solidFill>
                <a:schemeClr val="tx1"/>
              </a:solidFill>
            </a:endParaRPr>
          </a:p>
        </p:txBody>
      </p:sp>
      <p:sp>
        <p:nvSpPr>
          <p:cNvPr id="2" name="Прямоугольник 1"/>
          <p:cNvSpPr/>
          <p:nvPr/>
        </p:nvSpPr>
        <p:spPr>
          <a:xfrm>
            <a:off x="275772" y="1279996"/>
            <a:ext cx="11524342" cy="5355312"/>
          </a:xfrm>
          <a:prstGeom prst="rect">
            <a:avLst/>
          </a:prstGeom>
        </p:spPr>
        <p:txBody>
          <a:bodyPr wrap="square">
            <a:spAutoFit/>
          </a:bodyPr>
          <a:lstStyle/>
          <a:p>
            <a:pPr algn="just"/>
            <a:r>
              <a:rPr lang="ru-RU" dirty="0" smtClean="0"/>
              <a:t>	</a:t>
            </a:r>
            <a:r>
              <a:rPr lang="ru-RU" dirty="0" err="1" smtClean="0"/>
              <a:t>Механикалық</a:t>
            </a:r>
            <a:r>
              <a:rPr lang="ru-RU" dirty="0" smtClean="0"/>
              <a:t> </a:t>
            </a:r>
            <a:r>
              <a:rPr lang="ru-RU" dirty="0" err="1"/>
              <a:t>қосқыштар</a:t>
            </a:r>
            <a:r>
              <a:rPr lang="ru-RU" dirty="0"/>
              <a:t> </a:t>
            </a:r>
            <a:r>
              <a:rPr lang="ru-RU" dirty="0" err="1"/>
              <a:t>тағайындалуы</a:t>
            </a:r>
            <a:r>
              <a:rPr lang="ru-RU" dirty="0"/>
              <a:t> </a:t>
            </a:r>
            <a:r>
              <a:rPr lang="ru-RU" dirty="0" err="1"/>
              <a:t>бойынша</a:t>
            </a:r>
            <a:r>
              <a:rPr lang="ru-RU" dirty="0"/>
              <a:t> </a:t>
            </a:r>
            <a:r>
              <a:rPr lang="ru-RU" dirty="0" err="1"/>
              <a:t>әр</a:t>
            </a:r>
            <a:r>
              <a:rPr lang="ru-RU" dirty="0"/>
              <a:t> </a:t>
            </a:r>
            <a:r>
              <a:rPr lang="ru-RU" dirty="0" err="1"/>
              <a:t>түрлі</a:t>
            </a:r>
            <a:r>
              <a:rPr lang="ru-RU" dirty="0"/>
              <a:t> </a:t>
            </a:r>
            <a:r>
              <a:rPr lang="ru-RU" dirty="0" err="1"/>
              <a:t>болуы</a:t>
            </a:r>
            <a:r>
              <a:rPr lang="ru-RU" dirty="0"/>
              <a:t> </a:t>
            </a:r>
            <a:r>
              <a:rPr lang="ru-RU" dirty="0" err="1"/>
              <a:t>мүмкін</a:t>
            </a:r>
            <a:r>
              <a:rPr lang="ru-RU" dirty="0"/>
              <a:t>: </a:t>
            </a:r>
            <a:r>
              <a:rPr lang="ru-RU" dirty="0" err="1"/>
              <a:t>кейбіреулері</a:t>
            </a:r>
            <a:r>
              <a:rPr lang="ru-RU" dirty="0"/>
              <a:t> </a:t>
            </a:r>
            <a:r>
              <a:rPr lang="ru-RU" dirty="0" err="1"/>
              <a:t>бір</a:t>
            </a:r>
            <a:r>
              <a:rPr lang="ru-RU" dirty="0"/>
              <a:t> </a:t>
            </a:r>
            <a:r>
              <a:rPr lang="ru-RU" dirty="0" err="1"/>
              <a:t>модты</a:t>
            </a:r>
            <a:r>
              <a:rPr lang="ru-RU" dirty="0"/>
              <a:t> </a:t>
            </a:r>
            <a:r>
              <a:rPr lang="ru-RU" dirty="0" err="1"/>
              <a:t>талшықтарға</a:t>
            </a:r>
            <a:r>
              <a:rPr lang="ru-RU" dirty="0"/>
              <a:t>, </a:t>
            </a:r>
            <a:r>
              <a:rPr lang="ru-RU" dirty="0" err="1"/>
              <a:t>басқалары</a:t>
            </a:r>
            <a:r>
              <a:rPr lang="ru-RU" dirty="0"/>
              <a:t> </a:t>
            </a:r>
            <a:r>
              <a:rPr lang="ru-RU" dirty="0" err="1"/>
              <a:t>көп</a:t>
            </a:r>
            <a:r>
              <a:rPr lang="ru-RU" dirty="0"/>
              <a:t> </a:t>
            </a:r>
            <a:r>
              <a:rPr lang="ru-RU" dirty="0" err="1"/>
              <a:t>режимді</a:t>
            </a:r>
            <a:r>
              <a:rPr lang="ru-RU" dirty="0"/>
              <a:t> </a:t>
            </a:r>
            <a:r>
              <a:rPr lang="ru-RU" dirty="0" err="1"/>
              <a:t>талшықтарға</a:t>
            </a:r>
            <a:r>
              <a:rPr lang="ru-RU" dirty="0"/>
              <a:t> </a:t>
            </a:r>
            <a:r>
              <a:rPr lang="ru-RU" dirty="0" err="1"/>
              <a:t>арналған</a:t>
            </a:r>
            <a:r>
              <a:rPr lang="ru-RU" dirty="0"/>
              <a:t>. </a:t>
            </a:r>
            <a:r>
              <a:rPr lang="ru-RU" dirty="0" err="1"/>
              <a:t>Сонымен</a:t>
            </a:r>
            <a:r>
              <a:rPr lang="ru-RU" dirty="0"/>
              <a:t> </a:t>
            </a:r>
            <a:r>
              <a:rPr lang="ru-RU" dirty="0" err="1"/>
              <a:t>қатар</a:t>
            </a:r>
            <a:r>
              <a:rPr lang="ru-RU" dirty="0"/>
              <a:t>, </a:t>
            </a:r>
            <a:r>
              <a:rPr lang="ru-RU" dirty="0" err="1"/>
              <a:t>олардың</a:t>
            </a:r>
            <a:r>
              <a:rPr lang="ru-RU" dirty="0"/>
              <a:t> </a:t>
            </a:r>
            <a:r>
              <a:rPr lang="ru-RU" dirty="0" err="1"/>
              <a:t>конструкциялары</a:t>
            </a:r>
            <a:r>
              <a:rPr lang="ru-RU" dirty="0"/>
              <a:t> </a:t>
            </a:r>
            <a:r>
              <a:rPr lang="ru-RU" dirty="0" err="1"/>
              <a:t>сыртқы</a:t>
            </a:r>
            <a:r>
              <a:rPr lang="ru-RU" dirty="0"/>
              <a:t> </a:t>
            </a:r>
            <a:r>
              <a:rPr lang="ru-RU" dirty="0" err="1"/>
              <a:t>жағынан</a:t>
            </a:r>
            <a:r>
              <a:rPr lang="ru-RU" dirty="0"/>
              <a:t> </a:t>
            </a:r>
            <a:r>
              <a:rPr lang="ru-RU" dirty="0" err="1"/>
              <a:t>ерекшеленбейді</a:t>
            </a:r>
            <a:r>
              <a:rPr lang="ru-RU" dirty="0"/>
              <a:t>, ал </a:t>
            </a:r>
            <a:r>
              <a:rPr lang="ru-RU" dirty="0" err="1"/>
              <a:t>айырмашылық</a:t>
            </a:r>
            <a:r>
              <a:rPr lang="ru-RU" dirty="0"/>
              <a:t> </a:t>
            </a:r>
            <a:r>
              <a:rPr lang="ru-RU" dirty="0" err="1"/>
              <a:t>бөлшектердің</a:t>
            </a:r>
            <a:r>
              <a:rPr lang="ru-RU" dirty="0"/>
              <a:t> </a:t>
            </a:r>
            <a:r>
              <a:rPr lang="ru-RU" dirty="0" err="1"/>
              <a:t>дәлдігінде</a:t>
            </a:r>
            <a:r>
              <a:rPr lang="ru-RU" dirty="0"/>
              <a:t>: </a:t>
            </a:r>
            <a:r>
              <a:rPr lang="ru-RU" dirty="0" err="1"/>
              <a:t>диаметрі</a:t>
            </a:r>
            <a:r>
              <a:rPr lang="ru-RU" dirty="0"/>
              <a:t> 8 мкм </a:t>
            </a:r>
            <a:r>
              <a:rPr lang="ru-RU" dirty="0" err="1"/>
              <a:t>бір</a:t>
            </a:r>
            <a:r>
              <a:rPr lang="ru-RU" dirty="0"/>
              <a:t> </a:t>
            </a:r>
            <a:r>
              <a:rPr lang="ru-RU" dirty="0" err="1"/>
              <a:t>режимді</a:t>
            </a:r>
            <a:r>
              <a:rPr lang="ru-RU" dirty="0"/>
              <a:t> </a:t>
            </a:r>
            <a:r>
              <a:rPr lang="ru-RU" dirty="0" err="1"/>
              <a:t>талшықтар</a:t>
            </a:r>
            <a:r>
              <a:rPr lang="ru-RU" dirty="0"/>
              <a:t> ось </a:t>
            </a:r>
            <a:r>
              <a:rPr lang="ru-RU" dirty="0" err="1"/>
              <a:t>бойымен</a:t>
            </a:r>
            <a:r>
              <a:rPr lang="ru-RU" dirty="0"/>
              <a:t> ±1 мкм-</a:t>
            </a:r>
            <a:r>
              <a:rPr lang="ru-RU" dirty="0" err="1"/>
              <a:t>ден</a:t>
            </a:r>
            <a:r>
              <a:rPr lang="ru-RU" dirty="0"/>
              <a:t> кем </a:t>
            </a:r>
            <a:r>
              <a:rPr lang="ru-RU" dirty="0" err="1"/>
              <a:t>емес</a:t>
            </a:r>
            <a:r>
              <a:rPr lang="ru-RU" dirty="0"/>
              <a:t> </a:t>
            </a:r>
            <a:r>
              <a:rPr lang="ru-RU" dirty="0" err="1"/>
              <a:t>дәлдікпен</a:t>
            </a:r>
            <a:r>
              <a:rPr lang="ru-RU" dirty="0"/>
              <a:t> 50 </a:t>
            </a:r>
            <a:r>
              <a:rPr lang="ru-RU" dirty="0" err="1"/>
              <a:t>немесе</a:t>
            </a:r>
            <a:r>
              <a:rPr lang="ru-RU" dirty="0"/>
              <a:t> 62,5 мкм </a:t>
            </a:r>
            <a:r>
              <a:rPr lang="ru-RU" dirty="0" err="1"/>
              <a:t>өзегі</a:t>
            </a:r>
            <a:r>
              <a:rPr lang="ru-RU" dirty="0"/>
              <a:t> бар </a:t>
            </a:r>
            <a:r>
              <a:rPr lang="ru-RU" dirty="0" err="1"/>
              <a:t>мультимодалы</a:t>
            </a:r>
            <a:r>
              <a:rPr lang="ru-RU" dirty="0"/>
              <a:t> </a:t>
            </a:r>
            <a:r>
              <a:rPr lang="ru-RU" dirty="0" err="1"/>
              <a:t>талшықтар</a:t>
            </a:r>
            <a:r>
              <a:rPr lang="ru-RU" dirty="0"/>
              <a:t> - ±3 мкм-</a:t>
            </a:r>
            <a:r>
              <a:rPr lang="ru-RU" dirty="0" err="1"/>
              <a:t>ден</a:t>
            </a:r>
            <a:r>
              <a:rPr lang="ru-RU" dirty="0"/>
              <a:t> кем </a:t>
            </a:r>
            <a:r>
              <a:rPr lang="ru-RU" dirty="0" err="1"/>
              <a:t>емес</a:t>
            </a:r>
            <a:r>
              <a:rPr lang="ru-RU" dirty="0"/>
              <a:t> </a:t>
            </a:r>
            <a:r>
              <a:rPr lang="ru-RU" dirty="0" err="1"/>
              <a:t>дәлдікпен</a:t>
            </a:r>
            <a:r>
              <a:rPr lang="ru-RU" dirty="0"/>
              <a:t> </a:t>
            </a:r>
            <a:r>
              <a:rPr lang="ru-RU" dirty="0" err="1"/>
              <a:t>туралануы</a:t>
            </a:r>
            <a:r>
              <a:rPr lang="ru-RU" dirty="0"/>
              <a:t> </a:t>
            </a:r>
            <a:r>
              <a:rPr lang="ru-RU" dirty="0" err="1"/>
              <a:t>керек</a:t>
            </a:r>
            <a:r>
              <a:rPr lang="ru-RU" dirty="0" smtClean="0"/>
              <a:t>.</a:t>
            </a:r>
          </a:p>
          <a:p>
            <a:pPr algn="just"/>
            <a:r>
              <a:rPr lang="ru-RU" dirty="0"/>
              <a:t>	</a:t>
            </a:r>
            <a:r>
              <a:rPr lang="ru-RU" dirty="0" err="1"/>
              <a:t>Механикалық</a:t>
            </a:r>
            <a:r>
              <a:rPr lang="ru-RU" dirty="0"/>
              <a:t> </a:t>
            </a:r>
            <a:r>
              <a:rPr lang="ru-RU" dirty="0" err="1"/>
              <a:t>қосылымдағы</a:t>
            </a:r>
            <a:r>
              <a:rPr lang="ru-RU" dirty="0"/>
              <a:t> </a:t>
            </a:r>
            <a:r>
              <a:rPr lang="ru-RU" dirty="0" err="1"/>
              <a:t>оптикалық</a:t>
            </a:r>
            <a:r>
              <a:rPr lang="ru-RU" dirty="0"/>
              <a:t> </a:t>
            </a:r>
            <a:r>
              <a:rPr lang="ru-RU" dirty="0" err="1"/>
              <a:t>қосылымның</a:t>
            </a:r>
            <a:r>
              <a:rPr lang="ru-RU" dirty="0"/>
              <a:t> </a:t>
            </a:r>
            <a:r>
              <a:rPr lang="ru-RU" dirty="0" err="1"/>
              <a:t>сапасы</a:t>
            </a:r>
            <a:r>
              <a:rPr lang="ru-RU" dirty="0"/>
              <a:t> </a:t>
            </a:r>
            <a:r>
              <a:rPr lang="ru-RU" dirty="0" err="1"/>
              <a:t>көптеген</a:t>
            </a:r>
            <a:r>
              <a:rPr lang="ru-RU" dirty="0"/>
              <a:t> </a:t>
            </a:r>
            <a:r>
              <a:rPr lang="ru-RU" dirty="0" err="1"/>
              <a:t>факторларға</a:t>
            </a:r>
            <a:r>
              <a:rPr lang="ru-RU" dirty="0"/>
              <a:t> </a:t>
            </a:r>
            <a:r>
              <a:rPr lang="ru-RU" dirty="0" err="1"/>
              <a:t>байланысты</a:t>
            </a:r>
            <a:r>
              <a:rPr lang="ru-RU" dirty="0"/>
              <a:t>: </a:t>
            </a:r>
            <a:r>
              <a:rPr lang="ru-RU" dirty="0" err="1"/>
              <a:t>орталықтандыру</a:t>
            </a:r>
            <a:r>
              <a:rPr lang="ru-RU" dirty="0"/>
              <a:t> </a:t>
            </a:r>
            <a:r>
              <a:rPr lang="ru-RU" dirty="0" err="1"/>
              <a:t>құрылғыларының</a:t>
            </a:r>
            <a:r>
              <a:rPr lang="ru-RU" dirty="0"/>
              <a:t> </a:t>
            </a:r>
            <a:r>
              <a:rPr lang="ru-RU" dirty="0" err="1"/>
              <a:t>дәлдігі</a:t>
            </a:r>
            <a:r>
              <a:rPr lang="ru-RU" dirty="0"/>
              <a:t> </a:t>
            </a:r>
            <a:r>
              <a:rPr lang="ru-RU" dirty="0" err="1"/>
              <a:t>және</a:t>
            </a:r>
            <a:r>
              <a:rPr lang="ru-RU" dirty="0"/>
              <a:t> </a:t>
            </a:r>
            <a:r>
              <a:rPr lang="ru-RU" dirty="0" err="1"/>
              <a:t>олардың</a:t>
            </a:r>
            <a:r>
              <a:rPr lang="ru-RU" dirty="0"/>
              <a:t> </a:t>
            </a:r>
            <a:r>
              <a:rPr lang="ru-RU" dirty="0" err="1"/>
              <a:t>сенімділігі</a:t>
            </a:r>
            <a:r>
              <a:rPr lang="ru-RU" dirty="0"/>
              <a:t>, </a:t>
            </a:r>
            <a:r>
              <a:rPr lang="ru-RU" dirty="0" err="1"/>
              <a:t>гельдің</a:t>
            </a:r>
            <a:r>
              <a:rPr lang="ru-RU" dirty="0"/>
              <a:t> </a:t>
            </a:r>
            <a:r>
              <a:rPr lang="ru-RU" dirty="0" err="1"/>
              <a:t>сапасы</a:t>
            </a:r>
            <a:r>
              <a:rPr lang="ru-RU" dirty="0"/>
              <a:t> </a:t>
            </a:r>
            <a:r>
              <a:rPr lang="ru-RU" dirty="0" err="1"/>
              <a:t>және</a:t>
            </a:r>
            <a:r>
              <a:rPr lang="ru-RU" dirty="0"/>
              <a:t> </a:t>
            </a:r>
            <a:r>
              <a:rPr lang="ru-RU" dirty="0" err="1"/>
              <a:t>т.б</a:t>
            </a:r>
            <a:r>
              <a:rPr lang="ru-RU" dirty="0"/>
              <a:t>., </a:t>
            </a:r>
            <a:r>
              <a:rPr lang="ru-RU" dirty="0" err="1"/>
              <a:t>бірақ</a:t>
            </a:r>
            <a:r>
              <a:rPr lang="ru-RU" dirty="0"/>
              <a:t> </a:t>
            </a:r>
            <a:r>
              <a:rPr lang="ru-RU" dirty="0" err="1"/>
              <a:t>негізгі</a:t>
            </a:r>
            <a:r>
              <a:rPr lang="ru-RU" dirty="0"/>
              <a:t> фактор - </a:t>
            </a:r>
            <a:r>
              <a:rPr lang="ru-RU" dirty="0" err="1"/>
              <a:t>талшықтың</a:t>
            </a:r>
            <a:r>
              <a:rPr lang="ru-RU" dirty="0"/>
              <a:t> </a:t>
            </a:r>
            <a:r>
              <a:rPr lang="ru-RU" dirty="0" err="1"/>
              <a:t>үзілу</a:t>
            </a:r>
            <a:r>
              <a:rPr lang="ru-RU" dirty="0"/>
              <a:t> </a:t>
            </a:r>
            <a:r>
              <a:rPr lang="ru-RU" dirty="0" err="1"/>
              <a:t>сапасы</a:t>
            </a:r>
            <a:r>
              <a:rPr lang="ru-RU" dirty="0"/>
              <a:t>. </a:t>
            </a:r>
            <a:r>
              <a:rPr lang="ru-RU" dirty="0" err="1"/>
              <a:t>Сондықтан</a:t>
            </a:r>
            <a:r>
              <a:rPr lang="ru-RU" dirty="0"/>
              <a:t> </a:t>
            </a:r>
            <a:r>
              <a:rPr lang="ru-RU" dirty="0" err="1"/>
              <a:t>механикалық</a:t>
            </a:r>
            <a:r>
              <a:rPr lang="ru-RU" dirty="0"/>
              <a:t> </a:t>
            </a:r>
            <a:r>
              <a:rPr lang="ru-RU" dirty="0" err="1"/>
              <a:t>қосқыштарды</a:t>
            </a:r>
            <a:r>
              <a:rPr lang="ru-RU" dirty="0"/>
              <a:t> </a:t>
            </a:r>
            <a:r>
              <a:rPr lang="ru-RU" dirty="0" err="1"/>
              <a:t>өндіруде</a:t>
            </a:r>
            <a:r>
              <a:rPr lang="ru-RU" dirty="0"/>
              <a:t> </a:t>
            </a:r>
            <a:r>
              <a:rPr lang="ru-RU" dirty="0" err="1"/>
              <a:t>талшықтың</a:t>
            </a:r>
            <a:r>
              <a:rPr lang="ru-RU" dirty="0"/>
              <a:t> </a:t>
            </a:r>
            <a:r>
              <a:rPr lang="ru-RU" dirty="0" err="1"/>
              <a:t>ұшы</a:t>
            </a:r>
            <a:r>
              <a:rPr lang="ru-RU" dirty="0"/>
              <a:t> 0,5° </a:t>
            </a:r>
            <a:r>
              <a:rPr lang="ru-RU" dirty="0" err="1"/>
              <a:t>шегінде</a:t>
            </a:r>
            <a:r>
              <a:rPr lang="ru-RU" dirty="0"/>
              <a:t> </a:t>
            </a:r>
            <a:r>
              <a:rPr lang="ru-RU" dirty="0" err="1"/>
              <a:t>оның</a:t>
            </a:r>
            <a:r>
              <a:rPr lang="ru-RU" dirty="0"/>
              <a:t> </a:t>
            </a:r>
            <a:r>
              <a:rPr lang="ru-RU" dirty="0" err="1"/>
              <a:t>осіне</a:t>
            </a:r>
            <a:r>
              <a:rPr lang="ru-RU" dirty="0"/>
              <a:t> перпендикуляр </a:t>
            </a:r>
            <a:r>
              <a:rPr lang="ru-RU" dirty="0" err="1"/>
              <a:t>болмауын</a:t>
            </a:r>
            <a:r>
              <a:rPr lang="ru-RU" dirty="0"/>
              <a:t> </a:t>
            </a:r>
            <a:r>
              <a:rPr lang="ru-RU" dirty="0" err="1"/>
              <a:t>қамтамасыз</a:t>
            </a:r>
            <a:r>
              <a:rPr lang="ru-RU" dirty="0"/>
              <a:t> </a:t>
            </a:r>
            <a:r>
              <a:rPr lang="ru-RU" dirty="0" err="1"/>
              <a:t>ететін</a:t>
            </a:r>
            <a:r>
              <a:rPr lang="ru-RU" dirty="0"/>
              <a:t> </a:t>
            </a:r>
            <a:r>
              <a:rPr lang="ru-RU" dirty="0" err="1"/>
              <a:t>қымбат</a:t>
            </a:r>
            <a:r>
              <a:rPr lang="ru-RU" dirty="0"/>
              <a:t> </a:t>
            </a:r>
            <a:r>
              <a:rPr lang="ru-RU" dirty="0" err="1"/>
              <a:t>дәлдіктегі</a:t>
            </a:r>
            <a:r>
              <a:rPr lang="ru-RU" dirty="0"/>
              <a:t> </a:t>
            </a:r>
            <a:r>
              <a:rPr lang="ru-RU" dirty="0" err="1"/>
              <a:t>кескіштерді</a:t>
            </a:r>
            <a:r>
              <a:rPr lang="ru-RU" dirty="0"/>
              <a:t> </a:t>
            </a:r>
            <a:r>
              <a:rPr lang="ru-RU" dirty="0" err="1"/>
              <a:t>қолдану</a:t>
            </a:r>
            <a:r>
              <a:rPr lang="ru-RU" dirty="0"/>
              <a:t> </a:t>
            </a:r>
            <a:r>
              <a:rPr lang="ru-RU" dirty="0" err="1"/>
              <a:t>қажет</a:t>
            </a:r>
            <a:r>
              <a:rPr lang="ru-RU" dirty="0"/>
              <a:t>. </a:t>
            </a:r>
            <a:r>
              <a:rPr lang="ru-RU" dirty="0" err="1"/>
              <a:t>Әдетте</a:t>
            </a:r>
            <a:r>
              <a:rPr lang="ru-RU" dirty="0"/>
              <a:t>, </a:t>
            </a:r>
            <a:r>
              <a:rPr lang="ru-RU" dirty="0" err="1"/>
              <a:t>механикалық</a:t>
            </a:r>
            <a:r>
              <a:rPr lang="ru-RU" dirty="0"/>
              <a:t> </a:t>
            </a:r>
            <a:r>
              <a:rPr lang="ru-RU" dirty="0" err="1"/>
              <a:t>қосылыстардағы</a:t>
            </a:r>
            <a:r>
              <a:rPr lang="ru-RU" dirty="0"/>
              <a:t> </a:t>
            </a:r>
            <a:r>
              <a:rPr lang="ru-RU" dirty="0" err="1"/>
              <a:t>жоғалтулар</a:t>
            </a:r>
            <a:r>
              <a:rPr lang="ru-RU" dirty="0"/>
              <a:t> 0,1 дБ </a:t>
            </a:r>
            <a:r>
              <a:rPr lang="ru-RU" dirty="0" err="1"/>
              <a:t>аспайды</a:t>
            </a:r>
            <a:r>
              <a:rPr lang="ru-RU" dirty="0"/>
              <a:t>.</a:t>
            </a:r>
          </a:p>
          <a:p>
            <a:pPr algn="just"/>
            <a:r>
              <a:rPr lang="ru-RU" dirty="0" err="1"/>
              <a:t>Шыныға</a:t>
            </a:r>
            <a:r>
              <a:rPr lang="ru-RU" dirty="0"/>
              <a:t> </a:t>
            </a:r>
            <a:r>
              <a:rPr lang="ru-RU" dirty="0" err="1"/>
              <a:t>жақын</a:t>
            </a:r>
            <a:r>
              <a:rPr lang="ru-RU" dirty="0"/>
              <a:t> сыну </a:t>
            </a:r>
            <a:r>
              <a:rPr lang="ru-RU" dirty="0" err="1"/>
              <a:t>көрсеткіші</a:t>
            </a:r>
            <a:r>
              <a:rPr lang="ru-RU" dirty="0"/>
              <a:t> бар батыру </a:t>
            </a:r>
            <a:r>
              <a:rPr lang="ru-RU" dirty="0" err="1"/>
              <a:t>гелі</a:t>
            </a:r>
            <a:r>
              <a:rPr lang="ru-RU" dirty="0"/>
              <a:t> </a:t>
            </a:r>
            <a:r>
              <a:rPr lang="ru-RU" dirty="0" err="1"/>
              <a:t>талшықтардың</a:t>
            </a:r>
            <a:r>
              <a:rPr lang="ru-RU" dirty="0"/>
              <a:t> </a:t>
            </a:r>
            <a:r>
              <a:rPr lang="ru-RU" dirty="0" err="1"/>
              <a:t>ұштары</a:t>
            </a:r>
            <a:r>
              <a:rPr lang="ru-RU" dirty="0"/>
              <a:t> </a:t>
            </a:r>
            <a:r>
              <a:rPr lang="ru-RU" dirty="0" err="1"/>
              <a:t>арасындағы</a:t>
            </a:r>
            <a:r>
              <a:rPr lang="ru-RU" dirty="0"/>
              <a:t> бос </a:t>
            </a:r>
            <a:r>
              <a:rPr lang="ru-RU" dirty="0" err="1"/>
              <a:t>орынды</a:t>
            </a:r>
            <a:r>
              <a:rPr lang="ru-RU" dirty="0"/>
              <a:t> </a:t>
            </a:r>
            <a:r>
              <a:rPr lang="ru-RU" dirty="0" err="1"/>
              <a:t>толтырады</a:t>
            </a:r>
            <a:r>
              <a:rPr lang="ru-RU" dirty="0"/>
              <a:t> </a:t>
            </a:r>
            <a:r>
              <a:rPr lang="ru-RU" dirty="0" err="1"/>
              <a:t>және</a:t>
            </a:r>
            <a:r>
              <a:rPr lang="ru-RU" dirty="0"/>
              <a:t> </a:t>
            </a:r>
            <a:r>
              <a:rPr lang="ru-RU" dirty="0" err="1"/>
              <a:t>байланыстағы</a:t>
            </a:r>
            <a:r>
              <a:rPr lang="ru-RU" dirty="0"/>
              <a:t> </a:t>
            </a:r>
            <a:r>
              <a:rPr lang="ru-RU" dirty="0" err="1"/>
              <a:t>шағылысу</a:t>
            </a:r>
            <a:r>
              <a:rPr lang="ru-RU" dirty="0"/>
              <a:t> </a:t>
            </a:r>
            <a:r>
              <a:rPr lang="ru-RU" dirty="0" err="1"/>
              <a:t>жоғалуын</a:t>
            </a:r>
            <a:r>
              <a:rPr lang="ru-RU" dirty="0"/>
              <a:t> </a:t>
            </a:r>
            <a:r>
              <a:rPr lang="ru-RU" dirty="0" err="1"/>
              <a:t>азайтады</a:t>
            </a:r>
            <a:r>
              <a:rPr lang="ru-RU" dirty="0"/>
              <a:t>. Гель </a:t>
            </a:r>
            <a:r>
              <a:rPr lang="ru-RU" dirty="0" err="1"/>
              <a:t>жеткілікті</a:t>
            </a:r>
            <a:r>
              <a:rPr lang="ru-RU" dirty="0"/>
              <a:t> </a:t>
            </a:r>
            <a:r>
              <a:rPr lang="ru-RU" dirty="0" err="1"/>
              <a:t>тұтқыр</a:t>
            </a:r>
            <a:r>
              <a:rPr lang="ru-RU" dirty="0"/>
              <a:t>, ал </a:t>
            </a:r>
            <a:r>
              <a:rPr lang="ru-RU" dirty="0" err="1"/>
              <a:t>арна</a:t>
            </a:r>
            <a:r>
              <a:rPr lang="ru-RU" dirty="0"/>
              <a:t> </a:t>
            </a:r>
            <a:r>
              <a:rPr lang="ru-RU" dirty="0" err="1"/>
              <a:t>екі</a:t>
            </a:r>
            <a:r>
              <a:rPr lang="ru-RU" dirty="0"/>
              <a:t> </a:t>
            </a:r>
            <a:r>
              <a:rPr lang="ru-RU" dirty="0" err="1"/>
              <a:t>жағынан</a:t>
            </a:r>
            <a:r>
              <a:rPr lang="ru-RU" dirty="0"/>
              <a:t> </a:t>
            </a:r>
            <a:r>
              <a:rPr lang="ru-RU" dirty="0" err="1"/>
              <a:t>оптикалық</a:t>
            </a:r>
            <a:r>
              <a:rPr lang="ru-RU" dirty="0"/>
              <a:t> </a:t>
            </a:r>
            <a:r>
              <a:rPr lang="ru-RU" dirty="0" err="1"/>
              <a:t>талшықтармен</a:t>
            </a:r>
            <a:r>
              <a:rPr lang="ru-RU" dirty="0"/>
              <a:t> «</a:t>
            </a:r>
            <a:r>
              <a:rPr lang="ru-RU" dirty="0" err="1"/>
              <a:t>бітелген</a:t>
            </a:r>
            <a:r>
              <a:rPr lang="ru-RU" dirty="0"/>
              <a:t>», </a:t>
            </a:r>
            <a:r>
              <a:rPr lang="ru-RU" dirty="0" err="1"/>
              <a:t>сондықтан</a:t>
            </a:r>
            <a:r>
              <a:rPr lang="ru-RU" dirty="0"/>
              <a:t> </a:t>
            </a:r>
            <a:r>
              <a:rPr lang="ru-RU" dirty="0" err="1"/>
              <a:t>механикалық</a:t>
            </a:r>
            <a:r>
              <a:rPr lang="ru-RU" dirty="0"/>
              <a:t> </a:t>
            </a:r>
            <a:r>
              <a:rPr lang="ru-RU" dirty="0" err="1"/>
              <a:t>қосылыстағы</a:t>
            </a:r>
            <a:r>
              <a:rPr lang="ru-RU" dirty="0"/>
              <a:t> гель </a:t>
            </a:r>
            <a:r>
              <a:rPr lang="ru-RU" dirty="0" err="1"/>
              <a:t>ағып</a:t>
            </a:r>
            <a:r>
              <a:rPr lang="ru-RU" dirty="0"/>
              <a:t> </a:t>
            </a:r>
            <a:r>
              <a:rPr lang="ru-RU" dirty="0" err="1"/>
              <a:t>кетпейді</a:t>
            </a:r>
            <a:r>
              <a:rPr lang="ru-RU" dirty="0"/>
              <a:t> </a:t>
            </a:r>
            <a:r>
              <a:rPr lang="ru-RU" dirty="0" err="1"/>
              <a:t>және</a:t>
            </a:r>
            <a:r>
              <a:rPr lang="ru-RU" dirty="0"/>
              <a:t> </a:t>
            </a:r>
            <a:r>
              <a:rPr lang="ru-RU" dirty="0" err="1"/>
              <a:t>кеуіп</a:t>
            </a:r>
            <a:r>
              <a:rPr lang="ru-RU" dirty="0"/>
              <a:t> </a:t>
            </a:r>
            <a:r>
              <a:rPr lang="ru-RU" dirty="0" err="1"/>
              <a:t>кетпейді</a:t>
            </a:r>
            <a:r>
              <a:rPr lang="ru-RU" dirty="0"/>
              <a:t>. </a:t>
            </a:r>
            <a:r>
              <a:rPr lang="ru-RU" dirty="0" err="1"/>
              <a:t>Талшықты</a:t>
            </a:r>
            <a:r>
              <a:rPr lang="ru-RU" dirty="0"/>
              <a:t> </a:t>
            </a:r>
            <a:r>
              <a:rPr lang="ru-RU" dirty="0" err="1"/>
              <a:t>оптиканы</a:t>
            </a:r>
            <a:r>
              <a:rPr lang="ru-RU" dirty="0"/>
              <a:t> </a:t>
            </a:r>
            <a:r>
              <a:rPr lang="ru-RU" dirty="0" err="1"/>
              <a:t>механикалық</a:t>
            </a:r>
            <a:r>
              <a:rPr lang="ru-RU" dirty="0"/>
              <a:t> </a:t>
            </a:r>
            <a:r>
              <a:rPr lang="ru-RU" dirty="0" err="1"/>
              <a:t>қосқышпен</a:t>
            </a:r>
            <a:r>
              <a:rPr lang="ru-RU" dirty="0"/>
              <a:t> </a:t>
            </a:r>
            <a:r>
              <a:rPr lang="ru-RU" dirty="0" err="1"/>
              <a:t>біріктіру</a:t>
            </a:r>
            <a:r>
              <a:rPr lang="ru-RU" dirty="0"/>
              <a:t> - </a:t>
            </a:r>
            <a:r>
              <a:rPr lang="ru-RU" dirty="0" err="1"/>
              <a:t>арзан</a:t>
            </a:r>
            <a:r>
              <a:rPr lang="ru-RU" dirty="0"/>
              <a:t> </a:t>
            </a:r>
            <a:r>
              <a:rPr lang="ru-RU" dirty="0" err="1"/>
              <a:t>және</a:t>
            </a:r>
            <a:r>
              <a:rPr lang="ru-RU" dirty="0"/>
              <a:t> </a:t>
            </a:r>
            <a:r>
              <a:rPr lang="ru-RU" dirty="0" err="1"/>
              <a:t>қолжетімді</a:t>
            </a:r>
            <a:r>
              <a:rPr lang="ru-RU" dirty="0"/>
              <a:t> </a:t>
            </a:r>
            <a:r>
              <a:rPr lang="ru-RU" dirty="0" err="1"/>
              <a:t>әдіс</a:t>
            </a:r>
            <a:r>
              <a:rPr lang="ru-RU" dirty="0"/>
              <a:t>. </a:t>
            </a:r>
            <a:r>
              <a:rPr lang="ru-RU" dirty="0" err="1"/>
              <a:t>Сонымен</a:t>
            </a:r>
            <a:r>
              <a:rPr lang="ru-RU" dirty="0"/>
              <a:t> </a:t>
            </a:r>
            <a:r>
              <a:rPr lang="ru-RU" dirty="0" err="1"/>
              <a:t>қатар</a:t>
            </a:r>
            <a:r>
              <a:rPr lang="ru-RU" dirty="0"/>
              <a:t>, </a:t>
            </a:r>
            <a:r>
              <a:rPr lang="ru-RU" dirty="0" err="1"/>
              <a:t>сәтсіз</a:t>
            </a:r>
            <a:r>
              <a:rPr lang="ru-RU" dirty="0"/>
              <a:t> </a:t>
            </a:r>
            <a:r>
              <a:rPr lang="ru-RU" dirty="0" err="1"/>
              <a:t>құрастыру</a:t>
            </a:r>
            <a:r>
              <a:rPr lang="ru-RU" dirty="0"/>
              <a:t> </a:t>
            </a:r>
            <a:r>
              <a:rPr lang="ru-RU" dirty="0" err="1"/>
              <a:t>жағдайында</a:t>
            </a:r>
            <a:r>
              <a:rPr lang="ru-RU" dirty="0"/>
              <a:t> </a:t>
            </a:r>
            <a:r>
              <a:rPr lang="ru-RU" dirty="0" err="1"/>
              <a:t>механикалық</a:t>
            </a:r>
            <a:r>
              <a:rPr lang="ru-RU" dirty="0"/>
              <a:t> </a:t>
            </a:r>
            <a:r>
              <a:rPr lang="ru-RU" dirty="0" err="1"/>
              <a:t>қосылымды</a:t>
            </a:r>
            <a:r>
              <a:rPr lang="ru-RU" dirty="0"/>
              <a:t> </a:t>
            </a:r>
            <a:r>
              <a:rPr lang="ru-RU" dirty="0" err="1"/>
              <a:t>бірнеше</a:t>
            </a:r>
            <a:r>
              <a:rPr lang="ru-RU" dirty="0"/>
              <a:t> </a:t>
            </a:r>
            <a:r>
              <a:rPr lang="ru-RU" dirty="0" err="1"/>
              <a:t>рет</a:t>
            </a:r>
            <a:r>
              <a:rPr lang="ru-RU" dirty="0"/>
              <a:t> </a:t>
            </a:r>
            <a:r>
              <a:rPr lang="ru-RU" dirty="0" err="1"/>
              <a:t>қайталауға</a:t>
            </a:r>
            <a:r>
              <a:rPr lang="ru-RU" dirty="0"/>
              <a:t> </a:t>
            </a:r>
            <a:r>
              <a:rPr lang="ru-RU" dirty="0" err="1"/>
              <a:t>болады</a:t>
            </a:r>
            <a:r>
              <a:rPr lang="ru-RU" dirty="0"/>
              <a:t>. </a:t>
            </a:r>
            <a:r>
              <a:rPr lang="ru-RU" dirty="0" err="1"/>
              <a:t>Атмосфералық</a:t>
            </a:r>
            <a:r>
              <a:rPr lang="ru-RU" dirty="0"/>
              <a:t> </a:t>
            </a:r>
            <a:r>
              <a:rPr lang="ru-RU" dirty="0" err="1"/>
              <a:t>немесе</a:t>
            </a:r>
            <a:r>
              <a:rPr lang="ru-RU" dirty="0"/>
              <a:t> </a:t>
            </a:r>
            <a:r>
              <a:rPr lang="ru-RU" dirty="0" err="1"/>
              <a:t>жер</a:t>
            </a:r>
            <a:r>
              <a:rPr lang="ru-RU" dirty="0"/>
              <a:t> </a:t>
            </a:r>
            <a:r>
              <a:rPr lang="ru-RU" dirty="0" err="1"/>
              <a:t>үсті</a:t>
            </a:r>
            <a:r>
              <a:rPr lang="ru-RU" dirty="0"/>
              <a:t> </a:t>
            </a:r>
            <a:r>
              <a:rPr lang="ru-RU" dirty="0" err="1"/>
              <a:t>жағдайында</a:t>
            </a:r>
            <a:r>
              <a:rPr lang="ru-RU" dirty="0"/>
              <a:t>, </a:t>
            </a:r>
            <a:r>
              <a:rPr lang="ru-RU" dirty="0" err="1"/>
              <a:t>сондай-ақ</a:t>
            </a:r>
            <a:r>
              <a:rPr lang="ru-RU" dirty="0"/>
              <a:t> </a:t>
            </a:r>
            <a:r>
              <a:rPr lang="ru-RU" dirty="0" err="1"/>
              <a:t>қалааралық</a:t>
            </a:r>
            <a:r>
              <a:rPr lang="ru-RU" dirty="0"/>
              <a:t> </a:t>
            </a:r>
            <a:r>
              <a:rPr lang="ru-RU" dirty="0" err="1"/>
              <a:t>байланыс</a:t>
            </a:r>
            <a:r>
              <a:rPr lang="ru-RU" dirty="0"/>
              <a:t> </a:t>
            </a:r>
            <a:r>
              <a:rPr lang="ru-RU" dirty="0" err="1"/>
              <a:t>желілерінде</a:t>
            </a:r>
            <a:r>
              <a:rPr lang="ru-RU" dirty="0"/>
              <a:t> </a:t>
            </a:r>
            <a:r>
              <a:rPr lang="ru-RU" dirty="0" err="1"/>
              <a:t>механикалық</a:t>
            </a:r>
            <a:r>
              <a:rPr lang="ru-RU" dirty="0"/>
              <a:t> </a:t>
            </a:r>
            <a:r>
              <a:rPr lang="ru-RU" dirty="0" err="1"/>
              <a:t>қосылыстардың</a:t>
            </a:r>
            <a:r>
              <a:rPr lang="ru-RU" dirty="0"/>
              <a:t> </a:t>
            </a:r>
            <a:r>
              <a:rPr lang="ru-RU" dirty="0" err="1"/>
              <a:t>сенімділік</a:t>
            </a:r>
            <a:r>
              <a:rPr lang="ru-RU" dirty="0"/>
              <a:t> </a:t>
            </a:r>
            <a:r>
              <a:rPr lang="ru-RU" dirty="0" err="1"/>
              <a:t>деңгейі</a:t>
            </a:r>
            <a:r>
              <a:rPr lang="ru-RU" dirty="0"/>
              <a:t> мен </a:t>
            </a:r>
            <a:r>
              <a:rPr lang="ru-RU" dirty="0" err="1"/>
              <a:t>жоғалтулары</a:t>
            </a:r>
            <a:r>
              <a:rPr lang="ru-RU" dirty="0"/>
              <a:t> </a:t>
            </a:r>
            <a:r>
              <a:rPr lang="ru-RU" dirty="0" err="1"/>
              <a:t>жеткіліксіз</a:t>
            </a:r>
            <a:r>
              <a:rPr lang="ru-RU" dirty="0"/>
              <a:t> </a:t>
            </a:r>
            <a:r>
              <a:rPr lang="ru-RU" dirty="0" err="1"/>
              <a:t>болады</a:t>
            </a:r>
            <a:r>
              <a:rPr lang="ru-RU" dirty="0"/>
              <a:t> </a:t>
            </a:r>
            <a:r>
              <a:rPr lang="ru-RU" dirty="0" err="1"/>
              <a:t>және</a:t>
            </a:r>
            <a:r>
              <a:rPr lang="ru-RU" dirty="0"/>
              <a:t> </a:t>
            </a:r>
            <a:r>
              <a:rPr lang="ru-RU" dirty="0" err="1"/>
              <a:t>бұл</a:t>
            </a:r>
            <a:r>
              <a:rPr lang="ru-RU" dirty="0"/>
              <a:t> </a:t>
            </a:r>
            <a:r>
              <a:rPr lang="ru-RU" dirty="0" err="1"/>
              <a:t>жағдайларда</a:t>
            </a:r>
            <a:r>
              <a:rPr lang="ru-RU" dirty="0"/>
              <a:t> </a:t>
            </a:r>
            <a:r>
              <a:rPr lang="ru-RU" dirty="0" err="1"/>
              <a:t>дәнекерленген</a:t>
            </a:r>
            <a:r>
              <a:rPr lang="ru-RU" dirty="0"/>
              <a:t> </a:t>
            </a:r>
            <a:r>
              <a:rPr lang="ru-RU" dirty="0" err="1"/>
              <a:t>қосылыс</a:t>
            </a:r>
            <a:r>
              <a:rPr lang="ru-RU" dirty="0"/>
              <a:t> </a:t>
            </a:r>
            <a:r>
              <a:rPr lang="ru-RU" dirty="0" err="1"/>
              <a:t>қолданылады</a:t>
            </a:r>
            <a:r>
              <a:rPr lang="ru-RU" dirty="0"/>
              <a:t>.</a:t>
            </a:r>
          </a:p>
          <a:p>
            <a:pPr algn="just"/>
            <a:r>
              <a:rPr lang="ru-RU" dirty="0"/>
              <a:t> </a:t>
            </a:r>
          </a:p>
          <a:p>
            <a:pPr algn="just"/>
            <a:endParaRPr lang="ru-RU" dirty="0"/>
          </a:p>
        </p:txBody>
      </p:sp>
    </p:spTree>
    <p:extLst>
      <p:ext uri="{BB962C8B-B14F-4D97-AF65-F5344CB8AC3E}">
        <p14:creationId xmlns:p14="http://schemas.microsoft.com/office/powerpoint/2010/main" val="25300287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ятиугольник 6"/>
          <p:cNvSpPr/>
          <p:nvPr/>
        </p:nvSpPr>
        <p:spPr>
          <a:xfrm>
            <a:off x="0" y="278604"/>
            <a:ext cx="11058526" cy="700088"/>
          </a:xfrm>
          <a:prstGeom prst="homePlate">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aphicFrame>
        <p:nvGraphicFramePr>
          <p:cNvPr id="5" name="Схема 4"/>
          <p:cNvGraphicFramePr/>
          <p:nvPr>
            <p:extLst>
              <p:ext uri="{D42A27DB-BD31-4B8C-83A1-F6EECF244321}">
                <p14:modId xmlns:p14="http://schemas.microsoft.com/office/powerpoint/2010/main" val="3041971349"/>
              </p:ext>
            </p:extLst>
          </p:nvPr>
        </p:nvGraphicFramePr>
        <p:xfrm>
          <a:off x="0" y="1443038"/>
          <a:ext cx="11987213" cy="48291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Прямоугольник 5"/>
          <p:cNvSpPr/>
          <p:nvPr/>
        </p:nvSpPr>
        <p:spPr>
          <a:xfrm>
            <a:off x="5492759" y="252195"/>
            <a:ext cx="1849161" cy="707886"/>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spAutoFit/>
          </a:bodyPr>
          <a:lstStyle/>
          <a:p>
            <a:pPr>
              <a:lnSpc>
                <a:spcPct val="125000"/>
              </a:lnSpc>
              <a:spcAft>
                <a:spcPts val="0"/>
              </a:spcAft>
            </a:pPr>
            <a:r>
              <a:rPr lang="kk-KZ" sz="3200" b="0" dirty="0" smtClean="0">
                <a:solidFill>
                  <a:schemeClr val="tx2"/>
                </a:solidFill>
                <a:latin typeface="Times New Roman" panose="02020603050405020304" pitchFamily="18" charset="0"/>
                <a:cs typeface="Times New Roman" panose="02020603050405020304" pitchFamily="18" charset="0"/>
              </a:rPr>
              <a:t>Мазмұны</a:t>
            </a:r>
            <a:endParaRPr lang="ru-RU" sz="3200" b="0" dirty="0">
              <a:solidFill>
                <a:schemeClr val="tx2"/>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8" name="Нашивка 7"/>
          <p:cNvSpPr/>
          <p:nvPr/>
        </p:nvSpPr>
        <p:spPr>
          <a:xfrm>
            <a:off x="11058526" y="278604"/>
            <a:ext cx="1028701" cy="700088"/>
          </a:xfrm>
          <a:prstGeom prst="chevron">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tx1"/>
              </a:solidFill>
            </a:endParaRPr>
          </a:p>
        </p:txBody>
      </p:sp>
    </p:spTree>
    <p:extLst>
      <p:ext uri="{BB962C8B-B14F-4D97-AF65-F5344CB8AC3E}">
        <p14:creationId xmlns:p14="http://schemas.microsoft.com/office/powerpoint/2010/main" val="7710208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ятиугольник 8"/>
          <p:cNvSpPr/>
          <p:nvPr/>
        </p:nvSpPr>
        <p:spPr>
          <a:xfrm>
            <a:off x="0" y="278604"/>
            <a:ext cx="11058526" cy="700088"/>
          </a:xfrm>
          <a:prstGeom prst="homePlate">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0" y="428593"/>
            <a:ext cx="10801350" cy="52322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algn="ctr"/>
            <a:r>
              <a:rPr lang="ru-RU" sz="2800" dirty="0" err="1" smtClean="0"/>
              <a:t>Дәнекерленген</a:t>
            </a:r>
            <a:r>
              <a:rPr lang="ru-RU" sz="2800" dirty="0" smtClean="0"/>
              <a:t> </a:t>
            </a:r>
            <a:r>
              <a:rPr lang="ru-RU" sz="2800" dirty="0" err="1" smtClean="0"/>
              <a:t>жалғау</a:t>
            </a:r>
            <a:endParaRPr lang="ru-RU" sz="2800" dirty="0"/>
          </a:p>
        </p:txBody>
      </p:sp>
      <p:sp>
        <p:nvSpPr>
          <p:cNvPr id="8" name="Нашивка 7"/>
          <p:cNvSpPr/>
          <p:nvPr/>
        </p:nvSpPr>
        <p:spPr>
          <a:xfrm>
            <a:off x="11058526" y="278604"/>
            <a:ext cx="1133473" cy="700088"/>
          </a:xfrm>
          <a:prstGeom prst="chevron">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solidFill>
                  <a:schemeClr val="tx1"/>
                </a:solidFill>
              </a:rPr>
              <a:t>20</a:t>
            </a:r>
            <a:endParaRPr lang="ru-RU" dirty="0">
              <a:solidFill>
                <a:schemeClr val="tx1"/>
              </a:solidFill>
            </a:endParaRPr>
          </a:p>
        </p:txBody>
      </p:sp>
      <p:sp>
        <p:nvSpPr>
          <p:cNvPr id="3" name="Прямоугольник 2"/>
          <p:cNvSpPr/>
          <p:nvPr/>
        </p:nvSpPr>
        <p:spPr>
          <a:xfrm>
            <a:off x="103189" y="2610683"/>
            <a:ext cx="5646057" cy="4247317"/>
          </a:xfrm>
          <a:prstGeom prst="rect">
            <a:avLst/>
          </a:prstGeom>
        </p:spPr>
        <p:txBody>
          <a:bodyPr wrap="square">
            <a:spAutoFit/>
          </a:bodyPr>
          <a:lstStyle/>
          <a:p>
            <a:pPr algn="just"/>
            <a:endParaRPr lang="ru-RU" dirty="0"/>
          </a:p>
          <a:p>
            <a:pPr algn="just"/>
            <a:r>
              <a:rPr lang="ru-RU" dirty="0"/>
              <a:t> </a:t>
            </a:r>
          </a:p>
          <a:p>
            <a:pPr algn="just"/>
            <a:r>
              <a:rPr lang="ru-RU" dirty="0"/>
              <a:t>12.11-сурет. </a:t>
            </a:r>
            <a:r>
              <a:rPr lang="ru-RU" dirty="0" err="1"/>
              <a:t>Дәнекерленген</a:t>
            </a:r>
            <a:r>
              <a:rPr lang="ru-RU" dirty="0"/>
              <a:t> </a:t>
            </a:r>
            <a:r>
              <a:rPr lang="ru-RU" dirty="0" err="1"/>
              <a:t>талшықты</a:t>
            </a:r>
            <a:r>
              <a:rPr lang="ru-RU" dirty="0"/>
              <a:t> </a:t>
            </a:r>
            <a:r>
              <a:rPr lang="ru-RU" dirty="0" err="1"/>
              <a:t>оптикалық</a:t>
            </a:r>
            <a:r>
              <a:rPr lang="ru-RU" dirty="0"/>
              <a:t> </a:t>
            </a:r>
            <a:r>
              <a:rPr lang="ru-RU" dirty="0" err="1"/>
              <a:t>қосқыштың</a:t>
            </a:r>
            <a:r>
              <a:rPr lang="ru-RU" dirty="0"/>
              <a:t> </a:t>
            </a:r>
            <a:r>
              <a:rPr lang="ru-RU" dirty="0" err="1"/>
              <a:t>сұлбасы</a:t>
            </a:r>
            <a:r>
              <a:rPr lang="ru-RU" dirty="0"/>
              <a:t>: а) </a:t>
            </a:r>
            <a:r>
              <a:rPr lang="ru-RU" dirty="0" err="1"/>
              <a:t>жылуды</a:t>
            </a:r>
            <a:r>
              <a:rPr lang="ru-RU" dirty="0"/>
              <a:t> </a:t>
            </a:r>
            <a:r>
              <a:rPr lang="ru-RU" dirty="0" err="1"/>
              <a:t>қысқарту</a:t>
            </a:r>
            <a:r>
              <a:rPr lang="ru-RU" dirty="0"/>
              <a:t> </a:t>
            </a:r>
            <a:r>
              <a:rPr lang="ru-RU" dirty="0" err="1"/>
              <a:t>алдындағы</a:t>
            </a:r>
            <a:r>
              <a:rPr lang="ru-RU" dirty="0"/>
              <a:t> </a:t>
            </a:r>
            <a:r>
              <a:rPr lang="ru-RU" dirty="0" err="1"/>
              <a:t>қорғаныс</a:t>
            </a:r>
            <a:r>
              <a:rPr lang="ru-RU" dirty="0"/>
              <a:t> </a:t>
            </a:r>
            <a:r>
              <a:rPr lang="ru-RU" dirty="0" err="1"/>
              <a:t>гильзасы</a:t>
            </a:r>
            <a:r>
              <a:rPr lang="ru-RU" dirty="0"/>
              <a:t>, б) «</a:t>
            </a:r>
            <a:r>
              <a:rPr lang="ru-RU" dirty="0" err="1"/>
              <a:t>отырған</a:t>
            </a:r>
            <a:r>
              <a:rPr lang="ru-RU" dirty="0"/>
              <a:t>» </a:t>
            </a:r>
            <a:r>
              <a:rPr lang="ru-RU" dirty="0" smtClean="0"/>
              <a:t>гильза</a:t>
            </a:r>
            <a:endParaRPr lang="ru-RU" dirty="0"/>
          </a:p>
          <a:p>
            <a:pPr algn="just"/>
            <a:endParaRPr lang="ru-RU" dirty="0" smtClean="0"/>
          </a:p>
          <a:p>
            <a:pPr algn="just"/>
            <a:r>
              <a:rPr lang="ru-RU" dirty="0" err="1" smtClean="0"/>
              <a:t>Оптикалық</a:t>
            </a:r>
            <a:r>
              <a:rPr lang="ru-RU" dirty="0" smtClean="0"/>
              <a:t> </a:t>
            </a:r>
            <a:r>
              <a:rPr lang="ru-RU" dirty="0" err="1"/>
              <a:t>талшықтардың</a:t>
            </a:r>
            <a:r>
              <a:rPr lang="ru-RU" dirty="0"/>
              <a:t> </a:t>
            </a:r>
            <a:r>
              <a:rPr lang="ru-RU" dirty="0" err="1"/>
              <a:t>дәнекерленген</a:t>
            </a:r>
            <a:r>
              <a:rPr lang="ru-RU" dirty="0"/>
              <a:t> </a:t>
            </a:r>
            <a:r>
              <a:rPr lang="ru-RU" dirty="0" err="1"/>
              <a:t>қосылу</a:t>
            </a:r>
            <a:r>
              <a:rPr lang="ru-RU" dirty="0"/>
              <a:t> </a:t>
            </a:r>
            <a:r>
              <a:rPr lang="ru-RU" dirty="0" err="1"/>
              <a:t>идеясы</a:t>
            </a:r>
            <a:r>
              <a:rPr lang="ru-RU" dirty="0"/>
              <a:t> 12.11 </a:t>
            </a:r>
            <a:r>
              <a:rPr lang="ru-RU" dirty="0" err="1"/>
              <a:t>суретте</a:t>
            </a:r>
            <a:r>
              <a:rPr lang="ru-RU" dirty="0"/>
              <a:t> </a:t>
            </a:r>
            <a:r>
              <a:rPr lang="ru-RU" dirty="0" err="1"/>
              <a:t>көрсетілген</a:t>
            </a:r>
            <a:r>
              <a:rPr lang="ru-RU" dirty="0"/>
              <a:t>. </a:t>
            </a:r>
            <a:r>
              <a:rPr lang="ru-RU" dirty="0" err="1"/>
              <a:t>Талшықтардың</a:t>
            </a:r>
            <a:r>
              <a:rPr lang="ru-RU" dirty="0"/>
              <a:t> </a:t>
            </a:r>
            <a:r>
              <a:rPr lang="ru-RU" dirty="0" err="1"/>
              <a:t>біріне</a:t>
            </a:r>
            <a:r>
              <a:rPr lang="ru-RU" dirty="0"/>
              <a:t> </a:t>
            </a:r>
            <a:r>
              <a:rPr lang="ru-RU" dirty="0" err="1"/>
              <a:t>қорғаныш</a:t>
            </a:r>
            <a:r>
              <a:rPr lang="ru-RU" dirty="0"/>
              <a:t> </a:t>
            </a:r>
            <a:r>
              <a:rPr lang="ru-RU" dirty="0" err="1"/>
              <a:t>жең</a:t>
            </a:r>
            <a:r>
              <a:rPr lang="ru-RU" dirty="0"/>
              <a:t> </a:t>
            </a:r>
            <a:r>
              <a:rPr lang="ru-RU" dirty="0" err="1"/>
              <a:t>кигізіледі</a:t>
            </a:r>
            <a:r>
              <a:rPr lang="ru-RU" dirty="0"/>
              <a:t>. </a:t>
            </a:r>
            <a:r>
              <a:rPr lang="ru-RU" dirty="0" err="1"/>
              <a:t>Жең</a:t>
            </a:r>
            <a:r>
              <a:rPr lang="ru-RU" dirty="0"/>
              <a:t> 60 мм </a:t>
            </a:r>
            <a:r>
              <a:rPr lang="ru-RU" dirty="0" err="1"/>
              <a:t>ұзындықтағы</a:t>
            </a:r>
            <a:r>
              <a:rPr lang="ru-RU" dirty="0"/>
              <a:t> </a:t>
            </a:r>
            <a:r>
              <a:rPr lang="ru-RU" dirty="0" err="1"/>
              <a:t>терможиғыш</a:t>
            </a:r>
            <a:r>
              <a:rPr lang="ru-RU" dirty="0"/>
              <a:t> </a:t>
            </a:r>
            <a:r>
              <a:rPr lang="ru-RU" dirty="0" err="1"/>
              <a:t>пластмассадан</a:t>
            </a:r>
            <a:r>
              <a:rPr lang="ru-RU" dirty="0"/>
              <a:t> </a:t>
            </a:r>
            <a:r>
              <a:rPr lang="ru-RU" dirty="0" err="1" smtClean="0"/>
              <a:t>жасалған</a:t>
            </a:r>
            <a:r>
              <a:rPr lang="ru-RU" dirty="0" smtClean="0"/>
              <a:t>. </a:t>
            </a:r>
            <a:r>
              <a:rPr lang="ru-RU" dirty="0" err="1"/>
              <a:t>екі</a:t>
            </a:r>
            <a:r>
              <a:rPr lang="ru-RU" dirty="0"/>
              <a:t> </a:t>
            </a:r>
            <a:r>
              <a:rPr lang="ru-RU" dirty="0" err="1"/>
              <a:t>коаксиалды</a:t>
            </a:r>
            <a:r>
              <a:rPr lang="ru-RU" dirty="0"/>
              <a:t> </a:t>
            </a:r>
            <a:r>
              <a:rPr lang="ru-RU" dirty="0" err="1"/>
              <a:t>түтіктен</a:t>
            </a:r>
            <a:r>
              <a:rPr lang="ru-RU" dirty="0"/>
              <a:t> </a:t>
            </a:r>
            <a:r>
              <a:rPr lang="ru-RU" dirty="0" err="1"/>
              <a:t>тұрады</a:t>
            </a:r>
            <a:r>
              <a:rPr lang="ru-RU" dirty="0"/>
              <a:t>, </a:t>
            </a:r>
            <a:r>
              <a:rPr lang="ru-RU" dirty="0" err="1"/>
              <a:t>олардың</a:t>
            </a:r>
            <a:r>
              <a:rPr lang="ru-RU" dirty="0"/>
              <a:t> </a:t>
            </a:r>
            <a:r>
              <a:rPr lang="ru-RU" dirty="0" err="1"/>
              <a:t>қабырғалары</a:t>
            </a:r>
            <a:r>
              <a:rPr lang="ru-RU" dirty="0"/>
              <a:t> </a:t>
            </a:r>
            <a:r>
              <a:rPr lang="ru-RU" dirty="0" err="1"/>
              <a:t>арасында</a:t>
            </a:r>
            <a:r>
              <a:rPr lang="ru-RU" dirty="0"/>
              <a:t> </a:t>
            </a:r>
            <a:r>
              <a:rPr lang="ru-RU" dirty="0" err="1"/>
              <a:t>сыртқы</a:t>
            </a:r>
            <a:r>
              <a:rPr lang="ru-RU" dirty="0"/>
              <a:t> </a:t>
            </a:r>
            <a:r>
              <a:rPr lang="ru-RU" dirty="0" err="1"/>
              <a:t>диаметрі</a:t>
            </a:r>
            <a:r>
              <a:rPr lang="ru-RU" dirty="0"/>
              <a:t> </a:t>
            </a:r>
            <a:r>
              <a:rPr lang="ru-RU" dirty="0" err="1"/>
              <a:t>шамамен</a:t>
            </a:r>
            <a:r>
              <a:rPr lang="ru-RU" dirty="0"/>
              <a:t> 2 мм </a:t>
            </a:r>
            <a:r>
              <a:rPr lang="ru-RU" dirty="0" err="1"/>
              <a:t>болатын</a:t>
            </a:r>
            <a:r>
              <a:rPr lang="ru-RU" dirty="0"/>
              <a:t> </a:t>
            </a:r>
            <a:r>
              <a:rPr lang="ru-RU" dirty="0" err="1"/>
              <a:t>сәл</a:t>
            </a:r>
            <a:r>
              <a:rPr lang="ru-RU" dirty="0"/>
              <a:t> </a:t>
            </a:r>
            <a:r>
              <a:rPr lang="ru-RU" dirty="0" err="1"/>
              <a:t>қысқарақ</a:t>
            </a:r>
            <a:r>
              <a:rPr lang="ru-RU" dirty="0"/>
              <a:t> металл </a:t>
            </a:r>
            <a:r>
              <a:rPr lang="ru-RU" dirty="0" err="1"/>
              <a:t>өзекше</a:t>
            </a:r>
            <a:r>
              <a:rPr lang="ru-RU" dirty="0"/>
              <a:t> бар. (</a:t>
            </a:r>
            <a:r>
              <a:rPr lang="ru-RU" dirty="0" err="1"/>
              <a:t>Отандық</a:t>
            </a:r>
            <a:r>
              <a:rPr lang="ru-RU" dirty="0"/>
              <a:t> </a:t>
            </a:r>
            <a:r>
              <a:rPr lang="ru-RU" dirty="0" err="1"/>
              <a:t>тәжірибеде</a:t>
            </a:r>
            <a:r>
              <a:rPr lang="ru-RU" dirty="0"/>
              <a:t> </a:t>
            </a:r>
            <a:r>
              <a:rPr lang="ru-RU" dirty="0" err="1"/>
              <a:t>қорғаныс</a:t>
            </a:r>
            <a:r>
              <a:rPr lang="ru-RU" dirty="0"/>
              <a:t> </a:t>
            </a:r>
            <a:r>
              <a:rPr lang="ru-RU" dirty="0" err="1"/>
              <a:t>гильзасын</a:t>
            </a:r>
            <a:r>
              <a:rPr lang="ru-RU" dirty="0"/>
              <a:t> «</a:t>
            </a:r>
            <a:r>
              <a:rPr lang="ru-RU" dirty="0" err="1"/>
              <a:t>қосудан</a:t>
            </a:r>
            <a:r>
              <a:rPr lang="ru-RU" dirty="0"/>
              <a:t> </a:t>
            </a:r>
            <a:r>
              <a:rPr lang="ru-RU" dirty="0" err="1"/>
              <a:t>қорғау</a:t>
            </a:r>
            <a:r>
              <a:rPr lang="ru-RU" dirty="0"/>
              <a:t> </a:t>
            </a:r>
            <a:r>
              <a:rPr lang="ru-RU" dirty="0" err="1"/>
              <a:t>жинағы</a:t>
            </a:r>
            <a:r>
              <a:rPr lang="ru-RU" dirty="0"/>
              <a:t>» (</a:t>
            </a:r>
            <a:r>
              <a:rPr lang="en-US" dirty="0"/>
              <a:t>KDZS) </a:t>
            </a:r>
            <a:r>
              <a:rPr lang="ru-RU" dirty="0" err="1"/>
              <a:t>деп</a:t>
            </a:r>
            <a:r>
              <a:rPr lang="ru-RU" dirty="0"/>
              <a:t> </a:t>
            </a:r>
            <a:r>
              <a:rPr lang="ru-RU" dirty="0" err="1"/>
              <a:t>атайды</a:t>
            </a:r>
            <a:r>
              <a:rPr lang="ru-RU" dirty="0"/>
              <a:t>). </a:t>
            </a:r>
            <a:endParaRPr lang="ru-RU" dirty="0" smtClean="0"/>
          </a:p>
        </p:txBody>
      </p:sp>
      <p:pic>
        <p:nvPicPr>
          <p:cNvPr id="7" name="Рисунок 6"/>
          <p:cNvPicPr/>
          <p:nvPr/>
        </p:nvPicPr>
        <p:blipFill>
          <a:blip r:embed="rId2">
            <a:extLst>
              <a:ext uri="{28A0092B-C50C-407E-A947-70E740481C1C}">
                <a14:useLocalDpi xmlns:a14="http://schemas.microsoft.com/office/drawing/2010/main" val="0"/>
              </a:ext>
            </a:extLst>
          </a:blip>
          <a:srcRect/>
          <a:stretch>
            <a:fillRect/>
          </a:stretch>
        </p:blipFill>
        <p:spPr bwMode="auto">
          <a:xfrm>
            <a:off x="1396321" y="1024646"/>
            <a:ext cx="2769280" cy="2122519"/>
          </a:xfrm>
          <a:prstGeom prst="rect">
            <a:avLst/>
          </a:prstGeom>
          <a:noFill/>
        </p:spPr>
      </p:pic>
      <p:sp>
        <p:nvSpPr>
          <p:cNvPr id="4" name="Прямоугольник 3"/>
          <p:cNvSpPr/>
          <p:nvPr/>
        </p:nvSpPr>
        <p:spPr>
          <a:xfrm>
            <a:off x="5865360" y="978692"/>
            <a:ext cx="6096000" cy="6186309"/>
          </a:xfrm>
          <a:prstGeom prst="rect">
            <a:avLst/>
          </a:prstGeom>
        </p:spPr>
        <p:txBody>
          <a:bodyPr>
            <a:spAutoFit/>
          </a:bodyPr>
          <a:lstStyle/>
          <a:p>
            <a:pPr algn="just"/>
            <a:r>
              <a:rPr lang="ru-RU" dirty="0" err="1" smtClean="0"/>
              <a:t>Содан</a:t>
            </a:r>
            <a:r>
              <a:rPr lang="ru-RU" dirty="0" smtClean="0"/>
              <a:t> </a:t>
            </a:r>
            <a:r>
              <a:rPr lang="ru-RU" dirty="0" err="1"/>
              <a:t>кейін</a:t>
            </a:r>
            <a:r>
              <a:rPr lang="ru-RU" dirty="0"/>
              <a:t> </a:t>
            </a:r>
            <a:r>
              <a:rPr lang="ru-RU" dirty="0" err="1"/>
              <a:t>талшықтар</a:t>
            </a:r>
            <a:r>
              <a:rPr lang="ru-RU" dirty="0"/>
              <a:t> </a:t>
            </a:r>
            <a:r>
              <a:rPr lang="ru-RU" dirty="0" err="1"/>
              <a:t>буферлік</a:t>
            </a:r>
            <a:r>
              <a:rPr lang="ru-RU" dirty="0"/>
              <a:t> </a:t>
            </a:r>
            <a:r>
              <a:rPr lang="ru-RU" dirty="0" err="1"/>
              <a:t>жабындардан</a:t>
            </a:r>
            <a:r>
              <a:rPr lang="ru-RU" dirty="0"/>
              <a:t> </a:t>
            </a:r>
            <a:r>
              <a:rPr lang="ru-RU" dirty="0" err="1"/>
              <a:t>тазартылады</a:t>
            </a:r>
            <a:r>
              <a:rPr lang="ru-RU" dirty="0"/>
              <a:t>, </a:t>
            </a:r>
            <a:r>
              <a:rPr lang="ru-RU" dirty="0" err="1"/>
              <a:t>дәл</a:t>
            </a:r>
            <a:r>
              <a:rPr lang="ru-RU" dirty="0"/>
              <a:t> </a:t>
            </a:r>
            <a:r>
              <a:rPr lang="ru-RU" dirty="0" err="1"/>
              <a:t>кескішпен</a:t>
            </a:r>
            <a:r>
              <a:rPr lang="ru-RU" dirty="0"/>
              <a:t> </a:t>
            </a:r>
            <a:r>
              <a:rPr lang="ru-RU" dirty="0" err="1"/>
              <a:t>кесіледі</a:t>
            </a:r>
            <a:r>
              <a:rPr lang="ru-RU" dirty="0"/>
              <a:t> </a:t>
            </a:r>
            <a:r>
              <a:rPr lang="ru-RU" dirty="0" err="1"/>
              <a:t>және</a:t>
            </a:r>
            <a:r>
              <a:rPr lang="ru-RU" dirty="0"/>
              <a:t> </a:t>
            </a:r>
            <a:r>
              <a:rPr lang="ru-RU" dirty="0" err="1"/>
              <a:t>олар</a:t>
            </a:r>
            <a:r>
              <a:rPr lang="ru-RU" dirty="0"/>
              <a:t> </a:t>
            </a:r>
            <a:r>
              <a:rPr lang="ru-RU" dirty="0" err="1"/>
              <a:t>импульстік</a:t>
            </a:r>
            <a:r>
              <a:rPr lang="ru-RU" dirty="0"/>
              <a:t> </a:t>
            </a:r>
            <a:r>
              <a:rPr lang="ru-RU" dirty="0" err="1"/>
              <a:t>электр</a:t>
            </a:r>
            <a:r>
              <a:rPr lang="ru-RU" dirty="0"/>
              <a:t> </a:t>
            </a:r>
            <a:r>
              <a:rPr lang="ru-RU" dirty="0" err="1"/>
              <a:t>доғасымен</a:t>
            </a:r>
            <a:r>
              <a:rPr lang="ru-RU" dirty="0"/>
              <a:t> </a:t>
            </a:r>
            <a:r>
              <a:rPr lang="ru-RU" dirty="0" err="1"/>
              <a:t>дәнекерленген</a:t>
            </a:r>
            <a:r>
              <a:rPr lang="ru-RU" dirty="0"/>
              <a:t> </a:t>
            </a:r>
            <a:r>
              <a:rPr lang="ru-RU" dirty="0" err="1"/>
              <a:t>қосқышқа</a:t>
            </a:r>
            <a:r>
              <a:rPr lang="ru-RU" dirty="0"/>
              <a:t> </a:t>
            </a:r>
            <a:r>
              <a:rPr lang="ru-RU" dirty="0" err="1"/>
              <a:t>орналастырылады</a:t>
            </a:r>
            <a:r>
              <a:rPr lang="ru-RU" dirty="0"/>
              <a:t>. </a:t>
            </a:r>
            <a:r>
              <a:rPr lang="ru-RU" dirty="0" err="1"/>
              <a:t>Дәнекерлеу</a:t>
            </a:r>
            <a:r>
              <a:rPr lang="ru-RU" dirty="0"/>
              <a:t> </a:t>
            </a:r>
            <a:r>
              <a:rPr lang="ru-RU" dirty="0" err="1"/>
              <a:t>орнына</a:t>
            </a:r>
            <a:r>
              <a:rPr lang="ru-RU" dirty="0"/>
              <a:t> </a:t>
            </a:r>
            <a:r>
              <a:rPr lang="ru-RU" dirty="0" err="1"/>
              <a:t>қорғаныс</a:t>
            </a:r>
            <a:r>
              <a:rPr lang="ru-RU" dirty="0"/>
              <a:t> </a:t>
            </a:r>
            <a:r>
              <a:rPr lang="ru-RU" dirty="0" err="1"/>
              <a:t>гильзасы</a:t>
            </a:r>
            <a:r>
              <a:rPr lang="ru-RU" dirty="0"/>
              <a:t> </a:t>
            </a:r>
            <a:r>
              <a:rPr lang="ru-RU" dirty="0" err="1"/>
              <a:t>итеріледі</a:t>
            </a:r>
            <a:r>
              <a:rPr lang="ru-RU" dirty="0"/>
              <a:t> </a:t>
            </a:r>
            <a:r>
              <a:rPr lang="ru-RU" dirty="0" err="1"/>
              <a:t>және</a:t>
            </a:r>
            <a:r>
              <a:rPr lang="ru-RU" dirty="0"/>
              <a:t> </a:t>
            </a:r>
            <a:r>
              <a:rPr lang="ru-RU" dirty="0" err="1"/>
              <a:t>оптикалық</a:t>
            </a:r>
            <a:r>
              <a:rPr lang="ru-RU" dirty="0"/>
              <a:t> </a:t>
            </a:r>
            <a:r>
              <a:rPr lang="ru-RU" dirty="0" err="1"/>
              <a:t>талшықтардың</a:t>
            </a:r>
            <a:r>
              <a:rPr lang="ru-RU" dirty="0"/>
              <a:t> </a:t>
            </a:r>
            <a:r>
              <a:rPr lang="ru-RU" dirty="0" err="1"/>
              <a:t>бұл</a:t>
            </a:r>
            <a:r>
              <a:rPr lang="ru-RU" dirty="0"/>
              <a:t> </a:t>
            </a:r>
            <a:r>
              <a:rPr lang="ru-RU" dirty="0" err="1"/>
              <a:t>бөлімі</a:t>
            </a:r>
            <a:r>
              <a:rPr lang="ru-RU" dirty="0"/>
              <a:t> </a:t>
            </a:r>
            <a:r>
              <a:rPr lang="ru-RU" dirty="0" err="1"/>
              <a:t>гильзамен</a:t>
            </a:r>
            <a:r>
              <a:rPr lang="ru-RU" dirty="0"/>
              <a:t> </a:t>
            </a:r>
            <a:r>
              <a:rPr lang="ru-RU" dirty="0" err="1"/>
              <a:t>бірге</a:t>
            </a:r>
            <a:r>
              <a:rPr lang="ru-RU" dirty="0"/>
              <a:t> </a:t>
            </a:r>
            <a:r>
              <a:rPr lang="ru-RU" dirty="0" err="1"/>
              <a:t>термостатқа</a:t>
            </a:r>
            <a:r>
              <a:rPr lang="ru-RU" dirty="0"/>
              <a:t> </a:t>
            </a:r>
            <a:r>
              <a:rPr lang="ru-RU" dirty="0" err="1"/>
              <a:t>орналастырылады</a:t>
            </a:r>
            <a:r>
              <a:rPr lang="ru-RU" dirty="0"/>
              <a:t>, </a:t>
            </a:r>
            <a:r>
              <a:rPr lang="ru-RU" dirty="0" err="1"/>
              <a:t>онда</a:t>
            </a:r>
            <a:r>
              <a:rPr lang="ru-RU" dirty="0"/>
              <a:t> </a:t>
            </a:r>
            <a:r>
              <a:rPr lang="ru-RU" dirty="0" err="1"/>
              <a:t>ол</a:t>
            </a:r>
            <a:r>
              <a:rPr lang="ru-RU" dirty="0"/>
              <a:t> 1 - 2 </a:t>
            </a:r>
            <a:r>
              <a:rPr lang="ru-RU" dirty="0" err="1"/>
              <a:t>минутқа</a:t>
            </a:r>
            <a:r>
              <a:rPr lang="ru-RU" dirty="0"/>
              <a:t> </a:t>
            </a:r>
            <a:r>
              <a:rPr lang="ru-RU" dirty="0" err="1"/>
              <a:t>орналасады</a:t>
            </a:r>
            <a:r>
              <a:rPr lang="ru-RU" dirty="0"/>
              <a:t>. </a:t>
            </a:r>
            <a:r>
              <a:rPr lang="ru-RU" dirty="0" err="1"/>
              <a:t>шамамен</a:t>
            </a:r>
            <a:r>
              <a:rPr lang="ru-RU" dirty="0"/>
              <a:t> 270 ° </a:t>
            </a:r>
            <a:r>
              <a:rPr lang="en-US" dirty="0"/>
              <a:t>C </a:t>
            </a:r>
            <a:r>
              <a:rPr lang="ru-RU" dirty="0" err="1"/>
              <a:t>температурада</a:t>
            </a:r>
            <a:r>
              <a:rPr lang="ru-RU" dirty="0"/>
              <a:t>. </a:t>
            </a:r>
            <a:r>
              <a:rPr lang="ru-RU" dirty="0" err="1"/>
              <a:t>Ыстыққа</a:t>
            </a:r>
            <a:r>
              <a:rPr lang="ru-RU" dirty="0"/>
              <a:t> </a:t>
            </a:r>
            <a:r>
              <a:rPr lang="ru-RU" dirty="0" err="1"/>
              <a:t>төзімді</a:t>
            </a:r>
            <a:r>
              <a:rPr lang="ru-RU" dirty="0"/>
              <a:t> </a:t>
            </a:r>
            <a:r>
              <a:rPr lang="ru-RU" dirty="0" err="1"/>
              <a:t>пластиктен</a:t>
            </a:r>
            <a:r>
              <a:rPr lang="ru-RU" dirty="0"/>
              <a:t> </a:t>
            </a:r>
            <a:r>
              <a:rPr lang="ru-RU" dirty="0" err="1"/>
              <a:t>жасалған</a:t>
            </a:r>
            <a:r>
              <a:rPr lang="ru-RU" dirty="0"/>
              <a:t> </a:t>
            </a:r>
            <a:r>
              <a:rPr lang="ru-RU" dirty="0" err="1"/>
              <a:t>жең</a:t>
            </a:r>
            <a:r>
              <a:rPr lang="ru-RU" dirty="0"/>
              <a:t> </a:t>
            </a:r>
            <a:r>
              <a:rPr lang="ru-RU" dirty="0" err="1"/>
              <a:t>диаметрі</a:t>
            </a:r>
            <a:r>
              <a:rPr lang="ru-RU" dirty="0"/>
              <a:t> </a:t>
            </a:r>
            <a:r>
              <a:rPr lang="ru-RU" dirty="0" err="1"/>
              <a:t>кішірейеді</a:t>
            </a:r>
            <a:r>
              <a:rPr lang="ru-RU" dirty="0"/>
              <a:t>, </a:t>
            </a:r>
            <a:r>
              <a:rPr lang="ru-RU" dirty="0" err="1"/>
              <a:t>талшықты</a:t>
            </a:r>
            <a:r>
              <a:rPr lang="ru-RU" dirty="0"/>
              <a:t> </a:t>
            </a:r>
            <a:r>
              <a:rPr lang="ru-RU" dirty="0" err="1"/>
              <a:t>тығыз</a:t>
            </a:r>
            <a:r>
              <a:rPr lang="ru-RU" dirty="0"/>
              <a:t> </a:t>
            </a:r>
            <a:r>
              <a:rPr lang="ru-RU" dirty="0" err="1"/>
              <a:t>орап</a:t>
            </a:r>
            <a:r>
              <a:rPr lang="ru-RU" dirty="0"/>
              <a:t>, </a:t>
            </a:r>
            <a:r>
              <a:rPr lang="ru-RU" dirty="0" err="1"/>
              <a:t>оның</a:t>
            </a:r>
            <a:r>
              <a:rPr lang="ru-RU" dirty="0"/>
              <a:t> </a:t>
            </a:r>
            <a:r>
              <a:rPr lang="ru-RU" dirty="0" err="1"/>
              <a:t>ашық</a:t>
            </a:r>
            <a:r>
              <a:rPr lang="ru-RU" dirty="0"/>
              <a:t> </a:t>
            </a:r>
            <a:r>
              <a:rPr lang="ru-RU" dirty="0" err="1"/>
              <a:t>аймағын</a:t>
            </a:r>
            <a:r>
              <a:rPr lang="ru-RU" dirty="0"/>
              <a:t> </a:t>
            </a:r>
            <a:r>
              <a:rPr lang="ru-RU" dirty="0" err="1"/>
              <a:t>тығыздайды</a:t>
            </a:r>
            <a:r>
              <a:rPr lang="ru-RU" dirty="0"/>
              <a:t>. </a:t>
            </a:r>
            <a:r>
              <a:rPr lang="ru-RU" dirty="0" err="1"/>
              <a:t>Сыртқы</a:t>
            </a:r>
            <a:r>
              <a:rPr lang="ru-RU" dirty="0"/>
              <a:t> </a:t>
            </a:r>
            <a:r>
              <a:rPr lang="ru-RU" dirty="0" err="1"/>
              <a:t>түтік</a:t>
            </a:r>
            <a:r>
              <a:rPr lang="ru-RU" dirty="0"/>
              <a:t> </a:t>
            </a:r>
            <a:r>
              <a:rPr lang="ru-RU" dirty="0" err="1"/>
              <a:t>өзекшені</a:t>
            </a:r>
            <a:r>
              <a:rPr lang="ru-RU" dirty="0"/>
              <a:t> </a:t>
            </a:r>
            <a:r>
              <a:rPr lang="ru-RU" dirty="0" err="1"/>
              <a:t>дәнекерлеу</a:t>
            </a:r>
            <a:r>
              <a:rPr lang="ru-RU" dirty="0"/>
              <a:t> </a:t>
            </a:r>
            <a:r>
              <a:rPr lang="ru-RU" dirty="0" err="1"/>
              <a:t>орнына</a:t>
            </a:r>
            <a:r>
              <a:rPr lang="ru-RU" dirty="0"/>
              <a:t> </a:t>
            </a:r>
            <a:r>
              <a:rPr lang="ru-RU" dirty="0" err="1"/>
              <a:t>мықтап</a:t>
            </a:r>
            <a:r>
              <a:rPr lang="ru-RU" dirty="0"/>
              <a:t> </a:t>
            </a:r>
            <a:r>
              <a:rPr lang="ru-RU" dirty="0" err="1"/>
              <a:t>басады</a:t>
            </a:r>
            <a:r>
              <a:rPr lang="ru-RU" dirty="0"/>
              <a:t> </a:t>
            </a:r>
            <a:r>
              <a:rPr lang="ru-RU" dirty="0" err="1"/>
              <a:t>және</a:t>
            </a:r>
            <a:r>
              <a:rPr lang="ru-RU" dirty="0"/>
              <a:t> </a:t>
            </a:r>
            <a:r>
              <a:rPr lang="ru-RU" dirty="0" err="1"/>
              <a:t>бұл</a:t>
            </a:r>
            <a:r>
              <a:rPr lang="ru-RU" dirty="0"/>
              <a:t> </a:t>
            </a:r>
            <a:r>
              <a:rPr lang="ru-RU" dirty="0" err="1"/>
              <a:t>жерде</a:t>
            </a:r>
            <a:r>
              <a:rPr lang="ru-RU" dirty="0"/>
              <a:t> </a:t>
            </a:r>
            <a:r>
              <a:rPr lang="ru-RU" dirty="0" err="1"/>
              <a:t>дәнекерленген</a:t>
            </a:r>
            <a:r>
              <a:rPr lang="ru-RU" dirty="0"/>
              <a:t> </a:t>
            </a:r>
            <a:r>
              <a:rPr lang="ru-RU" dirty="0" err="1"/>
              <a:t>талшықтарды</a:t>
            </a:r>
            <a:r>
              <a:rPr lang="ru-RU" dirty="0"/>
              <a:t> </a:t>
            </a:r>
            <a:r>
              <a:rPr lang="ru-RU" dirty="0" err="1"/>
              <a:t>майыстыруға</a:t>
            </a:r>
            <a:r>
              <a:rPr lang="ru-RU" dirty="0"/>
              <a:t> </a:t>
            </a:r>
            <a:r>
              <a:rPr lang="ru-RU" dirty="0" err="1"/>
              <a:t>мүмкіндік</a:t>
            </a:r>
            <a:r>
              <a:rPr lang="ru-RU" dirty="0"/>
              <a:t> </a:t>
            </a:r>
            <a:r>
              <a:rPr lang="ru-RU" dirty="0" err="1"/>
              <a:t>бермейді</a:t>
            </a:r>
            <a:r>
              <a:rPr lang="ru-RU" dirty="0"/>
              <a:t>. </a:t>
            </a:r>
            <a:r>
              <a:rPr lang="ru-RU" dirty="0" err="1"/>
              <a:t>Содан</a:t>
            </a:r>
            <a:r>
              <a:rPr lang="ru-RU" dirty="0"/>
              <a:t> </a:t>
            </a:r>
            <a:r>
              <a:rPr lang="ru-RU" dirty="0" err="1"/>
              <a:t>кейін</a:t>
            </a:r>
            <a:r>
              <a:rPr lang="ru-RU" dirty="0"/>
              <a:t> </a:t>
            </a:r>
            <a:r>
              <a:rPr lang="ru-RU" dirty="0" err="1"/>
              <a:t>салқындатылған</a:t>
            </a:r>
            <a:r>
              <a:rPr lang="ru-RU" dirty="0"/>
              <a:t> гильза </a:t>
            </a:r>
            <a:r>
              <a:rPr lang="ru-RU" dirty="0" err="1"/>
              <a:t>арнайы</a:t>
            </a:r>
            <a:r>
              <a:rPr lang="ru-RU" dirty="0"/>
              <a:t> </a:t>
            </a:r>
            <a:r>
              <a:rPr lang="ru-RU" dirty="0" err="1"/>
              <a:t>ұйымдастырушыға</a:t>
            </a:r>
            <a:r>
              <a:rPr lang="ru-RU" dirty="0"/>
              <a:t> </a:t>
            </a:r>
            <a:r>
              <a:rPr lang="ru-RU" dirty="0" err="1"/>
              <a:t>орналастырылады</a:t>
            </a:r>
            <a:r>
              <a:rPr lang="ru-RU" dirty="0"/>
              <a:t>.</a:t>
            </a:r>
          </a:p>
          <a:p>
            <a:pPr algn="just"/>
            <a:r>
              <a:rPr lang="ru-RU" dirty="0" err="1"/>
              <a:t>Дәнекерленген</a:t>
            </a:r>
            <a:r>
              <a:rPr lang="ru-RU" dirty="0"/>
              <a:t> </a:t>
            </a:r>
            <a:r>
              <a:rPr lang="ru-RU" dirty="0" err="1"/>
              <a:t>қосқыштың</a:t>
            </a:r>
            <a:r>
              <a:rPr lang="ru-RU" dirty="0"/>
              <a:t> </a:t>
            </a:r>
            <a:r>
              <a:rPr lang="ru-RU" dirty="0" err="1"/>
              <a:t>шығыны</a:t>
            </a:r>
            <a:r>
              <a:rPr lang="ru-RU" dirty="0"/>
              <a:t> аз (0,01 дБ </a:t>
            </a:r>
            <a:r>
              <a:rPr lang="ru-RU" dirty="0" err="1"/>
              <a:t>аспайды</a:t>
            </a:r>
            <a:r>
              <a:rPr lang="ru-RU" dirty="0"/>
              <a:t>), </a:t>
            </a:r>
            <a:r>
              <a:rPr lang="ru-RU" dirty="0" err="1"/>
              <a:t>сенімділігі</a:t>
            </a:r>
            <a:r>
              <a:rPr lang="ru-RU" dirty="0"/>
              <a:t> </a:t>
            </a:r>
            <a:r>
              <a:rPr lang="ru-RU" dirty="0" err="1"/>
              <a:t>жоғары</a:t>
            </a:r>
            <a:r>
              <a:rPr lang="ru-RU" dirty="0"/>
              <a:t>, тез </a:t>
            </a:r>
            <a:r>
              <a:rPr lang="ru-RU" dirty="0" err="1"/>
              <a:t>дайындалады</a:t>
            </a:r>
            <a:r>
              <a:rPr lang="ru-RU" dirty="0"/>
              <a:t>, </a:t>
            </a:r>
            <a:r>
              <a:rPr lang="ru-RU" dirty="0" err="1"/>
              <a:t>бірақ</a:t>
            </a:r>
            <a:r>
              <a:rPr lang="ru-RU" dirty="0"/>
              <a:t> </a:t>
            </a:r>
            <a:r>
              <a:rPr lang="ru-RU" dirty="0" err="1"/>
              <a:t>дәнекерлеу</a:t>
            </a:r>
            <a:r>
              <a:rPr lang="ru-RU" dirty="0"/>
              <a:t> </a:t>
            </a:r>
            <a:r>
              <a:rPr lang="ru-RU" dirty="0" err="1"/>
              <a:t>талшықтарды</a:t>
            </a:r>
            <a:r>
              <a:rPr lang="ru-RU" dirty="0"/>
              <a:t> </a:t>
            </a:r>
            <a:r>
              <a:rPr lang="ru-RU" dirty="0" err="1"/>
              <a:t>қосудың</a:t>
            </a:r>
            <a:r>
              <a:rPr lang="ru-RU" dirty="0"/>
              <a:t> </a:t>
            </a:r>
            <a:r>
              <a:rPr lang="ru-RU" dirty="0" err="1"/>
              <a:t>ең</a:t>
            </a:r>
            <a:r>
              <a:rPr lang="ru-RU" dirty="0"/>
              <a:t> </a:t>
            </a:r>
            <a:r>
              <a:rPr lang="ru-RU" dirty="0" err="1"/>
              <a:t>қымбат</a:t>
            </a:r>
            <a:r>
              <a:rPr lang="ru-RU" dirty="0"/>
              <a:t> </a:t>
            </a:r>
            <a:r>
              <a:rPr lang="ru-RU" dirty="0" err="1"/>
              <a:t>әдісі</a:t>
            </a:r>
            <a:r>
              <a:rPr lang="ru-RU" dirty="0"/>
              <a:t> </a:t>
            </a:r>
            <a:r>
              <a:rPr lang="ru-RU" dirty="0" err="1"/>
              <a:t>болып</a:t>
            </a:r>
            <a:r>
              <a:rPr lang="ru-RU" dirty="0"/>
              <a:t> </a:t>
            </a:r>
            <a:r>
              <a:rPr lang="ru-RU" dirty="0" err="1"/>
              <a:t>табылады</a:t>
            </a:r>
            <a:r>
              <a:rPr lang="ru-RU" dirty="0"/>
              <a:t>: </a:t>
            </a:r>
            <a:r>
              <a:rPr lang="ru-RU" dirty="0" err="1"/>
              <a:t>ол</a:t>
            </a:r>
            <a:r>
              <a:rPr lang="ru-RU" dirty="0"/>
              <a:t> </a:t>
            </a:r>
            <a:r>
              <a:rPr lang="ru-RU" dirty="0" err="1"/>
              <a:t>қымбат</a:t>
            </a:r>
            <a:r>
              <a:rPr lang="ru-RU" dirty="0"/>
              <a:t> (12 000 </a:t>
            </a:r>
            <a:r>
              <a:rPr lang="ru-RU" dirty="0" err="1"/>
              <a:t>доллардан</a:t>
            </a:r>
            <a:r>
              <a:rPr lang="ru-RU" dirty="0"/>
              <a:t> 40 000 </a:t>
            </a:r>
            <a:r>
              <a:rPr lang="ru-RU" dirty="0" err="1"/>
              <a:t>долларға</a:t>
            </a:r>
            <a:r>
              <a:rPr lang="ru-RU" dirty="0"/>
              <a:t> </a:t>
            </a:r>
            <a:r>
              <a:rPr lang="ru-RU" dirty="0" err="1"/>
              <a:t>дейін</a:t>
            </a:r>
            <a:r>
              <a:rPr lang="ru-RU" dirty="0"/>
              <a:t>) </a:t>
            </a:r>
            <a:r>
              <a:rPr lang="ru-RU" dirty="0" err="1"/>
              <a:t>сплайзерді</a:t>
            </a:r>
            <a:r>
              <a:rPr lang="ru-RU" dirty="0"/>
              <a:t>, </a:t>
            </a:r>
            <a:r>
              <a:rPr lang="ru-RU" dirty="0" err="1"/>
              <a:t>дәл</a:t>
            </a:r>
            <a:r>
              <a:rPr lang="ru-RU" dirty="0"/>
              <a:t> </a:t>
            </a:r>
            <a:r>
              <a:rPr lang="ru-RU" dirty="0" err="1"/>
              <a:t>кескішті</a:t>
            </a:r>
            <a:r>
              <a:rPr lang="ru-RU" dirty="0"/>
              <a:t> </a:t>
            </a:r>
            <a:r>
              <a:rPr lang="ru-RU" dirty="0" err="1"/>
              <a:t>және</a:t>
            </a:r>
            <a:r>
              <a:rPr lang="ru-RU" dirty="0"/>
              <a:t> </a:t>
            </a:r>
            <a:r>
              <a:rPr lang="ru-RU" dirty="0" err="1"/>
              <a:t>жоғары</a:t>
            </a:r>
            <a:r>
              <a:rPr lang="ru-RU" dirty="0"/>
              <a:t> </a:t>
            </a:r>
            <a:r>
              <a:rPr lang="ru-RU" dirty="0" err="1"/>
              <a:t>білікті</a:t>
            </a:r>
            <a:r>
              <a:rPr lang="ru-RU" dirty="0"/>
              <a:t> оператор. </a:t>
            </a:r>
            <a:r>
              <a:rPr lang="ru-RU" dirty="0" err="1"/>
              <a:t>Қорғаныс</a:t>
            </a:r>
            <a:r>
              <a:rPr lang="ru-RU" dirty="0"/>
              <a:t> </a:t>
            </a:r>
            <a:r>
              <a:rPr lang="ru-RU" dirty="0" err="1"/>
              <a:t>жеңдері</a:t>
            </a:r>
            <a:r>
              <a:rPr lang="ru-RU" dirty="0"/>
              <a:t> </a:t>
            </a:r>
            <a:r>
              <a:rPr lang="ru-RU" dirty="0" err="1"/>
              <a:t>салыстырмалы</a:t>
            </a:r>
            <a:r>
              <a:rPr lang="ru-RU" dirty="0"/>
              <a:t> </a:t>
            </a:r>
            <a:r>
              <a:rPr lang="ru-RU" dirty="0" err="1"/>
              <a:t>түрде</a:t>
            </a:r>
            <a:r>
              <a:rPr lang="ru-RU" dirty="0"/>
              <a:t> </a:t>
            </a:r>
            <a:r>
              <a:rPr lang="ru-RU" dirty="0" err="1"/>
              <a:t>арзан</a:t>
            </a:r>
            <a:r>
              <a:rPr lang="ru-RU" dirty="0"/>
              <a:t>, </a:t>
            </a:r>
            <a:r>
              <a:rPr lang="ru-RU" dirty="0" err="1"/>
              <a:t>ең</a:t>
            </a:r>
            <a:r>
              <a:rPr lang="ru-RU" dirty="0"/>
              <a:t> </a:t>
            </a:r>
            <a:r>
              <a:rPr lang="ru-RU" dirty="0" err="1"/>
              <a:t>жақсылары</a:t>
            </a:r>
            <a:r>
              <a:rPr lang="ru-RU" dirty="0"/>
              <a:t> </a:t>
            </a:r>
            <a:r>
              <a:rPr lang="ru-RU" dirty="0" err="1"/>
              <a:t>шамамен</a:t>
            </a:r>
            <a:r>
              <a:rPr lang="ru-RU" dirty="0"/>
              <a:t> 50 цент </a:t>
            </a:r>
            <a:r>
              <a:rPr lang="ru-RU" dirty="0" err="1"/>
              <a:t>тұрады</a:t>
            </a:r>
            <a:r>
              <a:rPr lang="ru-RU" dirty="0"/>
              <a:t>.</a:t>
            </a:r>
          </a:p>
          <a:p>
            <a:endParaRPr lang="ru-RU" dirty="0"/>
          </a:p>
        </p:txBody>
      </p:sp>
    </p:spTree>
    <p:extLst>
      <p:ext uri="{BB962C8B-B14F-4D97-AF65-F5344CB8AC3E}">
        <p14:creationId xmlns:p14="http://schemas.microsoft.com/office/powerpoint/2010/main" val="15506254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ятиугольник 8"/>
          <p:cNvSpPr/>
          <p:nvPr/>
        </p:nvSpPr>
        <p:spPr>
          <a:xfrm>
            <a:off x="0" y="278604"/>
            <a:ext cx="11058526" cy="700088"/>
          </a:xfrm>
          <a:prstGeom prst="homePlate">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4" name="Выноска 3 (граница и черта) 3"/>
          <p:cNvSpPr/>
          <p:nvPr/>
        </p:nvSpPr>
        <p:spPr>
          <a:xfrm flipV="1">
            <a:off x="1500187" y="1926852"/>
            <a:ext cx="9679781" cy="4300537"/>
          </a:xfrm>
          <a:prstGeom prst="accentBorderCallout3">
            <a:avLst>
              <a:gd name="adj1" fmla="val 17279"/>
              <a:gd name="adj2" fmla="val -2147"/>
              <a:gd name="adj3" fmla="val 17181"/>
              <a:gd name="adj4" fmla="val -8714"/>
              <a:gd name="adj5" fmla="val 117191"/>
              <a:gd name="adj6" fmla="val -8861"/>
              <a:gd name="adj7" fmla="val 116547"/>
              <a:gd name="adj8" fmla="val 27013"/>
            </a:avLst>
          </a:prstGeom>
          <a:solidFill>
            <a:schemeClr val="bg1">
              <a:lumMod val="95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Прямоугольник 4"/>
          <p:cNvSpPr/>
          <p:nvPr/>
        </p:nvSpPr>
        <p:spPr>
          <a:xfrm>
            <a:off x="1630815" y="2133961"/>
            <a:ext cx="9679781" cy="4093428"/>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r>
              <a:rPr lang="ru-RU" sz="2000" dirty="0" smtClean="0"/>
              <a:t>1.Оптикалық </a:t>
            </a:r>
            <a:r>
              <a:rPr lang="ru-RU" sz="2000" dirty="0" err="1"/>
              <a:t>қосқыштардың</a:t>
            </a:r>
            <a:r>
              <a:rPr lang="ru-RU" sz="2000" dirty="0"/>
              <a:t> </a:t>
            </a:r>
            <a:r>
              <a:rPr lang="ru-RU" sz="2000" dirty="0" err="1"/>
              <a:t>мақсаты</a:t>
            </a:r>
            <a:r>
              <a:rPr lang="ru-RU" sz="2000" dirty="0"/>
              <a:t> </a:t>
            </a:r>
            <a:r>
              <a:rPr lang="ru-RU" sz="2000" dirty="0" err="1"/>
              <a:t>қандай</a:t>
            </a:r>
            <a:r>
              <a:rPr lang="ru-RU" sz="2000" dirty="0"/>
              <a:t>?</a:t>
            </a:r>
          </a:p>
          <a:p>
            <a:r>
              <a:rPr lang="ru-RU" sz="2000" dirty="0"/>
              <a:t>2.Оптикалық </a:t>
            </a:r>
            <a:r>
              <a:rPr lang="ru-RU" sz="2000" dirty="0" err="1"/>
              <a:t>қосқыштардың</a:t>
            </a:r>
            <a:r>
              <a:rPr lang="ru-RU" sz="2000" dirty="0"/>
              <a:t> </a:t>
            </a:r>
            <a:r>
              <a:rPr lang="ru-RU" sz="2000" dirty="0" err="1"/>
              <a:t>конструкциясын</a:t>
            </a:r>
            <a:r>
              <a:rPr lang="ru-RU" sz="2000" dirty="0"/>
              <a:t> </a:t>
            </a:r>
            <a:r>
              <a:rPr lang="ru-RU" sz="2000" dirty="0" err="1"/>
              <a:t>сипаттаңыз</a:t>
            </a:r>
            <a:r>
              <a:rPr lang="ru-RU" sz="2000" dirty="0"/>
              <a:t>.</a:t>
            </a:r>
          </a:p>
          <a:p>
            <a:r>
              <a:rPr lang="ru-RU" sz="2000" dirty="0"/>
              <a:t>3.Оптикалық </a:t>
            </a:r>
            <a:r>
              <a:rPr lang="ru-RU" sz="2000" dirty="0" err="1"/>
              <a:t>қосқыштардың</a:t>
            </a:r>
            <a:r>
              <a:rPr lang="ru-RU" sz="2000" dirty="0"/>
              <a:t> </a:t>
            </a:r>
            <a:r>
              <a:rPr lang="ru-RU" sz="2000" dirty="0" err="1"/>
              <a:t>негізгі</a:t>
            </a:r>
            <a:r>
              <a:rPr lang="ru-RU" sz="2000" dirty="0"/>
              <a:t> </a:t>
            </a:r>
            <a:r>
              <a:rPr lang="ru-RU" sz="2000" dirty="0" err="1"/>
              <a:t>ұшының</a:t>
            </a:r>
            <a:r>
              <a:rPr lang="ru-RU" sz="2000" dirty="0"/>
              <a:t> </a:t>
            </a:r>
            <a:r>
              <a:rPr lang="ru-RU" sz="2000" dirty="0" err="1"/>
              <a:t>пішіндері</a:t>
            </a:r>
            <a:r>
              <a:rPr lang="ru-RU" sz="2000" dirty="0"/>
              <a:t> </a:t>
            </a:r>
            <a:r>
              <a:rPr lang="ru-RU" sz="2000" dirty="0" err="1"/>
              <a:t>қандай</a:t>
            </a:r>
            <a:r>
              <a:rPr lang="ru-RU" sz="2000" dirty="0"/>
              <a:t>?</a:t>
            </a:r>
          </a:p>
          <a:p>
            <a:r>
              <a:rPr lang="ru-RU" sz="2000" dirty="0"/>
              <a:t>4.PC </a:t>
            </a:r>
            <a:r>
              <a:rPr lang="ru-RU" sz="2000" dirty="0" err="1"/>
              <a:t>және</a:t>
            </a:r>
            <a:r>
              <a:rPr lang="ru-RU" sz="2000" dirty="0"/>
              <a:t> APC </a:t>
            </a:r>
            <a:r>
              <a:rPr lang="ru-RU" sz="2000" dirty="0" err="1"/>
              <a:t>оптикалық</a:t>
            </a:r>
            <a:r>
              <a:rPr lang="ru-RU" sz="2000" dirty="0"/>
              <a:t> </a:t>
            </a:r>
            <a:r>
              <a:rPr lang="ru-RU" sz="2000" dirty="0" err="1"/>
              <a:t>ажыратылатын</a:t>
            </a:r>
            <a:r>
              <a:rPr lang="ru-RU" sz="2000" dirty="0"/>
              <a:t> </a:t>
            </a:r>
            <a:r>
              <a:rPr lang="ru-RU" sz="2000" dirty="0" err="1"/>
              <a:t>коннекторлардың</a:t>
            </a:r>
            <a:r>
              <a:rPr lang="ru-RU" sz="2000" dirty="0"/>
              <a:t> </a:t>
            </a:r>
            <a:r>
              <a:rPr lang="ru-RU" sz="2000" dirty="0" err="1"/>
              <a:t>ұштары</a:t>
            </a:r>
            <a:r>
              <a:rPr lang="ru-RU" sz="2000" dirty="0"/>
              <a:t> </a:t>
            </a:r>
            <a:r>
              <a:rPr lang="ru-RU" sz="2000" dirty="0" err="1"/>
              <a:t>несімен</a:t>
            </a:r>
            <a:r>
              <a:rPr lang="ru-RU" sz="2000" dirty="0"/>
              <a:t> </a:t>
            </a:r>
            <a:r>
              <a:rPr lang="ru-RU" sz="2000" dirty="0" err="1"/>
              <a:t>ерекшеленеді</a:t>
            </a:r>
            <a:r>
              <a:rPr lang="ru-RU" sz="2000" dirty="0"/>
              <a:t>?</a:t>
            </a:r>
          </a:p>
          <a:p>
            <a:r>
              <a:rPr lang="ru-RU" sz="2000" dirty="0"/>
              <a:t>5.Оптикалық </a:t>
            </a:r>
            <a:r>
              <a:rPr lang="ru-RU" sz="2000" dirty="0" err="1"/>
              <a:t>қосқыштардың</a:t>
            </a:r>
            <a:r>
              <a:rPr lang="ru-RU" sz="2000" dirty="0"/>
              <a:t> </a:t>
            </a:r>
            <a:r>
              <a:rPr lang="ru-RU" sz="2000" dirty="0" err="1"/>
              <a:t>негізгі</a:t>
            </a:r>
            <a:r>
              <a:rPr lang="ru-RU" sz="2000" dirty="0"/>
              <a:t> </a:t>
            </a:r>
            <a:r>
              <a:rPr lang="ru-RU" sz="2000" dirty="0" err="1"/>
              <a:t>жоғалту</a:t>
            </a:r>
            <a:r>
              <a:rPr lang="ru-RU" sz="2000" dirty="0"/>
              <a:t> </a:t>
            </a:r>
            <a:r>
              <a:rPr lang="ru-RU" sz="2000" dirty="0" err="1"/>
              <a:t>факторларын</a:t>
            </a:r>
            <a:r>
              <a:rPr lang="ru-RU" sz="2000" dirty="0"/>
              <a:t> </a:t>
            </a:r>
            <a:r>
              <a:rPr lang="ru-RU" sz="2000" dirty="0" err="1"/>
              <a:t>атаңыз</a:t>
            </a:r>
            <a:r>
              <a:rPr lang="ru-RU" sz="2000" dirty="0"/>
              <a:t>.</a:t>
            </a:r>
          </a:p>
          <a:p>
            <a:r>
              <a:rPr lang="ru-RU" sz="2000" dirty="0"/>
              <a:t>6.Оптикалық </a:t>
            </a:r>
            <a:r>
              <a:rPr lang="ru-RU" sz="2000" dirty="0" err="1"/>
              <a:t>қосқыштардағы</a:t>
            </a:r>
            <a:r>
              <a:rPr lang="ru-RU" sz="2000" dirty="0"/>
              <a:t> </a:t>
            </a:r>
            <a:r>
              <a:rPr lang="ru-RU" sz="2000" dirty="0" err="1"/>
              <a:t>жоғалтулар</a:t>
            </a:r>
            <a:r>
              <a:rPr lang="ru-RU" sz="2000" dirty="0"/>
              <a:t> </a:t>
            </a:r>
            <a:r>
              <a:rPr lang="ru-RU" sz="2000" dirty="0" err="1"/>
              <a:t>қандай</a:t>
            </a:r>
            <a:r>
              <a:rPr lang="ru-RU" sz="2000" dirty="0"/>
              <a:t>?</a:t>
            </a:r>
          </a:p>
          <a:p>
            <a:r>
              <a:rPr lang="ru-RU" sz="2000" dirty="0"/>
              <a:t>7.</a:t>
            </a:r>
            <a:r>
              <a:rPr lang="kk-KZ" sz="2000" dirty="0"/>
              <a:t>О</a:t>
            </a:r>
            <a:r>
              <a:rPr lang="ru-RU" sz="2000" dirty="0" err="1"/>
              <a:t>птикалық</a:t>
            </a:r>
            <a:r>
              <a:rPr lang="ru-RU" sz="2000" dirty="0"/>
              <a:t>	</a:t>
            </a:r>
            <a:r>
              <a:rPr lang="ru-RU" sz="2000" dirty="0" err="1"/>
              <a:t>ажыратылатын</a:t>
            </a:r>
            <a:r>
              <a:rPr lang="ru-RU" sz="2000" dirty="0"/>
              <a:t>	</a:t>
            </a:r>
            <a:r>
              <a:rPr lang="ru-RU" sz="2000" dirty="0" err="1"/>
              <a:t>қосқыштар</a:t>
            </a:r>
            <a:r>
              <a:rPr lang="ru-RU" sz="2000" dirty="0"/>
              <a:t>, </a:t>
            </a:r>
            <a:r>
              <a:rPr lang="ru-RU" sz="2000" dirty="0" err="1"/>
              <a:t>олардың</a:t>
            </a:r>
            <a:r>
              <a:rPr lang="ru-RU" sz="2000" dirty="0"/>
              <a:t> </a:t>
            </a:r>
            <a:endParaRPr lang="ru-RU" sz="2000" dirty="0" smtClean="0"/>
          </a:p>
          <a:p>
            <a:r>
              <a:rPr lang="ru-RU" sz="2000" dirty="0" err="1" smtClean="0"/>
              <a:t>артықшылықтары</a:t>
            </a:r>
            <a:r>
              <a:rPr lang="ru-RU" sz="2000" dirty="0" smtClean="0"/>
              <a:t> </a:t>
            </a:r>
            <a:r>
              <a:rPr lang="ru-RU" sz="2000" dirty="0"/>
              <a:t>мен </a:t>
            </a:r>
            <a:r>
              <a:rPr lang="ru-RU" sz="2000" dirty="0" err="1"/>
              <a:t>кемшіліктері</a:t>
            </a:r>
            <a:r>
              <a:rPr lang="ru-RU" sz="2000" dirty="0"/>
              <a:t>.</a:t>
            </a:r>
          </a:p>
          <a:p>
            <a:r>
              <a:rPr lang="ru-RU" sz="2000" dirty="0"/>
              <a:t>8.Механикалық </a:t>
            </a:r>
            <a:r>
              <a:rPr lang="ru-RU" sz="2000" dirty="0" err="1"/>
              <a:t>құрылғының</a:t>
            </a:r>
            <a:r>
              <a:rPr lang="ru-RU" sz="2000" dirty="0"/>
              <a:t> </a:t>
            </a:r>
            <a:r>
              <a:rPr lang="ru-RU" sz="2000" dirty="0" err="1"/>
              <a:t>конструкциясын</a:t>
            </a:r>
            <a:r>
              <a:rPr lang="ru-RU" sz="2000" dirty="0"/>
              <a:t> </a:t>
            </a:r>
            <a:r>
              <a:rPr lang="ru-RU" sz="2000" dirty="0" err="1"/>
              <a:t>сипаттаңыз</a:t>
            </a:r>
            <a:r>
              <a:rPr lang="ru-RU" sz="2000" dirty="0"/>
              <a:t>.</a:t>
            </a:r>
          </a:p>
          <a:p>
            <a:r>
              <a:rPr lang="ru-RU" sz="2000" dirty="0"/>
              <a:t>9.Оптикалық </a:t>
            </a:r>
            <a:r>
              <a:rPr lang="ru-RU" sz="2000" dirty="0" err="1"/>
              <a:t>талшықтардың</a:t>
            </a:r>
            <a:r>
              <a:rPr lang="ru-RU" sz="2000" dirty="0"/>
              <a:t> </a:t>
            </a:r>
            <a:r>
              <a:rPr lang="ru-RU" sz="2000" dirty="0" err="1"/>
              <a:t>дәнекерленген</a:t>
            </a:r>
            <a:r>
              <a:rPr lang="ru-RU" sz="2000" dirty="0"/>
              <a:t> </a:t>
            </a:r>
            <a:r>
              <a:rPr lang="ru-RU" sz="2000" dirty="0" err="1"/>
              <a:t>қосылысының</a:t>
            </a:r>
            <a:r>
              <a:rPr lang="ru-RU" sz="2000" dirty="0"/>
              <a:t> </a:t>
            </a:r>
            <a:endParaRPr lang="ru-RU" sz="2000" dirty="0" smtClean="0"/>
          </a:p>
          <a:p>
            <a:r>
              <a:rPr lang="ru-RU" sz="2000" dirty="0" err="1" smtClean="0"/>
              <a:t>ерекшеліктері</a:t>
            </a:r>
            <a:r>
              <a:rPr lang="ru-RU" sz="2000" dirty="0" smtClean="0"/>
              <a:t> </a:t>
            </a:r>
            <a:r>
              <a:rPr lang="ru-RU" sz="2000" dirty="0" err="1"/>
              <a:t>қандай</a:t>
            </a:r>
            <a:r>
              <a:rPr lang="ru-RU" sz="2000" dirty="0"/>
              <a:t>?</a:t>
            </a:r>
          </a:p>
          <a:p>
            <a:r>
              <a:rPr lang="ru-RU" sz="2000" dirty="0"/>
              <a:t> </a:t>
            </a:r>
          </a:p>
        </p:txBody>
      </p:sp>
      <p:sp>
        <p:nvSpPr>
          <p:cNvPr id="6" name="Прямоугольник 5"/>
          <p:cNvSpPr/>
          <p:nvPr/>
        </p:nvSpPr>
        <p:spPr>
          <a:xfrm>
            <a:off x="765166" y="397815"/>
            <a:ext cx="3415679" cy="461665"/>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spAutoFit/>
          </a:bodyPr>
          <a:lstStyle/>
          <a:p>
            <a:pPr lvl="0"/>
            <a:r>
              <a:rPr lang="kk-KZ" sz="2400" dirty="0" smtClean="0">
                <a:latin typeface="Times New Roman" panose="02020603050405020304" pitchFamily="18" charset="0"/>
                <a:cs typeface="Times New Roman" panose="02020603050405020304" pitchFamily="18" charset="0"/>
              </a:rPr>
              <a:t>10.3</a:t>
            </a:r>
            <a:r>
              <a:rPr lang="kk-KZ" sz="2400" b="0" dirty="0" smtClean="0">
                <a:effectLst/>
                <a:latin typeface="Times New Roman" panose="02020603050405020304" pitchFamily="18" charset="0"/>
                <a:cs typeface="Times New Roman" panose="02020603050405020304" pitchFamily="18" charset="0"/>
              </a:rPr>
              <a:t>. </a:t>
            </a:r>
            <a:r>
              <a:rPr lang="kk-KZ" sz="2400" b="0" dirty="0" smtClean="0">
                <a:effectLst/>
                <a:latin typeface="Times New Roman" panose="02020603050405020304" pitchFamily="18" charset="0"/>
                <a:cs typeface="Times New Roman" panose="02020603050405020304" pitchFamily="18" charset="0"/>
              </a:rPr>
              <a:t>Бақылау сұрақтары</a:t>
            </a:r>
            <a:endParaRPr lang="ru-RU" sz="2400" dirty="0"/>
          </a:p>
        </p:txBody>
      </p:sp>
      <p:pic>
        <p:nvPicPr>
          <p:cNvPr id="7" name="Рисунок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43937" y="3955682"/>
            <a:ext cx="3080140" cy="2843206"/>
          </a:xfrm>
          <a:prstGeom prst="rect">
            <a:avLst/>
          </a:prstGeom>
          <a:effectLst/>
        </p:spPr>
      </p:pic>
      <p:sp>
        <p:nvSpPr>
          <p:cNvPr id="8" name="Нашивка 7"/>
          <p:cNvSpPr/>
          <p:nvPr/>
        </p:nvSpPr>
        <p:spPr>
          <a:xfrm>
            <a:off x="11058526" y="278604"/>
            <a:ext cx="1133474" cy="700088"/>
          </a:xfrm>
          <a:prstGeom prst="chevron">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solidFill>
                  <a:schemeClr val="tx1"/>
                </a:solidFill>
              </a:rPr>
              <a:t>21</a:t>
            </a:r>
            <a:endParaRPr lang="ru-RU" dirty="0">
              <a:solidFill>
                <a:schemeClr val="tx1"/>
              </a:solidFill>
            </a:endParaRPr>
          </a:p>
        </p:txBody>
      </p:sp>
    </p:spTree>
    <p:extLst>
      <p:ext uri="{BB962C8B-B14F-4D97-AF65-F5344CB8AC3E}">
        <p14:creationId xmlns:p14="http://schemas.microsoft.com/office/powerpoint/2010/main" val="11216632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ятиугольник 8"/>
          <p:cNvSpPr/>
          <p:nvPr/>
        </p:nvSpPr>
        <p:spPr>
          <a:xfrm>
            <a:off x="0" y="278604"/>
            <a:ext cx="11058526" cy="700088"/>
          </a:xfrm>
          <a:prstGeom prst="homePlate">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0" y="397815"/>
            <a:ext cx="10801350" cy="461665"/>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algn="ctr"/>
            <a:r>
              <a:rPr lang="ru-RU" sz="2400" dirty="0" err="1" smtClean="0">
                <a:latin typeface="Times New Roman" panose="02020603050405020304" pitchFamily="18" charset="0"/>
                <a:cs typeface="Times New Roman" panose="02020603050405020304" pitchFamily="18" charset="0"/>
              </a:rPr>
              <a:t>Ажыратылатын</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қосқыштар</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және</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олардың</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конструкциялары</a:t>
            </a:r>
            <a:endParaRPr lang="ru-RU" sz="2400" dirty="0">
              <a:latin typeface="Times New Roman" panose="02020603050405020304" pitchFamily="18" charset="0"/>
              <a:cs typeface="Times New Roman" panose="02020603050405020304" pitchFamily="18" charset="0"/>
            </a:endParaRPr>
          </a:p>
        </p:txBody>
      </p:sp>
      <p:sp>
        <p:nvSpPr>
          <p:cNvPr id="8" name="Нашивка 7"/>
          <p:cNvSpPr/>
          <p:nvPr/>
        </p:nvSpPr>
        <p:spPr>
          <a:xfrm>
            <a:off x="11058526" y="278604"/>
            <a:ext cx="1028701" cy="700088"/>
          </a:xfrm>
          <a:prstGeom prst="chevron">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a:solidFill>
                  <a:schemeClr val="tx1"/>
                </a:solidFill>
              </a:rPr>
              <a:t>3</a:t>
            </a:r>
            <a:endParaRPr lang="ru-RU" dirty="0">
              <a:solidFill>
                <a:schemeClr val="tx1"/>
              </a:solidFill>
            </a:endParaRPr>
          </a:p>
        </p:txBody>
      </p:sp>
      <p:sp>
        <p:nvSpPr>
          <p:cNvPr id="2" name="Прямоугольник 1"/>
          <p:cNvSpPr/>
          <p:nvPr/>
        </p:nvSpPr>
        <p:spPr>
          <a:xfrm>
            <a:off x="328612" y="1514475"/>
            <a:ext cx="7100887" cy="5016758"/>
          </a:xfrm>
          <a:prstGeom prst="rect">
            <a:avLst/>
          </a:prstGeom>
        </p:spPr>
        <p:txBody>
          <a:bodyPr wrap="square">
            <a:spAutoFit/>
          </a:bodyPr>
          <a:lstStyle/>
          <a:p>
            <a:pPr indent="450215" algn="just">
              <a:spcAft>
                <a:spcPts val="0"/>
              </a:spcAft>
            </a:pPr>
            <a:r>
              <a:rPr lang="ru-RU" sz="2000" dirty="0" smtClean="0">
                <a:latin typeface="Times New Roman" panose="02020603050405020304" pitchFamily="18" charset="0"/>
                <a:ea typeface="Times New Roman" panose="02020603050405020304" pitchFamily="18" charset="0"/>
                <a:cs typeface="Times New Roman" panose="02020603050405020304" pitchFamily="18" charset="0"/>
              </a:rPr>
              <a:t>Дизайн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бойынша</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қосылымдар</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симметриялы</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және</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асимметриялық</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Жеңілдетілген</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қосылу</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схемалары</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12.1-суретте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көрсетілген</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a:t>
            </a:r>
            <a:endParaRPr lang="ru-RU" sz="1400" dirty="0">
              <a:latin typeface="Calibri" panose="020F0502020204030204" pitchFamily="34" charset="0"/>
              <a:ea typeface="Times New Roman" panose="02020603050405020304" pitchFamily="18" charset="0"/>
              <a:cs typeface="Times New Roman" panose="02020603050405020304" pitchFamily="18" charset="0"/>
            </a:endParaRPr>
          </a:p>
          <a:p>
            <a:pPr indent="450215" algn="just">
              <a:spcAft>
                <a:spcPts val="0"/>
              </a:spcAft>
            </a:pP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Асимметриялық</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дизайнмен</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қосылымды</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ұйымдастыру</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үшін</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екі</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элемент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қажет</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бастапқы</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қосқышы</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және</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штепсельдік</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қосқыш</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12.1а-сурет. Коннектор-</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тығынның</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капиллярлық</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түтігіндегі</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оптикалық</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талшық</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капиллярдың</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соңына</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жетпей</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тереңдікте</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қалады</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Керісінше</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аналық</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қосқыштағы</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талшық</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сыртқа</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шығады</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Қосылу</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кезінде</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талшықтардың</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физикалық</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жанасуы</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талшықтардың</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туралануын</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қамтамасыз</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ететін</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капилляр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ұшының</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ішінде</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болады</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Бұл</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қосқыштардың</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ашық</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талшықтары</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мен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капиллярлық</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қуысы</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асимметриялық</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дизайнның</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сенімділігін</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төмендететін</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негізгі</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кемшіліктер</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болып</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табылады</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Әсіресе</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кемшіліктер</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қайта</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қосылулардың</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көптігіне</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әсер</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етеді</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Сондықтан</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дизайнның</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бұл</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түрі</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сирек</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кездеседі</a:t>
            </a:r>
            <a:r>
              <a:rPr lang="ru-RU" sz="2000" dirty="0" smtClean="0">
                <a:latin typeface="Times New Roman" panose="02020603050405020304" pitchFamily="18" charset="0"/>
                <a:ea typeface="Times New Roman" panose="02020603050405020304" pitchFamily="18" charset="0"/>
                <a:cs typeface="Times New Roman" panose="02020603050405020304" pitchFamily="18" charset="0"/>
              </a:rPr>
              <a:t>.</a:t>
            </a:r>
            <a:endParaRPr lang="ru-RU" sz="1400" dirty="0">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10" name="Рисунок 9"/>
          <p:cNvPicPr/>
          <p:nvPr/>
        </p:nvPicPr>
        <p:blipFill>
          <a:blip r:embed="rId2">
            <a:extLst>
              <a:ext uri="{28A0092B-C50C-407E-A947-70E740481C1C}">
                <a14:useLocalDpi xmlns:a14="http://schemas.microsoft.com/office/drawing/2010/main" val="0"/>
              </a:ext>
            </a:extLst>
          </a:blip>
          <a:srcRect/>
          <a:stretch>
            <a:fillRect/>
          </a:stretch>
        </p:blipFill>
        <p:spPr bwMode="auto">
          <a:xfrm>
            <a:off x="7815263" y="1214437"/>
            <a:ext cx="3757613" cy="3639921"/>
          </a:xfrm>
          <a:prstGeom prst="rect">
            <a:avLst/>
          </a:prstGeom>
          <a:noFill/>
        </p:spPr>
      </p:pic>
      <p:sp>
        <p:nvSpPr>
          <p:cNvPr id="4" name="Прямоугольник 3"/>
          <p:cNvSpPr/>
          <p:nvPr/>
        </p:nvSpPr>
        <p:spPr>
          <a:xfrm>
            <a:off x="7531894" y="4987857"/>
            <a:ext cx="4324350" cy="1754326"/>
          </a:xfrm>
          <a:prstGeom prst="rect">
            <a:avLst/>
          </a:prstGeom>
        </p:spPr>
        <p:txBody>
          <a:bodyPr wrap="square">
            <a:spAutoFit/>
          </a:bodyPr>
          <a:lstStyle/>
          <a:p>
            <a:pPr algn="ctr">
              <a:spcAft>
                <a:spcPts val="0"/>
              </a:spcAft>
            </a:pPr>
            <a:r>
              <a:rPr lang="ru-RU" dirty="0">
                <a:latin typeface="Times New Roman" panose="02020603050405020304" pitchFamily="18" charset="0"/>
                <a:ea typeface="Times New Roman" panose="02020603050405020304" pitchFamily="18" charset="0"/>
                <a:cs typeface="Times New Roman" panose="02020603050405020304" pitchFamily="18" charset="0"/>
              </a:rPr>
              <a:t>12.1-сурет.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Қосқыш</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конструкциялары</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p>
          <a:p>
            <a:pPr>
              <a:spcAft>
                <a:spcPts val="0"/>
              </a:spcAft>
            </a:pPr>
            <a:r>
              <a:rPr lang="ru-RU" dirty="0" smtClean="0">
                <a:latin typeface="Times New Roman" panose="02020603050405020304" pitchFamily="18" charset="0"/>
                <a:ea typeface="Times New Roman" panose="02020603050405020304" pitchFamily="18" charset="0"/>
                <a:cs typeface="Times New Roman" panose="02020603050405020304" pitchFamily="18" charset="0"/>
              </a:rPr>
              <a:t>а</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асимметриялық</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endParaRPr lang="ru-RU" dirty="0" smtClean="0">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ru-RU" dirty="0" smtClean="0">
                <a:latin typeface="Times New Roman" panose="02020603050405020304" pitchFamily="18" charset="0"/>
                <a:ea typeface="Times New Roman" panose="02020603050405020304" pitchFamily="18" charset="0"/>
                <a:cs typeface="Times New Roman" panose="02020603050405020304" pitchFamily="18" charset="0"/>
              </a:rPr>
              <a:t>б</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симметриялы</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endParaRPr lang="ru-RU" sz="1200" dirty="0">
              <a:latin typeface="Calibri" panose="020F0502020204030204" pitchFamily="34" charset="0"/>
              <a:ea typeface="Times New Roman" panose="02020603050405020304" pitchFamily="18" charset="0"/>
              <a:cs typeface="Times New Roman" panose="02020603050405020304" pitchFamily="18" charset="0"/>
            </a:endParaRPr>
          </a:p>
          <a:p>
            <a:r>
              <a:rPr lang="kk-KZ" dirty="0" smtClean="0">
                <a:latin typeface="Times New Roman" panose="02020603050405020304" pitchFamily="18" charset="0"/>
                <a:ea typeface="Times New Roman" panose="02020603050405020304" pitchFamily="18" charset="0"/>
              </a:rPr>
              <a:t>в</a:t>
            </a:r>
            <a:r>
              <a:rPr lang="kk-KZ" dirty="0">
                <a:latin typeface="Times New Roman" panose="02020603050405020304" pitchFamily="18" charset="0"/>
                <a:ea typeface="Times New Roman" panose="02020603050405020304" pitchFamily="18" charset="0"/>
              </a:rPr>
              <a:t>) симметриялық қосқыштың розеткасының ұшы мен орталықтандырғышы</a:t>
            </a:r>
            <a:endParaRPr lang="ru-RU" dirty="0"/>
          </a:p>
        </p:txBody>
      </p:sp>
    </p:spTree>
    <p:extLst>
      <p:ext uri="{BB962C8B-B14F-4D97-AF65-F5344CB8AC3E}">
        <p14:creationId xmlns:p14="http://schemas.microsoft.com/office/powerpoint/2010/main" val="22554332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ятиугольник 8"/>
          <p:cNvSpPr/>
          <p:nvPr/>
        </p:nvSpPr>
        <p:spPr>
          <a:xfrm>
            <a:off x="0" y="278604"/>
            <a:ext cx="11058526" cy="700088"/>
          </a:xfrm>
          <a:prstGeom prst="homePlate">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0" y="397815"/>
            <a:ext cx="10801350" cy="461665"/>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algn="ctr"/>
            <a:r>
              <a:rPr lang="ru-RU" sz="2400" dirty="0" err="1">
                <a:latin typeface="Times New Roman" panose="02020603050405020304" pitchFamily="18" charset="0"/>
                <a:cs typeface="Times New Roman" panose="02020603050405020304" pitchFamily="18" charset="0"/>
              </a:rPr>
              <a:t>Ажыратылатын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қосқыштар</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және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олардың</a:t>
            </a:r>
            <a:r>
              <a:rPr lang="ru-RU" sz="2400" dirty="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конструкциялары</a:t>
            </a:r>
            <a:endParaRPr lang="ru-RU" sz="2400" dirty="0">
              <a:latin typeface="Times New Roman" panose="02020603050405020304" pitchFamily="18" charset="0"/>
              <a:cs typeface="Times New Roman" panose="02020603050405020304" pitchFamily="18" charset="0"/>
            </a:endParaRPr>
          </a:p>
        </p:txBody>
      </p:sp>
      <p:sp>
        <p:nvSpPr>
          <p:cNvPr id="8" name="Нашивка 7"/>
          <p:cNvSpPr/>
          <p:nvPr/>
        </p:nvSpPr>
        <p:spPr>
          <a:xfrm>
            <a:off x="11058526" y="278604"/>
            <a:ext cx="1028701" cy="700088"/>
          </a:xfrm>
          <a:prstGeom prst="chevron">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1600" dirty="0" smtClean="0">
                <a:solidFill>
                  <a:schemeClr val="tx1"/>
                </a:solidFill>
              </a:rPr>
              <a:t>4</a:t>
            </a:r>
            <a:endParaRPr lang="ru-RU" sz="1600" dirty="0">
              <a:solidFill>
                <a:schemeClr val="tx1"/>
              </a:solidFill>
            </a:endParaRPr>
          </a:p>
        </p:txBody>
      </p:sp>
      <p:sp>
        <p:nvSpPr>
          <p:cNvPr id="2" name="Прямоугольник 1"/>
          <p:cNvSpPr/>
          <p:nvPr/>
        </p:nvSpPr>
        <p:spPr>
          <a:xfrm>
            <a:off x="0" y="1097903"/>
            <a:ext cx="7005636" cy="2308324"/>
          </a:xfrm>
          <a:prstGeom prst="rect">
            <a:avLst/>
          </a:prstGeom>
        </p:spPr>
        <p:txBody>
          <a:bodyPr wrap="square">
            <a:spAutoFit/>
          </a:bodyPr>
          <a:lstStyle/>
          <a:p>
            <a:pPr indent="450215" algn="just"/>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Симметриялық</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дизайнмен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байланысты</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ұйымдастыру</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үшін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үш</a:t>
            </a:r>
            <a:r>
              <a:rPr lang="ru-RU" dirty="0">
                <a:latin typeface="Times New Roman" panose="02020603050405020304" pitchFamily="18" charset="0"/>
                <a:ea typeface="Times New Roman" panose="02020603050405020304" pitchFamily="18" charset="0"/>
                <a:cs typeface="Times New Roman" panose="02020603050405020304" pitchFamily="18" charset="0"/>
              </a:rPr>
              <a:t> элемент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қажет</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екі</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қосқыш</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және</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өтпелі</a:t>
            </a:r>
            <a:r>
              <a:rPr lang="ru-RU" dirty="0">
                <a:latin typeface="Times New Roman" panose="02020603050405020304" pitchFamily="18" charset="0"/>
                <a:ea typeface="Times New Roman" panose="02020603050405020304" pitchFamily="18" charset="0"/>
                <a:cs typeface="Times New Roman" panose="02020603050405020304" pitchFamily="18" charset="0"/>
              </a:rPr>
              <a:t> розетка (муфта), 12.1, б-</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сурет</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Коннектордың</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негізгі</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элементі</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ферруль</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болып</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табылады</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Адаптердің</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ұясы</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бойлық</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қимасы</a:t>
            </a:r>
            <a:r>
              <a:rPr lang="ru-RU" dirty="0">
                <a:latin typeface="Times New Roman" panose="02020603050405020304" pitchFamily="18" charset="0"/>
                <a:ea typeface="Times New Roman" panose="02020603050405020304" pitchFamily="18" charset="0"/>
                <a:cs typeface="Times New Roman" panose="02020603050405020304" pitchFamily="18" charset="0"/>
              </a:rPr>
              <a:t> бар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түтік</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түрінде</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жасалған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орталықтандыру</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элементімен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жабдықталған</a:t>
            </a:r>
            <a:r>
              <a:rPr lang="ru-RU" dirty="0">
                <a:latin typeface="Times New Roman" panose="02020603050405020304" pitchFamily="18" charset="0"/>
                <a:ea typeface="Times New Roman" panose="02020603050405020304" pitchFamily="18" charset="0"/>
                <a:cs typeface="Times New Roman" panose="02020603050405020304" pitchFamily="18" charset="0"/>
              </a:rPr>
              <a:t> -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розетканың</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ұшы</a:t>
            </a:r>
            <a:r>
              <a:rPr lang="ru-RU" dirty="0">
                <a:latin typeface="Times New Roman" panose="02020603050405020304" pitchFamily="18" charset="0"/>
                <a:ea typeface="Times New Roman" panose="02020603050405020304" pitchFamily="18" charset="0"/>
                <a:cs typeface="Times New Roman" panose="02020603050405020304" pitchFamily="18" charset="0"/>
              </a:rPr>
              <a:t> мен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орталықтандыру</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элементі</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арасында</a:t>
            </a:r>
            <a:r>
              <a:rPr lang="ru-RU" dirty="0">
                <a:latin typeface="Times New Roman" panose="02020603050405020304" pitchFamily="18" charset="0"/>
                <a:ea typeface="Times New Roman" panose="02020603050405020304" pitchFamily="18" charset="0"/>
                <a:cs typeface="Times New Roman" panose="02020603050405020304" pitchFamily="18" charset="0"/>
              </a:rPr>
              <a:t> контакт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болуы</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керек</a:t>
            </a:r>
            <a:r>
              <a:rPr lang="ru-RU" dirty="0">
                <a:latin typeface="Times New Roman" panose="02020603050405020304" pitchFamily="18" charset="0"/>
                <a:ea typeface="Times New Roman" panose="02020603050405020304" pitchFamily="18" charset="0"/>
                <a:cs typeface="Times New Roman" panose="02020603050405020304" pitchFamily="18" charset="0"/>
              </a:rPr>
              <a:t>, 12.1, б-</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сурет</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Орталықтандыру</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элементі</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ұштарды</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мықтап</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жауып</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олардың</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қатаң</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туралануын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қамтамасыз</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етеді</a:t>
            </a:r>
            <a:r>
              <a:rPr lang="ru-RU" dirty="0" smtClean="0">
                <a:latin typeface="Times New Roman" panose="02020603050405020304" pitchFamily="18" charset="0"/>
                <a:ea typeface="Times New Roman" panose="02020603050405020304" pitchFamily="18" charset="0"/>
                <a:cs typeface="Times New Roman" panose="02020603050405020304" pitchFamily="18" charset="0"/>
              </a:rPr>
              <a:t>.</a:t>
            </a:r>
            <a:endParaRPr lang="ru-RU"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Прямоугольник 2"/>
          <p:cNvSpPr/>
          <p:nvPr/>
        </p:nvSpPr>
        <p:spPr>
          <a:xfrm>
            <a:off x="7005636" y="1097903"/>
            <a:ext cx="4967288" cy="2031325"/>
          </a:xfrm>
          <a:prstGeom prst="rect">
            <a:avLst/>
          </a:prstGeom>
        </p:spPr>
        <p:txBody>
          <a:bodyPr wrap="square">
            <a:spAutoFit/>
          </a:bodyPr>
          <a:lstStyle/>
          <a:p>
            <a:r>
              <a:rPr lang="kk-KZ" dirty="0"/>
              <a:t>Коннекторларға келесі негізгі талаптар қойылады: кірістіру жоғалтуының төмендігі, кері шағылыстырудың төмендігі, сыртқы механикалық, климаттық және басқа әсерлерге төзімділік, жоғары сенімділік пен дизайнның қарапайымдылығы, бірнеше рет қайта қосқаннан кейін өнімділіктің аздап нашарлауы.</a:t>
            </a:r>
            <a:endParaRPr lang="ru-RU" dirty="0"/>
          </a:p>
        </p:txBody>
      </p:sp>
      <p:sp>
        <p:nvSpPr>
          <p:cNvPr id="4" name="Прямоугольник 3"/>
          <p:cNvSpPr/>
          <p:nvPr/>
        </p:nvSpPr>
        <p:spPr>
          <a:xfrm>
            <a:off x="454818" y="3406227"/>
            <a:ext cx="6096000" cy="3416320"/>
          </a:xfrm>
          <a:prstGeom prst="rect">
            <a:avLst/>
          </a:prstGeom>
        </p:spPr>
        <p:txBody>
          <a:bodyPr>
            <a:spAutoFit/>
          </a:bodyPr>
          <a:lstStyle/>
          <a:p>
            <a:pPr indent="450215" algn="just">
              <a:spcAft>
                <a:spcPts val="0"/>
              </a:spcAft>
            </a:pPr>
            <a:r>
              <a:rPr lang="ru-RU" dirty="0" err="1">
                <a:latin typeface="Times New Roman" panose="02020603050405020304" pitchFamily="18" charset="0"/>
                <a:ea typeface="Times New Roman" panose="02020603050405020304" pitchFamily="18" charset="0"/>
                <a:cs typeface="Times New Roman" panose="02020603050405020304" pitchFamily="18" charset="0"/>
              </a:rPr>
              <a:t>Белгілері</a:t>
            </a:r>
            <a:r>
              <a:rPr lang="ru-RU" dirty="0">
                <a:latin typeface="Times New Roman" panose="02020603050405020304" pitchFamily="18" charset="0"/>
                <a:ea typeface="Times New Roman" panose="02020603050405020304" pitchFamily="18" charset="0"/>
                <a:cs typeface="Times New Roman" panose="02020603050405020304" pitchFamily="18" charset="0"/>
              </a:rPr>
              <a:t>:</a:t>
            </a:r>
            <a:endParaRPr lang="ru-RU" dirty="0">
              <a:latin typeface="Calibri" panose="020F0502020204030204" pitchFamily="34" charset="0"/>
              <a:ea typeface="Times New Roman" panose="02020603050405020304" pitchFamily="18" charset="0"/>
              <a:cs typeface="Times New Roman" panose="02020603050405020304" pitchFamily="18" charset="0"/>
            </a:endParaRPr>
          </a:p>
          <a:p>
            <a:pPr marL="342900" indent="-342900" algn="just">
              <a:spcAft>
                <a:spcPts val="0"/>
              </a:spcAft>
              <a:buFont typeface="+mj-lt"/>
              <a:buAutoNum type="arabicPeriod"/>
            </a:pPr>
            <a:r>
              <a:rPr lang="ru-RU" dirty="0" err="1">
                <a:latin typeface="Times New Roman" panose="02020603050405020304" pitchFamily="18" charset="0"/>
                <a:ea typeface="Times New Roman" panose="02020603050405020304" pitchFamily="18" charset="0"/>
                <a:cs typeface="Times New Roman" panose="02020603050405020304" pitchFamily="18" charset="0"/>
              </a:rPr>
              <a:t>бастапқы</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қосқышы</a:t>
            </a:r>
            <a:r>
              <a:rPr lang="ru-RU" dirty="0">
                <a:latin typeface="Times New Roman" panose="02020603050405020304" pitchFamily="18" charset="0"/>
                <a:ea typeface="Times New Roman" panose="02020603050405020304" pitchFamily="18" charset="0"/>
                <a:cs typeface="Times New Roman" panose="02020603050405020304" pitchFamily="18" charset="0"/>
              </a:rPr>
              <a:t>;</a:t>
            </a:r>
            <a:endParaRPr lang="ru-RU" dirty="0">
              <a:latin typeface="Calibri" panose="020F0502020204030204" pitchFamily="34" charset="0"/>
              <a:ea typeface="Times New Roman" panose="02020603050405020304" pitchFamily="18" charset="0"/>
              <a:cs typeface="Times New Roman" panose="02020603050405020304" pitchFamily="18" charset="0"/>
            </a:endParaRPr>
          </a:p>
          <a:p>
            <a:pPr marL="342900" indent="-342900" algn="just">
              <a:spcAft>
                <a:spcPts val="0"/>
              </a:spcAft>
              <a:buAutoNum type="arabicPeriod" startAt="2"/>
            </a:pPr>
            <a:r>
              <a:rPr lang="ru-RU" dirty="0">
                <a:latin typeface="Times New Roman" panose="02020603050405020304" pitchFamily="18" charset="0"/>
                <a:ea typeface="Times New Roman" panose="02020603050405020304" pitchFamily="18" charset="0"/>
                <a:cs typeface="Times New Roman" panose="02020603050405020304" pitchFamily="18" charset="0"/>
              </a:rPr>
              <a:t>капилляр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ұшы</a:t>
            </a:r>
            <a:r>
              <a:rPr lang="ru-RU" dirty="0">
                <a:latin typeface="Times New Roman" panose="02020603050405020304" pitchFamily="18" charset="0"/>
                <a:ea typeface="Times New Roman" panose="02020603050405020304" pitchFamily="18" charset="0"/>
                <a:cs typeface="Times New Roman" panose="02020603050405020304" pitchFamily="18" charset="0"/>
              </a:rPr>
              <a:t>;</a:t>
            </a:r>
            <a:endParaRPr lang="ru-RU" dirty="0">
              <a:latin typeface="Calibri" panose="020F0502020204030204" pitchFamily="34" charset="0"/>
              <a:ea typeface="Times New Roman" panose="02020603050405020304" pitchFamily="18" charset="0"/>
              <a:cs typeface="Times New Roman" panose="02020603050405020304" pitchFamily="18" charset="0"/>
            </a:endParaRPr>
          </a:p>
          <a:p>
            <a:pPr marL="342900" indent="-342900" algn="just">
              <a:spcAft>
                <a:spcPts val="0"/>
              </a:spcAft>
              <a:buAutoNum type="arabicPeriod" startAt="2"/>
            </a:pPr>
            <a:r>
              <a:rPr lang="ru-RU" dirty="0" err="1">
                <a:latin typeface="Times New Roman" panose="02020603050405020304" pitchFamily="18" charset="0"/>
                <a:ea typeface="Times New Roman" panose="02020603050405020304" pitchFamily="18" charset="0"/>
                <a:cs typeface="Times New Roman" panose="02020603050405020304" pitchFamily="18" charset="0"/>
              </a:rPr>
              <a:t>штепсельдік</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қосқыш</a:t>
            </a:r>
            <a:r>
              <a:rPr lang="ru-RU" dirty="0">
                <a:latin typeface="Times New Roman" panose="02020603050405020304" pitchFamily="18" charset="0"/>
                <a:ea typeface="Times New Roman" panose="02020603050405020304" pitchFamily="18" charset="0"/>
                <a:cs typeface="Times New Roman" panose="02020603050405020304" pitchFamily="18" charset="0"/>
              </a:rPr>
              <a:t>;</a:t>
            </a:r>
            <a:endParaRPr lang="ru-RU" dirty="0">
              <a:latin typeface="Calibri" panose="020F0502020204030204" pitchFamily="34" charset="0"/>
              <a:ea typeface="Times New Roman" panose="02020603050405020304" pitchFamily="18" charset="0"/>
              <a:cs typeface="Times New Roman" panose="02020603050405020304" pitchFamily="18" charset="0"/>
            </a:endParaRPr>
          </a:p>
          <a:p>
            <a:pPr marL="342900" indent="-342900" algn="just">
              <a:spcAft>
                <a:spcPts val="0"/>
              </a:spcAft>
              <a:buAutoNum type="arabicPeriod" startAt="4"/>
            </a:pPr>
            <a:r>
              <a:rPr lang="ru-RU" dirty="0" err="1">
                <a:latin typeface="Times New Roman" panose="02020603050405020304" pitchFamily="18" charset="0"/>
                <a:ea typeface="Times New Roman" panose="02020603050405020304" pitchFamily="18" charset="0"/>
                <a:cs typeface="Times New Roman" panose="02020603050405020304" pitchFamily="18" charset="0"/>
              </a:rPr>
              <a:t>кевляр</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жіптері</a:t>
            </a:r>
            <a:r>
              <a:rPr lang="ru-RU" dirty="0">
                <a:latin typeface="Times New Roman" panose="02020603050405020304" pitchFamily="18" charset="0"/>
                <a:ea typeface="Times New Roman" panose="02020603050405020304" pitchFamily="18" charset="0"/>
                <a:cs typeface="Times New Roman" panose="02020603050405020304" pitchFamily="18" charset="0"/>
              </a:rPr>
              <a:t>;</a:t>
            </a:r>
            <a:endParaRPr lang="ru-RU" dirty="0">
              <a:latin typeface="Calibri" panose="020F0502020204030204" pitchFamily="34" charset="0"/>
              <a:ea typeface="Times New Roman" panose="02020603050405020304" pitchFamily="18" charset="0"/>
              <a:cs typeface="Times New Roman" panose="02020603050405020304" pitchFamily="18" charset="0"/>
            </a:endParaRPr>
          </a:p>
          <a:p>
            <a:pPr marL="342900" indent="-342900" algn="just">
              <a:spcAft>
                <a:spcPts val="0"/>
              </a:spcAft>
              <a:buAutoNum type="arabicPeriod" startAt="4"/>
            </a:pPr>
            <a:r>
              <a:rPr lang="ru-RU" dirty="0" err="1">
                <a:latin typeface="Times New Roman" panose="02020603050405020304" pitchFamily="18" charset="0"/>
                <a:ea typeface="Times New Roman" panose="02020603050405020304" pitchFamily="18" charset="0"/>
                <a:cs typeface="Times New Roman" panose="02020603050405020304" pitchFamily="18" charset="0"/>
              </a:rPr>
              <a:t>эпоксидті</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толтырғыш</a:t>
            </a:r>
            <a:r>
              <a:rPr lang="ru-RU" dirty="0">
                <a:latin typeface="Times New Roman" panose="02020603050405020304" pitchFamily="18" charset="0"/>
                <a:ea typeface="Times New Roman" panose="02020603050405020304" pitchFamily="18" charset="0"/>
                <a:cs typeface="Times New Roman" panose="02020603050405020304" pitchFamily="18" charset="0"/>
              </a:rPr>
              <a:t>;</a:t>
            </a:r>
            <a:endParaRPr lang="ru-RU" dirty="0">
              <a:latin typeface="Calibri" panose="020F0502020204030204" pitchFamily="34" charset="0"/>
              <a:ea typeface="Times New Roman" panose="02020603050405020304" pitchFamily="18" charset="0"/>
              <a:cs typeface="Times New Roman" panose="02020603050405020304" pitchFamily="18" charset="0"/>
            </a:endParaRPr>
          </a:p>
          <a:p>
            <a:pPr marL="342900" indent="-342900" algn="just">
              <a:spcAft>
                <a:spcPts val="0"/>
              </a:spcAft>
              <a:buAutoNum type="arabicPeriod" startAt="6"/>
            </a:pPr>
            <a:r>
              <a:rPr lang="ru-RU" dirty="0" err="1">
                <a:latin typeface="Times New Roman" panose="02020603050405020304" pitchFamily="18" charset="0"/>
                <a:ea typeface="Times New Roman" panose="02020603050405020304" pitchFamily="18" charset="0"/>
                <a:cs typeface="Times New Roman" panose="02020603050405020304" pitchFamily="18" charset="0"/>
              </a:rPr>
              <a:t>қосқыш</a:t>
            </a:r>
            <a:r>
              <a:rPr lang="ru-RU" dirty="0">
                <a:latin typeface="Times New Roman" panose="02020603050405020304" pitchFamily="18" charset="0"/>
                <a:ea typeface="Times New Roman" panose="02020603050405020304" pitchFamily="18" charset="0"/>
                <a:cs typeface="Times New Roman" panose="02020603050405020304" pitchFamily="18" charset="0"/>
              </a:rPr>
              <a:t>;</a:t>
            </a:r>
            <a:endParaRPr lang="ru-RU" dirty="0">
              <a:latin typeface="Calibri" panose="020F0502020204030204" pitchFamily="34" charset="0"/>
              <a:ea typeface="Times New Roman" panose="02020603050405020304" pitchFamily="18" charset="0"/>
              <a:cs typeface="Times New Roman" panose="02020603050405020304" pitchFamily="18" charset="0"/>
            </a:endParaRPr>
          </a:p>
          <a:p>
            <a:pPr marL="342900" indent="-342900" algn="just">
              <a:spcAft>
                <a:spcPts val="0"/>
              </a:spcAft>
              <a:buAutoNum type="arabicPeriod" startAt="6"/>
            </a:pPr>
            <a:r>
              <a:rPr lang="ru-RU" dirty="0" err="1">
                <a:latin typeface="Times New Roman" panose="02020603050405020304" pitchFamily="18" charset="0"/>
                <a:ea typeface="Times New Roman" panose="02020603050405020304" pitchFamily="18" charset="0"/>
                <a:cs typeface="Times New Roman" panose="02020603050405020304" pitchFamily="18" charset="0"/>
              </a:rPr>
              <a:t>өтпелі</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қосқыш</a:t>
            </a:r>
            <a:r>
              <a:rPr lang="ru-RU" dirty="0">
                <a:latin typeface="Times New Roman" panose="02020603050405020304" pitchFamily="18" charset="0"/>
                <a:ea typeface="Times New Roman" panose="02020603050405020304" pitchFamily="18" charset="0"/>
                <a:cs typeface="Times New Roman" panose="02020603050405020304" pitchFamily="18" charset="0"/>
              </a:rPr>
              <a:t> розетка (адаптер);</a:t>
            </a:r>
            <a:endParaRPr lang="ru-RU" dirty="0">
              <a:latin typeface="Calibri" panose="020F0502020204030204" pitchFamily="34" charset="0"/>
              <a:ea typeface="Times New Roman" panose="02020603050405020304" pitchFamily="18" charset="0"/>
              <a:cs typeface="Times New Roman" panose="02020603050405020304" pitchFamily="18" charset="0"/>
            </a:endParaRPr>
          </a:p>
          <a:p>
            <a:pPr marL="342900" indent="-342900" algn="just">
              <a:spcAft>
                <a:spcPts val="0"/>
              </a:spcAft>
              <a:buAutoNum type="arabicPeriod" startAt="8"/>
            </a:pPr>
            <a:r>
              <a:rPr lang="ru-RU" dirty="0" err="1">
                <a:latin typeface="Times New Roman" panose="02020603050405020304" pitchFamily="18" charset="0"/>
                <a:ea typeface="Times New Roman" panose="02020603050405020304" pitchFamily="18" charset="0"/>
                <a:cs typeface="Times New Roman" panose="02020603050405020304" pitchFamily="18" charset="0"/>
              </a:rPr>
              <a:t>оптикалық</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ұшы</a:t>
            </a:r>
            <a:r>
              <a:rPr lang="ru-RU" dirty="0">
                <a:latin typeface="Times New Roman" panose="02020603050405020304" pitchFamily="18" charset="0"/>
                <a:ea typeface="Times New Roman" panose="02020603050405020304" pitchFamily="18" charset="0"/>
                <a:cs typeface="Times New Roman" panose="02020603050405020304" pitchFamily="18" charset="0"/>
              </a:rPr>
              <a:t>;</a:t>
            </a:r>
            <a:endParaRPr lang="ru-RU" dirty="0">
              <a:latin typeface="Calibri" panose="020F0502020204030204" pitchFamily="34" charset="0"/>
              <a:ea typeface="Times New Roman" panose="02020603050405020304" pitchFamily="18" charset="0"/>
              <a:cs typeface="Times New Roman" panose="02020603050405020304" pitchFamily="18" charset="0"/>
            </a:endParaRPr>
          </a:p>
          <a:p>
            <a:pPr marL="342900" indent="-342900" algn="just">
              <a:spcAft>
                <a:spcPts val="0"/>
              </a:spcAft>
              <a:buAutoNum type="arabicPeriod" startAt="8"/>
            </a:pPr>
            <a:r>
              <a:rPr lang="ru-RU" dirty="0" err="1">
                <a:latin typeface="Times New Roman" panose="02020603050405020304" pitchFamily="18" charset="0"/>
                <a:ea typeface="Times New Roman" panose="02020603050405020304" pitchFamily="18" charset="0"/>
                <a:cs typeface="Times New Roman" panose="02020603050405020304" pitchFamily="18" charset="0"/>
              </a:rPr>
              <a:t>розетканың</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орталықтандыру</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элементі</a:t>
            </a:r>
            <a:r>
              <a:rPr lang="ru-RU" dirty="0">
                <a:latin typeface="Times New Roman" panose="02020603050405020304" pitchFamily="18" charset="0"/>
                <a:ea typeface="Times New Roman" panose="02020603050405020304" pitchFamily="18" charset="0"/>
                <a:cs typeface="Times New Roman" panose="02020603050405020304" pitchFamily="18" charset="0"/>
              </a:rPr>
              <a:t>;</a:t>
            </a:r>
            <a:endParaRPr lang="ru-RU" dirty="0">
              <a:latin typeface="Calibri" panose="020F0502020204030204" pitchFamily="34" charset="0"/>
              <a:ea typeface="Times New Roman" panose="02020603050405020304" pitchFamily="18" charset="0"/>
              <a:cs typeface="Times New Roman" panose="02020603050405020304" pitchFamily="18" charset="0"/>
            </a:endParaRPr>
          </a:p>
          <a:p>
            <a:pPr marL="342900" indent="-342900" algn="just">
              <a:spcAft>
                <a:spcPts val="0"/>
              </a:spcAft>
              <a:buAutoNum type="arabicPeriod" startAt="10"/>
            </a:pPr>
            <a:r>
              <a:rPr lang="ru-RU" dirty="0" err="1">
                <a:latin typeface="Times New Roman" panose="02020603050405020304" pitchFamily="18" charset="0"/>
                <a:ea typeface="Times New Roman" panose="02020603050405020304" pitchFamily="18" charset="0"/>
                <a:cs typeface="Times New Roman" panose="02020603050405020304" pitchFamily="18" charset="0"/>
              </a:rPr>
              <a:t>оптикалық</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талшық</a:t>
            </a:r>
            <a:r>
              <a:rPr lang="ru-RU" dirty="0">
                <a:latin typeface="Times New Roman" panose="02020603050405020304" pitchFamily="18" charset="0"/>
                <a:ea typeface="Times New Roman" panose="02020603050405020304" pitchFamily="18" charset="0"/>
                <a:cs typeface="Times New Roman" panose="02020603050405020304" pitchFamily="18" charset="0"/>
              </a:rPr>
              <a:t>;</a:t>
            </a:r>
            <a:endParaRPr lang="ru-RU" dirty="0">
              <a:latin typeface="Calibri" panose="020F0502020204030204" pitchFamily="34" charset="0"/>
              <a:ea typeface="Times New Roman" panose="02020603050405020304" pitchFamily="18" charset="0"/>
              <a:cs typeface="Times New Roman" panose="02020603050405020304" pitchFamily="18" charset="0"/>
            </a:endParaRPr>
          </a:p>
          <a:p>
            <a:pPr marL="342900" indent="-342900" algn="just">
              <a:spcAft>
                <a:spcPts val="0"/>
              </a:spcAft>
              <a:buAutoNum type="arabicPeriod" startAt="10"/>
            </a:pPr>
            <a:r>
              <a:rPr lang="ru-RU" dirty="0" err="1">
                <a:latin typeface="Times New Roman" panose="02020603050405020304" pitchFamily="18" charset="0"/>
                <a:ea typeface="Times New Roman" panose="02020603050405020304" pitchFamily="18" charset="0"/>
                <a:cs typeface="Times New Roman" panose="02020603050405020304" pitchFamily="18" charset="0"/>
              </a:rPr>
              <a:t>шағын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ea typeface="Times New Roman" panose="02020603050405020304" pitchFamily="18" charset="0"/>
                <a:cs typeface="Times New Roman" panose="02020603050405020304" pitchFamily="18" charset="0"/>
              </a:rPr>
              <a:t>кабель</a:t>
            </a:r>
            <a:endParaRPr lang="ru-RU"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436326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ятиугольник 8"/>
          <p:cNvSpPr/>
          <p:nvPr/>
        </p:nvSpPr>
        <p:spPr>
          <a:xfrm>
            <a:off x="0" y="278604"/>
            <a:ext cx="11058526" cy="700088"/>
          </a:xfrm>
          <a:prstGeom prst="homePlate">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0" y="397815"/>
            <a:ext cx="10801350" cy="461665"/>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indent="450215" algn="ctr">
              <a:spcAft>
                <a:spcPts val="0"/>
              </a:spcAft>
            </a:pPr>
            <a:r>
              <a:rPr lang="kk-KZ" sz="2400" dirty="0">
                <a:latin typeface="Times New Roman" panose="02020603050405020304" pitchFamily="18" charset="0"/>
                <a:ea typeface="Times New Roman" panose="02020603050405020304" pitchFamily="18" charset="0"/>
                <a:cs typeface="Times New Roman" panose="02020603050405020304" pitchFamily="18" charset="0"/>
              </a:rPr>
              <a:t>Талшықтардың қосылуынан болатын жоғалтулар</a:t>
            </a:r>
            <a:endParaRPr lang="ru-RU" sz="16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8" name="Нашивка 7"/>
          <p:cNvSpPr/>
          <p:nvPr/>
        </p:nvSpPr>
        <p:spPr>
          <a:xfrm>
            <a:off x="11058526" y="278604"/>
            <a:ext cx="1028701" cy="700088"/>
          </a:xfrm>
          <a:prstGeom prst="chevron">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a:solidFill>
                  <a:schemeClr val="tx1"/>
                </a:solidFill>
              </a:rPr>
              <a:t>5</a:t>
            </a:r>
            <a:endParaRPr lang="ru-RU" dirty="0">
              <a:solidFill>
                <a:schemeClr val="tx1"/>
              </a:solidFill>
            </a:endParaRPr>
          </a:p>
        </p:txBody>
      </p:sp>
      <p:sp>
        <p:nvSpPr>
          <p:cNvPr id="2" name="Прямоугольник 1"/>
          <p:cNvSpPr/>
          <p:nvPr/>
        </p:nvSpPr>
        <p:spPr>
          <a:xfrm>
            <a:off x="257174" y="1250154"/>
            <a:ext cx="11615739" cy="5355312"/>
          </a:xfrm>
          <a:prstGeom prst="rect">
            <a:avLst/>
          </a:prstGeom>
        </p:spPr>
        <p:txBody>
          <a:bodyPr wrap="square">
            <a:spAutoFit/>
          </a:bodyPr>
          <a:lstStyle/>
          <a:p>
            <a:pPr indent="450215" algn="just">
              <a:spcAft>
                <a:spcPts val="0"/>
              </a:spcAft>
            </a:pPr>
            <a:r>
              <a:rPr lang="kk-KZ" dirty="0" smtClean="0">
                <a:latin typeface="Times New Roman" panose="02020603050405020304" pitchFamily="18" charset="0"/>
                <a:ea typeface="Times New Roman" panose="02020603050405020304" pitchFamily="18" charset="0"/>
                <a:cs typeface="Times New Roman" panose="02020603050405020304" pitchFamily="18" charset="0"/>
              </a:rPr>
              <a:t>Соңғы </a:t>
            </a:r>
            <a:r>
              <a:rPr lang="kk-KZ" dirty="0">
                <a:latin typeface="Times New Roman" panose="02020603050405020304" pitchFamily="18" charset="0"/>
                <a:ea typeface="Times New Roman" panose="02020603050405020304" pitchFamily="18" charset="0"/>
                <a:cs typeface="Times New Roman" panose="02020603050405020304" pitchFamily="18" charset="0"/>
              </a:rPr>
              <a:t>қосылымдағы оптикалық қуат беру коэффициенті (өткізу коэффициенті) D D = P</a:t>
            </a:r>
            <a:r>
              <a:rPr lang="kk-KZ" baseline="-25000" dirty="0">
                <a:latin typeface="Times New Roman" panose="02020603050405020304" pitchFamily="18" charset="0"/>
                <a:ea typeface="Times New Roman" panose="02020603050405020304" pitchFamily="18" charset="0"/>
                <a:cs typeface="Times New Roman" panose="02020603050405020304" pitchFamily="18" charset="0"/>
              </a:rPr>
              <a:t>out</a:t>
            </a:r>
            <a:r>
              <a:rPr lang="kk-KZ" dirty="0">
                <a:latin typeface="Times New Roman" panose="02020603050405020304" pitchFamily="18" charset="0"/>
                <a:ea typeface="Times New Roman" panose="02020603050405020304" pitchFamily="18" charset="0"/>
                <a:cs typeface="Times New Roman" panose="02020603050405020304" pitchFamily="18" charset="0"/>
              </a:rPr>
              <a:t>/P</a:t>
            </a:r>
            <a:r>
              <a:rPr lang="kk-KZ" baseline="-25000" dirty="0">
                <a:latin typeface="Times New Roman" panose="02020603050405020304" pitchFamily="18" charset="0"/>
                <a:ea typeface="Times New Roman" panose="02020603050405020304" pitchFamily="18" charset="0"/>
                <a:cs typeface="Times New Roman" panose="02020603050405020304" pitchFamily="18" charset="0"/>
              </a:rPr>
              <a:t>in</a:t>
            </a:r>
            <a:r>
              <a:rPr lang="kk-KZ" dirty="0">
                <a:latin typeface="Times New Roman" panose="02020603050405020304" pitchFamily="18" charset="0"/>
                <a:ea typeface="Times New Roman" panose="02020603050405020304" pitchFamily="18" charset="0"/>
                <a:cs typeface="Times New Roman" panose="02020603050405020304" pitchFamily="18" charset="0"/>
              </a:rPr>
              <a:t> ретінде анықталады, ал кірістіру жоғалуы a = –10 log D = – 10 log P</a:t>
            </a:r>
            <a:r>
              <a:rPr lang="kk-KZ" baseline="-25000" dirty="0">
                <a:latin typeface="Times New Roman" panose="02020603050405020304" pitchFamily="18" charset="0"/>
                <a:ea typeface="Times New Roman" panose="02020603050405020304" pitchFamily="18" charset="0"/>
                <a:cs typeface="Times New Roman" panose="02020603050405020304" pitchFamily="18" charset="0"/>
              </a:rPr>
              <a:t>out</a:t>
            </a:r>
            <a:r>
              <a:rPr lang="kk-KZ" dirty="0">
                <a:latin typeface="Times New Roman" panose="02020603050405020304" pitchFamily="18" charset="0"/>
                <a:ea typeface="Times New Roman" panose="02020603050405020304" pitchFamily="18" charset="0"/>
                <a:cs typeface="Times New Roman" panose="02020603050405020304" pitchFamily="18" charset="0"/>
              </a:rPr>
              <a:t>/P</a:t>
            </a:r>
            <a:r>
              <a:rPr lang="kk-KZ" baseline="-25000" dirty="0">
                <a:latin typeface="Times New Roman" panose="02020603050405020304" pitchFamily="18" charset="0"/>
                <a:ea typeface="Times New Roman" panose="02020603050405020304" pitchFamily="18" charset="0"/>
                <a:cs typeface="Times New Roman" panose="02020603050405020304" pitchFamily="18" charset="0"/>
              </a:rPr>
              <a:t>in </a:t>
            </a:r>
            <a:r>
              <a:rPr lang="kk-KZ" dirty="0">
                <a:latin typeface="Times New Roman" panose="02020603050405020304" pitchFamily="18" charset="0"/>
                <a:ea typeface="Times New Roman" panose="02020603050405020304" pitchFamily="18" charset="0"/>
                <a:cs typeface="Times New Roman" panose="02020603050405020304" pitchFamily="18" charset="0"/>
              </a:rPr>
              <a:t>[дБ] қатынасына негізделген, мұндағы P</a:t>
            </a:r>
            <a:r>
              <a:rPr lang="kk-KZ" baseline="-25000" dirty="0">
                <a:latin typeface="Times New Roman" panose="02020603050405020304" pitchFamily="18" charset="0"/>
                <a:ea typeface="Times New Roman" panose="02020603050405020304" pitchFamily="18" charset="0"/>
                <a:cs typeface="Times New Roman" panose="02020603050405020304" pitchFamily="18" charset="0"/>
              </a:rPr>
              <a:t>in </a:t>
            </a:r>
            <a:r>
              <a:rPr lang="kk-KZ" dirty="0">
                <a:latin typeface="Times New Roman" panose="02020603050405020304" pitchFamily="18" charset="0"/>
                <a:ea typeface="Times New Roman" panose="02020603050405020304" pitchFamily="18" charset="0"/>
                <a:cs typeface="Times New Roman" panose="02020603050405020304" pitchFamily="18" charset="0"/>
              </a:rPr>
              <a:t>және P</a:t>
            </a:r>
            <a:r>
              <a:rPr lang="kk-KZ" baseline="-25000" dirty="0">
                <a:latin typeface="Times New Roman" panose="02020603050405020304" pitchFamily="18" charset="0"/>
                <a:ea typeface="Times New Roman" panose="02020603050405020304" pitchFamily="18" charset="0"/>
                <a:cs typeface="Times New Roman" panose="02020603050405020304" pitchFamily="18" charset="0"/>
              </a:rPr>
              <a:t>out</a:t>
            </a:r>
            <a:r>
              <a:rPr lang="kk-KZ" dirty="0">
                <a:latin typeface="Times New Roman" panose="02020603050405020304" pitchFamily="18" charset="0"/>
                <a:ea typeface="Times New Roman" panose="02020603050405020304" pitchFamily="18" charset="0"/>
                <a:cs typeface="Times New Roman" panose="02020603050405020304" pitchFamily="18" charset="0"/>
              </a:rPr>
              <a:t>, сәйкесінше қосылымның кірісі мен шығысындағы сәулелену қарқындылығы. Бұл параметрлерді тәжірибеде дәл өлшеу келесі процедураға сәйкес келеді. Біріншіден, қарқындылық қабылдағыштың (Pin) калибрлеуіне сәйкес келетін талшықтың үздіксіз бөлігінде табылады. Содан кейін талшық жыртылады және қосқыштар үзіліс нүктелерін аяқтағаннан кейін олар қайта қосылады. Екінші қарқындылық өлшемі P</a:t>
            </a:r>
            <a:r>
              <a:rPr lang="kk-KZ" baseline="-25000" dirty="0">
                <a:latin typeface="Times New Roman" panose="02020603050405020304" pitchFamily="18" charset="0"/>
                <a:ea typeface="Times New Roman" panose="02020603050405020304" pitchFamily="18" charset="0"/>
                <a:cs typeface="Times New Roman" panose="02020603050405020304" pitchFamily="18" charset="0"/>
              </a:rPr>
              <a:t>out</a:t>
            </a:r>
            <a:r>
              <a:rPr lang="kk-KZ" dirty="0">
                <a:latin typeface="Times New Roman" panose="02020603050405020304" pitchFamily="18" charset="0"/>
                <a:ea typeface="Times New Roman" panose="02020603050405020304" pitchFamily="18" charset="0"/>
                <a:cs typeface="Times New Roman" panose="02020603050405020304" pitchFamily="18" charset="0"/>
              </a:rPr>
              <a:t>  сәйкес келеді. Әдетте кірістіру жоғалуы талшық түріне (мультимодты немесе бір режимге), қосқыштардың түрлері мен сапасына байланысты және 0,3-0,5 децибел аралығында болады. Кірістіру жоғалуын екі санатқа бөлуге болады: ішкі және сыртқы жоғалту.</a:t>
            </a:r>
            <a:endParaRPr lang="ru-RU" sz="1200" dirty="0">
              <a:latin typeface="Calibri" panose="020F0502020204030204" pitchFamily="34" charset="0"/>
              <a:ea typeface="Times New Roman" panose="02020603050405020304" pitchFamily="18" charset="0"/>
              <a:cs typeface="Times New Roman" panose="02020603050405020304" pitchFamily="18" charset="0"/>
            </a:endParaRPr>
          </a:p>
          <a:p>
            <a:pPr indent="450215" algn="just">
              <a:spcAft>
                <a:spcPts val="0"/>
              </a:spcAft>
            </a:pPr>
            <a:r>
              <a:rPr lang="kk-KZ" dirty="0">
                <a:latin typeface="Times New Roman" panose="02020603050405020304" pitchFamily="18" charset="0"/>
                <a:ea typeface="Times New Roman" panose="02020603050405020304" pitchFamily="18" charset="0"/>
                <a:cs typeface="Times New Roman" panose="02020603050405020304" pitchFamily="18" charset="0"/>
              </a:rPr>
              <a:t>Ішкі жоғалту бақыланбайтын факторлармен анықталады (коннектордағы талшықты аяқтау арқылы жақсартуға қол жеткізіледі), атап айтқанда, өзек диаметрлерінің, сыну көрсеткіштерінің, сандық саңылаулардың, өзек/қаптаманың эксцентриситеттерінің және талшықтардың өзек концентриктерінің жұптық өзгеруі. Сонымен қатар, бұл шығындардың барлығын қосымша есепке алу керек. Бұл факторлар оптикалық кабельдің үздіксіз сегментінде азырақ көрінеді, өйткені олар ұзындығы бойынша біркелкі өзгереді. Ішкі жоғалтуға қосқыш құрастырушы емес, талшықты өндіру технологиясы және тиісті сапаны бақылау критерийлері әсер етеді. Жоғарыда аталған параметрлер мәндерінің таралуын біле отырып, ішкі шығындардың максималды мәнін анықтауға болады.</a:t>
            </a:r>
            <a:endParaRPr lang="ru-RU" sz="1200" dirty="0">
              <a:latin typeface="Calibri" panose="020F0502020204030204" pitchFamily="34" charset="0"/>
              <a:ea typeface="Times New Roman" panose="02020603050405020304" pitchFamily="18" charset="0"/>
              <a:cs typeface="Times New Roman" panose="02020603050405020304" pitchFamily="18" charset="0"/>
            </a:endParaRPr>
          </a:p>
          <a:p>
            <a:pPr indent="450215" algn="just">
              <a:spcAft>
                <a:spcPts val="0"/>
              </a:spcAft>
            </a:pPr>
            <a:r>
              <a:rPr lang="kk-KZ" dirty="0">
                <a:latin typeface="Times New Roman" panose="02020603050405020304" pitchFamily="18" charset="0"/>
                <a:ea typeface="Times New Roman" panose="02020603050405020304" pitchFamily="18" charset="0"/>
                <a:cs typeface="Times New Roman" panose="02020603050405020304" pitchFamily="18" charset="0"/>
              </a:rPr>
              <a:t>Сыну көрсеткіштерінің өзгеруіне байланысты жоғалтулар таза Френель шағылысының салдары болып табылады және сатылы талшық үшін қарапайым жағдайда a</a:t>
            </a:r>
            <a:r>
              <a:rPr lang="kk-KZ" baseline="-25000" dirty="0">
                <a:latin typeface="Times New Roman" panose="02020603050405020304" pitchFamily="18" charset="0"/>
                <a:ea typeface="Times New Roman" panose="02020603050405020304" pitchFamily="18" charset="0"/>
                <a:cs typeface="Times New Roman" panose="02020603050405020304" pitchFamily="18" charset="0"/>
              </a:rPr>
              <a:t>F</a:t>
            </a:r>
            <a:r>
              <a:rPr lang="kk-KZ" dirty="0">
                <a:latin typeface="Times New Roman" panose="02020603050405020304" pitchFamily="18" charset="0"/>
                <a:ea typeface="Times New Roman" panose="02020603050405020304" pitchFamily="18" charset="0"/>
                <a:cs typeface="Times New Roman" panose="02020603050405020304" pitchFamily="18" charset="0"/>
              </a:rPr>
              <a:t> = – 10 lg(4n</a:t>
            </a:r>
            <a:r>
              <a:rPr lang="kk-KZ" baseline="-25000" dirty="0">
                <a:latin typeface="Times New Roman" panose="02020603050405020304" pitchFamily="18" charset="0"/>
                <a:ea typeface="Times New Roman" panose="02020603050405020304" pitchFamily="18" charset="0"/>
                <a:cs typeface="Times New Roman" panose="02020603050405020304" pitchFamily="18" charset="0"/>
              </a:rPr>
              <a:t>1</a:t>
            </a:r>
            <a:r>
              <a:rPr lang="kk-KZ" dirty="0">
                <a:latin typeface="Times New Roman" panose="02020603050405020304" pitchFamily="18" charset="0"/>
                <a:ea typeface="Times New Roman" panose="02020603050405020304" pitchFamily="18" charset="0"/>
                <a:cs typeface="Times New Roman" panose="02020603050405020304" pitchFamily="18" charset="0"/>
              </a:rPr>
              <a:t>n</a:t>
            </a:r>
            <a:r>
              <a:rPr lang="kk-KZ" baseline="-25000" dirty="0">
                <a:latin typeface="Times New Roman" panose="02020603050405020304" pitchFamily="18" charset="0"/>
                <a:ea typeface="Times New Roman" panose="02020603050405020304" pitchFamily="18" charset="0"/>
                <a:cs typeface="Times New Roman" panose="02020603050405020304" pitchFamily="18" charset="0"/>
              </a:rPr>
              <a:t>2</a:t>
            </a:r>
            <a:r>
              <a:rPr lang="kk-KZ" dirty="0">
                <a:latin typeface="Times New Roman" panose="02020603050405020304" pitchFamily="18" charset="0"/>
                <a:ea typeface="Times New Roman" panose="02020603050405020304" pitchFamily="18" charset="0"/>
                <a:cs typeface="Times New Roman" panose="02020603050405020304" pitchFamily="18" charset="0"/>
              </a:rPr>
              <a:t>/(n</a:t>
            </a:r>
            <a:r>
              <a:rPr lang="kk-KZ" baseline="-25000" dirty="0">
                <a:latin typeface="Times New Roman" panose="02020603050405020304" pitchFamily="18" charset="0"/>
                <a:ea typeface="Times New Roman" panose="02020603050405020304" pitchFamily="18" charset="0"/>
                <a:cs typeface="Times New Roman" panose="02020603050405020304" pitchFamily="18" charset="0"/>
              </a:rPr>
              <a:t>1</a:t>
            </a:r>
            <a:r>
              <a:rPr lang="kk-KZ" dirty="0">
                <a:latin typeface="Times New Roman" panose="02020603050405020304" pitchFamily="18" charset="0"/>
                <a:ea typeface="Times New Roman" panose="02020603050405020304" pitchFamily="18" charset="0"/>
                <a:cs typeface="Times New Roman" panose="02020603050405020304" pitchFamily="18" charset="0"/>
              </a:rPr>
              <a:t>+n</a:t>
            </a:r>
            <a:r>
              <a:rPr lang="kk-KZ" baseline="-25000" dirty="0">
                <a:latin typeface="Times New Roman" panose="02020603050405020304" pitchFamily="18" charset="0"/>
                <a:ea typeface="Times New Roman" panose="02020603050405020304" pitchFamily="18" charset="0"/>
                <a:cs typeface="Times New Roman" panose="02020603050405020304" pitchFamily="18" charset="0"/>
              </a:rPr>
              <a:t>2</a:t>
            </a:r>
            <a:r>
              <a:rPr lang="kk-KZ" dirty="0">
                <a:latin typeface="Times New Roman" panose="02020603050405020304" pitchFamily="18" charset="0"/>
                <a:ea typeface="Times New Roman" panose="02020603050405020304" pitchFamily="18" charset="0"/>
                <a:cs typeface="Times New Roman" panose="02020603050405020304" pitchFamily="18" charset="0"/>
              </a:rPr>
              <a:t>)</a:t>
            </a:r>
            <a:r>
              <a:rPr lang="kk-KZ" baseline="30000" dirty="0">
                <a:latin typeface="Times New Roman" panose="02020603050405020304" pitchFamily="18" charset="0"/>
                <a:ea typeface="Times New Roman" panose="02020603050405020304" pitchFamily="18" charset="0"/>
                <a:cs typeface="Times New Roman" panose="02020603050405020304" pitchFamily="18" charset="0"/>
              </a:rPr>
              <a:t>2</a:t>
            </a:r>
            <a:r>
              <a:rPr lang="kk-KZ" dirty="0">
                <a:latin typeface="Times New Roman" panose="02020603050405020304" pitchFamily="18" charset="0"/>
                <a:ea typeface="Times New Roman" panose="02020603050405020304" pitchFamily="18" charset="0"/>
                <a:cs typeface="Times New Roman" panose="02020603050405020304" pitchFamily="18" charset="0"/>
              </a:rPr>
              <a:t>) [дБ] ретінде анықталады, мұндағы n</a:t>
            </a:r>
            <a:r>
              <a:rPr lang="kk-KZ" baseline="-25000" dirty="0">
                <a:latin typeface="Times New Roman" panose="02020603050405020304" pitchFamily="18" charset="0"/>
                <a:ea typeface="Times New Roman" panose="02020603050405020304" pitchFamily="18" charset="0"/>
                <a:cs typeface="Times New Roman" panose="02020603050405020304" pitchFamily="18" charset="0"/>
              </a:rPr>
              <a:t>1</a:t>
            </a:r>
            <a:r>
              <a:rPr lang="kk-KZ" dirty="0">
                <a:latin typeface="Times New Roman" panose="02020603050405020304" pitchFamily="18" charset="0"/>
                <a:ea typeface="Times New Roman" panose="02020603050405020304" pitchFamily="18" charset="0"/>
                <a:cs typeface="Times New Roman" panose="02020603050405020304" pitchFamily="18" charset="0"/>
              </a:rPr>
              <a:t> және n</a:t>
            </a:r>
            <a:r>
              <a:rPr lang="kk-KZ" baseline="-25000" dirty="0">
                <a:latin typeface="Times New Roman" panose="02020603050405020304" pitchFamily="18" charset="0"/>
                <a:ea typeface="Times New Roman" panose="02020603050405020304" pitchFamily="18" charset="0"/>
                <a:cs typeface="Times New Roman" panose="02020603050405020304" pitchFamily="18" charset="0"/>
              </a:rPr>
              <a:t>2</a:t>
            </a:r>
            <a:r>
              <a:rPr lang="kk-KZ" dirty="0">
                <a:latin typeface="Times New Roman" panose="02020603050405020304" pitchFamily="18" charset="0"/>
                <a:ea typeface="Times New Roman" panose="02020603050405020304" pitchFamily="18" charset="0"/>
                <a:cs typeface="Times New Roman" panose="02020603050405020304" pitchFamily="18" charset="0"/>
              </a:rPr>
              <a:t> талшықтардың сыну көрсеткіштері (талшықтар арасында бос орын жоқ). Бұл жоғалтулар сыну көрсеткіштері тең болғанда ғана жоғалады</a:t>
            </a:r>
            <a:r>
              <a:rPr lang="kk-KZ" dirty="0" smtClean="0">
                <a:latin typeface="Times New Roman" panose="02020603050405020304" pitchFamily="18" charset="0"/>
                <a:ea typeface="Times New Roman" panose="02020603050405020304" pitchFamily="18" charset="0"/>
                <a:cs typeface="Times New Roman" panose="02020603050405020304" pitchFamily="18" charset="0"/>
              </a:rPr>
              <a:t>.</a:t>
            </a:r>
            <a:endParaRPr lang="ru-RU" sz="1200" dirty="0">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024303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ятиугольник 8"/>
          <p:cNvSpPr/>
          <p:nvPr/>
        </p:nvSpPr>
        <p:spPr>
          <a:xfrm>
            <a:off x="0" y="278604"/>
            <a:ext cx="11058526" cy="700088"/>
          </a:xfrm>
          <a:prstGeom prst="homePlate">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0" y="397815"/>
            <a:ext cx="10801350" cy="461665"/>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indent="450215" algn="ctr">
              <a:spcAft>
                <a:spcPts val="0"/>
              </a:spcAft>
            </a:pPr>
            <a:r>
              <a:rPr lang="kk-KZ" sz="2400" dirty="0">
                <a:latin typeface="Times New Roman" panose="02020603050405020304" pitchFamily="18" charset="0"/>
                <a:ea typeface="Times New Roman" panose="02020603050405020304" pitchFamily="18" charset="0"/>
                <a:cs typeface="Times New Roman" panose="02020603050405020304" pitchFamily="18" charset="0"/>
              </a:rPr>
              <a:t>Талшықтардың қосылуынан болатын жоғалтулар</a:t>
            </a:r>
            <a:endParaRPr lang="ru-RU" sz="16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8" name="Нашивка 7"/>
          <p:cNvSpPr/>
          <p:nvPr/>
        </p:nvSpPr>
        <p:spPr>
          <a:xfrm>
            <a:off x="11058526" y="278604"/>
            <a:ext cx="1028701" cy="700088"/>
          </a:xfrm>
          <a:prstGeom prst="chevron">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a:solidFill>
                  <a:schemeClr val="tx1"/>
                </a:solidFill>
              </a:rPr>
              <a:t>6</a:t>
            </a:r>
            <a:endParaRPr lang="ru-RU" dirty="0">
              <a:solidFill>
                <a:schemeClr val="tx1"/>
              </a:solidFill>
            </a:endParaRPr>
          </a:p>
        </p:txBody>
      </p:sp>
      <p:sp>
        <p:nvSpPr>
          <p:cNvPr id="2" name="Прямоугольник 1"/>
          <p:cNvSpPr/>
          <p:nvPr/>
        </p:nvSpPr>
        <p:spPr>
          <a:xfrm>
            <a:off x="328614" y="1235866"/>
            <a:ext cx="11544300" cy="5355312"/>
          </a:xfrm>
          <a:prstGeom prst="rect">
            <a:avLst/>
          </a:prstGeom>
        </p:spPr>
        <p:txBody>
          <a:bodyPr wrap="square">
            <a:spAutoFit/>
          </a:bodyPr>
          <a:lstStyle/>
          <a:p>
            <a:pPr indent="450215" algn="just">
              <a:spcAft>
                <a:spcPts val="0"/>
              </a:spcAft>
            </a:pPr>
            <a:r>
              <a:rPr lang="kk-KZ" dirty="0">
                <a:latin typeface="Times New Roman" panose="02020603050405020304" pitchFamily="18" charset="0"/>
                <a:ea typeface="Times New Roman" panose="02020603050405020304" pitchFamily="18" charset="0"/>
                <a:cs typeface="Times New Roman" panose="02020603050405020304" pitchFamily="18" charset="0"/>
              </a:rPr>
              <a:t>Апертураның вариациясының жоғалуы NA</a:t>
            </a:r>
            <a:r>
              <a:rPr lang="kk-KZ" baseline="-25000" dirty="0">
                <a:latin typeface="Times New Roman" panose="02020603050405020304" pitchFamily="18" charset="0"/>
                <a:ea typeface="Times New Roman" panose="02020603050405020304" pitchFamily="18" charset="0"/>
                <a:cs typeface="Times New Roman" panose="02020603050405020304" pitchFamily="18" charset="0"/>
              </a:rPr>
              <a:t>1</a:t>
            </a:r>
            <a:r>
              <a:rPr lang="kk-KZ" dirty="0">
                <a:latin typeface="Times New Roman" panose="02020603050405020304" pitchFamily="18" charset="0"/>
                <a:ea typeface="Times New Roman" panose="02020603050405020304" pitchFamily="18" charset="0"/>
                <a:cs typeface="Times New Roman" panose="02020603050405020304" pitchFamily="18" charset="0"/>
              </a:rPr>
              <a:t> сигналын жіберетін талшықтың апертурасы NA</a:t>
            </a:r>
            <a:r>
              <a:rPr lang="kk-KZ" baseline="-25000" dirty="0">
                <a:latin typeface="Times New Roman" panose="02020603050405020304" pitchFamily="18" charset="0"/>
                <a:ea typeface="Times New Roman" panose="02020603050405020304" pitchFamily="18" charset="0"/>
                <a:cs typeface="Times New Roman" panose="02020603050405020304" pitchFamily="18" charset="0"/>
              </a:rPr>
              <a:t>2</a:t>
            </a:r>
            <a:r>
              <a:rPr lang="kk-KZ" dirty="0">
                <a:latin typeface="Times New Roman" panose="02020603050405020304" pitchFamily="18" charset="0"/>
                <a:ea typeface="Times New Roman" panose="02020603050405020304" pitchFamily="18" charset="0"/>
                <a:cs typeface="Times New Roman" panose="02020603050405020304" pitchFamily="18" charset="0"/>
              </a:rPr>
              <a:t> сигналын қабылдайтын талшықтың апертурасынан үлкен болғанда орын алады және a</a:t>
            </a:r>
            <a:r>
              <a:rPr lang="kk-KZ" baseline="-25000" dirty="0">
                <a:latin typeface="Times New Roman" panose="02020603050405020304" pitchFamily="18" charset="0"/>
                <a:ea typeface="Times New Roman" panose="02020603050405020304" pitchFamily="18" charset="0"/>
                <a:cs typeface="Times New Roman" panose="02020603050405020304" pitchFamily="18" charset="0"/>
              </a:rPr>
              <a:t>NA</a:t>
            </a:r>
            <a:r>
              <a:rPr lang="kk-KZ" dirty="0">
                <a:latin typeface="Times New Roman" panose="02020603050405020304" pitchFamily="18" charset="0"/>
                <a:ea typeface="Times New Roman" panose="02020603050405020304" pitchFamily="18" charset="0"/>
                <a:cs typeface="Times New Roman" panose="02020603050405020304" pitchFamily="18" charset="0"/>
              </a:rPr>
              <a:t> = – 10 log(NA</a:t>
            </a:r>
            <a:r>
              <a:rPr lang="kk-KZ" baseline="-25000" dirty="0">
                <a:latin typeface="Times New Roman" panose="02020603050405020304" pitchFamily="18" charset="0"/>
                <a:ea typeface="Times New Roman" panose="02020603050405020304" pitchFamily="18" charset="0"/>
                <a:cs typeface="Times New Roman" panose="02020603050405020304" pitchFamily="18" charset="0"/>
              </a:rPr>
              <a:t>2</a:t>
            </a:r>
            <a:r>
              <a:rPr lang="kk-KZ" dirty="0">
                <a:latin typeface="Times New Roman" panose="02020603050405020304" pitchFamily="18" charset="0"/>
                <a:ea typeface="Times New Roman" panose="02020603050405020304" pitchFamily="18" charset="0"/>
                <a:cs typeface="Times New Roman" panose="02020603050405020304" pitchFamily="18" charset="0"/>
              </a:rPr>
              <a:t>/NA</a:t>
            </a:r>
            <a:r>
              <a:rPr lang="kk-KZ" baseline="-25000" dirty="0">
                <a:latin typeface="Times New Roman" panose="02020603050405020304" pitchFamily="18" charset="0"/>
                <a:ea typeface="Times New Roman" panose="02020603050405020304" pitchFamily="18" charset="0"/>
                <a:cs typeface="Times New Roman" panose="02020603050405020304" pitchFamily="18" charset="0"/>
              </a:rPr>
              <a:t>1</a:t>
            </a:r>
            <a:r>
              <a:rPr lang="kk-KZ" dirty="0">
                <a:latin typeface="Times New Roman" panose="02020603050405020304" pitchFamily="18" charset="0"/>
                <a:ea typeface="Times New Roman" panose="02020603050405020304" pitchFamily="18" charset="0"/>
                <a:cs typeface="Times New Roman" panose="02020603050405020304" pitchFamily="18" charset="0"/>
              </a:rPr>
              <a:t>)</a:t>
            </a:r>
            <a:r>
              <a:rPr lang="kk-KZ" baseline="30000" dirty="0">
                <a:latin typeface="Times New Roman" panose="02020603050405020304" pitchFamily="18" charset="0"/>
                <a:ea typeface="Times New Roman" panose="02020603050405020304" pitchFamily="18" charset="0"/>
                <a:cs typeface="Times New Roman" panose="02020603050405020304" pitchFamily="18" charset="0"/>
              </a:rPr>
              <a:t>2 </a:t>
            </a:r>
            <a:r>
              <a:rPr lang="kk-KZ" dirty="0">
                <a:latin typeface="Times New Roman" panose="02020603050405020304" pitchFamily="18" charset="0"/>
                <a:ea typeface="Times New Roman" panose="02020603050405020304" pitchFamily="18" charset="0"/>
                <a:cs typeface="Times New Roman" panose="02020603050405020304" pitchFamily="18" charset="0"/>
              </a:rPr>
              <a:t>[дБ] ретінде анықталады. NA</a:t>
            </a:r>
            <a:r>
              <a:rPr lang="kk-KZ" baseline="-25000" dirty="0">
                <a:latin typeface="Times New Roman" panose="02020603050405020304" pitchFamily="18" charset="0"/>
                <a:ea typeface="Times New Roman" panose="02020603050405020304" pitchFamily="18" charset="0"/>
                <a:cs typeface="Times New Roman" panose="02020603050405020304" pitchFamily="18" charset="0"/>
              </a:rPr>
              <a:t>1</a:t>
            </a:r>
            <a:r>
              <a:rPr lang="kk-KZ" dirty="0">
                <a:latin typeface="Times New Roman" panose="02020603050405020304" pitchFamily="18" charset="0"/>
                <a:ea typeface="Times New Roman" panose="02020603050405020304" pitchFamily="18" charset="0"/>
                <a:cs typeface="Times New Roman" panose="02020603050405020304" pitchFamily="18" charset="0"/>
              </a:rPr>
              <a:t>&lt;NA</a:t>
            </a:r>
            <a:r>
              <a:rPr lang="kk-KZ" baseline="-25000" dirty="0">
                <a:latin typeface="Times New Roman" panose="02020603050405020304" pitchFamily="18" charset="0"/>
                <a:ea typeface="Times New Roman" panose="02020603050405020304" pitchFamily="18" charset="0"/>
                <a:cs typeface="Times New Roman" panose="02020603050405020304" pitchFamily="18" charset="0"/>
              </a:rPr>
              <a:t>2</a:t>
            </a:r>
            <a:r>
              <a:rPr lang="kk-KZ" dirty="0">
                <a:latin typeface="Times New Roman" panose="02020603050405020304" pitchFamily="18" charset="0"/>
                <a:ea typeface="Times New Roman" panose="02020603050405020304" pitchFamily="18" charset="0"/>
                <a:cs typeface="Times New Roman" panose="02020603050405020304" pitchFamily="18" charset="0"/>
              </a:rPr>
              <a:t> кезінде апертура жоғалмайды.</a:t>
            </a:r>
            <a:endParaRPr lang="ru-RU" sz="1200" dirty="0">
              <a:latin typeface="Calibri" panose="020F0502020204030204" pitchFamily="34" charset="0"/>
              <a:ea typeface="Times New Roman" panose="02020603050405020304" pitchFamily="18" charset="0"/>
              <a:cs typeface="Times New Roman" panose="02020603050405020304" pitchFamily="18" charset="0"/>
            </a:endParaRPr>
          </a:p>
          <a:p>
            <a:pPr indent="450215" algn="just">
              <a:spcAft>
                <a:spcPts val="0"/>
              </a:spcAft>
            </a:pPr>
            <a:r>
              <a:rPr lang="kk-KZ" dirty="0">
                <a:latin typeface="Times New Roman" panose="02020603050405020304" pitchFamily="18" charset="0"/>
                <a:ea typeface="Times New Roman" panose="02020603050405020304" pitchFamily="18" charset="0"/>
                <a:cs typeface="Times New Roman" panose="02020603050405020304" pitchFamily="18" charset="0"/>
              </a:rPr>
              <a:t>Диаметрдің өзгеруінің жоғалуы жіберуші талшықтың диаметрі қабылдағыштың диаметрінен кіші болған кезде орын алады және aD = – 10lg(D</a:t>
            </a:r>
            <a:r>
              <a:rPr lang="kk-KZ" baseline="-25000" dirty="0">
                <a:latin typeface="Times New Roman" panose="02020603050405020304" pitchFamily="18" charset="0"/>
                <a:ea typeface="Times New Roman" panose="02020603050405020304" pitchFamily="18" charset="0"/>
                <a:cs typeface="Times New Roman" panose="02020603050405020304" pitchFamily="18" charset="0"/>
              </a:rPr>
              <a:t>2</a:t>
            </a:r>
            <a:r>
              <a:rPr lang="kk-KZ" dirty="0">
                <a:latin typeface="Times New Roman" panose="02020603050405020304" pitchFamily="18" charset="0"/>
                <a:ea typeface="Times New Roman" panose="02020603050405020304" pitchFamily="18" charset="0"/>
                <a:cs typeface="Times New Roman" panose="02020603050405020304" pitchFamily="18" charset="0"/>
              </a:rPr>
              <a:t>/D</a:t>
            </a:r>
            <a:r>
              <a:rPr lang="kk-KZ" baseline="-25000" dirty="0">
                <a:latin typeface="Times New Roman" panose="02020603050405020304" pitchFamily="18" charset="0"/>
                <a:ea typeface="Times New Roman" panose="02020603050405020304" pitchFamily="18" charset="0"/>
                <a:cs typeface="Times New Roman" panose="02020603050405020304" pitchFamily="18" charset="0"/>
              </a:rPr>
              <a:t>1</a:t>
            </a:r>
            <a:r>
              <a:rPr lang="kk-KZ" dirty="0">
                <a:latin typeface="Times New Roman" panose="02020603050405020304" pitchFamily="18" charset="0"/>
                <a:ea typeface="Times New Roman" panose="02020603050405020304" pitchFamily="18" charset="0"/>
                <a:cs typeface="Times New Roman" panose="02020603050405020304" pitchFamily="18" charset="0"/>
              </a:rPr>
              <a:t>)</a:t>
            </a:r>
            <a:r>
              <a:rPr lang="kk-KZ" baseline="30000" dirty="0">
                <a:latin typeface="Times New Roman" panose="02020603050405020304" pitchFamily="18" charset="0"/>
                <a:ea typeface="Times New Roman" panose="02020603050405020304" pitchFamily="18" charset="0"/>
                <a:cs typeface="Times New Roman" panose="02020603050405020304" pitchFamily="18" charset="0"/>
              </a:rPr>
              <a:t>2</a:t>
            </a:r>
            <a:r>
              <a:rPr lang="kk-KZ" dirty="0">
                <a:latin typeface="Times New Roman" panose="02020603050405020304" pitchFamily="18" charset="0"/>
                <a:ea typeface="Times New Roman" panose="02020603050405020304" pitchFamily="18" charset="0"/>
                <a:cs typeface="Times New Roman" panose="02020603050405020304" pitchFamily="18" charset="0"/>
              </a:rPr>
              <a:t> [дБ] қатынасымен анықталады, мұндағы D1 және D2 - талшықтың диаметрлері. Тиісінше жіберуші және қабылдаушы талшықтар. D1 &lt; D2 үшін ешқандай шығын болмайды.</a:t>
            </a:r>
            <a:endParaRPr lang="ru-RU" sz="1200" dirty="0">
              <a:latin typeface="Calibri" panose="020F0502020204030204" pitchFamily="34" charset="0"/>
              <a:ea typeface="Times New Roman" panose="02020603050405020304" pitchFamily="18" charset="0"/>
              <a:cs typeface="Times New Roman" panose="02020603050405020304" pitchFamily="18" charset="0"/>
            </a:endParaRPr>
          </a:p>
          <a:p>
            <a:r>
              <a:rPr lang="kk-KZ" dirty="0">
                <a:latin typeface="Times New Roman" panose="02020603050405020304" pitchFamily="18" charset="0"/>
                <a:ea typeface="Times New Roman" panose="02020603050405020304" pitchFamily="18" charset="0"/>
              </a:rPr>
              <a:t>62,5/125 және 50/125 талшықтарының қосылуы. Егер жарық 50/125 талшықтан 62,5/125 талшыққа таралса, жарық қарқындылығы жоғалмайды. Егер жарық 62,5/125 талшықтан 50/125 талшыққа өтсе, онда жарық қарқындылығының тек (50/62,5)2 бөлігі екінші талшықта болады, бұл 1,94 дБ жоғалтуға сәйкес келеді. Бұл факт оптикалық қабылдағыштарды өндіруде ескеріледі. Сонымен, әдетте таратқыштың жарықдиодты шамы кішірек диаметрлі талшыққа (50 мкм), ал сол құрылғыдағы қабылдағыш үлкенірек диаметрлі талшыққа (62,5 мкм) </a:t>
            </a:r>
            <a:r>
              <a:rPr lang="kk-KZ" dirty="0" smtClean="0">
                <a:latin typeface="Times New Roman" panose="02020603050405020304" pitchFamily="18" charset="0"/>
                <a:ea typeface="Times New Roman" panose="02020603050405020304" pitchFamily="18" charset="0"/>
              </a:rPr>
              <a:t>арналған.</a:t>
            </a:r>
          </a:p>
          <a:p>
            <a:r>
              <a:rPr lang="kk-KZ" dirty="0">
                <a:latin typeface="Times New Roman" panose="02020603050405020304" pitchFamily="18" charset="0"/>
              </a:rPr>
              <a:t>	</a:t>
            </a:r>
            <a:r>
              <a:rPr lang="kk-KZ" dirty="0"/>
              <a:t>Көпмодалы және бірмодалы талшықтарды қосу. Үлкен ішкі жоғалтулар (шамамен 16 дБ) мультимодалы және бірмодалы талшықтарды біріктіргенде, жарық бірінші талшықтан екінші талшыққа тараған кезде пайда болады.</a:t>
            </a:r>
            <a:endParaRPr lang="ru-RU" dirty="0"/>
          </a:p>
          <a:p>
            <a:r>
              <a:rPr lang="kk-KZ" dirty="0"/>
              <a:t>Сыртқы жоғалтулар - қосқыштың дизайнының да, оптикалық сымды құрастыру процесінің де жетілмегендігінің салдары болып табылатын шығындар. Сыртқы ысыраптар келесі факторларға байланысты: механикалық сәйкессіздік (бұрыштық сәйкессіздік </a:t>
            </a:r>
            <a:r>
              <a:rPr lang="ru-RU" dirty="0"/>
              <a:t>θ</a:t>
            </a:r>
            <a:r>
              <a:rPr lang="kk-KZ" dirty="0"/>
              <a:t>, радиалды сәйкессіздік L, осьтік сәйкессіздік S); өзек ұшының кедір-бұдыры; талшықтардың ұштары арасындағы аймақтың ластануы, сур. 12.2</a:t>
            </a:r>
            <a:r>
              <a:rPr lang="kk-KZ" dirty="0" smtClean="0"/>
              <a:t>.</a:t>
            </a:r>
            <a:endParaRPr lang="ru-RU" dirty="0"/>
          </a:p>
        </p:txBody>
      </p:sp>
    </p:spTree>
    <p:extLst>
      <p:ext uri="{BB962C8B-B14F-4D97-AF65-F5344CB8AC3E}">
        <p14:creationId xmlns:p14="http://schemas.microsoft.com/office/powerpoint/2010/main" val="7174021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ятиугольник 8"/>
          <p:cNvSpPr/>
          <p:nvPr/>
        </p:nvSpPr>
        <p:spPr>
          <a:xfrm>
            <a:off x="0" y="278604"/>
            <a:ext cx="11058526" cy="700088"/>
          </a:xfrm>
          <a:prstGeom prst="homePlate">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0" y="397815"/>
            <a:ext cx="10801350" cy="461665"/>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indent="450215" algn="ctr">
              <a:spcAft>
                <a:spcPts val="0"/>
              </a:spcAft>
            </a:pPr>
            <a:r>
              <a:rPr lang="kk-KZ" sz="2400" dirty="0">
                <a:latin typeface="Times New Roman" panose="02020603050405020304" pitchFamily="18" charset="0"/>
                <a:ea typeface="Times New Roman" panose="02020603050405020304" pitchFamily="18" charset="0"/>
                <a:cs typeface="Times New Roman" panose="02020603050405020304" pitchFamily="18" charset="0"/>
              </a:rPr>
              <a:t>Талшықтардың қосылуынан болатын жоғалтулар</a:t>
            </a:r>
            <a:endParaRPr lang="ru-RU" sz="16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8" name="Нашивка 7"/>
          <p:cNvSpPr/>
          <p:nvPr/>
        </p:nvSpPr>
        <p:spPr>
          <a:xfrm>
            <a:off x="11058526" y="278604"/>
            <a:ext cx="1028701" cy="700088"/>
          </a:xfrm>
          <a:prstGeom prst="chevron">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a:solidFill>
                  <a:schemeClr val="tx1"/>
                </a:solidFill>
              </a:rPr>
              <a:t>7</a:t>
            </a:r>
            <a:endParaRPr lang="ru-RU" dirty="0">
              <a:solidFill>
                <a:schemeClr val="tx1"/>
              </a:solidFill>
            </a:endParaRPr>
          </a:p>
        </p:txBody>
      </p:sp>
      <mc:AlternateContent xmlns:mc="http://schemas.openxmlformats.org/markup-compatibility/2006">
        <mc:Choice xmlns:a14="http://schemas.microsoft.com/office/drawing/2010/main" Requires="a14">
          <p:sp>
            <p:nvSpPr>
              <p:cNvPr id="2" name="Прямоугольник 1"/>
              <p:cNvSpPr/>
              <p:nvPr/>
            </p:nvSpPr>
            <p:spPr>
              <a:xfrm>
                <a:off x="145258" y="978691"/>
                <a:ext cx="7243762" cy="6225487"/>
              </a:xfrm>
              <a:prstGeom prst="rect">
                <a:avLst/>
              </a:prstGeom>
            </p:spPr>
            <p:txBody>
              <a:bodyPr wrap="square">
                <a:spAutoFit/>
              </a:bodyPr>
              <a:lstStyle/>
              <a:p>
                <a:r>
                  <a:rPr lang="kk-KZ" dirty="0"/>
                  <a:t>Бұрыштық </a:t>
                </a:r>
                <a:r>
                  <a:rPr lang="ru-RU" dirty="0"/>
                  <a:t>θ</a:t>
                </a:r>
                <a:r>
                  <a:rPr lang="kk-KZ" dirty="0"/>
                  <a:t>, радиалды L және осьтік S орын ауыстыруларындағы жоғалтулар сәйкес формулалар бойынша анықталады (12.2 a, b, c-сурет):</a:t>
                </a:r>
                <a:endParaRPr lang="ru-RU" dirty="0"/>
              </a:p>
              <a:p>
                <a:r>
                  <a:rPr lang="kk-KZ" dirty="0"/>
                  <a:t> </a:t>
                </a:r>
                <a:endParaRPr lang="ru-RU" dirty="0"/>
              </a:p>
              <a:p>
                <a:r>
                  <a:rPr lang="kk-KZ" dirty="0"/>
                  <a:t>                              </a:t>
                </a:r>
                <a14:m>
                  <m:oMath xmlns:m="http://schemas.openxmlformats.org/officeDocument/2006/math">
                    <m:sSub>
                      <m:sSubPr>
                        <m:ctrlPr>
                          <a:rPr lang="ru-RU" i="1">
                            <a:latin typeface="Cambria Math" panose="02040503050406030204" pitchFamily="18" charset="0"/>
                          </a:rPr>
                        </m:ctrlPr>
                      </m:sSubPr>
                      <m:e>
                        <m:r>
                          <a:rPr lang="kk-KZ" i="1">
                            <a:latin typeface="Cambria Math" panose="02040503050406030204" pitchFamily="18" charset="0"/>
                          </a:rPr>
                          <m:t>𝑎</m:t>
                        </m:r>
                      </m:e>
                      <m:sub>
                        <m:r>
                          <a:rPr lang="kk-KZ" i="1">
                            <a:latin typeface="Cambria Math" panose="02040503050406030204" pitchFamily="18" charset="0"/>
                          </a:rPr>
                          <m:t>𝜃</m:t>
                        </m:r>
                      </m:sub>
                    </m:sSub>
                    <m:r>
                      <a:rPr lang="kk-KZ" i="1">
                        <a:latin typeface="Cambria Math" panose="02040503050406030204" pitchFamily="18" charset="0"/>
                      </a:rPr>
                      <m:t>=−10</m:t>
                    </m:r>
                    <m:r>
                      <a:rPr lang="kk-KZ" i="1">
                        <a:latin typeface="Cambria Math" panose="02040503050406030204" pitchFamily="18" charset="0"/>
                      </a:rPr>
                      <m:t>𝑙𝑔</m:t>
                    </m:r>
                    <m:d>
                      <m:dPr>
                        <m:ctrlPr>
                          <a:rPr lang="ru-RU" i="1">
                            <a:latin typeface="Cambria Math" panose="02040503050406030204" pitchFamily="18" charset="0"/>
                          </a:rPr>
                        </m:ctrlPr>
                      </m:dPr>
                      <m:e>
                        <m:r>
                          <a:rPr lang="kk-KZ" i="1">
                            <a:latin typeface="Cambria Math" panose="02040503050406030204" pitchFamily="18" charset="0"/>
                          </a:rPr>
                          <m:t>1−</m:t>
                        </m:r>
                        <m:f>
                          <m:fPr>
                            <m:ctrlPr>
                              <a:rPr lang="ru-RU" i="1">
                                <a:latin typeface="Cambria Math" panose="02040503050406030204" pitchFamily="18" charset="0"/>
                              </a:rPr>
                            </m:ctrlPr>
                          </m:fPr>
                          <m:num>
                            <m:r>
                              <a:rPr lang="kk-KZ" i="1">
                                <a:latin typeface="Cambria Math" panose="02040503050406030204" pitchFamily="18" charset="0"/>
                              </a:rPr>
                              <m:t>2</m:t>
                            </m:r>
                          </m:num>
                          <m:den>
                            <m:r>
                              <a:rPr lang="kk-KZ" i="1">
                                <a:latin typeface="Cambria Math" panose="02040503050406030204" pitchFamily="18" charset="0"/>
                              </a:rPr>
                              <m:t>𝜋</m:t>
                            </m:r>
                          </m:den>
                        </m:f>
                        <m:f>
                          <m:fPr>
                            <m:ctrlPr>
                              <a:rPr lang="ru-RU" i="1">
                                <a:latin typeface="Cambria Math" panose="02040503050406030204" pitchFamily="18" charset="0"/>
                              </a:rPr>
                            </m:ctrlPr>
                          </m:fPr>
                          <m:num>
                            <m:r>
                              <a:rPr lang="kk-KZ" i="1">
                                <a:latin typeface="Cambria Math" panose="02040503050406030204" pitchFamily="18" charset="0"/>
                              </a:rPr>
                              <m:t>𝜃</m:t>
                            </m:r>
                          </m:num>
                          <m:den>
                            <m:r>
                              <a:rPr lang="kk-KZ" i="1">
                                <a:latin typeface="Cambria Math" panose="02040503050406030204" pitchFamily="18" charset="0"/>
                              </a:rPr>
                              <m:t>𝑎𝑟𝑐𝑠𝑖𝑛𝑁𝐴</m:t>
                            </m:r>
                          </m:den>
                        </m:f>
                      </m:e>
                    </m:d>
                    <m:d>
                      <m:dPr>
                        <m:begChr m:val="["/>
                        <m:endChr m:val="]"/>
                        <m:ctrlPr>
                          <a:rPr lang="ru-RU" i="1">
                            <a:latin typeface="Cambria Math" panose="02040503050406030204" pitchFamily="18" charset="0"/>
                          </a:rPr>
                        </m:ctrlPr>
                      </m:dPr>
                      <m:e>
                        <m:r>
                          <a:rPr lang="kk-KZ" i="1">
                            <a:latin typeface="Cambria Math" panose="02040503050406030204" pitchFamily="18" charset="0"/>
                          </a:rPr>
                          <m:t>дБ</m:t>
                        </m:r>
                      </m:e>
                    </m:d>
                  </m:oMath>
                </a14:m>
                <a:r>
                  <a:rPr lang="kk-KZ" dirty="0"/>
                  <a:t>                                      (12.1)</a:t>
                </a:r>
                <a:endParaRPr lang="ru-RU" dirty="0"/>
              </a:p>
              <a:p>
                <a:r>
                  <a:rPr lang="kk-KZ" dirty="0"/>
                  <a:t>                                </a:t>
                </a:r>
                <a14:m>
                  <m:oMath xmlns:m="http://schemas.openxmlformats.org/officeDocument/2006/math">
                    <m:sSub>
                      <m:sSubPr>
                        <m:ctrlPr>
                          <a:rPr lang="ru-RU" i="1">
                            <a:latin typeface="Cambria Math" panose="02040503050406030204" pitchFamily="18" charset="0"/>
                          </a:rPr>
                        </m:ctrlPr>
                      </m:sSubPr>
                      <m:e>
                        <m:r>
                          <a:rPr lang="kk-KZ" i="1">
                            <a:latin typeface="Cambria Math" panose="02040503050406030204" pitchFamily="18" charset="0"/>
                          </a:rPr>
                          <m:t>𝑎</m:t>
                        </m:r>
                      </m:e>
                      <m:sub>
                        <m:r>
                          <a:rPr lang="kk-KZ" i="1">
                            <a:latin typeface="Cambria Math" panose="02040503050406030204" pitchFamily="18" charset="0"/>
                          </a:rPr>
                          <m:t>𝐿</m:t>
                        </m:r>
                      </m:sub>
                    </m:sSub>
                    <m:r>
                      <a:rPr lang="kk-KZ" i="1">
                        <a:latin typeface="Cambria Math" panose="02040503050406030204" pitchFamily="18" charset="0"/>
                      </a:rPr>
                      <m:t>=−10</m:t>
                    </m:r>
                    <m:r>
                      <a:rPr lang="kk-KZ" i="1">
                        <a:latin typeface="Cambria Math" panose="02040503050406030204" pitchFamily="18" charset="0"/>
                      </a:rPr>
                      <m:t>𝑙𝑔</m:t>
                    </m:r>
                    <m:d>
                      <m:dPr>
                        <m:begChr m:val="["/>
                        <m:endChr m:val="]"/>
                        <m:ctrlPr>
                          <a:rPr lang="ru-RU" i="1">
                            <a:latin typeface="Cambria Math" panose="02040503050406030204" pitchFamily="18" charset="0"/>
                          </a:rPr>
                        </m:ctrlPr>
                      </m:dPr>
                      <m:e>
                        <m:r>
                          <a:rPr lang="kk-KZ" i="1">
                            <a:latin typeface="Cambria Math" panose="02040503050406030204" pitchFamily="18" charset="0"/>
                          </a:rPr>
                          <m:t>1−</m:t>
                        </m:r>
                        <m:f>
                          <m:fPr>
                            <m:ctrlPr>
                              <a:rPr lang="ru-RU" i="1">
                                <a:latin typeface="Cambria Math" panose="02040503050406030204" pitchFamily="18" charset="0"/>
                              </a:rPr>
                            </m:ctrlPr>
                          </m:fPr>
                          <m:num>
                            <m:r>
                              <a:rPr lang="kk-KZ" i="1">
                                <a:latin typeface="Cambria Math" panose="02040503050406030204" pitchFamily="18" charset="0"/>
                              </a:rPr>
                              <m:t>2</m:t>
                            </m:r>
                          </m:num>
                          <m:den>
                            <m:r>
                              <a:rPr lang="kk-KZ" i="1">
                                <a:latin typeface="Cambria Math" panose="02040503050406030204" pitchFamily="18" charset="0"/>
                              </a:rPr>
                              <m:t>𝜋</m:t>
                            </m:r>
                          </m:den>
                        </m:f>
                        <m:f>
                          <m:fPr>
                            <m:ctrlPr>
                              <a:rPr lang="ru-RU" i="1">
                                <a:latin typeface="Cambria Math" panose="02040503050406030204" pitchFamily="18" charset="0"/>
                              </a:rPr>
                            </m:ctrlPr>
                          </m:fPr>
                          <m:num>
                            <m:r>
                              <a:rPr lang="kk-KZ" i="1">
                                <a:latin typeface="Cambria Math" panose="02040503050406030204" pitchFamily="18" charset="0"/>
                              </a:rPr>
                              <m:t>𝐿</m:t>
                            </m:r>
                          </m:num>
                          <m:den>
                            <m:r>
                              <a:rPr lang="kk-KZ" i="1">
                                <a:latin typeface="Cambria Math" panose="02040503050406030204" pitchFamily="18" charset="0"/>
                              </a:rPr>
                              <m:t>𝐷</m:t>
                            </m:r>
                          </m:den>
                        </m:f>
                      </m:e>
                    </m:d>
                    <m:d>
                      <m:dPr>
                        <m:begChr m:val="["/>
                        <m:endChr m:val="]"/>
                        <m:ctrlPr>
                          <a:rPr lang="ru-RU" i="1">
                            <a:latin typeface="Cambria Math" panose="02040503050406030204" pitchFamily="18" charset="0"/>
                          </a:rPr>
                        </m:ctrlPr>
                      </m:dPr>
                      <m:e>
                        <m:r>
                          <a:rPr lang="kk-KZ" i="1">
                            <a:latin typeface="Cambria Math" panose="02040503050406030204" pitchFamily="18" charset="0"/>
                          </a:rPr>
                          <m:t>дБ</m:t>
                        </m:r>
                      </m:e>
                    </m:d>
                  </m:oMath>
                </a14:m>
                <a:r>
                  <a:rPr lang="kk-KZ" dirty="0"/>
                  <a:t>                                                (12.2)</a:t>
                </a:r>
                <a:endParaRPr lang="ru-RU" dirty="0"/>
              </a:p>
              <a:p>
                <a:r>
                  <a:rPr lang="kk-KZ" dirty="0"/>
                  <a:t>                                    </a:t>
                </a:r>
                <a14:m>
                  <m:oMath xmlns:m="http://schemas.openxmlformats.org/officeDocument/2006/math">
                    <m:sSub>
                      <m:sSubPr>
                        <m:ctrlPr>
                          <a:rPr lang="ru-RU" i="1">
                            <a:latin typeface="Cambria Math" panose="02040503050406030204" pitchFamily="18" charset="0"/>
                          </a:rPr>
                        </m:ctrlPr>
                      </m:sSubPr>
                      <m:e>
                        <m:r>
                          <a:rPr lang="kk-KZ" i="1">
                            <a:latin typeface="Cambria Math" panose="02040503050406030204" pitchFamily="18" charset="0"/>
                          </a:rPr>
                          <m:t>𝑎</m:t>
                        </m:r>
                      </m:e>
                      <m:sub>
                        <m:r>
                          <a:rPr lang="kk-KZ" i="1">
                            <a:latin typeface="Cambria Math" panose="02040503050406030204" pitchFamily="18" charset="0"/>
                          </a:rPr>
                          <m:t>𝑠</m:t>
                        </m:r>
                      </m:sub>
                    </m:sSub>
                    <m:r>
                      <a:rPr lang="kk-KZ" i="1">
                        <a:latin typeface="Cambria Math" panose="02040503050406030204" pitchFamily="18" charset="0"/>
                      </a:rPr>
                      <m:t>=</m:t>
                    </m:r>
                    <m:sSup>
                      <m:sSupPr>
                        <m:ctrlPr>
                          <a:rPr lang="ru-RU" i="1">
                            <a:latin typeface="Cambria Math" panose="02040503050406030204" pitchFamily="18" charset="0"/>
                          </a:rPr>
                        </m:ctrlPr>
                      </m:sSupPr>
                      <m:e>
                        <m:d>
                          <m:dPr>
                            <m:begChr m:val="["/>
                            <m:endChr m:val="]"/>
                            <m:ctrlPr>
                              <a:rPr lang="ru-RU" i="1">
                                <a:latin typeface="Cambria Math" panose="02040503050406030204" pitchFamily="18" charset="0"/>
                              </a:rPr>
                            </m:ctrlPr>
                          </m:dPr>
                          <m:e>
                            <m:f>
                              <m:fPr>
                                <m:ctrlPr>
                                  <a:rPr lang="ru-RU" i="1">
                                    <a:latin typeface="Cambria Math" panose="02040503050406030204" pitchFamily="18" charset="0"/>
                                  </a:rPr>
                                </m:ctrlPr>
                              </m:fPr>
                              <m:num>
                                <m:r>
                                  <a:rPr lang="kk-KZ" i="1">
                                    <a:latin typeface="Cambria Math" panose="02040503050406030204" pitchFamily="18" charset="0"/>
                                  </a:rPr>
                                  <m:t>1</m:t>
                                </m:r>
                              </m:num>
                              <m:den>
                                <m:d>
                                  <m:dPr>
                                    <m:ctrlPr>
                                      <a:rPr lang="ru-RU" i="1">
                                        <a:latin typeface="Cambria Math" panose="02040503050406030204" pitchFamily="18" charset="0"/>
                                      </a:rPr>
                                    </m:ctrlPr>
                                  </m:dPr>
                                  <m:e>
                                    <m:r>
                                      <a:rPr lang="kk-KZ" i="1">
                                        <a:latin typeface="Cambria Math" panose="02040503050406030204" pitchFamily="18" charset="0"/>
                                      </a:rPr>
                                      <m:t>1+2</m:t>
                                    </m:r>
                                    <m:f>
                                      <m:fPr>
                                        <m:ctrlPr>
                                          <a:rPr lang="ru-RU" i="1">
                                            <a:latin typeface="Cambria Math" panose="02040503050406030204" pitchFamily="18" charset="0"/>
                                          </a:rPr>
                                        </m:ctrlPr>
                                      </m:fPr>
                                      <m:num>
                                        <m:r>
                                          <a:rPr lang="kk-KZ" i="1">
                                            <a:latin typeface="Cambria Math" panose="02040503050406030204" pitchFamily="18" charset="0"/>
                                          </a:rPr>
                                          <m:t>𝑆</m:t>
                                        </m:r>
                                      </m:num>
                                      <m:den>
                                        <m:r>
                                          <a:rPr lang="kk-KZ" i="1">
                                            <a:latin typeface="Cambria Math" panose="02040503050406030204" pitchFamily="18" charset="0"/>
                                          </a:rPr>
                                          <m:t>𝐷</m:t>
                                        </m:r>
                                      </m:den>
                                    </m:f>
                                  </m:e>
                                </m:d>
                                <m:r>
                                  <a:rPr lang="kk-KZ" i="1">
                                    <a:latin typeface="Cambria Math" panose="02040503050406030204" pitchFamily="18" charset="0"/>
                                  </a:rPr>
                                  <m:t>𝑡𝑔</m:t>
                                </m:r>
                                <m:d>
                                  <m:dPr>
                                    <m:begChr m:val="["/>
                                    <m:endChr m:val="]"/>
                                    <m:ctrlPr>
                                      <a:rPr lang="ru-RU" i="1">
                                        <a:latin typeface="Cambria Math" panose="02040503050406030204" pitchFamily="18" charset="0"/>
                                      </a:rPr>
                                    </m:ctrlPr>
                                  </m:dPr>
                                  <m:e>
                                    <m:r>
                                      <a:rPr lang="kk-KZ" i="1">
                                        <a:latin typeface="Cambria Math" panose="02040503050406030204" pitchFamily="18" charset="0"/>
                                      </a:rPr>
                                      <m:t>𝑎𝑟𝑐𝑠𝑖𝑛</m:t>
                                    </m:r>
                                    <m:f>
                                      <m:fPr>
                                        <m:ctrlPr>
                                          <a:rPr lang="ru-RU" i="1">
                                            <a:latin typeface="Cambria Math" panose="02040503050406030204" pitchFamily="18" charset="0"/>
                                          </a:rPr>
                                        </m:ctrlPr>
                                      </m:fPr>
                                      <m:num>
                                        <m:r>
                                          <a:rPr lang="kk-KZ" i="1">
                                            <a:latin typeface="Cambria Math" panose="02040503050406030204" pitchFamily="18" charset="0"/>
                                          </a:rPr>
                                          <m:t>𝑁𝐴</m:t>
                                        </m:r>
                                      </m:num>
                                      <m:den>
                                        <m:sSub>
                                          <m:sSubPr>
                                            <m:ctrlPr>
                                              <a:rPr lang="ru-RU" i="1">
                                                <a:latin typeface="Cambria Math" panose="02040503050406030204" pitchFamily="18" charset="0"/>
                                              </a:rPr>
                                            </m:ctrlPr>
                                          </m:sSubPr>
                                          <m:e>
                                            <m:r>
                                              <a:rPr lang="kk-KZ" i="1">
                                                <a:latin typeface="Cambria Math" panose="02040503050406030204" pitchFamily="18" charset="0"/>
                                              </a:rPr>
                                              <m:t>𝑛</m:t>
                                            </m:r>
                                          </m:e>
                                          <m:sub>
                                            <m:r>
                                              <a:rPr lang="kk-KZ" i="1">
                                                <a:latin typeface="Cambria Math" panose="02040503050406030204" pitchFamily="18" charset="0"/>
                                              </a:rPr>
                                              <m:t>0</m:t>
                                            </m:r>
                                          </m:sub>
                                        </m:sSub>
                                      </m:den>
                                    </m:f>
                                  </m:e>
                                </m:d>
                              </m:den>
                            </m:f>
                          </m:e>
                        </m:d>
                      </m:e>
                      <m:sup>
                        <m:r>
                          <a:rPr lang="kk-KZ" i="1">
                            <a:latin typeface="Cambria Math" panose="02040503050406030204" pitchFamily="18" charset="0"/>
                          </a:rPr>
                          <m:t>−2</m:t>
                        </m:r>
                      </m:sup>
                    </m:sSup>
                    <m:d>
                      <m:dPr>
                        <m:begChr m:val="["/>
                        <m:endChr m:val="]"/>
                        <m:ctrlPr>
                          <a:rPr lang="ru-RU" i="1">
                            <a:latin typeface="Cambria Math" panose="02040503050406030204" pitchFamily="18" charset="0"/>
                          </a:rPr>
                        </m:ctrlPr>
                      </m:dPr>
                      <m:e>
                        <m:r>
                          <a:rPr lang="kk-KZ" i="1">
                            <a:latin typeface="Cambria Math" panose="02040503050406030204" pitchFamily="18" charset="0"/>
                          </a:rPr>
                          <m:t>дБ</m:t>
                        </m:r>
                      </m:e>
                    </m:d>
                  </m:oMath>
                </a14:m>
                <a:r>
                  <a:rPr lang="kk-KZ" dirty="0"/>
                  <a:t>                                    (12.3)</a:t>
                </a:r>
                <a:endParaRPr lang="ru-RU" dirty="0"/>
              </a:p>
              <a:p>
                <a:r>
                  <a:rPr lang="kk-KZ" dirty="0"/>
                  <a:t> </a:t>
                </a:r>
                <a:endParaRPr lang="ru-RU" dirty="0"/>
              </a:p>
              <a:p>
                <a:r>
                  <a:rPr lang="kk-KZ" dirty="0"/>
                  <a:t>Мұндағы NA – талшықтың саңылауы, D – талшықтың жарық өткізетін бөлігінің диаметрі, L – радиалды орын ауыстыру, S – осьтік орын ауыстыру, n</a:t>
                </a:r>
                <a:r>
                  <a:rPr lang="kk-KZ" baseline="-25000" dirty="0"/>
                  <a:t>0 </a:t>
                </a:r>
                <a:r>
                  <a:rPr lang="kk-KZ" dirty="0"/>
                  <a:t>– буын кеңістігін толтыратын ортаның сыну көрсеткіші.</a:t>
                </a:r>
                <a:endParaRPr lang="ru-RU" dirty="0"/>
              </a:p>
              <a:p>
                <a:r>
                  <a:rPr lang="kk-KZ" dirty="0"/>
                  <a:t>       Талшық ұштарын сапасыз жылтырату, сондай-ақ қосқыштарды қайта-қайта қосу кезінде пайда болатын үйкеліс (физикалық байланысы бар) жоғалтудың басқа түріне әкелуі мүмкін - микрожарықтарға шашыраумен байланысты жоғалтулар (12.2-сурет, г).</a:t>
                </a:r>
                <a:endParaRPr lang="ru-RU" dirty="0"/>
              </a:p>
              <a:p>
                <a:r>
                  <a:rPr lang="kk-KZ" dirty="0"/>
                  <a:t> </a:t>
                </a:r>
                <a:endParaRPr lang="ru-RU" dirty="0"/>
              </a:p>
              <a:p>
                <a:endParaRPr lang="ru-RU" dirty="0"/>
              </a:p>
            </p:txBody>
          </p:sp>
        </mc:Choice>
        <mc:Fallback>
          <p:sp>
            <p:nvSpPr>
              <p:cNvPr id="2" name="Прямоугольник 1"/>
              <p:cNvSpPr>
                <a:spLocks noRot="1" noChangeAspect="1" noMove="1" noResize="1" noEditPoints="1" noAdjustHandles="1" noChangeArrowheads="1" noChangeShapeType="1" noTextEdit="1"/>
              </p:cNvSpPr>
              <p:nvPr/>
            </p:nvSpPr>
            <p:spPr>
              <a:xfrm>
                <a:off x="145258" y="978691"/>
                <a:ext cx="7243762" cy="6225487"/>
              </a:xfrm>
              <a:prstGeom prst="rect">
                <a:avLst/>
              </a:prstGeom>
              <a:blipFill rotWithShape="0">
                <a:blip r:embed="rId2"/>
                <a:stretch>
                  <a:fillRect l="-758" t="-588"/>
                </a:stretch>
              </a:blipFill>
            </p:spPr>
            <p:txBody>
              <a:bodyPr/>
              <a:lstStyle/>
              <a:p>
                <a:r>
                  <a:rPr lang="ru-RU">
                    <a:noFill/>
                  </a:rPr>
                  <a:t> </a:t>
                </a:r>
              </a:p>
            </p:txBody>
          </p:sp>
        </mc:Fallback>
      </mc:AlternateContent>
      <p:pic>
        <p:nvPicPr>
          <p:cNvPr id="7" name="Рисунок 6"/>
          <p:cNvPicPr/>
          <p:nvPr/>
        </p:nvPicPr>
        <p:blipFill>
          <a:blip r:embed="rId3">
            <a:extLst>
              <a:ext uri="{28A0092B-C50C-407E-A947-70E740481C1C}">
                <a14:useLocalDpi xmlns:a14="http://schemas.microsoft.com/office/drawing/2010/main" val="0"/>
              </a:ext>
            </a:extLst>
          </a:blip>
          <a:srcRect/>
          <a:stretch>
            <a:fillRect/>
          </a:stretch>
        </p:blipFill>
        <p:spPr bwMode="auto">
          <a:xfrm>
            <a:off x="7391400" y="1097901"/>
            <a:ext cx="4686300" cy="3564288"/>
          </a:xfrm>
          <a:prstGeom prst="rect">
            <a:avLst/>
          </a:prstGeom>
          <a:noFill/>
        </p:spPr>
      </p:pic>
      <p:sp>
        <p:nvSpPr>
          <p:cNvPr id="3" name="Прямоугольник 2"/>
          <p:cNvSpPr/>
          <p:nvPr/>
        </p:nvSpPr>
        <p:spPr>
          <a:xfrm>
            <a:off x="7296150" y="4826675"/>
            <a:ext cx="4686300" cy="2031325"/>
          </a:xfrm>
          <a:prstGeom prst="rect">
            <a:avLst/>
          </a:prstGeom>
        </p:spPr>
        <p:txBody>
          <a:bodyPr wrap="square">
            <a:spAutoFit/>
          </a:bodyPr>
          <a:lstStyle/>
          <a:p>
            <a:pPr algn="ctr">
              <a:spcAft>
                <a:spcPts val="0"/>
              </a:spcAft>
            </a:pPr>
            <a:r>
              <a:rPr lang="ru-RU" dirty="0">
                <a:latin typeface="Times New Roman" panose="02020603050405020304" pitchFamily="18" charset="0"/>
                <a:ea typeface="Times New Roman" panose="02020603050405020304" pitchFamily="18" charset="0"/>
                <a:cs typeface="Times New Roman" panose="02020603050405020304" pitchFamily="18" charset="0"/>
              </a:rPr>
              <a:t>12.2-сурет.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Қосқыштағы</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сыртқы</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ысыраптардың</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төрт</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негізгі</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түрі</a:t>
            </a:r>
            <a:r>
              <a:rPr lang="ru-RU" dirty="0">
                <a:latin typeface="Times New Roman" panose="02020603050405020304" pitchFamily="18" charset="0"/>
                <a:ea typeface="Times New Roman" panose="02020603050405020304" pitchFamily="18" charset="0"/>
                <a:cs typeface="Times New Roman" panose="02020603050405020304" pitchFamily="18" charset="0"/>
              </a:rPr>
              <a:t>: а)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бұрыштық</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орын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ауыстырудан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болатын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жоғалтулар</a:t>
            </a:r>
            <a:r>
              <a:rPr lang="ru-RU" dirty="0">
                <a:latin typeface="Times New Roman" panose="02020603050405020304" pitchFamily="18" charset="0"/>
                <a:ea typeface="Times New Roman" panose="02020603050405020304" pitchFamily="18" charset="0"/>
                <a:cs typeface="Times New Roman" panose="02020603050405020304" pitchFamily="18" charset="0"/>
              </a:rPr>
              <a:t>; б)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радиалды</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орын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ауыстыру</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шығындары</a:t>
            </a:r>
            <a:r>
              <a:rPr lang="ru-RU" dirty="0">
                <a:latin typeface="Times New Roman" panose="02020603050405020304" pitchFamily="18" charset="0"/>
                <a:ea typeface="Times New Roman" panose="02020603050405020304" pitchFamily="18" charset="0"/>
                <a:cs typeface="Times New Roman" panose="02020603050405020304" pitchFamily="18" charset="0"/>
              </a:rPr>
              <a:t>; в)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осьтік</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орын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ауыстыру</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шығындары</a:t>
            </a:r>
            <a:r>
              <a:rPr lang="ru-RU" dirty="0">
                <a:latin typeface="Times New Roman" panose="02020603050405020304" pitchFamily="18" charset="0"/>
                <a:ea typeface="Times New Roman" panose="02020603050405020304" pitchFamily="18" charset="0"/>
                <a:cs typeface="Times New Roman" panose="02020603050405020304" pitchFamily="18" charset="0"/>
              </a:rPr>
              <a:t>; г)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біртекті</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еместерге</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Френельдің</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шашырауынан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болатын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шығындар</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Прямоугольник 3"/>
          <p:cNvSpPr/>
          <p:nvPr/>
        </p:nvSpPr>
        <p:spPr>
          <a:xfrm>
            <a:off x="7296150" y="978692"/>
            <a:ext cx="4895850" cy="587930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3241252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ятиугольник 8"/>
          <p:cNvSpPr/>
          <p:nvPr/>
        </p:nvSpPr>
        <p:spPr>
          <a:xfrm>
            <a:off x="0" y="278604"/>
            <a:ext cx="11058526" cy="700088"/>
          </a:xfrm>
          <a:prstGeom prst="homePlate">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0" y="397815"/>
            <a:ext cx="10801350" cy="461665"/>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algn="ctr"/>
            <a:r>
              <a:rPr lang="kk-KZ" sz="2400" dirty="0">
                <a:latin typeface="Times New Roman" panose="02020603050405020304" pitchFamily="18" charset="0"/>
                <a:ea typeface="Times New Roman" panose="02020603050405020304" pitchFamily="18" charset="0"/>
                <a:cs typeface="Times New Roman" panose="02020603050405020304" pitchFamily="18" charset="0"/>
              </a:rPr>
              <a:t>Талшықтардың қосылуынан болатын </a:t>
            </a:r>
            <a:r>
              <a:rPr lang="kk-KZ" sz="2400" dirty="0" smtClean="0">
                <a:latin typeface="Times New Roman" panose="02020603050405020304" pitchFamily="18" charset="0"/>
                <a:ea typeface="Times New Roman" panose="02020603050405020304" pitchFamily="18" charset="0"/>
                <a:cs typeface="Times New Roman" panose="02020603050405020304" pitchFamily="18" charset="0"/>
              </a:rPr>
              <a:t>жоғалтулар</a:t>
            </a:r>
            <a:endParaRPr lang="ru-RU" sz="16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8" name="Нашивка 7"/>
          <p:cNvSpPr/>
          <p:nvPr/>
        </p:nvSpPr>
        <p:spPr>
          <a:xfrm>
            <a:off x="11058526" y="278604"/>
            <a:ext cx="1028701" cy="700088"/>
          </a:xfrm>
          <a:prstGeom prst="chevron">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a:solidFill>
                  <a:schemeClr val="tx1"/>
                </a:solidFill>
              </a:rPr>
              <a:t>8</a:t>
            </a:r>
            <a:endParaRPr lang="ru-RU" dirty="0">
              <a:solidFill>
                <a:schemeClr val="tx1"/>
              </a:solidFill>
            </a:endParaRPr>
          </a:p>
        </p:txBody>
      </p:sp>
      <mc:AlternateContent xmlns:mc="http://schemas.openxmlformats.org/markup-compatibility/2006">
        <mc:Choice xmlns:a14="http://schemas.microsoft.com/office/drawing/2010/main" Requires="a14">
          <p:sp>
            <p:nvSpPr>
              <p:cNvPr id="2" name="Прямоугольник 1"/>
              <p:cNvSpPr/>
              <p:nvPr/>
            </p:nvSpPr>
            <p:spPr>
              <a:xfrm>
                <a:off x="128588" y="1097903"/>
                <a:ext cx="7472362" cy="5851282"/>
              </a:xfrm>
              <a:prstGeom prst="rect">
                <a:avLst/>
              </a:prstGeom>
            </p:spPr>
            <p:txBody>
              <a:bodyPr wrap="square">
                <a:spAutoFit/>
              </a:bodyPr>
              <a:lstStyle/>
              <a:p>
                <a:pPr indent="450215" algn="just">
                  <a:spcAft>
                    <a:spcPts val="0"/>
                  </a:spcAft>
                </a:pPr>
                <a:r>
                  <a:rPr lang="ru-RU" dirty="0" err="1">
                    <a:latin typeface="Times New Roman" panose="02020603050405020304" pitchFamily="18" charset="0"/>
                    <a:ea typeface="Times New Roman" panose="02020603050405020304" pitchFamily="18" charset="0"/>
                    <a:cs typeface="Times New Roman" panose="02020603050405020304" pitchFamily="18" charset="0"/>
                  </a:rPr>
                  <a:t>Осьтік</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ығысу</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кезіндегі</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жоғалтулар</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үшін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жоғарыда</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келтірілген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қатынас</a:t>
                </a:r>
                <a:r>
                  <a:rPr lang="ru-RU" dirty="0">
                    <a:latin typeface="Times New Roman" panose="02020603050405020304" pitchFamily="18" charset="0"/>
                    <a:ea typeface="Times New Roman" panose="02020603050405020304" pitchFamily="18" charset="0"/>
                    <a:cs typeface="Times New Roman" panose="02020603050405020304" pitchFamily="18" charset="0"/>
                  </a:rPr>
                  <a:t> тек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жарық</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ағынының</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апертуралық</a:t>
                </a:r>
                <a:r>
                  <a:rPr lang="ru-RU" dirty="0">
                    <a:latin typeface="Times New Roman" panose="02020603050405020304" pitchFamily="18" charset="0"/>
                    <a:ea typeface="Times New Roman" panose="02020603050405020304" pitchFamily="18" charset="0"/>
                    <a:cs typeface="Times New Roman" panose="02020603050405020304" pitchFamily="18" charset="0"/>
                  </a:rPr>
                  <a:t> дивергенция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факторын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ескереді</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Алайда</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талшықтар</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арасында</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саңылау</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пайда</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болған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кезде</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талшықтардың</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ұштарының</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ашық</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жазықтықтары</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арасындағы</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кеңістікті</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толтыратын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ортаның</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талшықтардан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өзгеше</a:t>
                </a:r>
                <a:r>
                  <a:rPr lang="ru-RU" dirty="0">
                    <a:latin typeface="Times New Roman" panose="02020603050405020304" pitchFamily="18" charset="0"/>
                    <a:ea typeface="Times New Roman" panose="02020603050405020304" pitchFamily="18" charset="0"/>
                    <a:cs typeface="Times New Roman" panose="02020603050405020304" pitchFamily="18" charset="0"/>
                  </a:rPr>
                  <a:t> сыну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көрсеткішіне</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ие</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болуына</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байланысты</a:t>
                </a:r>
                <a:r>
                  <a:rPr lang="ru-RU" dirty="0">
                    <a:latin typeface="Times New Roman" panose="02020603050405020304" pitchFamily="18" charset="0"/>
                    <a:ea typeface="Times New Roman" panose="02020603050405020304" pitchFamily="18" charset="0"/>
                    <a:cs typeface="Times New Roman" panose="02020603050405020304" pitchFamily="18" charset="0"/>
                  </a:rPr>
                  <a:t> Френель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шағылыуы</a:t>
                </a:r>
                <a:r>
                  <a:rPr lang="ru-RU" dirty="0">
                    <a:latin typeface="Times New Roman" panose="02020603050405020304" pitchFamily="18" charset="0"/>
                    <a:ea typeface="Times New Roman" panose="02020603050405020304" pitchFamily="18" charset="0"/>
                    <a:cs typeface="Times New Roman" panose="02020603050405020304" pitchFamily="18" charset="0"/>
                  </a:rPr>
                  <a:t> да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пайда</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болады</a:t>
                </a:r>
                <a:r>
                  <a:rPr lang="ru-RU" dirty="0">
                    <a:latin typeface="Times New Roman" panose="02020603050405020304" pitchFamily="18" charset="0"/>
                    <a:ea typeface="Times New Roman" panose="02020603050405020304" pitchFamily="18" charset="0"/>
                    <a:cs typeface="Times New Roman" panose="02020603050405020304" pitchFamily="18" charset="0"/>
                  </a:rPr>
                  <a:t>, 12.3-сурет.</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0215" algn="just">
                  <a:spcAft>
                    <a:spcPts val="0"/>
                  </a:spcAft>
                </a:pP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Сыну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көрсеткіштерінің</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екі</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секірісін</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ескере</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отырып</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берілу</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коэффициенті</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мына</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қатынастан</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анықталады</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spcAft>
                    <a:spcPts val="0"/>
                  </a:spcAft>
                </a:pP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14:m>
                  <m:oMath xmlns:m="http://schemas.openxmlformats.org/officeDocument/2006/math">
                    <m:sSub>
                      <m:sSubPr>
                        <m:ctrlPr>
                          <a:rPr lang="ru-RU"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ru-RU" i="1">
                            <a:effectLst/>
                            <a:latin typeface="Cambria Math" panose="02040503050406030204" pitchFamily="18" charset="0"/>
                            <a:ea typeface="Times New Roman" panose="02020603050405020304" pitchFamily="18" charset="0"/>
                            <a:cs typeface="Times New Roman" panose="02020603050405020304" pitchFamily="18" charset="0"/>
                          </a:rPr>
                          <m:t>𝐷</m:t>
                        </m:r>
                      </m:e>
                      <m:sub>
                        <m:r>
                          <a:rPr lang="ru-RU" i="1">
                            <a:effectLst/>
                            <a:latin typeface="Cambria Math" panose="02040503050406030204" pitchFamily="18" charset="0"/>
                            <a:ea typeface="Times New Roman" panose="02020603050405020304" pitchFamily="18" charset="0"/>
                            <a:cs typeface="Times New Roman" panose="02020603050405020304" pitchFamily="18" charset="0"/>
                          </a:rPr>
                          <m:t>𝐹</m:t>
                        </m:r>
                      </m:sub>
                    </m:sSub>
                    <m:r>
                      <a:rPr lang="ru-RU" i="1">
                        <a:effectLst/>
                        <a:latin typeface="Cambria Math" panose="02040503050406030204" pitchFamily="18" charset="0"/>
                        <a:ea typeface="Times New Roman" panose="02020603050405020304" pitchFamily="18" charset="0"/>
                        <a:cs typeface="Times New Roman" panose="02020603050405020304" pitchFamily="18" charset="0"/>
                      </a:rPr>
                      <m:t>=</m:t>
                    </m:r>
                    <m:f>
                      <m:fPr>
                        <m:ctrlPr>
                          <a:rPr lang="ru-RU"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ru-RU" i="1">
                            <a:effectLst/>
                            <a:latin typeface="Cambria Math" panose="02040503050406030204" pitchFamily="18" charset="0"/>
                            <a:ea typeface="Times New Roman" panose="02020603050405020304" pitchFamily="18" charset="0"/>
                            <a:cs typeface="Times New Roman" panose="02020603050405020304" pitchFamily="18" charset="0"/>
                          </a:rPr>
                          <m:t>4</m:t>
                        </m:r>
                        <m:sSubSup>
                          <m:sSubSupPr>
                            <m:ctrlPr>
                              <a:rPr lang="ru-RU" i="1">
                                <a:effectLst/>
                                <a:latin typeface="Cambria Math" panose="02040503050406030204" pitchFamily="18" charset="0"/>
                                <a:ea typeface="Times New Roman" panose="02020603050405020304" pitchFamily="18" charset="0"/>
                                <a:cs typeface="Times New Roman" panose="02020603050405020304" pitchFamily="18" charset="0"/>
                              </a:rPr>
                            </m:ctrlPr>
                          </m:sSubSupPr>
                          <m:e>
                            <m:r>
                              <a:rPr lang="ru-RU" i="1">
                                <a:effectLst/>
                                <a:latin typeface="Cambria Math" panose="02040503050406030204" pitchFamily="18" charset="0"/>
                                <a:ea typeface="Times New Roman" panose="02020603050405020304" pitchFamily="18" charset="0"/>
                                <a:cs typeface="Times New Roman" panose="02020603050405020304" pitchFamily="18" charset="0"/>
                              </a:rPr>
                              <m:t>𝑛</m:t>
                            </m:r>
                          </m:e>
                          <m:sub>
                            <m:r>
                              <a:rPr lang="ru-RU" i="1">
                                <a:effectLst/>
                                <a:latin typeface="Cambria Math" panose="02040503050406030204" pitchFamily="18" charset="0"/>
                                <a:ea typeface="Times New Roman" panose="02020603050405020304" pitchFamily="18" charset="0"/>
                                <a:cs typeface="Times New Roman" panose="02020603050405020304" pitchFamily="18" charset="0"/>
                              </a:rPr>
                              <m:t>1</m:t>
                            </m:r>
                          </m:sub>
                          <m:sup>
                            <m:r>
                              <a:rPr lang="ru-RU" i="1">
                                <a:effectLst/>
                                <a:latin typeface="Cambria Math" panose="02040503050406030204" pitchFamily="18" charset="0"/>
                                <a:ea typeface="Times New Roman" panose="02020603050405020304" pitchFamily="18" charset="0"/>
                                <a:cs typeface="Times New Roman" panose="02020603050405020304" pitchFamily="18" charset="0"/>
                              </a:rPr>
                              <m:t>2</m:t>
                            </m:r>
                          </m:sup>
                        </m:sSubSup>
                        <m:sSubSup>
                          <m:sSubSupPr>
                            <m:ctrlPr>
                              <a:rPr lang="ru-RU" i="1">
                                <a:effectLst/>
                                <a:latin typeface="Cambria Math" panose="02040503050406030204" pitchFamily="18" charset="0"/>
                                <a:ea typeface="Times New Roman" panose="02020603050405020304" pitchFamily="18" charset="0"/>
                                <a:cs typeface="Times New Roman" panose="02020603050405020304" pitchFamily="18" charset="0"/>
                              </a:rPr>
                            </m:ctrlPr>
                          </m:sSubSupPr>
                          <m:e>
                            <m:r>
                              <a:rPr lang="ru-RU" i="1">
                                <a:effectLst/>
                                <a:latin typeface="Cambria Math" panose="02040503050406030204" pitchFamily="18" charset="0"/>
                                <a:ea typeface="Times New Roman" panose="02020603050405020304" pitchFamily="18" charset="0"/>
                                <a:cs typeface="Times New Roman" panose="02020603050405020304" pitchFamily="18" charset="0"/>
                              </a:rPr>
                              <m:t>𝑛</m:t>
                            </m:r>
                          </m:e>
                          <m:sub>
                            <m:r>
                              <a:rPr lang="ru-RU" i="1">
                                <a:effectLst/>
                                <a:latin typeface="Cambria Math" panose="02040503050406030204" pitchFamily="18" charset="0"/>
                                <a:ea typeface="Times New Roman" panose="02020603050405020304" pitchFamily="18" charset="0"/>
                                <a:cs typeface="Times New Roman" panose="02020603050405020304" pitchFamily="18" charset="0"/>
                              </a:rPr>
                              <m:t>2</m:t>
                            </m:r>
                          </m:sub>
                          <m:sup>
                            <m:r>
                              <a:rPr lang="ru-RU" i="1">
                                <a:effectLst/>
                                <a:latin typeface="Cambria Math" panose="02040503050406030204" pitchFamily="18" charset="0"/>
                                <a:ea typeface="Times New Roman" panose="02020603050405020304" pitchFamily="18" charset="0"/>
                                <a:cs typeface="Times New Roman" panose="02020603050405020304" pitchFamily="18" charset="0"/>
                              </a:rPr>
                              <m:t>2</m:t>
                            </m:r>
                          </m:sup>
                        </m:sSubSup>
                      </m:num>
                      <m:den>
                        <m:r>
                          <a:rPr lang="ru-RU" i="1">
                            <a:effectLst/>
                            <a:latin typeface="Cambria Math" panose="02040503050406030204" pitchFamily="18" charset="0"/>
                            <a:ea typeface="Times New Roman" panose="02020603050405020304" pitchFamily="18" charset="0"/>
                            <a:cs typeface="Times New Roman" panose="02020603050405020304" pitchFamily="18" charset="0"/>
                          </a:rPr>
                          <m:t>4</m:t>
                        </m:r>
                        <m:sSubSup>
                          <m:sSubSupPr>
                            <m:ctrlPr>
                              <a:rPr lang="ru-RU" i="1">
                                <a:effectLst/>
                                <a:latin typeface="Cambria Math" panose="02040503050406030204" pitchFamily="18" charset="0"/>
                                <a:ea typeface="Times New Roman" panose="02020603050405020304" pitchFamily="18" charset="0"/>
                                <a:cs typeface="Times New Roman" panose="02020603050405020304" pitchFamily="18" charset="0"/>
                              </a:rPr>
                            </m:ctrlPr>
                          </m:sSubSupPr>
                          <m:e>
                            <m:r>
                              <a:rPr lang="ru-RU" i="1">
                                <a:effectLst/>
                                <a:latin typeface="Cambria Math" panose="02040503050406030204" pitchFamily="18" charset="0"/>
                                <a:ea typeface="Times New Roman" panose="02020603050405020304" pitchFamily="18" charset="0"/>
                                <a:cs typeface="Times New Roman" panose="02020603050405020304" pitchFamily="18" charset="0"/>
                              </a:rPr>
                              <m:t>𝑛</m:t>
                            </m:r>
                          </m:e>
                          <m:sub>
                            <m:r>
                              <a:rPr lang="ru-RU" i="1">
                                <a:effectLst/>
                                <a:latin typeface="Cambria Math" panose="02040503050406030204" pitchFamily="18" charset="0"/>
                                <a:ea typeface="Times New Roman" panose="02020603050405020304" pitchFamily="18" charset="0"/>
                                <a:cs typeface="Times New Roman" panose="02020603050405020304" pitchFamily="18" charset="0"/>
                              </a:rPr>
                              <m:t>1</m:t>
                            </m:r>
                          </m:sub>
                          <m:sup>
                            <m:r>
                              <a:rPr lang="ru-RU" i="1">
                                <a:effectLst/>
                                <a:latin typeface="Cambria Math" panose="02040503050406030204" pitchFamily="18" charset="0"/>
                                <a:ea typeface="Times New Roman" panose="02020603050405020304" pitchFamily="18" charset="0"/>
                                <a:cs typeface="Times New Roman" panose="02020603050405020304" pitchFamily="18" charset="0"/>
                              </a:rPr>
                              <m:t>2</m:t>
                            </m:r>
                          </m:sup>
                        </m:sSubSup>
                        <m:sSubSup>
                          <m:sSubSupPr>
                            <m:ctrlPr>
                              <a:rPr lang="ru-RU" i="1">
                                <a:effectLst/>
                                <a:latin typeface="Cambria Math" panose="02040503050406030204" pitchFamily="18" charset="0"/>
                                <a:ea typeface="Times New Roman" panose="02020603050405020304" pitchFamily="18" charset="0"/>
                                <a:cs typeface="Times New Roman" panose="02020603050405020304" pitchFamily="18" charset="0"/>
                              </a:rPr>
                            </m:ctrlPr>
                          </m:sSubSupPr>
                          <m:e>
                            <m:r>
                              <a:rPr lang="ru-RU" i="1">
                                <a:effectLst/>
                                <a:latin typeface="Cambria Math" panose="02040503050406030204" pitchFamily="18" charset="0"/>
                                <a:ea typeface="Times New Roman" panose="02020603050405020304" pitchFamily="18" charset="0"/>
                                <a:cs typeface="Times New Roman" panose="02020603050405020304" pitchFamily="18" charset="0"/>
                              </a:rPr>
                              <m:t>𝑛</m:t>
                            </m:r>
                          </m:e>
                          <m:sub>
                            <m:r>
                              <a:rPr lang="ru-RU" i="1">
                                <a:effectLst/>
                                <a:latin typeface="Cambria Math" panose="02040503050406030204" pitchFamily="18" charset="0"/>
                                <a:ea typeface="Times New Roman" panose="02020603050405020304" pitchFamily="18" charset="0"/>
                                <a:cs typeface="Times New Roman" panose="02020603050405020304" pitchFamily="18" charset="0"/>
                              </a:rPr>
                              <m:t>2</m:t>
                            </m:r>
                          </m:sub>
                          <m:sup>
                            <m:r>
                              <a:rPr lang="ru-RU" i="1">
                                <a:effectLst/>
                                <a:latin typeface="Cambria Math" panose="02040503050406030204" pitchFamily="18" charset="0"/>
                                <a:ea typeface="Times New Roman" panose="02020603050405020304" pitchFamily="18" charset="0"/>
                                <a:cs typeface="Times New Roman" panose="02020603050405020304" pitchFamily="18" charset="0"/>
                              </a:rPr>
                              <m:t>2</m:t>
                            </m:r>
                          </m:sup>
                        </m:sSubSup>
                        <m:r>
                          <a:rPr lang="ru-RU" i="1">
                            <a:effectLst/>
                            <a:latin typeface="Cambria Math" panose="02040503050406030204" pitchFamily="18" charset="0"/>
                            <a:ea typeface="Times New Roman" panose="02020603050405020304" pitchFamily="18" charset="0"/>
                            <a:cs typeface="Times New Roman" panose="02020603050405020304" pitchFamily="18" charset="0"/>
                          </a:rPr>
                          <m:t>+</m:t>
                        </m:r>
                        <m:sSubSup>
                          <m:sSubSupPr>
                            <m:ctrlPr>
                              <a:rPr lang="ru-RU" i="1">
                                <a:effectLst/>
                                <a:latin typeface="Cambria Math" panose="02040503050406030204" pitchFamily="18" charset="0"/>
                                <a:ea typeface="Times New Roman" panose="02020603050405020304" pitchFamily="18" charset="0"/>
                                <a:cs typeface="Times New Roman" panose="02020603050405020304" pitchFamily="18" charset="0"/>
                              </a:rPr>
                            </m:ctrlPr>
                          </m:sSubSupPr>
                          <m:e>
                            <m:r>
                              <a:rPr lang="ru-RU" i="1">
                                <a:effectLst/>
                                <a:latin typeface="Cambria Math" panose="02040503050406030204" pitchFamily="18" charset="0"/>
                                <a:ea typeface="Times New Roman" panose="02020603050405020304" pitchFamily="18" charset="0"/>
                                <a:cs typeface="Times New Roman" panose="02020603050405020304" pitchFamily="18" charset="0"/>
                              </a:rPr>
                              <m:t>𝑛</m:t>
                            </m:r>
                          </m:e>
                          <m:sub>
                            <m:r>
                              <a:rPr lang="ru-RU" i="1">
                                <a:effectLst/>
                                <a:latin typeface="Cambria Math" panose="02040503050406030204" pitchFamily="18" charset="0"/>
                                <a:ea typeface="Times New Roman" panose="02020603050405020304" pitchFamily="18" charset="0"/>
                                <a:cs typeface="Times New Roman" panose="02020603050405020304" pitchFamily="18" charset="0"/>
                              </a:rPr>
                              <m:t>1</m:t>
                            </m:r>
                          </m:sub>
                          <m:sup>
                            <m:r>
                              <a:rPr lang="ru-RU" i="1">
                                <a:effectLst/>
                                <a:latin typeface="Cambria Math" panose="02040503050406030204" pitchFamily="18" charset="0"/>
                                <a:ea typeface="Times New Roman" panose="02020603050405020304" pitchFamily="18" charset="0"/>
                                <a:cs typeface="Times New Roman" panose="02020603050405020304" pitchFamily="18" charset="0"/>
                              </a:rPr>
                              <m:t>2</m:t>
                            </m:r>
                          </m:sup>
                        </m:sSubSup>
                        <m:r>
                          <a:rPr lang="ru-RU" i="1">
                            <a:effectLst/>
                            <a:latin typeface="Cambria Math" panose="02040503050406030204" pitchFamily="18" charset="0"/>
                            <a:ea typeface="Times New Roman" panose="02020603050405020304" pitchFamily="18" charset="0"/>
                            <a:cs typeface="Times New Roman" panose="02020603050405020304" pitchFamily="18" charset="0"/>
                          </a:rPr>
                          <m:t>−</m:t>
                        </m:r>
                        <m:sSubSup>
                          <m:sSubSupPr>
                            <m:ctrlPr>
                              <a:rPr lang="ru-RU" i="1">
                                <a:effectLst/>
                                <a:latin typeface="Cambria Math" panose="02040503050406030204" pitchFamily="18" charset="0"/>
                                <a:ea typeface="Times New Roman" panose="02020603050405020304" pitchFamily="18" charset="0"/>
                                <a:cs typeface="Times New Roman" panose="02020603050405020304" pitchFamily="18" charset="0"/>
                              </a:rPr>
                            </m:ctrlPr>
                          </m:sSubSupPr>
                          <m:e>
                            <m:r>
                              <a:rPr lang="ru-RU" i="1">
                                <a:effectLst/>
                                <a:latin typeface="Cambria Math" panose="02040503050406030204" pitchFamily="18" charset="0"/>
                                <a:ea typeface="Times New Roman" panose="02020603050405020304" pitchFamily="18" charset="0"/>
                                <a:cs typeface="Times New Roman" panose="02020603050405020304" pitchFamily="18" charset="0"/>
                              </a:rPr>
                              <m:t>𝑛</m:t>
                            </m:r>
                          </m:e>
                          <m:sub>
                            <m:r>
                              <a:rPr lang="ru-RU" i="1">
                                <a:effectLst/>
                                <a:latin typeface="Cambria Math" panose="02040503050406030204" pitchFamily="18" charset="0"/>
                                <a:ea typeface="Times New Roman" panose="02020603050405020304" pitchFamily="18" charset="0"/>
                                <a:cs typeface="Times New Roman" panose="02020603050405020304" pitchFamily="18" charset="0"/>
                              </a:rPr>
                              <m:t>2</m:t>
                            </m:r>
                          </m:sub>
                          <m:sup>
                            <m:r>
                              <a:rPr lang="ru-RU" i="1">
                                <a:effectLst/>
                                <a:latin typeface="Cambria Math" panose="02040503050406030204" pitchFamily="18" charset="0"/>
                                <a:ea typeface="Times New Roman" panose="02020603050405020304" pitchFamily="18" charset="0"/>
                                <a:cs typeface="Times New Roman" panose="02020603050405020304" pitchFamily="18" charset="0"/>
                              </a:rPr>
                              <m:t>2</m:t>
                            </m:r>
                          </m:sup>
                        </m:sSubSup>
                        <m:sSup>
                          <m:sSupPr>
                            <m:ctrlPr>
                              <a:rPr lang="ru-RU"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ru-RU" i="1">
                                <a:effectLst/>
                                <a:latin typeface="Cambria Math" panose="02040503050406030204" pitchFamily="18" charset="0"/>
                                <a:ea typeface="Times New Roman" panose="02020603050405020304" pitchFamily="18" charset="0"/>
                                <a:cs typeface="Times New Roman" panose="02020603050405020304" pitchFamily="18" charset="0"/>
                              </a:rPr>
                              <m:t>𝑠𝑖𝑛</m:t>
                            </m:r>
                          </m:e>
                          <m:sup>
                            <m:r>
                              <a:rPr lang="ru-RU" i="1">
                                <a:effectLst/>
                                <a:latin typeface="Cambria Math" panose="02040503050406030204" pitchFamily="18" charset="0"/>
                                <a:ea typeface="Times New Roman" panose="02020603050405020304" pitchFamily="18" charset="0"/>
                                <a:cs typeface="Times New Roman" panose="02020603050405020304" pitchFamily="18" charset="0"/>
                              </a:rPr>
                              <m:t>2</m:t>
                            </m:r>
                          </m:sup>
                        </m:sSup>
                        <m:r>
                          <a:rPr lang="ru-RU" i="1">
                            <a:effectLst/>
                            <a:latin typeface="Cambria Math" panose="02040503050406030204" pitchFamily="18" charset="0"/>
                            <a:ea typeface="Times New Roman" panose="02020603050405020304" pitchFamily="18" charset="0"/>
                            <a:cs typeface="Times New Roman" panose="02020603050405020304" pitchFamily="18" charset="0"/>
                          </a:rPr>
                          <m:t>2</m:t>
                        </m:r>
                        <m:r>
                          <a:rPr lang="ru-RU" i="1">
                            <a:effectLst/>
                            <a:latin typeface="Cambria Math" panose="02040503050406030204" pitchFamily="18" charset="0"/>
                            <a:ea typeface="Times New Roman" panose="02020603050405020304" pitchFamily="18" charset="0"/>
                            <a:cs typeface="Times New Roman" panose="02020603050405020304" pitchFamily="18" charset="0"/>
                          </a:rPr>
                          <m:t>𝜋</m:t>
                        </m:r>
                        <m:r>
                          <a:rPr lang="ru-RU" i="1">
                            <a:effectLst/>
                            <a:latin typeface="Cambria Math" panose="02040503050406030204" pitchFamily="18" charset="0"/>
                            <a:ea typeface="Times New Roman" panose="02020603050405020304" pitchFamily="18" charset="0"/>
                            <a:cs typeface="Times New Roman" panose="02020603050405020304" pitchFamily="18" charset="0"/>
                          </a:rPr>
                          <m:t>𝑛</m:t>
                        </m:r>
                        <m:f>
                          <m:fPr>
                            <m:type m:val="skw"/>
                            <m:ctrlPr>
                              <a:rPr lang="ru-RU"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ru-RU" i="1">
                                <a:effectLst/>
                                <a:latin typeface="Cambria Math" panose="02040503050406030204" pitchFamily="18" charset="0"/>
                                <a:ea typeface="Times New Roman" panose="02020603050405020304" pitchFamily="18" charset="0"/>
                                <a:cs typeface="Times New Roman" panose="02020603050405020304" pitchFamily="18" charset="0"/>
                              </a:rPr>
                              <m:t>𝑆</m:t>
                            </m:r>
                          </m:num>
                          <m:den>
                            <m:r>
                              <a:rPr lang="ru-RU" i="1">
                                <a:effectLst/>
                                <a:latin typeface="Cambria Math" panose="02040503050406030204" pitchFamily="18" charset="0"/>
                                <a:ea typeface="Times New Roman" panose="02020603050405020304" pitchFamily="18" charset="0"/>
                                <a:cs typeface="Times New Roman" panose="02020603050405020304" pitchFamily="18" charset="0"/>
                              </a:rPr>
                              <m:t>𝜆</m:t>
                            </m:r>
                          </m:den>
                        </m:f>
                      </m:den>
                    </m:f>
                  </m:oMath>
                </a14:m>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12.4)</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spcAft>
                    <a:spcPts val="0"/>
                  </a:spcAft>
                </a:pP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0215" algn="just">
                  <a:spcAft>
                    <a:spcPts val="0"/>
                  </a:spcAft>
                </a:pP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Толқын</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ұзындығымен</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салыстырылатын</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немесе</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одан</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үлкен</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саңылау</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өлшемімен</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синустық</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тербелістерді</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орташалауға</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болады</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Содан</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кейін</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шығындар</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a</a:t>
                </a:r>
                <a:r>
                  <a:rPr lang="ru-RU" baseline="-25000" dirty="0" err="1">
                    <a:effectLst/>
                    <a:latin typeface="Times New Roman" panose="02020603050405020304" pitchFamily="18" charset="0"/>
                    <a:ea typeface="Times New Roman" panose="02020603050405020304" pitchFamily="18" charset="0"/>
                    <a:cs typeface="Times New Roman" panose="02020603050405020304" pitchFamily="18" charset="0"/>
                  </a:rPr>
                  <a:t>F</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 – 10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log</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D</a:t>
                </a:r>
                <a:r>
                  <a:rPr lang="ru-RU" baseline="-25000" dirty="0">
                    <a:effectLst/>
                    <a:latin typeface="Times New Roman" panose="02020603050405020304" pitchFamily="18" charset="0"/>
                    <a:ea typeface="Times New Roman" panose="02020603050405020304" pitchFamily="18" charset="0"/>
                    <a:cs typeface="Times New Roman" panose="02020603050405020304" pitchFamily="18" charset="0"/>
                  </a:rPr>
                  <a:t>F</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 – l0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log</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(2n</a:t>
                </a:r>
                <a:r>
                  <a:rPr lang="ru-RU" baseline="-25000" dirty="0">
                    <a:effectLst/>
                    <a:latin typeface="Times New Roman" panose="02020603050405020304" pitchFamily="18" charset="0"/>
                    <a:ea typeface="Times New Roman" panose="02020603050405020304" pitchFamily="18" charset="0"/>
                    <a:cs typeface="Times New Roman" panose="02020603050405020304" pitchFamily="18" charset="0"/>
                  </a:rPr>
                  <a:t>1</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n/(n</a:t>
                </a:r>
                <a:r>
                  <a:rPr lang="ru-RU" baseline="-25000" dirty="0">
                    <a:effectLst/>
                    <a:latin typeface="Times New Roman" panose="02020603050405020304" pitchFamily="18" charset="0"/>
                    <a:ea typeface="Times New Roman" panose="02020603050405020304" pitchFamily="18" charset="0"/>
                    <a:cs typeface="Times New Roman" panose="02020603050405020304" pitchFamily="18" charset="0"/>
                  </a:rPr>
                  <a:t>1</a:t>
                </a:r>
                <a:r>
                  <a:rPr lang="ru-RU" baseline="30000" dirty="0">
                    <a:effectLst/>
                    <a:latin typeface="Times New Roman" panose="02020603050405020304" pitchFamily="18" charset="0"/>
                    <a:ea typeface="Times New Roman" panose="02020603050405020304" pitchFamily="18" charset="0"/>
                    <a:cs typeface="Times New Roman" panose="02020603050405020304" pitchFamily="18" charset="0"/>
                  </a:rPr>
                  <a:t>2</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+n</a:t>
                </a:r>
                <a:r>
                  <a:rPr lang="ru-RU" baseline="-25000" dirty="0">
                    <a:effectLst/>
                    <a:latin typeface="Times New Roman" panose="02020603050405020304" pitchFamily="18" charset="0"/>
                    <a:ea typeface="Times New Roman" panose="02020603050405020304" pitchFamily="18" charset="0"/>
                    <a:cs typeface="Times New Roman" panose="02020603050405020304" pitchFamily="18" charset="0"/>
                  </a:rPr>
                  <a:t>2</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[дБ]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ретінде</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анықталады</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мұндағы</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n1 –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талшықтың</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сыну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көрсеткіші</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(≈1,5),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екі</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жақ</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үшін</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де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бірдей</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n –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саңылаудағы</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ортаның</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сыну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көрсеткіші</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12.3-сурет.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Ауа</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саңылауы</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жағдайында</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(n=1)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жоғалту</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0,35 дБ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құрайды</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Френель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шығындарын</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сыну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көрсеткіші</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бойынша</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талшыққа</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жақын</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қосқыштар</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арасындағы</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толтырғышты</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таңдау</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арқылы</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немесе</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саңылауды</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толқын</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ұзындығынан</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әлдеқайда</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кішірек</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ету</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арқылы</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азайтуға</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болады</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0215" algn="just">
                  <a:spcAft>
                    <a:spcPts val="0"/>
                  </a:spcAft>
                </a:pP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p:txBody>
          </p:sp>
        </mc:Choice>
        <mc:Fallback>
          <p:sp>
            <p:nvSpPr>
              <p:cNvPr id="2" name="Прямоугольник 1"/>
              <p:cNvSpPr>
                <a:spLocks noRot="1" noChangeAspect="1" noMove="1" noResize="1" noEditPoints="1" noAdjustHandles="1" noChangeArrowheads="1" noChangeShapeType="1" noTextEdit="1"/>
              </p:cNvSpPr>
              <p:nvPr/>
            </p:nvSpPr>
            <p:spPr>
              <a:xfrm>
                <a:off x="128588" y="1097903"/>
                <a:ext cx="7472362" cy="5851282"/>
              </a:xfrm>
              <a:prstGeom prst="rect">
                <a:avLst/>
              </a:prstGeom>
              <a:blipFill rotWithShape="0">
                <a:blip r:embed="rId2"/>
                <a:stretch>
                  <a:fillRect l="-653" t="-521" r="-734"/>
                </a:stretch>
              </a:blipFill>
            </p:spPr>
            <p:txBody>
              <a:bodyPr/>
              <a:lstStyle/>
              <a:p>
                <a:r>
                  <a:rPr lang="ru-RU">
                    <a:noFill/>
                  </a:rPr>
                  <a:t> </a:t>
                </a:r>
              </a:p>
            </p:txBody>
          </p:sp>
        </mc:Fallback>
      </mc:AlternateContent>
      <p:pic>
        <p:nvPicPr>
          <p:cNvPr id="7" name="Рисунок 6"/>
          <p:cNvPicPr/>
          <p:nvPr/>
        </p:nvPicPr>
        <p:blipFill>
          <a:blip r:embed="rId3">
            <a:extLst>
              <a:ext uri="{28A0092B-C50C-407E-A947-70E740481C1C}">
                <a14:useLocalDpi xmlns:a14="http://schemas.microsoft.com/office/drawing/2010/main" val="0"/>
              </a:ext>
            </a:extLst>
          </a:blip>
          <a:srcRect/>
          <a:stretch>
            <a:fillRect/>
          </a:stretch>
        </p:blipFill>
        <p:spPr bwMode="auto">
          <a:xfrm>
            <a:off x="7793831" y="1955153"/>
            <a:ext cx="4145283" cy="1874838"/>
          </a:xfrm>
          <a:prstGeom prst="rect">
            <a:avLst/>
          </a:prstGeom>
          <a:noFill/>
        </p:spPr>
      </p:pic>
      <p:sp>
        <p:nvSpPr>
          <p:cNvPr id="3" name="Прямоугольник 2"/>
          <p:cNvSpPr/>
          <p:nvPr/>
        </p:nvSpPr>
        <p:spPr>
          <a:xfrm>
            <a:off x="7729538" y="4156413"/>
            <a:ext cx="4273871" cy="2585323"/>
          </a:xfrm>
          <a:prstGeom prst="rect">
            <a:avLst/>
          </a:prstGeom>
        </p:spPr>
        <p:txBody>
          <a:bodyPr wrap="square">
            <a:spAutoFit/>
          </a:bodyPr>
          <a:lstStyle/>
          <a:p>
            <a:pPr algn="ctr">
              <a:spcAft>
                <a:spcPts val="0"/>
              </a:spcAft>
            </a:pPr>
            <a:r>
              <a:rPr lang="ru-RU" dirty="0">
                <a:latin typeface="Times New Roman" panose="02020603050405020304" pitchFamily="18" charset="0"/>
                <a:ea typeface="Times New Roman" panose="02020603050405020304" pitchFamily="18" charset="0"/>
                <a:cs typeface="Times New Roman" panose="02020603050405020304" pitchFamily="18" charset="0"/>
              </a:rPr>
              <a:t> 12.3-сурет. Френель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рефлексиясы</a:t>
            </a:r>
            <a:endParaRPr lang="ru-RU" sz="1200" dirty="0">
              <a:latin typeface="Calibri" panose="020F0502020204030204" pitchFamily="34" charset="0"/>
              <a:ea typeface="Times New Roman" panose="02020603050405020304" pitchFamily="18" charset="0"/>
              <a:cs typeface="Times New Roman" panose="02020603050405020304" pitchFamily="18" charset="0"/>
            </a:endParaRPr>
          </a:p>
          <a:p>
            <a:pPr indent="450215" algn="just">
              <a:spcAft>
                <a:spcPts val="0"/>
              </a:spcAft>
            </a:pPr>
            <a:r>
              <a:rPr lang="ru-RU" dirty="0">
                <a:latin typeface="Times New Roman" panose="02020603050405020304" pitchFamily="18" charset="0"/>
                <a:ea typeface="Times New Roman" panose="02020603050405020304" pitchFamily="18" charset="0"/>
                <a:cs typeface="Times New Roman" panose="02020603050405020304" pitchFamily="18" charset="0"/>
              </a:rPr>
              <a:t> </a:t>
            </a:r>
            <a:endParaRPr lang="ru-RU" sz="1200" dirty="0">
              <a:latin typeface="Calibri" panose="020F0502020204030204" pitchFamily="34" charset="0"/>
              <a:ea typeface="Times New Roman" panose="02020603050405020304" pitchFamily="18" charset="0"/>
              <a:cs typeface="Times New Roman" panose="02020603050405020304" pitchFamily="18" charset="0"/>
            </a:endParaRPr>
          </a:p>
          <a:p>
            <a:pPr indent="450215" algn="just">
              <a:spcAft>
                <a:spcPts val="0"/>
              </a:spcAft>
            </a:pPr>
            <a:r>
              <a:rPr lang="ru-RU" dirty="0" err="1">
                <a:latin typeface="Times New Roman" panose="02020603050405020304" pitchFamily="18" charset="0"/>
                <a:ea typeface="Times New Roman" panose="02020603050405020304" pitchFamily="18" charset="0"/>
                <a:cs typeface="Times New Roman" panose="02020603050405020304" pitchFamily="18" charset="0"/>
              </a:rPr>
              <a:t>Әдетте</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қосқыштағы</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жалпы</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жоғалту</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бір</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режимді</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және</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көп</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режимді</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талшықтар</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үшін</a:t>
            </a:r>
            <a:r>
              <a:rPr lang="ru-RU" dirty="0">
                <a:latin typeface="Times New Roman" panose="02020603050405020304" pitchFamily="18" charset="0"/>
                <a:ea typeface="Times New Roman" panose="02020603050405020304" pitchFamily="18" charset="0"/>
                <a:cs typeface="Times New Roman" panose="02020603050405020304" pitchFamily="18" charset="0"/>
              </a:rPr>
              <a:t> 0,3 - 0,4 дБ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дейін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Бұл</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жағдайда</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әрине</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бір</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режимді</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қосқыштың</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сапасына</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неғұрлым</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қатаң</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талаптар</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қойылады</a:t>
            </a:r>
            <a:r>
              <a:rPr lang="ru-RU" dirty="0">
                <a:latin typeface="Times New Roman" panose="02020603050405020304" pitchFamily="18" charset="0"/>
                <a:ea typeface="Times New Roman" panose="02020603050405020304" pitchFamily="18" charset="0"/>
                <a:cs typeface="Times New Roman" panose="02020603050405020304" pitchFamily="18" charset="0"/>
              </a:rPr>
              <a:t>.</a:t>
            </a:r>
            <a:endParaRPr lang="ru-RU" sz="1200" dirty="0">
              <a:latin typeface="Calibri" panose="020F0502020204030204" pitchFamily="34" charset="0"/>
              <a:ea typeface="Times New Roman" panose="02020603050405020304" pitchFamily="18" charset="0"/>
              <a:cs typeface="Times New Roman" panose="02020603050405020304" pitchFamily="18" charset="0"/>
            </a:endParaRPr>
          </a:p>
          <a:p>
            <a:pPr indent="450215" algn="just">
              <a:spcAft>
                <a:spcPts val="0"/>
              </a:spcAft>
            </a:pPr>
            <a:r>
              <a:rPr lang="ru-RU" dirty="0">
                <a:latin typeface="Times New Roman" panose="02020603050405020304" pitchFamily="18" charset="0"/>
                <a:ea typeface="Times New Roman" panose="02020603050405020304" pitchFamily="18" charset="0"/>
                <a:cs typeface="Times New Roman" panose="02020603050405020304" pitchFamily="18" charset="0"/>
              </a:rPr>
              <a:t> </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501394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ятиугольник 8"/>
          <p:cNvSpPr/>
          <p:nvPr/>
        </p:nvSpPr>
        <p:spPr>
          <a:xfrm>
            <a:off x="0" y="278604"/>
            <a:ext cx="11058526" cy="700088"/>
          </a:xfrm>
          <a:prstGeom prst="homePlate">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0" y="397815"/>
            <a:ext cx="10801350" cy="40011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indent="450215" algn="ctr">
              <a:spcAft>
                <a:spcPts val="0"/>
              </a:spcAft>
            </a:pP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Кері</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шағылысу</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және</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компьютер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түріндегі</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контактілер,Super</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PC,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Ultra</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PC, APC</a:t>
            </a:r>
            <a:endParaRPr lang="ru-RU" sz="14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8" name="Нашивка 7"/>
          <p:cNvSpPr/>
          <p:nvPr/>
        </p:nvSpPr>
        <p:spPr>
          <a:xfrm>
            <a:off x="11058526" y="278604"/>
            <a:ext cx="1028701" cy="700088"/>
          </a:xfrm>
          <a:prstGeom prst="chevron">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a:solidFill>
                  <a:schemeClr val="tx1"/>
                </a:solidFill>
              </a:rPr>
              <a:t>9</a:t>
            </a:r>
            <a:endParaRPr lang="ru-RU" dirty="0">
              <a:solidFill>
                <a:schemeClr val="tx1"/>
              </a:solidFill>
            </a:endParaRPr>
          </a:p>
        </p:txBody>
      </p:sp>
      <mc:AlternateContent xmlns:mc="http://schemas.openxmlformats.org/markup-compatibility/2006">
        <mc:Choice xmlns:a14="http://schemas.microsoft.com/office/drawing/2010/main" Requires="a14">
          <p:sp>
            <p:nvSpPr>
              <p:cNvPr id="2" name="Прямоугольник 1"/>
              <p:cNvSpPr/>
              <p:nvPr/>
            </p:nvSpPr>
            <p:spPr>
              <a:xfrm>
                <a:off x="328613" y="1097903"/>
                <a:ext cx="11458575" cy="5586786"/>
              </a:xfrm>
              <a:prstGeom prst="rect">
                <a:avLst/>
              </a:prstGeom>
            </p:spPr>
            <p:txBody>
              <a:bodyPr wrap="square">
                <a:spAutoFit/>
              </a:bodyPr>
              <a:lstStyle/>
              <a:p>
                <a:pPr indent="450215" algn="just">
                  <a:spcAft>
                    <a:spcPts val="0"/>
                  </a:spcAft>
                </a:pPr>
                <a:r>
                  <a:rPr lang="ru-RU" dirty="0" err="1" smtClean="0">
                    <a:effectLst/>
                    <a:latin typeface="Times New Roman" panose="02020603050405020304" pitchFamily="18" charset="0"/>
                    <a:ea typeface="Times New Roman" panose="02020603050405020304" pitchFamily="18" charset="0"/>
                    <a:cs typeface="Times New Roman" panose="02020603050405020304" pitchFamily="18" charset="0"/>
                  </a:rPr>
                  <a:t>Кері</a:t>
                </a:r>
                <a:r>
                  <a:rPr lang="ru-RU"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шағылысу</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кірістіру</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жоғалғаннан</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кейінгі</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екінші</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ең</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зиянды</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фактор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болып</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табылады</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Кері</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шағылу</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коэффициенті</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R, R =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P</a:t>
                </a:r>
                <a:r>
                  <a:rPr lang="ru-RU" baseline="-25000" dirty="0" err="1">
                    <a:effectLst/>
                    <a:latin typeface="Times New Roman" panose="02020603050405020304" pitchFamily="18" charset="0"/>
                    <a:ea typeface="Times New Roman" panose="02020603050405020304" pitchFamily="18" charset="0"/>
                    <a:cs typeface="Times New Roman" panose="02020603050405020304" pitchFamily="18" charset="0"/>
                  </a:rPr>
                  <a:t>r</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P</a:t>
                </a:r>
                <a:r>
                  <a:rPr lang="ru-RU" baseline="-25000" dirty="0" err="1">
                    <a:effectLst/>
                    <a:latin typeface="Times New Roman" panose="02020603050405020304" pitchFamily="18" charset="0"/>
                    <a:ea typeface="Times New Roman" panose="02020603050405020304" pitchFamily="18" charset="0"/>
                    <a:cs typeface="Times New Roman" panose="02020603050405020304" pitchFamily="18" charset="0"/>
                  </a:rPr>
                  <a:t>in</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ал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кері</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шағылысу</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жоғалуы</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немесе</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жай</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қайтару</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жоғалуы</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b, b = l0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log</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R = 10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logP</a:t>
                </a:r>
                <a:r>
                  <a:rPr lang="ru-RU" baseline="-25000" dirty="0" err="1">
                    <a:effectLst/>
                    <a:latin typeface="Times New Roman" panose="02020603050405020304" pitchFamily="18" charset="0"/>
                    <a:ea typeface="Times New Roman" panose="02020603050405020304" pitchFamily="18" charset="0"/>
                    <a:cs typeface="Times New Roman" panose="02020603050405020304" pitchFamily="18" charset="0"/>
                  </a:rPr>
                  <a:t>r</a:t>
                </a:r>
                <a:r>
                  <a:rPr lang="ru-RU" baseline="-250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P</a:t>
                </a:r>
                <a:r>
                  <a:rPr lang="ru-RU" baseline="-25000" dirty="0" err="1">
                    <a:effectLst/>
                    <a:latin typeface="Times New Roman" panose="02020603050405020304" pitchFamily="18" charset="0"/>
                    <a:ea typeface="Times New Roman" panose="02020603050405020304" pitchFamily="18" charset="0"/>
                    <a:cs typeface="Times New Roman" panose="02020603050405020304" pitchFamily="18" charset="0"/>
                  </a:rPr>
                  <a:t>in</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[дБ]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ретінде</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анықталады</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мұндағы</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P</a:t>
                </a:r>
                <a:r>
                  <a:rPr lang="ru-RU" baseline="-25000" dirty="0" err="1">
                    <a:effectLst/>
                    <a:latin typeface="Times New Roman" panose="02020603050405020304" pitchFamily="18" charset="0"/>
                    <a:ea typeface="Times New Roman" panose="02020603050405020304" pitchFamily="18" charset="0"/>
                    <a:cs typeface="Times New Roman" panose="02020603050405020304" pitchFamily="18" charset="0"/>
                  </a:rPr>
                  <a:t>r</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шағылысқан</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сәулеленудің</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қарқындылығы</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Минус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белгісі</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енгізуді</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жоғалту</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коэффициентінен</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айырмашылығы</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бұл</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жерде</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әдейі</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алынып</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тасталады</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бұл</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қайтарымды</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жоғалту</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үшін</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теріс</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мәндерге</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әкеледі</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Төмен</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кірістіру</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жоғалуы</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(0 дБ-</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ге</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жақын</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және</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төмен</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теріс</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қайтару</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жоғалуы</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бар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қосылым</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жақсырақ</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жұмыс</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істейді</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0215" algn="just">
                  <a:spcAft>
                    <a:spcPts val="0"/>
                  </a:spcAft>
                </a:pP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Артқы</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шағылыстыруға</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ықпал</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ететін</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негізгі</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фактор -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талшықтардың</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ұштары</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арасындағы</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S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саңылауына</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әдетте</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ауа</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байланысты</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Френельдің</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шағылуы</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Шағылысу</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коэффициенті</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үшін</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ең</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жалпы</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өрнек</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болып</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smtClean="0">
                    <a:effectLst/>
                    <a:latin typeface="Times New Roman" panose="02020603050405020304" pitchFamily="18" charset="0"/>
                    <a:ea typeface="Times New Roman" panose="02020603050405020304" pitchFamily="18" charset="0"/>
                    <a:cs typeface="Times New Roman" panose="02020603050405020304" pitchFamily="18" charset="0"/>
                  </a:rPr>
                  <a:t>табылады</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a:p>
                <a:pPr algn="r">
                  <a:spcAft>
                    <a:spcPts val="0"/>
                  </a:spcAft>
                </a:pP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14:m>
                  <m:oMath xmlns:m="http://schemas.openxmlformats.org/officeDocument/2006/math">
                    <m:sSub>
                      <m:sSubPr>
                        <m:ctrlPr>
                          <a:rPr lang="ru-RU"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ru-RU" i="1">
                            <a:effectLst/>
                            <a:latin typeface="Cambria Math" panose="02040503050406030204" pitchFamily="18" charset="0"/>
                            <a:ea typeface="Times New Roman" panose="02020603050405020304" pitchFamily="18" charset="0"/>
                            <a:cs typeface="Times New Roman" panose="02020603050405020304" pitchFamily="18" charset="0"/>
                          </a:rPr>
                          <m:t>𝑅</m:t>
                        </m:r>
                      </m:e>
                      <m:sub>
                        <m:r>
                          <a:rPr lang="ru-RU" i="1">
                            <a:effectLst/>
                            <a:latin typeface="Cambria Math" panose="02040503050406030204" pitchFamily="18" charset="0"/>
                            <a:ea typeface="Times New Roman" panose="02020603050405020304" pitchFamily="18" charset="0"/>
                            <a:cs typeface="Times New Roman" panose="02020603050405020304" pitchFamily="18" charset="0"/>
                          </a:rPr>
                          <m:t>𝐹</m:t>
                        </m:r>
                      </m:sub>
                    </m:sSub>
                    <m:r>
                      <a:rPr lang="ru-RU" i="1">
                        <a:effectLst/>
                        <a:latin typeface="Cambria Math" panose="02040503050406030204" pitchFamily="18" charset="0"/>
                        <a:ea typeface="Times New Roman" panose="02020603050405020304" pitchFamily="18" charset="0"/>
                        <a:cs typeface="Times New Roman" panose="02020603050405020304" pitchFamily="18" charset="0"/>
                      </a:rPr>
                      <m:t>=</m:t>
                    </m:r>
                    <m:f>
                      <m:fPr>
                        <m:ctrlPr>
                          <a:rPr lang="ru-RU" i="1">
                            <a:effectLst/>
                            <a:latin typeface="Cambria Math" panose="02040503050406030204" pitchFamily="18" charset="0"/>
                            <a:ea typeface="Times New Roman" panose="02020603050405020304" pitchFamily="18" charset="0"/>
                            <a:cs typeface="Times New Roman" panose="02020603050405020304" pitchFamily="18" charset="0"/>
                          </a:rPr>
                        </m:ctrlPr>
                      </m:fPr>
                      <m:num>
                        <m:sSubSup>
                          <m:sSubSupPr>
                            <m:ctrlPr>
                              <a:rPr lang="ru-RU" i="1">
                                <a:effectLst/>
                                <a:latin typeface="Cambria Math" panose="02040503050406030204" pitchFamily="18" charset="0"/>
                                <a:ea typeface="Times New Roman" panose="02020603050405020304" pitchFamily="18" charset="0"/>
                                <a:cs typeface="Times New Roman" panose="02020603050405020304" pitchFamily="18" charset="0"/>
                              </a:rPr>
                            </m:ctrlPr>
                          </m:sSubSupPr>
                          <m:e>
                            <m:r>
                              <a:rPr lang="ru-RU" i="1">
                                <a:effectLst/>
                                <a:latin typeface="Cambria Math" panose="02040503050406030204" pitchFamily="18" charset="0"/>
                                <a:ea typeface="Times New Roman" panose="02020603050405020304" pitchFamily="18" charset="0"/>
                                <a:cs typeface="Times New Roman" panose="02020603050405020304" pitchFamily="18" charset="0"/>
                              </a:rPr>
                              <m:t>𝑛</m:t>
                            </m:r>
                          </m:e>
                          <m:sub>
                            <m:r>
                              <a:rPr lang="ru-RU" i="1">
                                <a:effectLst/>
                                <a:latin typeface="Cambria Math" panose="02040503050406030204" pitchFamily="18" charset="0"/>
                                <a:ea typeface="Times New Roman" panose="02020603050405020304" pitchFamily="18" charset="0"/>
                                <a:cs typeface="Times New Roman" panose="02020603050405020304" pitchFamily="18" charset="0"/>
                              </a:rPr>
                              <m:t>1</m:t>
                            </m:r>
                          </m:sub>
                          <m:sup>
                            <m:r>
                              <a:rPr lang="ru-RU" i="1">
                                <a:effectLst/>
                                <a:latin typeface="Cambria Math" panose="02040503050406030204" pitchFamily="18" charset="0"/>
                                <a:ea typeface="Times New Roman" panose="02020603050405020304" pitchFamily="18" charset="0"/>
                                <a:cs typeface="Times New Roman" panose="02020603050405020304" pitchFamily="18" charset="0"/>
                              </a:rPr>
                              <m:t>2</m:t>
                            </m:r>
                          </m:sup>
                        </m:sSubSup>
                        <m:r>
                          <a:rPr lang="ru-RU" i="1">
                            <a:effectLst/>
                            <a:latin typeface="Cambria Math" panose="02040503050406030204" pitchFamily="18" charset="0"/>
                            <a:ea typeface="Times New Roman" panose="02020603050405020304" pitchFamily="18" charset="0"/>
                            <a:cs typeface="Times New Roman" panose="02020603050405020304" pitchFamily="18" charset="0"/>
                          </a:rPr>
                          <m:t>−</m:t>
                        </m:r>
                        <m:sSubSup>
                          <m:sSubSupPr>
                            <m:ctrlPr>
                              <a:rPr lang="ru-RU" i="1">
                                <a:effectLst/>
                                <a:latin typeface="Cambria Math" panose="02040503050406030204" pitchFamily="18" charset="0"/>
                                <a:ea typeface="Times New Roman" panose="02020603050405020304" pitchFamily="18" charset="0"/>
                                <a:cs typeface="Times New Roman" panose="02020603050405020304" pitchFamily="18" charset="0"/>
                              </a:rPr>
                            </m:ctrlPr>
                          </m:sSubSupPr>
                          <m:e>
                            <m:r>
                              <a:rPr lang="ru-RU" i="1">
                                <a:effectLst/>
                                <a:latin typeface="Cambria Math" panose="02040503050406030204" pitchFamily="18" charset="0"/>
                                <a:ea typeface="Times New Roman" panose="02020603050405020304" pitchFamily="18" charset="0"/>
                                <a:cs typeface="Times New Roman" panose="02020603050405020304" pitchFamily="18" charset="0"/>
                              </a:rPr>
                              <m:t>𝑛</m:t>
                            </m:r>
                          </m:e>
                          <m:sub>
                            <m:r>
                              <a:rPr lang="ru-RU" i="1">
                                <a:effectLst/>
                                <a:latin typeface="Cambria Math" panose="02040503050406030204" pitchFamily="18" charset="0"/>
                                <a:ea typeface="Times New Roman" panose="02020603050405020304" pitchFamily="18" charset="0"/>
                                <a:cs typeface="Times New Roman" panose="02020603050405020304" pitchFamily="18" charset="0"/>
                              </a:rPr>
                              <m:t>2</m:t>
                            </m:r>
                          </m:sub>
                          <m:sup>
                            <m:r>
                              <a:rPr lang="ru-RU" i="1">
                                <a:effectLst/>
                                <a:latin typeface="Cambria Math" panose="02040503050406030204" pitchFamily="18" charset="0"/>
                                <a:ea typeface="Times New Roman" panose="02020603050405020304" pitchFamily="18" charset="0"/>
                                <a:cs typeface="Times New Roman" panose="02020603050405020304" pitchFamily="18" charset="0"/>
                              </a:rPr>
                              <m:t>2</m:t>
                            </m:r>
                          </m:sup>
                        </m:sSubSup>
                        <m:sSup>
                          <m:sSupPr>
                            <m:ctrlPr>
                              <a:rPr lang="ru-RU"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ru-RU" i="1">
                                <a:effectLst/>
                                <a:latin typeface="Cambria Math" panose="02040503050406030204" pitchFamily="18" charset="0"/>
                                <a:ea typeface="Times New Roman" panose="02020603050405020304" pitchFamily="18" charset="0"/>
                                <a:cs typeface="Times New Roman" panose="02020603050405020304" pitchFamily="18" charset="0"/>
                              </a:rPr>
                              <m:t>𝑠𝑖𝑛</m:t>
                            </m:r>
                          </m:e>
                          <m:sup>
                            <m:r>
                              <a:rPr lang="ru-RU" i="1">
                                <a:effectLst/>
                                <a:latin typeface="Cambria Math" panose="02040503050406030204" pitchFamily="18" charset="0"/>
                                <a:ea typeface="Times New Roman" panose="02020603050405020304" pitchFamily="18" charset="0"/>
                                <a:cs typeface="Times New Roman" panose="02020603050405020304" pitchFamily="18" charset="0"/>
                              </a:rPr>
                              <m:t>2</m:t>
                            </m:r>
                          </m:sup>
                        </m:sSup>
                        <m:r>
                          <a:rPr lang="ru-RU" i="1">
                            <a:effectLst/>
                            <a:latin typeface="Cambria Math" panose="02040503050406030204" pitchFamily="18" charset="0"/>
                            <a:ea typeface="Times New Roman" panose="02020603050405020304" pitchFamily="18" charset="0"/>
                            <a:cs typeface="Times New Roman" panose="02020603050405020304" pitchFamily="18" charset="0"/>
                          </a:rPr>
                          <m:t>2</m:t>
                        </m:r>
                        <m:r>
                          <a:rPr lang="ru-RU" i="1">
                            <a:effectLst/>
                            <a:latin typeface="Cambria Math" panose="02040503050406030204" pitchFamily="18" charset="0"/>
                            <a:ea typeface="Times New Roman" panose="02020603050405020304" pitchFamily="18" charset="0"/>
                            <a:cs typeface="Times New Roman" panose="02020603050405020304" pitchFamily="18" charset="0"/>
                          </a:rPr>
                          <m:t>𝜋</m:t>
                        </m:r>
                        <m:r>
                          <a:rPr lang="ru-RU" i="1">
                            <a:effectLst/>
                            <a:latin typeface="Cambria Math" panose="02040503050406030204" pitchFamily="18" charset="0"/>
                            <a:ea typeface="Times New Roman" panose="02020603050405020304" pitchFamily="18" charset="0"/>
                            <a:cs typeface="Times New Roman" panose="02020603050405020304" pitchFamily="18" charset="0"/>
                          </a:rPr>
                          <m:t>𝑛</m:t>
                        </m:r>
                        <m:f>
                          <m:fPr>
                            <m:type m:val="skw"/>
                            <m:ctrlPr>
                              <a:rPr lang="ru-RU"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ru-RU" i="1">
                                <a:effectLst/>
                                <a:latin typeface="Cambria Math" panose="02040503050406030204" pitchFamily="18" charset="0"/>
                                <a:ea typeface="Times New Roman" panose="02020603050405020304" pitchFamily="18" charset="0"/>
                                <a:cs typeface="Times New Roman" panose="02020603050405020304" pitchFamily="18" charset="0"/>
                              </a:rPr>
                              <m:t>𝑆</m:t>
                            </m:r>
                          </m:num>
                          <m:den>
                            <m:r>
                              <a:rPr lang="ru-RU" i="1">
                                <a:effectLst/>
                                <a:latin typeface="Cambria Math" panose="02040503050406030204" pitchFamily="18" charset="0"/>
                                <a:ea typeface="Times New Roman" panose="02020603050405020304" pitchFamily="18" charset="0"/>
                                <a:cs typeface="Times New Roman" panose="02020603050405020304" pitchFamily="18" charset="0"/>
                              </a:rPr>
                              <m:t>𝜆</m:t>
                            </m:r>
                          </m:den>
                        </m:f>
                      </m:num>
                      <m:den>
                        <m:r>
                          <a:rPr lang="ru-RU" i="1">
                            <a:effectLst/>
                            <a:latin typeface="Cambria Math" panose="02040503050406030204" pitchFamily="18" charset="0"/>
                            <a:ea typeface="Times New Roman" panose="02020603050405020304" pitchFamily="18" charset="0"/>
                            <a:cs typeface="Times New Roman" panose="02020603050405020304" pitchFamily="18" charset="0"/>
                          </a:rPr>
                          <m:t>4</m:t>
                        </m:r>
                        <m:sSubSup>
                          <m:sSubSupPr>
                            <m:ctrlPr>
                              <a:rPr lang="ru-RU" i="1">
                                <a:effectLst/>
                                <a:latin typeface="Cambria Math" panose="02040503050406030204" pitchFamily="18" charset="0"/>
                                <a:ea typeface="Times New Roman" panose="02020603050405020304" pitchFamily="18" charset="0"/>
                                <a:cs typeface="Times New Roman" panose="02020603050405020304" pitchFamily="18" charset="0"/>
                              </a:rPr>
                            </m:ctrlPr>
                          </m:sSubSupPr>
                          <m:e>
                            <m:r>
                              <a:rPr lang="ru-RU" i="1">
                                <a:effectLst/>
                                <a:latin typeface="Cambria Math" panose="02040503050406030204" pitchFamily="18" charset="0"/>
                                <a:ea typeface="Times New Roman" panose="02020603050405020304" pitchFamily="18" charset="0"/>
                                <a:cs typeface="Times New Roman" panose="02020603050405020304" pitchFamily="18" charset="0"/>
                              </a:rPr>
                              <m:t>𝑛</m:t>
                            </m:r>
                          </m:e>
                          <m:sub>
                            <m:r>
                              <a:rPr lang="ru-RU" i="1">
                                <a:effectLst/>
                                <a:latin typeface="Cambria Math" panose="02040503050406030204" pitchFamily="18" charset="0"/>
                                <a:ea typeface="Times New Roman" panose="02020603050405020304" pitchFamily="18" charset="0"/>
                                <a:cs typeface="Times New Roman" panose="02020603050405020304" pitchFamily="18" charset="0"/>
                              </a:rPr>
                              <m:t>1</m:t>
                            </m:r>
                          </m:sub>
                          <m:sup>
                            <m:r>
                              <a:rPr lang="ru-RU" i="1">
                                <a:effectLst/>
                                <a:latin typeface="Cambria Math" panose="02040503050406030204" pitchFamily="18" charset="0"/>
                                <a:ea typeface="Times New Roman" panose="02020603050405020304" pitchFamily="18" charset="0"/>
                                <a:cs typeface="Times New Roman" panose="02020603050405020304" pitchFamily="18" charset="0"/>
                              </a:rPr>
                              <m:t>2</m:t>
                            </m:r>
                          </m:sup>
                        </m:sSubSup>
                        <m:sSubSup>
                          <m:sSubSupPr>
                            <m:ctrlPr>
                              <a:rPr lang="ru-RU" i="1">
                                <a:effectLst/>
                                <a:latin typeface="Cambria Math" panose="02040503050406030204" pitchFamily="18" charset="0"/>
                                <a:ea typeface="Times New Roman" panose="02020603050405020304" pitchFamily="18" charset="0"/>
                                <a:cs typeface="Times New Roman" panose="02020603050405020304" pitchFamily="18" charset="0"/>
                              </a:rPr>
                            </m:ctrlPr>
                          </m:sSubSupPr>
                          <m:e>
                            <m:r>
                              <a:rPr lang="ru-RU" i="1">
                                <a:effectLst/>
                                <a:latin typeface="Cambria Math" panose="02040503050406030204" pitchFamily="18" charset="0"/>
                                <a:ea typeface="Times New Roman" panose="02020603050405020304" pitchFamily="18" charset="0"/>
                                <a:cs typeface="Times New Roman" panose="02020603050405020304" pitchFamily="18" charset="0"/>
                              </a:rPr>
                              <m:t>𝑛</m:t>
                            </m:r>
                          </m:e>
                          <m:sub>
                            <m:r>
                              <a:rPr lang="ru-RU" i="1">
                                <a:effectLst/>
                                <a:latin typeface="Cambria Math" panose="02040503050406030204" pitchFamily="18" charset="0"/>
                                <a:ea typeface="Times New Roman" panose="02020603050405020304" pitchFamily="18" charset="0"/>
                                <a:cs typeface="Times New Roman" panose="02020603050405020304" pitchFamily="18" charset="0"/>
                              </a:rPr>
                              <m:t>2</m:t>
                            </m:r>
                          </m:sub>
                          <m:sup>
                            <m:r>
                              <a:rPr lang="ru-RU" i="1">
                                <a:effectLst/>
                                <a:latin typeface="Cambria Math" panose="02040503050406030204" pitchFamily="18" charset="0"/>
                                <a:ea typeface="Times New Roman" panose="02020603050405020304" pitchFamily="18" charset="0"/>
                                <a:cs typeface="Times New Roman" panose="02020603050405020304" pitchFamily="18" charset="0"/>
                              </a:rPr>
                              <m:t>2</m:t>
                            </m:r>
                          </m:sup>
                        </m:sSubSup>
                        <m:r>
                          <a:rPr lang="ru-RU" i="1">
                            <a:effectLst/>
                            <a:latin typeface="Cambria Math" panose="02040503050406030204" pitchFamily="18" charset="0"/>
                            <a:ea typeface="Times New Roman" panose="02020603050405020304" pitchFamily="18" charset="0"/>
                            <a:cs typeface="Times New Roman" panose="02020603050405020304" pitchFamily="18" charset="0"/>
                          </a:rPr>
                          <m:t>+</m:t>
                        </m:r>
                        <m:sSubSup>
                          <m:sSubSupPr>
                            <m:ctrlPr>
                              <a:rPr lang="ru-RU" i="1">
                                <a:effectLst/>
                                <a:latin typeface="Cambria Math" panose="02040503050406030204" pitchFamily="18" charset="0"/>
                                <a:ea typeface="Times New Roman" panose="02020603050405020304" pitchFamily="18" charset="0"/>
                                <a:cs typeface="Times New Roman" panose="02020603050405020304" pitchFamily="18" charset="0"/>
                              </a:rPr>
                            </m:ctrlPr>
                          </m:sSubSupPr>
                          <m:e>
                            <m:r>
                              <a:rPr lang="ru-RU" i="1">
                                <a:effectLst/>
                                <a:latin typeface="Cambria Math" panose="02040503050406030204" pitchFamily="18" charset="0"/>
                                <a:ea typeface="Times New Roman" panose="02020603050405020304" pitchFamily="18" charset="0"/>
                                <a:cs typeface="Times New Roman" panose="02020603050405020304" pitchFamily="18" charset="0"/>
                              </a:rPr>
                              <m:t>𝑛</m:t>
                            </m:r>
                          </m:e>
                          <m:sub>
                            <m:r>
                              <a:rPr lang="ru-RU" i="1">
                                <a:effectLst/>
                                <a:latin typeface="Cambria Math" panose="02040503050406030204" pitchFamily="18" charset="0"/>
                                <a:ea typeface="Times New Roman" panose="02020603050405020304" pitchFamily="18" charset="0"/>
                                <a:cs typeface="Times New Roman" panose="02020603050405020304" pitchFamily="18" charset="0"/>
                              </a:rPr>
                              <m:t>1</m:t>
                            </m:r>
                          </m:sub>
                          <m:sup>
                            <m:r>
                              <a:rPr lang="ru-RU" i="1">
                                <a:effectLst/>
                                <a:latin typeface="Cambria Math" panose="02040503050406030204" pitchFamily="18" charset="0"/>
                                <a:ea typeface="Times New Roman" panose="02020603050405020304" pitchFamily="18" charset="0"/>
                                <a:cs typeface="Times New Roman" panose="02020603050405020304" pitchFamily="18" charset="0"/>
                              </a:rPr>
                              <m:t>2</m:t>
                            </m:r>
                          </m:sup>
                        </m:sSubSup>
                        <m:r>
                          <a:rPr lang="ru-RU" i="1">
                            <a:effectLst/>
                            <a:latin typeface="Cambria Math" panose="02040503050406030204" pitchFamily="18" charset="0"/>
                            <a:ea typeface="Times New Roman" panose="02020603050405020304" pitchFamily="18" charset="0"/>
                            <a:cs typeface="Times New Roman" panose="02020603050405020304" pitchFamily="18" charset="0"/>
                          </a:rPr>
                          <m:t>−</m:t>
                        </m:r>
                        <m:sSubSup>
                          <m:sSubSupPr>
                            <m:ctrlPr>
                              <a:rPr lang="ru-RU" i="1">
                                <a:effectLst/>
                                <a:latin typeface="Cambria Math" panose="02040503050406030204" pitchFamily="18" charset="0"/>
                                <a:ea typeface="Times New Roman" panose="02020603050405020304" pitchFamily="18" charset="0"/>
                                <a:cs typeface="Times New Roman" panose="02020603050405020304" pitchFamily="18" charset="0"/>
                              </a:rPr>
                            </m:ctrlPr>
                          </m:sSubSupPr>
                          <m:e>
                            <m:r>
                              <a:rPr lang="ru-RU" i="1">
                                <a:effectLst/>
                                <a:latin typeface="Cambria Math" panose="02040503050406030204" pitchFamily="18" charset="0"/>
                                <a:ea typeface="Times New Roman" panose="02020603050405020304" pitchFamily="18" charset="0"/>
                                <a:cs typeface="Times New Roman" panose="02020603050405020304" pitchFamily="18" charset="0"/>
                              </a:rPr>
                              <m:t>𝑛</m:t>
                            </m:r>
                          </m:e>
                          <m:sub>
                            <m:r>
                              <a:rPr lang="ru-RU" i="1">
                                <a:effectLst/>
                                <a:latin typeface="Cambria Math" panose="02040503050406030204" pitchFamily="18" charset="0"/>
                                <a:ea typeface="Times New Roman" panose="02020603050405020304" pitchFamily="18" charset="0"/>
                                <a:cs typeface="Times New Roman" panose="02020603050405020304" pitchFamily="18" charset="0"/>
                              </a:rPr>
                              <m:t>2</m:t>
                            </m:r>
                          </m:sub>
                          <m:sup>
                            <m:r>
                              <a:rPr lang="ru-RU" i="1">
                                <a:effectLst/>
                                <a:latin typeface="Cambria Math" panose="02040503050406030204" pitchFamily="18" charset="0"/>
                                <a:ea typeface="Times New Roman" panose="02020603050405020304" pitchFamily="18" charset="0"/>
                                <a:cs typeface="Times New Roman" panose="02020603050405020304" pitchFamily="18" charset="0"/>
                              </a:rPr>
                              <m:t>2</m:t>
                            </m:r>
                          </m:sup>
                        </m:sSubSup>
                        <m:sSup>
                          <m:sSupPr>
                            <m:ctrlPr>
                              <a:rPr lang="ru-RU"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ru-RU" i="1">
                                <a:effectLst/>
                                <a:latin typeface="Cambria Math" panose="02040503050406030204" pitchFamily="18" charset="0"/>
                                <a:ea typeface="Times New Roman" panose="02020603050405020304" pitchFamily="18" charset="0"/>
                                <a:cs typeface="Times New Roman" panose="02020603050405020304" pitchFamily="18" charset="0"/>
                              </a:rPr>
                              <m:t>𝑠𝑖𝑛</m:t>
                            </m:r>
                          </m:e>
                          <m:sup>
                            <m:r>
                              <a:rPr lang="ru-RU" i="1">
                                <a:effectLst/>
                                <a:latin typeface="Cambria Math" panose="02040503050406030204" pitchFamily="18" charset="0"/>
                                <a:ea typeface="Times New Roman" panose="02020603050405020304" pitchFamily="18" charset="0"/>
                                <a:cs typeface="Times New Roman" panose="02020603050405020304" pitchFamily="18" charset="0"/>
                              </a:rPr>
                              <m:t>2</m:t>
                            </m:r>
                          </m:sup>
                        </m:sSup>
                        <m:r>
                          <a:rPr lang="ru-RU" i="1">
                            <a:effectLst/>
                            <a:latin typeface="Cambria Math" panose="02040503050406030204" pitchFamily="18" charset="0"/>
                            <a:ea typeface="Times New Roman" panose="02020603050405020304" pitchFamily="18" charset="0"/>
                            <a:cs typeface="Times New Roman" panose="02020603050405020304" pitchFamily="18" charset="0"/>
                          </a:rPr>
                          <m:t>2</m:t>
                        </m:r>
                        <m:r>
                          <a:rPr lang="ru-RU" i="1">
                            <a:effectLst/>
                            <a:latin typeface="Cambria Math" panose="02040503050406030204" pitchFamily="18" charset="0"/>
                            <a:ea typeface="Times New Roman" panose="02020603050405020304" pitchFamily="18" charset="0"/>
                            <a:cs typeface="Times New Roman" panose="02020603050405020304" pitchFamily="18" charset="0"/>
                          </a:rPr>
                          <m:t>𝜋</m:t>
                        </m:r>
                        <m:r>
                          <a:rPr lang="ru-RU" i="1">
                            <a:effectLst/>
                            <a:latin typeface="Cambria Math" panose="02040503050406030204" pitchFamily="18" charset="0"/>
                            <a:ea typeface="Times New Roman" panose="02020603050405020304" pitchFamily="18" charset="0"/>
                            <a:cs typeface="Times New Roman" panose="02020603050405020304" pitchFamily="18" charset="0"/>
                          </a:rPr>
                          <m:t>𝑛</m:t>
                        </m:r>
                        <m:f>
                          <m:fPr>
                            <m:type m:val="skw"/>
                            <m:ctrlPr>
                              <a:rPr lang="ru-RU"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ru-RU" i="1">
                                <a:effectLst/>
                                <a:latin typeface="Cambria Math" panose="02040503050406030204" pitchFamily="18" charset="0"/>
                                <a:ea typeface="Times New Roman" panose="02020603050405020304" pitchFamily="18" charset="0"/>
                                <a:cs typeface="Times New Roman" panose="02020603050405020304" pitchFamily="18" charset="0"/>
                              </a:rPr>
                              <m:t>𝑆</m:t>
                            </m:r>
                          </m:num>
                          <m:den>
                            <m:r>
                              <a:rPr lang="ru-RU" i="1">
                                <a:effectLst/>
                                <a:latin typeface="Cambria Math" panose="02040503050406030204" pitchFamily="18" charset="0"/>
                                <a:ea typeface="Times New Roman" panose="02020603050405020304" pitchFamily="18" charset="0"/>
                                <a:cs typeface="Times New Roman" panose="02020603050405020304" pitchFamily="18" charset="0"/>
                              </a:rPr>
                              <m:t>𝜆</m:t>
                            </m:r>
                          </m:den>
                        </m:f>
                      </m:den>
                    </m:f>
                    <m:r>
                      <a:rPr lang="ru-RU" i="1">
                        <a:effectLst/>
                        <a:latin typeface="Cambria Math" panose="02040503050406030204" pitchFamily="18" charset="0"/>
                        <a:ea typeface="Times New Roman" panose="02020603050405020304" pitchFamily="18" charset="0"/>
                        <a:cs typeface="Times New Roman" panose="02020603050405020304" pitchFamily="18" charset="0"/>
                      </a:rPr>
                      <m:t> </m:t>
                    </m:r>
                  </m:oMath>
                </a14:m>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(12.5</a:t>
                </a:r>
                <a:r>
                  <a:rPr lang="ru-RU"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0215" algn="just">
                  <a:spcAft>
                    <a:spcPts val="0"/>
                  </a:spcAft>
                </a:pP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мұндағы</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n1 –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талшықтың</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сыну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көрсеткіші</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екі</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жақ</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үшін</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де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бірдей</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n –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саңылаудағы</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ортаның</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сыну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көрсеткіші</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(12.3-сурет).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Әдетте</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ажыратылатын</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байланыстағы</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талшықтар</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арасындағы</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сыну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көрсеткіштерінің</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айырмашылығы</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ескерілмейді</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Энергияның</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сақталу</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заңына</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сәйкес</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келетін</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RF+DF=1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екенін</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ескеріңіз</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Ұштардың</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параллельді</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еместігі</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ядроның</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әртүрлі</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бөліктері</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үшін</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S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саңылауының</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әртүрлі</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мәндеріне</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әкеледі</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Бұл</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жағдайда</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синустық</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тербелістер</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орташаланады</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ал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қайтару</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шығыны</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bF</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 – 10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lgR</a:t>
                </a:r>
                <a:r>
                  <a:rPr lang="ru-RU" baseline="-25000" dirty="0" err="1">
                    <a:effectLst/>
                    <a:latin typeface="Times New Roman" panose="02020603050405020304" pitchFamily="18" charset="0"/>
                    <a:ea typeface="Times New Roman" panose="02020603050405020304" pitchFamily="18" charset="0"/>
                    <a:cs typeface="Times New Roman" panose="02020603050405020304" pitchFamily="18" charset="0"/>
                  </a:rPr>
                  <a:t>F</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 10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log</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((n</a:t>
                </a:r>
                <a:r>
                  <a:rPr lang="ru-RU" baseline="-25000" dirty="0">
                    <a:effectLst/>
                    <a:latin typeface="Times New Roman" panose="02020603050405020304" pitchFamily="18" charset="0"/>
                    <a:ea typeface="Times New Roman" panose="02020603050405020304" pitchFamily="18" charset="0"/>
                    <a:cs typeface="Times New Roman" panose="02020603050405020304" pitchFamily="18" charset="0"/>
                  </a:rPr>
                  <a:t>1</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–n)</a:t>
                </a:r>
                <a:r>
                  <a:rPr lang="ru-RU" baseline="30000" dirty="0">
                    <a:effectLst/>
                    <a:latin typeface="Times New Roman" panose="02020603050405020304" pitchFamily="18" charset="0"/>
                    <a:ea typeface="Times New Roman" panose="02020603050405020304" pitchFamily="18" charset="0"/>
                    <a:cs typeface="Times New Roman" panose="02020603050405020304" pitchFamily="18" charset="0"/>
                  </a:rPr>
                  <a:t>2</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/(n </a:t>
                </a:r>
                <a:r>
                  <a:rPr lang="ru-RU" baseline="-25000" dirty="0">
                    <a:effectLst/>
                    <a:latin typeface="Times New Roman" panose="02020603050405020304" pitchFamily="18" charset="0"/>
                    <a:ea typeface="Times New Roman" panose="02020603050405020304" pitchFamily="18" charset="0"/>
                    <a:cs typeface="Times New Roman" panose="02020603050405020304" pitchFamily="18" charset="0"/>
                  </a:rPr>
                  <a:t>2</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+n</a:t>
                </a:r>
                <a:r>
                  <a:rPr lang="ru-RU" baseline="-25000" dirty="0">
                    <a:effectLst/>
                    <a:latin typeface="Times New Roman" panose="02020603050405020304" pitchFamily="18" charset="0"/>
                    <a:ea typeface="Times New Roman" panose="02020603050405020304" pitchFamily="18" charset="0"/>
                    <a:cs typeface="Times New Roman" panose="02020603050405020304" pitchFamily="18" charset="0"/>
                  </a:rPr>
                  <a:t>2</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[дБ]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ретінде</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анықталады</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n=1,5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және</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n=1,0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үшін</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олар</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–11 дБ-</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ге</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тең</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0215" algn="just">
                  <a:spcAft>
                    <a:spcPts val="0"/>
                  </a:spcAft>
                </a:pP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Синус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аргументі</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n-</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ге</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еселік</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болғанда</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шағылысу</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коэффициенті</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S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аралығының</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нөлдік</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емес</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мәндері</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үшін</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жойылуы</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мүмкін</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dirty="0">
                    <a:effectLst/>
                    <a:latin typeface="Times New Roman" panose="02020603050405020304" pitchFamily="18" charset="0"/>
                    <a:ea typeface="Times New Roman" panose="02020603050405020304" pitchFamily="18" charset="0"/>
                    <a:cs typeface="Times New Roman" panose="02020603050405020304" pitchFamily="18" charset="0"/>
                  </a:rPr>
                  <a:t>Бірақ бұған қол жеткізу іс жүзінде мүмкін емес. Оның үстіне, бұл тек бір толқын ұзындығына немесе оның тар төңірегіне қатысты болады. Демек, саңылау өлшемін азайту арқылы ғана шағылысу коэффициентінің мәндерін төмендетуге болады және сәйкесінше қайтарымды жоғалтуға қол жеткізуге болады</a:t>
                </a:r>
                <a:r>
                  <a:rPr lang="kk-KZ"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p:txBody>
          </p:sp>
        </mc:Choice>
        <mc:Fallback>
          <p:sp>
            <p:nvSpPr>
              <p:cNvPr id="2" name="Прямоугольник 1"/>
              <p:cNvSpPr>
                <a:spLocks noRot="1" noChangeAspect="1" noMove="1" noResize="1" noEditPoints="1" noAdjustHandles="1" noChangeArrowheads="1" noChangeShapeType="1" noTextEdit="1"/>
              </p:cNvSpPr>
              <p:nvPr/>
            </p:nvSpPr>
            <p:spPr>
              <a:xfrm>
                <a:off x="328613" y="1097903"/>
                <a:ext cx="11458575" cy="5586786"/>
              </a:xfrm>
              <a:prstGeom prst="rect">
                <a:avLst/>
              </a:prstGeom>
              <a:blipFill rotWithShape="0">
                <a:blip r:embed="rId2"/>
                <a:stretch>
                  <a:fillRect l="-479" t="-545" r="-372" b="-654"/>
                </a:stretch>
              </a:blipFill>
            </p:spPr>
            <p:txBody>
              <a:bodyPr/>
              <a:lstStyle/>
              <a:p>
                <a:r>
                  <a:rPr lang="ru-RU">
                    <a:noFill/>
                  </a:rPr>
                  <a:t> </a:t>
                </a:r>
              </a:p>
            </p:txBody>
          </p:sp>
        </mc:Fallback>
      </mc:AlternateContent>
    </p:spTree>
    <p:extLst>
      <p:ext uri="{BB962C8B-B14F-4D97-AF65-F5344CB8AC3E}">
        <p14:creationId xmlns:p14="http://schemas.microsoft.com/office/powerpoint/2010/main" val="3031095768"/>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TM03457444[[fn=Базис]]</Template>
  <TotalTime>915</TotalTime>
  <Words>2533</Words>
  <Application>Microsoft Office PowerPoint</Application>
  <PresentationFormat>Широкоэкранный</PresentationFormat>
  <Paragraphs>176</Paragraphs>
  <Slides>21</Slides>
  <Notes>0</Notes>
  <HiddenSlides>0</HiddenSlides>
  <MMClips>0</MMClips>
  <ScaleCrop>false</ScaleCrop>
  <HeadingPairs>
    <vt:vector size="8" baseType="variant">
      <vt:variant>
        <vt:lpstr>Использованные шрифты</vt:lpstr>
      </vt:variant>
      <vt:variant>
        <vt:i4>5</vt:i4>
      </vt:variant>
      <vt:variant>
        <vt:lpstr>Тема</vt:lpstr>
      </vt:variant>
      <vt:variant>
        <vt:i4>1</vt:i4>
      </vt:variant>
      <vt:variant>
        <vt:lpstr>Внедренные серверы OLE</vt:lpstr>
      </vt:variant>
      <vt:variant>
        <vt:i4>1</vt:i4>
      </vt:variant>
      <vt:variant>
        <vt:lpstr>Заголовки слайдов</vt:lpstr>
      </vt:variant>
      <vt:variant>
        <vt:i4>21</vt:i4>
      </vt:variant>
    </vt:vector>
  </HeadingPairs>
  <TitlesOfParts>
    <vt:vector size="28" baseType="lpstr">
      <vt:lpstr>Arial</vt:lpstr>
      <vt:lpstr>Calibri</vt:lpstr>
      <vt:lpstr>Calibri Light</vt:lpstr>
      <vt:lpstr>Cambria Math</vt:lpstr>
      <vt:lpstr>Times New Roman</vt:lpstr>
      <vt:lpstr>Тема Office</vt:lpstr>
      <vt:lpstr>Microsoft Word Document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Учетная запись Майкрософт</dc:creator>
  <cp:lastModifiedBy>Учетная запись Майкрософт</cp:lastModifiedBy>
  <cp:revision>29</cp:revision>
  <dcterms:created xsi:type="dcterms:W3CDTF">2022-07-25T13:01:11Z</dcterms:created>
  <dcterms:modified xsi:type="dcterms:W3CDTF">2022-07-30T20:30:40Z</dcterms:modified>
</cp:coreProperties>
</file>