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3" r:id="rId5"/>
    <p:sldId id="264" r:id="rId6"/>
    <p:sldId id="272" r:id="rId7"/>
    <p:sldId id="273" r:id="rId8"/>
    <p:sldId id="274" r:id="rId9"/>
    <p:sldId id="275" r:id="rId10"/>
    <p:sldId id="276" r:id="rId11"/>
    <p:sldId id="277" r:id="rId12"/>
    <p:sldId id="278" r:id="rId13"/>
    <p:sldId id="279" r:id="rId14"/>
    <p:sldId id="283" r:id="rId15"/>
    <p:sldId id="282" r:id="rId16"/>
    <p:sldId id="281" r:id="rId17"/>
    <p:sldId id="280" r:id="rId18"/>
    <p:sldId id="258"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871E4-3074-4F95-8002-BD0F58978A2E}" type="doc">
      <dgm:prSet loTypeId="urn:microsoft.com/office/officeart/2008/layout/VerticalCurvedList" loCatId="list" qsTypeId="urn:microsoft.com/office/officeart/2005/8/quickstyle/3d3" qsCatId="3D" csTypeId="urn:microsoft.com/office/officeart/2005/8/colors/accent1_1" csCatId="accent1" phldr="1"/>
      <dgm:spPr/>
      <dgm:t>
        <a:bodyPr/>
        <a:lstStyle/>
        <a:p>
          <a:endParaRPr lang="ru-RU"/>
        </a:p>
      </dgm:t>
    </dgm:pt>
    <dgm:pt modelId="{38A541E8-BEF7-4CE6-A51C-FCAFE2D23A86}">
      <dgm:prSet phldrT="[Текст]" custT="1"/>
      <dgm:spPr/>
      <dgm:t>
        <a:bodyPr/>
        <a:lstStyle/>
        <a:p>
          <a:r>
            <a:rPr lang="kk-KZ" sz="3200" dirty="0" smtClean="0">
              <a:effectLst/>
              <a:latin typeface="Times New Roman" panose="02020603050405020304" pitchFamily="18" charset="0"/>
              <a:cs typeface="Times New Roman" panose="02020603050405020304" pitchFamily="18" charset="0"/>
            </a:rPr>
            <a:t>12.1.Қосқыш муфталар конструкциясы</a:t>
          </a:r>
          <a:endParaRPr lang="ru-RU" sz="3200" dirty="0">
            <a:latin typeface="Times New Roman" panose="02020603050405020304" pitchFamily="18" charset="0"/>
            <a:cs typeface="Times New Roman" panose="02020603050405020304" pitchFamily="18" charset="0"/>
          </a:endParaRPr>
        </a:p>
      </dgm:t>
    </dgm:pt>
    <dgm:pt modelId="{9BD79AD4-6F75-401A-BA43-BBB417A3A732}" type="parTrans" cxnId="{DA2CA471-1951-42B7-9CBE-0BC29B6FEF2B}">
      <dgm:prSet/>
      <dgm:spPr/>
      <dgm:t>
        <a:bodyPr/>
        <a:lstStyle/>
        <a:p>
          <a:endParaRPr lang="ru-RU" sz="1400">
            <a:latin typeface="Times New Roman" panose="02020603050405020304" pitchFamily="18" charset="0"/>
            <a:cs typeface="Times New Roman" panose="02020603050405020304" pitchFamily="18" charset="0"/>
          </a:endParaRPr>
        </a:p>
      </dgm:t>
    </dgm:pt>
    <dgm:pt modelId="{986058AC-6A5D-4FF5-9857-3748C11E13DA}" type="sibTrans" cxnId="{DA2CA471-1951-42B7-9CBE-0BC29B6FEF2B}">
      <dgm:prSet/>
      <dgm:spPr/>
      <dgm:t>
        <a:bodyPr/>
        <a:lstStyle/>
        <a:p>
          <a:endParaRPr lang="ru-RU" sz="1400">
            <a:latin typeface="Times New Roman" panose="02020603050405020304" pitchFamily="18" charset="0"/>
            <a:cs typeface="Times New Roman" panose="02020603050405020304" pitchFamily="18" charset="0"/>
          </a:endParaRPr>
        </a:p>
      </dgm:t>
    </dgm:pt>
    <dgm:pt modelId="{D3F2C7B3-D8EF-4B1B-B864-5753C19D57B8}">
      <dgm:prSet phldrT="[Текст]" custT="1"/>
      <dgm:spPr/>
      <dgm:t>
        <a:bodyPr/>
        <a:lstStyle/>
        <a:p>
          <a:r>
            <a:rPr lang="kk-KZ" sz="3200" dirty="0" smtClean="0">
              <a:effectLst/>
              <a:latin typeface="Times New Roman" panose="02020603050405020304" pitchFamily="18" charset="0"/>
              <a:cs typeface="Times New Roman" panose="02020603050405020304" pitchFamily="18" charset="0"/>
            </a:rPr>
            <a:t>12.2.ОВ орналастыруға арналған кассеталар</a:t>
          </a:r>
          <a:endParaRPr lang="ru-RU" sz="3200" b="0" dirty="0">
            <a:latin typeface="Times New Roman" panose="02020603050405020304" pitchFamily="18" charset="0"/>
            <a:cs typeface="Times New Roman" panose="02020603050405020304" pitchFamily="18" charset="0"/>
          </a:endParaRPr>
        </a:p>
      </dgm:t>
    </dgm:pt>
    <dgm:pt modelId="{9BE407A7-6530-4B93-ADF5-DD60961E0C4B}" type="parTrans" cxnId="{ED9BFE33-320D-4D2F-9E71-D7E0BF4BF6A6}">
      <dgm:prSet/>
      <dgm:spPr/>
      <dgm:t>
        <a:bodyPr/>
        <a:lstStyle/>
        <a:p>
          <a:endParaRPr lang="ru-RU" sz="1400">
            <a:latin typeface="Times New Roman" panose="02020603050405020304" pitchFamily="18" charset="0"/>
            <a:cs typeface="Times New Roman" panose="02020603050405020304" pitchFamily="18" charset="0"/>
          </a:endParaRPr>
        </a:p>
      </dgm:t>
    </dgm:pt>
    <dgm:pt modelId="{0BF8EC1C-A312-4E39-B2A9-4E5A52FEC28B}" type="sibTrans" cxnId="{ED9BFE33-320D-4D2F-9E71-D7E0BF4BF6A6}">
      <dgm:prSet/>
      <dgm:spPr/>
      <dgm:t>
        <a:bodyPr/>
        <a:lstStyle/>
        <a:p>
          <a:endParaRPr lang="ru-RU" sz="1400">
            <a:latin typeface="Times New Roman" panose="02020603050405020304" pitchFamily="18" charset="0"/>
            <a:cs typeface="Times New Roman" panose="02020603050405020304" pitchFamily="18" charset="0"/>
          </a:endParaRPr>
        </a:p>
      </dgm:t>
    </dgm:pt>
    <dgm:pt modelId="{B24978BC-5605-47B4-B302-60E77DA30605}">
      <dgm:prSet custT="1"/>
      <dgm:spPr/>
      <dgm:t>
        <a:bodyPr/>
        <a:lstStyle/>
        <a:p>
          <a:r>
            <a:rPr lang="kk-KZ" sz="3200" b="0" dirty="0" smtClean="0">
              <a:effectLst/>
              <a:latin typeface="Times New Roman" panose="02020603050405020304" pitchFamily="18" charset="0"/>
              <a:cs typeface="Times New Roman" panose="02020603050405020304" pitchFamily="18" charset="0"/>
            </a:rPr>
            <a:t>12.4. </a:t>
          </a:r>
          <a:r>
            <a:rPr lang="kk-KZ" sz="3200" b="0" dirty="0" smtClean="0">
              <a:effectLst/>
              <a:latin typeface="Times New Roman" panose="02020603050405020304" pitchFamily="18" charset="0"/>
              <a:cs typeface="Times New Roman" panose="02020603050405020304" pitchFamily="18" charset="0"/>
            </a:rPr>
            <a:t>Бақылау сұрақтары</a:t>
          </a:r>
          <a:endParaRPr lang="ru-RU" sz="3200" dirty="0">
            <a:latin typeface="Times New Roman" panose="02020603050405020304" pitchFamily="18" charset="0"/>
            <a:cs typeface="Times New Roman" panose="02020603050405020304" pitchFamily="18" charset="0"/>
          </a:endParaRPr>
        </a:p>
      </dgm:t>
    </dgm:pt>
    <dgm:pt modelId="{3ED568FF-CC4E-414F-AEC8-4C228D5F4E6D}" type="parTrans" cxnId="{2066C6B6-11A0-46AE-B415-CD58A0098B4A}">
      <dgm:prSet/>
      <dgm:spPr/>
      <dgm:t>
        <a:bodyPr/>
        <a:lstStyle/>
        <a:p>
          <a:endParaRPr lang="ru-RU" sz="1400">
            <a:latin typeface="Times New Roman" panose="02020603050405020304" pitchFamily="18" charset="0"/>
            <a:cs typeface="Times New Roman" panose="02020603050405020304" pitchFamily="18" charset="0"/>
          </a:endParaRPr>
        </a:p>
      </dgm:t>
    </dgm:pt>
    <dgm:pt modelId="{5A26DD11-82A7-457E-9AA7-938ACFABB93D}" type="sibTrans" cxnId="{2066C6B6-11A0-46AE-B415-CD58A0098B4A}">
      <dgm:prSet/>
      <dgm:spPr/>
      <dgm:t>
        <a:bodyPr/>
        <a:lstStyle/>
        <a:p>
          <a:endParaRPr lang="ru-RU" sz="1400">
            <a:latin typeface="Times New Roman" panose="02020603050405020304" pitchFamily="18" charset="0"/>
            <a:cs typeface="Times New Roman" panose="02020603050405020304" pitchFamily="18" charset="0"/>
          </a:endParaRPr>
        </a:p>
      </dgm:t>
    </dgm:pt>
    <dgm:pt modelId="{6F0B4C28-3D74-4A70-ABB7-8DF4E2603E97}">
      <dgm:prSet custT="1"/>
      <dgm:spPr/>
      <dgm:t>
        <a:bodyPr/>
        <a:lstStyle/>
        <a:p>
          <a:r>
            <a:rPr lang="kk-KZ" sz="3200" dirty="0" smtClean="0">
              <a:effectLst/>
              <a:latin typeface="Times New Roman" panose="02020603050405020304" pitchFamily="18" charset="0"/>
              <a:cs typeface="Times New Roman" panose="02020603050405020304" pitchFamily="18" charset="0"/>
            </a:rPr>
            <a:t>12.3.ТОБЖ құрудағы ОК таңдауы</a:t>
          </a:r>
          <a:endParaRPr lang="ru-RU" sz="3200" dirty="0">
            <a:latin typeface="Times New Roman" panose="02020603050405020304" pitchFamily="18" charset="0"/>
            <a:cs typeface="Times New Roman" panose="02020603050405020304" pitchFamily="18" charset="0"/>
          </a:endParaRPr>
        </a:p>
      </dgm:t>
    </dgm:pt>
    <dgm:pt modelId="{D5131E6E-D16A-4BD8-8C9D-CC1D2B12A3CB}" type="parTrans" cxnId="{2783E131-84A0-49CF-BDCC-3C9BAA623AE0}">
      <dgm:prSet/>
      <dgm:spPr/>
      <dgm:t>
        <a:bodyPr/>
        <a:lstStyle/>
        <a:p>
          <a:endParaRPr lang="ru-RU" sz="1400">
            <a:latin typeface="Times New Roman" panose="02020603050405020304" pitchFamily="18" charset="0"/>
            <a:cs typeface="Times New Roman" panose="02020603050405020304" pitchFamily="18" charset="0"/>
          </a:endParaRPr>
        </a:p>
      </dgm:t>
    </dgm:pt>
    <dgm:pt modelId="{01895F01-CD6A-4F7D-9CDC-420DEC0353BD}" type="sibTrans" cxnId="{2783E131-84A0-49CF-BDCC-3C9BAA623AE0}">
      <dgm:prSet/>
      <dgm:spPr/>
      <dgm:t>
        <a:bodyPr/>
        <a:lstStyle/>
        <a:p>
          <a:endParaRPr lang="ru-RU" sz="1400">
            <a:latin typeface="Times New Roman" panose="02020603050405020304" pitchFamily="18" charset="0"/>
            <a:cs typeface="Times New Roman" panose="02020603050405020304" pitchFamily="18" charset="0"/>
          </a:endParaRPr>
        </a:p>
      </dgm:t>
    </dgm:pt>
    <dgm:pt modelId="{10C37432-0AAD-4490-A494-5ABCCEB59506}" type="pres">
      <dgm:prSet presAssocID="{32E871E4-3074-4F95-8002-BD0F58978A2E}" presName="Name0" presStyleCnt="0">
        <dgm:presLayoutVars>
          <dgm:chMax val="7"/>
          <dgm:chPref val="7"/>
          <dgm:dir/>
        </dgm:presLayoutVars>
      </dgm:prSet>
      <dgm:spPr/>
      <dgm:t>
        <a:bodyPr/>
        <a:lstStyle/>
        <a:p>
          <a:endParaRPr lang="ru-RU"/>
        </a:p>
      </dgm:t>
    </dgm:pt>
    <dgm:pt modelId="{F807EDB5-A9EE-46ED-A276-6B32BBE1726E}" type="pres">
      <dgm:prSet presAssocID="{32E871E4-3074-4F95-8002-BD0F58978A2E}" presName="Name1" presStyleCnt="0"/>
      <dgm:spPr/>
    </dgm:pt>
    <dgm:pt modelId="{27E4D45C-E14E-47E4-B23D-208117D9D6C8}" type="pres">
      <dgm:prSet presAssocID="{32E871E4-3074-4F95-8002-BD0F58978A2E}" presName="cycle" presStyleCnt="0"/>
      <dgm:spPr/>
    </dgm:pt>
    <dgm:pt modelId="{8E578012-433F-4745-9A72-5B42A70EDD8B}" type="pres">
      <dgm:prSet presAssocID="{32E871E4-3074-4F95-8002-BD0F58978A2E}" presName="srcNode" presStyleLbl="node1" presStyleIdx="0" presStyleCnt="4"/>
      <dgm:spPr/>
    </dgm:pt>
    <dgm:pt modelId="{7F6E4215-72CA-4C32-97AA-1F8A7E1D3D15}" type="pres">
      <dgm:prSet presAssocID="{32E871E4-3074-4F95-8002-BD0F58978A2E}" presName="conn" presStyleLbl="parChTrans1D2" presStyleIdx="0" presStyleCnt="1"/>
      <dgm:spPr/>
      <dgm:t>
        <a:bodyPr/>
        <a:lstStyle/>
        <a:p>
          <a:endParaRPr lang="ru-RU"/>
        </a:p>
      </dgm:t>
    </dgm:pt>
    <dgm:pt modelId="{9C1F1B49-298F-49D3-A18C-F50EB71C19E0}" type="pres">
      <dgm:prSet presAssocID="{32E871E4-3074-4F95-8002-BD0F58978A2E}" presName="extraNode" presStyleLbl="node1" presStyleIdx="0" presStyleCnt="4"/>
      <dgm:spPr/>
    </dgm:pt>
    <dgm:pt modelId="{2E1AB7ED-CA2D-4098-A56C-C0184E48C329}" type="pres">
      <dgm:prSet presAssocID="{32E871E4-3074-4F95-8002-BD0F58978A2E}" presName="dstNode" presStyleLbl="node1" presStyleIdx="0" presStyleCnt="4"/>
      <dgm:spPr/>
    </dgm:pt>
    <dgm:pt modelId="{99C97347-4F4C-41FE-A4CB-EE6A9FF0E424}" type="pres">
      <dgm:prSet presAssocID="{38A541E8-BEF7-4CE6-A51C-FCAFE2D23A86}" presName="text_1" presStyleLbl="node1" presStyleIdx="0" presStyleCnt="4">
        <dgm:presLayoutVars>
          <dgm:bulletEnabled val="1"/>
        </dgm:presLayoutVars>
      </dgm:prSet>
      <dgm:spPr/>
      <dgm:t>
        <a:bodyPr/>
        <a:lstStyle/>
        <a:p>
          <a:endParaRPr lang="ru-RU"/>
        </a:p>
      </dgm:t>
    </dgm:pt>
    <dgm:pt modelId="{C415F9C1-7248-45CC-8827-70DFE8990AF4}" type="pres">
      <dgm:prSet presAssocID="{38A541E8-BEF7-4CE6-A51C-FCAFE2D23A86}" presName="accent_1" presStyleCnt="0"/>
      <dgm:spPr/>
    </dgm:pt>
    <dgm:pt modelId="{F5AF8267-F9D3-43B7-8F16-20DE312A0F9A}" type="pres">
      <dgm:prSet presAssocID="{38A541E8-BEF7-4CE6-A51C-FCAFE2D23A86}" presName="accentRepeatNode" presStyleLbl="solidFgAcc1" presStyleIdx="0" presStyleCnt="4"/>
      <dgm:spPr/>
    </dgm:pt>
    <dgm:pt modelId="{D0FC2D81-69D6-4E94-959C-9729763E54D1}" type="pres">
      <dgm:prSet presAssocID="{D3F2C7B3-D8EF-4B1B-B864-5753C19D57B8}" presName="text_2" presStyleLbl="node1" presStyleIdx="1" presStyleCnt="4">
        <dgm:presLayoutVars>
          <dgm:bulletEnabled val="1"/>
        </dgm:presLayoutVars>
      </dgm:prSet>
      <dgm:spPr/>
      <dgm:t>
        <a:bodyPr/>
        <a:lstStyle/>
        <a:p>
          <a:endParaRPr lang="ru-RU"/>
        </a:p>
      </dgm:t>
    </dgm:pt>
    <dgm:pt modelId="{38E996FB-6CE8-482A-BDE2-C3C9105CE7CC}" type="pres">
      <dgm:prSet presAssocID="{D3F2C7B3-D8EF-4B1B-B864-5753C19D57B8}" presName="accent_2" presStyleCnt="0"/>
      <dgm:spPr/>
    </dgm:pt>
    <dgm:pt modelId="{1011899D-3FE5-41E2-A939-53EB901186B6}" type="pres">
      <dgm:prSet presAssocID="{D3F2C7B3-D8EF-4B1B-B864-5753C19D57B8}" presName="accentRepeatNode" presStyleLbl="solidFgAcc1" presStyleIdx="1" presStyleCnt="4"/>
      <dgm:spPr/>
    </dgm:pt>
    <dgm:pt modelId="{57858DC0-FBCB-431E-A83A-89864F377E9C}" type="pres">
      <dgm:prSet presAssocID="{6F0B4C28-3D74-4A70-ABB7-8DF4E2603E97}" presName="text_3" presStyleLbl="node1" presStyleIdx="2" presStyleCnt="4">
        <dgm:presLayoutVars>
          <dgm:bulletEnabled val="1"/>
        </dgm:presLayoutVars>
      </dgm:prSet>
      <dgm:spPr/>
      <dgm:t>
        <a:bodyPr/>
        <a:lstStyle/>
        <a:p>
          <a:endParaRPr lang="ru-RU"/>
        </a:p>
      </dgm:t>
    </dgm:pt>
    <dgm:pt modelId="{675D9CEF-1B86-4A58-A458-C072207C27A3}" type="pres">
      <dgm:prSet presAssocID="{6F0B4C28-3D74-4A70-ABB7-8DF4E2603E97}" presName="accent_3" presStyleCnt="0"/>
      <dgm:spPr/>
    </dgm:pt>
    <dgm:pt modelId="{62008210-382E-439B-826A-9F1A70FBABA4}" type="pres">
      <dgm:prSet presAssocID="{6F0B4C28-3D74-4A70-ABB7-8DF4E2603E97}" presName="accentRepeatNode" presStyleLbl="solidFgAcc1" presStyleIdx="2" presStyleCnt="4"/>
      <dgm:spPr/>
    </dgm:pt>
    <dgm:pt modelId="{BA51EC8A-1599-43DA-A014-7238D670CE5F}" type="pres">
      <dgm:prSet presAssocID="{B24978BC-5605-47B4-B302-60E77DA30605}" presName="text_4" presStyleLbl="node1" presStyleIdx="3" presStyleCnt="4">
        <dgm:presLayoutVars>
          <dgm:bulletEnabled val="1"/>
        </dgm:presLayoutVars>
      </dgm:prSet>
      <dgm:spPr/>
      <dgm:t>
        <a:bodyPr/>
        <a:lstStyle/>
        <a:p>
          <a:endParaRPr lang="ru-RU"/>
        </a:p>
      </dgm:t>
    </dgm:pt>
    <dgm:pt modelId="{F1D7E6C0-FC69-41CD-8E84-E3C386D9812A}" type="pres">
      <dgm:prSet presAssocID="{B24978BC-5605-47B4-B302-60E77DA30605}" presName="accent_4" presStyleCnt="0"/>
      <dgm:spPr/>
    </dgm:pt>
    <dgm:pt modelId="{6EF3827F-1C5C-4764-9188-8462A3CF3A18}" type="pres">
      <dgm:prSet presAssocID="{B24978BC-5605-47B4-B302-60E77DA30605}" presName="accentRepeatNode" presStyleLbl="solidFgAcc1" presStyleIdx="3" presStyleCnt="4"/>
      <dgm:spPr/>
    </dgm:pt>
  </dgm:ptLst>
  <dgm:cxnLst>
    <dgm:cxn modelId="{D0DAC3C6-6CF8-4AB9-8B44-147891BC7756}" type="presOf" srcId="{D3F2C7B3-D8EF-4B1B-B864-5753C19D57B8}" destId="{D0FC2D81-69D6-4E94-959C-9729763E54D1}" srcOrd="0" destOrd="0" presId="urn:microsoft.com/office/officeart/2008/layout/VerticalCurvedList"/>
    <dgm:cxn modelId="{753C1A41-DF62-4FF9-B249-2C484CAD8615}" type="presOf" srcId="{B24978BC-5605-47B4-B302-60E77DA30605}" destId="{BA51EC8A-1599-43DA-A014-7238D670CE5F}" srcOrd="0" destOrd="0" presId="urn:microsoft.com/office/officeart/2008/layout/VerticalCurvedList"/>
    <dgm:cxn modelId="{69551A04-D09E-4751-8FC8-4BF856210216}" type="presOf" srcId="{38A541E8-BEF7-4CE6-A51C-FCAFE2D23A86}" destId="{99C97347-4F4C-41FE-A4CB-EE6A9FF0E424}" srcOrd="0" destOrd="0" presId="urn:microsoft.com/office/officeart/2008/layout/VerticalCurvedList"/>
    <dgm:cxn modelId="{DA2CA471-1951-42B7-9CBE-0BC29B6FEF2B}" srcId="{32E871E4-3074-4F95-8002-BD0F58978A2E}" destId="{38A541E8-BEF7-4CE6-A51C-FCAFE2D23A86}" srcOrd="0" destOrd="0" parTransId="{9BD79AD4-6F75-401A-BA43-BBB417A3A732}" sibTransId="{986058AC-6A5D-4FF5-9857-3748C11E13DA}"/>
    <dgm:cxn modelId="{DC9977F8-F5FB-4A16-8D3C-428663D68EAC}" type="presOf" srcId="{6F0B4C28-3D74-4A70-ABB7-8DF4E2603E97}" destId="{57858DC0-FBCB-431E-A83A-89864F377E9C}" srcOrd="0" destOrd="0" presId="urn:microsoft.com/office/officeart/2008/layout/VerticalCurvedList"/>
    <dgm:cxn modelId="{2066C6B6-11A0-46AE-B415-CD58A0098B4A}" srcId="{32E871E4-3074-4F95-8002-BD0F58978A2E}" destId="{B24978BC-5605-47B4-B302-60E77DA30605}" srcOrd="3" destOrd="0" parTransId="{3ED568FF-CC4E-414F-AEC8-4C228D5F4E6D}" sibTransId="{5A26DD11-82A7-457E-9AA7-938ACFABB93D}"/>
    <dgm:cxn modelId="{2783E131-84A0-49CF-BDCC-3C9BAA623AE0}" srcId="{32E871E4-3074-4F95-8002-BD0F58978A2E}" destId="{6F0B4C28-3D74-4A70-ABB7-8DF4E2603E97}" srcOrd="2" destOrd="0" parTransId="{D5131E6E-D16A-4BD8-8C9D-CC1D2B12A3CB}" sibTransId="{01895F01-CD6A-4F7D-9CDC-420DEC0353BD}"/>
    <dgm:cxn modelId="{ED9BFE33-320D-4D2F-9E71-D7E0BF4BF6A6}" srcId="{32E871E4-3074-4F95-8002-BD0F58978A2E}" destId="{D3F2C7B3-D8EF-4B1B-B864-5753C19D57B8}" srcOrd="1" destOrd="0" parTransId="{9BE407A7-6530-4B93-ADF5-DD60961E0C4B}" sibTransId="{0BF8EC1C-A312-4E39-B2A9-4E5A52FEC28B}"/>
    <dgm:cxn modelId="{E139A708-CC1B-43DC-A1B3-10371DAED0E2}" type="presOf" srcId="{32E871E4-3074-4F95-8002-BD0F58978A2E}" destId="{10C37432-0AAD-4490-A494-5ABCCEB59506}" srcOrd="0" destOrd="0" presId="urn:microsoft.com/office/officeart/2008/layout/VerticalCurvedList"/>
    <dgm:cxn modelId="{218C0C45-F310-4193-BFC1-EF503D164CB8}" type="presOf" srcId="{986058AC-6A5D-4FF5-9857-3748C11E13DA}" destId="{7F6E4215-72CA-4C32-97AA-1F8A7E1D3D15}" srcOrd="0" destOrd="0" presId="urn:microsoft.com/office/officeart/2008/layout/VerticalCurvedList"/>
    <dgm:cxn modelId="{D66C7C4F-FD57-4453-91AC-A5DCDAB99721}" type="presParOf" srcId="{10C37432-0AAD-4490-A494-5ABCCEB59506}" destId="{F807EDB5-A9EE-46ED-A276-6B32BBE1726E}" srcOrd="0" destOrd="0" presId="urn:microsoft.com/office/officeart/2008/layout/VerticalCurvedList"/>
    <dgm:cxn modelId="{0999510F-86F1-40C8-BED4-AE6AA8F5338A}" type="presParOf" srcId="{F807EDB5-A9EE-46ED-A276-6B32BBE1726E}" destId="{27E4D45C-E14E-47E4-B23D-208117D9D6C8}" srcOrd="0" destOrd="0" presId="urn:microsoft.com/office/officeart/2008/layout/VerticalCurvedList"/>
    <dgm:cxn modelId="{960001D1-1221-4CF6-87E0-290AACAE93B6}" type="presParOf" srcId="{27E4D45C-E14E-47E4-B23D-208117D9D6C8}" destId="{8E578012-433F-4745-9A72-5B42A70EDD8B}" srcOrd="0" destOrd="0" presId="urn:microsoft.com/office/officeart/2008/layout/VerticalCurvedList"/>
    <dgm:cxn modelId="{EC90FA7C-94B8-45C1-A7BF-13A798861149}" type="presParOf" srcId="{27E4D45C-E14E-47E4-B23D-208117D9D6C8}" destId="{7F6E4215-72CA-4C32-97AA-1F8A7E1D3D15}" srcOrd="1" destOrd="0" presId="urn:microsoft.com/office/officeart/2008/layout/VerticalCurvedList"/>
    <dgm:cxn modelId="{5F7081D5-C4B2-4E7A-A042-4F2BC4A0077B}" type="presParOf" srcId="{27E4D45C-E14E-47E4-B23D-208117D9D6C8}" destId="{9C1F1B49-298F-49D3-A18C-F50EB71C19E0}" srcOrd="2" destOrd="0" presId="urn:microsoft.com/office/officeart/2008/layout/VerticalCurvedList"/>
    <dgm:cxn modelId="{00C2ED73-6454-45A6-8E42-C2D933E9ED8C}" type="presParOf" srcId="{27E4D45C-E14E-47E4-B23D-208117D9D6C8}" destId="{2E1AB7ED-CA2D-4098-A56C-C0184E48C329}" srcOrd="3" destOrd="0" presId="urn:microsoft.com/office/officeart/2008/layout/VerticalCurvedList"/>
    <dgm:cxn modelId="{9F8948B4-7442-4BCC-A5C7-11019A5C10DE}" type="presParOf" srcId="{F807EDB5-A9EE-46ED-A276-6B32BBE1726E}" destId="{99C97347-4F4C-41FE-A4CB-EE6A9FF0E424}" srcOrd="1" destOrd="0" presId="urn:microsoft.com/office/officeart/2008/layout/VerticalCurvedList"/>
    <dgm:cxn modelId="{C009B536-5F8C-43F1-827C-A2C623D28CB0}" type="presParOf" srcId="{F807EDB5-A9EE-46ED-A276-6B32BBE1726E}" destId="{C415F9C1-7248-45CC-8827-70DFE8990AF4}" srcOrd="2" destOrd="0" presId="urn:microsoft.com/office/officeart/2008/layout/VerticalCurvedList"/>
    <dgm:cxn modelId="{CC65B917-B593-4203-96EB-12F069322CE8}" type="presParOf" srcId="{C415F9C1-7248-45CC-8827-70DFE8990AF4}" destId="{F5AF8267-F9D3-43B7-8F16-20DE312A0F9A}" srcOrd="0" destOrd="0" presId="urn:microsoft.com/office/officeart/2008/layout/VerticalCurvedList"/>
    <dgm:cxn modelId="{CB266C76-53F4-454F-A8E4-2CF010A0F907}" type="presParOf" srcId="{F807EDB5-A9EE-46ED-A276-6B32BBE1726E}" destId="{D0FC2D81-69D6-4E94-959C-9729763E54D1}" srcOrd="3" destOrd="0" presId="urn:microsoft.com/office/officeart/2008/layout/VerticalCurvedList"/>
    <dgm:cxn modelId="{3BECB01B-286B-4FC6-A61D-CBB332FD3F8C}" type="presParOf" srcId="{F807EDB5-A9EE-46ED-A276-6B32BBE1726E}" destId="{38E996FB-6CE8-482A-BDE2-C3C9105CE7CC}" srcOrd="4" destOrd="0" presId="urn:microsoft.com/office/officeart/2008/layout/VerticalCurvedList"/>
    <dgm:cxn modelId="{CD5C7CFC-6705-4BA7-9B29-C9E0F2784E51}" type="presParOf" srcId="{38E996FB-6CE8-482A-BDE2-C3C9105CE7CC}" destId="{1011899D-3FE5-41E2-A939-53EB901186B6}" srcOrd="0" destOrd="0" presId="urn:microsoft.com/office/officeart/2008/layout/VerticalCurvedList"/>
    <dgm:cxn modelId="{55D60659-6755-417F-BC33-C941F579177C}" type="presParOf" srcId="{F807EDB5-A9EE-46ED-A276-6B32BBE1726E}" destId="{57858DC0-FBCB-431E-A83A-89864F377E9C}" srcOrd="5" destOrd="0" presId="urn:microsoft.com/office/officeart/2008/layout/VerticalCurvedList"/>
    <dgm:cxn modelId="{1F660D2F-A581-48BA-B557-A53E71E1866F}" type="presParOf" srcId="{F807EDB5-A9EE-46ED-A276-6B32BBE1726E}" destId="{675D9CEF-1B86-4A58-A458-C072207C27A3}" srcOrd="6" destOrd="0" presId="urn:microsoft.com/office/officeart/2008/layout/VerticalCurvedList"/>
    <dgm:cxn modelId="{CB659DD7-2217-482B-A1C2-048987565D7A}" type="presParOf" srcId="{675D9CEF-1B86-4A58-A458-C072207C27A3}" destId="{62008210-382E-439B-826A-9F1A70FBABA4}" srcOrd="0" destOrd="0" presId="urn:microsoft.com/office/officeart/2008/layout/VerticalCurvedList"/>
    <dgm:cxn modelId="{46469661-8A7B-4ABE-AC1A-A85D3D352A95}" type="presParOf" srcId="{F807EDB5-A9EE-46ED-A276-6B32BBE1726E}" destId="{BA51EC8A-1599-43DA-A014-7238D670CE5F}" srcOrd="7" destOrd="0" presId="urn:microsoft.com/office/officeart/2008/layout/VerticalCurvedList"/>
    <dgm:cxn modelId="{27B67125-ACDF-4170-9279-5F196E766E51}" type="presParOf" srcId="{F807EDB5-A9EE-46ED-A276-6B32BBE1726E}" destId="{F1D7E6C0-FC69-41CD-8E84-E3C386D9812A}" srcOrd="8" destOrd="0" presId="urn:microsoft.com/office/officeart/2008/layout/VerticalCurvedList"/>
    <dgm:cxn modelId="{B5D83F9D-0820-444F-8D7E-0BB55EA87181}" type="presParOf" srcId="{F1D7E6C0-FC69-41CD-8E84-E3C386D9812A}" destId="{6EF3827F-1C5C-4764-9188-8462A3CF3A1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E4215-72CA-4C32-97AA-1F8A7E1D3D15}">
      <dsp:nvSpPr>
        <dsp:cNvPr id="0" name=""/>
        <dsp:cNvSpPr/>
      </dsp:nvSpPr>
      <dsp:spPr>
        <a:xfrm>
          <a:off x="-5460039" y="-836017"/>
          <a:ext cx="6501209" cy="6501209"/>
        </a:xfrm>
        <a:prstGeom prst="blockArc">
          <a:avLst>
            <a:gd name="adj1" fmla="val 18900000"/>
            <a:gd name="adj2" fmla="val 2700000"/>
            <a:gd name="adj3" fmla="val 332"/>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9C97347-4F4C-41FE-A4CB-EE6A9FF0E424}">
      <dsp:nvSpPr>
        <dsp:cNvPr id="0" name=""/>
        <dsp:cNvSpPr/>
      </dsp:nvSpPr>
      <dsp:spPr>
        <a:xfrm>
          <a:off x="545067" y="371266"/>
          <a:ext cx="11374873" cy="742920"/>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89693" tIns="81280" rIns="81280" bIns="81280" numCol="1" spcCol="1270" anchor="ctr" anchorCtr="0">
          <a:noAutofit/>
        </a:bodyPr>
        <a:lstStyle/>
        <a:p>
          <a:pPr lvl="0" algn="l" defTabSz="1422400">
            <a:lnSpc>
              <a:spcPct val="90000"/>
            </a:lnSpc>
            <a:spcBef>
              <a:spcPct val="0"/>
            </a:spcBef>
            <a:spcAft>
              <a:spcPct val="35000"/>
            </a:spcAft>
          </a:pPr>
          <a:r>
            <a:rPr lang="kk-KZ" sz="3200" kern="1200" dirty="0" smtClean="0">
              <a:effectLst/>
              <a:latin typeface="Times New Roman" panose="02020603050405020304" pitchFamily="18" charset="0"/>
              <a:cs typeface="Times New Roman" panose="02020603050405020304" pitchFamily="18" charset="0"/>
            </a:rPr>
            <a:t>12.1.Қосқыш муфталар конструкциясы</a:t>
          </a:r>
          <a:endParaRPr lang="ru-RU" sz="3200" kern="1200" dirty="0">
            <a:latin typeface="Times New Roman" panose="02020603050405020304" pitchFamily="18" charset="0"/>
            <a:cs typeface="Times New Roman" panose="02020603050405020304" pitchFamily="18" charset="0"/>
          </a:endParaRPr>
        </a:p>
      </dsp:txBody>
      <dsp:txXfrm>
        <a:off x="545067" y="371266"/>
        <a:ext cx="11374873" cy="742920"/>
      </dsp:txXfrm>
    </dsp:sp>
    <dsp:sp modelId="{F5AF8267-F9D3-43B7-8F16-20DE312A0F9A}">
      <dsp:nvSpPr>
        <dsp:cNvPr id="0" name=""/>
        <dsp:cNvSpPr/>
      </dsp:nvSpPr>
      <dsp:spPr>
        <a:xfrm>
          <a:off x="80742" y="278401"/>
          <a:ext cx="928650" cy="928650"/>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D0FC2D81-69D6-4E94-959C-9729763E54D1}">
      <dsp:nvSpPr>
        <dsp:cNvPr id="0" name=""/>
        <dsp:cNvSpPr/>
      </dsp:nvSpPr>
      <dsp:spPr>
        <a:xfrm>
          <a:off x="971000" y="1485840"/>
          <a:ext cx="10948940" cy="742920"/>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89693" tIns="81280" rIns="81280" bIns="81280" numCol="1" spcCol="1270" anchor="ctr" anchorCtr="0">
          <a:noAutofit/>
        </a:bodyPr>
        <a:lstStyle/>
        <a:p>
          <a:pPr lvl="0" algn="l" defTabSz="1422400">
            <a:lnSpc>
              <a:spcPct val="90000"/>
            </a:lnSpc>
            <a:spcBef>
              <a:spcPct val="0"/>
            </a:spcBef>
            <a:spcAft>
              <a:spcPct val="35000"/>
            </a:spcAft>
          </a:pPr>
          <a:r>
            <a:rPr lang="kk-KZ" sz="3200" kern="1200" dirty="0" smtClean="0">
              <a:effectLst/>
              <a:latin typeface="Times New Roman" panose="02020603050405020304" pitchFamily="18" charset="0"/>
              <a:cs typeface="Times New Roman" panose="02020603050405020304" pitchFamily="18" charset="0"/>
            </a:rPr>
            <a:t>12.2.ОВ орналастыруға арналған кассеталар</a:t>
          </a:r>
          <a:endParaRPr lang="ru-RU" sz="3200" b="0" kern="1200" dirty="0">
            <a:latin typeface="Times New Roman" panose="02020603050405020304" pitchFamily="18" charset="0"/>
            <a:cs typeface="Times New Roman" panose="02020603050405020304" pitchFamily="18" charset="0"/>
          </a:endParaRPr>
        </a:p>
      </dsp:txBody>
      <dsp:txXfrm>
        <a:off x="971000" y="1485840"/>
        <a:ext cx="10948940" cy="742920"/>
      </dsp:txXfrm>
    </dsp:sp>
    <dsp:sp modelId="{1011899D-3FE5-41E2-A939-53EB901186B6}">
      <dsp:nvSpPr>
        <dsp:cNvPr id="0" name=""/>
        <dsp:cNvSpPr/>
      </dsp:nvSpPr>
      <dsp:spPr>
        <a:xfrm>
          <a:off x="506675" y="1392975"/>
          <a:ext cx="928650" cy="928650"/>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57858DC0-FBCB-431E-A83A-89864F377E9C}">
      <dsp:nvSpPr>
        <dsp:cNvPr id="0" name=""/>
        <dsp:cNvSpPr/>
      </dsp:nvSpPr>
      <dsp:spPr>
        <a:xfrm>
          <a:off x="971000" y="2600413"/>
          <a:ext cx="10948940" cy="742920"/>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89693" tIns="81280" rIns="81280" bIns="81280" numCol="1" spcCol="1270" anchor="ctr" anchorCtr="0">
          <a:noAutofit/>
        </a:bodyPr>
        <a:lstStyle/>
        <a:p>
          <a:pPr lvl="0" algn="l" defTabSz="1422400">
            <a:lnSpc>
              <a:spcPct val="90000"/>
            </a:lnSpc>
            <a:spcBef>
              <a:spcPct val="0"/>
            </a:spcBef>
            <a:spcAft>
              <a:spcPct val="35000"/>
            </a:spcAft>
          </a:pPr>
          <a:r>
            <a:rPr lang="kk-KZ" sz="3200" kern="1200" dirty="0" smtClean="0">
              <a:effectLst/>
              <a:latin typeface="Times New Roman" panose="02020603050405020304" pitchFamily="18" charset="0"/>
              <a:cs typeface="Times New Roman" panose="02020603050405020304" pitchFamily="18" charset="0"/>
            </a:rPr>
            <a:t>12.3.ТОБЖ құрудағы ОК таңдауы</a:t>
          </a:r>
          <a:endParaRPr lang="ru-RU" sz="3200" kern="1200" dirty="0">
            <a:latin typeface="Times New Roman" panose="02020603050405020304" pitchFamily="18" charset="0"/>
            <a:cs typeface="Times New Roman" panose="02020603050405020304" pitchFamily="18" charset="0"/>
          </a:endParaRPr>
        </a:p>
      </dsp:txBody>
      <dsp:txXfrm>
        <a:off x="971000" y="2600413"/>
        <a:ext cx="10948940" cy="742920"/>
      </dsp:txXfrm>
    </dsp:sp>
    <dsp:sp modelId="{62008210-382E-439B-826A-9F1A70FBABA4}">
      <dsp:nvSpPr>
        <dsp:cNvPr id="0" name=""/>
        <dsp:cNvSpPr/>
      </dsp:nvSpPr>
      <dsp:spPr>
        <a:xfrm>
          <a:off x="506675" y="2507548"/>
          <a:ext cx="928650" cy="928650"/>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BA51EC8A-1599-43DA-A014-7238D670CE5F}">
      <dsp:nvSpPr>
        <dsp:cNvPr id="0" name=""/>
        <dsp:cNvSpPr/>
      </dsp:nvSpPr>
      <dsp:spPr>
        <a:xfrm>
          <a:off x="545067" y="3714986"/>
          <a:ext cx="11374873" cy="742920"/>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89693" tIns="81280" rIns="81280" bIns="81280" numCol="1" spcCol="1270" anchor="ctr" anchorCtr="0">
          <a:noAutofit/>
        </a:bodyPr>
        <a:lstStyle/>
        <a:p>
          <a:pPr lvl="0" algn="l" defTabSz="1422400">
            <a:lnSpc>
              <a:spcPct val="90000"/>
            </a:lnSpc>
            <a:spcBef>
              <a:spcPct val="0"/>
            </a:spcBef>
            <a:spcAft>
              <a:spcPct val="35000"/>
            </a:spcAft>
          </a:pPr>
          <a:r>
            <a:rPr lang="kk-KZ" sz="3200" b="0" kern="1200" dirty="0" smtClean="0">
              <a:effectLst/>
              <a:latin typeface="Times New Roman" panose="02020603050405020304" pitchFamily="18" charset="0"/>
              <a:cs typeface="Times New Roman" panose="02020603050405020304" pitchFamily="18" charset="0"/>
            </a:rPr>
            <a:t>12.4. </a:t>
          </a:r>
          <a:r>
            <a:rPr lang="kk-KZ" sz="3200" b="0" kern="1200" dirty="0" smtClean="0">
              <a:effectLst/>
              <a:latin typeface="Times New Roman" panose="02020603050405020304" pitchFamily="18" charset="0"/>
              <a:cs typeface="Times New Roman" panose="02020603050405020304" pitchFamily="18" charset="0"/>
            </a:rPr>
            <a:t>Бақылау сұрақтары</a:t>
          </a:r>
          <a:endParaRPr lang="ru-RU" sz="3200" kern="1200" dirty="0">
            <a:latin typeface="Times New Roman" panose="02020603050405020304" pitchFamily="18" charset="0"/>
            <a:cs typeface="Times New Roman" panose="02020603050405020304" pitchFamily="18" charset="0"/>
          </a:endParaRPr>
        </a:p>
      </dsp:txBody>
      <dsp:txXfrm>
        <a:off x="545067" y="3714986"/>
        <a:ext cx="11374873" cy="742920"/>
      </dsp:txXfrm>
    </dsp:sp>
    <dsp:sp modelId="{6EF3827F-1C5C-4764-9188-8462A3CF3A18}">
      <dsp:nvSpPr>
        <dsp:cNvPr id="0" name=""/>
        <dsp:cNvSpPr/>
      </dsp:nvSpPr>
      <dsp:spPr>
        <a:xfrm>
          <a:off x="80742" y="3622121"/>
          <a:ext cx="928650" cy="928650"/>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31.07.2022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341334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31.07.2022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874444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31.07.2022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169366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31.07.2022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3273441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3A632C7-17B7-48EF-A8A8-DC0561D25864}" type="datetimeFigureOut">
              <a:rPr lang="ru-RU" smtClean="0"/>
              <a:t>31.07.2022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1845004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3A632C7-17B7-48EF-A8A8-DC0561D25864}" type="datetimeFigureOut">
              <a:rPr lang="ru-RU" smtClean="0"/>
              <a:t>31.07.2022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26876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3A632C7-17B7-48EF-A8A8-DC0561D25864}" type="datetimeFigureOut">
              <a:rPr lang="ru-RU" smtClean="0"/>
              <a:t>31.07.2022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4213778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3A632C7-17B7-48EF-A8A8-DC0561D25864}" type="datetimeFigureOut">
              <a:rPr lang="ru-RU" smtClean="0"/>
              <a:t>31.07.2022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98164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3A632C7-17B7-48EF-A8A8-DC0561D25864}" type="datetimeFigureOut">
              <a:rPr lang="ru-RU" smtClean="0"/>
              <a:t>31.07.2022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245221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3A632C7-17B7-48EF-A8A8-DC0561D25864}" type="datetimeFigureOut">
              <a:rPr lang="ru-RU" smtClean="0"/>
              <a:t>31.07.2022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16439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3A632C7-17B7-48EF-A8A8-DC0561D25864}" type="datetimeFigureOut">
              <a:rPr lang="ru-RU" smtClean="0"/>
              <a:t>31.07.2022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68768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632C7-17B7-48EF-A8A8-DC0561D25864}" type="datetimeFigureOut">
              <a:rPr lang="ru-RU" smtClean="0"/>
              <a:t>31.07.2022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8C3A5-ED9E-45EB-8969-8269F1D19D4B}" type="slidenum">
              <a:rPr lang="ru-RU" smtClean="0"/>
              <a:t>‹#›</a:t>
            </a:fld>
            <a:endParaRPr lang="ru-RU"/>
          </a:p>
        </p:txBody>
      </p:sp>
    </p:spTree>
    <p:extLst>
      <p:ext uri="{BB962C8B-B14F-4D97-AF65-F5344CB8AC3E}">
        <p14:creationId xmlns:p14="http://schemas.microsoft.com/office/powerpoint/2010/main" val="22915964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7" name="Прямоугольник 6"/>
          <p:cNvSpPr/>
          <p:nvPr/>
        </p:nvSpPr>
        <p:spPr>
          <a:xfrm>
            <a:off x="-1" y="1712586"/>
            <a:ext cx="12192000"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000" dirty="0" err="1" smtClean="0">
                <a:latin typeface="Times New Roman" panose="02020603050405020304" pitchFamily="18" charset="0"/>
                <a:cs typeface="Times New Roman" panose="02020603050405020304" pitchFamily="18" charset="0"/>
              </a:rPr>
              <a:t>Оптикалық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бағыттаушы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орталар</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және</a:t>
            </a:r>
            <a:r>
              <a:rPr lang="ru-RU" sz="2000" dirty="0" smtClean="0">
                <a:latin typeface="Times New Roman" panose="02020603050405020304" pitchFamily="18" charset="0"/>
                <a:cs typeface="Times New Roman" panose="02020603050405020304" pitchFamily="18" charset="0"/>
              </a:rPr>
              <a:t> ТОБЖ </a:t>
            </a:r>
            <a:r>
              <a:rPr lang="ru-RU" sz="2000" dirty="0" err="1" smtClean="0">
                <a:latin typeface="Times New Roman" panose="02020603050405020304" pitchFamily="18" charset="0"/>
                <a:cs typeface="Times New Roman" panose="02020603050405020304" pitchFamily="18" charset="0"/>
              </a:rPr>
              <a:t>пассивті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компоненттері</a:t>
            </a:r>
            <a:endParaRPr lang="ru-RU" sz="2000"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2286147" y="428593"/>
            <a:ext cx="8772379"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000" dirty="0" smtClean="0">
                <a:latin typeface="Times New Roman" panose="02020603050405020304" pitchFamily="18" charset="0"/>
                <a:cs typeface="Times New Roman" panose="02020603050405020304" pitchFamily="18" charset="0"/>
              </a:rPr>
              <a:t>Қ.И. </a:t>
            </a:r>
            <a:r>
              <a:rPr lang="ru-RU" sz="2000" dirty="0" err="1" smtClean="0">
                <a:latin typeface="Times New Roman" panose="02020603050405020304" pitchFamily="18" charset="0"/>
                <a:cs typeface="Times New Roman" panose="02020603050405020304" pitchFamily="18" charset="0"/>
              </a:rPr>
              <a:t>Сәтбаев</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атындағы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Қазақ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ұлттық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техникалық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зерттеу</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университеті</a:t>
            </a:r>
            <a:endParaRPr lang="ru-RU" sz="2000" dirty="0">
              <a:latin typeface="Times New Roman" panose="02020603050405020304" pitchFamily="18" charset="0"/>
              <a:cs typeface="Times New Roman" panose="02020603050405020304" pitchFamily="18" charset="0"/>
            </a:endParaRPr>
          </a:p>
        </p:txBody>
      </p:sp>
      <p:pic>
        <p:nvPicPr>
          <p:cNvPr id="9" name="Рисунок 8"/>
          <p:cNvPicPr>
            <a:picLocks noChangeAspect="1"/>
          </p:cNvPicPr>
          <p:nvPr/>
        </p:nvPicPr>
        <p:blipFill rotWithShape="1">
          <a:blip r:embed="rId2">
            <a:extLst>
              <a:ext uri="{28A0092B-C50C-407E-A947-70E740481C1C}">
                <a14:useLocalDpi xmlns:a14="http://schemas.microsoft.com/office/drawing/2010/main" val="0"/>
              </a:ext>
            </a:extLst>
          </a:blip>
          <a:srcRect l="31520" t="31571" r="32689" b="33953"/>
          <a:stretch/>
        </p:blipFill>
        <p:spPr>
          <a:xfrm>
            <a:off x="0" y="58906"/>
            <a:ext cx="2447779" cy="1139484"/>
          </a:xfrm>
          <a:prstGeom prst="rect">
            <a:avLst/>
          </a:prstGeom>
        </p:spPr>
      </p:pic>
      <p:sp>
        <p:nvSpPr>
          <p:cNvPr id="10" name="Прямоугольник 9"/>
          <p:cNvSpPr/>
          <p:nvPr/>
        </p:nvSpPr>
        <p:spPr>
          <a:xfrm>
            <a:off x="3047999" y="2884286"/>
            <a:ext cx="6096000" cy="73866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r>
              <a:rPr lang="ru-RU" sz="2400" dirty="0" smtClean="0">
                <a:latin typeface="Times New Roman" panose="02020603050405020304" pitchFamily="18" charset="0"/>
                <a:cs typeface="Times New Roman" panose="02020603050405020304" pitchFamily="18" charset="0"/>
              </a:rPr>
              <a:t>ЛЕКЦИЯ </a:t>
            </a:r>
            <a:r>
              <a:rPr lang="kk-KZ" sz="2400" dirty="0" smtClean="0">
                <a:latin typeface="Times New Roman" panose="02020603050405020304" pitchFamily="18" charset="0"/>
                <a:cs typeface="Times New Roman" panose="02020603050405020304" pitchFamily="18" charset="0"/>
              </a:rPr>
              <a:t>№</a:t>
            </a:r>
            <a:r>
              <a:rPr lang="ru-RU" sz="2400" dirty="0" smtClean="0">
                <a:latin typeface="Times New Roman" panose="02020603050405020304" pitchFamily="18" charset="0"/>
                <a:cs typeface="Times New Roman" panose="02020603050405020304" pitchFamily="18" charset="0"/>
              </a:rPr>
              <a:t>11</a:t>
            </a:r>
          </a:p>
          <a:p>
            <a:endPar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5160679" y="6087546"/>
            <a:ext cx="1870641"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algn="ctr"/>
            <a:r>
              <a:rPr lang="kk-KZ" sz="2000" dirty="0" smtClean="0">
                <a:latin typeface="Times New Roman" panose="02020603050405020304" pitchFamily="18" charset="0"/>
                <a:cs typeface="Times New Roman" panose="02020603050405020304" pitchFamily="18" charset="0"/>
              </a:rPr>
              <a:t>Алматы 2022 ж</a:t>
            </a:r>
            <a:endParaRPr lang="ru-RU" sz="2000" dirty="0">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3337519" y="3659737"/>
            <a:ext cx="5516960" cy="58477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algn="ctr"/>
            <a:r>
              <a:rPr lang="ru-RU" sz="3200" dirty="0" err="1" smtClean="0"/>
              <a:t>Оптикалық</a:t>
            </a:r>
            <a:r>
              <a:rPr lang="ru-RU" sz="3200" dirty="0" smtClean="0"/>
              <a:t> </a:t>
            </a:r>
            <a:r>
              <a:rPr lang="ru-RU" sz="3200" dirty="0" err="1" smtClean="0"/>
              <a:t>кабельді</a:t>
            </a:r>
            <a:r>
              <a:rPr lang="ru-RU" sz="3200" dirty="0" smtClean="0"/>
              <a:t> </a:t>
            </a:r>
            <a:r>
              <a:rPr lang="kk-KZ" sz="3200" dirty="0" smtClean="0"/>
              <a:t>муфталар</a:t>
            </a:r>
            <a:endParaRPr lang="ru-RU" sz="3200" dirty="0"/>
          </a:p>
        </p:txBody>
      </p:sp>
    </p:spTree>
    <p:extLst>
      <p:ext uri="{BB962C8B-B14F-4D97-AF65-F5344CB8AC3E}">
        <p14:creationId xmlns:p14="http://schemas.microsoft.com/office/powerpoint/2010/main" val="2495469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en-US" sz="2400" dirty="0" smtClean="0"/>
              <a:t>O</a:t>
            </a:r>
            <a:r>
              <a:rPr lang="ru-RU" sz="2400" dirty="0" smtClean="0"/>
              <a:t>Т </a:t>
            </a:r>
            <a:r>
              <a:rPr lang="ru-RU" sz="2400" dirty="0" err="1"/>
              <a:t>төсеуге</a:t>
            </a:r>
            <a:r>
              <a:rPr lang="ru-RU" sz="2400" dirty="0"/>
              <a:t> </a:t>
            </a:r>
            <a:r>
              <a:rPr lang="ru-RU" sz="2400" dirty="0" err="1"/>
              <a:t>арналған</a:t>
            </a:r>
            <a:r>
              <a:rPr lang="ru-RU" sz="2400" dirty="0"/>
              <a:t> </a:t>
            </a:r>
            <a:r>
              <a:rPr lang="ru-RU" sz="2400" dirty="0" err="1"/>
              <a:t>кассеталар</a:t>
            </a:r>
            <a:endParaRPr lang="ru-RU" sz="2400" dirty="0"/>
          </a:p>
        </p:txBody>
      </p:sp>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10</a:t>
            </a:r>
            <a:endParaRPr lang="ru-RU" dirty="0">
              <a:solidFill>
                <a:schemeClr val="tx1"/>
              </a:solidFill>
            </a:endParaRPr>
          </a:p>
        </p:txBody>
      </p:sp>
      <p:sp>
        <p:nvSpPr>
          <p:cNvPr id="2" name="Прямоугольник 1"/>
          <p:cNvSpPr/>
          <p:nvPr/>
        </p:nvSpPr>
        <p:spPr>
          <a:xfrm>
            <a:off x="219075" y="1097903"/>
            <a:ext cx="5853114" cy="5632311"/>
          </a:xfrm>
          <a:prstGeom prst="rect">
            <a:avLst/>
          </a:prstGeom>
        </p:spPr>
        <p:txBody>
          <a:bodyPr wrap="square">
            <a:spAutoFit/>
          </a:bodyPr>
          <a:lstStyle/>
          <a:p>
            <a:pPr algn="just"/>
            <a:r>
              <a:rPr lang="ru-RU" dirty="0" err="1" smtClean="0"/>
              <a:t>Муфтаның</a:t>
            </a:r>
            <a:r>
              <a:rPr lang="ru-RU" dirty="0" smtClean="0"/>
              <a:t> </a:t>
            </a:r>
            <a:r>
              <a:rPr lang="ru-RU" dirty="0" err="1"/>
              <a:t>негізгі</a:t>
            </a:r>
            <a:r>
              <a:rPr lang="ru-RU" dirty="0"/>
              <a:t> </a:t>
            </a:r>
            <a:r>
              <a:rPr lang="ru-RU" dirty="0" err="1"/>
              <a:t>бөліктерінің</a:t>
            </a:r>
            <a:r>
              <a:rPr lang="ru-RU" dirty="0"/>
              <a:t> </a:t>
            </a:r>
            <a:r>
              <a:rPr lang="ru-RU" dirty="0" err="1"/>
              <a:t>бірі</a:t>
            </a:r>
            <a:r>
              <a:rPr lang="ru-RU" dirty="0"/>
              <a:t> - ОВ-</a:t>
            </a:r>
            <a:r>
              <a:rPr lang="ru-RU" dirty="0" err="1"/>
              <a:t>ны</a:t>
            </a:r>
            <a:r>
              <a:rPr lang="ru-RU" dirty="0"/>
              <a:t> </a:t>
            </a:r>
            <a:r>
              <a:rPr lang="ru-RU" dirty="0" err="1"/>
              <a:t>төсеуге</a:t>
            </a:r>
            <a:r>
              <a:rPr lang="ru-RU" dirty="0"/>
              <a:t> </a:t>
            </a:r>
            <a:r>
              <a:rPr lang="ru-RU" dirty="0" err="1"/>
              <a:t>және</a:t>
            </a:r>
            <a:r>
              <a:rPr lang="ru-RU" dirty="0"/>
              <a:t> </a:t>
            </a:r>
            <a:r>
              <a:rPr lang="ru-RU" dirty="0" err="1"/>
              <a:t>бекітуге</a:t>
            </a:r>
            <a:r>
              <a:rPr lang="ru-RU" dirty="0"/>
              <a:t> </a:t>
            </a:r>
            <a:r>
              <a:rPr lang="ru-RU" dirty="0" err="1"/>
              <a:t>арналған</a:t>
            </a:r>
            <a:r>
              <a:rPr lang="ru-RU" dirty="0"/>
              <a:t> кассета. Кассета </a:t>
            </a:r>
            <a:r>
              <a:rPr lang="ru-RU" dirty="0" err="1"/>
              <a:t>бір</a:t>
            </a:r>
            <a:r>
              <a:rPr lang="ru-RU" dirty="0"/>
              <a:t> </a:t>
            </a:r>
            <a:r>
              <a:rPr lang="ru-RU" dirty="0" err="1"/>
              <a:t>немесе</a:t>
            </a:r>
            <a:r>
              <a:rPr lang="ru-RU" dirty="0"/>
              <a:t> </a:t>
            </a:r>
            <a:r>
              <a:rPr lang="ru-RU" dirty="0" err="1"/>
              <a:t>бірнеше</a:t>
            </a:r>
            <a:r>
              <a:rPr lang="ru-RU" dirty="0"/>
              <a:t> «</a:t>
            </a:r>
            <a:r>
              <a:rPr lang="ru-RU" dirty="0" err="1"/>
              <a:t>паллеттерден</a:t>
            </a:r>
            <a:r>
              <a:rPr lang="ru-RU" dirty="0"/>
              <a:t>» </a:t>
            </a:r>
            <a:r>
              <a:rPr lang="ru-RU" dirty="0" err="1"/>
              <a:t>тұрады</a:t>
            </a:r>
            <a:r>
              <a:rPr lang="ru-RU" dirty="0"/>
              <a:t>, </a:t>
            </a:r>
            <a:r>
              <a:rPr lang="ru-RU" dirty="0" err="1"/>
              <a:t>олар</a:t>
            </a:r>
            <a:r>
              <a:rPr lang="ru-RU" dirty="0"/>
              <a:t> </a:t>
            </a:r>
            <a:r>
              <a:rPr lang="ru-RU" dirty="0" err="1"/>
              <a:t>талшық</a:t>
            </a:r>
            <a:r>
              <a:rPr lang="ru-RU" dirty="0"/>
              <a:t> </a:t>
            </a:r>
            <a:r>
              <a:rPr lang="ru-RU" dirty="0" err="1"/>
              <a:t>жинағын</a:t>
            </a:r>
            <a:r>
              <a:rPr lang="ru-RU" dirty="0"/>
              <a:t> </a:t>
            </a:r>
            <a:r>
              <a:rPr lang="ru-RU" dirty="0" err="1"/>
              <a:t>алдын</a:t>
            </a:r>
            <a:r>
              <a:rPr lang="ru-RU" dirty="0"/>
              <a:t> ала </a:t>
            </a:r>
            <a:r>
              <a:rPr lang="ru-RU" dirty="0" err="1"/>
              <a:t>белгіленген</a:t>
            </a:r>
            <a:r>
              <a:rPr lang="ru-RU" dirty="0"/>
              <a:t> </a:t>
            </a:r>
            <a:r>
              <a:rPr lang="ru-RU" dirty="0" err="1"/>
              <a:t>тәртіпте</a:t>
            </a:r>
            <a:r>
              <a:rPr lang="ru-RU" dirty="0"/>
              <a:t> </a:t>
            </a:r>
            <a:r>
              <a:rPr lang="ru-RU" dirty="0" err="1"/>
              <a:t>қосымша</a:t>
            </a:r>
            <a:r>
              <a:rPr lang="ru-RU" dirty="0"/>
              <a:t> </a:t>
            </a:r>
            <a:r>
              <a:rPr lang="ru-RU" dirty="0" err="1"/>
              <a:t>созусыз</a:t>
            </a:r>
            <a:r>
              <a:rPr lang="ru-RU" dirty="0"/>
              <a:t> </a:t>
            </a:r>
            <a:r>
              <a:rPr lang="ru-RU" dirty="0" err="1"/>
              <a:t>орналастыруға</a:t>
            </a:r>
            <a:r>
              <a:rPr lang="ru-RU" dirty="0"/>
              <a:t> </a:t>
            </a:r>
            <a:r>
              <a:rPr lang="ru-RU" dirty="0" err="1"/>
              <a:t>және</a:t>
            </a:r>
            <a:r>
              <a:rPr lang="ru-RU" dirty="0"/>
              <a:t> </a:t>
            </a:r>
            <a:r>
              <a:rPr lang="ru-RU" dirty="0" err="1"/>
              <a:t>ұстауға</a:t>
            </a:r>
            <a:r>
              <a:rPr lang="ru-RU" dirty="0"/>
              <a:t> </a:t>
            </a:r>
            <a:r>
              <a:rPr lang="ru-RU" dirty="0" err="1"/>
              <a:t>арналған</a:t>
            </a:r>
            <a:r>
              <a:rPr lang="ru-RU" dirty="0"/>
              <a:t>.</a:t>
            </a:r>
          </a:p>
          <a:p>
            <a:pPr algn="just"/>
            <a:r>
              <a:rPr lang="ru-RU" dirty="0"/>
              <a:t>Кассета </a:t>
            </a:r>
            <a:r>
              <a:rPr lang="ru-RU" dirty="0" err="1"/>
              <a:t>мыналарды</a:t>
            </a:r>
            <a:r>
              <a:rPr lang="ru-RU" dirty="0"/>
              <a:t> </a:t>
            </a:r>
            <a:r>
              <a:rPr lang="ru-RU" dirty="0" err="1"/>
              <a:t>қамтамасыз</a:t>
            </a:r>
            <a:r>
              <a:rPr lang="ru-RU" dirty="0"/>
              <a:t> </a:t>
            </a:r>
            <a:r>
              <a:rPr lang="ru-RU" dirty="0" err="1"/>
              <a:t>етуі</a:t>
            </a:r>
            <a:r>
              <a:rPr lang="ru-RU" dirty="0"/>
              <a:t> </a:t>
            </a:r>
            <a:r>
              <a:rPr lang="ru-RU" dirty="0" err="1"/>
              <a:t>керек</a:t>
            </a:r>
            <a:r>
              <a:rPr lang="ru-RU" dirty="0"/>
              <a:t>:</a:t>
            </a:r>
          </a:p>
          <a:p>
            <a:pPr algn="just"/>
            <a:r>
              <a:rPr lang="ru-RU" dirty="0"/>
              <a:t>•	ОВ </a:t>
            </a:r>
            <a:r>
              <a:rPr lang="ru-RU" dirty="0" err="1"/>
              <a:t>қосылымдарын</a:t>
            </a:r>
            <a:r>
              <a:rPr lang="ru-RU" dirty="0"/>
              <a:t> </a:t>
            </a:r>
            <a:r>
              <a:rPr lang="ru-RU" dirty="0" err="1"/>
              <a:t>сақтау</a:t>
            </a:r>
            <a:r>
              <a:rPr lang="ru-RU" dirty="0"/>
              <a:t> </a:t>
            </a:r>
            <a:r>
              <a:rPr lang="ru-RU" dirty="0" err="1"/>
              <a:t>және</a:t>
            </a:r>
            <a:r>
              <a:rPr lang="ru-RU" dirty="0"/>
              <a:t> </a:t>
            </a:r>
            <a:r>
              <a:rPr lang="ru-RU" dirty="0" err="1"/>
              <a:t>қорғау</a:t>
            </a:r>
            <a:r>
              <a:rPr lang="ru-RU" dirty="0"/>
              <a:t> </a:t>
            </a:r>
            <a:r>
              <a:rPr lang="ru-RU" dirty="0" err="1"/>
              <a:t>функциясы</a:t>
            </a:r>
            <a:r>
              <a:rPr lang="ru-RU" dirty="0"/>
              <a:t>; ОВ </a:t>
            </a:r>
            <a:r>
              <a:rPr lang="ru-RU" dirty="0" err="1"/>
              <a:t>иілу</a:t>
            </a:r>
            <a:r>
              <a:rPr lang="ru-RU" dirty="0"/>
              <a:t> радиусы 30 мм кем </a:t>
            </a:r>
            <a:r>
              <a:rPr lang="ru-RU" dirty="0" err="1"/>
              <a:t>емес</a:t>
            </a:r>
            <a:r>
              <a:rPr lang="ru-RU" dirty="0"/>
              <a:t>; </a:t>
            </a:r>
            <a:r>
              <a:rPr lang="ru-RU" dirty="0" err="1"/>
              <a:t>сәйкестендіру</a:t>
            </a:r>
            <a:r>
              <a:rPr lang="ru-RU" dirty="0"/>
              <a:t> </a:t>
            </a:r>
            <a:r>
              <a:rPr lang="ru-RU" dirty="0" err="1"/>
              <a:t>және</a:t>
            </a:r>
            <a:r>
              <a:rPr lang="ru-RU" dirty="0"/>
              <a:t> </a:t>
            </a:r>
            <a:r>
              <a:rPr lang="ru-RU" dirty="0" err="1"/>
              <a:t>кез</a:t>
            </a:r>
            <a:r>
              <a:rPr lang="ru-RU" dirty="0"/>
              <a:t> </a:t>
            </a:r>
            <a:r>
              <a:rPr lang="ru-RU" dirty="0" err="1"/>
              <a:t>келген</a:t>
            </a:r>
            <a:r>
              <a:rPr lang="ru-RU" dirty="0"/>
              <a:t> ОВ-</a:t>
            </a:r>
            <a:r>
              <a:rPr lang="ru-RU" dirty="0" err="1"/>
              <a:t>ға</a:t>
            </a:r>
            <a:r>
              <a:rPr lang="ru-RU" dirty="0"/>
              <a:t> </a:t>
            </a:r>
            <a:r>
              <a:rPr lang="ru-RU" dirty="0" err="1"/>
              <a:t>қол</a:t>
            </a:r>
            <a:r>
              <a:rPr lang="ru-RU" dirty="0"/>
              <a:t> </a:t>
            </a:r>
            <a:r>
              <a:rPr lang="ru-RU" dirty="0" err="1"/>
              <a:t>жеткізу</a:t>
            </a:r>
            <a:r>
              <a:rPr lang="ru-RU" dirty="0"/>
              <a:t>;</a:t>
            </a:r>
          </a:p>
          <a:p>
            <a:pPr algn="just"/>
            <a:r>
              <a:rPr lang="ru-RU" dirty="0"/>
              <a:t>•	</a:t>
            </a:r>
            <a:r>
              <a:rPr lang="ru-RU" dirty="0" err="1"/>
              <a:t>монтаждау</a:t>
            </a:r>
            <a:r>
              <a:rPr lang="ru-RU" dirty="0"/>
              <a:t> </a:t>
            </a:r>
            <a:r>
              <a:rPr lang="ru-RU" dirty="0" err="1"/>
              <a:t>және</a:t>
            </a:r>
            <a:r>
              <a:rPr lang="ru-RU" dirty="0"/>
              <a:t> </a:t>
            </a:r>
            <a:r>
              <a:rPr lang="ru-RU" dirty="0" err="1"/>
              <a:t>жөндеу</a:t>
            </a:r>
            <a:r>
              <a:rPr lang="ru-RU" dirty="0"/>
              <a:t> </a:t>
            </a:r>
            <a:r>
              <a:rPr lang="ru-RU" dirty="0" err="1"/>
              <a:t>кезінде</a:t>
            </a:r>
            <a:r>
              <a:rPr lang="ru-RU" dirty="0"/>
              <a:t> </a:t>
            </a:r>
            <a:r>
              <a:rPr lang="ru-RU" dirty="0" err="1"/>
              <a:t>қосу</a:t>
            </a:r>
            <a:r>
              <a:rPr lang="ru-RU" dirty="0"/>
              <a:t> </a:t>
            </a:r>
            <a:r>
              <a:rPr lang="ru-RU" dirty="0" err="1"/>
              <a:t>және</a:t>
            </a:r>
            <a:r>
              <a:rPr lang="ru-RU" dirty="0"/>
              <a:t> </a:t>
            </a:r>
            <a:r>
              <a:rPr lang="ru-RU" dirty="0" err="1"/>
              <a:t>қайта</a:t>
            </a:r>
            <a:r>
              <a:rPr lang="ru-RU" dirty="0"/>
              <a:t> </a:t>
            </a:r>
            <a:r>
              <a:rPr lang="ru-RU" dirty="0" err="1"/>
              <a:t>қосу</a:t>
            </a:r>
            <a:r>
              <a:rPr lang="ru-RU" dirty="0"/>
              <a:t> </a:t>
            </a:r>
            <a:r>
              <a:rPr lang="ru-RU" dirty="0" err="1"/>
              <a:t>үшін</a:t>
            </a:r>
            <a:r>
              <a:rPr lang="ru-RU" dirty="0"/>
              <a:t> </a:t>
            </a:r>
            <a:r>
              <a:rPr lang="ru-RU" dirty="0" err="1"/>
              <a:t>қажетті</a:t>
            </a:r>
            <a:r>
              <a:rPr lang="ru-RU" dirty="0"/>
              <a:t> </a:t>
            </a:r>
            <a:r>
              <a:rPr lang="en-US" dirty="0"/>
              <a:t>RH </a:t>
            </a:r>
            <a:r>
              <a:rPr lang="ru-RU" dirty="0" err="1"/>
              <a:t>қорын</a:t>
            </a:r>
            <a:r>
              <a:rPr lang="ru-RU" dirty="0"/>
              <a:t> </a:t>
            </a:r>
            <a:r>
              <a:rPr lang="ru-RU" dirty="0" err="1"/>
              <a:t>сақтау</a:t>
            </a:r>
            <a:r>
              <a:rPr lang="ru-RU" dirty="0"/>
              <a:t>.</a:t>
            </a:r>
          </a:p>
          <a:p>
            <a:pPr algn="just"/>
            <a:r>
              <a:rPr lang="ru-RU" dirty="0" err="1"/>
              <a:t>Монтаждау</a:t>
            </a:r>
            <a:r>
              <a:rPr lang="ru-RU" dirty="0"/>
              <a:t> </a:t>
            </a:r>
            <a:r>
              <a:rPr lang="ru-RU" dirty="0" err="1"/>
              <a:t>жұмыстары</a:t>
            </a:r>
            <a:r>
              <a:rPr lang="ru-RU" dirty="0"/>
              <a:t> </a:t>
            </a:r>
            <a:r>
              <a:rPr lang="ru-RU" dirty="0" err="1"/>
              <a:t>кезінде</a:t>
            </a:r>
            <a:r>
              <a:rPr lang="ru-RU" dirty="0"/>
              <a:t> </a:t>
            </a:r>
            <a:r>
              <a:rPr lang="en-US" dirty="0"/>
              <a:t>OT </a:t>
            </a:r>
            <a:r>
              <a:rPr lang="ru-RU" dirty="0" err="1"/>
              <a:t>қауіпсіздігін</a:t>
            </a:r>
            <a:r>
              <a:rPr lang="ru-RU" dirty="0"/>
              <a:t> </a:t>
            </a:r>
            <a:r>
              <a:rPr lang="ru-RU" dirty="0" err="1"/>
              <a:t>қамтамасыз</a:t>
            </a:r>
            <a:r>
              <a:rPr lang="ru-RU" dirty="0"/>
              <a:t> </a:t>
            </a:r>
            <a:r>
              <a:rPr lang="ru-RU" dirty="0" err="1"/>
              <a:t>ету</a:t>
            </a:r>
            <a:r>
              <a:rPr lang="ru-RU" dirty="0"/>
              <a:t> </a:t>
            </a:r>
            <a:r>
              <a:rPr lang="ru-RU" dirty="0" err="1"/>
              <a:t>үшін</a:t>
            </a:r>
            <a:r>
              <a:rPr lang="ru-RU" dirty="0"/>
              <a:t> кассета </a:t>
            </a:r>
            <a:r>
              <a:rPr lang="ru-RU" dirty="0" err="1"/>
              <a:t>қондырмасының</a:t>
            </a:r>
            <a:r>
              <a:rPr lang="ru-RU" dirty="0"/>
              <a:t> </a:t>
            </a:r>
            <a:r>
              <a:rPr lang="ru-RU" dirty="0" err="1"/>
              <a:t>конструкциясы</a:t>
            </a:r>
            <a:r>
              <a:rPr lang="ru-RU" dirty="0"/>
              <a:t> </a:t>
            </a:r>
            <a:r>
              <a:rPr lang="ru-RU" dirty="0" err="1"/>
              <a:t>бір</a:t>
            </a:r>
            <a:r>
              <a:rPr lang="ru-RU" dirty="0"/>
              <a:t> </a:t>
            </a:r>
            <a:r>
              <a:rPr lang="ru-RU" dirty="0" err="1"/>
              <a:t>кассетаның</a:t>
            </a:r>
            <a:r>
              <a:rPr lang="ru-RU" dirty="0"/>
              <a:t> </a:t>
            </a:r>
            <a:r>
              <a:rPr lang="ru-RU" dirty="0" err="1"/>
              <a:t>екіншісіне</a:t>
            </a:r>
            <a:r>
              <a:rPr lang="ru-RU" dirty="0"/>
              <a:t> </a:t>
            </a:r>
            <a:r>
              <a:rPr lang="ru-RU" dirty="0" err="1"/>
              <a:t>қатысты</a:t>
            </a:r>
            <a:r>
              <a:rPr lang="ru-RU" dirty="0"/>
              <a:t> </a:t>
            </a:r>
            <a:r>
              <a:rPr lang="ru-RU" dirty="0" err="1"/>
              <a:t>еркін</a:t>
            </a:r>
            <a:r>
              <a:rPr lang="ru-RU" dirty="0"/>
              <a:t> </a:t>
            </a:r>
            <a:r>
              <a:rPr lang="ru-RU" dirty="0" err="1"/>
              <a:t>қозғалысын</a:t>
            </a:r>
            <a:r>
              <a:rPr lang="ru-RU" dirty="0"/>
              <a:t> </a:t>
            </a:r>
            <a:r>
              <a:rPr lang="ru-RU" dirty="0" err="1"/>
              <a:t>қамтамасыз</a:t>
            </a:r>
            <a:r>
              <a:rPr lang="ru-RU" dirty="0"/>
              <a:t> </a:t>
            </a:r>
            <a:r>
              <a:rPr lang="ru-RU" dirty="0" err="1"/>
              <a:t>етуі</a:t>
            </a:r>
            <a:r>
              <a:rPr lang="ru-RU" dirty="0"/>
              <a:t> </a:t>
            </a:r>
            <a:r>
              <a:rPr lang="ru-RU" dirty="0" err="1"/>
              <a:t>керек</a:t>
            </a:r>
            <a:r>
              <a:rPr lang="ru-RU" dirty="0"/>
              <a:t>. </a:t>
            </a:r>
            <a:r>
              <a:rPr lang="ru-RU" dirty="0" err="1"/>
              <a:t>Мұндай</a:t>
            </a:r>
            <a:r>
              <a:rPr lang="ru-RU" dirty="0"/>
              <a:t> </a:t>
            </a:r>
            <a:r>
              <a:rPr lang="ru-RU" dirty="0" err="1"/>
              <a:t>қозғалыс</a:t>
            </a:r>
            <a:r>
              <a:rPr lang="ru-RU" dirty="0"/>
              <a:t>, </a:t>
            </a:r>
            <a:r>
              <a:rPr lang="ru-RU" dirty="0" err="1"/>
              <a:t>мысалы</a:t>
            </a:r>
            <a:r>
              <a:rPr lang="ru-RU" dirty="0"/>
              <a:t>, </a:t>
            </a:r>
            <a:r>
              <a:rPr lang="ru-RU" dirty="0" err="1"/>
              <a:t>кассеталарды</a:t>
            </a:r>
            <a:r>
              <a:rPr lang="ru-RU" dirty="0"/>
              <a:t> </a:t>
            </a:r>
            <a:r>
              <a:rPr lang="ru-RU" dirty="0" err="1"/>
              <a:t>көлденең</a:t>
            </a:r>
            <a:r>
              <a:rPr lang="ru-RU" dirty="0"/>
              <a:t> </a:t>
            </a:r>
            <a:r>
              <a:rPr lang="ru-RU" dirty="0" err="1"/>
              <a:t>оське</a:t>
            </a:r>
            <a:r>
              <a:rPr lang="ru-RU" dirty="0"/>
              <a:t> </a:t>
            </a:r>
            <a:r>
              <a:rPr lang="ru-RU" dirty="0" err="1"/>
              <a:t>айналдыру</a:t>
            </a:r>
            <a:r>
              <a:rPr lang="ru-RU" dirty="0"/>
              <a:t> </a:t>
            </a:r>
            <a:r>
              <a:rPr lang="ru-RU" dirty="0" err="1"/>
              <a:t>арқылы</a:t>
            </a:r>
            <a:r>
              <a:rPr lang="ru-RU" dirty="0"/>
              <a:t> </a:t>
            </a:r>
            <a:r>
              <a:rPr lang="ru-RU" dirty="0" err="1"/>
              <a:t>қамтамасыз</a:t>
            </a:r>
            <a:r>
              <a:rPr lang="ru-RU" dirty="0"/>
              <a:t> </a:t>
            </a:r>
            <a:r>
              <a:rPr lang="ru-RU" dirty="0" err="1"/>
              <a:t>етіледі</a:t>
            </a:r>
            <a:r>
              <a:rPr lang="ru-RU" dirty="0"/>
              <a:t> (Рей-</a:t>
            </a:r>
            <a:r>
              <a:rPr lang="ru-RU" dirty="0" err="1"/>
              <a:t>хим</a:t>
            </a:r>
            <a:r>
              <a:rPr lang="ru-RU" dirty="0"/>
              <a:t>); </a:t>
            </a:r>
            <a:r>
              <a:rPr lang="ru-RU" dirty="0" err="1"/>
              <a:t>бойлық</a:t>
            </a:r>
            <a:r>
              <a:rPr lang="ru-RU" dirty="0"/>
              <a:t> </a:t>
            </a:r>
            <a:r>
              <a:rPr lang="ru-RU" dirty="0" err="1"/>
              <a:t>осьтің</a:t>
            </a:r>
            <a:r>
              <a:rPr lang="ru-RU" dirty="0"/>
              <a:t> </a:t>
            </a:r>
            <a:r>
              <a:rPr lang="ru-RU" dirty="0" err="1"/>
              <a:t>айналасында</a:t>
            </a:r>
            <a:r>
              <a:rPr lang="ru-RU" dirty="0"/>
              <a:t> </a:t>
            </a:r>
            <a:r>
              <a:rPr lang="ru-RU" dirty="0" err="1"/>
              <a:t>ілмектегі</a:t>
            </a:r>
            <a:r>
              <a:rPr lang="ru-RU" dirty="0"/>
              <a:t> </a:t>
            </a:r>
            <a:r>
              <a:rPr lang="ru-RU" dirty="0" err="1"/>
              <a:t>айналу</a:t>
            </a:r>
            <a:r>
              <a:rPr lang="ru-RU" dirty="0"/>
              <a:t> (</a:t>
            </a:r>
            <a:r>
              <a:rPr lang="en-US" dirty="0" err="1"/>
              <a:t>Reichle</a:t>
            </a:r>
            <a:r>
              <a:rPr lang="en-US" dirty="0"/>
              <a:t> De </a:t>
            </a:r>
            <a:r>
              <a:rPr lang="en-US" dirty="0" err="1"/>
              <a:t>Massari</a:t>
            </a:r>
            <a:r>
              <a:rPr lang="en-US" dirty="0"/>
              <a:t> </a:t>
            </a:r>
            <a:r>
              <a:rPr lang="ru-RU" dirty="0" err="1"/>
              <a:t>компаниясы</a:t>
            </a:r>
            <a:r>
              <a:rPr lang="ru-RU" dirty="0"/>
              <a:t>); </a:t>
            </a:r>
            <a:r>
              <a:rPr lang="ru-RU" dirty="0" err="1"/>
              <a:t>стектен</a:t>
            </a:r>
            <a:r>
              <a:rPr lang="ru-RU" dirty="0"/>
              <a:t> </a:t>
            </a:r>
            <a:r>
              <a:rPr lang="ru-RU" dirty="0" err="1"/>
              <a:t>жинау</a:t>
            </a:r>
            <a:r>
              <a:rPr lang="ru-RU" dirty="0"/>
              <a:t> (</a:t>
            </a:r>
            <a:r>
              <a:rPr lang="en-US" dirty="0"/>
              <a:t>PLP, Ericsson </a:t>
            </a:r>
            <a:r>
              <a:rPr lang="ru-RU" dirty="0" err="1"/>
              <a:t>және</a:t>
            </a:r>
            <a:r>
              <a:rPr lang="ru-RU" dirty="0"/>
              <a:t> ЗАО </a:t>
            </a:r>
            <a:r>
              <a:rPr lang="ru-RU" dirty="0" err="1"/>
              <a:t>Связьстройдеталь</a:t>
            </a:r>
            <a:r>
              <a:rPr lang="ru-RU" dirty="0"/>
              <a:t>); </a:t>
            </a:r>
            <a:r>
              <a:rPr lang="ru-RU" dirty="0" err="1" smtClean="0"/>
              <a:t>орталық</a:t>
            </a:r>
            <a:endParaRPr lang="en-US" dirty="0"/>
          </a:p>
        </p:txBody>
      </p:sp>
      <p:sp>
        <p:nvSpPr>
          <p:cNvPr id="3" name="Прямоугольник 2"/>
          <p:cNvSpPr/>
          <p:nvPr/>
        </p:nvSpPr>
        <p:spPr>
          <a:xfrm>
            <a:off x="6286499" y="1097903"/>
            <a:ext cx="5586413" cy="5909310"/>
          </a:xfrm>
          <a:prstGeom prst="rect">
            <a:avLst/>
          </a:prstGeom>
        </p:spPr>
        <p:txBody>
          <a:bodyPr wrap="square">
            <a:spAutoFit/>
          </a:bodyPr>
          <a:lstStyle/>
          <a:p>
            <a:pPr algn="just"/>
            <a:r>
              <a:rPr lang="ru-RU" dirty="0" err="1"/>
              <a:t>тірекке</a:t>
            </a:r>
            <a:r>
              <a:rPr lang="ru-RU" dirty="0"/>
              <a:t> (</a:t>
            </a:r>
            <a:r>
              <a:rPr lang="ru-RU" dirty="0" err="1"/>
              <a:t>Хеллерман</a:t>
            </a:r>
            <a:r>
              <a:rPr lang="ru-RU" dirty="0"/>
              <a:t> </a:t>
            </a:r>
            <a:r>
              <a:rPr lang="ru-RU" dirty="0" err="1"/>
              <a:t>және</a:t>
            </a:r>
            <a:r>
              <a:rPr lang="ru-RU" dirty="0"/>
              <a:t> </a:t>
            </a:r>
            <a:r>
              <a:rPr lang="ru-RU" dirty="0" err="1"/>
              <a:t>Эгертон</a:t>
            </a:r>
            <a:r>
              <a:rPr lang="ru-RU" dirty="0"/>
              <a:t>) </a:t>
            </a:r>
            <a:r>
              <a:rPr lang="ru-RU" dirty="0" err="1"/>
              <a:t>қатысты</a:t>
            </a:r>
            <a:r>
              <a:rPr lang="ru-RU" dirty="0"/>
              <a:t> </a:t>
            </a:r>
            <a:r>
              <a:rPr lang="ru-RU" dirty="0" err="1"/>
              <a:t>бекіткіштерді</a:t>
            </a:r>
            <a:r>
              <a:rPr lang="ru-RU" dirty="0"/>
              <a:t> </a:t>
            </a:r>
            <a:r>
              <a:rPr lang="ru-RU" dirty="0" err="1"/>
              <a:t>әртүрлі</a:t>
            </a:r>
            <a:r>
              <a:rPr lang="ru-RU" dirty="0"/>
              <a:t> </a:t>
            </a:r>
            <a:r>
              <a:rPr lang="ru-RU" dirty="0" err="1"/>
              <a:t>жақтарға</a:t>
            </a:r>
            <a:r>
              <a:rPr lang="ru-RU" dirty="0"/>
              <a:t> </a:t>
            </a:r>
            <a:r>
              <a:rPr lang="ru-RU" dirty="0" err="1"/>
              <a:t>орналастыру</a:t>
            </a:r>
            <a:r>
              <a:rPr lang="ru-RU" dirty="0"/>
              <a:t>; тек </a:t>
            </a:r>
            <a:r>
              <a:rPr lang="ru-RU" dirty="0" err="1"/>
              <a:t>қондырмаларды</a:t>
            </a:r>
            <a:r>
              <a:rPr lang="ru-RU" dirty="0"/>
              <a:t> - </a:t>
            </a:r>
            <a:r>
              <a:rPr lang="ru-RU" dirty="0" err="1"/>
              <a:t>сплайс</a:t>
            </a:r>
            <a:r>
              <a:rPr lang="ru-RU" dirty="0"/>
              <a:t> </a:t>
            </a:r>
            <a:r>
              <a:rPr lang="ru-RU" dirty="0" err="1"/>
              <a:t>ұстағыштарды</a:t>
            </a:r>
            <a:r>
              <a:rPr lang="ru-RU" dirty="0"/>
              <a:t> (</a:t>
            </a:r>
            <a:r>
              <a:rPr lang="en-US" dirty="0"/>
              <a:t>Lucent Technologies) </a:t>
            </a:r>
            <a:r>
              <a:rPr lang="ru-RU" dirty="0" err="1"/>
              <a:t>алып</a:t>
            </a:r>
            <a:r>
              <a:rPr lang="ru-RU" dirty="0"/>
              <a:t> </a:t>
            </a:r>
            <a:r>
              <a:rPr lang="ru-RU" dirty="0" err="1"/>
              <a:t>тастау</a:t>
            </a:r>
            <a:r>
              <a:rPr lang="ru-RU" dirty="0"/>
              <a:t> </a:t>
            </a:r>
            <a:r>
              <a:rPr lang="ru-RU" dirty="0" err="1"/>
              <a:t>арқылы</a:t>
            </a:r>
            <a:r>
              <a:rPr lang="ru-RU" dirty="0"/>
              <a:t>.</a:t>
            </a:r>
          </a:p>
          <a:p>
            <a:pPr algn="just"/>
            <a:r>
              <a:rPr lang="ru-RU" dirty="0"/>
              <a:t> </a:t>
            </a:r>
            <a:endParaRPr lang="ru-RU" dirty="0" smtClean="0"/>
          </a:p>
          <a:p>
            <a:pPr algn="just"/>
            <a:endParaRPr lang="kk-KZ" dirty="0"/>
          </a:p>
          <a:p>
            <a:pPr algn="just"/>
            <a:endParaRPr lang="kk-KZ" dirty="0" smtClean="0"/>
          </a:p>
          <a:p>
            <a:pPr algn="just"/>
            <a:endParaRPr lang="kk-KZ" dirty="0"/>
          </a:p>
          <a:p>
            <a:pPr algn="just"/>
            <a:endParaRPr lang="kk-KZ" dirty="0" smtClean="0"/>
          </a:p>
          <a:p>
            <a:pPr algn="just"/>
            <a:endParaRPr lang="ru-RU" dirty="0"/>
          </a:p>
          <a:p>
            <a:pPr algn="just"/>
            <a:r>
              <a:rPr lang="ru-RU" dirty="0"/>
              <a:t>14.3-Сурет 178-</a:t>
            </a:r>
            <a:r>
              <a:rPr lang="en-US" dirty="0"/>
              <a:t>L/S </a:t>
            </a:r>
            <a:r>
              <a:rPr lang="ru-RU" dirty="0" err="1"/>
              <a:t>сериялы</a:t>
            </a:r>
            <a:r>
              <a:rPr lang="ru-RU" dirty="0"/>
              <a:t> </a:t>
            </a:r>
            <a:r>
              <a:rPr lang="ru-RU" dirty="0" err="1"/>
              <a:t>ілінісу</a:t>
            </a:r>
            <a:r>
              <a:rPr lang="ru-RU" dirty="0"/>
              <a:t> </a:t>
            </a:r>
            <a:r>
              <a:rPr lang="ru-RU" dirty="0" err="1"/>
              <a:t>кассеталары</a:t>
            </a:r>
            <a:r>
              <a:rPr lang="ru-RU" dirty="0"/>
              <a:t> 3</a:t>
            </a:r>
            <a:r>
              <a:rPr lang="en-US" dirty="0"/>
              <a:t>M, </a:t>
            </a:r>
            <a:r>
              <a:rPr lang="ru-RU" dirty="0"/>
              <a:t>АҚШ</a:t>
            </a:r>
          </a:p>
          <a:p>
            <a:pPr algn="just"/>
            <a:endParaRPr lang="ru-RU" dirty="0"/>
          </a:p>
          <a:p>
            <a:pPr algn="just"/>
            <a:r>
              <a:rPr lang="ru-RU" dirty="0"/>
              <a:t> </a:t>
            </a:r>
            <a:endParaRPr lang="ru-RU" dirty="0" smtClean="0"/>
          </a:p>
          <a:p>
            <a:pPr algn="just"/>
            <a:endParaRPr lang="kk-KZ" dirty="0" smtClean="0"/>
          </a:p>
          <a:p>
            <a:pPr algn="just"/>
            <a:endParaRPr lang="kk-KZ" dirty="0"/>
          </a:p>
          <a:p>
            <a:pPr algn="just"/>
            <a:endParaRPr lang="kk-KZ" dirty="0" smtClean="0"/>
          </a:p>
          <a:p>
            <a:pPr algn="just"/>
            <a:endParaRPr lang="ru-RU" dirty="0"/>
          </a:p>
          <a:p>
            <a:pPr algn="just"/>
            <a:r>
              <a:rPr lang="ru-RU" dirty="0"/>
              <a:t>14.4-Сурет </a:t>
            </a:r>
            <a:r>
              <a:rPr lang="en-US" dirty="0"/>
              <a:t>USCO 4-6 </a:t>
            </a:r>
            <a:r>
              <a:rPr lang="ru-RU" dirty="0" err="1"/>
              <a:t>сериялы</a:t>
            </a:r>
            <a:r>
              <a:rPr lang="ru-RU" dirty="0"/>
              <a:t> </a:t>
            </a:r>
            <a:r>
              <a:rPr lang="ru-RU" dirty="0" err="1"/>
              <a:t>муфталы</a:t>
            </a:r>
            <a:r>
              <a:rPr lang="ru-RU" dirty="0"/>
              <a:t> </a:t>
            </a:r>
            <a:r>
              <a:rPr lang="ru-RU" dirty="0" err="1"/>
              <a:t>кассеталар</a:t>
            </a:r>
            <a:r>
              <a:rPr lang="ru-RU" dirty="0"/>
              <a:t>, «</a:t>
            </a:r>
            <a:r>
              <a:rPr lang="ru-RU" dirty="0" err="1"/>
              <a:t>Межгорсвязьстрой</a:t>
            </a:r>
            <a:r>
              <a:rPr lang="ru-RU" dirty="0"/>
              <a:t>» ААҚ +</a:t>
            </a:r>
            <a:r>
              <a:rPr lang="en-US" dirty="0"/>
              <a:t>RXS</a:t>
            </a:r>
          </a:p>
          <a:p>
            <a:pPr algn="just"/>
            <a:endParaRPr lang="en-US" dirty="0"/>
          </a:p>
        </p:txBody>
      </p:sp>
      <p:pic>
        <p:nvPicPr>
          <p:cNvPr id="7" name="Рисунок 6"/>
          <p:cNvPicPr/>
          <p:nvPr/>
        </p:nvPicPr>
        <p:blipFill>
          <a:blip r:embed="rId2">
            <a:extLst>
              <a:ext uri="{28A0092B-C50C-407E-A947-70E740481C1C}">
                <a14:useLocalDpi xmlns:a14="http://schemas.microsoft.com/office/drawing/2010/main" val="0"/>
              </a:ext>
            </a:extLst>
          </a:blip>
          <a:srcRect/>
          <a:stretch>
            <a:fillRect/>
          </a:stretch>
        </p:blipFill>
        <p:spPr bwMode="auto">
          <a:xfrm>
            <a:off x="7634762" y="2304333"/>
            <a:ext cx="2889885" cy="1609725"/>
          </a:xfrm>
          <a:prstGeom prst="rect">
            <a:avLst/>
          </a:prstGeom>
          <a:noFill/>
        </p:spPr>
      </p:pic>
      <p:pic>
        <p:nvPicPr>
          <p:cNvPr id="10" name="image890.png"/>
          <p:cNvPicPr/>
          <p:nvPr/>
        </p:nvPicPr>
        <p:blipFill>
          <a:blip r:embed="rId3" cstate="print">
            <a:extLst>
              <a:ext uri="{28A0092B-C50C-407E-A947-70E740481C1C}">
                <a14:useLocalDpi xmlns:a14="http://schemas.microsoft.com/office/drawing/2010/main" val="0"/>
              </a:ext>
            </a:extLst>
          </a:blip>
          <a:stretch>
            <a:fillRect/>
          </a:stretch>
        </p:blipFill>
        <p:spPr>
          <a:xfrm>
            <a:off x="7597614" y="4134650"/>
            <a:ext cx="2964180" cy="1971675"/>
          </a:xfrm>
          <a:prstGeom prst="rect">
            <a:avLst/>
          </a:prstGeom>
        </p:spPr>
      </p:pic>
    </p:spTree>
    <p:extLst>
      <p:ext uri="{BB962C8B-B14F-4D97-AF65-F5344CB8AC3E}">
        <p14:creationId xmlns:p14="http://schemas.microsoft.com/office/powerpoint/2010/main" val="4068649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en-US" sz="2400" dirty="0"/>
              <a:t>O</a:t>
            </a:r>
            <a:r>
              <a:rPr lang="ru-RU" sz="2400" dirty="0"/>
              <a:t>Т </a:t>
            </a:r>
            <a:r>
              <a:rPr lang="ru-RU" sz="2400" dirty="0" err="1"/>
              <a:t>төсеуге</a:t>
            </a:r>
            <a:r>
              <a:rPr lang="ru-RU" sz="2400" dirty="0"/>
              <a:t> </a:t>
            </a:r>
            <a:r>
              <a:rPr lang="ru-RU" sz="2400" dirty="0" err="1"/>
              <a:t>арналған</a:t>
            </a:r>
            <a:r>
              <a:rPr lang="ru-RU" sz="2400" dirty="0"/>
              <a:t> </a:t>
            </a:r>
            <a:r>
              <a:rPr lang="ru-RU" sz="2400" dirty="0" err="1"/>
              <a:t>кассеталар</a:t>
            </a:r>
            <a:endParaRPr lang="ru-RU" sz="2400" dirty="0"/>
          </a:p>
        </p:txBody>
      </p:sp>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11</a:t>
            </a:r>
            <a:endParaRPr lang="ru-RU" dirty="0">
              <a:solidFill>
                <a:schemeClr val="tx1"/>
              </a:solidFill>
            </a:endParaRPr>
          </a:p>
        </p:txBody>
      </p:sp>
      <p:sp>
        <p:nvSpPr>
          <p:cNvPr id="2" name="Прямоугольник 1"/>
          <p:cNvSpPr/>
          <p:nvPr/>
        </p:nvSpPr>
        <p:spPr>
          <a:xfrm>
            <a:off x="428625" y="1284090"/>
            <a:ext cx="11315699" cy="5078313"/>
          </a:xfrm>
          <a:prstGeom prst="rect">
            <a:avLst/>
          </a:prstGeom>
        </p:spPr>
        <p:txBody>
          <a:bodyPr wrap="square">
            <a:spAutoFit/>
          </a:bodyPr>
          <a:lstStyle/>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Кассеталар сигналдардың берілуі олардың параметрлерін нашарлатпай, соның ішінде механикалық (діріл, соққы) және климаттық (температураның өзгеруі) әсерлері кезінде жүзеге асырылатындай талшықтардың осындай қосылуын қамтамасыз етуі керек.</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Кассеталардың конструкциясын әзірлеу кезінде OT оптикалық параметрлерін ескеру қажет, бұл ретте бір режимді ОВ-ның тігістерін әлсірету талаптары 0,01-ден 0,1 дБ-ге дейін өзгеруі мүмкін және таңдалған дәнекерлеу машинасы осы талаптарға сай болуы керек.</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Кассеталар кез келген конструкциядағы кабель үшін ОМ резервін төсеуге мүмкіндік беруі керек. Полибутилентерефталат (PBT) материалынан жасалған модульде орналасқан талшықтарды орнатуға үлкен назар аудару керек, өйткені PBT модульдік түтіктерінің оптикалық параметрлерге әсері туралы ақпарат жоқ.</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МТОК 96П муфталарын «Трансвок» сынақ зертханасында сынау кезінде PBT-дан жасалған орталық түтіктердегі модуль кассетасына еркін орналастырылған ОВ қоры -50-ден +60°С-қа дейінгі температурада сызықтық өлшемдерін өзгертетіні, бұл OT-ға механикалық қысым жасайды және OT-да әлсіреудің жоғарылауына әкеледі.    Модульдер кассетаның ішкі контурына (150х75 мм) төселген кезде созылған (созылған) кезде оптикалық талшықтың әлсіреуі аздап төмендейді.</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«Связьстройдеталь» әзірлеген MTOK 96 сериялы муфталарды орнату жөніндегі нұсқаулықта модуль кассетасына кіретін бөлігінде PBT модульдік түтіктерін жұмсақ 108-03 маркалы LDPE түтіктерімен (адаптермен) ауыстыру нұсқаулығы берілген. PBT түтіктерін LDPE адаптер түтіктерімен ауыстыру -60°С температурада сыналған муфталардағы OT әлсіреуін нормаға дейін төмендетуге мүмкіндік берді (0,054 дБ аспайды).</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7207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en-US" sz="2400" dirty="0"/>
              <a:t>O</a:t>
            </a:r>
            <a:r>
              <a:rPr lang="ru-RU" sz="2400" dirty="0"/>
              <a:t>Т </a:t>
            </a:r>
            <a:r>
              <a:rPr lang="ru-RU" sz="2400" dirty="0" err="1"/>
              <a:t>төсеуге</a:t>
            </a:r>
            <a:r>
              <a:rPr lang="ru-RU" sz="2400" dirty="0"/>
              <a:t> </a:t>
            </a:r>
            <a:r>
              <a:rPr lang="ru-RU" sz="2400" dirty="0" err="1"/>
              <a:t>арналған</a:t>
            </a:r>
            <a:r>
              <a:rPr lang="ru-RU" sz="2400" dirty="0"/>
              <a:t> </a:t>
            </a:r>
            <a:r>
              <a:rPr lang="ru-RU" sz="2400" dirty="0" err="1"/>
              <a:t>кассеталар</a:t>
            </a:r>
            <a:endParaRPr lang="ru-RU" sz="2400" dirty="0"/>
          </a:p>
        </p:txBody>
      </p:sp>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12</a:t>
            </a:r>
            <a:endParaRPr lang="ru-RU" dirty="0">
              <a:solidFill>
                <a:schemeClr val="tx1"/>
              </a:solidFill>
            </a:endParaRPr>
          </a:p>
        </p:txBody>
      </p:sp>
      <p:sp>
        <p:nvSpPr>
          <p:cNvPr id="2" name="Прямоугольник 1"/>
          <p:cNvSpPr/>
          <p:nvPr/>
        </p:nvSpPr>
        <p:spPr>
          <a:xfrm>
            <a:off x="257174" y="1258729"/>
            <a:ext cx="11672887" cy="5355312"/>
          </a:xfrm>
          <a:prstGeom prst="rect">
            <a:avLst/>
          </a:prstGeom>
        </p:spPr>
        <p:txBody>
          <a:bodyPr wrap="square">
            <a:spAutoFit/>
          </a:bodyPr>
          <a:lstStyle/>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Көптеген кассеталардағы ОМ қоры екі компоненттің арқасында жасалады: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kk-KZ" dirty="0">
                <a:latin typeface="Times New Roman" panose="02020603050405020304" pitchFamily="18" charset="0"/>
                <a:ea typeface="Times New Roman" panose="02020603050405020304" pitchFamily="18" charset="0"/>
                <a:cs typeface="Times New Roman" panose="02020603050405020304" pitchFamily="18" charset="0"/>
              </a:rPr>
              <a:t>модуль кассетасында орналасқан адаптердің модульдік түтіктеріндегі ОМ қоры;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kk-KZ" dirty="0">
                <a:latin typeface="Times New Roman" panose="02020603050405020304" pitchFamily="18" charset="0"/>
                <a:ea typeface="Times New Roman" panose="02020603050405020304" pitchFamily="18" charset="0"/>
                <a:cs typeface="Times New Roman" panose="02020603050405020304" pitchFamily="18" charset="0"/>
              </a:rPr>
              <a:t>RH кассетасындағы бастапқы жабындағы RH қоры.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Ұзындығы 1,5 м-ге дейін (2,5 - 3 айналым) модульдерде ОT-ның қосалқы орналасуына қойылатын талаптар ОК әзірлеу кезеңінде, оның конструкциялары жетілмеген кезде анықталды. Резерв кассетадағы бастапқы жабындағы OT зақымдалуын өтеуге және қажет болған жағдайда дәнекерлеу орнын 2-3 есе өзгертуге, сондай-ақ жөндеу кезінде қорғаныс гильзасын бір рет ауыстыруды қамтамасыз етуге арналған. .</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«Связьстройдеталь» талқылауға ОК-ты орнату технологиясына жаңа көзқарасты ұсынады, онда OT қоры барлық ықтимал өзгерістерді ескере отырып, OT қосалқы ұзындығының ұлғаюымен бастапқы жабында ғана қалады. Егер бұл жағдайда OT бұзылса, кассетаға кірген кезде қосымша ОК кесуін пайдалану ұсынылады.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       Кассеталардың практикалық қолданылуы FOC дизайнымен тығыз байланысты және біріктірілген оптикалық талшықтардың санына байланысты. Іс жүзінде кассеталар дәнекерленген қосылыстарды төсеу үшін негізінен 8 - 12 орын үшін қолданылады (Raichle &amp; DE-Massari муфталары). Кейбір муфталарда ОК-ті ілмекпен орналастыруға арналған орындар қарастырылған (Рейхем, Эгертон).</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       Белгілі болғандай, OT қосылымдары ТОК-тің бүкіл қызмет ету мерзімі ішінде төмен және өзгермейтін оптикалық әлсіреу болуы керек. Қосылымның әлсіреуі екі себепке байланысты болуы мүмкін. Бірінші себеп OT құрастыру алдындағы дайындықпен байланысты және дәнекерлеу кезінде жойылуы мүмкін. Екінші себеп қосылатын талшықтардың қасиеттеріне байланысты, олардың айырмашылығы қосылыстардың ішкі әлсіреуінің пайда болуына әкеледі. Өсудің бұл бөлігін қайталап дәнекерлеу арқылы азайтуға болады.</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178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en-US" sz="2400" dirty="0"/>
              <a:t>O</a:t>
            </a:r>
            <a:r>
              <a:rPr lang="ru-RU" sz="2400" dirty="0"/>
              <a:t>Т </a:t>
            </a:r>
            <a:r>
              <a:rPr lang="ru-RU" sz="2400" dirty="0" err="1"/>
              <a:t>төсеуге</a:t>
            </a:r>
            <a:r>
              <a:rPr lang="ru-RU" sz="2400" dirty="0"/>
              <a:t> </a:t>
            </a:r>
            <a:r>
              <a:rPr lang="ru-RU" sz="2400" dirty="0" err="1"/>
              <a:t>арналған</a:t>
            </a:r>
            <a:r>
              <a:rPr lang="ru-RU" sz="2400" dirty="0"/>
              <a:t> </a:t>
            </a:r>
            <a:r>
              <a:rPr lang="ru-RU" sz="2400" dirty="0" err="1"/>
              <a:t>кассеталар</a:t>
            </a:r>
            <a:endParaRPr lang="ru-RU" sz="2400" dirty="0"/>
          </a:p>
        </p:txBody>
      </p:sp>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13</a:t>
            </a:r>
            <a:endParaRPr lang="ru-RU" dirty="0">
              <a:solidFill>
                <a:schemeClr val="tx1"/>
              </a:solidFill>
            </a:endParaRPr>
          </a:p>
        </p:txBody>
      </p:sp>
      <p:sp>
        <p:nvSpPr>
          <p:cNvPr id="2" name="Прямоугольник 1"/>
          <p:cNvSpPr/>
          <p:nvPr/>
        </p:nvSpPr>
        <p:spPr>
          <a:xfrm>
            <a:off x="628652" y="1549121"/>
            <a:ext cx="10815637" cy="4678204"/>
          </a:xfrm>
          <a:prstGeom prst="rect">
            <a:avLst/>
          </a:prstGeom>
        </p:spPr>
        <p:txBody>
          <a:bodyPr wrap="square">
            <a:spAutoFit/>
          </a:bodyPr>
          <a:lstStyle/>
          <a:p>
            <a:pPr indent="450215" algn="just">
              <a:spcAft>
                <a:spcPts val="0"/>
              </a:spcAf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ОВ қосылымдары муфталарда әртүрлі әдістермен жүзеге асырылады, соның ішінде:</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пісіру әдісі, алдын ала дайындалған ОT балқыту; дәнекерлеу кезінде талшықтарды туралау автоматты түрде жүзеге асырылады; дәнекерлеу үшін, әдетте, электр доғасы пайдаланылады, онда ОВ қосылуы автоматты түрде жүреді. Дәнекерлеу уақыты 20-дан 50 с-қа дейін. Дәнекерлеу аппаратының үлгісіне байланысты қосылыстардың әлсіреуі 0,02 - 0,05 дБ; сплайс оны қоршаған орта әсерінен және механикалық факторлардан (созылу, иілу, бұралу) қорғауды талап етеді.</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алдын ала дайындалған ОВ механикалық қосу әдісімен талшықтарды туралау қосқыштың элементтері арқылы жүзеге асырылады; RH қосылымының бұл түрі ауылдық ТОБЖ-те қолданылады, өйткені бұл әдіс қымбат емес орнату құралдарын пайдаланады; механикалық қосылыстардың әлсіреу мәні, әдетте, 0,1-ден 0,15 дБ-ге дейін.</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       Муфталардың кейбір конструкцияларында, мысалы, RXS «Межгорсвязьстрой» муфтасында ОФ қосу үшін дәнекерлеу қолданылады, ал буындар силикон пастасымен жабылады, бұл жөндеу жұмыстарын қиындатады.</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27565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kk-KZ" sz="2400" dirty="0">
                <a:latin typeface="Times New Roman" panose="02020603050405020304" pitchFamily="18" charset="0"/>
                <a:ea typeface="Times New Roman" panose="02020603050405020304" pitchFamily="18" charset="0"/>
                <a:cs typeface="Times New Roman" panose="02020603050405020304" pitchFamily="18" charset="0"/>
              </a:rPr>
              <a:t>ТОБЖ жобалау және құрастыру кезінде оптикалық муфталарды таңдау</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14</a:t>
            </a:r>
            <a:endParaRPr lang="ru-RU" dirty="0">
              <a:solidFill>
                <a:schemeClr val="tx1"/>
              </a:solidFill>
            </a:endParaRPr>
          </a:p>
        </p:txBody>
      </p:sp>
      <p:sp>
        <p:nvSpPr>
          <p:cNvPr id="2" name="Прямоугольник 1"/>
          <p:cNvSpPr/>
          <p:nvPr/>
        </p:nvSpPr>
        <p:spPr>
          <a:xfrm>
            <a:off x="328614" y="1097903"/>
            <a:ext cx="11244262" cy="5355312"/>
          </a:xfrm>
          <a:prstGeom prst="rect">
            <a:avLst/>
          </a:prstGeom>
        </p:spPr>
        <p:txBody>
          <a:bodyPr wrap="square">
            <a:spAutoFit/>
          </a:bodyPr>
          <a:lstStyle/>
          <a:p>
            <a:pPr indent="450215" algn="just">
              <a:spcAft>
                <a:spcPts val="0"/>
              </a:spcAft>
            </a:pP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Оптикалық </a:t>
            </a:r>
            <a:r>
              <a:rPr lang="kk-KZ" dirty="0">
                <a:latin typeface="Times New Roman" panose="02020603050405020304" pitchFamily="18" charset="0"/>
                <a:ea typeface="Times New Roman" panose="02020603050405020304" pitchFamily="18" charset="0"/>
                <a:cs typeface="Times New Roman" panose="02020603050405020304" pitchFamily="18" charset="0"/>
              </a:rPr>
              <a:t>муфталардың түрі мен жиынтығын таңдау ТОБЖ жобалау мен құрудағы өте маңызды қадам болып табылады.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Таңдалған муфталар мен қосымша қорғаныс және орнату жинақтары біріктірілген кабельдердің оптикалық талшықтарының үздіксіз жұмыс істеуі үшін қолайлы жағдайларды қамтамасыз етуі керек.</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Бұл шарттар муфта орнатылған кез келген жерде және муфтаға және муфтаға кіретін кабельдерге қоршаған ортаға әсер етудің кез келген дәрежесінде қамтамасыз етілуі керек.</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Муфталарды таңдау келесі ретпен жүзеге асырылады: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1.        Муфтаның түрі оптикалық кабельдің (ОК) түрі мен дизайнына сәйкес таңдалады.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2.	Байланыстыру опциясы - бағыттардың белгілі бір саны үшін қосу немесе тармақтау, жобаға сәйкес таңдалады.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3.	Жобаға сәйкес, құрыштың қосылуын немесе үзілуін, жер сымдарының шығуын және найзағайдан қорғау құрылғысын қамтамасыз ететін муфталардың нұсқалары таңдалады.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4.	Қорғаныс қақпақтары, шойын муфталар, бекіту кронштейндері, орауыштар мен бекіткіштер ОК қорлары маршрутты натуралды түрде зерттегеннен кейін таңдалады, оның жұмыс істеу шарттары әрбір муфта үшін анықталады.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Кез келген ОК түрлеріне және кез келген жұмыс жағдайларына арналған оптикалық муфталарды «Связьстройдеталь» шығарады. МОГ және МОГт 96 типті муфталар Электросвязь сертификаттау жүйесінде сертификатталған және Ресей Федерациясының Байланыс министрлігінің қолданыстағы нормативтік және басқарушы құжаттарының талаптарына толығымен сәйкес келеді.</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7458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1" y="192879"/>
            <a:ext cx="11301412" cy="6463308"/>
          </a:xfrm>
          <a:prstGeom prst="rect">
            <a:avLst/>
          </a:prstGeom>
        </p:spPr>
        <p:txBody>
          <a:bodyPr wrap="square">
            <a:spAutoFit/>
          </a:bodyPr>
          <a:lstStyle/>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МОГ типті қалалық оптикалық муфталар кабельдік арнаға төселген OK үшін жасалған. Бұл муфталарда кез келген дизайндағы ОК тарды орнатуға болады. ОК бойлық герметикасы және ОК металл элементтерін қосу қарастырылған.</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МОГ муфталарында стандартты ұңғымаларда, шахталарда және коллекторларда консольдерге сәйкес келетін стандартты ұзындық опциялары, сондай-ақ қысқартылған (МОГ) және тұйық (МОГт) опциялары бар.</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Қысқа және тұйық муфталар стандартты емес ұңғымаларда, яғни стандартты ұзындықтағы муфтаны орналастыру мүмкін емес жерлерде қолданылады. МОГ және МОГт муфталарында 2, 3, 4 және 5 бағытта тармақталу опциялары бар. МОГт муфтасының тек 2 бағытқа арналған тармақталған нұсқасы бар.</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МОГт муфтасы оптикалық кабельдерді орнату кезінде де қолданылады. Тіректерге орнатылған кезде ол арнайы шкафқа немесе болат қорғаныс қаптамасына орналастырылады.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МОГ типті муфталар К-тәрізді кассеталармен жабдықталған.Әрбір мұндай кассетаға KDZS гильзаларында 32 талшықты тігістерді орналастыруға болады. Стандартты ұзындықтағы МОГ муфтасына 3 кассетаға дейін, МОГ және МОГт муфталарына 2 кассетаға дейін орналастырылады. Арнайы тапсырыс бойынша үлкейтілген корпусы бар стандартты ұзындықтағы МОГ муфталарын дайындауға болады, оларда 5 К-типті кассетаға дейін орнатуға болады.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Муфталар тұтынушыға базалық жинақ түрінде жеткізіледі, ол тұтынушының ТОБЖ ерекшеліктерін нақтылағаннан кейін толықтырылады.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Негізгі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жинақ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мыналарды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қамтиды</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kk-KZ" dirty="0">
                <a:latin typeface="Times New Roman" panose="02020603050405020304" pitchFamily="18" charset="0"/>
                <a:ea typeface="Times New Roman" panose="02020603050405020304" pitchFamily="18" charset="0"/>
                <a:cs typeface="Times New Roman" panose="02020603050405020304" pitchFamily="18" charset="0"/>
              </a:rPr>
              <a:t>МОГ</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муфтасының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корпусы, оны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нығыздауға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ОК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кірістерін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тығыздауға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арналған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бөлшектер</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ru-RU" dirty="0">
                <a:latin typeface="Times New Roman" panose="02020603050405020304" pitchFamily="18" charset="0"/>
                <a:ea typeface="Times New Roman" panose="02020603050405020304" pitchFamily="18" charset="0"/>
                <a:cs typeface="Times New Roman" panose="02020603050405020304" pitchFamily="18" charset="0"/>
              </a:rPr>
              <a:t>K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типті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жұмыс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кассетасы</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бекіткіштер</a:t>
            </a:r>
            <a:r>
              <a:rPr lang="ru-RU" dirty="0">
                <a:latin typeface="Times New Roman" panose="02020603050405020304" pitchFamily="18" charset="0"/>
                <a:ea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белгілер</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Егер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талшықтардың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саны 32-ден асса,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онда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негізгі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жинаққа</a:t>
            </a:r>
            <a:r>
              <a:rPr lang="ru-RU" dirty="0">
                <a:latin typeface="Times New Roman" panose="02020603050405020304" pitchFamily="18" charset="0"/>
                <a:ea typeface="Times New Roman" panose="02020603050405020304" pitchFamily="18" charset="0"/>
                <a:cs typeface="Times New Roman" panose="02020603050405020304" pitchFamily="18" charset="0"/>
              </a:rPr>
              <a:t> K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типті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кассеталар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бекіткіштер</a:t>
            </a:r>
            <a:r>
              <a:rPr lang="ru-RU" dirty="0">
                <a:latin typeface="Times New Roman" panose="02020603050405020304" pitchFamily="18" charset="0"/>
                <a:ea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маркерлер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жиынтығымен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қосылады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kk-KZ" dirty="0">
                <a:latin typeface="Times New Roman" panose="02020603050405020304" pitchFamily="18" charset="0"/>
                <a:ea typeface="Times New Roman" panose="02020603050405020304" pitchFamily="18" charset="0"/>
                <a:cs typeface="Times New Roman" panose="02020603050405020304" pitchFamily="18" charset="0"/>
              </a:rPr>
              <a:t>KDZS жеңдер әрбір 8 талшық үшін 10 теңгеден қосымша жеткізіледі.</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1881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kk-KZ" sz="2400" dirty="0">
                <a:latin typeface="Times New Roman" panose="02020603050405020304" pitchFamily="18" charset="0"/>
                <a:ea typeface="Times New Roman" panose="02020603050405020304" pitchFamily="18" charset="0"/>
                <a:cs typeface="Times New Roman" panose="02020603050405020304" pitchFamily="18" charset="0"/>
              </a:rPr>
              <a:t>ТОБЖ жобалау және құрастыру кезінде оптикалық муфталарды таңдау</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16</a:t>
            </a:r>
            <a:endParaRPr lang="ru-RU" dirty="0">
              <a:solidFill>
                <a:schemeClr val="tx1"/>
              </a:solidFill>
            </a:endParaRPr>
          </a:p>
        </p:txBody>
      </p:sp>
      <p:sp>
        <p:nvSpPr>
          <p:cNvPr id="2" name="Прямоугольник 1"/>
          <p:cNvSpPr/>
          <p:nvPr/>
        </p:nvSpPr>
        <p:spPr>
          <a:xfrm>
            <a:off x="371475" y="1446789"/>
            <a:ext cx="11358563" cy="4801314"/>
          </a:xfrm>
          <a:prstGeom prst="rect">
            <a:avLst/>
          </a:prstGeom>
        </p:spPr>
        <p:txBody>
          <a:bodyPr wrap="square">
            <a:spAutoFit/>
          </a:bodyPr>
          <a:lstStyle/>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МОГ муфталарының тармақталу нұсқалары тығындалған салалық құбырлары бар ұзартқыш тұтқалармен жабдықталған. Әрбір МОГ немесе МОГт бөлгіш муфталар желіні дамыту процесінде болашақта OK қосымша енгізу үшін тығындалған құбырларды қалдырып, жалғастырушы ретінде орнатылуы мүмкін.</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MTOK 96 муфталары магистральдық және интразональды ТОБЖ-да қолданылады. Бұл муфталардың нұсқалары әртүрлі типтегі қуат элементтері бар кабельдер үшін кіру нүктелерімен жабдықталған.</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МТОК 96-01-IV муфталары шойын қорғаныш гильзасында жерге төсеуге арналған, оларда оптикалық кабельдерді енгізу үшін үш салалық құбырлар және жерге қосу сымдарын енгізу үшін үш салалық құбырлар бар. Кірістердің осындай санымен оларды екі бағытта қосу және тармақтау ретінде пайдалануға болады.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Ресей Федерациясының Байланыс министрлігінің қазіргі талаптарына сәйкес, MTOK 96-01-IV муфталары қосылған кабельдердің металл элементтерін электрлік қосуды немесе әрбір кабельдің муфтадан бөлек жерге қосу сымы сым құрыштарын басқалардан оқшаулауды қамтамасыз етеді. Сымдар аспап бағанасына немесе жердегі сымдардың жер асты контейнеріне шығарылады.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MTOK 96 муфталарының басқа нұсқалары белгілі бір дизайндағы кабельді енгізу қондырғыларымен жабдықталған, муфтаның барлық нұсқалары таңдау үшін сызбаларда төменде көрсетілген.</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Барлық кіріс блоктары бір-бірін алмастырады және кез келген MTOK 96 муфтасына орнатылуы мүмкін. Бұл кабельді муфтаға әкелгенде немесе зақымдалған ОК-ті басқа дизайндағы кабельге ауыстыру кезінде қажет жағдай.</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7998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kk-KZ" sz="2400" dirty="0">
                <a:latin typeface="Times New Roman" panose="02020603050405020304" pitchFamily="18" charset="0"/>
                <a:ea typeface="Times New Roman" panose="02020603050405020304" pitchFamily="18" charset="0"/>
                <a:cs typeface="Times New Roman" panose="02020603050405020304" pitchFamily="18" charset="0"/>
              </a:rPr>
              <a:t>ТОБЖ жобалау және құрастыру кезінде оптикалық муфталарды таңдау</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17</a:t>
            </a:r>
            <a:endParaRPr lang="ru-RU" dirty="0">
              <a:solidFill>
                <a:schemeClr val="tx1"/>
              </a:solidFill>
            </a:endParaRPr>
          </a:p>
        </p:txBody>
      </p:sp>
      <p:sp>
        <p:nvSpPr>
          <p:cNvPr id="2" name="Прямоугольник 1"/>
          <p:cNvSpPr/>
          <p:nvPr/>
        </p:nvSpPr>
        <p:spPr>
          <a:xfrm>
            <a:off x="471488" y="1202739"/>
            <a:ext cx="11215687" cy="5355312"/>
          </a:xfrm>
          <a:prstGeom prst="rect">
            <a:avLst/>
          </a:prstGeom>
        </p:spPr>
        <p:txBody>
          <a:bodyPr wrap="square">
            <a:spAutoFit/>
          </a:bodyPr>
          <a:lstStyle/>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Жеңдерге енгізілген ОК және кесілген талшықтардың мөлшері әртүрлі тұтынушылар үшін бірдей болмағандықтан, жеңдер келесідей толтырылады. Олардың әрқайсысы оптикалық муфта ретінде прейскурантта көрсетілген, мысалы, MTOK 96n-01-IV, енгізілген кабельдер мен талшықтардың санына байланысты емес бөлшектердің негізгі минималды жиынтығы болып табылады.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Бұл минималды жинақ екі ОК-нің кіруін және тығыздалуын, сондай-ақ жинақталған муфтаның корпусының тығыздалуын қамтамасыз етеді. Муфтаға бір кассета орнатылған. Негізгі жинақ - муфта.</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Оны MTOK типті муфталардағы бөлгішке айналдыру үшін муфталар жинағына тағы бір кіріс бірлігі қосылады.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КУ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типті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кассеталар</a:t>
            </a:r>
            <a:r>
              <a:rPr lang="ru-RU" dirty="0">
                <a:latin typeface="Times New Roman" panose="02020603050405020304" pitchFamily="18" charset="0"/>
                <a:ea typeface="Times New Roman" panose="02020603050405020304" pitchFamily="18" charset="0"/>
                <a:cs typeface="Times New Roman" panose="02020603050405020304" pitchFamily="18" charset="0"/>
              </a:rPr>
              <a:t> МТОК 96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муфталарында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орнатылған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MTOK 96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муфталарының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негізгі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жиынтығы</a:t>
            </a:r>
            <a:r>
              <a:rPr lang="ru-RU" dirty="0">
                <a:latin typeface="Times New Roman" panose="02020603050405020304" pitchFamily="18" charset="0"/>
                <a:ea typeface="Times New Roman" panose="02020603050405020304" pitchFamily="18" charset="0"/>
                <a:cs typeface="Times New Roman" panose="02020603050405020304" pitchFamily="18" charset="0"/>
              </a:rPr>
              <a:t> 32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теңгеге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кассетаны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модульдер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қорын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сақтауға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арналған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кассетаны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қамтиды</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MTOK 96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муфталарында</a:t>
            </a:r>
            <a:r>
              <a:rPr lang="ru-RU" dirty="0">
                <a:latin typeface="Times New Roman" panose="02020603050405020304" pitchFamily="18" charset="0"/>
                <a:ea typeface="Times New Roman" panose="02020603050405020304" pitchFamily="18" charset="0"/>
                <a:cs typeface="Times New Roman" panose="02020603050405020304" pitchFamily="18" charset="0"/>
              </a:rPr>
              <a:t> КУ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типті</a:t>
            </a:r>
            <a:r>
              <a:rPr lang="ru-RU" dirty="0">
                <a:latin typeface="Times New Roman" panose="02020603050405020304" pitchFamily="18" charset="0"/>
                <a:ea typeface="Times New Roman" panose="02020603050405020304" pitchFamily="18" charset="0"/>
                <a:cs typeface="Times New Roman" panose="02020603050405020304" pitchFamily="18" charset="0"/>
              </a:rPr>
              <a:t> 3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кассетаны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орнатуға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KУ кассеталары үшін KDZS гильзаларын төсеу үшін ауыстырылатын бесіктері, 3M-ден Fiberlok қосқыштары және AMP-тен CORELINK қосқыштары әзірленді.</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«Связьстройдеталь» ЖАҚ кеңесшілері кез келген түрдегі муфталардың негізгі жинағына барлық қажетті бөлшектерді, бекітпелерді және құралдарды қосады. Мысалы, CDS гильзалары, қосымша кассеталар, қорғаныс қақпақтары мен муфталар, контейнерлер мен жерге тұйықтау сымдары, орнату және бекіту кронштейндері, сондай-ақ арнайы құралдар мен арматура қосылады. Опция ретінде орнату нұсқаулары да бар.</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Муфталар тапсырыс берушіден маршрут және муфталар туралы ақпарат алғаннан кейін аяқталады.</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95646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Выноска 3 (граница и черта) 3"/>
          <p:cNvSpPr/>
          <p:nvPr/>
        </p:nvSpPr>
        <p:spPr>
          <a:xfrm flipV="1">
            <a:off x="1500187" y="1926852"/>
            <a:ext cx="9679781" cy="4300537"/>
          </a:xfrm>
          <a:prstGeom prst="accentBorderCallout3">
            <a:avLst>
              <a:gd name="adj1" fmla="val 17279"/>
              <a:gd name="adj2" fmla="val -2147"/>
              <a:gd name="adj3" fmla="val 17181"/>
              <a:gd name="adj4" fmla="val -8714"/>
              <a:gd name="adj5" fmla="val 117191"/>
              <a:gd name="adj6" fmla="val -8861"/>
              <a:gd name="adj7" fmla="val 116547"/>
              <a:gd name="adj8" fmla="val 27013"/>
            </a:avLst>
          </a:prstGeom>
          <a:solidFill>
            <a:schemeClr val="bg1">
              <a:lumMod val="9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1657350" y="2030406"/>
            <a:ext cx="8865393" cy="4293483"/>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kk-KZ" sz="1950" dirty="0"/>
              <a:t>1.Қосқыштардың мақсаты қандай?</a:t>
            </a:r>
            <a:endParaRPr lang="ru-RU" sz="1950" dirty="0"/>
          </a:p>
          <a:p>
            <a:r>
              <a:rPr lang="kk-KZ" sz="1950" dirty="0"/>
              <a:t>2.Муфталарды қолдану көлемі мен шарттары қандай</a:t>
            </a:r>
            <a:endParaRPr lang="ru-RU" sz="1950" dirty="0"/>
          </a:p>
          <a:p>
            <a:r>
              <a:rPr lang="kk-KZ" sz="1950" dirty="0"/>
              <a:t>3.Муфталарға қандай талаптар қойылады?</a:t>
            </a:r>
            <a:endParaRPr lang="ru-RU" sz="1950" dirty="0"/>
          </a:p>
          <a:p>
            <a:r>
              <a:rPr lang="kk-KZ" sz="1950" dirty="0"/>
              <a:t>4.Тығыздау әдісі бойынша муфталардың классификациясын беріңіз.</a:t>
            </a:r>
            <a:endParaRPr lang="ru-RU" sz="1950" dirty="0"/>
          </a:p>
          <a:p>
            <a:r>
              <a:rPr lang="kk-KZ" sz="1950" dirty="0"/>
              <a:t>5.«Суық» әдісте муфталарды герметизациялаудың қандай әдістері қолданылады?</a:t>
            </a:r>
            <a:endParaRPr lang="ru-RU" sz="1950" dirty="0"/>
          </a:p>
          <a:p>
            <a:r>
              <a:rPr lang="kk-KZ" sz="1950" dirty="0"/>
              <a:t>6.«Ыстық» әдісте муфталарды герметизациялаудың қандай әдістері қолданылады?</a:t>
            </a:r>
            <a:endParaRPr lang="ru-RU" sz="1950" dirty="0"/>
          </a:p>
          <a:p>
            <a:r>
              <a:rPr lang="kk-KZ" sz="1950" dirty="0"/>
              <a:t>7.Кассеталардың мақсаты қандай?</a:t>
            </a:r>
            <a:endParaRPr lang="ru-RU" sz="1950" dirty="0"/>
          </a:p>
          <a:p>
            <a:r>
              <a:rPr lang="kk-KZ" sz="1950" dirty="0"/>
              <a:t>8.Кассеталарға қандай талаптар қойылады?</a:t>
            </a:r>
            <a:endParaRPr lang="ru-RU" sz="1950" dirty="0"/>
          </a:p>
          <a:p>
            <a:r>
              <a:rPr lang="kk-KZ" sz="1950" dirty="0"/>
              <a:t>9.Неліктен бізге кассеталардағы ОМ жеткізілімі қажет? Оның </a:t>
            </a:r>
            <a:r>
              <a:rPr lang="kk-KZ" sz="1950" dirty="0" smtClean="0"/>
              <a:t>мөлшері</a:t>
            </a:r>
          </a:p>
          <a:p>
            <a:r>
              <a:rPr lang="kk-KZ" sz="1950" dirty="0" smtClean="0"/>
              <a:t> </a:t>
            </a:r>
            <a:r>
              <a:rPr lang="kk-KZ" sz="1950" dirty="0"/>
              <a:t>қандай? </a:t>
            </a:r>
            <a:endParaRPr lang="ru-RU" sz="1950" dirty="0"/>
          </a:p>
          <a:p>
            <a:r>
              <a:rPr lang="kk-KZ" sz="1950" dirty="0"/>
              <a:t>10. Муфталардағы оптикалық талшықтарды қосу үшін қандай </a:t>
            </a:r>
            <a:r>
              <a:rPr lang="kk-KZ" sz="1950" dirty="0" smtClean="0"/>
              <a:t>әдіс</a:t>
            </a:r>
          </a:p>
          <a:p>
            <a:r>
              <a:rPr lang="kk-KZ" sz="1950" dirty="0" smtClean="0"/>
              <a:t>қолданылады</a:t>
            </a:r>
            <a:r>
              <a:rPr lang="kk-KZ" sz="1950" dirty="0"/>
              <a:t>?</a:t>
            </a:r>
            <a:endParaRPr lang="ru-RU" sz="1950" dirty="0"/>
          </a:p>
        </p:txBody>
      </p:sp>
      <p:sp>
        <p:nvSpPr>
          <p:cNvPr id="6" name="Прямоугольник 5"/>
          <p:cNvSpPr/>
          <p:nvPr/>
        </p:nvSpPr>
        <p:spPr>
          <a:xfrm>
            <a:off x="765166" y="397815"/>
            <a:ext cx="3415679"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lvl="0"/>
            <a:r>
              <a:rPr lang="kk-KZ" sz="2400" b="0" dirty="0" smtClean="0">
                <a:effectLst/>
                <a:latin typeface="Times New Roman" panose="02020603050405020304" pitchFamily="18" charset="0"/>
                <a:cs typeface="Times New Roman" panose="02020603050405020304" pitchFamily="18" charset="0"/>
              </a:rPr>
              <a:t>12.4. </a:t>
            </a:r>
            <a:r>
              <a:rPr lang="kk-KZ" sz="2400" b="0" dirty="0" smtClean="0">
                <a:effectLst/>
                <a:latin typeface="Times New Roman" panose="02020603050405020304" pitchFamily="18" charset="0"/>
                <a:cs typeface="Times New Roman" panose="02020603050405020304" pitchFamily="18" charset="0"/>
              </a:rPr>
              <a:t>Бақылау сұрақтары</a:t>
            </a:r>
            <a:endParaRPr lang="ru-RU" sz="2400"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3937" y="3955682"/>
            <a:ext cx="3080140" cy="2843206"/>
          </a:xfrm>
          <a:prstGeom prst="rect">
            <a:avLst/>
          </a:prstGeom>
          <a:effectLst/>
        </p:spPr>
      </p:pic>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18</a:t>
            </a:r>
            <a:endParaRPr lang="ru-RU" dirty="0">
              <a:solidFill>
                <a:schemeClr val="tx1"/>
              </a:solidFill>
            </a:endParaRPr>
          </a:p>
        </p:txBody>
      </p:sp>
    </p:spTree>
    <p:extLst>
      <p:ext uri="{BB962C8B-B14F-4D97-AF65-F5344CB8AC3E}">
        <p14:creationId xmlns:p14="http://schemas.microsoft.com/office/powerpoint/2010/main" val="1121663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ятиугольник 6"/>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5" name="Схема 4"/>
          <p:cNvGraphicFramePr/>
          <p:nvPr>
            <p:extLst>
              <p:ext uri="{D42A27DB-BD31-4B8C-83A1-F6EECF244321}">
                <p14:modId xmlns:p14="http://schemas.microsoft.com/office/powerpoint/2010/main" val="1805897718"/>
              </p:ext>
            </p:extLst>
          </p:nvPr>
        </p:nvGraphicFramePr>
        <p:xfrm>
          <a:off x="0" y="1443038"/>
          <a:ext cx="11987213" cy="4829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5492759" y="252195"/>
            <a:ext cx="1849161" cy="70788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a:lnSpc>
                <a:spcPct val="125000"/>
              </a:lnSpc>
              <a:spcAft>
                <a:spcPts val="0"/>
              </a:spcAft>
            </a:pPr>
            <a:r>
              <a:rPr lang="kk-KZ" sz="3200" b="0" dirty="0" smtClean="0">
                <a:solidFill>
                  <a:schemeClr val="tx2"/>
                </a:solidFill>
                <a:latin typeface="Times New Roman" panose="02020603050405020304" pitchFamily="18" charset="0"/>
                <a:cs typeface="Times New Roman" panose="02020603050405020304" pitchFamily="18" charset="0"/>
              </a:rPr>
              <a:t>Мазмұны</a:t>
            </a:r>
            <a:endParaRPr lang="ru-RU" sz="3200" b="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extLst>
      <p:ext uri="{BB962C8B-B14F-4D97-AF65-F5344CB8AC3E}">
        <p14:creationId xmlns:p14="http://schemas.microsoft.com/office/powerpoint/2010/main" val="771020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800" dirty="0" err="1"/>
              <a:t>Оптикалық</a:t>
            </a:r>
            <a:r>
              <a:rPr lang="ru-RU" sz="2800" dirty="0"/>
              <a:t> </a:t>
            </a:r>
            <a:r>
              <a:rPr lang="ru-RU" sz="2800" dirty="0" err="1"/>
              <a:t>кабельді</a:t>
            </a:r>
            <a:r>
              <a:rPr lang="ru-RU" sz="2800" dirty="0"/>
              <a:t> </a:t>
            </a:r>
            <a:r>
              <a:rPr lang="kk-KZ" sz="2800" dirty="0"/>
              <a:t>муфталар</a:t>
            </a:r>
            <a:endParaRPr lang="ru-RU" sz="2800" dirty="0"/>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a:solidFill>
                  <a:schemeClr val="tx1"/>
                </a:solidFill>
              </a:rPr>
              <a:t>3</a:t>
            </a:r>
            <a:endParaRPr lang="ru-RU" sz="2000" dirty="0">
              <a:solidFill>
                <a:schemeClr val="tx1"/>
              </a:solidFill>
            </a:endParaRPr>
          </a:p>
        </p:txBody>
      </p:sp>
      <p:sp>
        <p:nvSpPr>
          <p:cNvPr id="3" name="Прямоугольник 2"/>
          <p:cNvSpPr/>
          <p:nvPr/>
        </p:nvSpPr>
        <p:spPr>
          <a:xfrm>
            <a:off x="314325" y="1264442"/>
            <a:ext cx="11444287" cy="5170646"/>
          </a:xfrm>
          <a:prstGeom prst="rect">
            <a:avLst/>
          </a:prstGeom>
        </p:spPr>
        <p:txBody>
          <a:bodyPr wrap="square">
            <a:spAutoFit/>
          </a:bodyPr>
          <a:lstStyle/>
          <a:p>
            <a:pPr indent="450215" algn="just">
              <a:spcAft>
                <a:spcPts val="0"/>
              </a:spcAft>
            </a:pP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кабельдер</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құрылыс</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ұзындықтарында</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шығарылады</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Талшықты-оптикалық</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электр</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беру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желілері</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200" dirty="0">
                <a:latin typeface="Times New Roman" panose="02020603050405020304" pitchFamily="18" charset="0"/>
                <a:ea typeface="Times New Roman" panose="02020603050405020304" pitchFamily="18" charset="0"/>
                <a:cs typeface="Times New Roman" panose="02020603050405020304" pitchFamily="18" charset="0"/>
              </a:rPr>
              <a:t>ТОБЖ</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ОК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жеке</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құрылыс</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ұзындықтары</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негізінде</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салынады</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Құрылыс</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ұзындығын</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қосу</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OK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талшықтарды</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біріктіруді</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брондалған</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қақпақтарды</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сыртқы</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қабықты</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қалпына</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келтіруді</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қамтиды</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Бұл</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операцияларды</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орындау</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үшін</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ОК кем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дегенде</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екі</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құрылыс</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ұзындығын</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қосуға</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мүмкіндік</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беретін</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муфталар</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қолданылады</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sz="2200" dirty="0">
                <a:latin typeface="Times New Roman" panose="02020603050405020304" pitchFamily="18" charset="0"/>
                <a:ea typeface="Times New Roman" panose="02020603050405020304" pitchFamily="18" charset="0"/>
                <a:cs typeface="Times New Roman" panose="02020603050405020304" pitchFamily="18" charset="0"/>
              </a:rPr>
              <a:t>Жеке құрылыс ұзындықтарын немесе оптикалық кабельдердің учаскелерін қосу келесі жағдайларда жүзеге асырылады:</a:t>
            </a:r>
            <a:endParaRPr lang="ru-RU" sz="2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kk-KZ" sz="2200" dirty="0">
                <a:latin typeface="Times New Roman" panose="02020603050405020304" pitchFamily="18" charset="0"/>
                <a:ea typeface="Times New Roman" panose="02020603050405020304" pitchFamily="18" charset="0"/>
                <a:cs typeface="Times New Roman" panose="02020603050405020304" pitchFamily="18" charset="0"/>
              </a:rPr>
              <a:t>трассаның бастапқы және соңғы нүктелері арасында бір құрылыс ұзындығындағы кабельді төсеу кезінде жергілікті ерекшеліктерге байланысты (үлкен ұзындық, көптеген бұрылыстар мен кедергілердің болуы, өте ұзын кабельді созу мүмкін еместігі) бір немесе басқа себептермен мүмкін емес рұқсат етілген созылу күшінен аспайтын кабельдік арна арқылы кесу;</a:t>
            </a:r>
            <a:endParaRPr lang="ru-RU" sz="2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kk-KZ" sz="2200" dirty="0">
                <a:latin typeface="Times New Roman" panose="02020603050405020304" pitchFamily="18" charset="0"/>
                <a:ea typeface="Times New Roman" panose="02020603050405020304" pitchFamily="18" charset="0"/>
                <a:cs typeface="Times New Roman" panose="02020603050405020304" pitchFamily="18" charset="0"/>
              </a:rPr>
              <a:t>кабельдік байланыс желісінің жергілікті ерекшелігі құрылыстың құны мен ұзақтығын барынша азайту үшін сыйымдылығы жоғары кабельдерді екі немесе одан да аз қуатты кабельдерге тармақтауды пайдалануға мүмкіндік бергенде</a:t>
            </a:r>
            <a:r>
              <a:rPr lang="kk-KZ" sz="22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22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5433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a:t>Оптикалық</a:t>
            </a:r>
            <a:r>
              <a:rPr lang="ru-RU" sz="2400" dirty="0"/>
              <a:t> </a:t>
            </a:r>
            <a:r>
              <a:rPr lang="ru-RU" sz="2400" dirty="0" err="1"/>
              <a:t>кабельді</a:t>
            </a:r>
            <a:r>
              <a:rPr lang="ru-RU" sz="2400" dirty="0"/>
              <a:t> </a:t>
            </a:r>
            <a:r>
              <a:rPr lang="kk-KZ" sz="2400" dirty="0"/>
              <a:t>муфталар</a:t>
            </a:r>
            <a:endParaRPr lang="ru-RU" sz="2400" dirty="0"/>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4</a:t>
            </a:r>
            <a:endParaRPr lang="ru-RU" dirty="0">
              <a:solidFill>
                <a:schemeClr val="tx1"/>
              </a:solidFill>
            </a:endParaRPr>
          </a:p>
        </p:txBody>
      </p:sp>
      <p:sp>
        <p:nvSpPr>
          <p:cNvPr id="3" name="Прямоугольник 2"/>
          <p:cNvSpPr/>
          <p:nvPr/>
        </p:nvSpPr>
        <p:spPr>
          <a:xfrm>
            <a:off x="328613" y="1097903"/>
            <a:ext cx="11358562" cy="5632311"/>
          </a:xfrm>
          <a:prstGeom prst="rect">
            <a:avLst/>
          </a:prstGeom>
        </p:spPr>
        <p:txBody>
          <a:bodyPr wrap="square">
            <a:spAutoFit/>
          </a:bodyPr>
          <a:lstStyle/>
          <a:p>
            <a:pPr marL="342900" lvl="0" indent="-342900" algn="just">
              <a:spcAft>
                <a:spcPts val="0"/>
              </a:spcAft>
              <a:buFont typeface="Symbol" panose="05050102010706020507" pitchFamily="18" charset="2"/>
              <a:buChar char=""/>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зақымдалған кабельді жөндеу немесе бір кабель сегментін екіншісіне жоспарлы ауыстыру (кірістіру орнатылуда).</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Кабельдік трассаның ортасындағы екі немесе одан да көп (тармақталған жағдайда) құрылыс ұзындығының түйісуі муфтамен қорғалған.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Муфталардың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негізгі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мақсаты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иілу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радиустары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созылу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күштері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т.б</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бойынша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олардың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параметрлері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бойынша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технологиялық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шектеулерді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сақтай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отырып</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сол</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немесе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басқа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конструкциядағы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көп</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жағдайда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бір</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бөлікті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тігістерді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ұйымдастыру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талшықтардың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технологиялық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қорын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орналастыру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гильзаларды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немесе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тігістерді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арнайы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кассеталарға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төсеу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оларды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механикалық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зақымданудан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қорғау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кабельдердің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қуат</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қорғаныш</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қақпақтарының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бүтіндігін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қалпына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келтіру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жалғау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орнын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герметикалауды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қамтамасыз</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ету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арқылы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кабельдерді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ылғалдан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қорғау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Муфталар магистральдық, аймақтық және жергілікті байланыс желілерінде, оптикалық байланыс кабельдерін төсеу және пайдаланудың барлық жағдайлары үшін қолданылады: жер асты, әуе, су асты кабельдік желілерде, сондай-ақ кабельдік каналдарда немесе коллекторларда төселген кабельдерде. Монтаждалған муфталар коллекторлар мен кабельдік канал ұңғымаларында, тікелей жерге, батпақтарға немесе су астына, әуе байланыс желілерінің тіректерінде ілінеді. Әрбір қолданбаға арналған муфталардың конструкциялары бар. Сондай-ақ бірнеше оптикалық кабельдік қолданбалар үшін пайдалануға болатын әмбебап жең конструкциялары бар.</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6062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830997"/>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a:t>Муфталардың</a:t>
            </a:r>
            <a:r>
              <a:rPr lang="ru-RU" sz="2400" dirty="0"/>
              <a:t> </a:t>
            </a:r>
            <a:r>
              <a:rPr lang="ru-RU" sz="2400" dirty="0" err="1" smtClean="0"/>
              <a:t>конструкциялары</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a:p>
            <a:pPr algn="ctr"/>
            <a:endParaRPr lang="ru-RU" sz="2400" dirty="0">
              <a:latin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5</a:t>
            </a:r>
            <a:endParaRPr lang="ru-RU" dirty="0">
              <a:solidFill>
                <a:schemeClr val="tx1"/>
              </a:solidFill>
            </a:endParaRPr>
          </a:p>
        </p:txBody>
      </p:sp>
      <p:sp>
        <p:nvSpPr>
          <p:cNvPr id="5" name="Прямоугольник 4"/>
          <p:cNvSpPr/>
          <p:nvPr/>
        </p:nvSpPr>
        <p:spPr>
          <a:xfrm>
            <a:off x="285749" y="1228812"/>
            <a:ext cx="5886451" cy="5078313"/>
          </a:xfrm>
          <a:prstGeom prst="rect">
            <a:avLst/>
          </a:prstGeom>
        </p:spPr>
        <p:txBody>
          <a:bodyPr wrap="square">
            <a:spAutoFit/>
          </a:bodyPr>
          <a:lstStyle/>
          <a:p>
            <a:pPr algn="just"/>
            <a:r>
              <a:rPr lang="ru-RU" dirty="0" err="1" smtClean="0"/>
              <a:t>Муфтаның</a:t>
            </a:r>
            <a:r>
              <a:rPr lang="ru-RU" dirty="0" smtClean="0"/>
              <a:t> </a:t>
            </a:r>
            <a:r>
              <a:rPr lang="ru-RU" dirty="0" err="1"/>
              <a:t>негізі</a:t>
            </a:r>
            <a:r>
              <a:rPr lang="ru-RU" dirty="0"/>
              <a:t> полимер цилиндр </a:t>
            </a:r>
            <a:r>
              <a:rPr lang="ru-RU" dirty="0" err="1"/>
              <a:t>немесе</a:t>
            </a:r>
            <a:r>
              <a:rPr lang="ru-RU" dirty="0"/>
              <a:t> параллелепипед (</a:t>
            </a:r>
            <a:r>
              <a:rPr lang="ru-RU" dirty="0" err="1"/>
              <a:t>сирек</a:t>
            </a:r>
            <a:r>
              <a:rPr lang="ru-RU" dirty="0"/>
              <a:t> диск) </a:t>
            </a:r>
            <a:r>
              <a:rPr lang="ru-RU" dirty="0" err="1"/>
              <a:t>түріндегі</a:t>
            </a:r>
            <a:r>
              <a:rPr lang="ru-RU" dirty="0"/>
              <a:t> металл корпус </a:t>
            </a:r>
            <a:r>
              <a:rPr lang="ru-RU" dirty="0" err="1"/>
              <a:t>болып</a:t>
            </a:r>
            <a:r>
              <a:rPr lang="ru-RU" dirty="0"/>
              <a:t> </a:t>
            </a:r>
            <a:r>
              <a:rPr lang="ru-RU" dirty="0" err="1"/>
              <a:t>табылады</a:t>
            </a:r>
            <a:r>
              <a:rPr lang="ru-RU" dirty="0"/>
              <a:t>, </a:t>
            </a:r>
            <a:r>
              <a:rPr lang="ru-RU" dirty="0" err="1"/>
              <a:t>онда</a:t>
            </a:r>
            <a:r>
              <a:rPr lang="ru-RU" dirty="0"/>
              <a:t> </a:t>
            </a:r>
            <a:r>
              <a:rPr lang="ru-RU" dirty="0" err="1"/>
              <a:t>оптикалық</a:t>
            </a:r>
            <a:r>
              <a:rPr lang="ru-RU" dirty="0"/>
              <a:t> </a:t>
            </a:r>
            <a:r>
              <a:rPr lang="ru-RU" dirty="0" err="1"/>
              <a:t>қосылыстарды</a:t>
            </a:r>
            <a:r>
              <a:rPr lang="ru-RU" dirty="0"/>
              <a:t> </a:t>
            </a:r>
            <a:r>
              <a:rPr lang="ru-RU" dirty="0" err="1"/>
              <a:t>және</a:t>
            </a:r>
            <a:r>
              <a:rPr lang="ru-RU" dirty="0"/>
              <a:t> </a:t>
            </a:r>
            <a:r>
              <a:rPr lang="ru-RU" dirty="0" err="1"/>
              <a:t>механикалық</a:t>
            </a:r>
            <a:r>
              <a:rPr lang="ru-RU" dirty="0"/>
              <a:t> кабель </a:t>
            </a:r>
            <a:r>
              <a:rPr lang="ru-RU" dirty="0" err="1"/>
              <a:t>қысқыштарын</a:t>
            </a:r>
            <a:r>
              <a:rPr lang="ru-RU" dirty="0"/>
              <a:t> </a:t>
            </a:r>
            <a:r>
              <a:rPr lang="ru-RU" dirty="0" err="1"/>
              <a:t>төсеуге</a:t>
            </a:r>
            <a:r>
              <a:rPr lang="ru-RU" dirty="0"/>
              <a:t> </a:t>
            </a:r>
            <a:r>
              <a:rPr lang="ru-RU" dirty="0" err="1"/>
              <a:t>арналған</a:t>
            </a:r>
            <a:r>
              <a:rPr lang="ru-RU" dirty="0"/>
              <a:t> </a:t>
            </a:r>
            <a:r>
              <a:rPr lang="ru-RU" dirty="0" err="1"/>
              <a:t>кассеталар</a:t>
            </a:r>
            <a:r>
              <a:rPr lang="ru-RU" dirty="0"/>
              <a:t> бар </a:t>
            </a:r>
            <a:r>
              <a:rPr lang="ru-RU" dirty="0" err="1"/>
              <a:t>науалар</a:t>
            </a:r>
            <a:r>
              <a:rPr lang="ru-RU" dirty="0"/>
              <a:t> </a:t>
            </a:r>
            <a:r>
              <a:rPr lang="ru-RU" dirty="0" err="1"/>
              <a:t>орналасқан</a:t>
            </a:r>
            <a:r>
              <a:rPr lang="ru-RU" dirty="0"/>
              <a:t>. </a:t>
            </a:r>
            <a:r>
              <a:rPr lang="ru-RU" dirty="0" err="1"/>
              <a:t>Муфтаның</a:t>
            </a:r>
            <a:r>
              <a:rPr lang="ru-RU" dirty="0"/>
              <a:t> </a:t>
            </a:r>
            <a:r>
              <a:rPr lang="ru-RU" dirty="0" err="1"/>
              <a:t>конструкциясы</a:t>
            </a:r>
            <a:r>
              <a:rPr lang="ru-RU" dirty="0"/>
              <a:t> </a:t>
            </a:r>
            <a:r>
              <a:rPr lang="ru-RU" dirty="0" err="1"/>
              <a:t>ішкі</a:t>
            </a:r>
            <a:r>
              <a:rPr lang="ru-RU" dirty="0"/>
              <a:t> </a:t>
            </a:r>
            <a:r>
              <a:rPr lang="ru-RU" dirty="0" err="1"/>
              <a:t>көлемді</a:t>
            </a:r>
            <a:r>
              <a:rPr lang="ru-RU" dirty="0"/>
              <a:t> </a:t>
            </a:r>
            <a:r>
              <a:rPr lang="ru-RU" dirty="0" err="1"/>
              <a:t>тығыздауға</a:t>
            </a:r>
            <a:r>
              <a:rPr lang="ru-RU" dirty="0"/>
              <a:t> </a:t>
            </a:r>
            <a:r>
              <a:rPr lang="ru-RU" dirty="0" err="1"/>
              <a:t>арналған</a:t>
            </a:r>
            <a:r>
              <a:rPr lang="ru-RU" dirty="0"/>
              <a:t> </a:t>
            </a:r>
            <a:r>
              <a:rPr lang="ru-RU" dirty="0" err="1"/>
              <a:t>элементтерді</a:t>
            </a:r>
            <a:r>
              <a:rPr lang="ru-RU" dirty="0"/>
              <a:t> </a:t>
            </a:r>
            <a:r>
              <a:rPr lang="ru-RU" dirty="0" err="1"/>
              <a:t>қамтамасыз</a:t>
            </a:r>
            <a:r>
              <a:rPr lang="ru-RU" dirty="0"/>
              <a:t> </a:t>
            </a:r>
            <a:r>
              <a:rPr lang="ru-RU" dirty="0" err="1"/>
              <a:t>етеді</a:t>
            </a:r>
            <a:r>
              <a:rPr lang="ru-RU" dirty="0"/>
              <a:t>, </a:t>
            </a:r>
            <a:r>
              <a:rPr lang="ru-RU" dirty="0" err="1"/>
              <a:t>сонымен</a:t>
            </a:r>
            <a:r>
              <a:rPr lang="ru-RU" dirty="0"/>
              <a:t> </a:t>
            </a:r>
            <a:r>
              <a:rPr lang="ru-RU" dirty="0" err="1"/>
              <a:t>қатар</a:t>
            </a:r>
            <a:r>
              <a:rPr lang="ru-RU" dirty="0"/>
              <a:t> </a:t>
            </a:r>
            <a:r>
              <a:rPr lang="ru-RU" dirty="0" err="1"/>
              <a:t>броньдың</a:t>
            </a:r>
            <a:r>
              <a:rPr lang="ru-RU" dirty="0"/>
              <a:t> </a:t>
            </a:r>
            <a:r>
              <a:rPr lang="ru-RU" dirty="0" err="1"/>
              <a:t>үздіксіздігін</a:t>
            </a:r>
            <a:r>
              <a:rPr lang="ru-RU" dirty="0"/>
              <a:t> </a:t>
            </a:r>
            <a:r>
              <a:rPr lang="ru-RU" dirty="0" err="1"/>
              <a:t>және</a:t>
            </a:r>
            <a:r>
              <a:rPr lang="ru-RU" dirty="0"/>
              <a:t> </a:t>
            </a:r>
            <a:r>
              <a:rPr lang="ru-RU" dirty="0" err="1"/>
              <a:t>кабельдің</a:t>
            </a:r>
            <a:r>
              <a:rPr lang="ru-RU" dirty="0"/>
              <a:t> </a:t>
            </a:r>
            <a:r>
              <a:rPr lang="ru-RU" dirty="0" err="1"/>
              <a:t>арматуралық</a:t>
            </a:r>
            <a:r>
              <a:rPr lang="ru-RU" dirty="0"/>
              <a:t> </a:t>
            </a:r>
            <a:r>
              <a:rPr lang="ru-RU" dirty="0" err="1"/>
              <a:t>элементтерін</a:t>
            </a:r>
            <a:r>
              <a:rPr lang="ru-RU" dirty="0"/>
              <a:t> </a:t>
            </a:r>
            <a:r>
              <a:rPr lang="ru-RU" dirty="0" err="1"/>
              <a:t>қамтамасыз</a:t>
            </a:r>
            <a:r>
              <a:rPr lang="ru-RU" dirty="0"/>
              <a:t> </a:t>
            </a:r>
            <a:r>
              <a:rPr lang="ru-RU" dirty="0" err="1"/>
              <a:t>етеді</a:t>
            </a:r>
            <a:r>
              <a:rPr lang="ru-RU" dirty="0"/>
              <a:t>.</a:t>
            </a:r>
          </a:p>
          <a:p>
            <a:pPr algn="just"/>
            <a:r>
              <a:rPr lang="ru-RU" dirty="0" err="1"/>
              <a:t>Іліністің</a:t>
            </a:r>
            <a:r>
              <a:rPr lang="ru-RU" dirty="0"/>
              <a:t> корпусы </a:t>
            </a:r>
            <a:r>
              <a:rPr lang="ru-RU" dirty="0" err="1"/>
              <a:t>бойлық</a:t>
            </a:r>
            <a:r>
              <a:rPr lang="ru-RU" dirty="0"/>
              <a:t> </a:t>
            </a:r>
            <a:r>
              <a:rPr lang="ru-RU" dirty="0" err="1"/>
              <a:t>бағытта</a:t>
            </a:r>
            <a:r>
              <a:rPr lang="ru-RU" dirty="0"/>
              <a:t> </a:t>
            </a:r>
            <a:r>
              <a:rPr lang="ru-RU" dirty="0" err="1"/>
              <a:t>бөлінген</a:t>
            </a:r>
            <a:r>
              <a:rPr lang="ru-RU" dirty="0"/>
              <a:t> </a:t>
            </a:r>
            <a:r>
              <a:rPr lang="ru-RU" dirty="0" err="1"/>
              <a:t>екі</a:t>
            </a:r>
            <a:r>
              <a:rPr lang="ru-RU" dirty="0"/>
              <a:t> </a:t>
            </a:r>
            <a:r>
              <a:rPr lang="ru-RU" dirty="0" err="1"/>
              <a:t>бөліктен</a:t>
            </a:r>
            <a:r>
              <a:rPr lang="ru-RU" dirty="0"/>
              <a:t> </a:t>
            </a:r>
            <a:r>
              <a:rPr lang="ru-RU" dirty="0" err="1"/>
              <a:t>тұруы</a:t>
            </a:r>
            <a:r>
              <a:rPr lang="ru-RU" dirty="0"/>
              <a:t> </a:t>
            </a:r>
            <a:r>
              <a:rPr lang="ru-RU" dirty="0" err="1"/>
              <a:t>мүмкін</a:t>
            </a:r>
            <a:r>
              <a:rPr lang="ru-RU" dirty="0"/>
              <a:t>. </a:t>
            </a:r>
            <a:r>
              <a:rPr lang="ru-RU" dirty="0" err="1"/>
              <a:t>Төменгі</a:t>
            </a:r>
            <a:r>
              <a:rPr lang="ru-RU" dirty="0"/>
              <a:t> </a:t>
            </a:r>
            <a:r>
              <a:rPr lang="ru-RU" dirty="0" err="1"/>
              <a:t>бөлігі</a:t>
            </a:r>
            <a:r>
              <a:rPr lang="ru-RU" dirty="0"/>
              <a:t> </a:t>
            </a:r>
            <a:r>
              <a:rPr lang="ru-RU" dirty="0" err="1"/>
              <a:t>кассеталық</a:t>
            </a:r>
            <a:r>
              <a:rPr lang="ru-RU" dirty="0"/>
              <a:t> </a:t>
            </a:r>
            <a:r>
              <a:rPr lang="ru-RU" dirty="0" err="1"/>
              <a:t>науаны</a:t>
            </a:r>
            <a:r>
              <a:rPr lang="ru-RU" dirty="0"/>
              <a:t> </a:t>
            </a:r>
            <a:r>
              <a:rPr lang="ru-RU" dirty="0" err="1"/>
              <a:t>бекіту</a:t>
            </a:r>
            <a:r>
              <a:rPr lang="ru-RU" dirty="0"/>
              <a:t> </a:t>
            </a:r>
            <a:r>
              <a:rPr lang="ru-RU" dirty="0" err="1"/>
              <a:t>негізі</a:t>
            </a:r>
            <a:r>
              <a:rPr lang="ru-RU" dirty="0"/>
              <a:t> </a:t>
            </a:r>
            <a:r>
              <a:rPr lang="ru-RU" dirty="0" err="1"/>
              <a:t>ретінде</a:t>
            </a:r>
            <a:r>
              <a:rPr lang="ru-RU" dirty="0"/>
              <a:t> </a:t>
            </a:r>
            <a:r>
              <a:rPr lang="ru-RU" dirty="0" err="1"/>
              <a:t>пайдаланылады</a:t>
            </a:r>
            <a:r>
              <a:rPr lang="ru-RU" dirty="0"/>
              <a:t>, </a:t>
            </a:r>
            <a:r>
              <a:rPr lang="ru-RU" dirty="0" err="1"/>
              <a:t>үстіңгі</a:t>
            </a:r>
            <a:r>
              <a:rPr lang="ru-RU" dirty="0"/>
              <a:t> </a:t>
            </a:r>
            <a:r>
              <a:rPr lang="ru-RU" dirty="0" err="1"/>
              <a:t>бөлігі</a:t>
            </a:r>
            <a:r>
              <a:rPr lang="ru-RU" dirty="0"/>
              <a:t> </a:t>
            </a:r>
            <a:r>
              <a:rPr lang="ru-RU" dirty="0" err="1"/>
              <a:t>қақпақ</a:t>
            </a:r>
            <a:r>
              <a:rPr lang="ru-RU" dirty="0"/>
              <a:t> </a:t>
            </a:r>
            <a:r>
              <a:rPr lang="ru-RU" dirty="0" err="1"/>
              <a:t>ретінде</a:t>
            </a:r>
            <a:r>
              <a:rPr lang="ru-RU" dirty="0"/>
              <a:t> </a:t>
            </a:r>
            <a:r>
              <a:rPr lang="ru-RU" dirty="0" err="1"/>
              <a:t>әрекет</a:t>
            </a:r>
            <a:r>
              <a:rPr lang="ru-RU" dirty="0"/>
              <a:t> </a:t>
            </a:r>
            <a:r>
              <a:rPr lang="ru-RU" dirty="0" err="1"/>
              <a:t>етеді</a:t>
            </a:r>
            <a:r>
              <a:rPr lang="ru-RU" dirty="0"/>
              <a:t>. </a:t>
            </a:r>
            <a:r>
              <a:rPr lang="ru-RU" dirty="0" err="1"/>
              <a:t>Мұндай</a:t>
            </a:r>
            <a:r>
              <a:rPr lang="ru-RU" dirty="0"/>
              <a:t> </a:t>
            </a:r>
            <a:r>
              <a:rPr lang="ru-RU" dirty="0" err="1"/>
              <a:t>жағдайларда</a:t>
            </a:r>
            <a:r>
              <a:rPr lang="ru-RU" dirty="0"/>
              <a:t> </a:t>
            </a:r>
            <a:r>
              <a:rPr lang="ru-RU" dirty="0" err="1"/>
              <a:t>жиі</a:t>
            </a:r>
            <a:r>
              <a:rPr lang="ru-RU" dirty="0"/>
              <a:t> </a:t>
            </a:r>
            <a:r>
              <a:rPr lang="ru-RU" dirty="0" err="1"/>
              <a:t>сыртқы</a:t>
            </a:r>
            <a:r>
              <a:rPr lang="ru-RU" dirty="0"/>
              <a:t> </a:t>
            </a:r>
            <a:r>
              <a:rPr lang="ru-RU" dirty="0" err="1"/>
              <a:t>қатайтатын</a:t>
            </a:r>
            <a:r>
              <a:rPr lang="ru-RU" dirty="0"/>
              <a:t> </a:t>
            </a:r>
            <a:r>
              <a:rPr lang="ru-RU" dirty="0" err="1"/>
              <a:t>қабырғалар</a:t>
            </a:r>
            <a:r>
              <a:rPr lang="ru-RU" dirty="0"/>
              <a:t> бар.   </a:t>
            </a:r>
            <a:r>
              <a:rPr lang="ru-RU" dirty="0" err="1"/>
              <a:t>Екінші</a:t>
            </a:r>
            <a:r>
              <a:rPr lang="ru-RU" dirty="0"/>
              <a:t> </a:t>
            </a:r>
            <a:r>
              <a:rPr lang="ru-RU" dirty="0" err="1"/>
              <a:t>нұсқада</a:t>
            </a:r>
            <a:r>
              <a:rPr lang="ru-RU" dirty="0"/>
              <a:t> </a:t>
            </a:r>
            <a:r>
              <a:rPr lang="ru-RU" dirty="0" err="1"/>
              <a:t>жең</a:t>
            </a:r>
            <a:r>
              <a:rPr lang="ru-RU" dirty="0"/>
              <a:t> корпусы </a:t>
            </a:r>
            <a:r>
              <a:rPr lang="ru-RU" dirty="0" err="1"/>
              <a:t>бір</a:t>
            </a:r>
            <a:r>
              <a:rPr lang="ru-RU" dirty="0"/>
              <a:t> </a:t>
            </a:r>
            <a:r>
              <a:rPr lang="ru-RU" dirty="0" err="1"/>
              <a:t>бөліктен</a:t>
            </a:r>
            <a:r>
              <a:rPr lang="ru-RU" dirty="0"/>
              <a:t> </a:t>
            </a:r>
            <a:r>
              <a:rPr lang="ru-RU" dirty="0" err="1"/>
              <a:t>тұратын</a:t>
            </a:r>
            <a:r>
              <a:rPr lang="ru-RU" dirty="0"/>
              <a:t> цилиндр </a:t>
            </a:r>
            <a:r>
              <a:rPr lang="ru-RU" dirty="0" err="1"/>
              <a:t>болып</a:t>
            </a:r>
            <a:r>
              <a:rPr lang="ru-RU" dirty="0"/>
              <a:t> </a:t>
            </a:r>
            <a:r>
              <a:rPr lang="ru-RU" dirty="0" err="1"/>
              <a:t>табылады</a:t>
            </a:r>
            <a:r>
              <a:rPr lang="ru-RU" dirty="0"/>
              <a:t>, </a:t>
            </a:r>
            <a:r>
              <a:rPr lang="ru-RU" dirty="0" err="1"/>
              <a:t>ол</a:t>
            </a:r>
            <a:r>
              <a:rPr lang="ru-RU" dirty="0"/>
              <a:t> </a:t>
            </a:r>
            <a:r>
              <a:rPr lang="ru-RU" dirty="0" err="1"/>
              <a:t>біріктіру</a:t>
            </a:r>
            <a:r>
              <a:rPr lang="ru-RU" dirty="0"/>
              <a:t> </a:t>
            </a:r>
            <a:r>
              <a:rPr lang="ru-RU" dirty="0" err="1"/>
              <a:t>және</a:t>
            </a:r>
            <a:r>
              <a:rPr lang="ru-RU" dirty="0"/>
              <a:t> </a:t>
            </a:r>
            <a:r>
              <a:rPr lang="ru-RU" dirty="0" err="1"/>
              <a:t>талшықты</a:t>
            </a:r>
            <a:r>
              <a:rPr lang="ru-RU" dirty="0"/>
              <a:t> </a:t>
            </a:r>
            <a:r>
              <a:rPr lang="ru-RU" dirty="0" err="1"/>
              <a:t>орналастыру</a:t>
            </a:r>
            <a:r>
              <a:rPr lang="ru-RU" dirty="0"/>
              <a:t> </a:t>
            </a:r>
            <a:r>
              <a:rPr lang="ru-RU" dirty="0" err="1"/>
              <a:t>операциялары</a:t>
            </a:r>
            <a:r>
              <a:rPr lang="ru-RU" dirty="0"/>
              <a:t> </a:t>
            </a:r>
            <a:r>
              <a:rPr lang="ru-RU" dirty="0" err="1"/>
              <a:t>аяқталғаннан</a:t>
            </a:r>
            <a:r>
              <a:rPr lang="ru-RU" dirty="0"/>
              <a:t> </a:t>
            </a:r>
            <a:r>
              <a:rPr lang="ru-RU" dirty="0" err="1"/>
              <a:t>кейін</a:t>
            </a:r>
            <a:r>
              <a:rPr lang="ru-RU" dirty="0"/>
              <a:t> </a:t>
            </a:r>
            <a:r>
              <a:rPr lang="ru-RU" dirty="0" err="1"/>
              <a:t>науаға</a:t>
            </a:r>
            <a:r>
              <a:rPr lang="ru-RU" dirty="0"/>
              <a:t> </a:t>
            </a:r>
            <a:r>
              <a:rPr lang="ru-RU" dirty="0" err="1"/>
              <a:t>итеріледі</a:t>
            </a:r>
            <a:r>
              <a:rPr lang="ru-RU" dirty="0"/>
              <a:t>. </a:t>
            </a:r>
            <a:r>
              <a:rPr lang="ru-RU" dirty="0" err="1"/>
              <a:t>Мұндай</a:t>
            </a:r>
            <a:r>
              <a:rPr lang="ru-RU" dirty="0"/>
              <a:t> </a:t>
            </a:r>
            <a:r>
              <a:rPr lang="ru-RU" dirty="0" err="1"/>
              <a:t>дене</a:t>
            </a:r>
            <a:r>
              <a:rPr lang="ru-RU" dirty="0"/>
              <a:t> </a:t>
            </a:r>
            <a:r>
              <a:rPr lang="ru-RU" dirty="0" err="1"/>
              <a:t>әдетте</a:t>
            </a:r>
            <a:r>
              <a:rPr lang="ru-RU" dirty="0"/>
              <a:t> </a:t>
            </a:r>
            <a:r>
              <a:rPr lang="ru-RU" dirty="0" err="1"/>
              <a:t>екі</a:t>
            </a:r>
            <a:r>
              <a:rPr lang="ru-RU" dirty="0"/>
              <a:t> </a:t>
            </a:r>
            <a:r>
              <a:rPr lang="ru-RU" dirty="0" err="1"/>
              <a:t>жағынан</a:t>
            </a:r>
            <a:r>
              <a:rPr lang="ru-RU" dirty="0"/>
              <a:t> конус </a:t>
            </a:r>
            <a:r>
              <a:rPr lang="ru-RU" dirty="0" err="1"/>
              <a:t>тәрізді</a:t>
            </a:r>
            <a:r>
              <a:rPr lang="ru-RU" dirty="0"/>
              <a:t> </a:t>
            </a:r>
            <a:r>
              <a:rPr lang="ru-RU" dirty="0" err="1"/>
              <a:t>өтулермен</a:t>
            </a:r>
            <a:r>
              <a:rPr lang="ru-RU" dirty="0"/>
              <a:t> </a:t>
            </a:r>
            <a:r>
              <a:rPr lang="ru-RU" dirty="0" err="1"/>
              <a:t>жабылады</a:t>
            </a:r>
            <a:r>
              <a:rPr lang="ru-RU" dirty="0" smtClean="0"/>
              <a:t>.</a:t>
            </a:r>
            <a:endParaRPr lang="ru-RU" dirty="0"/>
          </a:p>
        </p:txBody>
      </p:sp>
      <p:sp>
        <p:nvSpPr>
          <p:cNvPr id="7" name="Прямоугольник 6"/>
          <p:cNvSpPr/>
          <p:nvPr/>
        </p:nvSpPr>
        <p:spPr>
          <a:xfrm>
            <a:off x="6343649" y="1228812"/>
            <a:ext cx="5629277" cy="5078313"/>
          </a:xfrm>
          <a:prstGeom prst="rect">
            <a:avLst/>
          </a:prstGeom>
        </p:spPr>
        <p:txBody>
          <a:bodyPr wrap="square">
            <a:spAutoFit/>
          </a:bodyPr>
          <a:lstStyle/>
          <a:p>
            <a:pPr algn="just"/>
            <a:r>
              <a:rPr lang="ru-RU" dirty="0"/>
              <a:t> </a:t>
            </a:r>
            <a:r>
              <a:rPr lang="ru-RU" dirty="0" err="1"/>
              <a:t>Кабельдік</a:t>
            </a:r>
            <a:r>
              <a:rPr lang="ru-RU" dirty="0"/>
              <a:t> </a:t>
            </a:r>
            <a:r>
              <a:rPr lang="ru-RU" dirty="0" err="1"/>
              <a:t>кірістердің</a:t>
            </a:r>
            <a:r>
              <a:rPr lang="ru-RU" dirty="0"/>
              <a:t> саны мен </a:t>
            </a:r>
            <a:r>
              <a:rPr lang="ru-RU" dirty="0" err="1"/>
              <a:t>орналасуына</a:t>
            </a:r>
            <a:r>
              <a:rPr lang="ru-RU" dirty="0"/>
              <a:t> </a:t>
            </a:r>
            <a:r>
              <a:rPr lang="ru-RU" dirty="0" err="1"/>
              <a:t>байланысты</a:t>
            </a:r>
            <a:r>
              <a:rPr lang="ru-RU" dirty="0"/>
              <a:t> </a:t>
            </a:r>
            <a:r>
              <a:rPr lang="ru-RU" dirty="0" err="1"/>
              <a:t>түзу</a:t>
            </a:r>
            <a:r>
              <a:rPr lang="ru-RU" dirty="0"/>
              <a:t> (</a:t>
            </a:r>
            <a:r>
              <a:rPr lang="ru-RU" dirty="0" err="1"/>
              <a:t>корпустың</a:t>
            </a:r>
            <a:r>
              <a:rPr lang="ru-RU" dirty="0"/>
              <a:t> </a:t>
            </a:r>
            <a:r>
              <a:rPr lang="ru-RU" dirty="0" err="1"/>
              <a:t>әртүрлі</a:t>
            </a:r>
            <a:r>
              <a:rPr lang="ru-RU" dirty="0"/>
              <a:t> </a:t>
            </a:r>
            <a:r>
              <a:rPr lang="ru-RU" dirty="0" err="1"/>
              <a:t>жағынан</a:t>
            </a:r>
            <a:r>
              <a:rPr lang="ru-RU" dirty="0"/>
              <a:t> </a:t>
            </a:r>
            <a:r>
              <a:rPr lang="ru-RU" dirty="0" err="1"/>
              <a:t>кірістер</a:t>
            </a:r>
            <a:r>
              <a:rPr lang="ru-RU" dirty="0"/>
              <a:t>) </a:t>
            </a:r>
            <a:r>
              <a:rPr lang="ru-RU" dirty="0" err="1"/>
              <a:t>және</a:t>
            </a:r>
            <a:r>
              <a:rPr lang="ru-RU" dirty="0"/>
              <a:t> </a:t>
            </a:r>
            <a:r>
              <a:rPr lang="ru-RU" dirty="0" err="1"/>
              <a:t>тұйық</a:t>
            </a:r>
            <a:r>
              <a:rPr lang="ru-RU" dirty="0"/>
              <a:t>, </a:t>
            </a:r>
            <a:r>
              <a:rPr lang="ru-RU" dirty="0" err="1"/>
              <a:t>немесе</a:t>
            </a:r>
            <a:r>
              <a:rPr lang="ru-RU" dirty="0"/>
              <a:t> </a:t>
            </a:r>
            <a:r>
              <a:rPr lang="ru-RU" dirty="0" err="1"/>
              <a:t>шыныаяқ</a:t>
            </a:r>
            <a:r>
              <a:rPr lang="ru-RU" dirty="0"/>
              <a:t> (</a:t>
            </a:r>
            <a:r>
              <a:rPr lang="ru-RU" dirty="0" err="1"/>
              <a:t>корпустың</a:t>
            </a:r>
            <a:r>
              <a:rPr lang="ru-RU" dirty="0"/>
              <a:t> </a:t>
            </a:r>
            <a:r>
              <a:rPr lang="ru-RU" dirty="0" err="1"/>
              <a:t>бір</a:t>
            </a:r>
            <a:r>
              <a:rPr lang="ru-RU" dirty="0"/>
              <a:t> </a:t>
            </a:r>
            <a:r>
              <a:rPr lang="ru-RU" dirty="0" err="1"/>
              <a:t>жағындағы</a:t>
            </a:r>
            <a:r>
              <a:rPr lang="ru-RU" dirty="0"/>
              <a:t> </a:t>
            </a:r>
            <a:r>
              <a:rPr lang="ru-RU" dirty="0" err="1"/>
              <a:t>кірістер</a:t>
            </a:r>
            <a:r>
              <a:rPr lang="ru-RU" dirty="0"/>
              <a:t>) </a:t>
            </a:r>
            <a:r>
              <a:rPr lang="ru-RU" dirty="0" err="1"/>
              <a:t>муфталары</a:t>
            </a:r>
            <a:r>
              <a:rPr lang="ru-RU" dirty="0"/>
              <a:t> </a:t>
            </a:r>
            <a:r>
              <a:rPr lang="ru-RU" dirty="0" err="1"/>
              <a:t>болады</a:t>
            </a:r>
            <a:r>
              <a:rPr lang="ru-RU" dirty="0"/>
              <a:t> </a:t>
            </a:r>
            <a:r>
              <a:rPr lang="ru-RU" dirty="0" err="1"/>
              <a:t>және</a:t>
            </a:r>
            <a:r>
              <a:rPr lang="ru-RU" dirty="0"/>
              <a:t> </a:t>
            </a:r>
            <a:r>
              <a:rPr lang="ru-RU" dirty="0" err="1"/>
              <a:t>олар</a:t>
            </a:r>
            <a:r>
              <a:rPr lang="ru-RU" dirty="0"/>
              <a:t> </a:t>
            </a:r>
            <a:r>
              <a:rPr lang="ru-RU" dirty="0" err="1"/>
              <a:t>арқылы</a:t>
            </a:r>
            <a:r>
              <a:rPr lang="ru-RU" dirty="0"/>
              <a:t> </a:t>
            </a:r>
            <a:r>
              <a:rPr lang="ru-RU" dirty="0" err="1"/>
              <a:t>екі</a:t>
            </a:r>
            <a:r>
              <a:rPr lang="ru-RU" dirty="0"/>
              <a:t> </a:t>
            </a:r>
            <a:r>
              <a:rPr lang="ru-RU" dirty="0" err="1"/>
              <a:t>кіріс</a:t>
            </a:r>
            <a:r>
              <a:rPr lang="ru-RU" dirty="0"/>
              <a:t> </a:t>
            </a:r>
            <a:r>
              <a:rPr lang="ru-RU" dirty="0" err="1"/>
              <a:t>немесе</a:t>
            </a:r>
            <a:r>
              <a:rPr lang="ru-RU" dirty="0"/>
              <a:t> </a:t>
            </a:r>
            <a:r>
              <a:rPr lang="ru-RU" dirty="0" err="1"/>
              <a:t>тармақталу</a:t>
            </a:r>
            <a:r>
              <a:rPr lang="ru-RU" dirty="0"/>
              <a:t> (</a:t>
            </a:r>
            <a:r>
              <a:rPr lang="ru-RU" dirty="0" err="1"/>
              <a:t>екіден</a:t>
            </a:r>
            <a:r>
              <a:rPr lang="ru-RU" dirty="0"/>
              <a:t> </a:t>
            </a:r>
            <a:r>
              <a:rPr lang="ru-RU" dirty="0" err="1"/>
              <a:t>көп</a:t>
            </a:r>
            <a:r>
              <a:rPr lang="ru-RU" dirty="0"/>
              <a:t> </a:t>
            </a:r>
            <a:r>
              <a:rPr lang="ru-RU" dirty="0" err="1"/>
              <a:t>жазба</a:t>
            </a:r>
            <a:r>
              <a:rPr lang="ru-RU" dirty="0"/>
              <a:t>) </a:t>
            </a:r>
            <a:r>
              <a:rPr lang="ru-RU" dirty="0" err="1"/>
              <a:t>болуы</a:t>
            </a:r>
            <a:r>
              <a:rPr lang="ru-RU" dirty="0"/>
              <a:t> </a:t>
            </a:r>
            <a:r>
              <a:rPr lang="ru-RU" dirty="0" err="1"/>
              <a:t>мүмкін</a:t>
            </a:r>
            <a:r>
              <a:rPr lang="ru-RU" dirty="0"/>
              <a:t>. </a:t>
            </a:r>
            <a:r>
              <a:rPr lang="ru-RU" dirty="0" err="1"/>
              <a:t>Муфталардың</a:t>
            </a:r>
            <a:r>
              <a:rPr lang="ru-RU" dirty="0"/>
              <a:t> </a:t>
            </a:r>
            <a:r>
              <a:rPr lang="ru-RU" dirty="0" err="1"/>
              <a:t>негізгі</a:t>
            </a:r>
            <a:r>
              <a:rPr lang="ru-RU" dirty="0"/>
              <a:t> </a:t>
            </a:r>
            <a:r>
              <a:rPr lang="ru-RU" dirty="0" err="1"/>
              <a:t>түрлері</a:t>
            </a:r>
            <a:r>
              <a:rPr lang="ru-RU" dirty="0"/>
              <a:t> 14.1-суретте </a:t>
            </a:r>
            <a:r>
              <a:rPr lang="ru-RU" dirty="0" err="1"/>
              <a:t>көрсетілген</a:t>
            </a:r>
            <a:r>
              <a:rPr lang="ru-RU" dirty="0"/>
              <a:t>. </a:t>
            </a:r>
          </a:p>
          <a:p>
            <a:endParaRPr lang="kk-KZ" dirty="0" smtClean="0"/>
          </a:p>
          <a:p>
            <a:endParaRPr lang="kk-KZ" dirty="0"/>
          </a:p>
          <a:p>
            <a:endParaRPr lang="kk-KZ" dirty="0" smtClean="0"/>
          </a:p>
          <a:p>
            <a:endParaRPr lang="kk-KZ" dirty="0"/>
          </a:p>
          <a:p>
            <a:endParaRPr lang="kk-KZ" dirty="0" smtClean="0"/>
          </a:p>
          <a:p>
            <a:endParaRPr lang="kk-KZ" dirty="0"/>
          </a:p>
          <a:p>
            <a:endParaRPr lang="ru-RU" dirty="0"/>
          </a:p>
          <a:p>
            <a:r>
              <a:rPr lang="ru-RU" dirty="0"/>
              <a:t> </a:t>
            </a:r>
          </a:p>
          <a:p>
            <a:pPr algn="just"/>
            <a:r>
              <a:rPr lang="ru-RU" dirty="0"/>
              <a:t>14.1-Сурет </a:t>
            </a:r>
            <a:r>
              <a:rPr lang="ru-RU" dirty="0" err="1"/>
              <a:t>Муфталардың</a:t>
            </a:r>
            <a:r>
              <a:rPr lang="ru-RU" dirty="0"/>
              <a:t> </a:t>
            </a:r>
            <a:r>
              <a:rPr lang="ru-RU" dirty="0" err="1"/>
              <a:t>түрлері</a:t>
            </a:r>
            <a:r>
              <a:rPr lang="ru-RU" dirty="0"/>
              <a:t>: а) </a:t>
            </a:r>
            <a:r>
              <a:rPr lang="ru-RU" dirty="0" err="1"/>
              <a:t>тікелей</a:t>
            </a:r>
            <a:r>
              <a:rPr lang="ru-RU" dirty="0"/>
              <a:t>, </a:t>
            </a:r>
            <a:r>
              <a:rPr lang="ru-RU" dirty="0" err="1"/>
              <a:t>арқылы</a:t>
            </a:r>
            <a:r>
              <a:rPr lang="ru-RU" dirty="0"/>
              <a:t>; б) </a:t>
            </a:r>
            <a:r>
              <a:rPr lang="ru-RU" dirty="0" err="1"/>
              <a:t>тұйық</a:t>
            </a:r>
            <a:r>
              <a:rPr lang="ru-RU" dirty="0"/>
              <a:t> </a:t>
            </a:r>
            <a:r>
              <a:rPr lang="ru-RU" dirty="0" err="1"/>
              <a:t>жол</a:t>
            </a:r>
            <a:r>
              <a:rPr lang="ru-RU" dirty="0"/>
              <a:t>, </a:t>
            </a:r>
            <a:r>
              <a:rPr lang="ru-RU" dirty="0" err="1"/>
              <a:t>өткізу</a:t>
            </a:r>
            <a:r>
              <a:rPr lang="ru-RU" dirty="0"/>
              <a:t> </a:t>
            </a:r>
            <a:r>
              <a:rPr lang="ru-RU" dirty="0" err="1"/>
              <a:t>пункті</a:t>
            </a:r>
            <a:r>
              <a:rPr lang="ru-RU" dirty="0"/>
              <a:t>; в) </a:t>
            </a:r>
            <a:r>
              <a:rPr lang="ru-RU" dirty="0" err="1"/>
              <a:t>тікелей</a:t>
            </a:r>
            <a:r>
              <a:rPr lang="ru-RU" dirty="0"/>
              <a:t> </a:t>
            </a:r>
            <a:r>
              <a:rPr lang="ru-RU" dirty="0" err="1"/>
              <a:t>тармақталу</a:t>
            </a:r>
            <a:r>
              <a:rPr lang="ru-RU" dirty="0"/>
              <a:t>; г) </a:t>
            </a:r>
            <a:r>
              <a:rPr lang="ru-RU" dirty="0" err="1"/>
              <a:t>тұйық</a:t>
            </a:r>
            <a:r>
              <a:rPr lang="ru-RU" dirty="0"/>
              <a:t> </a:t>
            </a:r>
            <a:r>
              <a:rPr lang="ru-RU" dirty="0" err="1"/>
              <a:t>тармақталу</a:t>
            </a:r>
            <a:endParaRPr lang="ru-RU" dirty="0"/>
          </a:p>
        </p:txBody>
      </p:sp>
      <p:pic>
        <p:nvPicPr>
          <p:cNvPr id="11" name="Рисунок 10"/>
          <p:cNvPicPr/>
          <p:nvPr/>
        </p:nvPicPr>
        <p:blipFill rotWithShape="1">
          <a:blip r:embed="rId2"/>
          <a:srcRect l="53037" t="37989" r="5639" b="37119"/>
          <a:stretch/>
        </p:blipFill>
        <p:spPr bwMode="auto">
          <a:xfrm>
            <a:off x="6343649" y="3307080"/>
            <a:ext cx="5314951" cy="199358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95851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a:t>Муфталардың</a:t>
            </a:r>
            <a:r>
              <a:rPr lang="ru-RU" sz="2400" dirty="0"/>
              <a:t> </a:t>
            </a:r>
            <a:r>
              <a:rPr lang="ru-RU" sz="2400" dirty="0" err="1"/>
              <a:t>конструкциялары</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6</a:t>
            </a:r>
            <a:endParaRPr lang="ru-RU" dirty="0">
              <a:solidFill>
                <a:schemeClr val="tx1"/>
              </a:solidFill>
            </a:endParaRPr>
          </a:p>
        </p:txBody>
      </p:sp>
      <p:sp>
        <p:nvSpPr>
          <p:cNvPr id="2" name="Прямоугольник 1"/>
          <p:cNvSpPr/>
          <p:nvPr/>
        </p:nvSpPr>
        <p:spPr>
          <a:xfrm>
            <a:off x="257175" y="978691"/>
            <a:ext cx="4572000" cy="5909310"/>
          </a:xfrm>
          <a:prstGeom prst="rect">
            <a:avLst/>
          </a:prstGeom>
        </p:spPr>
        <p:txBody>
          <a:bodyPr wrap="square">
            <a:spAutoFit/>
          </a:bodyPr>
          <a:lstStyle/>
          <a:p>
            <a:pPr algn="just"/>
            <a:r>
              <a:rPr lang="ru-RU" dirty="0"/>
              <a:t>Металл корпусы бар </a:t>
            </a:r>
            <a:r>
              <a:rPr lang="ru-RU" dirty="0" err="1"/>
              <a:t>аралық</a:t>
            </a:r>
            <a:r>
              <a:rPr lang="ru-RU" dirty="0"/>
              <a:t> </a:t>
            </a:r>
            <a:r>
              <a:rPr lang="ru-RU" dirty="0" err="1"/>
              <a:t>муфталардың</a:t>
            </a:r>
            <a:r>
              <a:rPr lang="ru-RU" dirty="0"/>
              <a:t> </a:t>
            </a:r>
            <a:r>
              <a:rPr lang="ru-RU" dirty="0" err="1"/>
              <a:t>жұмыс</a:t>
            </a:r>
            <a:r>
              <a:rPr lang="ru-RU" dirty="0"/>
              <a:t> </a:t>
            </a:r>
            <a:r>
              <a:rPr lang="ru-RU" dirty="0" err="1"/>
              <a:t>температурасының</a:t>
            </a:r>
            <a:r>
              <a:rPr lang="ru-RU" dirty="0"/>
              <a:t> диапазоны -40-тан +50 °</a:t>
            </a:r>
            <a:r>
              <a:rPr lang="en-US" dirty="0"/>
              <a:t>C-</a:t>
            </a:r>
            <a:r>
              <a:rPr lang="ru-RU" dirty="0" err="1"/>
              <a:t>қа</a:t>
            </a:r>
            <a:r>
              <a:rPr lang="ru-RU" dirty="0"/>
              <a:t> </a:t>
            </a:r>
            <a:r>
              <a:rPr lang="ru-RU" dirty="0" err="1"/>
              <a:t>дейін</a:t>
            </a:r>
            <a:r>
              <a:rPr lang="ru-RU" dirty="0"/>
              <a:t>, полимер корпусы бар </a:t>
            </a:r>
            <a:r>
              <a:rPr lang="ru-RU" dirty="0" err="1"/>
              <a:t>муфталар</a:t>
            </a:r>
            <a:r>
              <a:rPr lang="ru-RU" dirty="0"/>
              <a:t> -60 °</a:t>
            </a:r>
            <a:r>
              <a:rPr lang="en-US" dirty="0"/>
              <a:t>C-</a:t>
            </a:r>
            <a:r>
              <a:rPr lang="ru-RU" dirty="0" err="1"/>
              <a:t>қа</a:t>
            </a:r>
            <a:r>
              <a:rPr lang="ru-RU" dirty="0"/>
              <a:t> </a:t>
            </a:r>
            <a:r>
              <a:rPr lang="ru-RU" dirty="0" err="1"/>
              <a:t>дейінгі</a:t>
            </a:r>
            <a:r>
              <a:rPr lang="ru-RU" dirty="0"/>
              <a:t> </a:t>
            </a:r>
            <a:r>
              <a:rPr lang="ru-RU" dirty="0" err="1"/>
              <a:t>температурада</a:t>
            </a:r>
            <a:r>
              <a:rPr lang="ru-RU" dirty="0"/>
              <a:t> </a:t>
            </a:r>
            <a:r>
              <a:rPr lang="ru-RU" dirty="0" err="1"/>
              <a:t>жұмыс</a:t>
            </a:r>
            <a:r>
              <a:rPr lang="ru-RU" dirty="0"/>
              <a:t> </a:t>
            </a:r>
            <a:r>
              <a:rPr lang="ru-RU" dirty="0" err="1"/>
              <a:t>істей</a:t>
            </a:r>
            <a:r>
              <a:rPr lang="ru-RU" dirty="0"/>
              <a:t> </a:t>
            </a:r>
            <a:r>
              <a:rPr lang="ru-RU" dirty="0" err="1"/>
              <a:t>алады</a:t>
            </a:r>
            <a:r>
              <a:rPr lang="ru-RU" dirty="0"/>
              <a:t>.</a:t>
            </a:r>
          </a:p>
          <a:p>
            <a:pPr algn="just"/>
            <a:r>
              <a:rPr lang="ru-RU" dirty="0" err="1"/>
              <a:t>Муфтаны</a:t>
            </a:r>
            <a:r>
              <a:rPr lang="ru-RU" dirty="0"/>
              <a:t> </a:t>
            </a:r>
            <a:r>
              <a:rPr lang="ru-RU" dirty="0" err="1"/>
              <a:t>герметикалау</a:t>
            </a:r>
            <a:r>
              <a:rPr lang="ru-RU" dirty="0"/>
              <a:t> </a:t>
            </a:r>
            <a:r>
              <a:rPr lang="ru-RU" dirty="0" err="1"/>
              <a:t>суық</a:t>
            </a:r>
            <a:r>
              <a:rPr lang="ru-RU" dirty="0"/>
              <a:t> </a:t>
            </a:r>
            <a:r>
              <a:rPr lang="ru-RU" dirty="0" err="1"/>
              <a:t>және</a:t>
            </a:r>
            <a:r>
              <a:rPr lang="ru-RU" dirty="0"/>
              <a:t> </a:t>
            </a:r>
            <a:r>
              <a:rPr lang="ru-RU" dirty="0" err="1"/>
              <a:t>ыстық</a:t>
            </a:r>
            <a:r>
              <a:rPr lang="ru-RU" dirty="0"/>
              <a:t> </a:t>
            </a:r>
            <a:r>
              <a:rPr lang="ru-RU" dirty="0" err="1"/>
              <a:t>әдістермен</a:t>
            </a:r>
            <a:r>
              <a:rPr lang="ru-RU" dirty="0"/>
              <a:t> </a:t>
            </a:r>
            <a:r>
              <a:rPr lang="ru-RU" dirty="0" err="1"/>
              <a:t>құйма</a:t>
            </a:r>
            <a:r>
              <a:rPr lang="ru-RU" dirty="0"/>
              <a:t> </a:t>
            </a:r>
            <a:r>
              <a:rPr lang="ru-RU" dirty="0" err="1"/>
              <a:t>қоспасын</a:t>
            </a:r>
            <a:r>
              <a:rPr lang="ru-RU" dirty="0"/>
              <a:t>, </a:t>
            </a:r>
            <a:r>
              <a:rPr lang="ru-RU" dirty="0" err="1"/>
              <a:t>термиялық</a:t>
            </a:r>
            <a:r>
              <a:rPr lang="ru-RU" dirty="0"/>
              <a:t> </a:t>
            </a:r>
            <a:r>
              <a:rPr lang="ru-RU" dirty="0" err="1"/>
              <a:t>шөгілетін</a:t>
            </a:r>
            <a:r>
              <a:rPr lang="ru-RU" dirty="0"/>
              <a:t> </a:t>
            </a:r>
            <a:r>
              <a:rPr lang="ru-RU" dirty="0" err="1"/>
              <a:t>түтіктерді</a:t>
            </a:r>
            <a:r>
              <a:rPr lang="ru-RU" dirty="0"/>
              <a:t>, </a:t>
            </a:r>
            <a:r>
              <a:rPr lang="ru-RU" dirty="0" err="1"/>
              <a:t>тығыздағыштарды</a:t>
            </a:r>
            <a:r>
              <a:rPr lang="ru-RU" dirty="0"/>
              <a:t> </a:t>
            </a:r>
            <a:r>
              <a:rPr lang="ru-RU" dirty="0" err="1"/>
              <a:t>және</a:t>
            </a:r>
            <a:r>
              <a:rPr lang="ru-RU" dirty="0"/>
              <a:t> </a:t>
            </a:r>
            <a:r>
              <a:rPr lang="ru-RU" dirty="0" err="1"/>
              <a:t>манжеттерді</a:t>
            </a:r>
            <a:r>
              <a:rPr lang="ru-RU" dirty="0"/>
              <a:t>, </a:t>
            </a:r>
            <a:r>
              <a:rPr lang="ru-RU" dirty="0" err="1"/>
              <a:t>сондай-ақ</a:t>
            </a:r>
            <a:r>
              <a:rPr lang="ru-RU" dirty="0"/>
              <a:t> </a:t>
            </a:r>
            <a:r>
              <a:rPr lang="ru-RU" dirty="0" err="1"/>
              <a:t>арнайы</a:t>
            </a:r>
            <a:r>
              <a:rPr lang="ru-RU" dirty="0"/>
              <a:t> </a:t>
            </a:r>
            <a:r>
              <a:rPr lang="ru-RU" dirty="0" err="1"/>
              <a:t>мастикаларды</a:t>
            </a:r>
            <a:r>
              <a:rPr lang="ru-RU" dirty="0"/>
              <a:t> </a:t>
            </a:r>
            <a:r>
              <a:rPr lang="ru-RU" dirty="0" err="1"/>
              <a:t>және</a:t>
            </a:r>
            <a:r>
              <a:rPr lang="ru-RU" dirty="0"/>
              <a:t> </a:t>
            </a:r>
            <a:r>
              <a:rPr lang="ru-RU" dirty="0" err="1"/>
              <a:t>тығыздағыш</a:t>
            </a:r>
            <a:r>
              <a:rPr lang="ru-RU" dirty="0"/>
              <a:t> </a:t>
            </a:r>
            <a:r>
              <a:rPr lang="ru-RU" dirty="0" err="1"/>
              <a:t>таспаларды</a:t>
            </a:r>
            <a:r>
              <a:rPr lang="ru-RU" dirty="0"/>
              <a:t>, </a:t>
            </a:r>
            <a:r>
              <a:rPr lang="ru-RU" dirty="0" err="1"/>
              <a:t>мысалы</a:t>
            </a:r>
            <a:r>
              <a:rPr lang="ru-RU" dirty="0"/>
              <a:t>, </a:t>
            </a:r>
            <a:r>
              <a:rPr lang="ru-RU" dirty="0" err="1"/>
              <a:t>американдық</a:t>
            </a:r>
            <a:r>
              <a:rPr lang="ru-RU" dirty="0"/>
              <a:t> </a:t>
            </a:r>
            <a:r>
              <a:rPr lang="en-US" dirty="0"/>
              <a:t>ZM </a:t>
            </a:r>
            <a:r>
              <a:rPr lang="ru-RU" dirty="0" err="1"/>
              <a:t>компаниясы</a:t>
            </a:r>
            <a:r>
              <a:rPr lang="ru-RU" dirty="0"/>
              <a:t> </a:t>
            </a:r>
            <a:r>
              <a:rPr lang="ru-RU" dirty="0" err="1"/>
              <a:t>шығарған</a:t>
            </a:r>
            <a:r>
              <a:rPr lang="ru-RU" dirty="0"/>
              <a:t> </a:t>
            </a:r>
            <a:r>
              <a:rPr lang="en-US" dirty="0"/>
              <a:t>VM </a:t>
            </a:r>
            <a:r>
              <a:rPr lang="ru-RU" dirty="0" err="1"/>
              <a:t>типті</a:t>
            </a:r>
            <a:r>
              <a:rPr lang="ru-RU" dirty="0"/>
              <a:t> </a:t>
            </a:r>
            <a:r>
              <a:rPr lang="ru-RU" dirty="0" err="1"/>
              <a:t>таспаны</a:t>
            </a:r>
            <a:r>
              <a:rPr lang="ru-RU" dirty="0"/>
              <a:t> </a:t>
            </a:r>
            <a:r>
              <a:rPr lang="ru-RU" dirty="0" err="1"/>
              <a:t>пайдалана</a:t>
            </a:r>
            <a:r>
              <a:rPr lang="ru-RU" dirty="0"/>
              <a:t> </a:t>
            </a:r>
            <a:r>
              <a:rPr lang="ru-RU" dirty="0" err="1"/>
              <a:t>отырып</a:t>
            </a:r>
            <a:r>
              <a:rPr lang="ru-RU" dirty="0"/>
              <a:t> </a:t>
            </a:r>
            <a:r>
              <a:rPr lang="ru-RU" dirty="0" err="1"/>
              <a:t>жүзеге</a:t>
            </a:r>
            <a:r>
              <a:rPr lang="ru-RU" dirty="0"/>
              <a:t> </a:t>
            </a:r>
            <a:r>
              <a:rPr lang="ru-RU" dirty="0" err="1"/>
              <a:t>асырылады</a:t>
            </a:r>
            <a:r>
              <a:rPr lang="ru-RU" dirty="0"/>
              <a:t>.  </a:t>
            </a:r>
            <a:r>
              <a:rPr lang="ru-RU" dirty="0" err="1"/>
              <a:t>Муфталардың</a:t>
            </a:r>
            <a:r>
              <a:rPr lang="ru-RU" dirty="0"/>
              <a:t> </a:t>
            </a:r>
            <a:r>
              <a:rPr lang="ru-RU" dirty="0" err="1"/>
              <a:t>кейбір</a:t>
            </a:r>
            <a:r>
              <a:rPr lang="ru-RU" dirty="0"/>
              <a:t> </a:t>
            </a:r>
            <a:r>
              <a:rPr lang="ru-RU" dirty="0" err="1"/>
              <a:t>түрлері</a:t>
            </a:r>
            <a:r>
              <a:rPr lang="ru-RU" dirty="0"/>
              <a:t> </a:t>
            </a:r>
            <a:r>
              <a:rPr lang="ru-RU" dirty="0" err="1"/>
              <a:t>конструкциясында</a:t>
            </a:r>
            <a:r>
              <a:rPr lang="ru-RU" dirty="0"/>
              <a:t> </a:t>
            </a:r>
            <a:r>
              <a:rPr lang="ru-RU" dirty="0" err="1"/>
              <a:t>жоғары</a:t>
            </a:r>
            <a:r>
              <a:rPr lang="ru-RU" dirty="0"/>
              <a:t> </a:t>
            </a:r>
            <a:r>
              <a:rPr lang="ru-RU" dirty="0" err="1"/>
              <a:t>сапалы</a:t>
            </a:r>
            <a:r>
              <a:rPr lang="ru-RU" dirty="0"/>
              <a:t> </a:t>
            </a:r>
            <a:r>
              <a:rPr lang="ru-RU" dirty="0" err="1"/>
              <a:t>тығыздағыш</a:t>
            </a:r>
            <a:r>
              <a:rPr lang="ru-RU" dirty="0"/>
              <a:t> </a:t>
            </a:r>
            <a:r>
              <a:rPr lang="ru-RU" dirty="0" err="1"/>
              <a:t>тығыздағыштар</a:t>
            </a:r>
            <a:r>
              <a:rPr lang="ru-RU" dirty="0"/>
              <a:t> мен </a:t>
            </a:r>
            <a:r>
              <a:rPr lang="ru-RU" dirty="0" err="1"/>
              <a:t>манжеттер</a:t>
            </a:r>
            <a:r>
              <a:rPr lang="ru-RU" dirty="0"/>
              <a:t> </a:t>
            </a:r>
            <a:r>
              <a:rPr lang="ru-RU" dirty="0" err="1"/>
              <a:t>қолданылуына</a:t>
            </a:r>
            <a:r>
              <a:rPr lang="ru-RU" dirty="0"/>
              <a:t>, </a:t>
            </a:r>
            <a:r>
              <a:rPr lang="ru-RU" dirty="0" err="1"/>
              <a:t>сондай-ақ</a:t>
            </a:r>
            <a:r>
              <a:rPr lang="ru-RU" dirty="0"/>
              <a:t> </a:t>
            </a:r>
            <a:r>
              <a:rPr lang="ru-RU" dirty="0" err="1"/>
              <a:t>қақпақты</a:t>
            </a:r>
            <a:r>
              <a:rPr lang="ru-RU" dirty="0"/>
              <a:t> </a:t>
            </a:r>
            <a:r>
              <a:rPr lang="ru-RU" dirty="0" err="1"/>
              <a:t>болттарға</a:t>
            </a:r>
            <a:r>
              <a:rPr lang="ru-RU" dirty="0"/>
              <a:t> </a:t>
            </a:r>
            <a:r>
              <a:rPr lang="ru-RU" dirty="0" err="1"/>
              <a:t>бекітуге</a:t>
            </a:r>
            <a:r>
              <a:rPr lang="ru-RU" dirty="0"/>
              <a:t> </a:t>
            </a:r>
            <a:r>
              <a:rPr lang="ru-RU" dirty="0" err="1"/>
              <a:t>байланысты</a:t>
            </a:r>
            <a:r>
              <a:rPr lang="ru-RU" dirty="0"/>
              <a:t> </a:t>
            </a:r>
            <a:r>
              <a:rPr lang="ru-RU" dirty="0" err="1"/>
              <a:t>бірнеше</a:t>
            </a:r>
            <a:r>
              <a:rPr lang="ru-RU" dirty="0"/>
              <a:t> </a:t>
            </a:r>
            <a:r>
              <a:rPr lang="ru-RU" dirty="0" err="1"/>
              <a:t>рет</a:t>
            </a:r>
            <a:r>
              <a:rPr lang="ru-RU" dirty="0"/>
              <a:t> </a:t>
            </a:r>
            <a:r>
              <a:rPr lang="ru-RU" dirty="0" err="1"/>
              <a:t>құрастыру</a:t>
            </a:r>
            <a:r>
              <a:rPr lang="ru-RU" dirty="0"/>
              <a:t> мен </a:t>
            </a:r>
            <a:r>
              <a:rPr lang="ru-RU" dirty="0" err="1"/>
              <a:t>бөлшектеуге</a:t>
            </a:r>
            <a:r>
              <a:rPr lang="ru-RU" dirty="0"/>
              <a:t> </a:t>
            </a:r>
            <a:r>
              <a:rPr lang="ru-RU" dirty="0" err="1"/>
              <a:t>мүмкіндік</a:t>
            </a:r>
            <a:r>
              <a:rPr lang="ru-RU" dirty="0"/>
              <a:t> </a:t>
            </a:r>
            <a:r>
              <a:rPr lang="ru-RU" dirty="0" err="1"/>
              <a:t>береді</a:t>
            </a:r>
            <a:r>
              <a:rPr lang="ru-RU" dirty="0"/>
              <a:t> </a:t>
            </a:r>
            <a:r>
              <a:rPr lang="ru-RU" dirty="0" err="1"/>
              <a:t>және</a:t>
            </a:r>
            <a:r>
              <a:rPr lang="ru-RU" dirty="0"/>
              <a:t> </a:t>
            </a:r>
            <a:r>
              <a:rPr lang="ru-RU" dirty="0" err="1"/>
              <a:t>пайдалануда</a:t>
            </a:r>
            <a:r>
              <a:rPr lang="ru-RU" dirty="0"/>
              <a:t> </a:t>
            </a:r>
            <a:r>
              <a:rPr lang="ru-RU" dirty="0" err="1"/>
              <a:t>технологиялық</a:t>
            </a:r>
            <a:r>
              <a:rPr lang="ru-RU" dirty="0"/>
              <a:t> </a:t>
            </a:r>
            <a:r>
              <a:rPr lang="ru-RU" dirty="0" err="1"/>
              <a:t>жағынан</a:t>
            </a:r>
            <a:r>
              <a:rPr lang="ru-RU" dirty="0"/>
              <a:t> </a:t>
            </a:r>
            <a:r>
              <a:rPr lang="ru-RU" dirty="0" err="1"/>
              <a:t>жетілдірілген</a:t>
            </a:r>
            <a:r>
              <a:rPr lang="ru-RU" dirty="0" smtClean="0"/>
              <a:t>.</a:t>
            </a:r>
            <a:endParaRPr lang="ru-RU" dirty="0"/>
          </a:p>
        </p:txBody>
      </p:sp>
      <p:sp>
        <p:nvSpPr>
          <p:cNvPr id="4" name="Прямоугольник 3"/>
          <p:cNvSpPr/>
          <p:nvPr/>
        </p:nvSpPr>
        <p:spPr>
          <a:xfrm>
            <a:off x="4929188" y="978691"/>
            <a:ext cx="6896100" cy="5909310"/>
          </a:xfrm>
          <a:prstGeom prst="rect">
            <a:avLst/>
          </a:prstGeom>
        </p:spPr>
        <p:txBody>
          <a:bodyPr wrap="square">
            <a:spAutoFit/>
          </a:bodyPr>
          <a:lstStyle/>
          <a:p>
            <a:pPr algn="just"/>
            <a:r>
              <a:rPr lang="ru-RU" dirty="0" err="1"/>
              <a:t>Ішкі</a:t>
            </a:r>
            <a:r>
              <a:rPr lang="ru-RU" dirty="0"/>
              <a:t> </a:t>
            </a:r>
            <a:r>
              <a:rPr lang="ru-RU" dirty="0" err="1"/>
              <a:t>көлемнің</a:t>
            </a:r>
            <a:r>
              <a:rPr lang="ru-RU" dirty="0"/>
              <a:t> </a:t>
            </a:r>
            <a:r>
              <a:rPr lang="ru-RU" dirty="0" err="1"/>
              <a:t>тығыздығын</a:t>
            </a:r>
            <a:r>
              <a:rPr lang="ru-RU" dirty="0"/>
              <a:t> </a:t>
            </a:r>
            <a:r>
              <a:rPr lang="ru-RU" dirty="0" err="1"/>
              <a:t>тексеру</a:t>
            </a:r>
            <a:r>
              <a:rPr lang="ru-RU" dirty="0"/>
              <a:t> </a:t>
            </a:r>
            <a:r>
              <a:rPr lang="ru-RU" dirty="0" err="1"/>
              <a:t>үшін</a:t>
            </a:r>
            <a:r>
              <a:rPr lang="ru-RU" dirty="0"/>
              <a:t> </a:t>
            </a:r>
            <a:r>
              <a:rPr lang="ru-RU" dirty="0" err="1"/>
              <a:t>импорттық</a:t>
            </a:r>
            <a:r>
              <a:rPr lang="ru-RU" dirty="0"/>
              <a:t> </a:t>
            </a:r>
            <a:r>
              <a:rPr lang="ru-RU" dirty="0" err="1"/>
              <a:t>муфталардың</a:t>
            </a:r>
            <a:r>
              <a:rPr lang="ru-RU" dirty="0"/>
              <a:t> </a:t>
            </a:r>
            <a:r>
              <a:rPr lang="ru-RU" dirty="0" err="1"/>
              <a:t>кейбір</a:t>
            </a:r>
            <a:r>
              <a:rPr lang="ru-RU" dirty="0"/>
              <a:t> </a:t>
            </a:r>
            <a:r>
              <a:rPr lang="ru-RU" dirty="0" err="1"/>
              <a:t>түрлерінің</a:t>
            </a:r>
            <a:r>
              <a:rPr lang="ru-RU" dirty="0"/>
              <a:t> </a:t>
            </a:r>
            <a:r>
              <a:rPr lang="ru-RU" dirty="0" err="1"/>
              <a:t>корпусында</a:t>
            </a:r>
            <a:r>
              <a:rPr lang="ru-RU" dirty="0"/>
              <a:t> </a:t>
            </a:r>
            <a:r>
              <a:rPr lang="ru-RU" dirty="0" err="1"/>
              <a:t>сығылған</a:t>
            </a:r>
            <a:r>
              <a:rPr lang="ru-RU" dirty="0"/>
              <a:t> </a:t>
            </a:r>
            <a:r>
              <a:rPr lang="ru-RU" dirty="0" err="1"/>
              <a:t>ауаны</a:t>
            </a:r>
            <a:r>
              <a:rPr lang="ru-RU" dirty="0"/>
              <a:t> </a:t>
            </a:r>
            <a:r>
              <a:rPr lang="ru-RU" dirty="0" err="1"/>
              <a:t>айдауға</a:t>
            </a:r>
            <a:r>
              <a:rPr lang="ru-RU" dirty="0"/>
              <a:t> </a:t>
            </a:r>
            <a:r>
              <a:rPr lang="ru-RU" dirty="0" err="1"/>
              <a:t>және</a:t>
            </a:r>
            <a:r>
              <a:rPr lang="ru-RU" dirty="0"/>
              <a:t> </a:t>
            </a:r>
            <a:r>
              <a:rPr lang="ru-RU" dirty="0" err="1"/>
              <a:t>манометрді</a:t>
            </a:r>
            <a:r>
              <a:rPr lang="ru-RU" dirty="0"/>
              <a:t> </a:t>
            </a:r>
            <a:r>
              <a:rPr lang="ru-RU" dirty="0" err="1"/>
              <a:t>қосуға</a:t>
            </a:r>
            <a:r>
              <a:rPr lang="ru-RU" dirty="0"/>
              <a:t> </a:t>
            </a:r>
            <a:r>
              <a:rPr lang="ru-RU" dirty="0" err="1"/>
              <a:t>арналған</a:t>
            </a:r>
            <a:r>
              <a:rPr lang="ru-RU" dirty="0"/>
              <a:t> ниппель </a:t>
            </a:r>
            <a:r>
              <a:rPr lang="ru-RU" dirty="0" err="1"/>
              <a:t>қарастырылған</a:t>
            </a:r>
            <a:r>
              <a:rPr lang="ru-RU" dirty="0"/>
              <a:t>. </a:t>
            </a:r>
            <a:r>
              <a:rPr lang="ru-RU" dirty="0" err="1"/>
              <a:t>Мысалдарға</a:t>
            </a:r>
            <a:r>
              <a:rPr lang="ru-RU" dirty="0"/>
              <a:t> </a:t>
            </a:r>
            <a:r>
              <a:rPr lang="en-US" dirty="0"/>
              <a:t>Lucent Technologies 2500 </a:t>
            </a:r>
            <a:r>
              <a:rPr lang="ru-RU" dirty="0" err="1"/>
              <a:t>сериялы</a:t>
            </a:r>
            <a:r>
              <a:rPr lang="ru-RU" dirty="0"/>
              <a:t> муфта </a:t>
            </a:r>
            <a:r>
              <a:rPr lang="ru-RU" dirty="0" err="1"/>
              <a:t>және</a:t>
            </a:r>
            <a:r>
              <a:rPr lang="ru-RU" dirty="0"/>
              <a:t> 3</a:t>
            </a:r>
            <a:r>
              <a:rPr lang="en-US" dirty="0"/>
              <a:t>M </a:t>
            </a:r>
            <a:r>
              <a:rPr lang="ru-RU" dirty="0" err="1"/>
              <a:t>сериялы</a:t>
            </a:r>
            <a:r>
              <a:rPr lang="ru-RU" dirty="0"/>
              <a:t> 2178 муфта </a:t>
            </a:r>
            <a:r>
              <a:rPr lang="ru-RU" dirty="0" err="1"/>
              <a:t>жатады</a:t>
            </a:r>
            <a:r>
              <a:rPr lang="ru-RU" dirty="0"/>
              <a:t>.</a:t>
            </a:r>
          </a:p>
          <a:p>
            <a:pPr algn="just"/>
            <a:r>
              <a:rPr lang="ru-RU" dirty="0" err="1"/>
              <a:t>Муфталардың</a:t>
            </a:r>
            <a:r>
              <a:rPr lang="ru-RU" dirty="0"/>
              <a:t> </a:t>
            </a:r>
            <a:r>
              <a:rPr lang="ru-RU" dirty="0" err="1"/>
              <a:t>конструкциясы</a:t>
            </a:r>
            <a:r>
              <a:rPr lang="ru-RU" dirty="0"/>
              <a:t> </a:t>
            </a:r>
            <a:r>
              <a:rPr lang="ru-RU" dirty="0" err="1"/>
              <a:t>тығыздау</a:t>
            </a:r>
            <a:r>
              <a:rPr lang="ru-RU" dirty="0"/>
              <a:t> </a:t>
            </a:r>
            <a:r>
              <a:rPr lang="ru-RU" dirty="0" err="1"/>
              <a:t>әдісімен</a:t>
            </a:r>
            <a:r>
              <a:rPr lang="ru-RU" dirty="0"/>
              <a:t> </a:t>
            </a:r>
            <a:r>
              <a:rPr lang="ru-RU" dirty="0" err="1"/>
              <a:t>сипатталады</a:t>
            </a:r>
            <a:r>
              <a:rPr lang="ru-RU" dirty="0"/>
              <a:t> - «</a:t>
            </a:r>
            <a:r>
              <a:rPr lang="ru-RU" dirty="0" err="1"/>
              <a:t>суық</a:t>
            </a:r>
            <a:r>
              <a:rPr lang="ru-RU" dirty="0"/>
              <a:t>» </a:t>
            </a:r>
            <a:r>
              <a:rPr lang="ru-RU" dirty="0" err="1"/>
              <a:t>немесе</a:t>
            </a:r>
            <a:r>
              <a:rPr lang="ru-RU" dirty="0"/>
              <a:t> «</a:t>
            </a:r>
            <a:r>
              <a:rPr lang="ru-RU" dirty="0" err="1"/>
              <a:t>ыстық</a:t>
            </a:r>
            <a:r>
              <a:rPr lang="ru-RU" dirty="0"/>
              <a:t>» </a:t>
            </a:r>
            <a:r>
              <a:rPr lang="ru-RU" dirty="0" err="1"/>
              <a:t>және</a:t>
            </a:r>
            <a:r>
              <a:rPr lang="ru-RU" dirty="0"/>
              <a:t> </a:t>
            </a:r>
            <a:r>
              <a:rPr lang="ru-RU" dirty="0" err="1"/>
              <a:t>құрылыс</a:t>
            </a:r>
            <a:r>
              <a:rPr lang="ru-RU" dirty="0"/>
              <a:t> </a:t>
            </a:r>
            <a:r>
              <a:rPr lang="ru-RU" dirty="0" err="1"/>
              <a:t>ұзындықтарының</a:t>
            </a:r>
            <a:r>
              <a:rPr lang="ru-RU" dirty="0"/>
              <a:t> </a:t>
            </a:r>
            <a:r>
              <a:rPr lang="ru-RU" dirty="0" err="1"/>
              <a:t>қосылу</a:t>
            </a:r>
            <a:r>
              <a:rPr lang="ru-RU" dirty="0"/>
              <a:t> </a:t>
            </a:r>
            <a:r>
              <a:rPr lang="ru-RU" dirty="0" err="1"/>
              <a:t>түрі</a:t>
            </a:r>
            <a:r>
              <a:rPr lang="ru-RU" dirty="0"/>
              <a:t>: </a:t>
            </a:r>
            <a:r>
              <a:rPr lang="ru-RU" dirty="0" err="1"/>
              <a:t>арқылы</a:t>
            </a:r>
            <a:r>
              <a:rPr lang="ru-RU" dirty="0"/>
              <a:t>, </a:t>
            </a:r>
            <a:r>
              <a:rPr lang="ru-RU" dirty="0" err="1"/>
              <a:t>тұйық</a:t>
            </a:r>
            <a:r>
              <a:rPr lang="ru-RU" dirty="0"/>
              <a:t> </a:t>
            </a:r>
            <a:r>
              <a:rPr lang="ru-RU" dirty="0" err="1"/>
              <a:t>немесе</a:t>
            </a:r>
            <a:r>
              <a:rPr lang="ru-RU" dirty="0"/>
              <a:t> </a:t>
            </a:r>
            <a:r>
              <a:rPr lang="ru-RU" dirty="0" err="1"/>
              <a:t>әмбебап</a:t>
            </a:r>
            <a:r>
              <a:rPr lang="ru-RU" dirty="0"/>
              <a:t>, 14.2.суретті </a:t>
            </a:r>
            <a:r>
              <a:rPr lang="ru-RU" dirty="0" err="1"/>
              <a:t>қараңыз</a:t>
            </a:r>
            <a:r>
              <a:rPr lang="ru-RU" dirty="0"/>
              <a:t>. </a:t>
            </a:r>
          </a:p>
          <a:p>
            <a:pPr algn="just"/>
            <a:endParaRPr lang="kk-KZ" dirty="0" smtClean="0"/>
          </a:p>
          <a:p>
            <a:pPr algn="just"/>
            <a:endParaRPr lang="kk-KZ" dirty="0"/>
          </a:p>
          <a:p>
            <a:pPr algn="just"/>
            <a:endParaRPr lang="kk-KZ" dirty="0" smtClean="0"/>
          </a:p>
          <a:p>
            <a:pPr algn="just"/>
            <a:endParaRPr lang="kk-KZ" dirty="0"/>
          </a:p>
          <a:p>
            <a:pPr algn="just"/>
            <a:endParaRPr lang="kk-KZ" dirty="0" smtClean="0"/>
          </a:p>
          <a:p>
            <a:pPr algn="just"/>
            <a:endParaRPr lang="kk-KZ" dirty="0"/>
          </a:p>
          <a:p>
            <a:pPr algn="just"/>
            <a:endParaRPr lang="kk-KZ" dirty="0" smtClean="0"/>
          </a:p>
          <a:p>
            <a:pPr algn="just"/>
            <a:endParaRPr lang="kk-KZ" dirty="0"/>
          </a:p>
          <a:p>
            <a:pPr algn="just"/>
            <a:endParaRPr lang="ru-RU" dirty="0"/>
          </a:p>
          <a:p>
            <a:pPr algn="just"/>
            <a:r>
              <a:rPr lang="ru-RU" dirty="0"/>
              <a:t> </a:t>
            </a:r>
          </a:p>
          <a:p>
            <a:pPr algn="just"/>
            <a:r>
              <a:rPr lang="ru-RU" dirty="0"/>
              <a:t>14.2-сурет. </a:t>
            </a:r>
            <a:r>
              <a:rPr lang="ru-RU" dirty="0" err="1"/>
              <a:t>Тығыздау</a:t>
            </a:r>
            <a:r>
              <a:rPr lang="ru-RU" dirty="0"/>
              <a:t> </a:t>
            </a:r>
            <a:r>
              <a:rPr lang="ru-RU" dirty="0" err="1"/>
              <a:t>әдісі</a:t>
            </a:r>
            <a:r>
              <a:rPr lang="ru-RU" dirty="0"/>
              <a:t> </a:t>
            </a:r>
            <a:r>
              <a:rPr lang="ru-RU" dirty="0" err="1"/>
              <a:t>және</a:t>
            </a:r>
            <a:r>
              <a:rPr lang="ru-RU" dirty="0"/>
              <a:t> </a:t>
            </a:r>
            <a:r>
              <a:rPr lang="ru-RU" dirty="0" err="1"/>
              <a:t>қосылу</a:t>
            </a:r>
            <a:r>
              <a:rPr lang="ru-RU" dirty="0"/>
              <a:t> </a:t>
            </a:r>
            <a:r>
              <a:rPr lang="ru-RU" dirty="0" err="1"/>
              <a:t>түрі</a:t>
            </a:r>
            <a:r>
              <a:rPr lang="ru-RU" dirty="0"/>
              <a:t> </a:t>
            </a:r>
            <a:r>
              <a:rPr lang="ru-RU" dirty="0" err="1"/>
              <a:t>бойынша</a:t>
            </a:r>
            <a:r>
              <a:rPr lang="ru-RU" dirty="0"/>
              <a:t> </a:t>
            </a:r>
            <a:r>
              <a:rPr lang="ru-RU" dirty="0" err="1"/>
              <a:t>құрылымның</a:t>
            </a:r>
            <a:r>
              <a:rPr lang="ru-RU" dirty="0"/>
              <a:t> </a:t>
            </a:r>
            <a:r>
              <a:rPr lang="ru-RU" dirty="0" err="1"/>
              <a:t>жіктелуі</a:t>
            </a:r>
            <a:endParaRPr lang="ru-RU" dirty="0"/>
          </a:p>
          <a:p>
            <a:pPr algn="just"/>
            <a:endParaRPr lang="ru-RU" dirty="0"/>
          </a:p>
        </p:txBody>
      </p:sp>
      <p:pic>
        <p:nvPicPr>
          <p:cNvPr id="10" name="image888.png"/>
          <p:cNvPicPr/>
          <p:nvPr/>
        </p:nvPicPr>
        <p:blipFill>
          <a:blip r:embed="rId2" cstate="print">
            <a:extLst>
              <a:ext uri="{28A0092B-C50C-407E-A947-70E740481C1C}">
                <a14:useLocalDpi xmlns:a14="http://schemas.microsoft.com/office/drawing/2010/main" val="0"/>
              </a:ext>
            </a:extLst>
          </a:blip>
          <a:stretch>
            <a:fillRect/>
          </a:stretch>
        </p:blipFill>
        <p:spPr>
          <a:xfrm>
            <a:off x="5076825" y="3334696"/>
            <a:ext cx="6748463" cy="2551753"/>
          </a:xfrm>
          <a:prstGeom prst="rect">
            <a:avLst/>
          </a:prstGeom>
        </p:spPr>
      </p:pic>
    </p:spTree>
    <p:extLst>
      <p:ext uri="{BB962C8B-B14F-4D97-AF65-F5344CB8AC3E}">
        <p14:creationId xmlns:p14="http://schemas.microsoft.com/office/powerpoint/2010/main" val="1280775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a:t>Муфталардың</a:t>
            </a:r>
            <a:r>
              <a:rPr lang="ru-RU" sz="2400" dirty="0"/>
              <a:t> </a:t>
            </a:r>
            <a:r>
              <a:rPr lang="ru-RU" sz="2400" dirty="0" err="1"/>
              <a:t>конструкциялары</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7</a:t>
            </a:r>
            <a:endParaRPr lang="ru-RU" dirty="0">
              <a:solidFill>
                <a:schemeClr val="tx1"/>
              </a:solidFill>
            </a:endParaRPr>
          </a:p>
        </p:txBody>
      </p:sp>
      <p:sp>
        <p:nvSpPr>
          <p:cNvPr id="2" name="Прямоугольник 1"/>
          <p:cNvSpPr/>
          <p:nvPr/>
        </p:nvSpPr>
        <p:spPr>
          <a:xfrm>
            <a:off x="200025" y="732146"/>
            <a:ext cx="11787188" cy="5355312"/>
          </a:xfrm>
          <a:prstGeom prst="rect">
            <a:avLst/>
          </a:prstGeom>
        </p:spPr>
        <p:txBody>
          <a:bodyPr wrap="square">
            <a:spAutoFit/>
          </a:bodyPr>
          <a:lstStyle/>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OK қабықшаларын қалпына келтірудің «суық» әдісі муфталардың сыртқы бөліктерін қосуға негізделген сорттарға ие:</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kk-KZ" dirty="0">
                <a:latin typeface="Times New Roman" panose="02020603050405020304" pitchFamily="18" charset="0"/>
                <a:ea typeface="Times New Roman" panose="02020603050405020304" pitchFamily="18" charset="0"/>
                <a:cs typeface="Times New Roman" panose="02020603050405020304" pitchFamily="18" charset="0"/>
              </a:rPr>
              <a:t>болттар (муфталар: BR компаниясы Morel; UCS04-6 Межгорсвязьстрой АҚ +	RXS;металл	</a:t>
            </a: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муфталар сериясы </a:t>
            </a:r>
            <a:r>
              <a:rPr lang="kk-KZ" dirty="0">
                <a:latin typeface="Times New Roman" panose="02020603050405020304" pitchFamily="18" charset="0"/>
                <a:ea typeface="Times New Roman" panose="02020603050405020304" pitchFamily="18" charset="0"/>
                <a:cs typeface="Times New Roman" panose="02020603050405020304" pitchFamily="18" charset="0"/>
              </a:rPr>
              <a:t>MOMZ және MOMU	АҚ«Лентелефонстрой»);</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kk-KZ" dirty="0">
                <a:latin typeface="Times New Roman" panose="02020603050405020304" pitchFamily="18" charset="0"/>
                <a:ea typeface="Times New Roman" panose="02020603050405020304" pitchFamily="18" charset="0"/>
                <a:cs typeface="Times New Roman" panose="02020603050405020304" pitchFamily="18" charset="0"/>
              </a:rPr>
              <a:t>қысқыштар (муфталар: Raychem фирмасының FOSC, Фудзи-курадан FSCO, сондай-ақ Hellermann және Egerton фирмаларының муфталары);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ru-RU" dirty="0" err="1">
                <a:latin typeface="Times New Roman" panose="02020603050405020304" pitchFamily="18" charset="0"/>
                <a:ea typeface="Times New Roman" panose="02020603050405020304" pitchFamily="18" charset="0"/>
                <a:cs typeface="Times New Roman" panose="02020603050405020304" pitchFamily="18" charset="0"/>
              </a:rPr>
              <a:t>ысырмалар</a:t>
            </a:r>
            <a:r>
              <a:rPr lang="ru-RU" dirty="0">
                <a:latin typeface="Times New Roman" panose="02020603050405020304" pitchFamily="18" charset="0"/>
                <a:ea typeface="Times New Roman" panose="02020603050405020304" pitchFamily="18" charset="0"/>
                <a:cs typeface="Times New Roman" panose="02020603050405020304" pitchFamily="18" charset="0"/>
              </a:rPr>
              <a:t>	(муфта	2500	</a:t>
            </a:r>
            <a:r>
              <a:rPr lang="en-US" dirty="0">
                <a:latin typeface="Times New Roman" panose="02020603050405020304" pitchFamily="18" charset="0"/>
                <a:ea typeface="Times New Roman" panose="02020603050405020304" pitchFamily="18" charset="0"/>
                <a:cs typeface="Times New Roman" panose="02020603050405020304" pitchFamily="18" charset="0"/>
              </a:rPr>
              <a:t>LG</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cs typeface="Times New Roman" panose="02020603050405020304" pitchFamily="18" charset="0"/>
              </a:rPr>
              <a:t>DC</a:t>
            </a:r>
            <a:r>
              <a:rPr lang="ru-RU" dirty="0">
                <a:latin typeface="Times New Roman" panose="02020603050405020304" pitchFamily="18" charset="0"/>
                <a:ea typeface="Times New Roman" panose="02020603050405020304" pitchFamily="18" charset="0"/>
                <a:cs typeface="Times New Roman" panose="02020603050405020304" pitchFamily="18" charset="0"/>
              </a:rPr>
              <a:t>4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Люсент</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технологиялар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компаниялар</a:t>
            </a:r>
            <a:r>
              <a:rPr lang="kk-KZ" dirty="0">
                <a:latin typeface="Times New Roman" panose="02020603050405020304" pitchFamily="18" charset="0"/>
                <a:ea typeface="Times New Roman" panose="02020603050405020304" pitchFamily="18" charset="0"/>
                <a:cs typeface="Times New Roman" panose="02020603050405020304" pitchFamily="18" charset="0"/>
              </a:rPr>
              <a:t>ы</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ФОК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снарядтарын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қалпына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келтірудің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ыстық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әдісі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отты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немесе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ыстық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ауаны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пайдалануды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қамтиды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Бұл</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әдіспен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муфтаның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сыртқы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бөліктері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қосылады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полиэтиленді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немесе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термиялық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ленталарды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жылыту</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ru-RU" dirty="0" err="1">
                <a:latin typeface="Times New Roman" panose="02020603050405020304" pitchFamily="18" charset="0"/>
                <a:ea typeface="Times New Roman" panose="02020603050405020304" pitchFamily="18" charset="0"/>
                <a:cs typeface="Times New Roman" panose="02020603050405020304" pitchFamily="18" charset="0"/>
              </a:rPr>
              <a:t>қыздыру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манжеттері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немесе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термиялық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түтіктер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муфталар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Райчем</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фирмасының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FOSC-100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Связьстройдеталь</a:t>
            </a:r>
            <a:r>
              <a:rPr lang="ru-RU" dirty="0">
                <a:latin typeface="Times New Roman" panose="02020603050405020304" pitchFamily="18" charset="0"/>
                <a:ea typeface="Times New Roman" panose="02020603050405020304" pitchFamily="18" charset="0"/>
                <a:cs typeface="Times New Roman" panose="02020603050405020304" pitchFamily="18" charset="0"/>
              </a:rPr>
              <a:t>» ЖАО-</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МТОК96).</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Бірқатар конструкцияларда «суық» және «ыстық» әдістері муфталарды герметизациялаудың әдісі болып табфлады. Мысалы, Raychem компаниясының FOSC-400 муфтасында басы бар корпус қысқыштармен механикалық түрде жалғанған, ал бастиекке ОК кірісі нығыздалған. Дәл осындайды Ericsson және Hesfibel муфталарынан көруге болады, мұнда муфта корпусы резеңке тығыздағышпен және болттармен тығыздалған.</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Қазіргі уақытта 25-тен астам компания ресейлік нарықта әртүрлі дизайндағы ОК орнату үшін 80-нен астам муфтаны ұсынады</a:t>
            </a: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2304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1451" y="487025"/>
            <a:ext cx="11815762" cy="6370975"/>
          </a:xfrm>
          <a:prstGeom prst="rect">
            <a:avLst/>
          </a:prstGeom>
        </p:spPr>
        <p:txBody>
          <a:bodyPr wrap="square">
            <a:spAutoFit/>
          </a:bodyPr>
          <a:lstStyle/>
          <a:p>
            <a:pPr indent="450215" algn="just">
              <a:spcAft>
                <a:spcPts val="0"/>
              </a:spcAft>
            </a:pPr>
            <a:r>
              <a:rPr lang="kk-KZ" sz="1700" dirty="0" smtClean="0">
                <a:latin typeface="Times New Roman" panose="02020603050405020304" pitchFamily="18" charset="0"/>
                <a:ea typeface="Times New Roman" panose="02020603050405020304" pitchFamily="18" charset="0"/>
                <a:cs typeface="Times New Roman" panose="02020603050405020304" pitchFamily="18" charset="0"/>
              </a:rPr>
              <a:t>Кез </a:t>
            </a:r>
            <a:r>
              <a:rPr lang="kk-KZ" sz="1700" dirty="0">
                <a:latin typeface="Times New Roman" panose="02020603050405020304" pitchFamily="18" charset="0"/>
                <a:ea typeface="Times New Roman" panose="02020603050405020304" pitchFamily="18" charset="0"/>
                <a:cs typeface="Times New Roman" panose="02020603050405020304" pitchFamily="18" charset="0"/>
              </a:rPr>
              <a:t>келген муфтаның дизайнын таңдау оларды пайдалану шарттарына және ОК төсеу әдістеріне байланысты. Кез келген қосылыс болуы керек:</a:t>
            </a:r>
            <a:endParaRPr lang="ru-RU" sz="17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kk-KZ" sz="1700" dirty="0">
                <a:latin typeface="Times New Roman" panose="02020603050405020304" pitchFamily="18" charset="0"/>
                <a:ea typeface="Times New Roman" panose="02020603050405020304" pitchFamily="18" charset="0"/>
                <a:cs typeface="Times New Roman" panose="02020603050405020304" pitchFamily="18" charset="0"/>
              </a:rPr>
              <a:t>сыртқы қабықты бекітуге арналған бөлшектер OK;</a:t>
            </a:r>
            <a:endParaRPr lang="ru-RU" sz="17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kk-KZ" sz="1700" dirty="0">
                <a:latin typeface="Times New Roman" panose="02020603050405020304" pitchFamily="18" charset="0"/>
                <a:ea typeface="Times New Roman" panose="02020603050405020304" pitchFamily="18" charset="0"/>
                <a:cs typeface="Times New Roman" panose="02020603050405020304" pitchFamily="18" charset="0"/>
              </a:rPr>
              <a:t>ОК конструкциясының күштік элементтерінің электрлік үздіксіздігін және механикалық беріктігін қамтамасыз ететін түйіндер;</a:t>
            </a:r>
            <a:endParaRPr lang="ru-RU" sz="17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kk-KZ" sz="1700" dirty="0">
                <a:latin typeface="Times New Roman" panose="02020603050405020304" pitchFamily="18" charset="0"/>
                <a:ea typeface="Times New Roman" panose="02020603050405020304" pitchFamily="18" charset="0"/>
                <a:cs typeface="Times New Roman" panose="02020603050405020304" pitchFamily="18" charset="0"/>
              </a:rPr>
              <a:t>агенттерді сақтауға және қорғауға арналған кассеталар;</a:t>
            </a:r>
            <a:endParaRPr lang="ru-RU" sz="17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ru-RU" sz="1700" dirty="0" err="1">
                <a:latin typeface="Times New Roman" panose="02020603050405020304" pitchFamily="18" charset="0"/>
                <a:ea typeface="Times New Roman" panose="02020603050405020304" pitchFamily="18" charset="0"/>
                <a:cs typeface="Times New Roman" panose="02020603050405020304" pitchFamily="18" charset="0"/>
              </a:rPr>
              <a:t>жерге</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ea typeface="Times New Roman" panose="02020603050405020304" pitchFamily="18" charset="0"/>
                <a:cs typeface="Times New Roman" panose="02020603050405020304" pitchFamily="18" charset="0"/>
              </a:rPr>
              <a:t>қосуға</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ea typeface="Times New Roman" panose="02020603050405020304" pitchFamily="18" charset="0"/>
                <a:cs typeface="Times New Roman" panose="02020603050405020304" pitchFamily="18" charset="0"/>
              </a:rPr>
              <a:t>арналған</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ea typeface="Times New Roman" panose="02020603050405020304" pitchFamily="18" charset="0"/>
                <a:cs typeface="Times New Roman" panose="02020603050405020304" pitchFamily="18" charset="0"/>
              </a:rPr>
              <a:t>түйіндер</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7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sz="1700" dirty="0" err="1">
                <a:latin typeface="Times New Roman" panose="02020603050405020304" pitchFamily="18" charset="0"/>
                <a:ea typeface="Times New Roman" panose="02020603050405020304" pitchFamily="18" charset="0"/>
                <a:cs typeface="Times New Roman" panose="02020603050405020304" pitchFamily="18" charset="0"/>
              </a:rPr>
              <a:t>Муфталардың</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ea typeface="Times New Roman" panose="02020603050405020304" pitchFamily="18" charset="0"/>
                <a:cs typeface="Times New Roman" panose="02020603050405020304" pitchFamily="18" charset="0"/>
              </a:rPr>
              <a:t>конструкцияларына</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ea typeface="Times New Roman" panose="02020603050405020304" pitchFamily="18" charset="0"/>
                <a:cs typeface="Times New Roman" panose="02020603050405020304" pitchFamily="18" charset="0"/>
              </a:rPr>
              <a:t>қойылатын</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ea typeface="Times New Roman" panose="02020603050405020304" pitchFamily="18" charset="0"/>
                <a:cs typeface="Times New Roman" panose="02020603050405020304" pitchFamily="18" charset="0"/>
              </a:rPr>
              <a:t>негізгі</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ea typeface="Times New Roman" panose="02020603050405020304" pitchFamily="18" charset="0"/>
                <a:cs typeface="Times New Roman" panose="02020603050405020304" pitchFamily="18" charset="0"/>
              </a:rPr>
              <a:t>талаптар</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 ITU-T </a:t>
            </a:r>
            <a:r>
              <a:rPr lang="ru-RU" sz="1700" dirty="0" err="1">
                <a:latin typeface="Times New Roman" panose="02020603050405020304" pitchFamily="18" charset="0"/>
                <a:ea typeface="Times New Roman" panose="02020603050405020304" pitchFamily="18" charset="0"/>
                <a:cs typeface="Times New Roman" panose="02020603050405020304" pitchFamily="18" charset="0"/>
              </a:rPr>
              <a:t>ұсынымдарында</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ea typeface="Times New Roman" panose="02020603050405020304" pitchFamily="18" charset="0"/>
                <a:cs typeface="Times New Roman" panose="02020603050405020304" pitchFamily="18" charset="0"/>
              </a:rPr>
              <a:t>көрсетілген</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ea typeface="Times New Roman" panose="02020603050405020304" pitchFamily="18" charset="0"/>
                <a:cs typeface="Times New Roman" panose="02020603050405020304" pitchFamily="18" charset="0"/>
              </a:rPr>
              <a:t>Муфталардың</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ea typeface="Times New Roman" panose="02020603050405020304" pitchFamily="18" charset="0"/>
                <a:cs typeface="Times New Roman" panose="02020603050405020304" pitchFamily="18" charset="0"/>
              </a:rPr>
              <a:t>конструкцияларын</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ea typeface="Times New Roman" panose="02020603050405020304" pitchFamily="18" charset="0"/>
                <a:cs typeface="Times New Roman" panose="02020603050405020304" pitchFamily="18" charset="0"/>
              </a:rPr>
              <a:t>нақтылауға</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ea typeface="Times New Roman" panose="02020603050405020304" pitchFamily="18" charset="0"/>
                <a:cs typeface="Times New Roman" panose="02020603050405020304" pitchFamily="18" charset="0"/>
              </a:rPr>
              <a:t>олардың</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ea typeface="Times New Roman" panose="02020603050405020304" pitchFamily="18" charset="0"/>
                <a:cs typeface="Times New Roman" panose="02020603050405020304" pitchFamily="18" charset="0"/>
              </a:rPr>
              <a:t>тағайындалуы</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 мен </a:t>
            </a:r>
            <a:r>
              <a:rPr lang="ru-RU" sz="1700" dirty="0" err="1">
                <a:latin typeface="Times New Roman" panose="02020603050405020304" pitchFamily="18" charset="0"/>
                <a:ea typeface="Times New Roman" panose="02020603050405020304" pitchFamily="18" charset="0"/>
                <a:cs typeface="Times New Roman" panose="02020603050405020304" pitchFamily="18" charset="0"/>
              </a:rPr>
              <a:t>пайдалану</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ea typeface="Times New Roman" panose="02020603050405020304" pitchFamily="18" charset="0"/>
                <a:cs typeface="Times New Roman" panose="02020603050405020304" pitchFamily="18" charset="0"/>
              </a:rPr>
              <a:t>шарттары</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ea typeface="Times New Roman" panose="02020603050405020304" pitchFamily="18" charset="0"/>
                <a:cs typeface="Times New Roman" panose="02020603050405020304" pitchFamily="18" charset="0"/>
              </a:rPr>
              <a:t>үлкен</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ea typeface="Times New Roman" panose="02020603050405020304" pitchFamily="18" charset="0"/>
                <a:cs typeface="Times New Roman" panose="02020603050405020304" pitchFamily="18" charset="0"/>
              </a:rPr>
              <a:t>әсер</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00" dirty="0" err="1">
                <a:latin typeface="Times New Roman" panose="02020603050405020304" pitchFamily="18" charset="0"/>
                <a:ea typeface="Times New Roman" panose="02020603050405020304" pitchFamily="18" charset="0"/>
                <a:cs typeface="Times New Roman" panose="02020603050405020304" pitchFamily="18" charset="0"/>
              </a:rPr>
              <a:t>етеді</a:t>
            </a:r>
            <a:r>
              <a:rPr lang="ru-RU" sz="17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7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sz="1700" dirty="0">
                <a:latin typeface="Times New Roman" panose="02020603050405020304" pitchFamily="18" charset="0"/>
                <a:ea typeface="Times New Roman" panose="02020603050405020304" pitchFamily="18" charset="0"/>
                <a:cs typeface="Times New Roman" panose="02020603050405020304" pitchFamily="18" charset="0"/>
              </a:rPr>
              <a:t>Өздеріңіз білетіндей, муфталарды бөлмелерде, кабельдік арналарда, коллекторларда, шахталарда, әртүрлі санаттағы топырақтарда, су қоймаларында және ашық ауада орналастыруға болады. Орнатудың мұндай әртүрлілігі муфталардың дизайнын жасау кезінде мыналарды қамтамасыз етуді талап етеді:</a:t>
            </a:r>
            <a:endParaRPr lang="ru-RU" sz="17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kk-KZ" sz="1700" dirty="0">
                <a:latin typeface="Times New Roman" panose="02020603050405020304" pitchFamily="18" charset="0"/>
                <a:ea typeface="Times New Roman" panose="02020603050405020304" pitchFamily="18" charset="0"/>
                <a:cs typeface="Times New Roman" panose="02020603050405020304" pitchFamily="18" charset="0"/>
              </a:rPr>
              <a:t>қарапайымдылық	Және	сенімділік	монтаждау	 (брондалған қақпақтардың мөрі және орталық қуат элементі (CSE));</a:t>
            </a:r>
            <a:endParaRPr lang="ru-RU" sz="17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kk-KZ" sz="1700" dirty="0">
                <a:latin typeface="Times New Roman" panose="02020603050405020304" pitchFamily="18" charset="0"/>
                <a:ea typeface="Times New Roman" panose="02020603050405020304" pitchFamily="18" charset="0"/>
                <a:cs typeface="Times New Roman" panose="02020603050405020304" pitchFamily="18" charset="0"/>
              </a:rPr>
              <a:t>OT (кемінде 30 мм) ең аз рұқсат етілген иілу радиустары және буындарды сенімді бекіту және кассеталарда ОК төсеу;</a:t>
            </a:r>
            <a:endParaRPr lang="ru-RU" sz="17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kk-KZ" sz="1700" dirty="0">
                <a:latin typeface="Times New Roman" panose="02020603050405020304" pitchFamily="18" charset="0"/>
                <a:ea typeface="Times New Roman" panose="02020603050405020304" pitchFamily="18" charset="0"/>
                <a:cs typeface="Times New Roman" panose="02020603050405020304" pitchFamily="18" charset="0"/>
              </a:rPr>
              <a:t>-60-тан +70°С-қа дейінгі диапазондағы температураның өзгеруіне байланысты OT ұзындығының өзгеруін өтеу үшін модульдер қорын төсеу;</a:t>
            </a:r>
            <a:endParaRPr lang="ru-RU" sz="17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kk-KZ" sz="1700" dirty="0">
                <a:latin typeface="Times New Roman" panose="02020603050405020304" pitchFamily="18" charset="0"/>
                <a:ea typeface="Times New Roman" panose="02020603050405020304" pitchFamily="18" charset="0"/>
                <a:cs typeface="Times New Roman" panose="02020603050405020304" pitchFamily="18" charset="0"/>
              </a:rPr>
              <a:t>қосымша енгізу мүмкіндігі</a:t>
            </a:r>
            <a:endParaRPr lang="ru-RU" sz="17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kk-KZ" sz="1700" dirty="0">
                <a:latin typeface="Times New Roman" panose="02020603050405020304" pitchFamily="18" charset="0"/>
                <a:ea typeface="Times New Roman" panose="02020603050405020304" pitchFamily="18" charset="0"/>
                <a:cs typeface="Times New Roman" panose="02020603050405020304" pitchFamily="18" charset="0"/>
              </a:rPr>
              <a:t>транзиттік, сондай-ақ салалық және тармақтық қосылыстар арқылы кабельді енгізу мүмкіндігі;</a:t>
            </a:r>
            <a:endParaRPr lang="ru-RU" sz="17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kk-KZ" sz="1700" dirty="0">
                <a:latin typeface="Times New Roman" panose="02020603050405020304" pitchFamily="18" charset="0"/>
                <a:ea typeface="Times New Roman" panose="02020603050405020304" pitchFamily="18" charset="0"/>
                <a:cs typeface="Times New Roman" panose="02020603050405020304" pitchFamily="18" charset="0"/>
              </a:rPr>
              <a:t>қабықтардың және барлық пластикалық бөлшектердің механикалық беріктігі; муфтаны бұзақылық әрекеттерден және ультракүлгін (күн) сәулеленуінен қорғайтын қорғаныс қақпақтарын орнату мүмкіндігі;</a:t>
            </a:r>
            <a:endParaRPr lang="ru-RU" sz="17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kk-KZ" sz="1700" dirty="0">
                <a:latin typeface="Times New Roman" panose="02020603050405020304" pitchFamily="18" charset="0"/>
                <a:ea typeface="Times New Roman" panose="02020603050405020304" pitchFamily="18" charset="0"/>
                <a:cs typeface="Times New Roman" panose="02020603050405020304" pitchFamily="18" charset="0"/>
              </a:rPr>
              <a:t>қоршаған орта факторларының әсерінен тығыздық (температура, атмосфералық жағдайлар, жер асты сулары, жаңбыр);</a:t>
            </a:r>
            <a:endParaRPr lang="ru-RU" sz="17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kk-KZ" sz="1700" dirty="0">
                <a:latin typeface="Times New Roman" panose="02020603050405020304" pitchFamily="18" charset="0"/>
                <a:ea typeface="Times New Roman" panose="02020603050405020304" pitchFamily="18" charset="0"/>
                <a:cs typeface="Times New Roman" panose="02020603050405020304" pitchFamily="18" charset="0"/>
              </a:rPr>
              <a:t>пайдаланудың барлық кезеңі үшін сенімділіктің барлық параметрлерін сақтау; тұрақтылық.</a:t>
            </a:r>
            <a:endParaRPr lang="ru-RU" sz="17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endParaRPr lang="kk-KZ" sz="1700" dirty="0" smtClean="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7884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a:t>Муфталардың</a:t>
            </a:r>
            <a:r>
              <a:rPr lang="ru-RU" sz="2400" dirty="0"/>
              <a:t> </a:t>
            </a:r>
            <a:r>
              <a:rPr lang="ru-RU" sz="2400" dirty="0" err="1"/>
              <a:t>конструкциялары</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9</a:t>
            </a:r>
            <a:endParaRPr lang="ru-RU" dirty="0">
              <a:solidFill>
                <a:schemeClr val="tx1"/>
              </a:solidFill>
            </a:endParaRPr>
          </a:p>
        </p:txBody>
      </p:sp>
      <p:sp>
        <p:nvSpPr>
          <p:cNvPr id="2" name="Прямоугольник 1"/>
          <p:cNvSpPr/>
          <p:nvPr/>
        </p:nvSpPr>
        <p:spPr>
          <a:xfrm>
            <a:off x="342900" y="1097903"/>
            <a:ext cx="11472863" cy="5632311"/>
          </a:xfrm>
          <a:prstGeom prst="rect">
            <a:avLst/>
          </a:prstGeom>
        </p:spPr>
        <p:txBody>
          <a:bodyPr wrap="square">
            <a:spAutoFit/>
          </a:bodyPr>
          <a:lstStyle/>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Бұл талаптарды орындау үшін муфтада жоғары берік жарықпен тұрақтандырылған пластмассалар немесе тот баспайтын болаттар, жабысқақ негізі бар терможиғыш материалдар, өздігінен қататын қосылыстар, вулканизацияланған резеңке, мастикалар, ленталар мен отандық және шетелдік желімдер қолданылады.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Ең үлкен эксплуатациялық сенімділік ОК-ны иілу кернеуінен, бұралудан және бронь астындағы судың бойлық енуінен қорғайтын муфталардың бөліктері болуы керек, мысалы, брондалған қақпақты тығыздау қондырғылары. Муфталардың кейбір конструкцияларында найзағай ағындарының әсерінен қорғаудың қосымша шаралары қарастырылған. Осы мақсатта, мысалы, 1, 2 және 3 типті магистральдық кабельдерді монтаждау үшін қолданылатын МТОК 96-01 гильзасы 01,2-2,5 мм кабель броньының болат дөңгелек сымдарын бекітуге арналған түйінмен (фитингпен) жабдықталған. қосымша иілусіз кез келген қаттылықтың жеңіне салынған. Мұндай бекіту қондырғысы монтаждалған ФОК-тың максималды рұқсат етілген созылу күшінің 50-80% дейін созу күшін қолдануды қамтамасыз етеді.</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Электрлік жабық және оқшауланған ОК-тің құрыш қақпақтарын алу үшін жерге сымдарды бекіту үшін 114 кА-ға дейінгі найзағай токтарының өтуіне мүмкіндік беретін бекіту блогы қолданылады. Жерге қосу сымдарын шығару және оларды жерге қосу контейнеріне қосу үшін муфтаның бастиегінде салалық құбырлар бар.</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Муфтаның ішінде OK құрылымдық элементтерді орналастыруға және бекітуге арналған құрамдас бөліктер мен бөлшектер бар:</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CSE арнайы механикалық қондырғымен бекітіледі; бір түтікте еркін жататын оптикалық талшықтары кез келген қаттылықтағы модульдік түтіктері бар кабельдерді қоса алғанда, кабельдердің кез келген пайдаланылатын түрлерінің оптикалық талшықтарының қорларын орналастыруға және бекітуге арналған құрылғылар; талшықтардың бір бөлігінің транзитпен өту мүмкіндігін қамтамасыз ету.</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575075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TM03457444[[fn=Базис]]</Template>
  <TotalTime>226</TotalTime>
  <Words>2682</Words>
  <Application>Microsoft Office PowerPoint</Application>
  <PresentationFormat>Широкоэкранный</PresentationFormat>
  <Paragraphs>188</Paragraphs>
  <Slides>18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Arial</vt:lpstr>
      <vt:lpstr>Calibri</vt:lpstr>
      <vt:lpstr>Calibri Light</vt:lpstr>
      <vt:lpstr>Symbol</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Учетная запись Майкрософт</dc:creator>
  <cp:lastModifiedBy>Учетная запись Майкрософт</cp:lastModifiedBy>
  <cp:revision>28</cp:revision>
  <dcterms:created xsi:type="dcterms:W3CDTF">2022-07-25T13:01:11Z</dcterms:created>
  <dcterms:modified xsi:type="dcterms:W3CDTF">2022-07-30T21:21:08Z</dcterms:modified>
</cp:coreProperties>
</file>