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4" r:id="rId7"/>
    <p:sldId id="265" r:id="rId8"/>
    <p:sldId id="266" r:id="rId9"/>
    <p:sldId id="269" r:id="rId10"/>
    <p:sldId id="268" r:id="rId11"/>
    <p:sldId id="275" r:id="rId12"/>
    <p:sldId id="274" r:id="rId13"/>
    <p:sldId id="271" r:id="rId14"/>
    <p:sldId id="272" r:id="rId15"/>
    <p:sldId id="273" r:id="rId16"/>
    <p:sldId id="270" r:id="rId17"/>
    <p:sldId id="276" r:id="rId18"/>
    <p:sldId id="277" r:id="rId19"/>
    <p:sldId id="258"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871E4-3074-4F95-8002-BD0F58978A2E}" type="doc">
      <dgm:prSet loTypeId="urn:microsoft.com/office/officeart/2008/layout/VerticalCurvedList" loCatId="list" qsTypeId="urn:microsoft.com/office/officeart/2005/8/quickstyle/3d3" qsCatId="3D" csTypeId="urn:microsoft.com/office/officeart/2005/8/colors/accent1_1" csCatId="accent1" phldr="1"/>
      <dgm:spPr/>
      <dgm:t>
        <a:bodyPr/>
        <a:lstStyle/>
        <a:p>
          <a:endParaRPr lang="ru-RU"/>
        </a:p>
      </dgm:t>
    </dgm:pt>
    <dgm:pt modelId="{38A541E8-BEF7-4CE6-A51C-FCAFE2D23A86}">
      <dgm:prSet phldrT="[Текст]"/>
      <dgm:spPr/>
      <dgm:t>
        <a:bodyPr/>
        <a:lstStyle/>
        <a:p>
          <a:r>
            <a:rPr lang="kk-KZ" dirty="0" smtClean="0">
              <a:effectLst/>
            </a:rPr>
            <a:t>13.1.Талшықты оптикалық қосқыштар мен бөлгіштер</a:t>
          </a:r>
          <a:endParaRPr lang="ru-RU" dirty="0"/>
        </a:p>
      </dgm:t>
    </dgm:pt>
    <dgm:pt modelId="{9BD79AD4-6F75-401A-BA43-BBB417A3A732}" type="parTrans" cxnId="{DA2CA471-1951-42B7-9CBE-0BC29B6FEF2B}">
      <dgm:prSet/>
      <dgm:spPr/>
      <dgm:t>
        <a:bodyPr/>
        <a:lstStyle/>
        <a:p>
          <a:endParaRPr lang="ru-RU"/>
        </a:p>
      </dgm:t>
    </dgm:pt>
    <dgm:pt modelId="{986058AC-6A5D-4FF5-9857-3748C11E13DA}" type="sibTrans" cxnId="{DA2CA471-1951-42B7-9CBE-0BC29B6FEF2B}">
      <dgm:prSet/>
      <dgm:spPr/>
      <dgm:t>
        <a:bodyPr/>
        <a:lstStyle/>
        <a:p>
          <a:endParaRPr lang="ru-RU"/>
        </a:p>
      </dgm:t>
    </dgm:pt>
    <dgm:pt modelId="{D3F2C7B3-D8EF-4B1B-B864-5753C19D57B8}">
      <dgm:prSet phldrT="[Текст]"/>
      <dgm:spPr/>
      <dgm:t>
        <a:bodyPr/>
        <a:lstStyle/>
        <a:p>
          <a:r>
            <a:rPr lang="kk-KZ" dirty="0" smtClean="0">
              <a:effectLst/>
            </a:rPr>
            <a:t>13.2. Талшықты оптикалық қосқыштар</a:t>
          </a:r>
          <a:endParaRPr lang="ru-RU" b="0" dirty="0">
            <a:latin typeface="Times New Roman" panose="02020603050405020304" pitchFamily="18" charset="0"/>
            <a:cs typeface="Times New Roman" panose="02020603050405020304" pitchFamily="18" charset="0"/>
          </a:endParaRPr>
        </a:p>
      </dgm:t>
    </dgm:pt>
    <dgm:pt modelId="{9BE407A7-6530-4B93-ADF5-DD60961E0C4B}" type="parTrans" cxnId="{ED9BFE33-320D-4D2F-9E71-D7E0BF4BF6A6}">
      <dgm:prSet/>
      <dgm:spPr/>
      <dgm:t>
        <a:bodyPr/>
        <a:lstStyle/>
        <a:p>
          <a:endParaRPr lang="ru-RU"/>
        </a:p>
      </dgm:t>
    </dgm:pt>
    <dgm:pt modelId="{0BF8EC1C-A312-4E39-B2A9-4E5A52FEC28B}" type="sibTrans" cxnId="{ED9BFE33-320D-4D2F-9E71-D7E0BF4BF6A6}">
      <dgm:prSet/>
      <dgm:spPr/>
      <dgm:t>
        <a:bodyPr/>
        <a:lstStyle/>
        <a:p>
          <a:endParaRPr lang="ru-RU"/>
        </a:p>
      </dgm:t>
    </dgm:pt>
    <dgm:pt modelId="{B24978BC-5605-47B4-B302-60E77DA30605}">
      <dgm:prSet/>
      <dgm:spPr/>
      <dgm:t>
        <a:bodyPr/>
        <a:lstStyle/>
        <a:p>
          <a:r>
            <a:rPr lang="kk-KZ" b="0" dirty="0" smtClean="0">
              <a:effectLst/>
              <a:latin typeface="Times New Roman" panose="02020603050405020304" pitchFamily="18" charset="0"/>
              <a:cs typeface="Times New Roman" panose="02020603050405020304" pitchFamily="18" charset="0"/>
            </a:rPr>
            <a:t>13.5. Бақылау сұрақтары</a:t>
          </a:r>
          <a:endParaRPr lang="ru-RU" dirty="0"/>
        </a:p>
      </dgm:t>
    </dgm:pt>
    <dgm:pt modelId="{3ED568FF-CC4E-414F-AEC8-4C228D5F4E6D}" type="parTrans" cxnId="{2066C6B6-11A0-46AE-B415-CD58A0098B4A}">
      <dgm:prSet/>
      <dgm:spPr/>
      <dgm:t>
        <a:bodyPr/>
        <a:lstStyle/>
        <a:p>
          <a:endParaRPr lang="ru-RU"/>
        </a:p>
      </dgm:t>
    </dgm:pt>
    <dgm:pt modelId="{5A26DD11-82A7-457E-9AA7-938ACFABB93D}" type="sibTrans" cxnId="{2066C6B6-11A0-46AE-B415-CD58A0098B4A}">
      <dgm:prSet/>
      <dgm:spPr/>
      <dgm:t>
        <a:bodyPr/>
        <a:lstStyle/>
        <a:p>
          <a:endParaRPr lang="ru-RU"/>
        </a:p>
      </dgm:t>
    </dgm:pt>
    <dgm:pt modelId="{40F9D1EB-5EFE-4E46-AFCF-BFD86D88F3E6}">
      <dgm:prSet/>
      <dgm:spPr/>
      <dgm:t>
        <a:bodyPr/>
        <a:lstStyle/>
        <a:p>
          <a:r>
            <a:rPr lang="kk-KZ" dirty="0" smtClean="0">
              <a:effectLst/>
            </a:rPr>
            <a:t>13.3. оптикалық изоляторлар</a:t>
          </a:r>
          <a:endParaRPr lang="ru-RU" dirty="0"/>
        </a:p>
      </dgm:t>
    </dgm:pt>
    <dgm:pt modelId="{CA5D9E9B-32B4-4559-A9D2-44CF5B900781}" type="parTrans" cxnId="{E0A97347-B485-4C1D-BDBE-D0E3D261F978}">
      <dgm:prSet/>
      <dgm:spPr/>
      <dgm:t>
        <a:bodyPr/>
        <a:lstStyle/>
        <a:p>
          <a:endParaRPr lang="ru-RU"/>
        </a:p>
      </dgm:t>
    </dgm:pt>
    <dgm:pt modelId="{EF3CC3CF-4DB8-4911-8D0C-FFA88F6726C6}" type="sibTrans" cxnId="{E0A97347-B485-4C1D-BDBE-D0E3D261F978}">
      <dgm:prSet/>
      <dgm:spPr/>
      <dgm:t>
        <a:bodyPr/>
        <a:lstStyle/>
        <a:p>
          <a:endParaRPr lang="ru-RU"/>
        </a:p>
      </dgm:t>
    </dgm:pt>
    <dgm:pt modelId="{5320F886-C180-40E9-B828-135B9C3E095C}">
      <dgm:prSet/>
      <dgm:spPr/>
      <dgm:t>
        <a:bodyPr/>
        <a:lstStyle/>
        <a:p>
          <a:r>
            <a:rPr lang="kk-KZ" dirty="0" smtClean="0">
              <a:effectLst/>
            </a:rPr>
            <a:t>13.4. Талшықты оптикалық изоляторлар</a:t>
          </a:r>
          <a:endParaRPr lang="ru-RU" dirty="0"/>
        </a:p>
      </dgm:t>
    </dgm:pt>
    <dgm:pt modelId="{7311ED1E-EB4A-4983-8209-B4C3A5400BAF}" type="parTrans" cxnId="{9EDD0E79-BA68-4BCB-9E67-F302A73784D1}">
      <dgm:prSet/>
      <dgm:spPr/>
      <dgm:t>
        <a:bodyPr/>
        <a:lstStyle/>
        <a:p>
          <a:endParaRPr lang="ru-RU"/>
        </a:p>
      </dgm:t>
    </dgm:pt>
    <dgm:pt modelId="{702A2E6D-6D9E-45CA-A902-13C44B36A6C8}" type="sibTrans" cxnId="{9EDD0E79-BA68-4BCB-9E67-F302A73784D1}">
      <dgm:prSet/>
      <dgm:spPr/>
      <dgm:t>
        <a:bodyPr/>
        <a:lstStyle/>
        <a:p>
          <a:endParaRPr lang="ru-RU"/>
        </a:p>
      </dgm:t>
    </dgm:pt>
    <dgm:pt modelId="{10C37432-0AAD-4490-A494-5ABCCEB59506}" type="pres">
      <dgm:prSet presAssocID="{32E871E4-3074-4F95-8002-BD0F58978A2E}" presName="Name0" presStyleCnt="0">
        <dgm:presLayoutVars>
          <dgm:chMax val="7"/>
          <dgm:chPref val="7"/>
          <dgm:dir/>
        </dgm:presLayoutVars>
      </dgm:prSet>
      <dgm:spPr/>
      <dgm:t>
        <a:bodyPr/>
        <a:lstStyle/>
        <a:p>
          <a:endParaRPr lang="ru-RU"/>
        </a:p>
      </dgm:t>
    </dgm:pt>
    <dgm:pt modelId="{F807EDB5-A9EE-46ED-A276-6B32BBE1726E}" type="pres">
      <dgm:prSet presAssocID="{32E871E4-3074-4F95-8002-BD0F58978A2E}" presName="Name1" presStyleCnt="0"/>
      <dgm:spPr/>
    </dgm:pt>
    <dgm:pt modelId="{27E4D45C-E14E-47E4-B23D-208117D9D6C8}" type="pres">
      <dgm:prSet presAssocID="{32E871E4-3074-4F95-8002-BD0F58978A2E}" presName="cycle" presStyleCnt="0"/>
      <dgm:spPr/>
    </dgm:pt>
    <dgm:pt modelId="{8E578012-433F-4745-9A72-5B42A70EDD8B}" type="pres">
      <dgm:prSet presAssocID="{32E871E4-3074-4F95-8002-BD0F58978A2E}" presName="srcNode" presStyleLbl="node1" presStyleIdx="0" presStyleCnt="5"/>
      <dgm:spPr/>
    </dgm:pt>
    <dgm:pt modelId="{7F6E4215-72CA-4C32-97AA-1F8A7E1D3D15}" type="pres">
      <dgm:prSet presAssocID="{32E871E4-3074-4F95-8002-BD0F58978A2E}" presName="conn" presStyleLbl="parChTrans1D2" presStyleIdx="0" presStyleCnt="1"/>
      <dgm:spPr/>
      <dgm:t>
        <a:bodyPr/>
        <a:lstStyle/>
        <a:p>
          <a:endParaRPr lang="ru-RU"/>
        </a:p>
      </dgm:t>
    </dgm:pt>
    <dgm:pt modelId="{9C1F1B49-298F-49D3-A18C-F50EB71C19E0}" type="pres">
      <dgm:prSet presAssocID="{32E871E4-3074-4F95-8002-BD0F58978A2E}" presName="extraNode" presStyleLbl="node1" presStyleIdx="0" presStyleCnt="5"/>
      <dgm:spPr/>
    </dgm:pt>
    <dgm:pt modelId="{2E1AB7ED-CA2D-4098-A56C-C0184E48C329}" type="pres">
      <dgm:prSet presAssocID="{32E871E4-3074-4F95-8002-BD0F58978A2E}" presName="dstNode" presStyleLbl="node1" presStyleIdx="0" presStyleCnt="5"/>
      <dgm:spPr/>
    </dgm:pt>
    <dgm:pt modelId="{99C97347-4F4C-41FE-A4CB-EE6A9FF0E424}" type="pres">
      <dgm:prSet presAssocID="{38A541E8-BEF7-4CE6-A51C-FCAFE2D23A86}" presName="text_1" presStyleLbl="node1" presStyleIdx="0" presStyleCnt="5">
        <dgm:presLayoutVars>
          <dgm:bulletEnabled val="1"/>
        </dgm:presLayoutVars>
      </dgm:prSet>
      <dgm:spPr/>
      <dgm:t>
        <a:bodyPr/>
        <a:lstStyle/>
        <a:p>
          <a:endParaRPr lang="ru-RU"/>
        </a:p>
      </dgm:t>
    </dgm:pt>
    <dgm:pt modelId="{C415F9C1-7248-45CC-8827-70DFE8990AF4}" type="pres">
      <dgm:prSet presAssocID="{38A541E8-BEF7-4CE6-A51C-FCAFE2D23A86}" presName="accent_1" presStyleCnt="0"/>
      <dgm:spPr/>
    </dgm:pt>
    <dgm:pt modelId="{F5AF8267-F9D3-43B7-8F16-20DE312A0F9A}" type="pres">
      <dgm:prSet presAssocID="{38A541E8-BEF7-4CE6-A51C-FCAFE2D23A86}" presName="accentRepeatNode" presStyleLbl="solidFgAcc1" presStyleIdx="0" presStyleCnt="5"/>
      <dgm:spPr/>
    </dgm:pt>
    <dgm:pt modelId="{D0FC2D81-69D6-4E94-959C-9729763E54D1}" type="pres">
      <dgm:prSet presAssocID="{D3F2C7B3-D8EF-4B1B-B864-5753C19D57B8}" presName="text_2" presStyleLbl="node1" presStyleIdx="1" presStyleCnt="5" custScaleY="103551">
        <dgm:presLayoutVars>
          <dgm:bulletEnabled val="1"/>
        </dgm:presLayoutVars>
      </dgm:prSet>
      <dgm:spPr/>
      <dgm:t>
        <a:bodyPr/>
        <a:lstStyle/>
        <a:p>
          <a:endParaRPr lang="ru-RU"/>
        </a:p>
      </dgm:t>
    </dgm:pt>
    <dgm:pt modelId="{38E996FB-6CE8-482A-BDE2-C3C9105CE7CC}" type="pres">
      <dgm:prSet presAssocID="{D3F2C7B3-D8EF-4B1B-B864-5753C19D57B8}" presName="accent_2" presStyleCnt="0"/>
      <dgm:spPr/>
    </dgm:pt>
    <dgm:pt modelId="{1011899D-3FE5-41E2-A939-53EB901186B6}" type="pres">
      <dgm:prSet presAssocID="{D3F2C7B3-D8EF-4B1B-B864-5753C19D57B8}" presName="accentRepeatNode" presStyleLbl="solidFgAcc1" presStyleIdx="1" presStyleCnt="5"/>
      <dgm:spPr/>
    </dgm:pt>
    <dgm:pt modelId="{B3C82D7E-2E08-4042-B544-47A29386ED28}" type="pres">
      <dgm:prSet presAssocID="{40F9D1EB-5EFE-4E46-AFCF-BFD86D88F3E6}" presName="text_3" presStyleLbl="node1" presStyleIdx="2" presStyleCnt="5">
        <dgm:presLayoutVars>
          <dgm:bulletEnabled val="1"/>
        </dgm:presLayoutVars>
      </dgm:prSet>
      <dgm:spPr/>
      <dgm:t>
        <a:bodyPr/>
        <a:lstStyle/>
        <a:p>
          <a:endParaRPr lang="ru-RU"/>
        </a:p>
      </dgm:t>
    </dgm:pt>
    <dgm:pt modelId="{B4C69EB1-CA67-4607-BE44-1CE7FD40C3E6}" type="pres">
      <dgm:prSet presAssocID="{40F9D1EB-5EFE-4E46-AFCF-BFD86D88F3E6}" presName="accent_3" presStyleCnt="0"/>
      <dgm:spPr/>
    </dgm:pt>
    <dgm:pt modelId="{65B04F80-57B4-4E30-B0F9-F5D2E45059A7}" type="pres">
      <dgm:prSet presAssocID="{40F9D1EB-5EFE-4E46-AFCF-BFD86D88F3E6}" presName="accentRepeatNode" presStyleLbl="solidFgAcc1" presStyleIdx="2" presStyleCnt="5"/>
      <dgm:spPr/>
    </dgm:pt>
    <dgm:pt modelId="{273AB73D-B169-48C3-8819-72BBF8C7F9F9}" type="pres">
      <dgm:prSet presAssocID="{5320F886-C180-40E9-B828-135B9C3E095C}" presName="text_4" presStyleLbl="node1" presStyleIdx="3" presStyleCnt="5">
        <dgm:presLayoutVars>
          <dgm:bulletEnabled val="1"/>
        </dgm:presLayoutVars>
      </dgm:prSet>
      <dgm:spPr/>
      <dgm:t>
        <a:bodyPr/>
        <a:lstStyle/>
        <a:p>
          <a:endParaRPr lang="ru-RU"/>
        </a:p>
      </dgm:t>
    </dgm:pt>
    <dgm:pt modelId="{B082EDD0-F3DC-4EB8-8534-D2C5F3DFA91B}" type="pres">
      <dgm:prSet presAssocID="{5320F886-C180-40E9-B828-135B9C3E095C}" presName="accent_4" presStyleCnt="0"/>
      <dgm:spPr/>
    </dgm:pt>
    <dgm:pt modelId="{60876E3A-B1DB-4DBF-BFD4-5891B280B3DD}" type="pres">
      <dgm:prSet presAssocID="{5320F886-C180-40E9-B828-135B9C3E095C}" presName="accentRepeatNode" presStyleLbl="solidFgAcc1" presStyleIdx="3" presStyleCnt="5"/>
      <dgm:spPr/>
    </dgm:pt>
    <dgm:pt modelId="{A39B54E9-E1D8-48B0-97CC-9026B4CED8FA}" type="pres">
      <dgm:prSet presAssocID="{B24978BC-5605-47B4-B302-60E77DA30605}" presName="text_5" presStyleLbl="node1" presStyleIdx="4" presStyleCnt="5">
        <dgm:presLayoutVars>
          <dgm:bulletEnabled val="1"/>
        </dgm:presLayoutVars>
      </dgm:prSet>
      <dgm:spPr/>
      <dgm:t>
        <a:bodyPr/>
        <a:lstStyle/>
        <a:p>
          <a:endParaRPr lang="ru-RU"/>
        </a:p>
      </dgm:t>
    </dgm:pt>
    <dgm:pt modelId="{F7B44251-82B5-4E2B-8849-818019854BC9}" type="pres">
      <dgm:prSet presAssocID="{B24978BC-5605-47B4-B302-60E77DA30605}" presName="accent_5" presStyleCnt="0"/>
      <dgm:spPr/>
    </dgm:pt>
    <dgm:pt modelId="{6EF3827F-1C5C-4764-9188-8462A3CF3A18}" type="pres">
      <dgm:prSet presAssocID="{B24978BC-5605-47B4-B302-60E77DA30605}" presName="accentRepeatNode" presStyleLbl="solidFgAcc1" presStyleIdx="4" presStyleCnt="5"/>
      <dgm:spPr/>
    </dgm:pt>
  </dgm:ptLst>
  <dgm:cxnLst>
    <dgm:cxn modelId="{D0DAC3C6-6CF8-4AB9-8B44-147891BC7756}" type="presOf" srcId="{D3F2C7B3-D8EF-4B1B-B864-5753C19D57B8}" destId="{D0FC2D81-69D6-4E94-959C-9729763E54D1}" srcOrd="0" destOrd="0" presId="urn:microsoft.com/office/officeart/2008/layout/VerticalCurvedList"/>
    <dgm:cxn modelId="{69551A04-D09E-4751-8FC8-4BF856210216}" type="presOf" srcId="{38A541E8-BEF7-4CE6-A51C-FCAFE2D23A86}" destId="{99C97347-4F4C-41FE-A4CB-EE6A9FF0E424}" srcOrd="0" destOrd="0" presId="urn:microsoft.com/office/officeart/2008/layout/VerticalCurvedList"/>
    <dgm:cxn modelId="{9EDD0E79-BA68-4BCB-9E67-F302A73784D1}" srcId="{32E871E4-3074-4F95-8002-BD0F58978A2E}" destId="{5320F886-C180-40E9-B828-135B9C3E095C}" srcOrd="3" destOrd="0" parTransId="{7311ED1E-EB4A-4983-8209-B4C3A5400BAF}" sibTransId="{702A2E6D-6D9E-45CA-A902-13C44B36A6C8}"/>
    <dgm:cxn modelId="{E0A97347-B485-4C1D-BDBE-D0E3D261F978}" srcId="{32E871E4-3074-4F95-8002-BD0F58978A2E}" destId="{40F9D1EB-5EFE-4E46-AFCF-BFD86D88F3E6}" srcOrd="2" destOrd="0" parTransId="{CA5D9E9B-32B4-4559-A9D2-44CF5B900781}" sibTransId="{EF3CC3CF-4DB8-4911-8D0C-FFA88F6726C6}"/>
    <dgm:cxn modelId="{DA2CA471-1951-42B7-9CBE-0BC29B6FEF2B}" srcId="{32E871E4-3074-4F95-8002-BD0F58978A2E}" destId="{38A541E8-BEF7-4CE6-A51C-FCAFE2D23A86}" srcOrd="0" destOrd="0" parTransId="{9BD79AD4-6F75-401A-BA43-BBB417A3A732}" sibTransId="{986058AC-6A5D-4FF5-9857-3748C11E13DA}"/>
    <dgm:cxn modelId="{2066C6B6-11A0-46AE-B415-CD58A0098B4A}" srcId="{32E871E4-3074-4F95-8002-BD0F58978A2E}" destId="{B24978BC-5605-47B4-B302-60E77DA30605}" srcOrd="4" destOrd="0" parTransId="{3ED568FF-CC4E-414F-AEC8-4C228D5F4E6D}" sibTransId="{5A26DD11-82A7-457E-9AA7-938ACFABB93D}"/>
    <dgm:cxn modelId="{A0E46B5D-E54C-4FC5-9B20-9AC92885F03C}" type="presOf" srcId="{B24978BC-5605-47B4-B302-60E77DA30605}" destId="{A39B54E9-E1D8-48B0-97CC-9026B4CED8FA}" srcOrd="0" destOrd="0" presId="urn:microsoft.com/office/officeart/2008/layout/VerticalCurvedList"/>
    <dgm:cxn modelId="{ED9BFE33-320D-4D2F-9E71-D7E0BF4BF6A6}" srcId="{32E871E4-3074-4F95-8002-BD0F58978A2E}" destId="{D3F2C7B3-D8EF-4B1B-B864-5753C19D57B8}" srcOrd="1" destOrd="0" parTransId="{9BE407A7-6530-4B93-ADF5-DD60961E0C4B}" sibTransId="{0BF8EC1C-A312-4E39-B2A9-4E5A52FEC28B}"/>
    <dgm:cxn modelId="{7BCBE189-A293-4C81-A9C1-DD83BFF8699A}" type="presOf" srcId="{5320F886-C180-40E9-B828-135B9C3E095C}" destId="{273AB73D-B169-48C3-8819-72BBF8C7F9F9}" srcOrd="0" destOrd="0" presId="urn:microsoft.com/office/officeart/2008/layout/VerticalCurvedList"/>
    <dgm:cxn modelId="{E139A708-CC1B-43DC-A1B3-10371DAED0E2}" type="presOf" srcId="{32E871E4-3074-4F95-8002-BD0F58978A2E}" destId="{10C37432-0AAD-4490-A494-5ABCCEB59506}" srcOrd="0" destOrd="0" presId="urn:microsoft.com/office/officeart/2008/layout/VerticalCurvedList"/>
    <dgm:cxn modelId="{218C0C45-F310-4193-BFC1-EF503D164CB8}" type="presOf" srcId="{986058AC-6A5D-4FF5-9857-3748C11E13DA}" destId="{7F6E4215-72CA-4C32-97AA-1F8A7E1D3D15}" srcOrd="0" destOrd="0" presId="urn:microsoft.com/office/officeart/2008/layout/VerticalCurvedList"/>
    <dgm:cxn modelId="{FEF44CAF-69E8-48B1-9D53-F129C4AD8F70}" type="presOf" srcId="{40F9D1EB-5EFE-4E46-AFCF-BFD86D88F3E6}" destId="{B3C82D7E-2E08-4042-B544-47A29386ED28}" srcOrd="0" destOrd="0" presId="urn:microsoft.com/office/officeart/2008/layout/VerticalCurvedList"/>
    <dgm:cxn modelId="{D66C7C4F-FD57-4453-91AC-A5DCDAB99721}" type="presParOf" srcId="{10C37432-0AAD-4490-A494-5ABCCEB59506}" destId="{F807EDB5-A9EE-46ED-A276-6B32BBE1726E}" srcOrd="0" destOrd="0" presId="urn:microsoft.com/office/officeart/2008/layout/VerticalCurvedList"/>
    <dgm:cxn modelId="{0999510F-86F1-40C8-BED4-AE6AA8F5338A}" type="presParOf" srcId="{F807EDB5-A9EE-46ED-A276-6B32BBE1726E}" destId="{27E4D45C-E14E-47E4-B23D-208117D9D6C8}" srcOrd="0" destOrd="0" presId="urn:microsoft.com/office/officeart/2008/layout/VerticalCurvedList"/>
    <dgm:cxn modelId="{960001D1-1221-4CF6-87E0-290AACAE93B6}" type="presParOf" srcId="{27E4D45C-E14E-47E4-B23D-208117D9D6C8}" destId="{8E578012-433F-4745-9A72-5B42A70EDD8B}" srcOrd="0" destOrd="0" presId="urn:microsoft.com/office/officeart/2008/layout/VerticalCurvedList"/>
    <dgm:cxn modelId="{EC90FA7C-94B8-45C1-A7BF-13A798861149}" type="presParOf" srcId="{27E4D45C-E14E-47E4-B23D-208117D9D6C8}" destId="{7F6E4215-72CA-4C32-97AA-1F8A7E1D3D15}" srcOrd="1" destOrd="0" presId="urn:microsoft.com/office/officeart/2008/layout/VerticalCurvedList"/>
    <dgm:cxn modelId="{5F7081D5-C4B2-4E7A-A042-4F2BC4A0077B}" type="presParOf" srcId="{27E4D45C-E14E-47E4-B23D-208117D9D6C8}" destId="{9C1F1B49-298F-49D3-A18C-F50EB71C19E0}" srcOrd="2" destOrd="0" presId="urn:microsoft.com/office/officeart/2008/layout/VerticalCurvedList"/>
    <dgm:cxn modelId="{00C2ED73-6454-45A6-8E42-C2D933E9ED8C}" type="presParOf" srcId="{27E4D45C-E14E-47E4-B23D-208117D9D6C8}" destId="{2E1AB7ED-CA2D-4098-A56C-C0184E48C329}" srcOrd="3" destOrd="0" presId="urn:microsoft.com/office/officeart/2008/layout/VerticalCurvedList"/>
    <dgm:cxn modelId="{9F8948B4-7442-4BCC-A5C7-11019A5C10DE}" type="presParOf" srcId="{F807EDB5-A9EE-46ED-A276-6B32BBE1726E}" destId="{99C97347-4F4C-41FE-A4CB-EE6A9FF0E424}" srcOrd="1" destOrd="0" presId="urn:microsoft.com/office/officeart/2008/layout/VerticalCurvedList"/>
    <dgm:cxn modelId="{C009B536-5F8C-43F1-827C-A2C623D28CB0}" type="presParOf" srcId="{F807EDB5-A9EE-46ED-A276-6B32BBE1726E}" destId="{C415F9C1-7248-45CC-8827-70DFE8990AF4}" srcOrd="2" destOrd="0" presId="urn:microsoft.com/office/officeart/2008/layout/VerticalCurvedList"/>
    <dgm:cxn modelId="{CC65B917-B593-4203-96EB-12F069322CE8}" type="presParOf" srcId="{C415F9C1-7248-45CC-8827-70DFE8990AF4}" destId="{F5AF8267-F9D3-43B7-8F16-20DE312A0F9A}" srcOrd="0" destOrd="0" presId="urn:microsoft.com/office/officeart/2008/layout/VerticalCurvedList"/>
    <dgm:cxn modelId="{CB266C76-53F4-454F-A8E4-2CF010A0F907}" type="presParOf" srcId="{F807EDB5-A9EE-46ED-A276-6B32BBE1726E}" destId="{D0FC2D81-69D6-4E94-959C-9729763E54D1}" srcOrd="3" destOrd="0" presId="urn:microsoft.com/office/officeart/2008/layout/VerticalCurvedList"/>
    <dgm:cxn modelId="{3BECB01B-286B-4FC6-A61D-CBB332FD3F8C}" type="presParOf" srcId="{F807EDB5-A9EE-46ED-A276-6B32BBE1726E}" destId="{38E996FB-6CE8-482A-BDE2-C3C9105CE7CC}" srcOrd="4" destOrd="0" presId="urn:microsoft.com/office/officeart/2008/layout/VerticalCurvedList"/>
    <dgm:cxn modelId="{CD5C7CFC-6705-4BA7-9B29-C9E0F2784E51}" type="presParOf" srcId="{38E996FB-6CE8-482A-BDE2-C3C9105CE7CC}" destId="{1011899D-3FE5-41E2-A939-53EB901186B6}" srcOrd="0" destOrd="0" presId="urn:microsoft.com/office/officeart/2008/layout/VerticalCurvedList"/>
    <dgm:cxn modelId="{C714E894-B11B-47FD-988E-E08F806C6D07}" type="presParOf" srcId="{F807EDB5-A9EE-46ED-A276-6B32BBE1726E}" destId="{B3C82D7E-2E08-4042-B544-47A29386ED28}" srcOrd="5" destOrd="0" presId="urn:microsoft.com/office/officeart/2008/layout/VerticalCurvedList"/>
    <dgm:cxn modelId="{D1DD6C49-7A1E-492E-9D77-02693737E763}" type="presParOf" srcId="{F807EDB5-A9EE-46ED-A276-6B32BBE1726E}" destId="{B4C69EB1-CA67-4607-BE44-1CE7FD40C3E6}" srcOrd="6" destOrd="0" presId="urn:microsoft.com/office/officeart/2008/layout/VerticalCurvedList"/>
    <dgm:cxn modelId="{7132CF55-FC79-46B0-80D5-236071730524}" type="presParOf" srcId="{B4C69EB1-CA67-4607-BE44-1CE7FD40C3E6}" destId="{65B04F80-57B4-4E30-B0F9-F5D2E45059A7}" srcOrd="0" destOrd="0" presId="urn:microsoft.com/office/officeart/2008/layout/VerticalCurvedList"/>
    <dgm:cxn modelId="{CD092AE1-DD2C-4E19-8CB8-3BC1E9448D17}" type="presParOf" srcId="{F807EDB5-A9EE-46ED-A276-6B32BBE1726E}" destId="{273AB73D-B169-48C3-8819-72BBF8C7F9F9}" srcOrd="7" destOrd="0" presId="urn:microsoft.com/office/officeart/2008/layout/VerticalCurvedList"/>
    <dgm:cxn modelId="{CAB18247-4787-4CC9-A33E-F5F636E177C4}" type="presParOf" srcId="{F807EDB5-A9EE-46ED-A276-6B32BBE1726E}" destId="{B082EDD0-F3DC-4EB8-8534-D2C5F3DFA91B}" srcOrd="8" destOrd="0" presId="urn:microsoft.com/office/officeart/2008/layout/VerticalCurvedList"/>
    <dgm:cxn modelId="{11B3F803-8961-4406-8410-7F62B4D2073D}" type="presParOf" srcId="{B082EDD0-F3DC-4EB8-8534-D2C5F3DFA91B}" destId="{60876E3A-B1DB-4DBF-BFD4-5891B280B3DD}" srcOrd="0" destOrd="0" presId="urn:microsoft.com/office/officeart/2008/layout/VerticalCurvedList"/>
    <dgm:cxn modelId="{8CB16156-0570-4503-A22A-E66A038CD766}" type="presParOf" srcId="{F807EDB5-A9EE-46ED-A276-6B32BBE1726E}" destId="{A39B54E9-E1D8-48B0-97CC-9026B4CED8FA}" srcOrd="9" destOrd="0" presId="urn:microsoft.com/office/officeart/2008/layout/VerticalCurvedList"/>
    <dgm:cxn modelId="{0387678E-41B8-46B7-86EF-446B66BFFC14}" type="presParOf" srcId="{F807EDB5-A9EE-46ED-A276-6B32BBE1726E}" destId="{F7B44251-82B5-4E2B-8849-818019854BC9}" srcOrd="10" destOrd="0" presId="urn:microsoft.com/office/officeart/2008/layout/VerticalCurvedList"/>
    <dgm:cxn modelId="{E6EE910F-AA8B-4A99-9242-4F3AE0DE520A}" type="presParOf" srcId="{F7B44251-82B5-4E2B-8849-818019854BC9}" destId="{6EF3827F-1C5C-4764-9188-8462A3CF3A1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E4215-72CA-4C32-97AA-1F8A7E1D3D15}">
      <dsp:nvSpPr>
        <dsp:cNvPr id="0" name=""/>
        <dsp:cNvSpPr/>
      </dsp:nvSpPr>
      <dsp:spPr>
        <a:xfrm>
          <a:off x="-5460039" y="-836017"/>
          <a:ext cx="6501209" cy="6501209"/>
        </a:xfrm>
        <a:prstGeom prst="blockArc">
          <a:avLst>
            <a:gd name="adj1" fmla="val 18900000"/>
            <a:gd name="adj2" fmla="val 2700000"/>
            <a:gd name="adj3" fmla="val 332"/>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9C97347-4F4C-41FE-A4CB-EE6A9FF0E424}">
      <dsp:nvSpPr>
        <dsp:cNvPr id="0" name=""/>
        <dsp:cNvSpPr/>
      </dsp:nvSpPr>
      <dsp:spPr>
        <a:xfrm>
          <a:off x="455244" y="301726"/>
          <a:ext cx="11464696" cy="603839"/>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9298" tIns="78740" rIns="78740" bIns="78740" numCol="1" spcCol="1270" anchor="ctr" anchorCtr="0">
          <a:noAutofit/>
        </a:bodyPr>
        <a:lstStyle/>
        <a:p>
          <a:pPr lvl="0" algn="l" defTabSz="1377950">
            <a:lnSpc>
              <a:spcPct val="90000"/>
            </a:lnSpc>
            <a:spcBef>
              <a:spcPct val="0"/>
            </a:spcBef>
            <a:spcAft>
              <a:spcPct val="35000"/>
            </a:spcAft>
          </a:pPr>
          <a:r>
            <a:rPr lang="kk-KZ" sz="3100" kern="1200" dirty="0" smtClean="0">
              <a:effectLst/>
            </a:rPr>
            <a:t>13.1.Талшықты оптикалық қосқыштар мен бөлгіштер</a:t>
          </a:r>
          <a:endParaRPr lang="ru-RU" sz="3100" kern="1200" dirty="0"/>
        </a:p>
      </dsp:txBody>
      <dsp:txXfrm>
        <a:off x="455244" y="301726"/>
        <a:ext cx="11464696" cy="603839"/>
      </dsp:txXfrm>
    </dsp:sp>
    <dsp:sp modelId="{F5AF8267-F9D3-43B7-8F16-20DE312A0F9A}">
      <dsp:nvSpPr>
        <dsp:cNvPr id="0" name=""/>
        <dsp:cNvSpPr/>
      </dsp:nvSpPr>
      <dsp:spPr>
        <a:xfrm>
          <a:off x="77844" y="226246"/>
          <a:ext cx="754799" cy="7547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0FC2D81-69D6-4E94-959C-9729763E54D1}">
      <dsp:nvSpPr>
        <dsp:cNvPr id="0" name=""/>
        <dsp:cNvSpPr/>
      </dsp:nvSpPr>
      <dsp:spPr>
        <a:xfrm>
          <a:off x="887938" y="1196475"/>
          <a:ext cx="11032002" cy="625282"/>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9298" tIns="78740" rIns="78740" bIns="78740" numCol="1" spcCol="1270" anchor="ctr" anchorCtr="0">
          <a:noAutofit/>
        </a:bodyPr>
        <a:lstStyle/>
        <a:p>
          <a:pPr lvl="0" algn="l" defTabSz="1377950">
            <a:lnSpc>
              <a:spcPct val="90000"/>
            </a:lnSpc>
            <a:spcBef>
              <a:spcPct val="0"/>
            </a:spcBef>
            <a:spcAft>
              <a:spcPct val="35000"/>
            </a:spcAft>
          </a:pPr>
          <a:r>
            <a:rPr lang="kk-KZ" sz="3100" kern="1200" dirty="0" smtClean="0">
              <a:effectLst/>
            </a:rPr>
            <a:t>13.2. Талшықты оптикалық қосқыштар</a:t>
          </a:r>
          <a:endParaRPr lang="ru-RU" sz="3100" b="0" kern="1200" dirty="0">
            <a:latin typeface="Times New Roman" panose="02020603050405020304" pitchFamily="18" charset="0"/>
            <a:cs typeface="Times New Roman" panose="02020603050405020304" pitchFamily="18" charset="0"/>
          </a:endParaRPr>
        </a:p>
      </dsp:txBody>
      <dsp:txXfrm>
        <a:off x="887938" y="1196475"/>
        <a:ext cx="11032002" cy="625282"/>
      </dsp:txXfrm>
    </dsp:sp>
    <dsp:sp modelId="{1011899D-3FE5-41E2-A939-53EB901186B6}">
      <dsp:nvSpPr>
        <dsp:cNvPr id="0" name=""/>
        <dsp:cNvSpPr/>
      </dsp:nvSpPr>
      <dsp:spPr>
        <a:xfrm>
          <a:off x="510538" y="1131716"/>
          <a:ext cx="754799" cy="7547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B3C82D7E-2E08-4042-B544-47A29386ED28}">
      <dsp:nvSpPr>
        <dsp:cNvPr id="0" name=""/>
        <dsp:cNvSpPr/>
      </dsp:nvSpPr>
      <dsp:spPr>
        <a:xfrm>
          <a:off x="1020741" y="2112667"/>
          <a:ext cx="10899200" cy="603839"/>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9298" tIns="78740" rIns="78740" bIns="78740" numCol="1" spcCol="1270" anchor="ctr" anchorCtr="0">
          <a:noAutofit/>
        </a:bodyPr>
        <a:lstStyle/>
        <a:p>
          <a:pPr lvl="0" algn="l" defTabSz="1377950">
            <a:lnSpc>
              <a:spcPct val="90000"/>
            </a:lnSpc>
            <a:spcBef>
              <a:spcPct val="0"/>
            </a:spcBef>
            <a:spcAft>
              <a:spcPct val="35000"/>
            </a:spcAft>
          </a:pPr>
          <a:r>
            <a:rPr lang="kk-KZ" sz="3100" kern="1200" dirty="0" smtClean="0">
              <a:effectLst/>
            </a:rPr>
            <a:t>13.3. оптикалық изоляторлар</a:t>
          </a:r>
          <a:endParaRPr lang="ru-RU" sz="3100" kern="1200" dirty="0"/>
        </a:p>
      </dsp:txBody>
      <dsp:txXfrm>
        <a:off x="1020741" y="2112667"/>
        <a:ext cx="10899200" cy="603839"/>
      </dsp:txXfrm>
    </dsp:sp>
    <dsp:sp modelId="{65B04F80-57B4-4E30-B0F9-F5D2E45059A7}">
      <dsp:nvSpPr>
        <dsp:cNvPr id="0" name=""/>
        <dsp:cNvSpPr/>
      </dsp:nvSpPr>
      <dsp:spPr>
        <a:xfrm>
          <a:off x="643341" y="2037187"/>
          <a:ext cx="754799" cy="7547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73AB73D-B169-48C3-8819-72BBF8C7F9F9}">
      <dsp:nvSpPr>
        <dsp:cNvPr id="0" name=""/>
        <dsp:cNvSpPr/>
      </dsp:nvSpPr>
      <dsp:spPr>
        <a:xfrm>
          <a:off x="887938" y="3018137"/>
          <a:ext cx="11032002" cy="603839"/>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9298" tIns="78740" rIns="78740" bIns="78740" numCol="1" spcCol="1270" anchor="ctr" anchorCtr="0">
          <a:noAutofit/>
        </a:bodyPr>
        <a:lstStyle/>
        <a:p>
          <a:pPr lvl="0" algn="l" defTabSz="1377950">
            <a:lnSpc>
              <a:spcPct val="90000"/>
            </a:lnSpc>
            <a:spcBef>
              <a:spcPct val="0"/>
            </a:spcBef>
            <a:spcAft>
              <a:spcPct val="35000"/>
            </a:spcAft>
          </a:pPr>
          <a:r>
            <a:rPr lang="kk-KZ" sz="3100" kern="1200" dirty="0" smtClean="0">
              <a:effectLst/>
            </a:rPr>
            <a:t>13.4. Талшықты оптикалық изоляторлар</a:t>
          </a:r>
          <a:endParaRPr lang="ru-RU" sz="3100" kern="1200" dirty="0"/>
        </a:p>
      </dsp:txBody>
      <dsp:txXfrm>
        <a:off x="887938" y="3018137"/>
        <a:ext cx="11032002" cy="603839"/>
      </dsp:txXfrm>
    </dsp:sp>
    <dsp:sp modelId="{60876E3A-B1DB-4DBF-BFD4-5891B280B3DD}">
      <dsp:nvSpPr>
        <dsp:cNvPr id="0" name=""/>
        <dsp:cNvSpPr/>
      </dsp:nvSpPr>
      <dsp:spPr>
        <a:xfrm>
          <a:off x="510538" y="2942657"/>
          <a:ext cx="754799" cy="7547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A39B54E9-E1D8-48B0-97CC-9026B4CED8FA}">
      <dsp:nvSpPr>
        <dsp:cNvPr id="0" name=""/>
        <dsp:cNvSpPr/>
      </dsp:nvSpPr>
      <dsp:spPr>
        <a:xfrm>
          <a:off x="455244" y="3923607"/>
          <a:ext cx="11464696" cy="603839"/>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79298" tIns="78740" rIns="78740" bIns="78740" numCol="1" spcCol="1270" anchor="ctr" anchorCtr="0">
          <a:noAutofit/>
        </a:bodyPr>
        <a:lstStyle/>
        <a:p>
          <a:pPr lvl="0" algn="l" defTabSz="1377950">
            <a:lnSpc>
              <a:spcPct val="90000"/>
            </a:lnSpc>
            <a:spcBef>
              <a:spcPct val="0"/>
            </a:spcBef>
            <a:spcAft>
              <a:spcPct val="35000"/>
            </a:spcAft>
          </a:pPr>
          <a:r>
            <a:rPr lang="kk-KZ" sz="3100" b="0" kern="1200" dirty="0" smtClean="0">
              <a:effectLst/>
              <a:latin typeface="Times New Roman" panose="02020603050405020304" pitchFamily="18" charset="0"/>
              <a:cs typeface="Times New Roman" panose="02020603050405020304" pitchFamily="18" charset="0"/>
            </a:rPr>
            <a:t>13.5. Бақылау сұрақтары</a:t>
          </a:r>
          <a:endParaRPr lang="ru-RU" sz="3100" kern="1200" dirty="0"/>
        </a:p>
      </dsp:txBody>
      <dsp:txXfrm>
        <a:off x="455244" y="3923607"/>
        <a:ext cx="11464696" cy="603839"/>
      </dsp:txXfrm>
    </dsp:sp>
    <dsp:sp modelId="{6EF3827F-1C5C-4764-9188-8462A3CF3A18}">
      <dsp:nvSpPr>
        <dsp:cNvPr id="0" name=""/>
        <dsp:cNvSpPr/>
      </dsp:nvSpPr>
      <dsp:spPr>
        <a:xfrm>
          <a:off x="77844" y="3848127"/>
          <a:ext cx="754799" cy="7547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02.08.2022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341334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02.08.2022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87444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02.08.2022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6936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02.08.2022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3273441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3A632C7-17B7-48EF-A8A8-DC0561D25864}" type="datetimeFigureOut">
              <a:rPr lang="ru-RU" smtClean="0"/>
              <a:t>02.08.2022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84500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3A632C7-17B7-48EF-A8A8-DC0561D25864}" type="datetimeFigureOut">
              <a:rPr lang="ru-RU" smtClean="0"/>
              <a:t>02.08.2022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26876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3A632C7-17B7-48EF-A8A8-DC0561D25864}" type="datetimeFigureOut">
              <a:rPr lang="ru-RU" smtClean="0"/>
              <a:t>02.08.2022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4213778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3A632C7-17B7-48EF-A8A8-DC0561D25864}" type="datetimeFigureOut">
              <a:rPr lang="ru-RU" smtClean="0"/>
              <a:t>02.08.2022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9816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A632C7-17B7-48EF-A8A8-DC0561D25864}" type="datetimeFigureOut">
              <a:rPr lang="ru-RU" smtClean="0"/>
              <a:t>02.08.2022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24522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A632C7-17B7-48EF-A8A8-DC0561D25864}" type="datetimeFigureOut">
              <a:rPr lang="ru-RU" smtClean="0"/>
              <a:t>02.08.2022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6439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A632C7-17B7-48EF-A8A8-DC0561D25864}" type="datetimeFigureOut">
              <a:rPr lang="ru-RU" smtClean="0"/>
              <a:t>02.08.2022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68768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632C7-17B7-48EF-A8A8-DC0561D25864}" type="datetimeFigureOut">
              <a:rPr lang="ru-RU" smtClean="0"/>
              <a:t>02.08.2022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8C3A5-ED9E-45EB-8969-8269F1D19D4B}" type="slidenum">
              <a:rPr lang="ru-RU" smtClean="0"/>
              <a:t>‹#›</a:t>
            </a:fld>
            <a:endParaRPr lang="ru-RU"/>
          </a:p>
        </p:txBody>
      </p:sp>
    </p:spTree>
    <p:extLst>
      <p:ext uri="{BB962C8B-B14F-4D97-AF65-F5344CB8AC3E}">
        <p14:creationId xmlns:p14="http://schemas.microsoft.com/office/powerpoint/2010/main" val="22915964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7" name="Прямоугольник 6"/>
          <p:cNvSpPr/>
          <p:nvPr/>
        </p:nvSpPr>
        <p:spPr>
          <a:xfrm>
            <a:off x="-1" y="1712586"/>
            <a:ext cx="12192000"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000" dirty="0" err="1" smtClean="0">
                <a:latin typeface="Times New Roman" panose="02020603050405020304" pitchFamily="18" charset="0"/>
                <a:cs typeface="Times New Roman" panose="02020603050405020304" pitchFamily="18" charset="0"/>
              </a:rPr>
              <a:t>Оптикалық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бағыттаушы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орталар</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және</a:t>
            </a:r>
            <a:r>
              <a:rPr lang="ru-RU" sz="2000" dirty="0" smtClean="0">
                <a:latin typeface="Times New Roman" panose="02020603050405020304" pitchFamily="18" charset="0"/>
                <a:cs typeface="Times New Roman" panose="02020603050405020304" pitchFamily="18" charset="0"/>
              </a:rPr>
              <a:t> ТОБЖ </a:t>
            </a:r>
            <a:r>
              <a:rPr lang="ru-RU" sz="2000" dirty="0" err="1" smtClean="0">
                <a:latin typeface="Times New Roman" panose="02020603050405020304" pitchFamily="18" charset="0"/>
                <a:cs typeface="Times New Roman" panose="02020603050405020304" pitchFamily="18" charset="0"/>
              </a:rPr>
              <a:t>пассивті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компоненттері</a:t>
            </a:r>
            <a:endParaRPr lang="ru-RU" sz="20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2286147" y="428593"/>
            <a:ext cx="8772379"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000" dirty="0" smtClean="0">
                <a:latin typeface="Times New Roman" panose="02020603050405020304" pitchFamily="18" charset="0"/>
                <a:cs typeface="Times New Roman" panose="02020603050405020304" pitchFamily="18" charset="0"/>
              </a:rPr>
              <a:t>Қ.И. </a:t>
            </a:r>
            <a:r>
              <a:rPr lang="ru-RU" sz="2000" dirty="0" err="1" smtClean="0">
                <a:latin typeface="Times New Roman" panose="02020603050405020304" pitchFamily="18" charset="0"/>
                <a:cs typeface="Times New Roman" panose="02020603050405020304" pitchFamily="18" charset="0"/>
              </a:rPr>
              <a:t>Сәтбаев</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атындағы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Қазақ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ұлттық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техникалық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зерттеу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университеті</a:t>
            </a:r>
            <a:endParaRPr lang="ru-RU" sz="2000" dirty="0">
              <a:latin typeface="Times New Roman" panose="02020603050405020304" pitchFamily="18" charset="0"/>
              <a:cs typeface="Times New Roman" panose="02020603050405020304" pitchFamily="18" charset="0"/>
            </a:endParaRPr>
          </a:p>
        </p:txBody>
      </p:sp>
      <p:pic>
        <p:nvPicPr>
          <p:cNvPr id="9" name="Рисунок 8"/>
          <p:cNvPicPr>
            <a:picLocks noChangeAspect="1"/>
          </p:cNvPicPr>
          <p:nvPr/>
        </p:nvPicPr>
        <p:blipFill rotWithShape="1">
          <a:blip r:embed="rId2">
            <a:extLst>
              <a:ext uri="{28A0092B-C50C-407E-A947-70E740481C1C}">
                <a14:useLocalDpi xmlns:a14="http://schemas.microsoft.com/office/drawing/2010/main" val="0"/>
              </a:ext>
            </a:extLst>
          </a:blip>
          <a:srcRect l="31520" t="31571" r="32689" b="33953"/>
          <a:stretch/>
        </p:blipFill>
        <p:spPr>
          <a:xfrm>
            <a:off x="0" y="58906"/>
            <a:ext cx="2447779" cy="1139484"/>
          </a:xfrm>
          <a:prstGeom prst="rect">
            <a:avLst/>
          </a:prstGeom>
        </p:spPr>
      </p:pic>
      <p:sp>
        <p:nvSpPr>
          <p:cNvPr id="10" name="Прямоугольник 9"/>
          <p:cNvSpPr/>
          <p:nvPr/>
        </p:nvSpPr>
        <p:spPr>
          <a:xfrm>
            <a:off x="3047999" y="2884286"/>
            <a:ext cx="6096000" cy="73866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r>
              <a:rPr lang="ru-RU" sz="2400" dirty="0" smtClean="0">
                <a:latin typeface="Times New Roman" panose="02020603050405020304" pitchFamily="18" charset="0"/>
                <a:cs typeface="Times New Roman" panose="02020603050405020304" pitchFamily="18" charset="0"/>
              </a:rPr>
              <a:t>ЛЕКЦИЯ </a:t>
            </a:r>
            <a:r>
              <a:rPr lang="kk-KZ" sz="2400" dirty="0" smtClean="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13</a:t>
            </a:r>
          </a:p>
          <a:p>
            <a:endPar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5160679" y="6087546"/>
            <a:ext cx="1870641"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gn="ctr"/>
            <a:r>
              <a:rPr lang="kk-KZ" sz="2000" dirty="0" smtClean="0">
                <a:latin typeface="Times New Roman" panose="02020603050405020304" pitchFamily="18" charset="0"/>
                <a:cs typeface="Times New Roman" panose="02020603050405020304" pitchFamily="18" charset="0"/>
              </a:rPr>
              <a:t>Алматы 2022 ж</a:t>
            </a:r>
            <a:endParaRPr lang="ru-RU" sz="2000"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3729614" y="3722963"/>
            <a:ext cx="473277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gn="ctr"/>
            <a:r>
              <a:rPr lang="kk-KZ" sz="2800" dirty="0"/>
              <a:t>ТОБЖ пассивті компоненттері</a:t>
            </a:r>
            <a:endParaRPr lang="ru-RU" sz="2800" dirty="0"/>
          </a:p>
        </p:txBody>
      </p:sp>
    </p:spTree>
    <p:extLst>
      <p:ext uri="{BB962C8B-B14F-4D97-AF65-F5344CB8AC3E}">
        <p14:creationId xmlns:p14="http://schemas.microsoft.com/office/powerpoint/2010/main" val="2495469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2925" y="449548"/>
            <a:ext cx="11115675" cy="5909310"/>
          </a:xfrm>
          <a:prstGeom prst="rect">
            <a:avLst/>
          </a:prstGeom>
        </p:spPr>
        <p:txBody>
          <a:bodyPr wrap="square">
            <a:spAutoFit/>
          </a:bodyPr>
          <a:lstStyle/>
          <a:p>
            <a:pPr indent="450215" algn="just">
              <a:spcAft>
                <a:spcPts val="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Саңылаудың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мұндай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өлшемдерімен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капиллярлық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әсердің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әрекеті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сөзсіз</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нәтижесінде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өзектер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арасындағы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кеңістік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сұйықтықпен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толтырылуы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мүмкін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Саңылаудың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кеңістігіндегі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ауаның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шамадан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қысымы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екі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мәселені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шешуге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ықпал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етеді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капиллярлық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әсерді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жою</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қыздыру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аяқталғаннан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кейін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сұйықтықтың</a:t>
            </a:r>
            <a:r>
              <a:rPr lang="ru-RU" dirty="0">
                <a:latin typeface="Times New Roman" panose="02020603050405020304" pitchFamily="18" charset="0"/>
                <a:ea typeface="Times New Roman" panose="02020603050405020304" pitchFamily="18" charset="0"/>
                <a:cs typeface="Times New Roman" panose="02020603050405020304" pitchFamily="18" charset="0"/>
              </a:rPr>
              <a:t> 4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бастапқы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орнына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ығысуын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жеделдету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яғни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коммутатордың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жылдамды</a:t>
            </a:r>
            <a:r>
              <a:rPr lang="kk-KZ" dirty="0">
                <a:latin typeface="Times New Roman" panose="02020603050405020304" pitchFamily="18" charset="0"/>
                <a:ea typeface="Times New Roman" panose="02020603050405020304" pitchFamily="18" charset="0"/>
                <a:cs typeface="Times New Roman" panose="02020603050405020304" pitchFamily="18" charset="0"/>
              </a:rPr>
              <a:t>ғын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арттырады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kk-KZ" dirty="0">
                <a:latin typeface="Times New Roman" panose="02020603050405020304" pitchFamily="18" charset="0"/>
                <a:ea typeface="Times New Roman" panose="02020603050405020304" pitchFamily="18" charset="0"/>
                <a:cs typeface="Times New Roman" panose="02020603050405020304" pitchFamily="18" charset="0"/>
              </a:rPr>
              <a:t>Та</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лшықты-оптикалық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байланыс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техникасында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қабылданған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яғни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сыртқы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диаметрі</a:t>
            </a:r>
            <a:r>
              <a:rPr lang="ru-RU" dirty="0">
                <a:latin typeface="Times New Roman" panose="02020603050405020304" pitchFamily="18" charset="0"/>
                <a:ea typeface="Times New Roman" panose="02020603050405020304" pitchFamily="18" charset="0"/>
                <a:cs typeface="Times New Roman" panose="02020603050405020304" pitchFamily="18" charset="0"/>
              </a:rPr>
              <a:t> d2 = 125 мкм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өзек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диаметрі</a:t>
            </a:r>
            <a:r>
              <a:rPr lang="ru-RU" dirty="0">
                <a:latin typeface="Times New Roman" panose="02020603050405020304" pitchFamily="18" charset="0"/>
                <a:ea typeface="Times New Roman" panose="02020603050405020304" pitchFamily="18" charset="0"/>
                <a:cs typeface="Times New Roman" panose="02020603050405020304" pitchFamily="18" charset="0"/>
              </a:rPr>
              <a:t> 10...50 мкм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болса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саңылау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өзек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диаметріне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Саңылаудың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мұндай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өлшемдерімен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капиллярлық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әсердің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әрекеті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сөзсіз</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нәтижесінде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өзектер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арасындағы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кеңістік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сұйықтықпен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толтырылуы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мүмкін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Саңылаудың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кеңістігіндегі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ауаның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шамадан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қысымы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екі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мәселені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шешуге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ықпал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етеді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капиллярлық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әсерді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жою</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қыздыру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аяқталғаннан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кейін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сұйықтықтың</a:t>
            </a:r>
            <a:r>
              <a:rPr lang="ru-RU" dirty="0">
                <a:latin typeface="Times New Roman" panose="02020603050405020304" pitchFamily="18" charset="0"/>
                <a:ea typeface="Times New Roman" panose="02020603050405020304" pitchFamily="18" charset="0"/>
                <a:cs typeface="Times New Roman" panose="02020603050405020304" pitchFamily="18" charset="0"/>
              </a:rPr>
              <a:t> 4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бастапқы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орнына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ығысуын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жеделдету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яғни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жылдамдықты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арттыру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коммутатордың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талшықты-оптикалық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байланыс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техникасында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қабылданған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сыртқы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диаметрі</a:t>
            </a:r>
            <a:r>
              <a:rPr lang="ru-RU" dirty="0">
                <a:latin typeface="Times New Roman" panose="02020603050405020304" pitchFamily="18" charset="0"/>
                <a:ea typeface="Times New Roman" panose="02020603050405020304" pitchFamily="18" charset="0"/>
                <a:cs typeface="Times New Roman" panose="02020603050405020304" pitchFamily="18" charset="0"/>
              </a:rPr>
              <a:t> d2 = 125 мкм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өзек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диаметрі</a:t>
            </a:r>
            <a:r>
              <a:rPr lang="ru-RU" dirty="0">
                <a:latin typeface="Times New Roman" panose="02020603050405020304" pitchFamily="18" charset="0"/>
                <a:ea typeface="Times New Roman" panose="02020603050405020304" pitchFamily="18" charset="0"/>
                <a:cs typeface="Times New Roman" panose="02020603050405020304" pitchFamily="18" charset="0"/>
              </a:rPr>
              <a:t> 10...50 мкм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болса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саңылау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өзек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диаметріне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Саңылаудың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мұндай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өлшемдерімен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капиллярлық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әсердің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әрекеті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нәтижесінде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өзектер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арасындағы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кеңістік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сұйықтықпен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толтырылуы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мүмкін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Саңылаудың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кеңістігіндегі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ауаның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шамадан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қысымы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екі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мәселені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шешуге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ықпал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етеді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капиллярлық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әсерді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жою</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қыздыру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аяқталғаннан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кейін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сұйықтықтың</a:t>
            </a:r>
            <a:r>
              <a:rPr lang="ru-RU" dirty="0">
                <a:latin typeface="Times New Roman" panose="02020603050405020304" pitchFamily="18" charset="0"/>
                <a:ea typeface="Times New Roman" panose="02020603050405020304" pitchFamily="18" charset="0"/>
                <a:cs typeface="Times New Roman" panose="02020603050405020304" pitchFamily="18" charset="0"/>
              </a:rPr>
              <a:t> 4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бастапқы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орнына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ығысуын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жеделдету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яғни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жылдамдықты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арттыру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коммутатордың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өзектер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арасындағы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кеңістік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сұйықтықпен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толтырылуы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мүмкін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Саңылаудың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кеңістігіндегі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ауаның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шамадан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қысымы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екі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мәселені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шешуге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ықпал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етеді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капиллярлық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әсерді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жою</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қыздыру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аяқталғаннан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кейін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сұйықтықтың</a:t>
            </a:r>
            <a:r>
              <a:rPr lang="ru-RU" dirty="0">
                <a:latin typeface="Times New Roman" panose="02020603050405020304" pitchFamily="18" charset="0"/>
                <a:ea typeface="Times New Roman" panose="02020603050405020304" pitchFamily="18" charset="0"/>
                <a:cs typeface="Times New Roman" panose="02020603050405020304" pitchFamily="18" charset="0"/>
              </a:rPr>
              <a:t> 4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бастапқы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орнына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ығысуын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жеделдету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яғни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коммутатордың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жылдамдығын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арттыру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нәтижесінде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өзектер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арасындағы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кеңістік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сұйықтықпен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толтырылуы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мүмкін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Саңылаудың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кеңістігіндегі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ауаның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шамадан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қысымы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екі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мәселені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шешуге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ықпал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етеді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капиллярлық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әсерді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жою</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қыздыру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аяқталғаннан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кейін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сұйықтықтың</a:t>
            </a:r>
            <a:r>
              <a:rPr lang="ru-RU" dirty="0">
                <a:latin typeface="Times New Roman" panose="02020603050405020304" pitchFamily="18" charset="0"/>
                <a:ea typeface="Times New Roman" panose="02020603050405020304" pitchFamily="18" charset="0"/>
                <a:cs typeface="Times New Roman" panose="02020603050405020304" pitchFamily="18" charset="0"/>
              </a:rPr>
              <a:t> 4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бастапқы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орнына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ығысуын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жеделдету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яғни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жылдамдықты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артады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0866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Термооптикалық</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қосқыштар</a:t>
            </a:r>
            <a:endParaRPr lang="ru-RU" sz="2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0944225" y="278604"/>
            <a:ext cx="1247775"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rPr>
              <a:t>11</a:t>
            </a:r>
            <a:endParaRPr lang="ru-RU" sz="2000" dirty="0">
              <a:solidFill>
                <a:schemeClr val="tx1"/>
              </a:solidFill>
            </a:endParaRPr>
          </a:p>
        </p:txBody>
      </p:sp>
      <p:sp>
        <p:nvSpPr>
          <p:cNvPr id="2" name="Прямоугольник 1"/>
          <p:cNvSpPr/>
          <p:nvPr/>
        </p:nvSpPr>
        <p:spPr>
          <a:xfrm>
            <a:off x="164307" y="4020860"/>
            <a:ext cx="4822032" cy="2308324"/>
          </a:xfrm>
          <a:prstGeom prst="rect">
            <a:avLst/>
          </a:prstGeom>
        </p:spPr>
        <p:txBody>
          <a:bodyPr wrap="square">
            <a:spAutoFit/>
          </a:bodyPr>
          <a:lstStyle/>
          <a:p>
            <a:pPr indent="450215" algn="just"/>
            <a:r>
              <a:rPr lang="ru-RU" dirty="0"/>
              <a:t>15.4-</a:t>
            </a:r>
            <a:r>
              <a:rPr lang="kk-KZ" dirty="0"/>
              <a:t>с</a:t>
            </a:r>
            <a:r>
              <a:rPr lang="ru-RU" dirty="0" err="1"/>
              <a:t>урет</a:t>
            </a:r>
            <a:r>
              <a:rPr lang="ru-RU" dirty="0"/>
              <a:t>. </a:t>
            </a:r>
            <a:r>
              <a:rPr lang="ru-RU" dirty="0" err="1"/>
              <a:t>Термооптикалық</a:t>
            </a:r>
            <a:r>
              <a:rPr lang="ru-RU" dirty="0"/>
              <a:t> </a:t>
            </a:r>
            <a:r>
              <a:rPr lang="ru-RU" dirty="0" err="1"/>
              <a:t>талшықты-оптикалық</a:t>
            </a:r>
            <a:r>
              <a:rPr lang="ru-RU" dirty="0"/>
              <a:t> </a:t>
            </a:r>
            <a:r>
              <a:rPr lang="ru-RU" dirty="0" err="1"/>
              <a:t>қосқыш</a:t>
            </a:r>
            <a:endParaRPr lang="ru-RU" dirty="0"/>
          </a:p>
          <a:p>
            <a:pPr indent="450215" algn="just">
              <a:spcAft>
                <a:spcPts val="0"/>
              </a:spcAft>
            </a:pPr>
            <a:endParaRPr lang="ru-RU"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15.4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Суретте</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термооптикалық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қосқыштың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басқа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нұсқасының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диаграммасы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мұнда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бірдей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геометриялық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параметрлері</a:t>
            </a:r>
            <a:r>
              <a:rPr lang="ru-RU" dirty="0">
                <a:latin typeface="Times New Roman" panose="02020603050405020304" pitchFamily="18" charset="0"/>
                <a:ea typeface="Times New Roman" panose="02020603050405020304" pitchFamily="18" charset="0"/>
                <a:cs typeface="Times New Roman" panose="02020603050405020304" pitchFamily="18" charset="0"/>
              </a:rPr>
              <a:t> бар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үш</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түрлі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талшықтардан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жасалған</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a:t>
            </a:r>
          </a:p>
        </p:txBody>
      </p:sp>
      <p:pic>
        <p:nvPicPr>
          <p:cNvPr id="7" name="image901.png"/>
          <p:cNvPicPr/>
          <p:nvPr/>
        </p:nvPicPr>
        <p:blipFill>
          <a:blip r:embed="rId2" cstate="print">
            <a:extLst>
              <a:ext uri="{28A0092B-C50C-407E-A947-70E740481C1C}">
                <a14:useLocalDpi xmlns:a14="http://schemas.microsoft.com/office/drawing/2010/main" val="0"/>
              </a:ext>
            </a:extLst>
          </a:blip>
          <a:stretch>
            <a:fillRect/>
          </a:stretch>
        </p:blipFill>
        <p:spPr>
          <a:xfrm>
            <a:off x="804467" y="1172885"/>
            <a:ext cx="3541713" cy="2847975"/>
          </a:xfrm>
          <a:prstGeom prst="rect">
            <a:avLst/>
          </a:prstGeom>
        </p:spPr>
      </p:pic>
      <p:sp>
        <p:nvSpPr>
          <p:cNvPr id="3" name="Прямоугольник 2"/>
          <p:cNvSpPr/>
          <p:nvPr/>
        </p:nvSpPr>
        <p:spPr>
          <a:xfrm>
            <a:off x="4986339" y="1250871"/>
            <a:ext cx="6886574" cy="5078313"/>
          </a:xfrm>
          <a:prstGeom prst="rect">
            <a:avLst/>
          </a:prstGeom>
        </p:spPr>
        <p:txBody>
          <a:bodyPr wrap="square">
            <a:spAutoFit/>
          </a:bodyPr>
          <a:lstStyle/>
          <a:p>
            <a:pPr algn="just"/>
            <a:r>
              <a:rPr lang="ru-RU" dirty="0" err="1">
                <a:latin typeface="Times New Roman" panose="02020603050405020304" pitchFamily="18" charset="0"/>
                <a:ea typeface="Times New Roman" panose="02020603050405020304" pitchFamily="18" charset="0"/>
              </a:rPr>
              <a:t>Түрі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бойынша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ол</a:t>
            </a:r>
            <a:r>
              <a:rPr lang="ru-RU" dirty="0">
                <a:latin typeface="Times New Roman" panose="02020603050405020304" pitchFamily="18" charset="0"/>
                <a:ea typeface="Times New Roman" panose="02020603050405020304" pitchFamily="18" charset="0"/>
              </a:rPr>
              <a:t> Y-</a:t>
            </a:r>
            <a:r>
              <a:rPr lang="ru-RU" dirty="0" err="1">
                <a:latin typeface="Times New Roman" panose="02020603050405020304" pitchFamily="18" charset="0"/>
                <a:ea typeface="Times New Roman" panose="02020603050405020304" pitchFamily="18" charset="0"/>
              </a:rPr>
              <a:t>бөлгішке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сәйкес</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келеді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оның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жалпы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тұтқасы</a:t>
            </a:r>
            <a:r>
              <a:rPr lang="ru-RU" dirty="0">
                <a:latin typeface="Times New Roman" panose="02020603050405020304" pitchFamily="18" charset="0"/>
                <a:ea typeface="Times New Roman" panose="02020603050405020304" pitchFamily="18" charset="0"/>
              </a:rPr>
              <a:t> 1 сыну </a:t>
            </a:r>
            <a:r>
              <a:rPr lang="ru-RU" dirty="0" err="1">
                <a:latin typeface="Times New Roman" panose="02020603050405020304" pitchFamily="18" charset="0"/>
                <a:ea typeface="Times New Roman" panose="02020603050405020304" pitchFamily="18" charset="0"/>
              </a:rPr>
              <a:t>көрсеткіші</a:t>
            </a:r>
            <a:r>
              <a:rPr lang="ru-RU" dirty="0">
                <a:latin typeface="Times New Roman" panose="02020603050405020304" pitchFamily="18" charset="0"/>
                <a:ea typeface="Times New Roman" panose="02020603050405020304" pitchFamily="18" charset="0"/>
              </a:rPr>
              <a:t> n1 </a:t>
            </a:r>
            <a:r>
              <a:rPr lang="ru-RU" dirty="0" err="1">
                <a:latin typeface="Times New Roman" panose="02020603050405020304" pitchFamily="18" charset="0"/>
                <a:ea typeface="Times New Roman" panose="02020603050405020304" pitchFamily="18" charset="0"/>
              </a:rPr>
              <a:t>өзекшеден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rPr>
              <a:t> сыну </a:t>
            </a:r>
            <a:r>
              <a:rPr lang="ru-RU" dirty="0" err="1">
                <a:latin typeface="Times New Roman" panose="02020603050405020304" pitchFamily="18" charset="0"/>
                <a:ea typeface="Times New Roman" panose="02020603050405020304" pitchFamily="18" charset="0"/>
              </a:rPr>
              <a:t>көрсеткіші</a:t>
            </a:r>
            <a:r>
              <a:rPr lang="ru-RU" dirty="0">
                <a:latin typeface="Times New Roman" panose="02020603050405020304" pitchFamily="18" charset="0"/>
                <a:ea typeface="Times New Roman" panose="02020603050405020304" pitchFamily="18" charset="0"/>
              </a:rPr>
              <a:t> n2 </a:t>
            </a:r>
            <a:r>
              <a:rPr lang="ru-RU" dirty="0" err="1">
                <a:latin typeface="Times New Roman" panose="02020603050405020304" pitchFamily="18" charset="0"/>
                <a:ea typeface="Times New Roman" panose="02020603050405020304" pitchFamily="18" charset="0"/>
              </a:rPr>
              <a:t>қабықшадан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тұратын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кәдімгі</a:t>
            </a:r>
            <a:r>
              <a:rPr lang="ru-RU" dirty="0">
                <a:latin typeface="Times New Roman" panose="02020603050405020304" pitchFamily="18" charset="0"/>
                <a:ea typeface="Times New Roman" panose="02020603050405020304" pitchFamily="18" charset="0"/>
              </a:rPr>
              <a:t> кварц </a:t>
            </a:r>
            <a:r>
              <a:rPr lang="ru-RU" dirty="0" err="1">
                <a:latin typeface="Times New Roman" panose="02020603050405020304" pitchFamily="18" charset="0"/>
                <a:ea typeface="Times New Roman" panose="02020603050405020304" pitchFamily="18" charset="0"/>
              </a:rPr>
              <a:t>талшығынан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жасалған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сонымен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қатар</a:t>
            </a:r>
            <a:r>
              <a:rPr lang="ru-RU" dirty="0">
                <a:latin typeface="Times New Roman" panose="02020603050405020304" pitchFamily="18" charset="0"/>
                <a:ea typeface="Times New Roman" panose="02020603050405020304" pitchFamily="18" charset="0"/>
              </a:rPr>
              <a:t> n1&gt;n2. </a:t>
            </a:r>
            <a:r>
              <a:rPr lang="ru-RU" dirty="0" err="1">
                <a:latin typeface="Times New Roman" panose="02020603050405020304" pitchFamily="18" charset="0"/>
                <a:ea typeface="Times New Roman" panose="02020603050405020304" pitchFamily="18" charset="0"/>
              </a:rPr>
              <a:t>Бұл</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талшықтың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жоғарғы</a:t>
            </a:r>
            <a:r>
              <a:rPr lang="ru-RU" dirty="0">
                <a:latin typeface="Times New Roman" panose="02020603050405020304" pitchFamily="18" charset="0"/>
                <a:ea typeface="Times New Roman" panose="02020603050405020304" pitchFamily="18" charset="0"/>
              </a:rPr>
              <a:t> 2 </a:t>
            </a:r>
            <a:r>
              <a:rPr lang="ru-RU" dirty="0" err="1">
                <a:latin typeface="Times New Roman" panose="02020603050405020304" pitchFamily="18" charset="0"/>
                <a:ea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төменгі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бүйірлік</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иықтың</a:t>
            </a:r>
            <a:r>
              <a:rPr lang="ru-RU" dirty="0">
                <a:latin typeface="Times New Roman" panose="02020603050405020304" pitchFamily="18" charset="0"/>
                <a:ea typeface="Times New Roman" panose="02020603050405020304" pitchFamily="18" charset="0"/>
              </a:rPr>
              <a:t> 3 </a:t>
            </a:r>
            <a:r>
              <a:rPr lang="ru-RU" dirty="0" err="1">
                <a:latin typeface="Times New Roman" panose="02020603050405020304" pitchFamily="18" charset="0"/>
                <a:ea typeface="Times New Roman" panose="02020603050405020304" pitchFamily="18" charset="0"/>
              </a:rPr>
              <a:t>талшығымен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қосылу</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аймағындағы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ұшы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сызбада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көрсетілгендей</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екі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жағында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бұрышы</a:t>
            </a:r>
            <a:r>
              <a:rPr lang="ru-RU" dirty="0">
                <a:latin typeface="Times New Roman" panose="02020603050405020304" pitchFamily="18" charset="0"/>
                <a:ea typeface="Times New Roman" panose="02020603050405020304" pitchFamily="18" charset="0"/>
              </a:rPr>
              <a:t> бар </a:t>
            </a:r>
            <a:r>
              <a:rPr lang="ru-RU" dirty="0" err="1">
                <a:latin typeface="Times New Roman" panose="02020603050405020304" pitchFamily="18" charset="0"/>
                <a:ea typeface="Times New Roman" panose="02020603050405020304" pitchFamily="18" charset="0"/>
              </a:rPr>
              <a:t>өткір</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бұрышты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шатыр</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түрінде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ұнтақталған</a:t>
            </a:r>
            <a:r>
              <a:rPr lang="ru-RU" dirty="0">
                <a:latin typeface="Times New Roman" panose="02020603050405020304" pitchFamily="18" charset="0"/>
                <a:ea typeface="Times New Roman" panose="02020603050405020304" pitchFamily="18" charset="0"/>
              </a:rPr>
              <a:t>. 2 </a:t>
            </a:r>
            <a:r>
              <a:rPr lang="ru-RU" dirty="0" err="1">
                <a:latin typeface="Times New Roman" panose="02020603050405020304" pitchFamily="18" charset="0"/>
                <a:ea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rPr>
              <a:t> 3 </a:t>
            </a:r>
            <a:r>
              <a:rPr lang="ru-RU" dirty="0" err="1">
                <a:latin typeface="Times New Roman" panose="02020603050405020304" pitchFamily="18" charset="0"/>
                <a:ea typeface="Times New Roman" panose="02020603050405020304" pitchFamily="18" charset="0"/>
              </a:rPr>
              <a:t>талшықтардың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ұштары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әрқайсысы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бір</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жағынан</a:t>
            </a:r>
            <a:r>
              <a:rPr lang="ru-RU" dirty="0">
                <a:latin typeface="Times New Roman" panose="02020603050405020304" pitchFamily="18" charset="0"/>
                <a:ea typeface="Times New Roman" panose="02020603050405020304" pitchFamily="18" charset="0"/>
              </a:rPr>
              <a:t> θ </a:t>
            </a:r>
            <a:r>
              <a:rPr lang="ru-RU" dirty="0" err="1">
                <a:latin typeface="Times New Roman" panose="02020603050405020304" pitchFamily="18" charset="0"/>
                <a:ea typeface="Times New Roman" panose="02020603050405020304" pitchFamily="18" charset="0"/>
              </a:rPr>
              <a:t>бұрышта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ұнтақталған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жалпы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жауырынның</a:t>
            </a:r>
            <a:r>
              <a:rPr lang="ru-RU" dirty="0">
                <a:latin typeface="Times New Roman" panose="02020603050405020304" pitchFamily="18" charset="0"/>
                <a:ea typeface="Times New Roman" panose="02020603050405020304" pitchFamily="18" charset="0"/>
              </a:rPr>
              <a:t> 1 </a:t>
            </a:r>
            <a:r>
              <a:rPr lang="ru-RU" dirty="0" err="1">
                <a:latin typeface="Times New Roman" panose="02020603050405020304" pitchFamily="18" charset="0"/>
                <a:ea typeface="Times New Roman" panose="02020603050405020304" pitchFamily="18" charset="0"/>
              </a:rPr>
              <a:t>талшығының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сүйір</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бұрышты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ұшымен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мысалы</a:t>
            </a:r>
            <a:r>
              <a:rPr lang="ru-RU" dirty="0">
                <a:latin typeface="Times New Roman" panose="02020603050405020304" pitchFamily="18" charset="0"/>
                <a:ea typeface="Times New Roman" panose="02020603050405020304" pitchFamily="18" charset="0"/>
              </a:rPr>
              <a:t>, агломерация </a:t>
            </a:r>
            <a:r>
              <a:rPr lang="ru-RU" dirty="0" err="1">
                <a:latin typeface="Times New Roman" panose="02020603050405020304" pitchFamily="18" charset="0"/>
                <a:ea typeface="Times New Roman" panose="02020603050405020304" pitchFamily="18" charset="0"/>
              </a:rPr>
              <a:t>арқылы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біріктірілген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Бастапқы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ретінде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таңдалған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температурада</a:t>
            </a:r>
            <a:r>
              <a:rPr lang="ru-RU" dirty="0">
                <a:latin typeface="Times New Roman" panose="02020603050405020304" pitchFamily="18" charset="0"/>
                <a:ea typeface="Times New Roman" panose="02020603050405020304" pitchFamily="18" charset="0"/>
              </a:rPr>
              <a:t> сыну </a:t>
            </a:r>
            <a:r>
              <a:rPr lang="ru-RU" dirty="0" err="1">
                <a:latin typeface="Times New Roman" panose="02020603050405020304" pitchFamily="18" charset="0"/>
                <a:ea typeface="Times New Roman" panose="02020603050405020304" pitchFamily="18" charset="0"/>
              </a:rPr>
              <a:t>көрсеткіші</a:t>
            </a:r>
            <a:r>
              <a:rPr lang="ru-RU" dirty="0">
                <a:latin typeface="Times New Roman" panose="02020603050405020304" pitchFamily="18" charset="0"/>
                <a:ea typeface="Times New Roman" panose="02020603050405020304" pitchFamily="18" charset="0"/>
              </a:rPr>
              <a:t> n1&gt;n3=n2 </a:t>
            </a:r>
            <a:r>
              <a:rPr lang="ru-RU" dirty="0" err="1">
                <a:latin typeface="Times New Roman" panose="02020603050405020304" pitchFamily="18" charset="0"/>
                <a:ea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rPr>
              <a:t> n1=n4 </a:t>
            </a:r>
            <a:r>
              <a:rPr lang="ru-RU" dirty="0" err="1">
                <a:latin typeface="Times New Roman" panose="02020603050405020304" pitchFamily="18" charset="0"/>
                <a:ea typeface="Times New Roman" panose="02020603050405020304" pitchFamily="18" charset="0"/>
              </a:rPr>
              <a:t>болады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Бірақ</a:t>
            </a:r>
            <a:r>
              <a:rPr lang="ru-RU" dirty="0">
                <a:latin typeface="Times New Roman" panose="02020603050405020304" pitchFamily="18" charset="0"/>
                <a:ea typeface="Times New Roman" panose="02020603050405020304" pitchFamily="18" charset="0"/>
              </a:rPr>
              <a:t> сыну </a:t>
            </a:r>
            <a:r>
              <a:rPr lang="ru-RU" dirty="0" err="1">
                <a:latin typeface="Times New Roman" panose="02020603050405020304" pitchFamily="18" charset="0"/>
                <a:ea typeface="Times New Roman" panose="02020603050405020304" pitchFamily="18" charset="0"/>
              </a:rPr>
              <a:t>көрсеткіштерінің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температуралық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өсімдері</a:t>
            </a:r>
            <a:r>
              <a:rPr lang="ru-RU" dirty="0">
                <a:latin typeface="Times New Roman" panose="02020603050405020304" pitchFamily="18" charset="0"/>
                <a:ea typeface="Times New Roman" panose="02020603050405020304" pitchFamily="18" charset="0"/>
              </a:rPr>
              <a:t> β3&gt;β1, |β1|&lt;|β4|, </a:t>
            </a:r>
            <a:r>
              <a:rPr lang="ru-RU" dirty="0" err="1">
                <a:latin typeface="Times New Roman" panose="02020603050405020304" pitchFamily="18" charset="0"/>
                <a:ea typeface="Times New Roman" panose="02020603050405020304" pitchFamily="18" charset="0"/>
              </a:rPr>
              <a:t>қатынасында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болуы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керек</a:t>
            </a:r>
            <a:r>
              <a:rPr lang="ru-RU" dirty="0">
                <a:latin typeface="Times New Roman" panose="02020603050405020304" pitchFamily="18" charset="0"/>
                <a:ea typeface="Times New Roman" panose="02020603050405020304" pitchFamily="18" charset="0"/>
              </a:rPr>
              <a:t>, ал сыну </a:t>
            </a:r>
            <a:r>
              <a:rPr lang="ru-RU" dirty="0" err="1">
                <a:latin typeface="Times New Roman" panose="02020603050405020304" pitchFamily="18" charset="0"/>
                <a:ea typeface="Times New Roman" panose="02020603050405020304" pitchFamily="18" charset="0"/>
              </a:rPr>
              <a:t>көрсеткіші</a:t>
            </a:r>
            <a:r>
              <a:rPr lang="ru-RU" dirty="0">
                <a:latin typeface="Times New Roman" panose="02020603050405020304" pitchFamily="18" charset="0"/>
                <a:ea typeface="Times New Roman" panose="02020603050405020304" pitchFamily="18" charset="0"/>
              </a:rPr>
              <a:t> n4 </a:t>
            </a:r>
            <a:r>
              <a:rPr lang="ru-RU" dirty="0" err="1">
                <a:latin typeface="Times New Roman" panose="02020603050405020304" pitchFamily="18" charset="0"/>
                <a:ea typeface="Times New Roman" panose="02020603050405020304" pitchFamily="18" charset="0"/>
              </a:rPr>
              <a:t>өсімінің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температуралық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коэффициенті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теріс</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таңбаға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ие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болуы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керек</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Осылайша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құрылғының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температурасы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көтерілген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сайын</a:t>
            </a:r>
            <a:r>
              <a:rPr lang="ru-RU" dirty="0">
                <a:latin typeface="Times New Roman" panose="02020603050405020304" pitchFamily="18" charset="0"/>
                <a:ea typeface="Times New Roman" panose="02020603050405020304" pitchFamily="18" charset="0"/>
              </a:rPr>
              <a:t> n3 сыну </a:t>
            </a:r>
            <a:r>
              <a:rPr lang="ru-RU" dirty="0" err="1">
                <a:latin typeface="Times New Roman" panose="02020603050405020304" pitchFamily="18" charset="0"/>
                <a:ea typeface="Times New Roman" panose="02020603050405020304" pitchFamily="18" charset="0"/>
              </a:rPr>
              <a:t>көрсеткіші</a:t>
            </a:r>
            <a:r>
              <a:rPr lang="ru-RU" dirty="0">
                <a:latin typeface="Times New Roman" panose="02020603050405020304" pitchFamily="18" charset="0"/>
                <a:ea typeface="Times New Roman" panose="02020603050405020304" pitchFamily="18" charset="0"/>
              </a:rPr>
              <a:t> n1-ге </a:t>
            </a:r>
            <a:r>
              <a:rPr lang="ru-RU" dirty="0" err="1">
                <a:latin typeface="Times New Roman" panose="02020603050405020304" pitchFamily="18" charset="0"/>
                <a:ea typeface="Times New Roman" panose="02020603050405020304" pitchFamily="18" charset="0"/>
              </a:rPr>
              <a:t>қарағанда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тезірек</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өсуі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керек</a:t>
            </a:r>
            <a:r>
              <a:rPr lang="ru-RU" dirty="0">
                <a:latin typeface="Times New Roman" panose="02020603050405020304" pitchFamily="18" charset="0"/>
                <a:ea typeface="Times New Roman" panose="02020603050405020304" pitchFamily="18" charset="0"/>
              </a:rPr>
              <a:t>, ал n4 сыну </a:t>
            </a:r>
            <a:r>
              <a:rPr lang="ru-RU" dirty="0" err="1">
                <a:latin typeface="Times New Roman" panose="02020603050405020304" pitchFamily="18" charset="0"/>
                <a:ea typeface="Times New Roman" panose="02020603050405020304" pitchFamily="18" charset="0"/>
              </a:rPr>
              <a:t>көрсеткіші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төмендеуі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керек</a:t>
            </a:r>
            <a:r>
              <a:rPr lang="ru-RU" dirty="0">
                <a:latin typeface="Times New Roman" panose="02020603050405020304" pitchFamily="18" charset="0"/>
                <a:ea typeface="Times New Roman" panose="02020603050405020304" pitchFamily="18" charset="0"/>
              </a:rPr>
              <a:t>. Температура </a:t>
            </a:r>
            <a:r>
              <a:rPr lang="ru-RU" dirty="0" err="1">
                <a:latin typeface="Times New Roman" panose="02020603050405020304" pitchFamily="18" charset="0"/>
                <a:ea typeface="Times New Roman" panose="02020603050405020304" pitchFamily="18" charset="0"/>
              </a:rPr>
              <a:t>көтерілген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сайын</a:t>
            </a:r>
            <a:r>
              <a:rPr lang="ru-RU" dirty="0">
                <a:latin typeface="Times New Roman" panose="02020603050405020304" pitchFamily="18" charset="0"/>
                <a:ea typeface="Times New Roman" panose="02020603050405020304" pitchFamily="18" charset="0"/>
              </a:rPr>
              <a:t> n2 </a:t>
            </a:r>
            <a:r>
              <a:rPr lang="ru-RU" dirty="0" err="1">
                <a:latin typeface="Times New Roman" panose="02020603050405020304" pitchFamily="18" charset="0"/>
                <a:ea typeface="Times New Roman" panose="02020603050405020304" pitchFamily="18" charset="0"/>
              </a:rPr>
              <a:t>әрқашан</a:t>
            </a:r>
            <a:r>
              <a:rPr lang="ru-RU" dirty="0">
                <a:latin typeface="Times New Roman" panose="02020603050405020304" pitchFamily="18" charset="0"/>
                <a:ea typeface="Times New Roman" panose="02020603050405020304" pitchFamily="18" charset="0"/>
              </a:rPr>
              <a:t> n1, n3 </a:t>
            </a:r>
            <a:r>
              <a:rPr lang="ru-RU" dirty="0" err="1">
                <a:latin typeface="Times New Roman" panose="02020603050405020304" pitchFamily="18" charset="0"/>
                <a:ea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rPr>
              <a:t> n4-тен </a:t>
            </a:r>
            <a:r>
              <a:rPr lang="ru-RU" dirty="0" err="1">
                <a:latin typeface="Times New Roman" panose="02020603050405020304" pitchFamily="18" charset="0"/>
                <a:ea typeface="Times New Roman" panose="02020603050405020304" pitchFamily="18" charset="0"/>
              </a:rPr>
              <a:t>кіші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болуы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керек</a:t>
            </a:r>
            <a:r>
              <a:rPr lang="ru-RU" dirty="0">
                <a:latin typeface="Times New Roman" panose="02020603050405020304" pitchFamily="18" charset="0"/>
                <a:ea typeface="Times New Roman" panose="02020603050405020304" pitchFamily="18" charset="0"/>
              </a:rPr>
              <a:t>.</a:t>
            </a:r>
            <a:endParaRPr lang="ru-RU" dirty="0"/>
          </a:p>
        </p:txBody>
      </p:sp>
    </p:spTree>
    <p:extLst>
      <p:ext uri="{BB962C8B-B14F-4D97-AF65-F5344CB8AC3E}">
        <p14:creationId xmlns:p14="http://schemas.microsoft.com/office/powerpoint/2010/main" val="754612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800" dirty="0" err="1"/>
              <a:t>Электроптикалық</a:t>
            </a:r>
            <a:r>
              <a:rPr lang="ru-RU" sz="2800" dirty="0"/>
              <a:t> </a:t>
            </a:r>
            <a:r>
              <a:rPr lang="ru-RU" sz="2800" dirty="0" err="1"/>
              <a:t>қосқыштар</a:t>
            </a:r>
            <a:endParaRPr lang="ru-RU" sz="2800" dirty="0"/>
          </a:p>
        </p:txBody>
      </p:sp>
      <p:sp>
        <p:nvSpPr>
          <p:cNvPr id="8" name="Нашивка 7"/>
          <p:cNvSpPr/>
          <p:nvPr/>
        </p:nvSpPr>
        <p:spPr>
          <a:xfrm>
            <a:off x="10948988" y="278604"/>
            <a:ext cx="1243012"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rPr>
              <a:t>12</a:t>
            </a:r>
            <a:endParaRPr lang="ru-RU" sz="2000" dirty="0">
              <a:solidFill>
                <a:schemeClr val="tx1"/>
              </a:solidFill>
            </a:endParaRPr>
          </a:p>
        </p:txBody>
      </p:sp>
      <p:sp>
        <p:nvSpPr>
          <p:cNvPr id="2" name="Прямоугольник 1"/>
          <p:cNvSpPr/>
          <p:nvPr/>
        </p:nvSpPr>
        <p:spPr>
          <a:xfrm>
            <a:off x="314325" y="1406810"/>
            <a:ext cx="11601450" cy="5355312"/>
          </a:xfrm>
          <a:prstGeom prst="rect">
            <a:avLst/>
          </a:prstGeom>
        </p:spPr>
        <p:txBody>
          <a:bodyPr wrap="square">
            <a:spAutoFit/>
          </a:bodyPr>
          <a:lstStyle/>
          <a:p>
            <a:pPr algn="just"/>
            <a:r>
              <a:rPr lang="ru-RU" dirty="0" err="1" smtClean="0"/>
              <a:t>Жұмысы</a:t>
            </a:r>
            <a:r>
              <a:rPr lang="ru-RU" dirty="0" smtClean="0"/>
              <a:t> </a:t>
            </a:r>
            <a:r>
              <a:rPr lang="ru-RU" dirty="0" err="1"/>
              <a:t>электрооптикалық</a:t>
            </a:r>
            <a:r>
              <a:rPr lang="ru-RU" dirty="0"/>
              <a:t> </a:t>
            </a:r>
            <a:r>
              <a:rPr lang="ru-RU" dirty="0" err="1"/>
              <a:t>және</a:t>
            </a:r>
            <a:r>
              <a:rPr lang="ru-RU" dirty="0"/>
              <a:t> </a:t>
            </a:r>
            <a:r>
              <a:rPr lang="ru-RU" dirty="0" err="1"/>
              <a:t>акустикалық</a:t>
            </a:r>
            <a:r>
              <a:rPr lang="ru-RU" dirty="0"/>
              <a:t> </a:t>
            </a:r>
            <a:r>
              <a:rPr lang="ru-RU" dirty="0" err="1"/>
              <a:t>құбылыстарды</a:t>
            </a:r>
            <a:r>
              <a:rPr lang="ru-RU" dirty="0"/>
              <a:t> </a:t>
            </a:r>
            <a:r>
              <a:rPr lang="ru-RU" dirty="0" err="1"/>
              <a:t>қолдануға</a:t>
            </a:r>
            <a:r>
              <a:rPr lang="ru-RU" dirty="0"/>
              <a:t> </a:t>
            </a:r>
            <a:r>
              <a:rPr lang="ru-RU" dirty="0" err="1"/>
              <a:t>негізделген</a:t>
            </a:r>
            <a:r>
              <a:rPr lang="ru-RU" dirty="0"/>
              <a:t> </a:t>
            </a:r>
            <a:r>
              <a:rPr lang="ru-RU" dirty="0" err="1"/>
              <a:t>талшықты-оптикалық</a:t>
            </a:r>
            <a:r>
              <a:rPr lang="ru-RU" dirty="0"/>
              <a:t> </a:t>
            </a:r>
            <a:r>
              <a:rPr lang="ru-RU" dirty="0" err="1"/>
              <a:t>ажыратқыштар</a:t>
            </a:r>
            <a:r>
              <a:rPr lang="ru-RU" dirty="0"/>
              <a:t> ТОБЖ </a:t>
            </a:r>
            <a:r>
              <a:rPr lang="ru-RU" dirty="0" err="1"/>
              <a:t>жүйелерінде</a:t>
            </a:r>
            <a:r>
              <a:rPr lang="ru-RU" dirty="0"/>
              <a:t>, </a:t>
            </a:r>
            <a:r>
              <a:rPr lang="ru-RU" dirty="0" err="1"/>
              <a:t>жергілікті</a:t>
            </a:r>
            <a:r>
              <a:rPr lang="ru-RU" dirty="0"/>
              <a:t> </a:t>
            </a:r>
            <a:r>
              <a:rPr lang="ru-RU" dirty="0" err="1"/>
              <a:t>желілерде</a:t>
            </a:r>
            <a:r>
              <a:rPr lang="ru-RU" dirty="0"/>
              <a:t> </a:t>
            </a:r>
            <a:r>
              <a:rPr lang="ru-RU" dirty="0" err="1"/>
              <a:t>қолданылады</a:t>
            </a:r>
            <a:r>
              <a:rPr lang="ru-RU" dirty="0"/>
              <a:t>.</a:t>
            </a:r>
          </a:p>
          <a:p>
            <a:pPr algn="just"/>
            <a:r>
              <a:rPr lang="ru-RU" dirty="0" err="1"/>
              <a:t>Электроптикалық</a:t>
            </a:r>
            <a:r>
              <a:rPr lang="ru-RU" dirty="0"/>
              <a:t> </a:t>
            </a:r>
            <a:r>
              <a:rPr lang="ru-RU" dirty="0" err="1"/>
              <a:t>материалдар</a:t>
            </a:r>
            <a:r>
              <a:rPr lang="ru-RU" dirty="0"/>
              <a:t> бар, </a:t>
            </a:r>
            <a:r>
              <a:rPr lang="ru-RU" dirty="0" err="1"/>
              <a:t>мысалы</a:t>
            </a:r>
            <a:r>
              <a:rPr lang="ru-RU" dirty="0"/>
              <a:t>, литий </a:t>
            </a:r>
            <a:r>
              <a:rPr lang="ru-RU" dirty="0" err="1"/>
              <a:t>ниабаты</a:t>
            </a:r>
            <a:r>
              <a:rPr lang="ru-RU" dirty="0"/>
              <a:t> </a:t>
            </a:r>
            <a:r>
              <a:rPr lang="en-US" dirty="0"/>
              <a:t>LiNbO3; </a:t>
            </a:r>
            <a:r>
              <a:rPr lang="en-US" dirty="0" err="1"/>
              <a:t>Ti</a:t>
            </a:r>
            <a:r>
              <a:rPr lang="en-US" dirty="0"/>
              <a:t> + LiNbO3; LiTiO3; </a:t>
            </a:r>
            <a:r>
              <a:rPr lang="ru-RU" dirty="0" err="1"/>
              <a:t>Оларға</a:t>
            </a:r>
            <a:r>
              <a:rPr lang="ru-RU" dirty="0"/>
              <a:t> </a:t>
            </a:r>
            <a:r>
              <a:rPr lang="ru-RU" dirty="0" err="1"/>
              <a:t>электр</a:t>
            </a:r>
            <a:r>
              <a:rPr lang="ru-RU" dirty="0"/>
              <a:t> </a:t>
            </a:r>
            <a:r>
              <a:rPr lang="ru-RU" dirty="0" err="1"/>
              <a:t>өрісі</a:t>
            </a:r>
            <a:r>
              <a:rPr lang="ru-RU" dirty="0"/>
              <a:t> </a:t>
            </a:r>
            <a:r>
              <a:rPr lang="ru-RU" dirty="0" err="1"/>
              <a:t>әсер</a:t>
            </a:r>
            <a:r>
              <a:rPr lang="ru-RU" dirty="0"/>
              <a:t> </a:t>
            </a:r>
            <a:r>
              <a:rPr lang="ru-RU" dirty="0" err="1"/>
              <a:t>еткенде</a:t>
            </a:r>
            <a:r>
              <a:rPr lang="ru-RU" dirty="0"/>
              <a:t> </a:t>
            </a:r>
            <a:r>
              <a:rPr lang="ru-RU" dirty="0" err="1"/>
              <a:t>оптикалық</a:t>
            </a:r>
            <a:r>
              <a:rPr lang="ru-RU" dirty="0"/>
              <a:t> </a:t>
            </a:r>
            <a:r>
              <a:rPr lang="ru-RU" dirty="0" err="1"/>
              <a:t>анизотропты</a:t>
            </a:r>
            <a:r>
              <a:rPr lang="ru-RU" dirty="0"/>
              <a:t> </a:t>
            </a:r>
            <a:r>
              <a:rPr lang="ru-RU" dirty="0" err="1"/>
              <a:t>болып</a:t>
            </a:r>
            <a:r>
              <a:rPr lang="ru-RU" dirty="0"/>
              <a:t> </a:t>
            </a:r>
            <a:r>
              <a:rPr lang="ru-RU" dirty="0" err="1"/>
              <a:t>келетін</a:t>
            </a:r>
            <a:r>
              <a:rPr lang="ru-RU" dirty="0"/>
              <a:t> </a:t>
            </a:r>
            <a:r>
              <a:rPr lang="en-US" dirty="0"/>
              <a:t>LiTaO3 </a:t>
            </a:r>
            <a:r>
              <a:rPr lang="ru-RU" dirty="0" err="1"/>
              <a:t>және</a:t>
            </a:r>
            <a:r>
              <a:rPr lang="ru-RU" dirty="0"/>
              <a:t> </a:t>
            </a:r>
            <a:r>
              <a:rPr lang="ru-RU" dirty="0" err="1"/>
              <a:t>т.б</a:t>
            </a:r>
            <a:r>
              <a:rPr lang="ru-RU" dirty="0"/>
              <a:t>. </a:t>
            </a:r>
            <a:r>
              <a:rPr lang="ru-RU" dirty="0" err="1"/>
              <a:t>жатады</a:t>
            </a:r>
            <a:r>
              <a:rPr lang="ru-RU" dirty="0"/>
              <a:t>. Анизотропия </a:t>
            </a:r>
            <a:r>
              <a:rPr lang="ru-RU" dirty="0" err="1"/>
              <a:t>электр</a:t>
            </a:r>
            <a:r>
              <a:rPr lang="ru-RU" dirty="0"/>
              <a:t> </a:t>
            </a:r>
            <a:r>
              <a:rPr lang="ru-RU" dirty="0" err="1"/>
              <a:t>өрісінің</a:t>
            </a:r>
            <a:r>
              <a:rPr lang="ru-RU" dirty="0"/>
              <a:t> </a:t>
            </a:r>
            <a:r>
              <a:rPr lang="ru-RU" dirty="0" err="1"/>
              <a:t>әсерінен</a:t>
            </a:r>
            <a:r>
              <a:rPr lang="ru-RU" dirty="0"/>
              <a:t> </a:t>
            </a:r>
            <a:r>
              <a:rPr lang="ru-RU" dirty="0" err="1"/>
              <a:t>материалдың</a:t>
            </a:r>
            <a:r>
              <a:rPr lang="ru-RU" dirty="0"/>
              <a:t> сыну </a:t>
            </a:r>
            <a:r>
              <a:rPr lang="ru-RU" dirty="0" err="1"/>
              <a:t>көрсеткішінің</a:t>
            </a:r>
            <a:r>
              <a:rPr lang="ru-RU" dirty="0"/>
              <a:t> </a:t>
            </a:r>
            <a:r>
              <a:rPr lang="ru-RU" dirty="0" err="1"/>
              <a:t>өзгеруіне</a:t>
            </a:r>
            <a:r>
              <a:rPr lang="ru-RU" dirty="0"/>
              <a:t> </a:t>
            </a:r>
            <a:r>
              <a:rPr lang="ru-RU" dirty="0" err="1"/>
              <a:t>байланысты</a:t>
            </a:r>
            <a:r>
              <a:rPr lang="ru-RU" dirty="0"/>
              <a:t> </a:t>
            </a:r>
            <a:r>
              <a:rPr lang="ru-RU" dirty="0" err="1"/>
              <a:t>пайда</a:t>
            </a:r>
            <a:r>
              <a:rPr lang="ru-RU" dirty="0"/>
              <a:t> </a:t>
            </a:r>
            <a:r>
              <a:rPr lang="ru-RU" dirty="0" err="1"/>
              <a:t>болады</a:t>
            </a:r>
            <a:r>
              <a:rPr lang="ru-RU" dirty="0"/>
              <a:t>. </a:t>
            </a:r>
            <a:r>
              <a:rPr lang="ru-RU" dirty="0" err="1"/>
              <a:t>Негізінде</a:t>
            </a:r>
            <a:r>
              <a:rPr lang="ru-RU" dirty="0"/>
              <a:t> </a:t>
            </a:r>
            <a:r>
              <a:rPr lang="ru-RU" dirty="0" err="1"/>
              <a:t>мұндай</a:t>
            </a:r>
            <a:r>
              <a:rPr lang="ru-RU" dirty="0"/>
              <a:t> </a:t>
            </a:r>
            <a:r>
              <a:rPr lang="ru-RU" dirty="0" err="1"/>
              <a:t>электр-оптикалық</a:t>
            </a:r>
            <a:r>
              <a:rPr lang="ru-RU" dirty="0"/>
              <a:t> </a:t>
            </a:r>
            <a:r>
              <a:rPr lang="ru-RU" dirty="0" err="1"/>
              <a:t>қосқыштардың</a:t>
            </a:r>
            <a:r>
              <a:rPr lang="ru-RU" dirty="0"/>
              <a:t> </a:t>
            </a:r>
            <a:r>
              <a:rPr lang="ru-RU" dirty="0" err="1"/>
              <a:t>жұмысы</a:t>
            </a:r>
            <a:r>
              <a:rPr lang="ru-RU" dirty="0"/>
              <a:t> </a:t>
            </a:r>
            <a:r>
              <a:rPr lang="ru-RU" dirty="0" err="1"/>
              <a:t>термооптикалық</a:t>
            </a:r>
            <a:r>
              <a:rPr lang="ru-RU" dirty="0"/>
              <a:t> </a:t>
            </a:r>
            <a:r>
              <a:rPr lang="ru-RU" dirty="0" err="1"/>
              <a:t>қосқыштардың</a:t>
            </a:r>
            <a:r>
              <a:rPr lang="ru-RU" dirty="0"/>
              <a:t> </a:t>
            </a:r>
            <a:r>
              <a:rPr lang="ru-RU" dirty="0" err="1"/>
              <a:t>жұмысына</a:t>
            </a:r>
            <a:r>
              <a:rPr lang="ru-RU" dirty="0"/>
              <a:t> </a:t>
            </a:r>
            <a:r>
              <a:rPr lang="ru-RU" dirty="0" err="1"/>
              <a:t>ұқсас</a:t>
            </a:r>
            <a:r>
              <a:rPr lang="ru-RU" dirty="0"/>
              <a:t>. 15.5Суретте </a:t>
            </a:r>
            <a:r>
              <a:rPr lang="en-US" dirty="0"/>
              <a:t>X </a:t>
            </a:r>
            <a:r>
              <a:rPr lang="ru-RU" dirty="0" err="1"/>
              <a:t>типті</a:t>
            </a:r>
            <a:r>
              <a:rPr lang="ru-RU" dirty="0"/>
              <a:t> </a:t>
            </a:r>
            <a:r>
              <a:rPr lang="ru-RU" dirty="0" err="1"/>
              <a:t>бағыттаушы</a:t>
            </a:r>
            <a:r>
              <a:rPr lang="ru-RU" dirty="0"/>
              <a:t> </a:t>
            </a:r>
            <a:r>
              <a:rPr lang="ru-RU" dirty="0" err="1"/>
              <a:t>қосқыш</a:t>
            </a:r>
            <a:r>
              <a:rPr lang="ru-RU" dirty="0"/>
              <a:t> </a:t>
            </a:r>
            <a:r>
              <a:rPr lang="ru-RU" dirty="0" err="1"/>
              <a:t>негізіндегі</a:t>
            </a:r>
            <a:r>
              <a:rPr lang="ru-RU" dirty="0"/>
              <a:t> </a:t>
            </a:r>
            <a:r>
              <a:rPr lang="ru-RU" dirty="0" err="1"/>
              <a:t>электр-оптикалық</a:t>
            </a:r>
            <a:r>
              <a:rPr lang="ru-RU" dirty="0"/>
              <a:t> </a:t>
            </a:r>
            <a:r>
              <a:rPr lang="ru-RU" dirty="0" err="1"/>
              <a:t>қосқыштың</a:t>
            </a:r>
            <a:r>
              <a:rPr lang="ru-RU" dirty="0"/>
              <a:t> </a:t>
            </a:r>
            <a:r>
              <a:rPr lang="ru-RU" dirty="0" err="1"/>
              <a:t>диаграммасы</a:t>
            </a:r>
            <a:r>
              <a:rPr lang="ru-RU" dirty="0"/>
              <a:t> </a:t>
            </a:r>
            <a:r>
              <a:rPr lang="ru-RU" dirty="0" err="1"/>
              <a:t>көрсетілген</a:t>
            </a:r>
            <a:r>
              <a:rPr lang="ru-RU" dirty="0"/>
              <a:t>.</a:t>
            </a:r>
          </a:p>
          <a:p>
            <a:pPr algn="just"/>
            <a:endParaRPr lang="ru-RU" dirty="0"/>
          </a:p>
          <a:p>
            <a:pPr algn="just"/>
            <a:r>
              <a:rPr lang="ru-RU" dirty="0"/>
              <a:t> </a:t>
            </a:r>
          </a:p>
          <a:p>
            <a:pPr algn="just"/>
            <a:endParaRPr lang="kk-KZ" dirty="0" smtClean="0"/>
          </a:p>
          <a:p>
            <a:pPr algn="just"/>
            <a:endParaRPr lang="kk-KZ" dirty="0"/>
          </a:p>
          <a:p>
            <a:pPr algn="just"/>
            <a:endParaRPr lang="kk-KZ" dirty="0" smtClean="0"/>
          </a:p>
          <a:p>
            <a:pPr algn="just"/>
            <a:endParaRPr lang="kk-KZ" dirty="0"/>
          </a:p>
          <a:p>
            <a:pPr algn="just"/>
            <a:endParaRPr lang="kk-KZ" dirty="0" smtClean="0"/>
          </a:p>
          <a:p>
            <a:pPr algn="just"/>
            <a:endParaRPr lang="kk-KZ" dirty="0"/>
          </a:p>
          <a:p>
            <a:pPr algn="just"/>
            <a:endParaRPr lang="kk-KZ" dirty="0" smtClean="0"/>
          </a:p>
          <a:p>
            <a:pPr algn="just"/>
            <a:endParaRPr lang="ru-RU" dirty="0"/>
          </a:p>
          <a:p>
            <a:pPr algn="ctr"/>
            <a:r>
              <a:rPr lang="ru-RU" dirty="0"/>
              <a:t>15.5-сурет. Х-</a:t>
            </a:r>
            <a:r>
              <a:rPr lang="ru-RU" dirty="0" err="1"/>
              <a:t>бөлгіш</a:t>
            </a:r>
            <a:r>
              <a:rPr lang="ru-RU" dirty="0"/>
              <a:t> </a:t>
            </a:r>
            <a:r>
              <a:rPr lang="ru-RU" dirty="0" err="1"/>
              <a:t>негізіндегі</a:t>
            </a:r>
            <a:r>
              <a:rPr lang="ru-RU" dirty="0"/>
              <a:t> </a:t>
            </a:r>
            <a:r>
              <a:rPr lang="ru-RU" dirty="0" err="1"/>
              <a:t>электрооптикалық</a:t>
            </a:r>
            <a:r>
              <a:rPr lang="ru-RU" dirty="0"/>
              <a:t> </a:t>
            </a:r>
            <a:r>
              <a:rPr lang="ru-RU" dirty="0" err="1"/>
              <a:t>қосқыштың</a:t>
            </a:r>
            <a:r>
              <a:rPr lang="ru-RU" dirty="0"/>
              <a:t> </a:t>
            </a:r>
            <a:r>
              <a:rPr lang="ru-RU" dirty="0" err="1"/>
              <a:t>сұлбасы</a:t>
            </a:r>
            <a:endParaRPr lang="ru-RU" dirty="0"/>
          </a:p>
          <a:p>
            <a:pPr algn="just"/>
            <a:endParaRPr lang="ru-RU" dirty="0"/>
          </a:p>
        </p:txBody>
      </p:sp>
      <p:pic>
        <p:nvPicPr>
          <p:cNvPr id="7" name="Рисунок 6"/>
          <p:cNvPicPr/>
          <p:nvPr/>
        </p:nvPicPr>
        <p:blipFill>
          <a:blip r:embed="rId2">
            <a:extLst>
              <a:ext uri="{28A0092B-C50C-407E-A947-70E740481C1C}">
                <a14:useLocalDpi xmlns:a14="http://schemas.microsoft.com/office/drawing/2010/main" val="0"/>
              </a:ext>
            </a:extLst>
          </a:blip>
          <a:srcRect/>
          <a:stretch>
            <a:fillRect/>
          </a:stretch>
        </p:blipFill>
        <p:spPr bwMode="auto">
          <a:xfrm>
            <a:off x="2610802" y="3466147"/>
            <a:ext cx="7176136" cy="2620328"/>
          </a:xfrm>
          <a:prstGeom prst="rect">
            <a:avLst/>
          </a:prstGeom>
          <a:noFill/>
        </p:spPr>
      </p:pic>
    </p:spTree>
    <p:extLst>
      <p:ext uri="{BB962C8B-B14F-4D97-AF65-F5344CB8AC3E}">
        <p14:creationId xmlns:p14="http://schemas.microsoft.com/office/powerpoint/2010/main" val="1613168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800" dirty="0" err="1"/>
              <a:t>Электроптикалық</a:t>
            </a:r>
            <a:r>
              <a:rPr lang="ru-RU" sz="2800" dirty="0"/>
              <a:t> </a:t>
            </a:r>
            <a:r>
              <a:rPr lang="ru-RU" sz="2800" dirty="0" err="1"/>
              <a:t>қосқыштар</a:t>
            </a:r>
            <a:endParaRPr lang="ru-RU" sz="2800" dirty="0"/>
          </a:p>
        </p:txBody>
      </p:sp>
      <p:sp>
        <p:nvSpPr>
          <p:cNvPr id="8" name="Нашивка 7"/>
          <p:cNvSpPr/>
          <p:nvPr/>
        </p:nvSpPr>
        <p:spPr>
          <a:xfrm>
            <a:off x="10958513" y="278604"/>
            <a:ext cx="1233487"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rPr>
              <a:t>13</a:t>
            </a:r>
            <a:endParaRPr lang="ru-RU" sz="2000" dirty="0">
              <a:solidFill>
                <a:schemeClr val="tx1"/>
              </a:solidFill>
            </a:endParaRPr>
          </a:p>
        </p:txBody>
      </p:sp>
      <p:sp>
        <p:nvSpPr>
          <p:cNvPr id="2" name="Прямоугольник 1"/>
          <p:cNvSpPr/>
          <p:nvPr/>
        </p:nvSpPr>
        <p:spPr>
          <a:xfrm>
            <a:off x="585787" y="1687623"/>
            <a:ext cx="10987089" cy="4370427"/>
          </a:xfrm>
          <a:prstGeom prst="rect">
            <a:avLst/>
          </a:prstGeom>
        </p:spPr>
        <p:txBody>
          <a:bodyPr wrap="square">
            <a:spAutoFit/>
          </a:bodyPr>
          <a:lstStyle/>
          <a:p>
            <a:pPr algn="just"/>
            <a:r>
              <a:rPr lang="en-US" sz="2000" dirty="0"/>
              <a:t>MN </a:t>
            </a:r>
            <a:r>
              <a:rPr lang="ru-RU" sz="2000" dirty="0" err="1"/>
              <a:t>және</a:t>
            </a:r>
            <a:r>
              <a:rPr lang="ru-RU" sz="2000" dirty="0"/>
              <a:t> </a:t>
            </a:r>
            <a:r>
              <a:rPr lang="en-US" sz="2000" dirty="0"/>
              <a:t>DF </a:t>
            </a:r>
            <a:r>
              <a:rPr lang="ru-RU" sz="2000" dirty="0" err="1"/>
              <a:t>секцияларындағы</a:t>
            </a:r>
            <a:r>
              <a:rPr lang="ru-RU" sz="2000" dirty="0"/>
              <a:t> 1 </a:t>
            </a:r>
            <a:r>
              <a:rPr lang="ru-RU" sz="2000" dirty="0" err="1"/>
              <a:t>және</a:t>
            </a:r>
            <a:r>
              <a:rPr lang="ru-RU" sz="2000" dirty="0"/>
              <a:t> 2 </a:t>
            </a:r>
            <a:r>
              <a:rPr lang="ru-RU" sz="2000" dirty="0" err="1"/>
              <a:t>жарық</a:t>
            </a:r>
            <a:r>
              <a:rPr lang="ru-RU" sz="2000" dirty="0"/>
              <a:t> </a:t>
            </a:r>
            <a:r>
              <a:rPr lang="ru-RU" sz="2000" dirty="0" err="1"/>
              <a:t>бағыттағыштары</a:t>
            </a:r>
            <a:r>
              <a:rPr lang="ru-RU" sz="2000" dirty="0"/>
              <a:t> </a:t>
            </a:r>
            <a:r>
              <a:rPr lang="ru-RU" sz="2000" dirty="0" err="1"/>
              <a:t>электрооптикалық</a:t>
            </a:r>
            <a:r>
              <a:rPr lang="ru-RU" sz="2000" dirty="0"/>
              <a:t> </a:t>
            </a:r>
            <a:r>
              <a:rPr lang="ru-RU" sz="2000" dirty="0" err="1"/>
              <a:t>материалдан</a:t>
            </a:r>
            <a:r>
              <a:rPr lang="ru-RU" sz="2000" dirty="0"/>
              <a:t> </a:t>
            </a:r>
            <a:r>
              <a:rPr lang="ru-RU" sz="2000" dirty="0" err="1"/>
              <a:t>жасалған</a:t>
            </a:r>
            <a:r>
              <a:rPr lang="ru-RU" sz="2000" dirty="0"/>
              <a:t>. </a:t>
            </a:r>
            <a:r>
              <a:rPr lang="ru-RU" sz="2000" dirty="0" err="1"/>
              <a:t>Сыртқы</a:t>
            </a:r>
            <a:r>
              <a:rPr lang="ru-RU" sz="2000" dirty="0"/>
              <a:t> </a:t>
            </a:r>
            <a:r>
              <a:rPr lang="ru-RU" sz="2000" dirty="0" err="1"/>
              <a:t>жағында</a:t>
            </a:r>
            <a:r>
              <a:rPr lang="ru-RU" sz="2000" dirty="0"/>
              <a:t> </a:t>
            </a:r>
            <a:r>
              <a:rPr lang="ru-RU" sz="2000" dirty="0" err="1"/>
              <a:t>және</a:t>
            </a:r>
            <a:r>
              <a:rPr lang="ru-RU" sz="2000" dirty="0"/>
              <a:t> </a:t>
            </a:r>
            <a:r>
              <a:rPr lang="ru-RU" sz="2000" dirty="0" err="1"/>
              <a:t>толқын</a:t>
            </a:r>
            <a:r>
              <a:rPr lang="ru-RU" sz="2000" dirty="0"/>
              <a:t> </a:t>
            </a:r>
            <a:r>
              <a:rPr lang="ru-RU" sz="2000" dirty="0" err="1"/>
              <a:t>өткізгіштердің</a:t>
            </a:r>
            <a:r>
              <a:rPr lang="ru-RU" sz="2000" dirty="0"/>
              <a:t> </a:t>
            </a:r>
            <a:r>
              <a:rPr lang="ru-RU" sz="2000" dirty="0" err="1"/>
              <a:t>арасында</a:t>
            </a:r>
            <a:r>
              <a:rPr lang="ru-RU" sz="2000" dirty="0"/>
              <a:t> </a:t>
            </a:r>
            <a:r>
              <a:rPr lang="ru-RU" sz="2000" dirty="0" err="1"/>
              <a:t>мөлдір</a:t>
            </a:r>
            <a:r>
              <a:rPr lang="ru-RU" sz="2000" dirty="0"/>
              <a:t> </a:t>
            </a:r>
            <a:r>
              <a:rPr lang="ru-RU" sz="2000" dirty="0" err="1"/>
              <a:t>электродтар</a:t>
            </a:r>
            <a:r>
              <a:rPr lang="ru-RU" sz="2000" dirty="0"/>
              <a:t> бар. </a:t>
            </a:r>
            <a:r>
              <a:rPr lang="ru-RU" sz="2000" dirty="0" err="1"/>
              <a:t>Электродтарға</a:t>
            </a:r>
            <a:r>
              <a:rPr lang="ru-RU" sz="2000" dirty="0"/>
              <a:t> </a:t>
            </a:r>
            <a:r>
              <a:rPr lang="ru-RU" sz="2000" dirty="0" err="1"/>
              <a:t>кернеу</a:t>
            </a:r>
            <a:r>
              <a:rPr lang="ru-RU" sz="2000" dirty="0"/>
              <a:t> беру </a:t>
            </a:r>
            <a:r>
              <a:rPr lang="ru-RU" sz="2000" dirty="0" err="1"/>
              <a:t>арқылы</a:t>
            </a:r>
            <a:r>
              <a:rPr lang="ru-RU" sz="2000" dirty="0"/>
              <a:t> </a:t>
            </a:r>
            <a:r>
              <a:rPr lang="ru-RU" sz="2000" dirty="0" err="1"/>
              <a:t>қосқыштың</a:t>
            </a:r>
            <a:r>
              <a:rPr lang="ru-RU" sz="2000" dirty="0"/>
              <a:t> </a:t>
            </a:r>
            <a:r>
              <a:rPr lang="ru-RU" sz="2000" dirty="0" err="1"/>
              <a:t>бағытын</a:t>
            </a:r>
            <a:r>
              <a:rPr lang="ru-RU" sz="2000" dirty="0"/>
              <a:t> </a:t>
            </a:r>
            <a:r>
              <a:rPr lang="ru-RU" sz="2000" dirty="0" err="1"/>
              <a:t>өзгерту</a:t>
            </a:r>
            <a:r>
              <a:rPr lang="ru-RU" sz="2000" dirty="0"/>
              <a:t> </a:t>
            </a:r>
            <a:r>
              <a:rPr lang="ru-RU" sz="2000" dirty="0" err="1"/>
              <a:t>арқылы</a:t>
            </a:r>
            <a:r>
              <a:rPr lang="ru-RU" sz="2000" dirty="0"/>
              <a:t> сыну </a:t>
            </a:r>
            <a:r>
              <a:rPr lang="ru-RU" sz="2000" dirty="0" err="1"/>
              <a:t>көрсеткіштерін</a:t>
            </a:r>
            <a:r>
              <a:rPr lang="ru-RU" sz="2000" dirty="0"/>
              <a:t> </a:t>
            </a:r>
            <a:r>
              <a:rPr lang="ru-RU" sz="2000" dirty="0" err="1"/>
              <a:t>өзгертуге</a:t>
            </a:r>
            <a:r>
              <a:rPr lang="ru-RU" sz="2000" dirty="0"/>
              <a:t> </a:t>
            </a:r>
            <a:r>
              <a:rPr lang="ru-RU" sz="2000" dirty="0" err="1"/>
              <a:t>болады</a:t>
            </a:r>
            <a:r>
              <a:rPr lang="ru-RU" sz="2000" dirty="0"/>
              <a:t>. </a:t>
            </a:r>
            <a:r>
              <a:rPr lang="ru-RU" sz="2000" dirty="0" err="1"/>
              <a:t>Электроптикалық</a:t>
            </a:r>
            <a:r>
              <a:rPr lang="ru-RU" sz="2000" dirty="0"/>
              <a:t> </a:t>
            </a:r>
            <a:r>
              <a:rPr lang="ru-RU" sz="2000" dirty="0" err="1"/>
              <a:t>ажыратқыштардың</a:t>
            </a:r>
            <a:r>
              <a:rPr lang="ru-RU" sz="2000" dirty="0"/>
              <a:t> </a:t>
            </a:r>
            <a:r>
              <a:rPr lang="ru-RU" sz="2000" dirty="0" err="1"/>
              <a:t>термооптикалық</a:t>
            </a:r>
            <a:r>
              <a:rPr lang="ru-RU" sz="2000" dirty="0"/>
              <a:t> </a:t>
            </a:r>
            <a:r>
              <a:rPr lang="ru-RU" sz="2000" dirty="0" err="1"/>
              <a:t>және</a:t>
            </a:r>
            <a:r>
              <a:rPr lang="ru-RU" sz="2000" dirty="0"/>
              <a:t> </a:t>
            </a:r>
            <a:r>
              <a:rPr lang="ru-RU" sz="2000" dirty="0" err="1"/>
              <a:t>сонымен</a:t>
            </a:r>
            <a:r>
              <a:rPr lang="ru-RU" sz="2000" dirty="0"/>
              <a:t> </a:t>
            </a:r>
            <a:r>
              <a:rPr lang="ru-RU" sz="2000" dirty="0" err="1"/>
              <a:t>қатар</a:t>
            </a:r>
            <a:r>
              <a:rPr lang="ru-RU" sz="2000" dirty="0"/>
              <a:t> </a:t>
            </a:r>
            <a:r>
              <a:rPr lang="ru-RU" sz="2000" dirty="0" err="1"/>
              <a:t>электромеханикалық</a:t>
            </a:r>
            <a:r>
              <a:rPr lang="ru-RU" sz="2000" dirty="0"/>
              <a:t> </a:t>
            </a:r>
            <a:r>
              <a:rPr lang="ru-RU" sz="2000" dirty="0" err="1"/>
              <a:t>ажыратқыштарға</a:t>
            </a:r>
            <a:r>
              <a:rPr lang="ru-RU" sz="2000" dirty="0"/>
              <a:t> </a:t>
            </a:r>
            <a:r>
              <a:rPr lang="ru-RU" sz="2000" dirty="0" err="1"/>
              <a:t>қарағанда</a:t>
            </a:r>
            <a:r>
              <a:rPr lang="ru-RU" sz="2000" dirty="0"/>
              <a:t> </a:t>
            </a:r>
            <a:r>
              <a:rPr lang="ru-RU" sz="2000" dirty="0" err="1"/>
              <a:t>үлкен</a:t>
            </a:r>
            <a:r>
              <a:rPr lang="ru-RU" sz="2000" dirty="0"/>
              <a:t> </a:t>
            </a:r>
            <a:r>
              <a:rPr lang="ru-RU" sz="2000" dirty="0" err="1"/>
              <a:t>артықшылықтары</a:t>
            </a:r>
            <a:r>
              <a:rPr lang="ru-RU" sz="2000" dirty="0"/>
              <a:t> бар:</a:t>
            </a:r>
          </a:p>
          <a:p>
            <a:pPr algn="just"/>
            <a:r>
              <a:rPr lang="ru-RU" sz="2000" dirty="0"/>
              <a:t>•	</a:t>
            </a:r>
            <a:r>
              <a:rPr lang="ru-RU" sz="2000" dirty="0" err="1"/>
              <a:t>біріншіден</a:t>
            </a:r>
            <a:r>
              <a:rPr lang="ru-RU" sz="2000" dirty="0"/>
              <a:t>, </a:t>
            </a:r>
            <a:r>
              <a:rPr lang="ru-RU" sz="2000" dirty="0" err="1"/>
              <a:t>олардың</a:t>
            </a:r>
            <a:r>
              <a:rPr lang="ru-RU" sz="2000" dirty="0"/>
              <a:t> </a:t>
            </a:r>
            <a:r>
              <a:rPr lang="ru-RU" sz="2000" dirty="0" err="1"/>
              <a:t>жылдамдығы</a:t>
            </a:r>
            <a:r>
              <a:rPr lang="ru-RU" sz="2000" dirty="0"/>
              <a:t> наносекунд </a:t>
            </a:r>
            <a:r>
              <a:rPr lang="ru-RU" sz="2000" dirty="0" err="1"/>
              <a:t>бірліктеріне</a:t>
            </a:r>
            <a:r>
              <a:rPr lang="ru-RU" sz="2000" dirty="0"/>
              <a:t> </a:t>
            </a:r>
            <a:r>
              <a:rPr lang="ru-RU" sz="2000" dirty="0" err="1"/>
              <a:t>жетеді</a:t>
            </a:r>
            <a:r>
              <a:rPr lang="ru-RU" sz="2000" dirty="0"/>
              <a:t>,</a:t>
            </a:r>
          </a:p>
          <a:p>
            <a:pPr algn="just"/>
            <a:r>
              <a:rPr lang="ru-RU" sz="2000" dirty="0"/>
              <a:t>•	</a:t>
            </a:r>
            <a:r>
              <a:rPr lang="ru-RU" sz="2000" dirty="0" err="1"/>
              <a:t>екіншіден</a:t>
            </a:r>
            <a:r>
              <a:rPr lang="ru-RU" sz="2000" dirty="0"/>
              <a:t>, </a:t>
            </a:r>
            <a:r>
              <a:rPr lang="ru-RU" sz="2000" dirty="0" err="1"/>
              <a:t>олар</a:t>
            </a:r>
            <a:r>
              <a:rPr lang="ru-RU" sz="2000" dirty="0"/>
              <a:t> </a:t>
            </a:r>
            <a:r>
              <a:rPr lang="ru-RU" sz="2000" dirty="0" err="1"/>
              <a:t>төмен</a:t>
            </a:r>
            <a:r>
              <a:rPr lang="ru-RU" sz="2000" dirty="0"/>
              <a:t> </a:t>
            </a:r>
            <a:r>
              <a:rPr lang="ru-RU" sz="2000" dirty="0" err="1"/>
              <a:t>басқару</a:t>
            </a:r>
            <a:r>
              <a:rPr lang="ru-RU" sz="2000" dirty="0"/>
              <a:t> </a:t>
            </a:r>
            <a:r>
              <a:rPr lang="ru-RU" sz="2000" dirty="0" err="1"/>
              <a:t>кернеуін</a:t>
            </a:r>
            <a:r>
              <a:rPr lang="ru-RU" sz="2000" dirty="0"/>
              <a:t> </a:t>
            </a:r>
            <a:r>
              <a:rPr lang="ru-RU" sz="2000" dirty="0" err="1"/>
              <a:t>қажет</a:t>
            </a:r>
            <a:r>
              <a:rPr lang="ru-RU" sz="2000" dirty="0"/>
              <a:t> </a:t>
            </a:r>
            <a:r>
              <a:rPr lang="ru-RU" sz="2000" dirty="0" err="1"/>
              <a:t>етеді</a:t>
            </a:r>
            <a:r>
              <a:rPr lang="ru-RU" sz="2000" dirty="0"/>
              <a:t> - 2,5 ... 3 В, </a:t>
            </a:r>
            <a:r>
              <a:rPr lang="ru-RU" sz="2000" dirty="0" err="1"/>
              <a:t>яғни</a:t>
            </a:r>
            <a:r>
              <a:rPr lang="ru-RU" sz="2000" dirty="0"/>
              <a:t> </a:t>
            </a:r>
            <a:r>
              <a:rPr lang="ru-RU" sz="2000" dirty="0" err="1"/>
              <a:t>оларды</a:t>
            </a:r>
            <a:r>
              <a:rPr lang="ru-RU" sz="2000" dirty="0"/>
              <a:t> </a:t>
            </a:r>
            <a:r>
              <a:rPr lang="ru-RU" sz="2000" dirty="0" err="1"/>
              <a:t>интегралды</a:t>
            </a:r>
            <a:r>
              <a:rPr lang="ru-RU" sz="2000" dirty="0"/>
              <a:t> </a:t>
            </a:r>
            <a:r>
              <a:rPr lang="ru-RU" sz="2000" dirty="0" err="1"/>
              <a:t>цифрлық</a:t>
            </a:r>
            <a:r>
              <a:rPr lang="ru-RU" sz="2000" dirty="0"/>
              <a:t> </a:t>
            </a:r>
            <a:r>
              <a:rPr lang="ru-RU" sz="2000" dirty="0" err="1"/>
              <a:t>схемалар</a:t>
            </a:r>
            <a:r>
              <a:rPr lang="ru-RU" sz="2000" dirty="0"/>
              <a:t> </a:t>
            </a:r>
            <a:r>
              <a:rPr lang="ru-RU" sz="2000" dirty="0" err="1"/>
              <a:t>арқылы</a:t>
            </a:r>
            <a:r>
              <a:rPr lang="ru-RU" sz="2000" dirty="0"/>
              <a:t> </a:t>
            </a:r>
            <a:r>
              <a:rPr lang="ru-RU" sz="2000" dirty="0" err="1"/>
              <a:t>басқаруға</a:t>
            </a:r>
            <a:r>
              <a:rPr lang="ru-RU" sz="2000" dirty="0"/>
              <a:t> </a:t>
            </a:r>
            <a:r>
              <a:rPr lang="ru-RU" sz="2000" dirty="0" err="1"/>
              <a:t>болады</a:t>
            </a:r>
            <a:r>
              <a:rPr lang="ru-RU" sz="2000" dirty="0"/>
              <a:t>.</a:t>
            </a:r>
          </a:p>
          <a:p>
            <a:pPr algn="just"/>
            <a:r>
              <a:rPr lang="ru-RU" sz="2000" dirty="0" err="1"/>
              <a:t>Электроптикалық</a:t>
            </a:r>
            <a:r>
              <a:rPr lang="ru-RU" sz="2000" dirty="0"/>
              <a:t> </a:t>
            </a:r>
            <a:r>
              <a:rPr lang="ru-RU" sz="2000" dirty="0" err="1"/>
              <a:t>қосқыштардың</a:t>
            </a:r>
            <a:r>
              <a:rPr lang="ru-RU" sz="2000" dirty="0"/>
              <a:t> </a:t>
            </a:r>
            <a:r>
              <a:rPr lang="ru-RU" sz="2000" dirty="0" err="1"/>
              <a:t>артықшылығы</a:t>
            </a:r>
            <a:r>
              <a:rPr lang="ru-RU" sz="2000" dirty="0"/>
              <a:t>, </a:t>
            </a:r>
            <a:r>
              <a:rPr lang="ru-RU" sz="2000" dirty="0" err="1"/>
              <a:t>сонымен</a:t>
            </a:r>
            <a:r>
              <a:rPr lang="ru-RU" sz="2000" dirty="0"/>
              <a:t> </a:t>
            </a:r>
            <a:r>
              <a:rPr lang="ru-RU" sz="2000" dirty="0" err="1"/>
              <a:t>қатар</a:t>
            </a:r>
            <a:r>
              <a:rPr lang="ru-RU" sz="2000" dirty="0"/>
              <a:t> </a:t>
            </a:r>
            <a:r>
              <a:rPr lang="ru-RU" sz="2000" dirty="0" err="1"/>
              <a:t>интеграцияланған</a:t>
            </a:r>
            <a:r>
              <a:rPr lang="ru-RU" sz="2000" dirty="0"/>
              <a:t> оптика </a:t>
            </a:r>
            <a:r>
              <a:rPr lang="ru-RU" sz="2000" dirty="0" err="1"/>
              <a:t>құрылымдарында</a:t>
            </a:r>
            <a:r>
              <a:rPr lang="ru-RU" sz="2000" dirty="0"/>
              <a:t> </a:t>
            </a:r>
            <a:r>
              <a:rPr lang="ru-RU" sz="2000" dirty="0" err="1"/>
              <a:t>интегралды</a:t>
            </a:r>
            <a:r>
              <a:rPr lang="ru-RU" sz="2000" dirty="0"/>
              <a:t> </a:t>
            </a:r>
            <a:r>
              <a:rPr lang="ru-RU" sz="2000" dirty="0" err="1"/>
              <a:t>орындау</a:t>
            </a:r>
            <a:r>
              <a:rPr lang="ru-RU" sz="2000" dirty="0"/>
              <a:t> </a:t>
            </a:r>
            <a:r>
              <a:rPr lang="ru-RU" sz="2000" dirty="0" err="1"/>
              <a:t>мүмкіндігі</a:t>
            </a:r>
            <a:r>
              <a:rPr lang="ru-RU" sz="2000" dirty="0"/>
              <a:t>. </a:t>
            </a:r>
            <a:r>
              <a:rPr lang="ru-RU" sz="2000" dirty="0" err="1"/>
              <a:t>Электроптикалық</a:t>
            </a:r>
            <a:r>
              <a:rPr lang="ru-RU" sz="2000" dirty="0"/>
              <a:t> </a:t>
            </a:r>
            <a:r>
              <a:rPr lang="ru-RU" sz="2000" dirty="0" err="1"/>
              <a:t>материалдар</a:t>
            </a:r>
            <a:r>
              <a:rPr lang="ru-RU" sz="2000" dirty="0"/>
              <a:t> Мах-</a:t>
            </a:r>
            <a:r>
              <a:rPr lang="ru-RU" sz="2000" dirty="0" err="1"/>
              <a:t>Зендер</a:t>
            </a:r>
            <a:r>
              <a:rPr lang="ru-RU" sz="2000" dirty="0"/>
              <a:t> </a:t>
            </a:r>
            <a:r>
              <a:rPr lang="ru-RU" sz="2000" dirty="0" err="1"/>
              <a:t>интерферометрлерін</a:t>
            </a:r>
            <a:r>
              <a:rPr lang="ru-RU" sz="2000" dirty="0"/>
              <a:t>, </a:t>
            </a:r>
            <a:r>
              <a:rPr lang="en-US" sz="2000" dirty="0"/>
              <a:t>Y </a:t>
            </a:r>
            <a:r>
              <a:rPr lang="ru-RU" sz="2000" dirty="0" err="1"/>
              <a:t>типті</a:t>
            </a:r>
            <a:r>
              <a:rPr lang="ru-RU" sz="2000" dirty="0"/>
              <a:t> </a:t>
            </a:r>
            <a:r>
              <a:rPr lang="ru-RU" sz="2000" dirty="0" err="1"/>
              <a:t>бөлгіштерді</a:t>
            </a:r>
            <a:r>
              <a:rPr lang="ru-RU" sz="2000" dirty="0"/>
              <a:t> </a:t>
            </a:r>
            <a:r>
              <a:rPr lang="ru-RU" sz="2000" dirty="0" err="1"/>
              <a:t>қолдануға</a:t>
            </a:r>
            <a:r>
              <a:rPr lang="ru-RU" sz="2000" dirty="0"/>
              <a:t> </a:t>
            </a:r>
            <a:r>
              <a:rPr lang="ru-RU" sz="2000" dirty="0" err="1"/>
              <a:t>негізделген</a:t>
            </a:r>
            <a:r>
              <a:rPr lang="ru-RU" sz="2000" dirty="0"/>
              <a:t> </a:t>
            </a:r>
            <a:r>
              <a:rPr lang="ru-RU" sz="2000" dirty="0" err="1"/>
              <a:t>коммутаторларда</a:t>
            </a:r>
            <a:r>
              <a:rPr lang="ru-RU" sz="2000" dirty="0"/>
              <a:t> да </a:t>
            </a:r>
            <a:r>
              <a:rPr lang="ru-RU" sz="2000" dirty="0" err="1"/>
              <a:t>қолданылады.Электрооптикалық</a:t>
            </a:r>
            <a:r>
              <a:rPr lang="ru-RU" sz="2000" dirty="0"/>
              <a:t> </a:t>
            </a:r>
            <a:r>
              <a:rPr lang="ru-RU" sz="2000" dirty="0" err="1"/>
              <a:t>ажыратқыштар</a:t>
            </a:r>
            <a:r>
              <a:rPr lang="ru-RU" sz="2000" dirty="0"/>
              <a:t> </a:t>
            </a:r>
            <a:r>
              <a:rPr lang="ru-RU" sz="2000" dirty="0" err="1"/>
              <a:t>желілердің</a:t>
            </a:r>
            <a:r>
              <a:rPr lang="ru-RU" sz="2000" dirty="0"/>
              <a:t> </a:t>
            </a:r>
            <a:r>
              <a:rPr lang="ru-RU" sz="2000" dirty="0" err="1"/>
              <a:t>топологиясын</a:t>
            </a:r>
            <a:r>
              <a:rPr lang="ru-RU" sz="2000" dirty="0"/>
              <a:t> </a:t>
            </a:r>
            <a:r>
              <a:rPr lang="ru-RU" sz="2000" dirty="0" err="1"/>
              <a:t>жылдам</a:t>
            </a:r>
            <a:r>
              <a:rPr lang="ru-RU" sz="2000" dirty="0"/>
              <a:t> </a:t>
            </a:r>
            <a:r>
              <a:rPr lang="ru-RU" sz="2000" dirty="0" err="1"/>
              <a:t>өзгерту</a:t>
            </a:r>
            <a:r>
              <a:rPr lang="ru-RU" sz="2000" dirty="0"/>
              <a:t> </a:t>
            </a:r>
            <a:r>
              <a:rPr lang="ru-RU" sz="2000" dirty="0" err="1"/>
              <a:t>үшін</a:t>
            </a:r>
            <a:r>
              <a:rPr lang="ru-RU" sz="2000" dirty="0"/>
              <a:t> </a:t>
            </a:r>
            <a:r>
              <a:rPr lang="ru-RU" sz="2000" dirty="0" err="1"/>
              <a:t>қолданылатын</a:t>
            </a:r>
            <a:r>
              <a:rPr lang="ru-RU" sz="2000" dirty="0"/>
              <a:t> </a:t>
            </a:r>
            <a:r>
              <a:rPr lang="ru-RU" sz="2000" dirty="0" err="1"/>
              <a:t>коммутациялық</a:t>
            </a:r>
            <a:r>
              <a:rPr lang="ru-RU" sz="2000" dirty="0"/>
              <a:t> </a:t>
            </a:r>
            <a:r>
              <a:rPr lang="ru-RU" sz="2000" dirty="0" err="1"/>
              <a:t>матрицаларды</a:t>
            </a:r>
            <a:r>
              <a:rPr lang="ru-RU" sz="2000" dirty="0"/>
              <a:t> </a:t>
            </a:r>
            <a:r>
              <a:rPr lang="ru-RU" sz="2000" dirty="0" err="1"/>
              <a:t>құруға</a:t>
            </a:r>
            <a:r>
              <a:rPr lang="ru-RU" sz="2000" dirty="0"/>
              <a:t> </a:t>
            </a:r>
            <a:r>
              <a:rPr lang="ru-RU" sz="2000" dirty="0" err="1"/>
              <a:t>өте</a:t>
            </a:r>
            <a:r>
              <a:rPr lang="ru-RU" sz="2000" dirty="0"/>
              <a:t> </a:t>
            </a:r>
            <a:r>
              <a:rPr lang="ru-RU" sz="2000" dirty="0" err="1"/>
              <a:t>қолайлы</a:t>
            </a:r>
            <a:r>
              <a:rPr lang="ru-RU" sz="2000" dirty="0"/>
              <a:t>.</a:t>
            </a:r>
          </a:p>
          <a:p>
            <a:pPr algn="just"/>
            <a:endParaRPr lang="ru-RU" sz="2000" dirty="0"/>
          </a:p>
        </p:txBody>
      </p:sp>
    </p:spTree>
    <p:extLst>
      <p:ext uri="{BB962C8B-B14F-4D97-AF65-F5344CB8AC3E}">
        <p14:creationId xmlns:p14="http://schemas.microsoft.com/office/powerpoint/2010/main" val="1668725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en-US" sz="2800" dirty="0"/>
              <a:t>MEM </a:t>
            </a:r>
            <a:r>
              <a:rPr lang="ru-RU" sz="2800" dirty="0" err="1"/>
              <a:t>технологиясы</a:t>
            </a:r>
            <a:endParaRPr lang="ru-RU" sz="2800" dirty="0"/>
          </a:p>
        </p:txBody>
      </p:sp>
      <p:sp>
        <p:nvSpPr>
          <p:cNvPr id="8" name="Нашивка 7"/>
          <p:cNvSpPr/>
          <p:nvPr/>
        </p:nvSpPr>
        <p:spPr>
          <a:xfrm>
            <a:off x="10958512" y="278604"/>
            <a:ext cx="1233488"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rPr>
              <a:t>14</a:t>
            </a:r>
            <a:endParaRPr lang="ru-RU" sz="2000" dirty="0">
              <a:solidFill>
                <a:schemeClr val="tx1"/>
              </a:solidFill>
            </a:endParaRPr>
          </a:p>
        </p:txBody>
      </p:sp>
      <p:sp>
        <p:nvSpPr>
          <p:cNvPr id="2" name="Прямоугольник 1"/>
          <p:cNvSpPr/>
          <p:nvPr/>
        </p:nvSpPr>
        <p:spPr>
          <a:xfrm>
            <a:off x="200024" y="1040246"/>
            <a:ext cx="4286251" cy="6186309"/>
          </a:xfrm>
          <a:prstGeom prst="rect">
            <a:avLst/>
          </a:prstGeom>
        </p:spPr>
        <p:txBody>
          <a:bodyPr wrap="square">
            <a:spAutoFit/>
          </a:bodyPr>
          <a:lstStyle/>
          <a:p>
            <a:pPr algn="just"/>
            <a:r>
              <a:rPr lang="en-US" dirty="0" smtClean="0"/>
              <a:t> </a:t>
            </a:r>
            <a:r>
              <a:rPr lang="ru-RU" dirty="0" err="1" smtClean="0"/>
              <a:t>Соңғы</a:t>
            </a:r>
            <a:r>
              <a:rPr lang="ru-RU" dirty="0" smtClean="0"/>
              <a:t> </a:t>
            </a:r>
            <a:r>
              <a:rPr lang="ru-RU" dirty="0"/>
              <a:t>2-3 </a:t>
            </a:r>
            <a:r>
              <a:rPr lang="ru-RU" dirty="0" err="1"/>
              <a:t>жылда</a:t>
            </a:r>
            <a:r>
              <a:rPr lang="ru-RU" dirty="0"/>
              <a:t> </a:t>
            </a:r>
            <a:r>
              <a:rPr lang="ru-RU" dirty="0" err="1"/>
              <a:t>оптикалық</a:t>
            </a:r>
            <a:r>
              <a:rPr lang="ru-RU" dirty="0"/>
              <a:t> </a:t>
            </a:r>
            <a:r>
              <a:rPr lang="ru-RU" dirty="0" err="1"/>
              <a:t>желілердің</a:t>
            </a:r>
            <a:r>
              <a:rPr lang="ru-RU" dirty="0"/>
              <a:t> </a:t>
            </a:r>
            <a:r>
              <a:rPr lang="ru-RU" dirty="0" err="1"/>
              <a:t>оптикалық</a:t>
            </a:r>
            <a:r>
              <a:rPr lang="ru-RU" dirty="0"/>
              <a:t> кросс </a:t>
            </a:r>
            <a:r>
              <a:rPr lang="ru-RU" dirty="0" err="1"/>
              <a:t>коммутаторларында</a:t>
            </a:r>
            <a:r>
              <a:rPr lang="ru-RU" dirty="0"/>
              <a:t> </a:t>
            </a:r>
            <a:r>
              <a:rPr lang="ru-RU" dirty="0" err="1"/>
              <a:t>жарық</a:t>
            </a:r>
            <a:r>
              <a:rPr lang="ru-RU" dirty="0"/>
              <a:t> </a:t>
            </a:r>
            <a:r>
              <a:rPr lang="ru-RU" dirty="0" err="1"/>
              <a:t>ағындарының</a:t>
            </a:r>
            <a:r>
              <a:rPr lang="ru-RU" dirty="0"/>
              <a:t> </a:t>
            </a:r>
            <a:r>
              <a:rPr lang="ru-RU" dirty="0" err="1"/>
              <a:t>микроэлектромеханикалық</a:t>
            </a:r>
            <a:r>
              <a:rPr lang="ru-RU" dirty="0"/>
              <a:t> </a:t>
            </a:r>
            <a:r>
              <a:rPr lang="ru-RU" dirty="0" err="1"/>
              <a:t>ажыратқыштарының</a:t>
            </a:r>
            <a:r>
              <a:rPr lang="ru-RU" dirty="0"/>
              <a:t> </a:t>
            </a:r>
            <a:r>
              <a:rPr lang="ru-RU" dirty="0" err="1"/>
              <a:t>технологиялары</a:t>
            </a:r>
            <a:r>
              <a:rPr lang="ru-RU" dirty="0"/>
              <a:t> </a:t>
            </a:r>
            <a:r>
              <a:rPr lang="ru-RU" dirty="0" err="1"/>
              <a:t>негізіндегі</a:t>
            </a:r>
            <a:r>
              <a:rPr lang="ru-RU" dirty="0"/>
              <a:t> </a:t>
            </a:r>
            <a:r>
              <a:rPr lang="ru-RU" dirty="0" err="1"/>
              <a:t>электромеханикалық</a:t>
            </a:r>
            <a:r>
              <a:rPr lang="ru-RU" dirty="0"/>
              <a:t> </a:t>
            </a:r>
            <a:r>
              <a:rPr lang="ru-RU" dirty="0" err="1"/>
              <a:t>айна</a:t>
            </a:r>
            <a:r>
              <a:rPr lang="ru-RU" dirty="0"/>
              <a:t> </a:t>
            </a:r>
            <a:r>
              <a:rPr lang="ru-RU" dirty="0" err="1"/>
              <a:t>микрокоммутаторлары</a:t>
            </a:r>
            <a:r>
              <a:rPr lang="ru-RU" dirty="0"/>
              <a:t> </a:t>
            </a:r>
            <a:r>
              <a:rPr lang="ru-RU" dirty="0" err="1"/>
              <a:t>кеңінен</a:t>
            </a:r>
            <a:r>
              <a:rPr lang="ru-RU" dirty="0"/>
              <a:t> </a:t>
            </a:r>
            <a:r>
              <a:rPr lang="ru-RU" dirty="0" err="1"/>
              <a:t>қолданыла</a:t>
            </a:r>
            <a:r>
              <a:rPr lang="ru-RU" dirty="0"/>
              <a:t> </a:t>
            </a:r>
            <a:r>
              <a:rPr lang="ru-RU" dirty="0" err="1"/>
              <a:t>бастады</a:t>
            </a:r>
            <a:r>
              <a:rPr lang="ru-RU" dirty="0"/>
              <a:t>. </a:t>
            </a:r>
            <a:r>
              <a:rPr lang="ru-RU" dirty="0" err="1"/>
              <a:t>Бұл</a:t>
            </a:r>
            <a:r>
              <a:rPr lang="ru-RU" dirty="0"/>
              <a:t> </a:t>
            </a:r>
            <a:r>
              <a:rPr lang="ru-RU" dirty="0" err="1"/>
              <a:t>қосқыштардың</a:t>
            </a:r>
            <a:r>
              <a:rPr lang="ru-RU" dirty="0"/>
              <a:t> </a:t>
            </a:r>
            <a:r>
              <a:rPr lang="ru-RU" dirty="0" err="1"/>
              <a:t>негізгі</a:t>
            </a:r>
            <a:r>
              <a:rPr lang="ru-RU" dirty="0"/>
              <a:t> </a:t>
            </a:r>
            <a:r>
              <a:rPr lang="ru-RU" dirty="0" err="1"/>
              <a:t>бөлігі</a:t>
            </a:r>
            <a:r>
              <a:rPr lang="ru-RU" dirty="0"/>
              <a:t> </a:t>
            </a:r>
            <a:r>
              <a:rPr lang="ru-RU" dirty="0" err="1"/>
              <a:t>диаметрі</a:t>
            </a:r>
            <a:r>
              <a:rPr lang="ru-RU" dirty="0"/>
              <a:t> 0,5 мм </a:t>
            </a:r>
            <a:r>
              <a:rPr lang="ru-RU" dirty="0" err="1"/>
              <a:t>болатын</a:t>
            </a:r>
            <a:r>
              <a:rPr lang="ru-RU" dirty="0"/>
              <a:t> </a:t>
            </a:r>
            <a:r>
              <a:rPr lang="ru-RU" dirty="0" err="1"/>
              <a:t>микроайна</a:t>
            </a:r>
            <a:r>
              <a:rPr lang="ru-RU" dirty="0"/>
              <a:t> </a:t>
            </a:r>
            <a:r>
              <a:rPr lang="ru-RU" dirty="0" err="1"/>
              <a:t>болып</a:t>
            </a:r>
            <a:r>
              <a:rPr lang="ru-RU" dirty="0"/>
              <a:t> </a:t>
            </a:r>
            <a:r>
              <a:rPr lang="ru-RU" dirty="0" err="1"/>
              <a:t>табылады</a:t>
            </a:r>
            <a:r>
              <a:rPr lang="ru-RU" dirty="0"/>
              <a:t>. </a:t>
            </a:r>
            <a:r>
              <a:rPr lang="ru-RU" dirty="0" err="1"/>
              <a:t>Бұл</a:t>
            </a:r>
            <a:r>
              <a:rPr lang="ru-RU" dirty="0"/>
              <a:t> </a:t>
            </a:r>
            <a:r>
              <a:rPr lang="ru-RU" dirty="0" err="1"/>
              <a:t>микроайна</a:t>
            </a:r>
            <a:r>
              <a:rPr lang="ru-RU" dirty="0"/>
              <a:t> </a:t>
            </a:r>
            <a:r>
              <a:rPr lang="ru-RU" dirty="0" err="1"/>
              <a:t>екі</a:t>
            </a:r>
            <a:r>
              <a:rPr lang="ru-RU" dirty="0"/>
              <a:t> </a:t>
            </a:r>
            <a:r>
              <a:rPr lang="ru-RU" dirty="0" err="1"/>
              <a:t>кардандық</a:t>
            </a:r>
            <a:r>
              <a:rPr lang="ru-RU" dirty="0"/>
              <a:t> суспензия </a:t>
            </a:r>
            <a:r>
              <a:rPr lang="ru-RU" dirty="0" err="1"/>
              <a:t>болып</a:t>
            </a:r>
            <a:r>
              <a:rPr lang="ru-RU" dirty="0"/>
              <a:t> </a:t>
            </a:r>
            <a:r>
              <a:rPr lang="ru-RU" dirty="0" err="1"/>
              <a:t>табылатын</a:t>
            </a:r>
            <a:r>
              <a:rPr lang="ru-RU" dirty="0"/>
              <a:t> </a:t>
            </a:r>
            <a:r>
              <a:rPr lang="ru-RU" dirty="0" err="1"/>
              <a:t>екі</a:t>
            </a:r>
            <a:r>
              <a:rPr lang="ru-RU" dirty="0"/>
              <a:t> </a:t>
            </a:r>
            <a:r>
              <a:rPr lang="ru-RU" dirty="0" err="1"/>
              <a:t>координатты</a:t>
            </a:r>
            <a:r>
              <a:rPr lang="ru-RU" dirty="0"/>
              <a:t> </a:t>
            </a:r>
            <a:r>
              <a:rPr lang="ru-RU" dirty="0" err="1"/>
              <a:t>блокқа</a:t>
            </a:r>
            <a:r>
              <a:rPr lang="ru-RU" dirty="0"/>
              <a:t> </a:t>
            </a:r>
            <a:r>
              <a:rPr lang="ru-RU" dirty="0" err="1"/>
              <a:t>бекітілген</a:t>
            </a:r>
            <a:r>
              <a:rPr lang="ru-RU" dirty="0"/>
              <a:t>. </a:t>
            </a:r>
            <a:r>
              <a:rPr lang="ru-RU" dirty="0" err="1"/>
              <a:t>Бұл</a:t>
            </a:r>
            <a:r>
              <a:rPr lang="ru-RU" dirty="0"/>
              <a:t> </a:t>
            </a:r>
            <a:r>
              <a:rPr lang="ru-RU" dirty="0" err="1"/>
              <a:t>кулондар</a:t>
            </a:r>
            <a:r>
              <a:rPr lang="ru-RU" dirty="0"/>
              <a:t> </a:t>
            </a:r>
            <a:r>
              <a:rPr lang="ru-RU" dirty="0" err="1"/>
              <a:t>арнайы</a:t>
            </a:r>
            <a:r>
              <a:rPr lang="ru-RU" dirty="0"/>
              <a:t> </a:t>
            </a:r>
            <a:r>
              <a:rPr lang="ru-RU" dirty="0" err="1"/>
              <a:t>қорытпаның</a:t>
            </a:r>
            <a:r>
              <a:rPr lang="ru-RU" dirty="0"/>
              <a:t> </a:t>
            </a:r>
            <a:r>
              <a:rPr lang="ru-RU" dirty="0" err="1"/>
              <a:t>жолақтары</a:t>
            </a:r>
            <a:r>
              <a:rPr lang="ru-RU" dirty="0"/>
              <a:t> </a:t>
            </a:r>
            <a:r>
              <a:rPr lang="ru-RU" dirty="0" err="1"/>
              <a:t>түрінде</a:t>
            </a:r>
            <a:r>
              <a:rPr lang="ru-RU" dirty="0"/>
              <a:t> </a:t>
            </a:r>
            <a:r>
              <a:rPr lang="ru-RU" dirty="0" err="1"/>
              <a:t>жасалған</a:t>
            </a:r>
            <a:r>
              <a:rPr lang="ru-RU" dirty="0"/>
              <a:t>. Электр </a:t>
            </a:r>
            <a:r>
              <a:rPr lang="ru-RU" dirty="0" err="1"/>
              <a:t>тогы</a:t>
            </a:r>
            <a:r>
              <a:rPr lang="ru-RU" dirty="0"/>
              <a:t> </a:t>
            </a:r>
            <a:r>
              <a:rPr lang="ru-RU" dirty="0" err="1"/>
              <a:t>ағып</a:t>
            </a:r>
            <a:r>
              <a:rPr lang="ru-RU" dirty="0"/>
              <a:t> </a:t>
            </a:r>
            <a:r>
              <a:rPr lang="ru-RU" dirty="0" err="1"/>
              <a:t>жатқанда</a:t>
            </a:r>
            <a:r>
              <a:rPr lang="ru-RU" dirty="0"/>
              <a:t>, </a:t>
            </a:r>
            <a:r>
              <a:rPr lang="ru-RU" dirty="0" err="1"/>
              <a:t>бұл</a:t>
            </a:r>
            <a:r>
              <a:rPr lang="ru-RU" dirty="0"/>
              <a:t> </a:t>
            </a:r>
            <a:r>
              <a:rPr lang="ru-RU" dirty="0" err="1"/>
              <a:t>жолақтардың</a:t>
            </a:r>
            <a:r>
              <a:rPr lang="ru-RU" dirty="0"/>
              <a:t> </a:t>
            </a:r>
            <a:r>
              <a:rPr lang="ru-RU" dirty="0" err="1"/>
              <a:t>ұзындығы</a:t>
            </a:r>
            <a:r>
              <a:rPr lang="ru-RU" dirty="0"/>
              <a:t> </a:t>
            </a:r>
            <a:r>
              <a:rPr lang="ru-RU" dirty="0" err="1"/>
              <a:t>артады</a:t>
            </a:r>
            <a:r>
              <a:rPr lang="ru-RU" dirty="0"/>
              <a:t> (</a:t>
            </a:r>
            <a:r>
              <a:rPr lang="ru-RU" dirty="0" err="1"/>
              <a:t>немесе</a:t>
            </a:r>
            <a:r>
              <a:rPr lang="ru-RU" dirty="0"/>
              <a:t> </a:t>
            </a:r>
            <a:r>
              <a:rPr lang="ru-RU" dirty="0" err="1"/>
              <a:t>қысқарады</a:t>
            </a:r>
            <a:r>
              <a:rPr lang="ru-RU" dirty="0"/>
              <a:t>), </a:t>
            </a:r>
            <a:r>
              <a:rPr lang="ru-RU" dirty="0" err="1"/>
              <a:t>айнаны</a:t>
            </a:r>
            <a:r>
              <a:rPr lang="ru-RU" dirty="0"/>
              <a:t> </a:t>
            </a:r>
            <a:r>
              <a:rPr lang="ru-RU" dirty="0" err="1"/>
              <a:t>бір</a:t>
            </a:r>
            <a:r>
              <a:rPr lang="ru-RU" dirty="0"/>
              <a:t> </a:t>
            </a:r>
            <a:r>
              <a:rPr lang="ru-RU" dirty="0" err="1"/>
              <a:t>бағытта</a:t>
            </a:r>
            <a:r>
              <a:rPr lang="ru-RU" dirty="0"/>
              <a:t> </a:t>
            </a:r>
            <a:r>
              <a:rPr lang="ru-RU" dirty="0" err="1"/>
              <a:t>немесе</a:t>
            </a:r>
            <a:r>
              <a:rPr lang="ru-RU" dirty="0"/>
              <a:t> </a:t>
            </a:r>
            <a:r>
              <a:rPr lang="ru-RU" dirty="0" err="1"/>
              <a:t>басқа</a:t>
            </a:r>
            <a:r>
              <a:rPr lang="ru-RU" dirty="0"/>
              <a:t> </a:t>
            </a:r>
            <a:r>
              <a:rPr lang="ru-RU" dirty="0" err="1"/>
              <a:t>бағытта</a:t>
            </a:r>
            <a:r>
              <a:rPr lang="ru-RU" dirty="0"/>
              <a:t> </a:t>
            </a:r>
            <a:r>
              <a:rPr lang="ru-RU" dirty="0" err="1"/>
              <a:t>айналдырады</a:t>
            </a:r>
            <a:r>
              <a:rPr lang="ru-RU" dirty="0"/>
              <a:t>. 15.6 </a:t>
            </a:r>
            <a:r>
              <a:rPr lang="ru-RU" dirty="0" err="1"/>
              <a:t>Суретте</a:t>
            </a:r>
            <a:r>
              <a:rPr lang="ru-RU" dirty="0"/>
              <a:t>. </a:t>
            </a:r>
            <a:r>
              <a:rPr lang="ru-RU" dirty="0" err="1"/>
              <a:t>дөңгелек</a:t>
            </a:r>
            <a:r>
              <a:rPr lang="ru-RU" dirty="0"/>
              <a:t> </a:t>
            </a:r>
            <a:r>
              <a:rPr lang="ru-RU" dirty="0" err="1"/>
              <a:t>микроайнаның</a:t>
            </a:r>
            <a:r>
              <a:rPr lang="ru-RU" dirty="0"/>
              <a:t> </a:t>
            </a:r>
            <a:r>
              <a:rPr lang="ru-RU" dirty="0" err="1"/>
              <a:t>мұндай</a:t>
            </a:r>
            <a:r>
              <a:rPr lang="ru-RU" dirty="0"/>
              <a:t> </a:t>
            </a:r>
            <a:r>
              <a:rPr lang="ru-RU" dirty="0" err="1"/>
              <a:t>суспензиясының</a:t>
            </a:r>
            <a:r>
              <a:rPr lang="ru-RU" dirty="0"/>
              <a:t> </a:t>
            </a:r>
            <a:r>
              <a:rPr lang="ru-RU" dirty="0" err="1"/>
              <a:t>нұсқасын</a:t>
            </a:r>
            <a:r>
              <a:rPr lang="ru-RU" dirty="0"/>
              <a:t> </a:t>
            </a:r>
            <a:r>
              <a:rPr lang="ru-RU" dirty="0" err="1"/>
              <a:t>көрсетеді</a:t>
            </a:r>
            <a:r>
              <a:rPr lang="ru-RU" dirty="0"/>
              <a:t>.</a:t>
            </a:r>
          </a:p>
          <a:p>
            <a:pPr algn="just"/>
            <a:r>
              <a:rPr lang="ru-RU" dirty="0"/>
              <a:t> </a:t>
            </a:r>
          </a:p>
          <a:p>
            <a:pPr algn="just"/>
            <a:endParaRPr lang="ru-RU" dirty="0"/>
          </a:p>
        </p:txBody>
      </p:sp>
      <p:sp>
        <p:nvSpPr>
          <p:cNvPr id="3" name="Прямоугольник 2"/>
          <p:cNvSpPr/>
          <p:nvPr/>
        </p:nvSpPr>
        <p:spPr>
          <a:xfrm>
            <a:off x="4486275" y="2648725"/>
            <a:ext cx="3671888" cy="3970318"/>
          </a:xfrm>
          <a:prstGeom prst="rect">
            <a:avLst/>
          </a:prstGeom>
        </p:spPr>
        <p:txBody>
          <a:bodyPr wrap="square">
            <a:spAutoFit/>
          </a:bodyPr>
          <a:lstStyle/>
          <a:p>
            <a:pPr algn="ctr"/>
            <a:r>
              <a:rPr lang="ru-RU" dirty="0" smtClean="0"/>
              <a:t>15.6-сурет.Дөңгелек </a:t>
            </a:r>
            <a:r>
              <a:rPr lang="ru-RU" dirty="0" err="1"/>
              <a:t>микроайнаның</a:t>
            </a:r>
            <a:r>
              <a:rPr lang="ru-RU" dirty="0"/>
              <a:t> </a:t>
            </a:r>
            <a:r>
              <a:rPr lang="ru-RU" dirty="0" err="1"/>
              <a:t>гимбалдық</a:t>
            </a:r>
            <a:r>
              <a:rPr lang="ru-RU" dirty="0"/>
              <a:t> </a:t>
            </a:r>
            <a:r>
              <a:rPr lang="ru-RU" dirty="0" err="1"/>
              <a:t>нұсқасы</a:t>
            </a:r>
            <a:endParaRPr lang="ru-RU" dirty="0"/>
          </a:p>
          <a:p>
            <a:pPr algn="just"/>
            <a:endParaRPr lang="ru-RU" dirty="0"/>
          </a:p>
          <a:p>
            <a:pPr algn="just"/>
            <a:r>
              <a:rPr lang="ru-RU" dirty="0"/>
              <a:t>15.7 </a:t>
            </a:r>
            <a:r>
              <a:rPr lang="ru-RU" dirty="0" err="1"/>
              <a:t>Суретте</a:t>
            </a:r>
            <a:r>
              <a:rPr lang="ru-RU" dirty="0"/>
              <a:t> </a:t>
            </a:r>
            <a:r>
              <a:rPr lang="ru-RU" dirty="0" err="1"/>
              <a:t>құрылғының</a:t>
            </a:r>
            <a:r>
              <a:rPr lang="ru-RU" dirty="0"/>
              <a:t> </a:t>
            </a:r>
            <a:r>
              <a:rPr lang="ru-RU" dirty="0" err="1"/>
              <a:t>микроэлектромеханикалық</a:t>
            </a:r>
            <a:r>
              <a:rPr lang="ru-RU" dirty="0"/>
              <a:t> </a:t>
            </a:r>
            <a:r>
              <a:rPr lang="ru-RU" dirty="0" err="1"/>
              <a:t>оптикалық</a:t>
            </a:r>
            <a:r>
              <a:rPr lang="ru-RU" dirty="0"/>
              <a:t> </a:t>
            </a:r>
            <a:r>
              <a:rPr lang="ru-RU" dirty="0" err="1"/>
              <a:t>қосқышын</a:t>
            </a:r>
            <a:r>
              <a:rPr lang="ru-RU" dirty="0"/>
              <a:t> </a:t>
            </a:r>
            <a:r>
              <a:rPr lang="ru-RU" dirty="0" err="1"/>
              <a:t>көрсетеді</a:t>
            </a:r>
            <a:r>
              <a:rPr lang="ru-RU" dirty="0"/>
              <a:t>.</a:t>
            </a:r>
          </a:p>
          <a:p>
            <a:pPr algn="just"/>
            <a:r>
              <a:rPr lang="ru-RU" dirty="0"/>
              <a:t>Коммутатор 256 </a:t>
            </a:r>
            <a:r>
              <a:rPr lang="ru-RU" dirty="0" err="1"/>
              <a:t>микроайнадан</a:t>
            </a:r>
            <a:r>
              <a:rPr lang="ru-RU" dirty="0"/>
              <a:t> </a:t>
            </a:r>
            <a:r>
              <a:rPr lang="ru-RU" dirty="0" err="1"/>
              <a:t>тұратын</a:t>
            </a:r>
            <a:r>
              <a:rPr lang="ru-RU" dirty="0"/>
              <a:t> массив </a:t>
            </a:r>
            <a:r>
              <a:rPr lang="ru-RU" dirty="0" err="1"/>
              <a:t>болып</a:t>
            </a:r>
            <a:r>
              <a:rPr lang="ru-RU" dirty="0"/>
              <a:t> </a:t>
            </a:r>
            <a:r>
              <a:rPr lang="ru-RU" dirty="0" err="1"/>
              <a:t>табылады</a:t>
            </a:r>
            <a:r>
              <a:rPr lang="ru-RU" dirty="0"/>
              <a:t>. </a:t>
            </a:r>
            <a:r>
              <a:rPr lang="ru-RU" dirty="0" err="1"/>
              <a:t>Бұл</a:t>
            </a:r>
            <a:r>
              <a:rPr lang="ru-RU" dirty="0"/>
              <a:t> </a:t>
            </a:r>
            <a:r>
              <a:rPr lang="ru-RU" dirty="0" err="1"/>
              <a:t>айналардың</a:t>
            </a:r>
            <a:r>
              <a:rPr lang="ru-RU" dirty="0"/>
              <a:t> </a:t>
            </a:r>
            <a:r>
              <a:rPr lang="ru-RU" dirty="0" err="1"/>
              <a:t>диаметрі</a:t>
            </a:r>
            <a:r>
              <a:rPr lang="ru-RU" dirty="0"/>
              <a:t> 0,5 мм, </a:t>
            </a:r>
            <a:r>
              <a:rPr lang="ru-RU" dirty="0" err="1"/>
              <a:t>айналар</a:t>
            </a:r>
            <a:r>
              <a:rPr lang="ru-RU" dirty="0"/>
              <a:t> </a:t>
            </a:r>
            <a:r>
              <a:rPr lang="ru-RU" dirty="0" err="1"/>
              <a:t>арасындағы</a:t>
            </a:r>
            <a:r>
              <a:rPr lang="ru-RU" dirty="0"/>
              <a:t> </a:t>
            </a:r>
            <a:r>
              <a:rPr lang="ru-RU" dirty="0" err="1"/>
              <a:t>қашықтық</a:t>
            </a:r>
            <a:r>
              <a:rPr lang="ru-RU" dirty="0"/>
              <a:t> 1 мм. </a:t>
            </a:r>
            <a:r>
              <a:rPr lang="ru-RU" dirty="0" err="1"/>
              <a:t>Айналардың</a:t>
            </a:r>
            <a:r>
              <a:rPr lang="ru-RU" dirty="0"/>
              <a:t> </a:t>
            </a:r>
            <a:r>
              <a:rPr lang="ru-RU" dirty="0" err="1"/>
              <a:t>әрқайсысының</a:t>
            </a:r>
            <a:r>
              <a:rPr lang="ru-RU" dirty="0"/>
              <a:t> </a:t>
            </a:r>
            <a:r>
              <a:rPr lang="ru-RU" dirty="0" err="1"/>
              <a:t>ортасына</a:t>
            </a:r>
            <a:r>
              <a:rPr lang="ru-RU" dirty="0"/>
              <a:t> </a:t>
            </a:r>
            <a:r>
              <a:rPr lang="ru-RU" dirty="0" err="1"/>
              <a:t>қарама-қарсы</a:t>
            </a:r>
            <a:r>
              <a:rPr lang="ru-RU" dirty="0"/>
              <a:t> </a:t>
            </a:r>
            <a:r>
              <a:rPr lang="ru-RU" dirty="0" err="1"/>
              <a:t>шеткі</a:t>
            </a:r>
            <a:r>
              <a:rPr lang="ru-RU" dirty="0"/>
              <a:t> </a:t>
            </a:r>
            <a:r>
              <a:rPr lang="ru-RU" dirty="0" err="1"/>
              <a:t>микролинзалары</a:t>
            </a:r>
            <a:r>
              <a:rPr lang="ru-RU" dirty="0"/>
              <a:t> бар 256 </a:t>
            </a:r>
            <a:r>
              <a:rPr lang="ru-RU" dirty="0" err="1"/>
              <a:t>талшықтардың</a:t>
            </a:r>
            <a:r>
              <a:rPr lang="ru-RU" dirty="0"/>
              <a:t> </a:t>
            </a:r>
            <a:r>
              <a:rPr lang="ru-RU" dirty="0" err="1" smtClean="0"/>
              <a:t>ұштары</a:t>
            </a:r>
            <a:endParaRPr lang="ru-RU" dirty="0"/>
          </a:p>
        </p:txBody>
      </p:sp>
      <p:pic>
        <p:nvPicPr>
          <p:cNvPr id="7" name="image903.png"/>
          <p:cNvPicPr/>
          <p:nvPr/>
        </p:nvPicPr>
        <p:blipFill>
          <a:blip r:embed="rId2" cstate="print">
            <a:extLst>
              <a:ext uri="{28A0092B-C50C-407E-A947-70E740481C1C}">
                <a14:useLocalDpi xmlns:a14="http://schemas.microsoft.com/office/drawing/2010/main" val="0"/>
              </a:ext>
            </a:extLst>
          </a:blip>
          <a:stretch>
            <a:fillRect/>
          </a:stretch>
        </p:blipFill>
        <p:spPr>
          <a:xfrm>
            <a:off x="5343684" y="1097903"/>
            <a:ext cx="1957070" cy="1538605"/>
          </a:xfrm>
          <a:prstGeom prst="rect">
            <a:avLst/>
          </a:prstGeom>
        </p:spPr>
      </p:pic>
      <p:sp>
        <p:nvSpPr>
          <p:cNvPr id="4" name="Прямоугольник 3"/>
          <p:cNvSpPr/>
          <p:nvPr/>
        </p:nvSpPr>
        <p:spPr>
          <a:xfrm>
            <a:off x="8315325" y="978692"/>
            <a:ext cx="3771902" cy="5355312"/>
          </a:xfrm>
          <a:prstGeom prst="rect">
            <a:avLst/>
          </a:prstGeom>
        </p:spPr>
        <p:txBody>
          <a:bodyPr wrap="square">
            <a:spAutoFit/>
          </a:bodyPr>
          <a:lstStyle/>
          <a:p>
            <a:pPr algn="just"/>
            <a:r>
              <a:rPr lang="ru-RU" dirty="0" err="1"/>
              <a:t>орналасқан</a:t>
            </a:r>
            <a:r>
              <a:rPr lang="ru-RU" dirty="0"/>
              <a:t>. </a:t>
            </a:r>
            <a:r>
              <a:rPr lang="ru-RU" dirty="0" err="1"/>
              <a:t>Талшықтардың</a:t>
            </a:r>
            <a:r>
              <a:rPr lang="ru-RU" dirty="0"/>
              <a:t> </a:t>
            </a:r>
            <a:r>
              <a:rPr lang="ru-RU" dirty="0" err="1"/>
              <a:t>бірінің</a:t>
            </a:r>
            <a:r>
              <a:rPr lang="ru-RU" dirty="0"/>
              <a:t> </a:t>
            </a:r>
            <a:r>
              <a:rPr lang="ru-RU" dirty="0" err="1"/>
              <a:t>ұшынан</a:t>
            </a:r>
            <a:r>
              <a:rPr lang="ru-RU" dirty="0"/>
              <a:t> </a:t>
            </a:r>
            <a:r>
              <a:rPr lang="ru-RU" dirty="0" err="1"/>
              <a:t>шыққан</a:t>
            </a:r>
            <a:r>
              <a:rPr lang="ru-RU" dirty="0"/>
              <a:t> </a:t>
            </a:r>
            <a:r>
              <a:rPr lang="ru-RU" dirty="0" err="1"/>
              <a:t>сәуле</a:t>
            </a:r>
            <a:r>
              <a:rPr lang="ru-RU" dirty="0"/>
              <a:t> </a:t>
            </a:r>
            <a:r>
              <a:rPr lang="ru-RU" dirty="0" err="1"/>
              <a:t>сәйкес</a:t>
            </a:r>
            <a:r>
              <a:rPr lang="ru-RU" dirty="0"/>
              <a:t> </a:t>
            </a:r>
            <a:r>
              <a:rPr lang="ru-RU" dirty="0" err="1"/>
              <a:t>микроайнаға</a:t>
            </a:r>
            <a:r>
              <a:rPr lang="ru-RU" dirty="0"/>
              <a:t> </a:t>
            </a:r>
            <a:r>
              <a:rPr lang="ru-RU" dirty="0" err="1"/>
              <a:t>беріледі</a:t>
            </a:r>
            <a:r>
              <a:rPr lang="ru-RU" dirty="0"/>
              <a:t>. </a:t>
            </a:r>
            <a:r>
              <a:rPr lang="ru-RU" dirty="0" err="1"/>
              <a:t>Егер</a:t>
            </a:r>
            <a:r>
              <a:rPr lang="ru-RU" dirty="0"/>
              <a:t> </a:t>
            </a:r>
            <a:r>
              <a:rPr lang="ru-RU" dirty="0" err="1"/>
              <a:t>бұл</a:t>
            </a:r>
            <a:r>
              <a:rPr lang="ru-RU" dirty="0"/>
              <a:t> </a:t>
            </a:r>
            <a:r>
              <a:rPr lang="ru-RU" dirty="0" err="1"/>
              <a:t>айна</a:t>
            </a:r>
            <a:r>
              <a:rPr lang="ru-RU" dirty="0"/>
              <a:t> </a:t>
            </a:r>
            <a:r>
              <a:rPr lang="ru-RU" dirty="0" err="1"/>
              <a:t>талшық</a:t>
            </a:r>
            <a:r>
              <a:rPr lang="ru-RU" dirty="0"/>
              <a:t> </a:t>
            </a:r>
            <a:r>
              <a:rPr lang="ru-RU" dirty="0" err="1"/>
              <a:t>осіне</a:t>
            </a:r>
            <a:r>
              <a:rPr lang="ru-RU" dirty="0"/>
              <a:t> </a:t>
            </a:r>
            <a:r>
              <a:rPr lang="ru-RU" dirty="0" err="1"/>
              <a:t>еңкейтілген</a:t>
            </a:r>
            <a:r>
              <a:rPr lang="ru-RU" dirty="0"/>
              <a:t> </a:t>
            </a:r>
            <a:r>
              <a:rPr lang="ru-RU" dirty="0" err="1"/>
              <a:t>болса</a:t>
            </a:r>
            <a:r>
              <a:rPr lang="ru-RU" dirty="0"/>
              <a:t>, </a:t>
            </a:r>
            <a:r>
              <a:rPr lang="ru-RU" dirty="0" err="1"/>
              <a:t>одан</a:t>
            </a:r>
            <a:r>
              <a:rPr lang="ru-RU" dirty="0"/>
              <a:t> </a:t>
            </a:r>
            <a:r>
              <a:rPr lang="ru-RU" dirty="0" err="1"/>
              <a:t>шағылған</a:t>
            </a:r>
            <a:r>
              <a:rPr lang="ru-RU" dirty="0"/>
              <a:t> </a:t>
            </a:r>
            <a:r>
              <a:rPr lang="ru-RU" dirty="0" err="1"/>
              <a:t>жарық</a:t>
            </a:r>
            <a:r>
              <a:rPr lang="ru-RU" dirty="0"/>
              <a:t> </a:t>
            </a:r>
            <a:r>
              <a:rPr lang="ru-RU" dirty="0" err="1"/>
              <a:t>жалпы</a:t>
            </a:r>
            <a:r>
              <a:rPr lang="ru-RU" dirty="0"/>
              <a:t> </a:t>
            </a:r>
            <a:r>
              <a:rPr lang="ru-RU" dirty="0" err="1"/>
              <a:t>рефлекторға</a:t>
            </a:r>
            <a:r>
              <a:rPr lang="ru-RU" dirty="0"/>
              <a:t> </a:t>
            </a:r>
            <a:r>
              <a:rPr lang="ru-RU" dirty="0" err="1"/>
              <a:t>бағытталады</a:t>
            </a:r>
            <a:r>
              <a:rPr lang="ru-RU" dirty="0"/>
              <a:t>, </a:t>
            </a:r>
            <a:r>
              <a:rPr lang="ru-RU" dirty="0" err="1"/>
              <a:t>ол</a:t>
            </a:r>
            <a:r>
              <a:rPr lang="ru-RU" dirty="0"/>
              <a:t> да </a:t>
            </a:r>
            <a:r>
              <a:rPr lang="ru-RU" dirty="0" err="1"/>
              <a:t>белгілі</a:t>
            </a:r>
            <a:r>
              <a:rPr lang="ru-RU" dirty="0"/>
              <a:t> </a:t>
            </a:r>
            <a:r>
              <a:rPr lang="ru-RU" dirty="0" err="1"/>
              <a:t>бір</a:t>
            </a:r>
            <a:r>
              <a:rPr lang="ru-RU" dirty="0"/>
              <a:t> </a:t>
            </a:r>
            <a:r>
              <a:rPr lang="ru-RU" dirty="0" err="1"/>
              <a:t>бұрышпен</a:t>
            </a:r>
            <a:r>
              <a:rPr lang="ru-RU" dirty="0"/>
              <a:t> </a:t>
            </a:r>
            <a:r>
              <a:rPr lang="ru-RU" dirty="0" err="1"/>
              <a:t>еңкейтіледі</a:t>
            </a:r>
            <a:r>
              <a:rPr lang="ru-RU" dirty="0"/>
              <a:t>. </a:t>
            </a:r>
            <a:r>
              <a:rPr lang="ru-RU" dirty="0" err="1"/>
              <a:t>Бұл</a:t>
            </a:r>
            <a:r>
              <a:rPr lang="ru-RU" dirty="0"/>
              <a:t> </a:t>
            </a:r>
            <a:r>
              <a:rPr lang="ru-RU" dirty="0" err="1"/>
              <a:t>рефлектордан</a:t>
            </a:r>
            <a:r>
              <a:rPr lang="ru-RU" dirty="0"/>
              <a:t> </a:t>
            </a:r>
            <a:r>
              <a:rPr lang="ru-RU" dirty="0" err="1"/>
              <a:t>жарық</a:t>
            </a:r>
            <a:r>
              <a:rPr lang="ru-RU" dirty="0"/>
              <a:t> </a:t>
            </a:r>
            <a:r>
              <a:rPr lang="ru-RU" dirty="0" err="1"/>
              <a:t>сәулені</a:t>
            </a:r>
            <a:r>
              <a:rPr lang="ru-RU" dirty="0"/>
              <a:t> </a:t>
            </a:r>
            <a:r>
              <a:rPr lang="ru-RU" dirty="0" err="1"/>
              <a:t>басқа</a:t>
            </a:r>
            <a:r>
              <a:rPr lang="ru-RU" dirty="0"/>
              <a:t> </a:t>
            </a:r>
            <a:r>
              <a:rPr lang="ru-RU" dirty="0" err="1"/>
              <a:t>талшықтың</a:t>
            </a:r>
            <a:r>
              <a:rPr lang="ru-RU" dirty="0"/>
              <a:t> </a:t>
            </a:r>
            <a:r>
              <a:rPr lang="ru-RU" dirty="0" err="1"/>
              <a:t>соңына</a:t>
            </a:r>
            <a:r>
              <a:rPr lang="ru-RU" dirty="0"/>
              <a:t> </a:t>
            </a:r>
            <a:r>
              <a:rPr lang="ru-RU" dirty="0" err="1"/>
              <a:t>бағыттайтын</a:t>
            </a:r>
            <a:r>
              <a:rPr lang="ru-RU" dirty="0"/>
              <a:t> </a:t>
            </a:r>
            <a:r>
              <a:rPr lang="ru-RU" dirty="0" err="1"/>
              <a:t>басқа</a:t>
            </a:r>
            <a:r>
              <a:rPr lang="ru-RU" dirty="0"/>
              <a:t> </a:t>
            </a:r>
            <a:r>
              <a:rPr lang="ru-RU" dirty="0" err="1"/>
              <a:t>микроайнаға</a:t>
            </a:r>
            <a:r>
              <a:rPr lang="ru-RU" dirty="0"/>
              <a:t> </a:t>
            </a:r>
            <a:r>
              <a:rPr lang="ru-RU" dirty="0" err="1"/>
              <a:t>бағытталады</a:t>
            </a:r>
            <a:r>
              <a:rPr lang="ru-RU" dirty="0"/>
              <a:t>. </a:t>
            </a:r>
            <a:r>
              <a:rPr lang="ru-RU" dirty="0" err="1"/>
              <a:t>Осылайша</a:t>
            </a:r>
            <a:r>
              <a:rPr lang="ru-RU" dirty="0"/>
              <a:t> </a:t>
            </a:r>
            <a:r>
              <a:rPr lang="ru-RU" dirty="0" err="1"/>
              <a:t>сәулелер</a:t>
            </a:r>
            <a:r>
              <a:rPr lang="ru-RU" dirty="0"/>
              <a:t> 256 </a:t>
            </a:r>
            <a:r>
              <a:rPr lang="ru-RU" dirty="0" err="1"/>
              <a:t>бағытта</a:t>
            </a:r>
            <a:r>
              <a:rPr lang="ru-RU" dirty="0"/>
              <a:t> </a:t>
            </a:r>
            <a:r>
              <a:rPr lang="ru-RU" dirty="0" err="1"/>
              <a:t>сканерленеді</a:t>
            </a:r>
            <a:r>
              <a:rPr lang="ru-RU" dirty="0"/>
              <a:t>. </a:t>
            </a:r>
            <a:r>
              <a:rPr lang="en-US" dirty="0"/>
              <a:t>MEM </a:t>
            </a:r>
            <a:r>
              <a:rPr lang="ru-RU" dirty="0" err="1"/>
              <a:t>оптикалық</a:t>
            </a:r>
            <a:r>
              <a:rPr lang="ru-RU" dirty="0"/>
              <a:t> </a:t>
            </a:r>
            <a:r>
              <a:rPr lang="ru-RU" dirty="0" err="1"/>
              <a:t>қосқыштарының</a:t>
            </a:r>
            <a:r>
              <a:rPr lang="ru-RU" dirty="0"/>
              <a:t> </a:t>
            </a:r>
            <a:r>
              <a:rPr lang="ru-RU" dirty="0" err="1"/>
              <a:t>келесі</a:t>
            </a:r>
            <a:r>
              <a:rPr lang="ru-RU" dirty="0"/>
              <a:t> </a:t>
            </a:r>
            <a:r>
              <a:rPr lang="ru-RU" dirty="0" err="1"/>
              <a:t>параметрлері</a:t>
            </a:r>
            <a:r>
              <a:rPr lang="ru-RU" dirty="0"/>
              <a:t> бар: </a:t>
            </a:r>
            <a:r>
              <a:rPr lang="ru-RU" dirty="0" err="1"/>
              <a:t>кірістіру</a:t>
            </a:r>
            <a:r>
              <a:rPr lang="ru-RU" dirty="0"/>
              <a:t> </a:t>
            </a:r>
            <a:r>
              <a:rPr lang="ru-RU" dirty="0" err="1"/>
              <a:t>жоғалуы</a:t>
            </a:r>
            <a:r>
              <a:rPr lang="ru-RU" dirty="0"/>
              <a:t> 1 дБ-</a:t>
            </a:r>
            <a:r>
              <a:rPr lang="ru-RU" dirty="0" err="1"/>
              <a:t>ден</a:t>
            </a:r>
            <a:r>
              <a:rPr lang="ru-RU" dirty="0"/>
              <a:t> аз, </a:t>
            </a:r>
            <a:r>
              <a:rPr lang="ru-RU" dirty="0" err="1"/>
              <a:t>ауысу</a:t>
            </a:r>
            <a:r>
              <a:rPr lang="ru-RU" dirty="0"/>
              <a:t> </a:t>
            </a:r>
            <a:r>
              <a:rPr lang="ru-RU" dirty="0" err="1"/>
              <a:t>уақыты</a:t>
            </a:r>
            <a:r>
              <a:rPr lang="ru-RU" dirty="0"/>
              <a:t> - миллисекунд </a:t>
            </a:r>
            <a:r>
              <a:rPr lang="ru-RU" dirty="0" err="1"/>
              <a:t>бірлігі</a:t>
            </a:r>
            <a:r>
              <a:rPr lang="ru-RU" dirty="0"/>
              <a:t>. </a:t>
            </a:r>
            <a:r>
              <a:rPr lang="ru-RU" dirty="0" err="1"/>
              <a:t>Басқару</a:t>
            </a:r>
            <a:r>
              <a:rPr lang="ru-RU" dirty="0"/>
              <a:t> </a:t>
            </a:r>
            <a:r>
              <a:rPr lang="ru-RU" dirty="0" err="1"/>
              <a:t>электрлік</a:t>
            </a:r>
            <a:r>
              <a:rPr lang="ru-RU" dirty="0"/>
              <a:t> </a:t>
            </a:r>
            <a:r>
              <a:rPr lang="ru-RU" dirty="0" err="1"/>
              <a:t>сигналдар</a:t>
            </a:r>
            <a:r>
              <a:rPr lang="ru-RU" dirty="0"/>
              <a:t> </a:t>
            </a:r>
            <a:r>
              <a:rPr lang="ru-RU" dirty="0" err="1"/>
              <a:t>арқылы</a:t>
            </a:r>
            <a:r>
              <a:rPr lang="ru-RU" dirty="0"/>
              <a:t> </a:t>
            </a:r>
            <a:r>
              <a:rPr lang="ru-RU" dirty="0" err="1"/>
              <a:t>жүзеге</a:t>
            </a:r>
            <a:r>
              <a:rPr lang="ru-RU" dirty="0"/>
              <a:t> </a:t>
            </a:r>
            <a:r>
              <a:rPr lang="ru-RU" dirty="0" err="1"/>
              <a:t>асырылады</a:t>
            </a:r>
            <a:r>
              <a:rPr lang="ru-RU" dirty="0"/>
              <a:t>: </a:t>
            </a:r>
            <a:r>
              <a:rPr lang="ru-RU" dirty="0" err="1"/>
              <a:t>кернеу</a:t>
            </a:r>
            <a:r>
              <a:rPr lang="ru-RU" dirty="0"/>
              <a:t> - 2,5 В ток 25 - 30 мА </a:t>
            </a:r>
            <a:r>
              <a:rPr lang="ru-RU" dirty="0" err="1"/>
              <a:t>дейін</a:t>
            </a:r>
            <a:r>
              <a:rPr lang="ru-RU" dirty="0" smtClean="0"/>
              <a:t>.</a:t>
            </a:r>
            <a:endParaRPr lang="ru-RU" dirty="0"/>
          </a:p>
        </p:txBody>
      </p:sp>
    </p:spTree>
    <p:extLst>
      <p:ext uri="{BB962C8B-B14F-4D97-AF65-F5344CB8AC3E}">
        <p14:creationId xmlns:p14="http://schemas.microsoft.com/office/powerpoint/2010/main" val="362050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en-US" sz="2800" dirty="0"/>
              <a:t>MEM </a:t>
            </a:r>
            <a:r>
              <a:rPr lang="ru-RU" sz="2800" dirty="0" err="1"/>
              <a:t>технологиясы</a:t>
            </a:r>
            <a:endParaRPr lang="ru-RU" sz="2800" dirty="0"/>
          </a:p>
        </p:txBody>
      </p:sp>
      <p:sp>
        <p:nvSpPr>
          <p:cNvPr id="8" name="Нашивка 7"/>
          <p:cNvSpPr/>
          <p:nvPr/>
        </p:nvSpPr>
        <p:spPr>
          <a:xfrm>
            <a:off x="10901364" y="278604"/>
            <a:ext cx="118586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rPr>
              <a:t>15</a:t>
            </a:r>
            <a:endParaRPr lang="ru-RU" sz="2000" dirty="0">
              <a:solidFill>
                <a:schemeClr val="tx1"/>
              </a:solidFill>
            </a:endParaRPr>
          </a:p>
        </p:txBody>
      </p:sp>
      <p:pic>
        <p:nvPicPr>
          <p:cNvPr id="5" name="image904.png"/>
          <p:cNvPicPr/>
          <p:nvPr/>
        </p:nvPicPr>
        <p:blipFill>
          <a:blip r:embed="rId2" cstate="print">
            <a:extLst>
              <a:ext uri="{28A0092B-C50C-407E-A947-70E740481C1C}">
                <a14:useLocalDpi xmlns:a14="http://schemas.microsoft.com/office/drawing/2010/main" val="0"/>
              </a:ext>
            </a:extLst>
          </a:blip>
          <a:stretch>
            <a:fillRect/>
          </a:stretch>
        </p:blipFill>
        <p:spPr>
          <a:xfrm>
            <a:off x="1492409" y="1379547"/>
            <a:ext cx="9408954" cy="4285983"/>
          </a:xfrm>
          <a:prstGeom prst="rect">
            <a:avLst/>
          </a:prstGeom>
        </p:spPr>
      </p:pic>
      <p:sp>
        <p:nvSpPr>
          <p:cNvPr id="2" name="Прямоугольник 1"/>
          <p:cNvSpPr/>
          <p:nvPr/>
        </p:nvSpPr>
        <p:spPr>
          <a:xfrm>
            <a:off x="0" y="5665530"/>
            <a:ext cx="12192000" cy="677108"/>
          </a:xfrm>
          <a:prstGeom prst="rect">
            <a:avLst/>
          </a:prstGeom>
        </p:spPr>
        <p:txBody>
          <a:bodyPr wrap="square">
            <a:spAutoFit/>
          </a:bodyPr>
          <a:lstStyle/>
          <a:p>
            <a:pPr algn="ctr">
              <a:spcAft>
                <a:spcPts val="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15.7-Сурет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Микроэлектромеханикалық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қосқыш</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165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800" dirty="0" err="1" smtClean="0">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изоляторлар</a:t>
            </a:r>
            <a:endParaRPr lang="ru-RU" sz="2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0944225" y="278604"/>
            <a:ext cx="1247775"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rPr>
              <a:t>16</a:t>
            </a:r>
            <a:endParaRPr lang="ru-RU" sz="2000" dirty="0">
              <a:solidFill>
                <a:schemeClr val="tx1"/>
              </a:solidFill>
            </a:endParaRPr>
          </a:p>
        </p:txBody>
      </p:sp>
      <p:sp>
        <p:nvSpPr>
          <p:cNvPr id="2" name="Прямоугольник 1"/>
          <p:cNvSpPr/>
          <p:nvPr/>
        </p:nvSpPr>
        <p:spPr>
          <a:xfrm>
            <a:off x="157162" y="1040246"/>
            <a:ext cx="11787189" cy="5747727"/>
          </a:xfrm>
          <a:prstGeom prst="rect">
            <a:avLst/>
          </a:prstGeom>
        </p:spPr>
        <p:txBody>
          <a:bodyPr wrap="square">
            <a:spAutoFit/>
          </a:bodyPr>
          <a:lstStyle/>
          <a:p>
            <a:pPr indent="85725" algn="just">
              <a:spcAft>
                <a:spcPts val="0"/>
              </a:spcAft>
            </a:pPr>
            <a:r>
              <a:rPr lang="ru-RU" sz="175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оқшаулағыштар</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немесе</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клапандар</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бұл</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жарықтың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тек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бір</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бағытта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өтуіне</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мүмкіндік</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беретін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құрылғылар</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Олар</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талшықты-оптикалық</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жүйелердің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әртүрлі</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құрылғыларында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атап</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айтқанда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талшықты-оптикалық</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күшейткіштерде</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кеңінен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қолданылады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75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клапанның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жұмыс</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істеу</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принципі</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жарықтың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магнит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өрісіне</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сезімтал</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кейбір</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заттар</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арқылы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өткен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кездегі</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поляризация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жазықтығының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айналу</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құбылысына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негізделген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Ең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үлкен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сезімталдық</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магнит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өрісінің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сызықтары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жарықтың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таралу</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бағытына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перпендикуляр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болғанда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көрінеді</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Егер</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мұндай</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заттан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жасалған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дененің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ұзындығы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750" dirty="0">
                <a:latin typeface="Times New Roman" panose="02020603050405020304" pitchFamily="18" charset="0"/>
                <a:ea typeface="Times New Roman" panose="02020603050405020304" pitchFamily="18" charset="0"/>
                <a:cs typeface="Times New Roman" panose="02020603050405020304" pitchFamily="18" charset="0"/>
              </a:rPr>
              <a:t>L</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болса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онда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поляризация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жазықтығының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ψ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айналу</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бұрышы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мына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өрнектен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анықталады</a:t>
            </a:r>
            <a:r>
              <a:rPr lang="ru-RU" sz="175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1750" dirty="0">
              <a:latin typeface="Calibri" panose="020F0502020204030204" pitchFamily="34" charset="0"/>
              <a:ea typeface="Times New Roman" panose="02020603050405020304" pitchFamily="18" charset="0"/>
              <a:cs typeface="Times New Roman" panose="02020603050405020304" pitchFamily="18" charset="0"/>
            </a:endParaRPr>
          </a:p>
          <a:p>
            <a:pPr algn="r">
              <a:spcAft>
                <a:spcPts val="0"/>
              </a:spcAft>
            </a:pPr>
            <a:r>
              <a:rPr lang="en-US" sz="1750" dirty="0">
                <a:latin typeface="Times New Roman" panose="02020603050405020304" pitchFamily="18" charset="0"/>
                <a:ea typeface="Times New Roman" panose="02020603050405020304" pitchFamily="18" charset="0"/>
                <a:cs typeface="Times New Roman" panose="02020603050405020304" pitchFamily="18" charset="0"/>
              </a:rPr>
              <a:t>ψ</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a:t>
            </a:r>
            <a:r>
              <a:rPr lang="en-US" sz="1750" dirty="0">
                <a:latin typeface="Times New Roman" panose="02020603050405020304" pitchFamily="18" charset="0"/>
                <a:ea typeface="Times New Roman" panose="02020603050405020304" pitchFamily="18" charset="0"/>
                <a:cs typeface="Times New Roman" panose="02020603050405020304" pitchFamily="18" charset="0"/>
              </a:rPr>
              <a:t>ρ</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a:t>
            </a:r>
            <a:r>
              <a:rPr lang="en-US" sz="1750" dirty="0">
                <a:latin typeface="Times New Roman" panose="02020603050405020304" pitchFamily="18" charset="0"/>
                <a:ea typeface="Times New Roman" panose="02020603050405020304" pitchFamily="18" charset="0"/>
                <a:cs typeface="Times New Roman" panose="02020603050405020304" pitchFamily="18" charset="0"/>
              </a:rPr>
              <a:t>L</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a:t>
            </a:r>
            <a:r>
              <a:rPr lang="en-US" sz="1750" dirty="0">
                <a:latin typeface="Times New Roman" panose="02020603050405020304" pitchFamily="18" charset="0"/>
                <a:ea typeface="Times New Roman" panose="02020603050405020304" pitchFamily="18" charset="0"/>
                <a:cs typeface="Times New Roman" panose="02020603050405020304" pitchFamily="18" charset="0"/>
              </a:rPr>
              <a:t>H</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a:t>
            </a:r>
            <a:r>
              <a:rPr lang="kk-KZ" sz="1750" dirty="0">
                <a:latin typeface="Times New Roman" panose="02020603050405020304" pitchFamily="18" charset="0"/>
                <a:ea typeface="Times New Roman" panose="02020603050405020304" pitchFamily="18" charset="0"/>
                <a:cs typeface="Times New Roman" panose="02020603050405020304" pitchFamily="18" charset="0"/>
              </a:rPr>
              <a:t>                      </a:t>
            </a:r>
            <a:r>
              <a:rPr lang="kk-KZ" sz="175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(15.2</a:t>
            </a:r>
            <a:r>
              <a:rPr lang="ru-RU" sz="175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75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мұндағы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ρ – Верде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тұрақтысы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Н – магнит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өрісінің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кернеулігі</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Магниттік</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өрістегі</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поляризация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жазықтығының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айналу</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құбылысын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Фарадей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ашқандықтан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кейде</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осы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құбылысты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қолдануға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негізделген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изоляторды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Фарадей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деп</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те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атайды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75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sz="1750" dirty="0">
                <a:latin typeface="Times New Roman" panose="02020603050405020304" pitchFamily="18" charset="0"/>
                <a:ea typeface="Times New Roman" panose="02020603050405020304" pitchFamily="18" charset="0"/>
                <a:cs typeface="Times New Roman" panose="02020603050405020304" pitchFamily="18" charset="0"/>
              </a:rPr>
              <a:t>15.8Суретте.,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изолятор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жұмысының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диаграммасы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берілген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Поляризацияланбаған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жарық</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шоғы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1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поляризаторға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бағытталған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ол</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жазық</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поляризацияланған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сәулеленуді</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өткізеді</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Р┴,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содан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кейін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тұрақты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магнит 3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жасаған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перпендикуляр H магнит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өрісінде</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болатын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Вердет</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тұрақтысы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ρ Фарадей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элементі</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2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арқылы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өтеді</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kk-KZ" sz="1750" dirty="0">
                <a:latin typeface="Times New Roman" panose="02020603050405020304" pitchFamily="18" charset="0"/>
                <a:ea typeface="Times New Roman" panose="02020603050405020304" pitchFamily="18" charset="0"/>
                <a:cs typeface="Times New Roman" panose="02020603050405020304" pitchFamily="18" charset="0"/>
              </a:rPr>
              <a:t>Б</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ұл</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элемент 2,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сәуленің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поляризация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жазықтығы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θ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бұрышымен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айналады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тұрақты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ρ, 2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элементінің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ұзындығы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 L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H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мәнімен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анықталады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Бұл</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параметрлердің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мәндері</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айналу</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бұрышы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болатындай</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етіп</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таңдалады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θ = 45°-</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қа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тең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Сонымен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4-элемент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бұл</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жағдайда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поляризация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анализаторының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рөлін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атқарады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Егер</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қазір</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екінші</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жағынан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оң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жақта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біз</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сәулені</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бағыттасақ</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онда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оның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поляризация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жазықтығы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4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элементтің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поляризация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жазықтығымен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сәйкес</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келетін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құрамдас</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бөлігі</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ол</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арқылы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өтіп</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Фарадей 2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элементіне</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енгізіледі</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онда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поляризация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жазықтығы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тағы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45°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айналады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Осылайша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1-элементті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оң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жақтан</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соққанда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сәуленің</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поляризация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жазықтығы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кіріс</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сәулеге</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қатысты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90°-</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қа</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бұрылады</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нәтижесінде</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 1 поляризатор оны </a:t>
            </a:r>
            <a:r>
              <a:rPr lang="ru-RU" sz="1750" dirty="0" err="1">
                <a:latin typeface="Times New Roman" panose="02020603050405020304" pitchFamily="18" charset="0"/>
                <a:ea typeface="Times New Roman" panose="02020603050405020304" pitchFamily="18" charset="0"/>
                <a:cs typeface="Times New Roman" panose="02020603050405020304" pitchFamily="18" charset="0"/>
              </a:rPr>
              <a:t>өткізбейді</a:t>
            </a:r>
            <a:r>
              <a:rPr lang="ru-RU" sz="175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7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818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800" dirty="0" err="1" smtClean="0">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изоляторлар</a:t>
            </a:r>
            <a:endParaRPr lang="ru-RU" sz="2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0929938" y="278604"/>
            <a:ext cx="1157289"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rPr>
              <a:t>17</a:t>
            </a:r>
            <a:endParaRPr lang="ru-RU" sz="2000" dirty="0">
              <a:solidFill>
                <a:schemeClr val="tx1"/>
              </a:solidFill>
            </a:endParaRPr>
          </a:p>
        </p:txBody>
      </p:sp>
      <p:sp>
        <p:nvSpPr>
          <p:cNvPr id="3" name="Прямоугольник 2"/>
          <p:cNvSpPr/>
          <p:nvPr/>
        </p:nvSpPr>
        <p:spPr>
          <a:xfrm>
            <a:off x="200025" y="1097903"/>
            <a:ext cx="8158164" cy="5909310"/>
          </a:xfrm>
          <a:prstGeom prst="rect">
            <a:avLst/>
          </a:prstGeom>
        </p:spPr>
        <p:txBody>
          <a:bodyPr wrap="square">
            <a:spAutoFit/>
          </a:bodyPr>
          <a:lstStyle/>
          <a:p>
            <a:pPr algn="just"/>
            <a:r>
              <a:rPr lang="ru-RU" dirty="0" err="1"/>
              <a:t>Айта</a:t>
            </a:r>
            <a:r>
              <a:rPr lang="ru-RU" dirty="0"/>
              <a:t> кету </a:t>
            </a:r>
            <a:r>
              <a:rPr lang="ru-RU" dirty="0" err="1"/>
              <a:t>керек</a:t>
            </a:r>
            <a:r>
              <a:rPr lang="ru-RU" dirty="0"/>
              <a:t>, ОВ-да </a:t>
            </a:r>
            <a:r>
              <a:rPr lang="ru-RU" dirty="0" err="1"/>
              <a:t>таралатын</a:t>
            </a:r>
            <a:r>
              <a:rPr lang="ru-RU" dirty="0"/>
              <a:t> радиация, </a:t>
            </a:r>
            <a:r>
              <a:rPr lang="ru-RU" dirty="0" err="1"/>
              <a:t>әдетте</a:t>
            </a:r>
            <a:r>
              <a:rPr lang="ru-RU" dirty="0"/>
              <a:t>, </a:t>
            </a:r>
            <a:r>
              <a:rPr lang="ru-RU" dirty="0" err="1"/>
              <a:t>поляризацияланбаған</a:t>
            </a:r>
            <a:r>
              <a:rPr lang="ru-RU" dirty="0"/>
              <a:t>. </a:t>
            </a:r>
            <a:r>
              <a:rPr lang="ru-RU" dirty="0" err="1"/>
              <a:t>Сондықтан</a:t>
            </a:r>
            <a:r>
              <a:rPr lang="ru-RU" dirty="0"/>
              <a:t> поляризатор </a:t>
            </a:r>
            <a:r>
              <a:rPr lang="ru-RU" dirty="0" err="1"/>
              <a:t>арқылы</a:t>
            </a:r>
            <a:r>
              <a:rPr lang="ru-RU" dirty="0"/>
              <a:t> </a:t>
            </a:r>
            <a:r>
              <a:rPr lang="ru-RU" dirty="0" err="1"/>
              <a:t>өткенде</a:t>
            </a:r>
            <a:r>
              <a:rPr lang="ru-RU" dirty="0"/>
              <a:t> </a:t>
            </a:r>
            <a:r>
              <a:rPr lang="ru-RU" dirty="0" err="1"/>
              <a:t>сәулелену</a:t>
            </a:r>
            <a:r>
              <a:rPr lang="ru-RU" dirty="0"/>
              <a:t> </a:t>
            </a:r>
            <a:r>
              <a:rPr lang="ru-RU" dirty="0" err="1"/>
              <a:t>қуатының</a:t>
            </a:r>
            <a:r>
              <a:rPr lang="ru-RU" dirty="0"/>
              <a:t> </a:t>
            </a:r>
            <a:r>
              <a:rPr lang="ru-RU" dirty="0" err="1"/>
              <a:t>жартысы</a:t>
            </a:r>
            <a:r>
              <a:rPr lang="ru-RU" dirty="0"/>
              <a:t> (3 дБ) </a:t>
            </a:r>
            <a:r>
              <a:rPr lang="ru-RU" dirty="0" err="1"/>
              <a:t>жоғалады</a:t>
            </a:r>
            <a:r>
              <a:rPr lang="ru-RU" dirty="0"/>
              <a:t>.</a:t>
            </a:r>
          </a:p>
          <a:p>
            <a:pPr algn="just"/>
            <a:r>
              <a:rPr lang="ru-RU" dirty="0"/>
              <a:t>15.8Суретте., </a:t>
            </a:r>
            <a:r>
              <a:rPr lang="en-US" dirty="0"/>
              <a:t>b </a:t>
            </a:r>
            <a:r>
              <a:rPr lang="ru-RU" dirty="0" err="1"/>
              <a:t>тәжірибеде</a:t>
            </a:r>
            <a:r>
              <a:rPr lang="ru-RU" dirty="0"/>
              <a:t> </a:t>
            </a:r>
            <a:r>
              <a:rPr lang="ru-RU" dirty="0" err="1"/>
              <a:t>қолданылатын</a:t>
            </a:r>
            <a:r>
              <a:rPr lang="ru-RU" dirty="0"/>
              <a:t> </a:t>
            </a:r>
            <a:r>
              <a:rPr lang="ru-RU" dirty="0" err="1"/>
              <a:t>оптикалық</a:t>
            </a:r>
            <a:r>
              <a:rPr lang="ru-RU" dirty="0"/>
              <a:t> </a:t>
            </a:r>
            <a:r>
              <a:rPr lang="ru-RU" dirty="0" err="1"/>
              <a:t>оқшаулағыштың</a:t>
            </a:r>
            <a:r>
              <a:rPr lang="ru-RU" dirty="0"/>
              <a:t> </a:t>
            </a:r>
            <a:r>
              <a:rPr lang="ru-RU" dirty="0" err="1"/>
              <a:t>сұлбасын</a:t>
            </a:r>
            <a:r>
              <a:rPr lang="ru-RU" dirty="0"/>
              <a:t> </a:t>
            </a:r>
            <a:r>
              <a:rPr lang="ru-RU" dirty="0" err="1"/>
              <a:t>көрсетеді</a:t>
            </a:r>
            <a:r>
              <a:rPr lang="ru-RU" dirty="0"/>
              <a:t>, </a:t>
            </a:r>
            <a:r>
              <a:rPr lang="ru-RU" dirty="0" err="1"/>
              <a:t>мұнда</a:t>
            </a:r>
            <a:r>
              <a:rPr lang="ru-RU" dirty="0"/>
              <a:t> 1 - </a:t>
            </a:r>
            <a:r>
              <a:rPr lang="ru-RU" dirty="0" err="1"/>
              <a:t>анизотропты</a:t>
            </a:r>
            <a:r>
              <a:rPr lang="ru-RU" dirty="0"/>
              <a:t> </a:t>
            </a:r>
            <a:r>
              <a:rPr lang="ru-RU" dirty="0" err="1"/>
              <a:t>қасиеттері</a:t>
            </a:r>
            <a:r>
              <a:rPr lang="ru-RU" dirty="0"/>
              <a:t> бар </a:t>
            </a:r>
            <a:r>
              <a:rPr lang="ru-RU" dirty="0" err="1"/>
              <a:t>оптикалық</a:t>
            </a:r>
            <a:r>
              <a:rPr lang="ru-RU" dirty="0"/>
              <a:t> элемент, </a:t>
            </a:r>
            <a:r>
              <a:rPr lang="ru-RU" dirty="0" err="1"/>
              <a:t>соның</a:t>
            </a:r>
            <a:r>
              <a:rPr lang="ru-RU" dirty="0"/>
              <a:t> </a:t>
            </a:r>
            <a:r>
              <a:rPr lang="ru-RU" dirty="0" err="1"/>
              <a:t>арқасында</a:t>
            </a:r>
            <a:r>
              <a:rPr lang="ru-RU" dirty="0"/>
              <a:t> </a:t>
            </a:r>
            <a:r>
              <a:rPr lang="ru-RU" dirty="0" err="1"/>
              <a:t>поляризацияланбаған</a:t>
            </a:r>
            <a:r>
              <a:rPr lang="ru-RU" dirty="0"/>
              <a:t> </a:t>
            </a:r>
            <a:r>
              <a:rPr lang="ru-RU" dirty="0" err="1"/>
              <a:t>сәуле</a:t>
            </a:r>
            <a:r>
              <a:rPr lang="ru-RU" dirty="0"/>
              <a:t> </a:t>
            </a:r>
            <a:r>
              <a:rPr lang="ru-RU" dirty="0" err="1"/>
              <a:t>екі</a:t>
            </a:r>
            <a:r>
              <a:rPr lang="ru-RU" dirty="0"/>
              <a:t> </a:t>
            </a:r>
            <a:r>
              <a:rPr lang="ru-RU" dirty="0" err="1"/>
              <a:t>ортогональды</a:t>
            </a:r>
            <a:r>
              <a:rPr lang="ru-RU" dirty="0"/>
              <a:t> </a:t>
            </a:r>
            <a:r>
              <a:rPr lang="ru-RU" dirty="0" err="1"/>
              <a:t>поляризацияланған</a:t>
            </a:r>
            <a:r>
              <a:rPr lang="ru-RU" dirty="0"/>
              <a:t> </a:t>
            </a:r>
            <a:r>
              <a:rPr lang="ru-RU" dirty="0" err="1"/>
              <a:t>сәулелерге</a:t>
            </a:r>
            <a:r>
              <a:rPr lang="ru-RU" dirty="0"/>
              <a:t> </a:t>
            </a:r>
            <a:r>
              <a:rPr lang="ru-RU" dirty="0" err="1"/>
              <a:t>бөлінеді</a:t>
            </a:r>
            <a:r>
              <a:rPr lang="ru-RU" dirty="0"/>
              <a:t> - перпендикуляр поляризация </a:t>
            </a:r>
            <a:r>
              <a:rPr lang="ru-RU" dirty="0" err="1"/>
              <a:t>жазықтығымен</a:t>
            </a:r>
            <a:r>
              <a:rPr lang="ru-RU" dirty="0"/>
              <a:t> (</a:t>
            </a:r>
            <a:r>
              <a:rPr lang="ru-RU" dirty="0" err="1"/>
              <a:t>жай</a:t>
            </a:r>
            <a:r>
              <a:rPr lang="ru-RU" dirty="0"/>
              <a:t> </a:t>
            </a:r>
            <a:r>
              <a:rPr lang="ru-RU" dirty="0" err="1"/>
              <a:t>сәуле</a:t>
            </a:r>
            <a:r>
              <a:rPr lang="ru-RU" dirty="0"/>
              <a:t>) </a:t>
            </a:r>
            <a:r>
              <a:rPr lang="ru-RU" dirty="0" err="1"/>
              <a:t>және</a:t>
            </a:r>
            <a:r>
              <a:rPr lang="ru-RU" dirty="0"/>
              <a:t> а. </a:t>
            </a:r>
            <a:r>
              <a:rPr lang="ru-RU" dirty="0" err="1"/>
              <a:t>параллельді</a:t>
            </a:r>
            <a:r>
              <a:rPr lang="ru-RU" dirty="0"/>
              <a:t> - </a:t>
            </a:r>
            <a:r>
              <a:rPr lang="ru-RU" dirty="0" err="1"/>
              <a:t>ерекше</a:t>
            </a:r>
            <a:r>
              <a:rPr lang="ru-RU" dirty="0"/>
              <a:t> </a:t>
            </a:r>
            <a:r>
              <a:rPr lang="ru-RU" dirty="0" err="1"/>
              <a:t>сәуле</a:t>
            </a:r>
            <a:r>
              <a:rPr lang="ru-RU" dirty="0"/>
              <a:t> (</a:t>
            </a:r>
            <a:r>
              <a:rPr lang="ru-RU" dirty="0" err="1"/>
              <a:t>мұндай</a:t>
            </a:r>
            <a:r>
              <a:rPr lang="ru-RU" dirty="0"/>
              <a:t> элемент </a:t>
            </a:r>
            <a:r>
              <a:rPr lang="ru-RU" dirty="0" err="1"/>
              <a:t>ретінде</a:t>
            </a:r>
            <a:r>
              <a:rPr lang="ru-RU" dirty="0"/>
              <a:t> призма </a:t>
            </a:r>
            <a:r>
              <a:rPr lang="ru-RU" dirty="0" err="1"/>
              <a:t>болуы</a:t>
            </a:r>
            <a:r>
              <a:rPr lang="ru-RU" dirty="0"/>
              <a:t> </a:t>
            </a:r>
            <a:r>
              <a:rPr lang="ru-RU" dirty="0" err="1"/>
              <a:t>мүмкін</a:t>
            </a:r>
            <a:r>
              <a:rPr lang="ru-RU" dirty="0"/>
              <a:t>, </a:t>
            </a:r>
            <a:r>
              <a:rPr lang="ru-RU" dirty="0" err="1"/>
              <a:t>мысалы</a:t>
            </a:r>
            <a:r>
              <a:rPr lang="ru-RU" dirty="0"/>
              <a:t>, Николас </a:t>
            </a:r>
            <a:r>
              <a:rPr lang="ru-RU" dirty="0" err="1"/>
              <a:t>немесе</a:t>
            </a:r>
            <a:r>
              <a:rPr lang="ru-RU" dirty="0"/>
              <a:t> </a:t>
            </a:r>
            <a:r>
              <a:rPr lang="ru-RU" dirty="0" err="1"/>
              <a:t>Рохон</a:t>
            </a:r>
            <a:r>
              <a:rPr lang="ru-RU" dirty="0"/>
              <a:t>). </a:t>
            </a:r>
            <a:r>
              <a:rPr lang="ru-RU" dirty="0" err="1"/>
              <a:t>Екі</a:t>
            </a:r>
            <a:r>
              <a:rPr lang="ru-RU" dirty="0"/>
              <a:t> </a:t>
            </a:r>
            <a:r>
              <a:rPr lang="ru-RU" dirty="0" err="1"/>
              <a:t>сәуле</a:t>
            </a:r>
            <a:r>
              <a:rPr lang="ru-RU" dirty="0"/>
              <a:t> де Фарадей 2 </a:t>
            </a:r>
            <a:r>
              <a:rPr lang="ru-RU" dirty="0" err="1"/>
              <a:t>элементіне</a:t>
            </a:r>
            <a:r>
              <a:rPr lang="ru-RU" dirty="0"/>
              <a:t> </a:t>
            </a:r>
            <a:r>
              <a:rPr lang="ru-RU" dirty="0" err="1"/>
              <a:t>бағытталған</a:t>
            </a:r>
            <a:r>
              <a:rPr lang="ru-RU" dirty="0"/>
              <a:t>, </a:t>
            </a:r>
            <a:r>
              <a:rPr lang="ru-RU" dirty="0" err="1"/>
              <a:t>оның</a:t>
            </a:r>
            <a:r>
              <a:rPr lang="ru-RU" dirty="0"/>
              <a:t> </a:t>
            </a:r>
            <a:r>
              <a:rPr lang="ru-RU" dirty="0" err="1"/>
              <a:t>шығысында</a:t>
            </a:r>
            <a:r>
              <a:rPr lang="ru-RU" dirty="0"/>
              <a:t> поляризация </a:t>
            </a:r>
            <a:r>
              <a:rPr lang="ru-RU" dirty="0" err="1"/>
              <a:t>жазықтығы</a:t>
            </a:r>
            <a:r>
              <a:rPr lang="ru-RU" dirty="0"/>
              <a:t> 45° </a:t>
            </a:r>
            <a:r>
              <a:rPr lang="ru-RU" dirty="0" err="1"/>
              <a:t>бұрылады</a:t>
            </a:r>
            <a:r>
              <a:rPr lang="ru-RU" dirty="0"/>
              <a:t>. </a:t>
            </a:r>
            <a:r>
              <a:rPr lang="ru-RU" dirty="0" err="1"/>
              <a:t>Осыдан</a:t>
            </a:r>
            <a:r>
              <a:rPr lang="ru-RU" dirty="0"/>
              <a:t> </a:t>
            </a:r>
            <a:r>
              <a:rPr lang="ru-RU" dirty="0" err="1"/>
              <a:t>кейін</a:t>
            </a:r>
            <a:r>
              <a:rPr lang="ru-RU" dirty="0"/>
              <a:t> </a:t>
            </a:r>
            <a:r>
              <a:rPr lang="ru-RU" dirty="0" err="1"/>
              <a:t>екі</a:t>
            </a:r>
            <a:r>
              <a:rPr lang="ru-RU" dirty="0"/>
              <a:t> </a:t>
            </a:r>
            <a:r>
              <a:rPr lang="ru-RU" dirty="0" err="1"/>
              <a:t>сәуле</a:t>
            </a:r>
            <a:r>
              <a:rPr lang="ru-RU" dirty="0"/>
              <a:t> де </a:t>
            </a:r>
            <a:r>
              <a:rPr lang="ru-RU" dirty="0" err="1"/>
              <a:t>призмаға</a:t>
            </a:r>
            <a:r>
              <a:rPr lang="ru-RU" dirty="0"/>
              <a:t> 4 </a:t>
            </a:r>
            <a:r>
              <a:rPr lang="ru-RU" dirty="0" err="1"/>
              <a:t>бағытталған</a:t>
            </a:r>
            <a:r>
              <a:rPr lang="ru-RU" dirty="0"/>
              <a:t>, </a:t>
            </a:r>
            <a:r>
              <a:rPr lang="ru-RU" dirty="0" err="1"/>
              <a:t>призмаға</a:t>
            </a:r>
            <a:r>
              <a:rPr lang="ru-RU" dirty="0"/>
              <a:t> 1 </a:t>
            </a:r>
            <a:r>
              <a:rPr lang="ru-RU" dirty="0" err="1"/>
              <a:t>қатысты</a:t>
            </a:r>
            <a:r>
              <a:rPr lang="ru-RU" dirty="0"/>
              <a:t> 45°-</a:t>
            </a:r>
            <a:r>
              <a:rPr lang="ru-RU" dirty="0" err="1"/>
              <a:t>қа</a:t>
            </a:r>
            <a:r>
              <a:rPr lang="ru-RU" dirty="0"/>
              <a:t> </a:t>
            </a:r>
            <a:r>
              <a:rPr lang="ru-RU" dirty="0" err="1"/>
              <a:t>орналастырылған</a:t>
            </a:r>
            <a:r>
              <a:rPr lang="ru-RU" dirty="0"/>
              <a:t>. 1 </a:t>
            </a:r>
            <a:r>
              <a:rPr lang="ru-RU" dirty="0" err="1"/>
              <a:t>және</a:t>
            </a:r>
            <a:r>
              <a:rPr lang="ru-RU" dirty="0"/>
              <a:t> 4 </a:t>
            </a:r>
            <a:r>
              <a:rPr lang="ru-RU" dirty="0" err="1"/>
              <a:t>призмалар</a:t>
            </a:r>
            <a:r>
              <a:rPr lang="ru-RU" dirty="0"/>
              <a:t> </a:t>
            </a:r>
            <a:r>
              <a:rPr lang="ru-RU" dirty="0" err="1"/>
              <a:t>қайтымды</a:t>
            </a:r>
            <a:r>
              <a:rPr lang="ru-RU" dirty="0"/>
              <a:t> </a:t>
            </a:r>
            <a:r>
              <a:rPr lang="ru-RU" dirty="0" err="1"/>
              <a:t>болғандықтан</a:t>
            </a:r>
            <a:r>
              <a:rPr lang="ru-RU" dirty="0"/>
              <a:t>, 4 </a:t>
            </a:r>
            <a:r>
              <a:rPr lang="ru-RU" dirty="0" err="1"/>
              <a:t>призманың</a:t>
            </a:r>
            <a:r>
              <a:rPr lang="ru-RU" dirty="0"/>
              <a:t> </a:t>
            </a:r>
            <a:r>
              <a:rPr lang="ru-RU" dirty="0" err="1"/>
              <a:t>шығысы</a:t>
            </a:r>
            <a:r>
              <a:rPr lang="ru-RU" dirty="0"/>
              <a:t> </a:t>
            </a:r>
            <a:r>
              <a:rPr lang="ru-RU" dirty="0" err="1"/>
              <a:t>поляризацияланбаған</a:t>
            </a:r>
            <a:r>
              <a:rPr lang="ru-RU" dirty="0"/>
              <a:t> </a:t>
            </a:r>
            <a:r>
              <a:rPr lang="ru-RU" dirty="0" err="1"/>
              <a:t>болады</a:t>
            </a:r>
            <a:r>
              <a:rPr lang="ru-RU" dirty="0"/>
              <a:t>. </a:t>
            </a:r>
            <a:r>
              <a:rPr lang="ru-RU" dirty="0" err="1"/>
              <a:t>Егер</a:t>
            </a:r>
            <a:r>
              <a:rPr lang="ru-RU" dirty="0"/>
              <a:t> </a:t>
            </a:r>
            <a:r>
              <a:rPr lang="ru-RU" dirty="0" err="1"/>
              <a:t>қазір</a:t>
            </a:r>
            <a:r>
              <a:rPr lang="ru-RU" dirty="0"/>
              <a:t> </a:t>
            </a:r>
            <a:r>
              <a:rPr lang="ru-RU" dirty="0" err="1"/>
              <a:t>сәуле</a:t>
            </a:r>
            <a:r>
              <a:rPr lang="ru-RU" dirty="0"/>
              <a:t> 4 </a:t>
            </a:r>
            <a:r>
              <a:rPr lang="ru-RU" dirty="0" err="1"/>
              <a:t>призмаға</a:t>
            </a:r>
            <a:r>
              <a:rPr lang="ru-RU" dirty="0"/>
              <a:t> </a:t>
            </a:r>
            <a:r>
              <a:rPr lang="ru-RU" dirty="0" err="1"/>
              <a:t>оң</a:t>
            </a:r>
            <a:r>
              <a:rPr lang="ru-RU" dirty="0"/>
              <a:t> </a:t>
            </a:r>
            <a:r>
              <a:rPr lang="ru-RU" dirty="0" err="1"/>
              <a:t>жақтан</a:t>
            </a:r>
            <a:r>
              <a:rPr lang="ru-RU" dirty="0"/>
              <a:t> </a:t>
            </a:r>
            <a:r>
              <a:rPr lang="ru-RU" dirty="0" err="1"/>
              <a:t>бағытталған</a:t>
            </a:r>
            <a:r>
              <a:rPr lang="ru-RU" dirty="0"/>
              <a:t> </a:t>
            </a:r>
            <a:r>
              <a:rPr lang="ru-RU" dirty="0" err="1"/>
              <a:t>болса</a:t>
            </a:r>
            <a:r>
              <a:rPr lang="ru-RU" dirty="0"/>
              <a:t>, </a:t>
            </a:r>
            <a:r>
              <a:rPr lang="ru-RU" dirty="0" err="1"/>
              <a:t>онда</a:t>
            </a:r>
            <a:r>
              <a:rPr lang="ru-RU" dirty="0"/>
              <a:t> осы призма мен 2 элемент </a:t>
            </a:r>
            <a:r>
              <a:rPr lang="ru-RU" dirty="0" err="1"/>
              <a:t>арқылы</a:t>
            </a:r>
            <a:r>
              <a:rPr lang="ru-RU" dirty="0"/>
              <a:t> </a:t>
            </a:r>
            <a:r>
              <a:rPr lang="ru-RU" dirty="0" err="1"/>
              <a:t>өтеді</a:t>
            </a:r>
            <a:r>
              <a:rPr lang="ru-RU" dirty="0"/>
              <a:t>.</a:t>
            </a:r>
          </a:p>
          <a:p>
            <a:pPr algn="just"/>
            <a:r>
              <a:rPr lang="ru-RU" dirty="0"/>
              <a:t>       </a:t>
            </a:r>
            <a:r>
              <a:rPr lang="ru-RU" dirty="0" err="1"/>
              <a:t>Қазіргі</a:t>
            </a:r>
            <a:r>
              <a:rPr lang="ru-RU" dirty="0"/>
              <a:t> </a:t>
            </a:r>
            <a:r>
              <a:rPr lang="ru-RU" dirty="0" err="1"/>
              <a:t>уақытта</a:t>
            </a:r>
            <a:r>
              <a:rPr lang="ru-RU" dirty="0"/>
              <a:t> </a:t>
            </a:r>
            <a:r>
              <a:rPr lang="ru-RU" dirty="0" err="1"/>
              <a:t>оптикалық</a:t>
            </a:r>
            <a:r>
              <a:rPr lang="ru-RU" dirty="0"/>
              <a:t> </a:t>
            </a:r>
            <a:r>
              <a:rPr lang="ru-RU" dirty="0" err="1"/>
              <a:t>оқшаулағыштар</a:t>
            </a:r>
            <a:r>
              <a:rPr lang="ru-RU" dirty="0"/>
              <a:t> </a:t>
            </a:r>
            <a:r>
              <a:rPr lang="ru-RU" dirty="0" err="1"/>
              <a:t>үшін</a:t>
            </a:r>
            <a:r>
              <a:rPr lang="ru-RU" dirty="0"/>
              <a:t> 2 элемент иттрий </a:t>
            </a:r>
            <a:r>
              <a:rPr lang="ru-RU" dirty="0" err="1"/>
              <a:t>темір</a:t>
            </a:r>
            <a:r>
              <a:rPr lang="ru-RU" dirty="0"/>
              <a:t> </a:t>
            </a:r>
            <a:r>
              <a:rPr lang="ru-RU" dirty="0" err="1"/>
              <a:t>гранатын</a:t>
            </a:r>
            <a:r>
              <a:rPr lang="ru-RU" dirty="0"/>
              <a:t> </a:t>
            </a:r>
            <a:r>
              <a:rPr lang="en-US" dirty="0"/>
              <a:t>YIG </a:t>
            </a:r>
            <a:r>
              <a:rPr lang="ru-RU" dirty="0" err="1"/>
              <a:t>немесе</a:t>
            </a:r>
            <a:r>
              <a:rPr lang="ru-RU" dirty="0"/>
              <a:t> титан </a:t>
            </a:r>
            <a:r>
              <a:rPr lang="ru-RU" dirty="0" err="1"/>
              <a:t>диоксиді</a:t>
            </a:r>
            <a:r>
              <a:rPr lang="ru-RU" dirty="0"/>
              <a:t> </a:t>
            </a:r>
            <a:r>
              <a:rPr lang="en-US" dirty="0"/>
              <a:t>TiO2 + CaCO2 </a:t>
            </a:r>
            <a:r>
              <a:rPr lang="ru-RU" dirty="0" err="1"/>
              <a:t>негізінде</a:t>
            </a:r>
            <a:r>
              <a:rPr lang="ru-RU" dirty="0"/>
              <a:t> </a:t>
            </a:r>
            <a:r>
              <a:rPr lang="ru-RU" dirty="0" err="1"/>
              <a:t>қолайлырақ</a:t>
            </a:r>
            <a:r>
              <a:rPr lang="ru-RU" dirty="0"/>
              <a:t> </a:t>
            </a:r>
            <a:r>
              <a:rPr lang="ru-RU" dirty="0" err="1"/>
              <a:t>материалдан</a:t>
            </a:r>
            <a:r>
              <a:rPr lang="ru-RU" dirty="0"/>
              <a:t> </a:t>
            </a:r>
            <a:r>
              <a:rPr lang="ru-RU" dirty="0" err="1"/>
              <a:t>жасалған</a:t>
            </a:r>
            <a:r>
              <a:rPr lang="ru-RU" dirty="0"/>
              <a:t>. </a:t>
            </a:r>
            <a:r>
              <a:rPr lang="ru-RU" dirty="0" err="1"/>
              <a:t>Қазіргі</a:t>
            </a:r>
            <a:r>
              <a:rPr lang="ru-RU" dirty="0"/>
              <a:t> </a:t>
            </a:r>
            <a:r>
              <a:rPr lang="ru-RU" dirty="0" err="1"/>
              <a:t>заманғы</a:t>
            </a:r>
            <a:r>
              <a:rPr lang="ru-RU" dirty="0"/>
              <a:t> </a:t>
            </a:r>
            <a:r>
              <a:rPr lang="ru-RU" dirty="0" err="1"/>
              <a:t>оптикалық</a:t>
            </a:r>
            <a:r>
              <a:rPr lang="ru-RU" dirty="0"/>
              <a:t> </a:t>
            </a:r>
            <a:r>
              <a:rPr lang="ru-RU" dirty="0" err="1"/>
              <a:t>оқшаулағыштарда</a:t>
            </a:r>
            <a:r>
              <a:rPr lang="ru-RU" dirty="0"/>
              <a:t> </a:t>
            </a:r>
            <a:r>
              <a:rPr lang="ru-RU" dirty="0" err="1"/>
              <a:t>сәулелену</a:t>
            </a:r>
            <a:r>
              <a:rPr lang="ru-RU" dirty="0"/>
              <a:t> </a:t>
            </a:r>
            <a:r>
              <a:rPr lang="ru-RU" dirty="0" err="1"/>
              <a:t>қуатының</a:t>
            </a:r>
            <a:r>
              <a:rPr lang="ru-RU" dirty="0"/>
              <a:t> </a:t>
            </a:r>
            <a:r>
              <a:rPr lang="ru-RU" dirty="0" err="1"/>
              <a:t>жоғалуы</a:t>
            </a:r>
            <a:r>
              <a:rPr lang="ru-RU" dirty="0"/>
              <a:t> тура </a:t>
            </a:r>
            <a:r>
              <a:rPr lang="ru-RU" dirty="0" err="1"/>
              <a:t>бағытта</a:t>
            </a:r>
            <a:r>
              <a:rPr lang="ru-RU" dirty="0"/>
              <a:t> 1 дБ-</a:t>
            </a:r>
            <a:r>
              <a:rPr lang="ru-RU" dirty="0" err="1"/>
              <a:t>ден</a:t>
            </a:r>
            <a:r>
              <a:rPr lang="ru-RU" dirty="0"/>
              <a:t> аз, </a:t>
            </a:r>
            <a:r>
              <a:rPr lang="ru-RU" dirty="0" err="1"/>
              <a:t>кері</a:t>
            </a:r>
            <a:r>
              <a:rPr lang="ru-RU" dirty="0"/>
              <a:t> </a:t>
            </a:r>
            <a:r>
              <a:rPr lang="ru-RU" dirty="0" err="1"/>
              <a:t>бағытта</a:t>
            </a:r>
            <a:r>
              <a:rPr lang="ru-RU" dirty="0"/>
              <a:t> - 50 дБ-</a:t>
            </a:r>
            <a:r>
              <a:rPr lang="ru-RU" dirty="0" err="1"/>
              <a:t>ден</a:t>
            </a:r>
            <a:r>
              <a:rPr lang="ru-RU" dirty="0"/>
              <a:t> </a:t>
            </a:r>
            <a:r>
              <a:rPr lang="ru-RU" dirty="0" err="1"/>
              <a:t>жоғары</a:t>
            </a:r>
            <a:r>
              <a:rPr lang="ru-RU" dirty="0"/>
              <a:t>. </a:t>
            </a:r>
            <a:r>
              <a:rPr lang="ru-RU" dirty="0" err="1"/>
              <a:t>Құрылымдық</a:t>
            </a:r>
            <a:r>
              <a:rPr lang="ru-RU" dirty="0"/>
              <a:t> </a:t>
            </a:r>
            <a:r>
              <a:rPr lang="ru-RU" dirty="0" err="1"/>
              <a:t>жағынан</a:t>
            </a:r>
            <a:r>
              <a:rPr lang="ru-RU" dirty="0"/>
              <a:t> </a:t>
            </a:r>
            <a:r>
              <a:rPr lang="ru-RU" dirty="0" err="1"/>
              <a:t>оптикалық</a:t>
            </a:r>
            <a:r>
              <a:rPr lang="ru-RU" dirty="0"/>
              <a:t> </a:t>
            </a:r>
            <a:r>
              <a:rPr lang="ru-RU" dirty="0" err="1"/>
              <a:t>оқшаулағыштар</a:t>
            </a:r>
            <a:r>
              <a:rPr lang="ru-RU" dirty="0"/>
              <a:t> </a:t>
            </a:r>
            <a:r>
              <a:rPr lang="ru-RU" dirty="0" err="1"/>
              <a:t>диаметрі</a:t>
            </a:r>
            <a:r>
              <a:rPr lang="ru-RU" dirty="0"/>
              <a:t> 8...10 мм, </a:t>
            </a:r>
            <a:r>
              <a:rPr lang="ru-RU" dirty="0" err="1"/>
              <a:t>ұзындығы</a:t>
            </a:r>
            <a:r>
              <a:rPr lang="ru-RU" dirty="0"/>
              <a:t> 30...60 мм цилиндр </a:t>
            </a:r>
            <a:r>
              <a:rPr lang="ru-RU" dirty="0" err="1"/>
              <a:t>түрінде</a:t>
            </a:r>
            <a:r>
              <a:rPr lang="ru-RU" dirty="0"/>
              <a:t> </a:t>
            </a:r>
            <a:r>
              <a:rPr lang="ru-RU" dirty="0" err="1"/>
              <a:t>жасалады</a:t>
            </a:r>
            <a:r>
              <a:rPr lang="ru-RU" dirty="0"/>
              <a:t>.</a:t>
            </a:r>
          </a:p>
          <a:p>
            <a:pPr algn="just"/>
            <a:endParaRPr lang="ru-RU" dirty="0"/>
          </a:p>
        </p:txBody>
      </p:sp>
      <p:pic>
        <p:nvPicPr>
          <p:cNvPr id="7" name="image905.png"/>
          <p:cNvPicPr/>
          <p:nvPr/>
        </p:nvPicPr>
        <p:blipFill rotWithShape="1">
          <a:blip r:embed="rId2" cstate="print">
            <a:extLst>
              <a:ext uri="{28A0092B-C50C-407E-A947-70E740481C1C}">
                <a14:useLocalDpi xmlns:a14="http://schemas.microsoft.com/office/drawing/2010/main" val="0"/>
              </a:ext>
            </a:extLst>
          </a:blip>
          <a:srcRect l="2045" r="5242"/>
          <a:stretch/>
        </p:blipFill>
        <p:spPr>
          <a:xfrm>
            <a:off x="8391526" y="1309983"/>
            <a:ext cx="3662363" cy="3845572"/>
          </a:xfrm>
          <a:prstGeom prst="rect">
            <a:avLst/>
          </a:prstGeom>
        </p:spPr>
      </p:pic>
      <p:sp>
        <p:nvSpPr>
          <p:cNvPr id="4" name="Прямоугольник 3"/>
          <p:cNvSpPr/>
          <p:nvPr/>
        </p:nvSpPr>
        <p:spPr>
          <a:xfrm>
            <a:off x="8358189" y="5367635"/>
            <a:ext cx="3729038" cy="1200329"/>
          </a:xfrm>
          <a:prstGeom prst="rect">
            <a:avLst/>
          </a:prstGeom>
        </p:spPr>
        <p:txBody>
          <a:bodyPr wrap="square">
            <a:spAutoFit/>
          </a:bodyPr>
          <a:lstStyle/>
          <a:p>
            <a:pPr algn="ctr">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15.8-</a:t>
            </a:r>
            <a:r>
              <a:rPr lang="kk-KZ" dirty="0">
                <a:latin typeface="Times New Roman" panose="02020603050405020304" pitchFamily="18" charset="0"/>
                <a:ea typeface="Times New Roman" panose="02020603050405020304" pitchFamily="18" charset="0"/>
                <a:cs typeface="Times New Roman" panose="02020603050405020304" pitchFamily="18" charset="0"/>
              </a:rPr>
              <a:t>с</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урет</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оқшаулағыштың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схемасы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жұмыс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принципі</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4261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3" y="3313092"/>
            <a:ext cx="6615110" cy="3693319"/>
          </a:xfrm>
          <a:prstGeom prst="rect">
            <a:avLst/>
          </a:prstGeom>
        </p:spPr>
        <p:txBody>
          <a:bodyPr wrap="square">
            <a:spAutoFit/>
          </a:bodyPr>
          <a:lstStyle/>
          <a:p>
            <a:pPr algn="just"/>
            <a:r>
              <a:rPr lang="ru-RU" dirty="0" err="1" smtClean="0"/>
              <a:t>Оптикалық</a:t>
            </a:r>
            <a:r>
              <a:rPr lang="ru-RU" dirty="0" smtClean="0"/>
              <a:t> </a:t>
            </a:r>
            <a:r>
              <a:rPr lang="ru-RU" dirty="0" err="1"/>
              <a:t>циркулятордың</a:t>
            </a:r>
            <a:r>
              <a:rPr lang="ru-RU" dirty="0"/>
              <a:t> </a:t>
            </a:r>
            <a:r>
              <a:rPr lang="ru-RU" dirty="0" err="1"/>
              <a:t>жұмыс</a:t>
            </a:r>
            <a:r>
              <a:rPr lang="ru-RU" dirty="0"/>
              <a:t> </a:t>
            </a:r>
            <a:r>
              <a:rPr lang="ru-RU" dirty="0" err="1"/>
              <a:t>істеу</a:t>
            </a:r>
            <a:r>
              <a:rPr lang="ru-RU" dirty="0"/>
              <a:t> </a:t>
            </a:r>
            <a:r>
              <a:rPr lang="ru-RU" dirty="0" err="1"/>
              <a:t>принципі</a:t>
            </a:r>
            <a:r>
              <a:rPr lang="ru-RU" dirty="0"/>
              <a:t> </a:t>
            </a:r>
            <a:r>
              <a:rPr lang="ru-RU" dirty="0" err="1"/>
              <a:t>оқшаулағышқа</a:t>
            </a:r>
            <a:r>
              <a:rPr lang="ru-RU" dirty="0"/>
              <a:t> </a:t>
            </a:r>
            <a:r>
              <a:rPr lang="ru-RU" dirty="0" err="1"/>
              <a:t>ұқсас</a:t>
            </a:r>
            <a:r>
              <a:rPr lang="ru-RU" dirty="0"/>
              <a:t>. </a:t>
            </a:r>
            <a:r>
              <a:rPr lang="ru-RU" dirty="0" err="1"/>
              <a:t>Айырмашылығы</a:t>
            </a:r>
            <a:r>
              <a:rPr lang="ru-RU" dirty="0"/>
              <a:t> </a:t>
            </a:r>
            <a:r>
              <a:rPr lang="ru-RU" dirty="0" err="1"/>
              <a:t>мынада</a:t>
            </a:r>
            <a:r>
              <a:rPr lang="ru-RU" dirty="0"/>
              <a:t>, </a:t>
            </a:r>
            <a:r>
              <a:rPr lang="ru-RU" dirty="0" err="1"/>
              <a:t>изоляторда</a:t>
            </a:r>
            <a:r>
              <a:rPr lang="ru-RU" dirty="0"/>
              <a:t> бар </a:t>
            </a:r>
            <a:r>
              <a:rPr lang="ru-RU" dirty="0" err="1"/>
              <a:t>элементтерден</a:t>
            </a:r>
            <a:r>
              <a:rPr lang="ru-RU" dirty="0"/>
              <a:t> </a:t>
            </a:r>
            <a:r>
              <a:rPr lang="ru-RU" dirty="0" err="1"/>
              <a:t>басқа</a:t>
            </a:r>
            <a:r>
              <a:rPr lang="ru-RU" dirty="0"/>
              <a:t>, </a:t>
            </a:r>
            <a:r>
              <a:rPr lang="ru-RU" dirty="0" err="1"/>
              <a:t>циркуляторға</a:t>
            </a:r>
            <a:r>
              <a:rPr lang="ru-RU" dirty="0"/>
              <a:t> </a:t>
            </a:r>
            <a:r>
              <a:rPr lang="ru-RU" dirty="0" err="1"/>
              <a:t>үшбұрышты</a:t>
            </a:r>
            <a:r>
              <a:rPr lang="ru-RU" dirty="0"/>
              <a:t> призма </a:t>
            </a:r>
            <a:r>
              <a:rPr lang="ru-RU" dirty="0" err="1"/>
              <a:t>енгізіледі</a:t>
            </a:r>
            <a:r>
              <a:rPr lang="ru-RU" dirty="0"/>
              <a:t>, </a:t>
            </a:r>
            <a:r>
              <a:rPr lang="ru-RU" dirty="0" err="1"/>
              <a:t>ол</a:t>
            </a:r>
            <a:r>
              <a:rPr lang="ru-RU" dirty="0"/>
              <a:t> </a:t>
            </a:r>
            <a:r>
              <a:rPr lang="ru-RU" dirty="0" err="1"/>
              <a:t>сәулені</a:t>
            </a:r>
            <a:r>
              <a:rPr lang="ru-RU" dirty="0"/>
              <a:t> </a:t>
            </a:r>
            <a:r>
              <a:rPr lang="ru-RU" dirty="0" err="1"/>
              <a:t>бір</a:t>
            </a:r>
            <a:r>
              <a:rPr lang="ru-RU" dirty="0"/>
              <a:t> </a:t>
            </a:r>
            <a:r>
              <a:rPr lang="ru-RU" dirty="0" err="1"/>
              <a:t>бағытта</a:t>
            </a:r>
            <a:r>
              <a:rPr lang="ru-RU" dirty="0"/>
              <a:t> </a:t>
            </a:r>
            <a:r>
              <a:rPr lang="ru-RU" dirty="0" err="1"/>
              <a:t>түзу</a:t>
            </a:r>
            <a:r>
              <a:rPr lang="ru-RU" dirty="0"/>
              <a:t> </a:t>
            </a:r>
            <a:r>
              <a:rPr lang="ru-RU" dirty="0" err="1"/>
              <a:t>сызықпен</a:t>
            </a:r>
            <a:r>
              <a:rPr lang="ru-RU" dirty="0"/>
              <a:t> </a:t>
            </a:r>
            <a:r>
              <a:rPr lang="ru-RU" dirty="0" err="1"/>
              <a:t>және</a:t>
            </a:r>
            <a:r>
              <a:rPr lang="ru-RU" dirty="0"/>
              <a:t> </a:t>
            </a:r>
            <a:r>
              <a:rPr lang="ru-RU" dirty="0" err="1"/>
              <a:t>қарама-қарсы</a:t>
            </a:r>
            <a:r>
              <a:rPr lang="ru-RU" dirty="0"/>
              <a:t> </a:t>
            </a:r>
            <a:r>
              <a:rPr lang="ru-RU" dirty="0" err="1"/>
              <a:t>бағытта</a:t>
            </a:r>
            <a:r>
              <a:rPr lang="ru-RU" dirty="0"/>
              <a:t> </a:t>
            </a:r>
            <a:r>
              <a:rPr lang="ru-RU" dirty="0" err="1"/>
              <a:t>жібереді</a:t>
            </a:r>
            <a:r>
              <a:rPr lang="ru-RU" dirty="0"/>
              <a:t> - оны 90 ° </a:t>
            </a:r>
            <a:r>
              <a:rPr lang="ru-RU" dirty="0" err="1"/>
              <a:t>бұрады</a:t>
            </a:r>
            <a:r>
              <a:rPr lang="ru-RU" dirty="0"/>
              <a:t>. </a:t>
            </a:r>
            <a:r>
              <a:rPr lang="ru-RU" dirty="0" err="1"/>
              <a:t>Оптикалық</a:t>
            </a:r>
            <a:r>
              <a:rPr lang="ru-RU" dirty="0"/>
              <a:t> </a:t>
            </a:r>
            <a:r>
              <a:rPr lang="ru-RU" dirty="0" err="1"/>
              <a:t>циркуляторлар</a:t>
            </a:r>
            <a:r>
              <a:rPr lang="ru-RU" dirty="0"/>
              <a:t> </a:t>
            </a:r>
            <a:r>
              <a:rPr lang="ru-RU" dirty="0" err="1"/>
              <a:t>келесі</a:t>
            </a:r>
            <a:r>
              <a:rPr lang="ru-RU" dirty="0"/>
              <a:t> </a:t>
            </a:r>
            <a:r>
              <a:rPr lang="ru-RU" dirty="0" err="1"/>
              <a:t>сипаттамаларға</a:t>
            </a:r>
            <a:r>
              <a:rPr lang="ru-RU" dirty="0"/>
              <a:t> </a:t>
            </a:r>
            <a:r>
              <a:rPr lang="ru-RU" dirty="0" err="1"/>
              <a:t>ие</a:t>
            </a:r>
            <a:r>
              <a:rPr lang="ru-RU" dirty="0"/>
              <a:t>:</a:t>
            </a:r>
          </a:p>
          <a:p>
            <a:pPr algn="just"/>
            <a:r>
              <a:rPr lang="ru-RU" dirty="0"/>
              <a:t>•	</a:t>
            </a:r>
            <a:r>
              <a:rPr lang="ru-RU" dirty="0" err="1"/>
              <a:t>кірістіру</a:t>
            </a:r>
            <a:r>
              <a:rPr lang="ru-RU" dirty="0"/>
              <a:t> </a:t>
            </a:r>
            <a:r>
              <a:rPr lang="ru-RU" dirty="0" err="1"/>
              <a:t>жоғалуы</a:t>
            </a:r>
            <a:r>
              <a:rPr lang="ru-RU" dirty="0"/>
              <a:t>	&lt;1,2 дБ,</a:t>
            </a:r>
          </a:p>
          <a:p>
            <a:pPr algn="just"/>
            <a:r>
              <a:rPr lang="ru-RU" dirty="0"/>
              <a:t>•	</a:t>
            </a:r>
            <a:r>
              <a:rPr lang="ru-RU" dirty="0" err="1"/>
              <a:t>оқшаулау</a:t>
            </a:r>
            <a:r>
              <a:rPr lang="ru-RU" dirty="0"/>
              <a:t>	&gt;40 дБ,</a:t>
            </a:r>
          </a:p>
          <a:p>
            <a:pPr algn="just"/>
            <a:r>
              <a:rPr lang="ru-RU" dirty="0"/>
              <a:t>•	</a:t>
            </a:r>
            <a:r>
              <a:rPr lang="ru-RU" dirty="0" err="1"/>
              <a:t>өзара</a:t>
            </a:r>
            <a:r>
              <a:rPr lang="ru-RU" dirty="0"/>
              <a:t> </a:t>
            </a:r>
            <a:r>
              <a:rPr lang="ru-RU" dirty="0" err="1"/>
              <a:t>сөйлесу</a:t>
            </a:r>
            <a:r>
              <a:rPr lang="ru-RU" dirty="0"/>
              <a:t>	&lt;-59 дБ,</a:t>
            </a:r>
          </a:p>
          <a:p>
            <a:pPr algn="just"/>
            <a:r>
              <a:rPr lang="ru-RU" dirty="0"/>
              <a:t>•	</a:t>
            </a:r>
            <a:r>
              <a:rPr lang="ru-RU" dirty="0" err="1"/>
              <a:t>кері</a:t>
            </a:r>
            <a:r>
              <a:rPr lang="ru-RU" dirty="0"/>
              <a:t> </a:t>
            </a:r>
            <a:r>
              <a:rPr lang="ru-RU" dirty="0" err="1"/>
              <a:t>шағылыстар</a:t>
            </a:r>
            <a:r>
              <a:rPr lang="ru-RU" dirty="0"/>
              <a:t>	&lt;-50 дБ,</a:t>
            </a:r>
          </a:p>
          <a:p>
            <a:pPr algn="just"/>
            <a:r>
              <a:rPr lang="ru-RU" dirty="0"/>
              <a:t>•	поляризация </a:t>
            </a:r>
            <a:r>
              <a:rPr lang="ru-RU" dirty="0" err="1"/>
              <a:t>сезімталдығы</a:t>
            </a:r>
            <a:r>
              <a:rPr lang="ru-RU" dirty="0"/>
              <a:t>	&lt;0,2 дБ.</a:t>
            </a:r>
          </a:p>
          <a:p>
            <a:pPr algn="just"/>
            <a:endParaRPr lang="ru-RU" dirty="0"/>
          </a:p>
          <a:p>
            <a:pPr algn="just"/>
            <a:endParaRPr lang="ru-RU" dirty="0"/>
          </a:p>
        </p:txBody>
      </p:sp>
      <p:sp>
        <p:nvSpPr>
          <p:cNvPr id="3" name="Прямоугольник 2"/>
          <p:cNvSpPr/>
          <p:nvPr/>
        </p:nvSpPr>
        <p:spPr>
          <a:xfrm>
            <a:off x="6972300" y="5834747"/>
            <a:ext cx="5005388" cy="646331"/>
          </a:xfrm>
          <a:prstGeom prst="rect">
            <a:avLst/>
          </a:prstGeom>
        </p:spPr>
        <p:txBody>
          <a:bodyPr wrap="square">
            <a:spAutoFit/>
          </a:bodyPr>
          <a:lstStyle/>
          <a:p>
            <a:pPr algn="ctr"/>
            <a:r>
              <a:rPr lang="ru-RU" dirty="0"/>
              <a:t>15.9. </a:t>
            </a:r>
            <a:r>
              <a:rPr lang="ru-RU" dirty="0" err="1"/>
              <a:t>сурет</a:t>
            </a:r>
            <a:r>
              <a:rPr lang="ru-RU" dirty="0"/>
              <a:t>. 3 </a:t>
            </a:r>
            <a:r>
              <a:rPr lang="ru-RU" dirty="0" err="1"/>
              <a:t>және</a:t>
            </a:r>
            <a:r>
              <a:rPr lang="ru-RU" dirty="0"/>
              <a:t> 4 </a:t>
            </a:r>
            <a:r>
              <a:rPr lang="ru-RU" dirty="0" err="1"/>
              <a:t>портты</a:t>
            </a:r>
            <a:r>
              <a:rPr lang="ru-RU" dirty="0"/>
              <a:t> </a:t>
            </a:r>
            <a:r>
              <a:rPr lang="ru-RU" dirty="0" err="1"/>
              <a:t>оптикалық</a:t>
            </a:r>
            <a:r>
              <a:rPr lang="ru-RU" dirty="0"/>
              <a:t> </a:t>
            </a:r>
            <a:r>
              <a:rPr lang="ru-RU" dirty="0" err="1"/>
              <a:t>циркуляторлардың</a:t>
            </a:r>
            <a:r>
              <a:rPr lang="ru-RU" dirty="0"/>
              <a:t> </a:t>
            </a:r>
            <a:r>
              <a:rPr lang="ru-RU" dirty="0" err="1"/>
              <a:t>схемалары</a:t>
            </a:r>
            <a:endParaRPr lang="ru-RU" dirty="0"/>
          </a:p>
        </p:txBody>
      </p:sp>
      <p:sp>
        <p:nvSpPr>
          <p:cNvPr id="4" name="Прямоугольник 3"/>
          <p:cNvSpPr/>
          <p:nvPr/>
        </p:nvSpPr>
        <p:spPr>
          <a:xfrm>
            <a:off x="228603" y="25360"/>
            <a:ext cx="11644310" cy="3416320"/>
          </a:xfrm>
          <a:prstGeom prst="rect">
            <a:avLst/>
          </a:prstGeom>
        </p:spPr>
        <p:txBody>
          <a:bodyPr wrap="square">
            <a:spAutoFit/>
          </a:bodyPr>
          <a:lstStyle/>
          <a:p>
            <a:pPr algn="ctr"/>
            <a:r>
              <a:rPr lang="ru-RU" dirty="0" err="1"/>
              <a:t>Талшықты-оптикалық</a:t>
            </a:r>
            <a:r>
              <a:rPr lang="ru-RU" dirty="0"/>
              <a:t> </a:t>
            </a:r>
            <a:r>
              <a:rPr lang="ru-RU" dirty="0" err="1"/>
              <a:t>циркуляторлар</a:t>
            </a:r>
            <a:endParaRPr lang="ru-RU" dirty="0"/>
          </a:p>
          <a:p>
            <a:pPr algn="just"/>
            <a:r>
              <a:rPr lang="ru-RU" dirty="0"/>
              <a:t>	Фарадей </a:t>
            </a:r>
            <a:r>
              <a:rPr lang="ru-RU" dirty="0" err="1"/>
              <a:t>эффектісі</a:t>
            </a:r>
            <a:r>
              <a:rPr lang="ru-RU" dirty="0"/>
              <a:t> </a:t>
            </a:r>
            <a:r>
              <a:rPr lang="ru-RU" dirty="0" err="1"/>
              <a:t>басқа</a:t>
            </a:r>
            <a:r>
              <a:rPr lang="ru-RU" dirty="0"/>
              <a:t> </a:t>
            </a:r>
            <a:r>
              <a:rPr lang="ru-RU" dirty="0" err="1"/>
              <a:t>талшықты-оптикалық</a:t>
            </a:r>
            <a:r>
              <a:rPr lang="ru-RU" dirty="0"/>
              <a:t> </a:t>
            </a:r>
            <a:r>
              <a:rPr lang="ru-RU" dirty="0" err="1"/>
              <a:t>құрылғыда</a:t>
            </a:r>
            <a:r>
              <a:rPr lang="ru-RU" dirty="0"/>
              <a:t> - </a:t>
            </a:r>
            <a:r>
              <a:rPr lang="ru-RU" dirty="0" err="1"/>
              <a:t>оптикалық</a:t>
            </a:r>
            <a:r>
              <a:rPr lang="ru-RU" dirty="0"/>
              <a:t> </a:t>
            </a:r>
            <a:r>
              <a:rPr lang="ru-RU" dirty="0" err="1"/>
              <a:t>циркуляторда</a:t>
            </a:r>
            <a:r>
              <a:rPr lang="ru-RU" dirty="0"/>
              <a:t> </a:t>
            </a:r>
            <a:r>
              <a:rPr lang="ru-RU" dirty="0" err="1"/>
              <a:t>қолданылады</a:t>
            </a:r>
            <a:r>
              <a:rPr lang="ru-RU" dirty="0"/>
              <a:t>. </a:t>
            </a:r>
            <a:r>
              <a:rPr lang="ru-RU" dirty="0" err="1"/>
              <a:t>Бір</a:t>
            </a:r>
            <a:r>
              <a:rPr lang="ru-RU" dirty="0"/>
              <a:t> </a:t>
            </a:r>
            <a:r>
              <a:rPr lang="ru-RU" dirty="0" err="1"/>
              <a:t>кіріс</a:t>
            </a:r>
            <a:r>
              <a:rPr lang="ru-RU" dirty="0"/>
              <a:t> </a:t>
            </a:r>
            <a:r>
              <a:rPr lang="ru-RU" dirty="0" err="1"/>
              <a:t>және</a:t>
            </a:r>
            <a:r>
              <a:rPr lang="ru-RU" dirty="0"/>
              <a:t> </a:t>
            </a:r>
            <a:r>
              <a:rPr lang="ru-RU" dirty="0" err="1"/>
              <a:t>бір</a:t>
            </a:r>
            <a:r>
              <a:rPr lang="ru-RU" dirty="0"/>
              <a:t> </a:t>
            </a:r>
            <a:r>
              <a:rPr lang="ru-RU" dirty="0" err="1"/>
              <a:t>шығысы</a:t>
            </a:r>
            <a:r>
              <a:rPr lang="ru-RU" dirty="0"/>
              <a:t> бар </a:t>
            </a:r>
            <a:r>
              <a:rPr lang="ru-RU" dirty="0" err="1"/>
              <a:t>екі</a:t>
            </a:r>
            <a:r>
              <a:rPr lang="ru-RU" dirty="0"/>
              <a:t> </a:t>
            </a:r>
            <a:r>
              <a:rPr lang="ru-RU" dirty="0" err="1"/>
              <a:t>портты</a:t>
            </a:r>
            <a:r>
              <a:rPr lang="ru-RU" dirty="0"/>
              <a:t> </a:t>
            </a:r>
            <a:r>
              <a:rPr lang="ru-RU" dirty="0" err="1"/>
              <a:t>оптикалық</a:t>
            </a:r>
            <a:r>
              <a:rPr lang="ru-RU" dirty="0"/>
              <a:t> </a:t>
            </a:r>
            <a:r>
              <a:rPr lang="ru-RU" dirty="0" err="1"/>
              <a:t>оқшаулағыштардан</a:t>
            </a:r>
            <a:r>
              <a:rPr lang="ru-RU" dirty="0"/>
              <a:t> </a:t>
            </a:r>
            <a:r>
              <a:rPr lang="ru-RU" dirty="0" err="1"/>
              <a:t>айырмашылығы</a:t>
            </a:r>
            <a:r>
              <a:rPr lang="ru-RU" dirty="0"/>
              <a:t> (</a:t>
            </a:r>
            <a:r>
              <a:rPr lang="ru-RU" dirty="0" err="1"/>
              <a:t>яғни</a:t>
            </a:r>
            <a:r>
              <a:rPr lang="ru-RU" dirty="0"/>
              <a:t>, </a:t>
            </a:r>
            <a:r>
              <a:rPr lang="ru-RU" dirty="0" err="1"/>
              <a:t>олар</a:t>
            </a:r>
            <a:r>
              <a:rPr lang="ru-RU" dirty="0"/>
              <a:t> </a:t>
            </a:r>
            <a:r>
              <a:rPr lang="ru-RU" dirty="0" err="1"/>
              <a:t>екі</a:t>
            </a:r>
            <a:r>
              <a:rPr lang="ru-RU" dirty="0"/>
              <a:t> </a:t>
            </a:r>
            <a:r>
              <a:rPr lang="ru-RU" dirty="0" err="1"/>
              <a:t>портты</a:t>
            </a:r>
            <a:r>
              <a:rPr lang="ru-RU" dirty="0"/>
              <a:t>), </a:t>
            </a:r>
            <a:r>
              <a:rPr lang="ru-RU" dirty="0" err="1"/>
              <a:t>оптикалық</a:t>
            </a:r>
            <a:r>
              <a:rPr lang="ru-RU" dirty="0"/>
              <a:t> </a:t>
            </a:r>
            <a:r>
              <a:rPr lang="ru-RU" dirty="0" err="1"/>
              <a:t>циркуляторлар</a:t>
            </a:r>
            <a:r>
              <a:rPr lang="ru-RU" dirty="0"/>
              <a:t> 3 </a:t>
            </a:r>
            <a:r>
              <a:rPr lang="ru-RU" dirty="0" err="1"/>
              <a:t>немесе</a:t>
            </a:r>
            <a:r>
              <a:rPr lang="ru-RU" dirty="0"/>
              <a:t> 4 </a:t>
            </a:r>
            <a:r>
              <a:rPr lang="ru-RU" dirty="0" err="1"/>
              <a:t>портты</a:t>
            </a:r>
            <a:r>
              <a:rPr lang="ru-RU" dirty="0"/>
              <a:t>, </a:t>
            </a:r>
            <a:r>
              <a:rPr lang="ru-RU" dirty="0" err="1"/>
              <a:t>яғни</a:t>
            </a:r>
            <a:r>
              <a:rPr lang="ru-RU" dirty="0"/>
              <a:t> </a:t>
            </a:r>
            <a:r>
              <a:rPr lang="ru-RU" dirty="0" err="1"/>
              <a:t>бір</a:t>
            </a:r>
            <a:r>
              <a:rPr lang="ru-RU" dirty="0"/>
              <a:t> </a:t>
            </a:r>
            <a:r>
              <a:rPr lang="ru-RU" dirty="0" err="1"/>
              <a:t>кіріс</a:t>
            </a:r>
            <a:r>
              <a:rPr lang="ru-RU" dirty="0"/>
              <a:t> </a:t>
            </a:r>
            <a:r>
              <a:rPr lang="ru-RU" dirty="0" err="1"/>
              <a:t>және</a:t>
            </a:r>
            <a:r>
              <a:rPr lang="ru-RU" dirty="0"/>
              <a:t> </a:t>
            </a:r>
            <a:r>
              <a:rPr lang="ru-RU" dirty="0" err="1"/>
              <a:t>екі</a:t>
            </a:r>
            <a:r>
              <a:rPr lang="ru-RU" dirty="0"/>
              <a:t> </a:t>
            </a:r>
            <a:r>
              <a:rPr lang="ru-RU" dirty="0" err="1"/>
              <a:t>шығыс</a:t>
            </a:r>
            <a:r>
              <a:rPr lang="ru-RU" dirty="0"/>
              <a:t> </a:t>
            </a:r>
            <a:r>
              <a:rPr lang="ru-RU" dirty="0" err="1"/>
              <a:t>немесе</a:t>
            </a:r>
            <a:r>
              <a:rPr lang="ru-RU" dirty="0"/>
              <a:t> </a:t>
            </a:r>
            <a:r>
              <a:rPr lang="ru-RU" dirty="0" err="1"/>
              <a:t>екі</a:t>
            </a:r>
            <a:r>
              <a:rPr lang="ru-RU" dirty="0"/>
              <a:t> </a:t>
            </a:r>
            <a:r>
              <a:rPr lang="ru-RU" dirty="0" err="1"/>
              <a:t>кіріс</a:t>
            </a:r>
            <a:r>
              <a:rPr lang="ru-RU" dirty="0"/>
              <a:t> </a:t>
            </a:r>
            <a:r>
              <a:rPr lang="ru-RU" dirty="0" err="1"/>
              <a:t>және</a:t>
            </a:r>
            <a:r>
              <a:rPr lang="ru-RU" dirty="0"/>
              <a:t> </a:t>
            </a:r>
            <a:r>
              <a:rPr lang="ru-RU" dirty="0" err="1"/>
              <a:t>екі</a:t>
            </a:r>
            <a:r>
              <a:rPr lang="ru-RU" dirty="0"/>
              <a:t> </a:t>
            </a:r>
            <a:r>
              <a:rPr lang="ru-RU" dirty="0" err="1"/>
              <a:t>шығыс</a:t>
            </a:r>
            <a:r>
              <a:rPr lang="ru-RU" dirty="0"/>
              <a:t> </a:t>
            </a:r>
            <a:r>
              <a:rPr lang="ru-RU" dirty="0" err="1"/>
              <a:t>болуы</a:t>
            </a:r>
            <a:r>
              <a:rPr lang="ru-RU" dirty="0"/>
              <a:t> </a:t>
            </a:r>
            <a:r>
              <a:rPr lang="ru-RU" dirty="0" err="1"/>
              <a:t>мүмкін</a:t>
            </a:r>
            <a:r>
              <a:rPr lang="ru-RU" dirty="0"/>
              <a:t>. </a:t>
            </a:r>
            <a:r>
              <a:rPr lang="ru-RU" dirty="0" err="1"/>
              <a:t>Бұл</a:t>
            </a:r>
            <a:r>
              <a:rPr lang="ru-RU" dirty="0"/>
              <a:t> </a:t>
            </a:r>
            <a:r>
              <a:rPr lang="ru-RU" dirty="0" err="1"/>
              <a:t>порттар</a:t>
            </a:r>
            <a:r>
              <a:rPr lang="ru-RU" dirty="0"/>
              <a:t> </a:t>
            </a:r>
            <a:r>
              <a:rPr lang="ru-RU" dirty="0" err="1"/>
              <a:t>арасындағы</a:t>
            </a:r>
            <a:r>
              <a:rPr lang="ru-RU" dirty="0"/>
              <a:t> </a:t>
            </a:r>
            <a:r>
              <a:rPr lang="ru-RU" dirty="0" err="1"/>
              <a:t>сәулеленудің</a:t>
            </a:r>
            <a:r>
              <a:rPr lang="ru-RU" dirty="0"/>
              <a:t> </a:t>
            </a:r>
            <a:r>
              <a:rPr lang="ru-RU" dirty="0" err="1"/>
              <a:t>таралуы</a:t>
            </a:r>
            <a:r>
              <a:rPr lang="ru-RU" dirty="0"/>
              <a:t> </a:t>
            </a:r>
            <a:r>
              <a:rPr lang="ru-RU" dirty="0" err="1"/>
              <a:t>таралу</a:t>
            </a:r>
            <a:r>
              <a:rPr lang="ru-RU" dirty="0"/>
              <a:t> </a:t>
            </a:r>
            <a:r>
              <a:rPr lang="ru-RU" dirty="0" err="1"/>
              <a:t>бағытымен</a:t>
            </a:r>
            <a:r>
              <a:rPr lang="ru-RU" dirty="0"/>
              <a:t> </a:t>
            </a:r>
            <a:r>
              <a:rPr lang="ru-RU" dirty="0" err="1"/>
              <a:t>анықталады</a:t>
            </a:r>
            <a:r>
              <a:rPr lang="ru-RU" dirty="0"/>
              <a:t>. 15.9Суретте  </a:t>
            </a:r>
            <a:r>
              <a:rPr lang="en-US" dirty="0"/>
              <a:t>a </a:t>
            </a:r>
            <a:r>
              <a:rPr lang="ru-RU" dirty="0" err="1"/>
              <a:t>және</a:t>
            </a:r>
            <a:r>
              <a:rPr lang="ru-RU" dirty="0"/>
              <a:t> </a:t>
            </a:r>
            <a:r>
              <a:rPr lang="en-US" dirty="0"/>
              <a:t>b - </a:t>
            </a:r>
            <a:r>
              <a:rPr lang="ru-RU" dirty="0" err="1"/>
              <a:t>диаграммалартиісінше</a:t>
            </a:r>
            <a:r>
              <a:rPr lang="ru-RU" dirty="0"/>
              <a:t> 3 </a:t>
            </a:r>
            <a:r>
              <a:rPr lang="ru-RU" dirty="0" err="1"/>
              <a:t>және</a:t>
            </a:r>
            <a:r>
              <a:rPr lang="ru-RU" dirty="0"/>
              <a:t> 4 </a:t>
            </a:r>
            <a:r>
              <a:rPr lang="ru-RU" dirty="0" err="1"/>
              <a:t>портты</a:t>
            </a:r>
            <a:r>
              <a:rPr lang="ru-RU" dirty="0"/>
              <a:t> </a:t>
            </a:r>
            <a:r>
              <a:rPr lang="ru-RU" dirty="0" err="1"/>
              <a:t>циркуляторлар</a:t>
            </a:r>
            <a:r>
              <a:rPr lang="ru-RU" dirty="0"/>
              <a:t>.</a:t>
            </a:r>
          </a:p>
          <a:p>
            <a:pPr algn="just"/>
            <a:r>
              <a:rPr lang="ru-RU" dirty="0"/>
              <a:t>	15.9 </a:t>
            </a:r>
            <a:r>
              <a:rPr lang="ru-RU" dirty="0" err="1"/>
              <a:t>Суретке</a:t>
            </a:r>
            <a:r>
              <a:rPr lang="ru-RU" dirty="0"/>
              <a:t> </a:t>
            </a:r>
            <a:r>
              <a:rPr lang="ru-RU" dirty="0" err="1"/>
              <a:t>сәйкес</a:t>
            </a:r>
            <a:r>
              <a:rPr lang="ru-RU" dirty="0"/>
              <a:t> </a:t>
            </a:r>
            <a:r>
              <a:rPr lang="ru-RU" dirty="0" err="1"/>
              <a:t>циркулятор</a:t>
            </a:r>
            <a:r>
              <a:rPr lang="ru-RU" dirty="0"/>
              <a:t> </a:t>
            </a:r>
            <a:r>
              <a:rPr lang="en-US" dirty="0"/>
              <a:t>a (Y - </a:t>
            </a:r>
            <a:r>
              <a:rPr lang="ru-RU" dirty="0" err="1"/>
              <a:t>циркулятор</a:t>
            </a:r>
            <a:r>
              <a:rPr lang="ru-RU" dirty="0"/>
              <a:t>), </a:t>
            </a:r>
            <a:r>
              <a:rPr lang="ru-RU" dirty="0" err="1"/>
              <a:t>келесі</a:t>
            </a:r>
            <a:r>
              <a:rPr lang="ru-RU" dirty="0"/>
              <a:t> </a:t>
            </a:r>
            <a:r>
              <a:rPr lang="ru-RU" dirty="0" err="1"/>
              <a:t>қасиеттерге</a:t>
            </a:r>
            <a:r>
              <a:rPr lang="ru-RU" dirty="0"/>
              <a:t> </a:t>
            </a:r>
            <a:r>
              <a:rPr lang="ru-RU" dirty="0" err="1"/>
              <a:t>ие</a:t>
            </a:r>
            <a:r>
              <a:rPr lang="ru-RU" dirty="0"/>
              <a:t>: 1-портқа </a:t>
            </a:r>
            <a:r>
              <a:rPr lang="ru-RU" dirty="0" err="1"/>
              <a:t>түсетін</a:t>
            </a:r>
            <a:r>
              <a:rPr lang="ru-RU" dirty="0"/>
              <a:t> </a:t>
            </a:r>
            <a:r>
              <a:rPr lang="ru-RU" dirty="0" err="1"/>
              <a:t>сәуле</a:t>
            </a:r>
            <a:r>
              <a:rPr lang="ru-RU" dirty="0"/>
              <a:t> 2-портқа </a:t>
            </a:r>
            <a:r>
              <a:rPr lang="ru-RU" dirty="0" err="1"/>
              <a:t>өтеді</a:t>
            </a:r>
            <a:r>
              <a:rPr lang="ru-RU" dirty="0"/>
              <a:t>; </a:t>
            </a:r>
            <a:r>
              <a:rPr lang="ru-RU" dirty="0" err="1"/>
              <a:t>алайда</a:t>
            </a:r>
            <a:r>
              <a:rPr lang="ru-RU" dirty="0"/>
              <a:t> 2-портқа </a:t>
            </a:r>
            <a:r>
              <a:rPr lang="ru-RU" dirty="0" err="1"/>
              <a:t>енгізілген</a:t>
            </a:r>
            <a:r>
              <a:rPr lang="ru-RU" dirty="0"/>
              <a:t> </a:t>
            </a:r>
            <a:r>
              <a:rPr lang="ru-RU" dirty="0" err="1"/>
              <a:t>сәуле</a:t>
            </a:r>
            <a:r>
              <a:rPr lang="ru-RU" dirty="0"/>
              <a:t> 1-портқа </a:t>
            </a:r>
            <a:r>
              <a:rPr lang="ru-RU" dirty="0" err="1"/>
              <a:t>қайтпайды</a:t>
            </a:r>
            <a:r>
              <a:rPr lang="ru-RU" dirty="0"/>
              <a:t>, </a:t>
            </a:r>
            <a:r>
              <a:rPr lang="ru-RU" dirty="0" err="1"/>
              <a:t>бірақ</a:t>
            </a:r>
            <a:r>
              <a:rPr lang="ru-RU" dirty="0"/>
              <a:t> 3-порт </a:t>
            </a:r>
            <a:r>
              <a:rPr lang="ru-RU" dirty="0" err="1"/>
              <a:t>арқылы</a:t>
            </a:r>
            <a:r>
              <a:rPr lang="ru-RU" dirty="0"/>
              <a:t> </a:t>
            </a:r>
            <a:r>
              <a:rPr lang="ru-RU" dirty="0" err="1"/>
              <a:t>өтеді</a:t>
            </a:r>
            <a:r>
              <a:rPr lang="ru-RU" dirty="0"/>
              <a:t>, 3-портқа </a:t>
            </a:r>
            <a:r>
              <a:rPr lang="ru-RU" dirty="0" err="1"/>
              <a:t>енгізілген</a:t>
            </a:r>
            <a:r>
              <a:rPr lang="ru-RU" dirty="0"/>
              <a:t> </a:t>
            </a:r>
            <a:r>
              <a:rPr lang="ru-RU" dirty="0" err="1"/>
              <a:t>сәуле</a:t>
            </a:r>
            <a:r>
              <a:rPr lang="ru-RU" dirty="0"/>
              <a:t> 2-порт </a:t>
            </a:r>
            <a:r>
              <a:rPr lang="ru-RU" dirty="0" err="1"/>
              <a:t>арқылы</a:t>
            </a:r>
            <a:r>
              <a:rPr lang="ru-RU" dirty="0"/>
              <a:t> </a:t>
            </a:r>
            <a:r>
              <a:rPr lang="ru-RU" dirty="0" err="1"/>
              <a:t>өтпейді</a:t>
            </a:r>
            <a:r>
              <a:rPr lang="ru-RU" dirty="0"/>
              <a:t>.</a:t>
            </a:r>
          </a:p>
          <a:p>
            <a:pPr algn="just"/>
            <a:r>
              <a:rPr lang="ru-RU" dirty="0" err="1"/>
              <a:t>Циркулятор</a:t>
            </a:r>
            <a:r>
              <a:rPr lang="ru-RU" dirty="0"/>
              <a:t>, 15.9, </a:t>
            </a:r>
            <a:r>
              <a:rPr lang="en-US" dirty="0"/>
              <a:t>b </a:t>
            </a:r>
            <a:r>
              <a:rPr lang="ru-RU" dirty="0" err="1"/>
              <a:t>сурет</a:t>
            </a:r>
            <a:r>
              <a:rPr lang="ru-RU" dirty="0"/>
              <a:t> </a:t>
            </a:r>
            <a:r>
              <a:rPr lang="ru-RU" dirty="0" err="1"/>
              <a:t>сызбасына</a:t>
            </a:r>
            <a:r>
              <a:rPr lang="ru-RU" dirty="0"/>
              <a:t> </a:t>
            </a:r>
            <a:r>
              <a:rPr lang="ru-RU" dirty="0" err="1"/>
              <a:t>сәйкес</a:t>
            </a:r>
            <a:r>
              <a:rPr lang="ru-RU" dirty="0"/>
              <a:t> </a:t>
            </a:r>
            <a:r>
              <a:rPr lang="ru-RU" dirty="0" err="1"/>
              <a:t>келесі</a:t>
            </a:r>
            <a:r>
              <a:rPr lang="ru-RU" dirty="0"/>
              <a:t> </a:t>
            </a:r>
            <a:r>
              <a:rPr lang="ru-RU" dirty="0" err="1"/>
              <a:t>қасиеттерге</a:t>
            </a:r>
            <a:r>
              <a:rPr lang="ru-RU" dirty="0"/>
              <a:t> </a:t>
            </a:r>
            <a:r>
              <a:rPr lang="ru-RU" dirty="0" err="1"/>
              <a:t>ие</a:t>
            </a:r>
            <a:r>
              <a:rPr lang="ru-RU" dirty="0"/>
              <a:t>: 1 </a:t>
            </a:r>
            <a:r>
              <a:rPr lang="ru-RU" dirty="0" err="1"/>
              <a:t>портқа</a:t>
            </a:r>
            <a:r>
              <a:rPr lang="ru-RU" dirty="0"/>
              <a:t> </a:t>
            </a:r>
            <a:r>
              <a:rPr lang="ru-RU" dirty="0" err="1"/>
              <a:t>енгізілген</a:t>
            </a:r>
            <a:r>
              <a:rPr lang="ru-RU" dirty="0"/>
              <a:t> </a:t>
            </a:r>
            <a:r>
              <a:rPr lang="ru-RU" dirty="0" err="1"/>
              <a:t>сәуле</a:t>
            </a:r>
            <a:r>
              <a:rPr lang="ru-RU" dirty="0"/>
              <a:t> 2 </a:t>
            </a:r>
            <a:r>
              <a:rPr lang="ru-RU" dirty="0" err="1"/>
              <a:t>портқа</a:t>
            </a:r>
            <a:r>
              <a:rPr lang="ru-RU" dirty="0"/>
              <a:t> </a:t>
            </a:r>
            <a:r>
              <a:rPr lang="ru-RU" dirty="0" err="1"/>
              <a:t>өтеді</a:t>
            </a:r>
            <a:r>
              <a:rPr lang="ru-RU" dirty="0"/>
              <a:t>; 2 </a:t>
            </a:r>
            <a:r>
              <a:rPr lang="ru-RU" dirty="0" err="1"/>
              <a:t>портқа</a:t>
            </a:r>
            <a:r>
              <a:rPr lang="ru-RU" dirty="0"/>
              <a:t> </a:t>
            </a:r>
            <a:r>
              <a:rPr lang="ru-RU" dirty="0" err="1"/>
              <a:t>енгізілген</a:t>
            </a:r>
            <a:r>
              <a:rPr lang="ru-RU" dirty="0"/>
              <a:t> </a:t>
            </a:r>
            <a:r>
              <a:rPr lang="ru-RU" dirty="0" err="1"/>
              <a:t>сәуле</a:t>
            </a:r>
            <a:r>
              <a:rPr lang="ru-RU" dirty="0"/>
              <a:t> 3 </a:t>
            </a:r>
            <a:r>
              <a:rPr lang="ru-RU" dirty="0" err="1"/>
              <a:t>порттан</a:t>
            </a:r>
            <a:r>
              <a:rPr lang="ru-RU" dirty="0"/>
              <a:t> </a:t>
            </a:r>
            <a:r>
              <a:rPr lang="ru-RU" dirty="0" err="1"/>
              <a:t>шығады</a:t>
            </a:r>
            <a:r>
              <a:rPr lang="ru-RU" dirty="0"/>
              <a:t>; 3-портқа </a:t>
            </a:r>
            <a:r>
              <a:rPr lang="ru-RU" dirty="0" err="1"/>
              <a:t>түскен</a:t>
            </a:r>
            <a:r>
              <a:rPr lang="ru-RU" dirty="0"/>
              <a:t> </a:t>
            </a:r>
            <a:r>
              <a:rPr lang="ru-RU" dirty="0" err="1"/>
              <a:t>сәуле</a:t>
            </a:r>
            <a:r>
              <a:rPr lang="ru-RU" dirty="0"/>
              <a:t> 4-портқа </a:t>
            </a:r>
            <a:r>
              <a:rPr lang="ru-RU" dirty="0" err="1"/>
              <a:t>өтеді</a:t>
            </a:r>
            <a:r>
              <a:rPr lang="ru-RU" dirty="0"/>
              <a:t>, ал осы 4-портқа </a:t>
            </a:r>
            <a:r>
              <a:rPr lang="ru-RU" dirty="0" err="1"/>
              <a:t>түскен</a:t>
            </a:r>
            <a:r>
              <a:rPr lang="ru-RU" dirty="0"/>
              <a:t> </a:t>
            </a:r>
            <a:r>
              <a:rPr lang="ru-RU" dirty="0" err="1"/>
              <a:t>сәуле</a:t>
            </a:r>
            <a:r>
              <a:rPr lang="ru-RU" dirty="0"/>
              <a:t> 1-порттан </a:t>
            </a:r>
            <a:r>
              <a:rPr lang="ru-RU" dirty="0" err="1"/>
              <a:t>шығады</a:t>
            </a:r>
            <a:r>
              <a:rPr lang="ru-RU" dirty="0"/>
              <a:t>. </a:t>
            </a:r>
            <a:r>
              <a:rPr lang="ru-RU" dirty="0" err="1"/>
              <a:t>Іс</a:t>
            </a:r>
            <a:r>
              <a:rPr lang="ru-RU" dirty="0"/>
              <a:t> </a:t>
            </a:r>
            <a:r>
              <a:rPr lang="ru-RU" dirty="0" err="1"/>
              <a:t>жүзінде</a:t>
            </a:r>
            <a:r>
              <a:rPr lang="ru-RU" dirty="0"/>
              <a:t> </a:t>
            </a:r>
            <a:r>
              <a:rPr lang="ru-RU" dirty="0" err="1"/>
              <a:t>циркулятордың</a:t>
            </a:r>
            <a:r>
              <a:rPr lang="ru-RU" dirty="0"/>
              <a:t> </a:t>
            </a:r>
            <a:r>
              <a:rPr lang="ru-RU" dirty="0" err="1"/>
              <a:t>бұл</a:t>
            </a:r>
            <a:r>
              <a:rPr lang="ru-RU" dirty="0"/>
              <a:t> </a:t>
            </a:r>
            <a:r>
              <a:rPr lang="ru-RU" dirty="0" err="1"/>
              <a:t>түрі</a:t>
            </a:r>
            <a:r>
              <a:rPr lang="ru-RU" dirty="0"/>
              <a:t> параллель </a:t>
            </a:r>
            <a:r>
              <a:rPr lang="ru-RU" dirty="0" err="1"/>
              <a:t>қосылған</a:t>
            </a:r>
            <a:r>
              <a:rPr lang="ru-RU" dirty="0"/>
              <a:t> </a:t>
            </a:r>
            <a:r>
              <a:rPr lang="ru-RU" dirty="0" err="1"/>
              <a:t>екі</a:t>
            </a:r>
            <a:r>
              <a:rPr lang="ru-RU" dirty="0"/>
              <a:t> </a:t>
            </a:r>
            <a:r>
              <a:rPr lang="en-US" dirty="0"/>
              <a:t>Y </a:t>
            </a:r>
            <a:r>
              <a:rPr lang="ru-RU" dirty="0" err="1"/>
              <a:t>типті</a:t>
            </a:r>
            <a:r>
              <a:rPr lang="ru-RU" dirty="0"/>
              <a:t> </a:t>
            </a:r>
            <a:r>
              <a:rPr lang="ru-RU" dirty="0" err="1"/>
              <a:t>циркуляторлар</a:t>
            </a:r>
            <a:r>
              <a:rPr lang="ru-RU" dirty="0"/>
              <a:t> </a:t>
            </a:r>
            <a:r>
              <a:rPr lang="ru-RU" dirty="0" err="1"/>
              <a:t>болып</a:t>
            </a:r>
            <a:r>
              <a:rPr lang="ru-RU" dirty="0"/>
              <a:t> </a:t>
            </a:r>
            <a:r>
              <a:rPr lang="ru-RU" dirty="0" err="1"/>
              <a:t>табылады</a:t>
            </a:r>
            <a:r>
              <a:rPr lang="ru-RU" dirty="0"/>
              <a:t>.</a:t>
            </a:r>
          </a:p>
        </p:txBody>
      </p:sp>
      <p:pic>
        <p:nvPicPr>
          <p:cNvPr id="10" name="image906.png"/>
          <p:cNvPicPr/>
          <p:nvPr/>
        </p:nvPicPr>
        <p:blipFill>
          <a:blip r:embed="rId2" cstate="print">
            <a:extLst>
              <a:ext uri="{28A0092B-C50C-407E-A947-70E740481C1C}">
                <a14:useLocalDpi xmlns:a14="http://schemas.microsoft.com/office/drawing/2010/main" val="0"/>
              </a:ext>
            </a:extLst>
          </a:blip>
          <a:stretch>
            <a:fillRect/>
          </a:stretch>
        </p:blipFill>
        <p:spPr>
          <a:xfrm>
            <a:off x="6843713" y="3441680"/>
            <a:ext cx="4800600" cy="2273320"/>
          </a:xfrm>
          <a:prstGeom prst="rect">
            <a:avLst/>
          </a:prstGeom>
        </p:spPr>
      </p:pic>
    </p:spTree>
    <p:extLst>
      <p:ext uri="{BB962C8B-B14F-4D97-AF65-F5344CB8AC3E}">
        <p14:creationId xmlns:p14="http://schemas.microsoft.com/office/powerpoint/2010/main" val="3528657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Выноска 3 (граница и черта) 3"/>
          <p:cNvSpPr/>
          <p:nvPr/>
        </p:nvSpPr>
        <p:spPr>
          <a:xfrm flipV="1">
            <a:off x="1500187" y="1926852"/>
            <a:ext cx="9679781" cy="4300537"/>
          </a:xfrm>
          <a:prstGeom prst="accentBorderCallout3">
            <a:avLst>
              <a:gd name="adj1" fmla="val 17279"/>
              <a:gd name="adj2" fmla="val -2147"/>
              <a:gd name="adj3" fmla="val 17181"/>
              <a:gd name="adj4" fmla="val -8714"/>
              <a:gd name="adj5" fmla="val 117191"/>
              <a:gd name="adj6" fmla="val -8861"/>
              <a:gd name="adj7" fmla="val 116547"/>
              <a:gd name="adj8" fmla="val 27013"/>
            </a:avLst>
          </a:prstGeom>
          <a:solidFill>
            <a:schemeClr val="bg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1528763" y="2091961"/>
            <a:ext cx="8001000" cy="397031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ru-RU" sz="2100" dirty="0"/>
              <a:t>1.Крандардың </a:t>
            </a:r>
            <a:r>
              <a:rPr lang="ru-RU" sz="2100" dirty="0" err="1"/>
              <a:t>қандай</a:t>
            </a:r>
            <a:r>
              <a:rPr lang="ru-RU" sz="2100" dirty="0"/>
              <a:t> </a:t>
            </a:r>
            <a:r>
              <a:rPr lang="ru-RU" sz="2100" dirty="0" err="1"/>
              <a:t>түрлері</a:t>
            </a:r>
            <a:r>
              <a:rPr lang="ru-RU" sz="2100" dirty="0"/>
              <a:t> </a:t>
            </a:r>
            <a:r>
              <a:rPr lang="ru-RU" sz="2100" dirty="0" err="1"/>
              <a:t>қолданылады</a:t>
            </a:r>
            <a:r>
              <a:rPr lang="ru-RU" sz="2100" dirty="0"/>
              <a:t>?</a:t>
            </a:r>
          </a:p>
          <a:p>
            <a:r>
              <a:rPr lang="ru-RU" sz="2100" dirty="0"/>
              <a:t>2.Оптикалық </a:t>
            </a:r>
            <a:r>
              <a:rPr lang="ru-RU" sz="2100" dirty="0" err="1"/>
              <a:t>қосқыштардың</a:t>
            </a:r>
            <a:r>
              <a:rPr lang="ru-RU" sz="2100" dirty="0"/>
              <a:t> </a:t>
            </a:r>
            <a:r>
              <a:rPr lang="ru-RU" sz="2100" dirty="0" err="1"/>
              <a:t>сипаттамалары</a:t>
            </a:r>
            <a:r>
              <a:rPr lang="ru-RU" sz="2100" dirty="0"/>
              <a:t> </a:t>
            </a:r>
            <a:r>
              <a:rPr lang="ru-RU" sz="2100" dirty="0" err="1"/>
              <a:t>қандай</a:t>
            </a:r>
            <a:r>
              <a:rPr lang="ru-RU" sz="2100" dirty="0"/>
              <a:t>?</a:t>
            </a:r>
          </a:p>
          <a:p>
            <a:r>
              <a:rPr lang="ru-RU" sz="2100" dirty="0"/>
              <a:t>3.Бір </a:t>
            </a:r>
            <a:r>
              <a:rPr lang="ru-RU" sz="2100" dirty="0" err="1"/>
              <a:t>жақты</a:t>
            </a:r>
            <a:r>
              <a:rPr lang="ru-RU" sz="2100" dirty="0"/>
              <a:t> Y-</a:t>
            </a:r>
            <a:r>
              <a:rPr lang="ru-RU" sz="2100" dirty="0" err="1"/>
              <a:t>бөлгіш</a:t>
            </a:r>
            <a:r>
              <a:rPr lang="ru-RU" sz="2100" dirty="0"/>
              <a:t> </a:t>
            </a:r>
            <a:r>
              <a:rPr lang="ru-RU" sz="2100" dirty="0" err="1"/>
              <a:t>қалай</a:t>
            </a:r>
            <a:r>
              <a:rPr lang="ru-RU" sz="2100" dirty="0"/>
              <a:t> </a:t>
            </a:r>
            <a:r>
              <a:rPr lang="ru-RU" sz="2100" dirty="0" err="1"/>
              <a:t>жұмыс</a:t>
            </a:r>
            <a:r>
              <a:rPr lang="ru-RU" sz="2100" dirty="0"/>
              <a:t> </a:t>
            </a:r>
            <a:r>
              <a:rPr lang="ru-RU" sz="2100" dirty="0" err="1"/>
              <a:t>істейді</a:t>
            </a:r>
            <a:r>
              <a:rPr lang="ru-RU" sz="2100" dirty="0"/>
              <a:t>?</a:t>
            </a:r>
          </a:p>
          <a:p>
            <a:r>
              <a:rPr lang="ru-RU" sz="2100" dirty="0"/>
              <a:t>4.Электрмеханикалық </a:t>
            </a:r>
            <a:r>
              <a:rPr lang="ru-RU" sz="2100" dirty="0" err="1"/>
              <a:t>оптикалық</a:t>
            </a:r>
            <a:r>
              <a:rPr lang="ru-RU" sz="2100" dirty="0"/>
              <a:t> </a:t>
            </a:r>
            <a:r>
              <a:rPr lang="ru-RU" sz="2100" dirty="0" err="1"/>
              <a:t>ажыратқыштардың</a:t>
            </a:r>
            <a:r>
              <a:rPr lang="ru-RU" sz="2100" dirty="0"/>
              <a:t> </a:t>
            </a:r>
            <a:r>
              <a:rPr lang="ru-RU" sz="2100" dirty="0" err="1"/>
              <a:t>жұмыс</a:t>
            </a:r>
            <a:r>
              <a:rPr lang="ru-RU" sz="2100" dirty="0"/>
              <a:t> </a:t>
            </a:r>
            <a:r>
              <a:rPr lang="ru-RU" sz="2100" dirty="0" err="1"/>
              <a:t>принципі</a:t>
            </a:r>
            <a:r>
              <a:rPr lang="ru-RU" sz="2100" dirty="0"/>
              <a:t> </a:t>
            </a:r>
            <a:r>
              <a:rPr lang="ru-RU" sz="2100" dirty="0" err="1"/>
              <a:t>қандай</a:t>
            </a:r>
            <a:r>
              <a:rPr lang="ru-RU" sz="2100" dirty="0"/>
              <a:t>?</a:t>
            </a:r>
          </a:p>
          <a:p>
            <a:r>
              <a:rPr lang="ru-RU" sz="2100" dirty="0"/>
              <a:t>5.Термооптикалық </a:t>
            </a:r>
            <a:r>
              <a:rPr lang="ru-RU" sz="2100" dirty="0" err="1"/>
              <a:t>қосқыш</a:t>
            </a:r>
            <a:r>
              <a:rPr lang="ru-RU" sz="2100" dirty="0"/>
              <a:t> </a:t>
            </a:r>
            <a:r>
              <a:rPr lang="ru-RU" sz="2100" dirty="0" err="1"/>
              <a:t>дегеніміз</a:t>
            </a:r>
            <a:r>
              <a:rPr lang="ru-RU" sz="2100" dirty="0"/>
              <a:t> не?</a:t>
            </a:r>
          </a:p>
          <a:p>
            <a:r>
              <a:rPr lang="ru-RU" sz="2100" dirty="0"/>
              <a:t>6.Электроптикалық </a:t>
            </a:r>
            <a:r>
              <a:rPr lang="ru-RU" sz="2100" dirty="0" err="1"/>
              <a:t>қосқыштардың</a:t>
            </a:r>
            <a:r>
              <a:rPr lang="ru-RU" sz="2100" dirty="0"/>
              <a:t> </a:t>
            </a:r>
            <a:r>
              <a:rPr lang="ru-RU" sz="2100" dirty="0" err="1"/>
              <a:t>артықшылықтары</a:t>
            </a:r>
            <a:r>
              <a:rPr lang="ru-RU" sz="2100" dirty="0"/>
              <a:t> </a:t>
            </a:r>
            <a:r>
              <a:rPr lang="ru-RU" sz="2100" dirty="0" err="1"/>
              <a:t>қандай</a:t>
            </a:r>
            <a:r>
              <a:rPr lang="ru-RU" sz="2100" dirty="0"/>
              <a:t>?</a:t>
            </a:r>
          </a:p>
          <a:p>
            <a:r>
              <a:rPr lang="ru-RU" sz="2100" dirty="0" smtClean="0"/>
              <a:t>7.</a:t>
            </a:r>
            <a:r>
              <a:rPr lang="kk-KZ" sz="2100" dirty="0" smtClean="0"/>
              <a:t>Т</a:t>
            </a:r>
            <a:r>
              <a:rPr lang="ru-RU" sz="2100" dirty="0" err="1"/>
              <a:t>ехнология</a:t>
            </a:r>
            <a:r>
              <a:rPr lang="ru-RU" sz="2100" dirty="0"/>
              <a:t>	</a:t>
            </a:r>
            <a:r>
              <a:rPr lang="ru-RU" sz="2100" dirty="0" err="1"/>
              <a:t>микроэлектромеханикалық</a:t>
            </a:r>
            <a:r>
              <a:rPr lang="ru-RU" sz="2100" dirty="0"/>
              <a:t> </a:t>
            </a:r>
            <a:r>
              <a:rPr lang="ru-RU" sz="2100" dirty="0" err="1"/>
              <a:t>жарық</a:t>
            </a:r>
            <a:r>
              <a:rPr lang="ru-RU" sz="2100" dirty="0"/>
              <a:t> </a:t>
            </a:r>
            <a:r>
              <a:rPr lang="ru-RU" sz="2100" dirty="0" err="1"/>
              <a:t>ажыратқыштары</a:t>
            </a:r>
            <a:r>
              <a:rPr lang="kk-KZ" sz="2100" dirty="0"/>
              <a:t> қандай</a:t>
            </a:r>
            <a:r>
              <a:rPr lang="ru-RU" sz="2100" dirty="0"/>
              <a:t>?</a:t>
            </a:r>
          </a:p>
          <a:p>
            <a:r>
              <a:rPr lang="ru-RU" sz="2100" dirty="0"/>
              <a:t>8.Оптикалық </a:t>
            </a:r>
            <a:r>
              <a:rPr lang="ru-RU" sz="2100" dirty="0" err="1"/>
              <a:t>оқшаулағыштың</a:t>
            </a:r>
            <a:r>
              <a:rPr lang="ru-RU" sz="2100" dirty="0"/>
              <a:t> </a:t>
            </a:r>
            <a:r>
              <a:rPr lang="ru-RU" sz="2100" dirty="0" err="1"/>
              <a:t>жұмыс</a:t>
            </a:r>
            <a:r>
              <a:rPr lang="ru-RU" sz="2100" dirty="0"/>
              <a:t> </a:t>
            </a:r>
            <a:r>
              <a:rPr lang="ru-RU" sz="2100" dirty="0" err="1"/>
              <a:t>істеу</a:t>
            </a:r>
            <a:r>
              <a:rPr lang="ru-RU" sz="2100" dirty="0"/>
              <a:t> </a:t>
            </a:r>
            <a:r>
              <a:rPr lang="ru-RU" sz="2100" dirty="0" err="1"/>
              <a:t>принципі</a:t>
            </a:r>
            <a:r>
              <a:rPr lang="ru-RU" sz="2100" dirty="0"/>
              <a:t> </a:t>
            </a:r>
            <a:r>
              <a:rPr lang="ru-RU" sz="2100" dirty="0" err="1"/>
              <a:t>қандай</a:t>
            </a:r>
            <a:r>
              <a:rPr lang="ru-RU" sz="2100" dirty="0"/>
              <a:t>?</a:t>
            </a:r>
          </a:p>
          <a:p>
            <a:r>
              <a:rPr lang="ru-RU" sz="2100" dirty="0"/>
              <a:t>9.Қалай	</a:t>
            </a:r>
            <a:r>
              <a:rPr lang="ru-RU" sz="2100" dirty="0" err="1"/>
              <a:t>тарату</a:t>
            </a:r>
            <a:r>
              <a:rPr lang="ru-RU" sz="2100" dirty="0"/>
              <a:t>	</a:t>
            </a:r>
            <a:r>
              <a:rPr lang="ru-RU" sz="2100" dirty="0" err="1"/>
              <a:t>арасындағы</a:t>
            </a:r>
            <a:r>
              <a:rPr lang="ru-RU" sz="2100" dirty="0"/>
              <a:t> </a:t>
            </a:r>
            <a:r>
              <a:rPr lang="ru-RU" sz="2100" dirty="0" err="1"/>
              <a:t>радиацияоптикалық</a:t>
            </a:r>
            <a:r>
              <a:rPr lang="ru-RU" sz="2100" dirty="0"/>
              <a:t> </a:t>
            </a:r>
            <a:r>
              <a:rPr lang="ru-RU" sz="2100" dirty="0" err="1"/>
              <a:t>циркуляциялық</a:t>
            </a:r>
            <a:r>
              <a:rPr lang="ru-RU" sz="2100" dirty="0"/>
              <a:t> </a:t>
            </a:r>
            <a:r>
              <a:rPr lang="ru-RU" sz="2100" dirty="0" err="1"/>
              <a:t>порттар</a:t>
            </a:r>
            <a:r>
              <a:rPr lang="ru-RU" sz="2100" dirty="0"/>
              <a:t> </a:t>
            </a:r>
            <a:r>
              <a:rPr lang="ru-RU" sz="2100" dirty="0" err="1"/>
              <a:t>анықталды</a:t>
            </a:r>
            <a:r>
              <a:rPr lang="ru-RU" sz="2100" dirty="0"/>
              <a:t>?</a:t>
            </a:r>
          </a:p>
        </p:txBody>
      </p:sp>
      <p:sp>
        <p:nvSpPr>
          <p:cNvPr id="6" name="Прямоугольник 5"/>
          <p:cNvSpPr/>
          <p:nvPr/>
        </p:nvSpPr>
        <p:spPr>
          <a:xfrm>
            <a:off x="765166" y="397815"/>
            <a:ext cx="3415679"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lvl="0"/>
            <a:r>
              <a:rPr lang="kk-KZ" sz="2400" b="0" dirty="0" smtClean="0">
                <a:effectLst/>
                <a:latin typeface="Times New Roman" panose="02020603050405020304" pitchFamily="18" charset="0"/>
                <a:cs typeface="Times New Roman" panose="02020603050405020304" pitchFamily="18" charset="0"/>
              </a:rPr>
              <a:t>13.5. Бақылау сұрақтары</a:t>
            </a:r>
            <a:endParaRPr lang="ru-RU" sz="2400"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14796" y="4014794"/>
            <a:ext cx="3080140" cy="2843206"/>
          </a:xfrm>
          <a:prstGeom prst="rect">
            <a:avLst/>
          </a:prstGeom>
          <a:effectLst/>
        </p:spPr>
      </p:pic>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19</a:t>
            </a:r>
            <a:endParaRPr lang="ru-RU" dirty="0">
              <a:solidFill>
                <a:schemeClr val="tx1"/>
              </a:solidFill>
            </a:endParaRPr>
          </a:p>
        </p:txBody>
      </p:sp>
    </p:spTree>
    <p:extLst>
      <p:ext uri="{BB962C8B-B14F-4D97-AF65-F5344CB8AC3E}">
        <p14:creationId xmlns:p14="http://schemas.microsoft.com/office/powerpoint/2010/main" val="1121663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ятиугольник 6"/>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2149399933"/>
              </p:ext>
            </p:extLst>
          </p:nvPr>
        </p:nvGraphicFramePr>
        <p:xfrm>
          <a:off x="0" y="1443038"/>
          <a:ext cx="11987213" cy="4829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5492759" y="252195"/>
            <a:ext cx="1849161" cy="70788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nSpc>
                <a:spcPct val="125000"/>
              </a:lnSpc>
              <a:spcAft>
                <a:spcPts val="0"/>
              </a:spcAft>
            </a:pPr>
            <a:r>
              <a:rPr lang="kk-KZ" sz="3200" b="0" dirty="0" smtClean="0">
                <a:solidFill>
                  <a:schemeClr val="tx2"/>
                </a:solidFill>
                <a:latin typeface="Times New Roman" panose="02020603050405020304" pitchFamily="18" charset="0"/>
                <a:cs typeface="Times New Roman" panose="02020603050405020304" pitchFamily="18" charset="0"/>
              </a:rPr>
              <a:t>Мазмұны</a:t>
            </a:r>
            <a:endParaRPr lang="ru-RU" sz="3200" b="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extLst>
      <p:ext uri="{BB962C8B-B14F-4D97-AF65-F5344CB8AC3E}">
        <p14:creationId xmlns:p14="http://schemas.microsoft.com/office/powerpoint/2010/main" val="771020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kk-KZ" sz="2800" dirty="0">
                <a:latin typeface="Times New Roman" panose="02020603050405020304" pitchFamily="18" charset="0"/>
                <a:ea typeface="Times New Roman" panose="02020603050405020304" pitchFamily="18" charset="0"/>
                <a:cs typeface="Times New Roman" panose="02020603050405020304" pitchFamily="18" charset="0"/>
              </a:rPr>
              <a:t>Талшықты-оптикалық қосқыштар мен бөлгіштер</a:t>
            </a:r>
            <a:endParaRPr lang="ru-RU" sz="2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a:solidFill>
                  <a:schemeClr val="tx1"/>
                </a:solidFill>
              </a:rPr>
              <a:t>3</a:t>
            </a:r>
            <a:endParaRPr lang="ru-RU" sz="2000" dirty="0">
              <a:solidFill>
                <a:schemeClr val="tx1"/>
              </a:solidFill>
            </a:endParaRPr>
          </a:p>
        </p:txBody>
      </p:sp>
      <p:sp>
        <p:nvSpPr>
          <p:cNvPr id="3" name="Прямоугольник 2"/>
          <p:cNvSpPr/>
          <p:nvPr/>
        </p:nvSpPr>
        <p:spPr>
          <a:xfrm>
            <a:off x="257176" y="1097903"/>
            <a:ext cx="11715750" cy="5632311"/>
          </a:xfrm>
          <a:prstGeom prst="rect">
            <a:avLst/>
          </a:prstGeom>
        </p:spPr>
        <p:txBody>
          <a:bodyPr wrap="square">
            <a:spAutoFit/>
          </a:bodyPr>
          <a:lstStyle/>
          <a:p>
            <a:pPr indent="450215" algn="just">
              <a:spcAft>
                <a:spcPts val="0"/>
              </a:spcAft>
            </a:pP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Атап </a:t>
            </a:r>
            <a:r>
              <a:rPr lang="kk-KZ" dirty="0">
                <a:latin typeface="Times New Roman" panose="02020603050405020304" pitchFamily="18" charset="0"/>
                <a:ea typeface="Times New Roman" panose="02020603050405020304" pitchFamily="18" charset="0"/>
                <a:cs typeface="Times New Roman" panose="02020603050405020304" pitchFamily="18" charset="0"/>
              </a:rPr>
              <a:t>айтқанда, оптикалық кабельдермен бірге талшықты-оптикалық бөлгіштер барған сайын жиі қолданылатын пассивті оптикалық қол жеткізу желілерінің (PON) негізгі элементтері болып табылады. Бұл ПОС ағаш топологиясының негізгі элементі (нүкте – көп нүкте). Муфталар негізінен параметрлерді бақылауға арналған жүйелер мен құрылғыларда және жабдықтар мен ТОБЖ жүйелерінде, сондай-ақ ТОБЖ өлшеу құралдарында, әсіресе оптикалық рефлекторларда қолданылады. Атауына сәйкес оптикалық қосқыштар берілген тармақталу коэффициентімен жарық ағыны энергиясының бір бөлігін тармақтау қызметін атқарады. Толқын бағдарламалық технологияда (және оптикалық талшық оптикалық диапазонның толқын өткізгіші болып табылады) қосқыштар бағытталған қосқыштар деп аталады, өйткені тармақталу оптикалық сәуле тек алға бағытта тараған кезде болады. Сәулелену қарама-қарсы бағытта таралса, тармақталу нүктесінде энергияның бір бөлігі жоғалса да, тармақталу болмайды. Қазіргі уақытта бағыттаушы қосқыштардың екі түрі бар: X типті қосқыштар және Y типті қосқыштар. X типті қосқыштар кеңінен қолданылады. 15.1Суретте, мұндай бағытталған қосқыштың диаграммасы ұсынылған.</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X типті қосқыш екі ұзындықтағы оптикалық талшықтардан жасалған. Белгілі бір L ұзындықта талшықтардың әрқайсысы үшін жұмыс қабықшасының бір бөлігі ұнтақталған (немесе ою арқылы жойылады), содан кейін екі талшық дәнекерлеу машинасының көмегімен балқытылады. Осындай технологиялық операция нәтижесінде талшық өзектері L ұзындығы бойымен параллель орналасады. Талшық өзектерінің орталықтары арасындағы H қашықтығына және L ұзындығына байланысты толқын өткізгіштер арасында өзара әрекеттесу пайда болады, ол мына түрде көрінеді: А нүктесінен В нүктесі бағытында белгілі бір қашықтықта В1 режимдерінің толқын өткізгішінің энергиясы В2 толқын өткізгішіне өтеді, одан әрі таралу арқылы ол В1 толқын өткізгішіне оралады. </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Кейбір L аралық ұзындықта сәулелену қуаты екі арнаға да бірдей бөлінеді. L мәні H аралығы мен сәулелену толқын ұзындығына байланысты.</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5433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кабельдердің</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классификациясы</a:t>
            </a:r>
            <a:endParaRPr lang="ru-RU"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a:solidFill>
                  <a:schemeClr val="tx1"/>
                </a:solidFill>
              </a:rPr>
              <a:t>4</a:t>
            </a:r>
            <a:endParaRPr lang="ru-RU" sz="2000" dirty="0">
              <a:solidFill>
                <a:schemeClr val="tx1"/>
              </a:solidFill>
            </a:endParaRPr>
          </a:p>
        </p:txBody>
      </p:sp>
      <p:pic>
        <p:nvPicPr>
          <p:cNvPr id="5" name="image892.png"/>
          <p:cNvPicPr/>
          <p:nvPr/>
        </p:nvPicPr>
        <p:blipFill>
          <a:blip r:embed="rId2" cstate="print">
            <a:extLst>
              <a:ext uri="{28A0092B-C50C-407E-A947-70E740481C1C}">
                <a14:useLocalDpi xmlns:a14="http://schemas.microsoft.com/office/drawing/2010/main" val="0"/>
              </a:ext>
            </a:extLst>
          </a:blip>
          <a:stretch>
            <a:fillRect/>
          </a:stretch>
        </p:blipFill>
        <p:spPr>
          <a:xfrm>
            <a:off x="625077" y="1168687"/>
            <a:ext cx="4483893" cy="4510087"/>
          </a:xfrm>
          <a:prstGeom prst="rect">
            <a:avLst/>
          </a:prstGeom>
        </p:spPr>
      </p:pic>
      <p:sp>
        <p:nvSpPr>
          <p:cNvPr id="2" name="Прямоугольник 1"/>
          <p:cNvSpPr/>
          <p:nvPr/>
        </p:nvSpPr>
        <p:spPr>
          <a:xfrm>
            <a:off x="5957887" y="1440803"/>
            <a:ext cx="5786437" cy="4801314"/>
          </a:xfrm>
          <a:prstGeom prst="rect">
            <a:avLst/>
          </a:prstGeom>
        </p:spPr>
        <p:txBody>
          <a:bodyPr wrap="square">
            <a:spAutoFit/>
          </a:bodyPr>
          <a:lstStyle/>
          <a:p>
            <a:pPr indent="450215" algn="just"/>
            <a:r>
              <a:rPr lang="kk-KZ" dirty="0">
                <a:latin typeface="Times New Roman" panose="02020603050405020304" pitchFamily="18" charset="0"/>
                <a:ea typeface="Times New Roman" panose="02020603050405020304" pitchFamily="18" charset="0"/>
                <a:cs typeface="Times New Roman" panose="02020603050405020304" pitchFamily="18" charset="0"/>
              </a:rPr>
              <a:t>Іліністердің екінші түрі – Y типті қосқыштар кеңінен қолданылады. Оның құрылғысының диаграммасы 15.1 б суретте келтірілген. Бұл қосқыш жағдайлардың басым көпшілігінде қуат бөлгіші ретінде екі бөлікке (бірдей болмауы мүмкін) пайдаланылады, сондықтан оны жиі бөлгіш деп атайды. Бөлгіштердің бұл түрі көп арналы матрицалық сплитерлер мен әртүрлі интерферометрлер жасау үшін негіз болып табылады</a:t>
            </a: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kk-KZ"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kk-KZ" dirty="0" smtClean="0">
                <a:effectLst/>
                <a:latin typeface="Times New Roman" panose="02020603050405020304" pitchFamily="18" charset="0"/>
                <a:ea typeface="Times New Roman" panose="02020603050405020304" pitchFamily="18" charset="0"/>
                <a:cs typeface="Times New Roman" panose="02020603050405020304" pitchFamily="18" charset="0"/>
              </a:rPr>
              <a:t>Қосқыштардың </a:t>
            </a: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екі түрі де келесі параметрлермен сипатталады: өткізу коэффициенті: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k12 = P2/P1 немесе k12 = 10lgP2/P1 дБ; k12 ≈ k21</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k13 = P3/P1 немесе k13 = 10lgP3/P1 дБ; k13 ≈ k31</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ажырату факторы (оқшаулау) немесе қиылысу:	k23 = k32 = 10 lgP21/P31</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r">
              <a:spcAft>
                <a:spcPts val="0"/>
              </a:spcAft>
            </a:pP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Прямоугольник 2"/>
          <p:cNvSpPr/>
          <p:nvPr/>
        </p:nvSpPr>
        <p:spPr>
          <a:xfrm>
            <a:off x="204786" y="5736431"/>
            <a:ext cx="5324476" cy="646331"/>
          </a:xfrm>
          <a:prstGeom prst="rect">
            <a:avLst/>
          </a:prstGeom>
        </p:spPr>
        <p:txBody>
          <a:bodyPr wrap="square">
            <a:spAutoFit/>
          </a:bodyPr>
          <a:lstStyle/>
          <a:p>
            <a:pPr algn="ctr">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15.1-сурет. X типті бағыттаушы қосқыш (a) және Y типті қосқыш (b</a:t>
            </a: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6434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кабельдердің</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классификациясы</a:t>
            </a:r>
            <a:endParaRPr lang="ru-RU"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a:solidFill>
                  <a:schemeClr val="tx1"/>
                </a:solidFill>
              </a:rPr>
              <a:t>5</a:t>
            </a:r>
            <a:endParaRPr lang="ru-RU" sz="2000" dirty="0">
              <a:solidFill>
                <a:schemeClr val="tx1"/>
              </a:solidFill>
            </a:endParaRPr>
          </a:p>
        </p:txBody>
      </p:sp>
      <mc:AlternateContent xmlns:mc="http://schemas.openxmlformats.org/markup-compatibility/2006" xmlns:a14="http://schemas.microsoft.com/office/drawing/2010/main">
        <mc:Choice Requires="a14">
          <p:sp>
            <p:nvSpPr>
              <p:cNvPr id="2" name="Прямоугольник 1"/>
              <p:cNvSpPr/>
              <p:nvPr/>
            </p:nvSpPr>
            <p:spPr>
              <a:xfrm>
                <a:off x="214312" y="1097903"/>
                <a:ext cx="5186363" cy="5415200"/>
              </a:xfrm>
              <a:prstGeom prst="rect">
                <a:avLst/>
              </a:prstGeom>
            </p:spPr>
            <p:txBody>
              <a:bodyPr wrap="square">
                <a:spAutoFit/>
              </a:bodyPr>
              <a:lstStyle/>
              <a:p>
                <a:pPr indent="450215" algn="just">
                  <a:spcAft>
                    <a:spcPts val="0"/>
                  </a:spcAft>
                </a:pP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Бұл параметр энергияның бір бөлігін анықтайды, мысалы, 2-ші иыққа сәуле енгізу кезінде 3-ші иінге немесе керісінше - 2-иінге энергия енгізгенде 2-иінге. (1-арна) оптикалық талшық өзегінің сыну көрсеткішіне тең сыну көрсеткіші бар батыру сұйықтығы бар кюветаға салынуы керек. Бұл операция бүйірлік қолдардың біріне кірген кезде оның соңынан ішкі шағылуын жою үшін қажет. X-муфтасы жағдайында олар мұны иықпен де жасайды 4. Көбінесе суға батырылған сұйықтық ретінде қарапайым сусыздандырылған глицерин қолданылады, оның сыну көрсеткіші n2 = 1,478, дегенмен бұл мақсаттар үшін арнайы гельдер жасалған. . Үшінші	параметр коэффициентікірістіру жоғалту түрі</a:t>
                </a:r>
              </a:p>
              <a:p>
                <a:pPr indent="450215" algn="ctr">
                  <a:spcAft>
                    <a:spcPts val="0"/>
                  </a:spcAft>
                </a:pPr>
                <a14:m>
                  <m:oMath xmlns:m="http://schemas.openxmlformats.org/officeDocument/2006/math">
                    <m:sSub>
                      <m:sSubPr>
                        <m:ctrlPr>
                          <a:rPr lang="ru-RU" i="1">
                            <a:latin typeface="Cambria Math" panose="02040503050406030204" pitchFamily="18" charset="0"/>
                            <a:ea typeface="Times New Roman" panose="02020603050405020304" pitchFamily="18" charset="0"/>
                            <a:cs typeface="Times New Roman" panose="02020603050405020304" pitchFamily="18" charset="0"/>
                          </a:rPr>
                        </m:ctrlPr>
                      </m:sSubPr>
                      <m:e>
                        <m:r>
                          <a:rPr lang="kk-KZ" i="1">
                            <a:latin typeface="Cambria Math" panose="02040503050406030204" pitchFamily="18" charset="0"/>
                            <a:ea typeface="Times New Roman" panose="02020603050405020304" pitchFamily="18" charset="0"/>
                            <a:cs typeface="Times New Roman" panose="02020603050405020304" pitchFamily="18" charset="0"/>
                          </a:rPr>
                          <m:t>К</m:t>
                        </m:r>
                      </m:e>
                      <m:sub>
                        <m:r>
                          <a:rPr lang="kk-KZ" i="1">
                            <a:latin typeface="Cambria Math" panose="02040503050406030204" pitchFamily="18" charset="0"/>
                            <a:ea typeface="Times New Roman" panose="02020603050405020304" pitchFamily="18" charset="0"/>
                            <a:cs typeface="Times New Roman" panose="02020603050405020304" pitchFamily="18" charset="0"/>
                          </a:rPr>
                          <m:t>вн</m:t>
                        </m:r>
                      </m:sub>
                    </m:sSub>
                    <m:r>
                      <a:rPr lang="kk-KZ" i="1">
                        <a:latin typeface="Cambria Math" panose="02040503050406030204" pitchFamily="18" charset="0"/>
                        <a:ea typeface="Times New Roman" panose="02020603050405020304" pitchFamily="18" charset="0"/>
                        <a:cs typeface="Times New Roman" panose="02020603050405020304" pitchFamily="18" charset="0"/>
                      </a:rPr>
                      <m:t>=</m:t>
                    </m:r>
                    <m:f>
                      <m:fPr>
                        <m:ctrlPr>
                          <a:rPr lang="ru-RU" i="1">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ru-RU" i="1">
                                <a:latin typeface="Cambria Math" panose="02040503050406030204" pitchFamily="18" charset="0"/>
                                <a:ea typeface="Times New Roman" panose="02020603050405020304" pitchFamily="18" charset="0"/>
                                <a:cs typeface="Times New Roman" panose="02020603050405020304" pitchFamily="18" charset="0"/>
                              </a:rPr>
                            </m:ctrlPr>
                          </m:sSubPr>
                          <m:e>
                            <m:r>
                              <a:rPr lang="kk-KZ" i="1">
                                <a:latin typeface="Cambria Math" panose="02040503050406030204" pitchFamily="18" charset="0"/>
                                <a:ea typeface="Times New Roman" panose="02020603050405020304" pitchFamily="18" charset="0"/>
                                <a:cs typeface="Times New Roman" panose="02020603050405020304" pitchFamily="18" charset="0"/>
                              </a:rPr>
                              <m:t>𝑃</m:t>
                            </m:r>
                          </m:e>
                          <m:sub>
                            <m:r>
                              <a:rPr lang="kk-KZ" i="1">
                                <a:latin typeface="Cambria Math" panose="02040503050406030204" pitchFamily="18" charset="0"/>
                                <a:ea typeface="Times New Roman" panose="02020603050405020304" pitchFamily="18" charset="0"/>
                                <a:cs typeface="Times New Roman" panose="02020603050405020304" pitchFamily="18" charset="0"/>
                              </a:rPr>
                              <m:t>1</m:t>
                            </m:r>
                          </m:sub>
                        </m:sSub>
                        <m:r>
                          <a:rPr lang="kk-KZ" i="1">
                            <a:latin typeface="Cambria Math" panose="02040503050406030204" pitchFamily="18" charset="0"/>
                            <a:ea typeface="Times New Roman" panose="02020603050405020304" pitchFamily="18" charset="0"/>
                            <a:cs typeface="Times New Roman" panose="02020603050405020304" pitchFamily="18" charset="0"/>
                          </a:rPr>
                          <m:t>−</m:t>
                        </m:r>
                        <m:d>
                          <m:dPr>
                            <m:ctrlPr>
                              <a:rPr lang="ru-RU" i="1">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ru-RU" i="1">
                                    <a:latin typeface="Cambria Math" panose="02040503050406030204" pitchFamily="18" charset="0"/>
                                    <a:ea typeface="Times New Roman" panose="02020603050405020304" pitchFamily="18" charset="0"/>
                                    <a:cs typeface="Times New Roman" panose="02020603050405020304" pitchFamily="18" charset="0"/>
                                  </a:rPr>
                                </m:ctrlPr>
                              </m:sSubPr>
                              <m:e>
                                <m:r>
                                  <a:rPr lang="kk-KZ" i="1">
                                    <a:latin typeface="Cambria Math" panose="02040503050406030204" pitchFamily="18" charset="0"/>
                                    <a:ea typeface="Times New Roman" panose="02020603050405020304" pitchFamily="18" charset="0"/>
                                    <a:cs typeface="Times New Roman" panose="02020603050405020304" pitchFamily="18" charset="0"/>
                                  </a:rPr>
                                  <m:t>𝑃</m:t>
                                </m:r>
                              </m:e>
                              <m:sub>
                                <m:r>
                                  <a:rPr lang="kk-KZ" i="1">
                                    <a:latin typeface="Cambria Math" panose="02040503050406030204" pitchFamily="18" charset="0"/>
                                    <a:ea typeface="Times New Roman" panose="02020603050405020304" pitchFamily="18" charset="0"/>
                                    <a:cs typeface="Times New Roman" panose="02020603050405020304" pitchFamily="18" charset="0"/>
                                  </a:rPr>
                                  <m:t>2</m:t>
                                </m:r>
                              </m:sub>
                            </m:sSub>
                            <m:r>
                              <a:rPr lang="kk-KZ" i="1">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i="1">
                                    <a:latin typeface="Cambria Math" panose="02040503050406030204" pitchFamily="18" charset="0"/>
                                    <a:ea typeface="Times New Roman" panose="02020603050405020304" pitchFamily="18" charset="0"/>
                                    <a:cs typeface="Times New Roman" panose="02020603050405020304" pitchFamily="18" charset="0"/>
                                  </a:rPr>
                                </m:ctrlPr>
                              </m:sSubPr>
                              <m:e>
                                <m:r>
                                  <a:rPr lang="kk-KZ" i="1">
                                    <a:latin typeface="Cambria Math" panose="02040503050406030204" pitchFamily="18" charset="0"/>
                                    <a:ea typeface="Times New Roman" panose="02020603050405020304" pitchFamily="18" charset="0"/>
                                    <a:cs typeface="Times New Roman" panose="02020603050405020304" pitchFamily="18" charset="0"/>
                                  </a:rPr>
                                  <m:t>𝑃</m:t>
                                </m:r>
                              </m:e>
                              <m:sub>
                                <m:r>
                                  <a:rPr lang="kk-KZ" i="1">
                                    <a:latin typeface="Cambria Math" panose="02040503050406030204" pitchFamily="18" charset="0"/>
                                    <a:ea typeface="Times New Roman" panose="02020603050405020304" pitchFamily="18" charset="0"/>
                                    <a:cs typeface="Times New Roman" panose="02020603050405020304" pitchFamily="18" charset="0"/>
                                  </a:rPr>
                                  <m:t>3</m:t>
                                </m:r>
                              </m:sub>
                            </m:sSub>
                          </m:e>
                        </m:d>
                      </m:num>
                      <m:den>
                        <m:sSub>
                          <m:sSubPr>
                            <m:ctrlPr>
                              <a:rPr lang="ru-RU" i="1">
                                <a:latin typeface="Cambria Math" panose="02040503050406030204" pitchFamily="18" charset="0"/>
                                <a:ea typeface="Times New Roman" panose="02020603050405020304" pitchFamily="18" charset="0"/>
                                <a:cs typeface="Times New Roman" panose="02020603050405020304" pitchFamily="18" charset="0"/>
                              </a:rPr>
                            </m:ctrlPr>
                          </m:sSubPr>
                          <m:e>
                            <m:r>
                              <a:rPr lang="kk-KZ" i="1">
                                <a:latin typeface="Cambria Math" panose="02040503050406030204" pitchFamily="18" charset="0"/>
                                <a:ea typeface="Times New Roman" panose="02020603050405020304" pitchFamily="18" charset="0"/>
                                <a:cs typeface="Times New Roman" panose="02020603050405020304" pitchFamily="18" charset="0"/>
                              </a:rPr>
                              <m:t>𝑃</m:t>
                            </m:r>
                          </m:e>
                          <m:sub>
                            <m:r>
                              <a:rPr lang="kk-KZ" i="1">
                                <a:latin typeface="Cambria Math" panose="02040503050406030204" pitchFamily="18" charset="0"/>
                                <a:ea typeface="Times New Roman" panose="02020603050405020304" pitchFamily="18" charset="0"/>
                                <a:cs typeface="Times New Roman" panose="02020603050405020304" pitchFamily="18" charset="0"/>
                              </a:rPr>
                              <m:t>1</m:t>
                            </m:r>
                          </m:sub>
                        </m:sSub>
                      </m:den>
                    </m:f>
                    <m:r>
                      <a:rPr lang="kk-KZ" i="1">
                        <a:latin typeface="Cambria Math" panose="02040503050406030204" pitchFamily="18" charset="0"/>
                        <a:ea typeface="Times New Roman" panose="02020603050405020304" pitchFamily="18" charset="0"/>
                        <a:cs typeface="Times New Roman" panose="02020603050405020304" pitchFamily="18" charset="0"/>
                      </a:rPr>
                      <m:t> немесе </m:t>
                    </m:r>
                    <m:sSub>
                      <m:sSubPr>
                        <m:ctrlPr>
                          <a:rPr lang="ru-RU" i="1">
                            <a:latin typeface="Cambria Math" panose="02040503050406030204" pitchFamily="18" charset="0"/>
                            <a:ea typeface="Times New Roman" panose="02020603050405020304" pitchFamily="18" charset="0"/>
                            <a:cs typeface="Times New Roman" panose="02020603050405020304" pitchFamily="18" charset="0"/>
                          </a:rPr>
                        </m:ctrlPr>
                      </m:sSubPr>
                      <m:e>
                        <m:r>
                          <a:rPr lang="kk-KZ" i="1">
                            <a:latin typeface="Cambria Math" panose="02040503050406030204" pitchFamily="18" charset="0"/>
                            <a:ea typeface="Times New Roman" panose="02020603050405020304" pitchFamily="18" charset="0"/>
                            <a:cs typeface="Times New Roman" panose="02020603050405020304" pitchFamily="18" charset="0"/>
                          </a:rPr>
                          <m:t>К</m:t>
                        </m:r>
                      </m:e>
                      <m:sub>
                        <m:r>
                          <a:rPr lang="kk-KZ" i="1">
                            <a:latin typeface="Cambria Math" panose="02040503050406030204" pitchFamily="18" charset="0"/>
                            <a:ea typeface="Times New Roman" panose="02020603050405020304" pitchFamily="18" charset="0"/>
                            <a:cs typeface="Times New Roman" panose="02020603050405020304" pitchFamily="18" charset="0"/>
                          </a:rPr>
                          <m:t>вн</m:t>
                        </m:r>
                      </m:sub>
                    </m:sSub>
                    <m:r>
                      <a:rPr lang="kk-KZ" i="1">
                        <a:latin typeface="Cambria Math" panose="02040503050406030204" pitchFamily="18" charset="0"/>
                        <a:ea typeface="Times New Roman" panose="02020603050405020304" pitchFamily="18" charset="0"/>
                        <a:cs typeface="Times New Roman" panose="02020603050405020304" pitchFamily="18" charset="0"/>
                      </a:rPr>
                      <m:t>=10</m:t>
                    </m:r>
                    <m:r>
                      <a:rPr lang="kk-KZ" i="1">
                        <a:latin typeface="Cambria Math" panose="02040503050406030204" pitchFamily="18" charset="0"/>
                        <a:ea typeface="Times New Roman" panose="02020603050405020304" pitchFamily="18" charset="0"/>
                        <a:cs typeface="Times New Roman" panose="02020603050405020304" pitchFamily="18" charset="0"/>
                      </a:rPr>
                      <m:t>𝑙𝑔</m:t>
                    </m:r>
                    <m:f>
                      <m:fPr>
                        <m:ctrlPr>
                          <a:rPr lang="ru-RU" i="1">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ru-RU" i="1">
                                <a:latin typeface="Cambria Math" panose="02040503050406030204" pitchFamily="18" charset="0"/>
                                <a:ea typeface="Times New Roman" panose="02020603050405020304" pitchFamily="18" charset="0"/>
                                <a:cs typeface="Times New Roman" panose="02020603050405020304" pitchFamily="18" charset="0"/>
                              </a:rPr>
                            </m:ctrlPr>
                          </m:sSubPr>
                          <m:e>
                            <m:r>
                              <a:rPr lang="kk-KZ" i="1">
                                <a:latin typeface="Cambria Math" panose="02040503050406030204" pitchFamily="18" charset="0"/>
                                <a:ea typeface="Times New Roman" panose="02020603050405020304" pitchFamily="18" charset="0"/>
                                <a:cs typeface="Times New Roman" panose="02020603050405020304" pitchFamily="18" charset="0"/>
                              </a:rPr>
                              <m:t>𝑃</m:t>
                            </m:r>
                          </m:e>
                          <m:sub>
                            <m:r>
                              <a:rPr lang="kk-KZ" i="1">
                                <a:latin typeface="Cambria Math" panose="02040503050406030204" pitchFamily="18" charset="0"/>
                                <a:ea typeface="Times New Roman" panose="02020603050405020304" pitchFamily="18" charset="0"/>
                                <a:cs typeface="Times New Roman" panose="02020603050405020304" pitchFamily="18" charset="0"/>
                              </a:rPr>
                              <m:t>1</m:t>
                            </m:r>
                          </m:sub>
                        </m:sSub>
                        <m:r>
                          <a:rPr lang="kk-KZ" i="1">
                            <a:latin typeface="Cambria Math" panose="02040503050406030204" pitchFamily="18" charset="0"/>
                            <a:ea typeface="Times New Roman" panose="02020603050405020304" pitchFamily="18" charset="0"/>
                            <a:cs typeface="Times New Roman" panose="02020603050405020304" pitchFamily="18" charset="0"/>
                          </a:rPr>
                          <m:t>−</m:t>
                        </m:r>
                        <m:d>
                          <m:dPr>
                            <m:ctrlPr>
                              <a:rPr lang="ru-RU" i="1">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ru-RU" i="1">
                                    <a:latin typeface="Cambria Math" panose="02040503050406030204" pitchFamily="18" charset="0"/>
                                    <a:ea typeface="Times New Roman" panose="02020603050405020304" pitchFamily="18" charset="0"/>
                                    <a:cs typeface="Times New Roman" panose="02020603050405020304" pitchFamily="18" charset="0"/>
                                  </a:rPr>
                                </m:ctrlPr>
                              </m:sSubPr>
                              <m:e>
                                <m:r>
                                  <a:rPr lang="kk-KZ" i="1">
                                    <a:latin typeface="Cambria Math" panose="02040503050406030204" pitchFamily="18" charset="0"/>
                                    <a:ea typeface="Times New Roman" panose="02020603050405020304" pitchFamily="18" charset="0"/>
                                    <a:cs typeface="Times New Roman" panose="02020603050405020304" pitchFamily="18" charset="0"/>
                                  </a:rPr>
                                  <m:t>𝑃</m:t>
                                </m:r>
                              </m:e>
                              <m:sub>
                                <m:r>
                                  <a:rPr lang="kk-KZ" i="1">
                                    <a:latin typeface="Cambria Math" panose="02040503050406030204" pitchFamily="18" charset="0"/>
                                    <a:ea typeface="Times New Roman" panose="02020603050405020304" pitchFamily="18" charset="0"/>
                                    <a:cs typeface="Times New Roman" panose="02020603050405020304" pitchFamily="18" charset="0"/>
                                  </a:rPr>
                                  <m:t>2</m:t>
                                </m:r>
                              </m:sub>
                            </m:sSub>
                            <m:r>
                              <a:rPr lang="kk-KZ" i="1">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i="1">
                                    <a:latin typeface="Cambria Math" panose="02040503050406030204" pitchFamily="18" charset="0"/>
                                    <a:ea typeface="Times New Roman" panose="02020603050405020304" pitchFamily="18" charset="0"/>
                                    <a:cs typeface="Times New Roman" panose="02020603050405020304" pitchFamily="18" charset="0"/>
                                  </a:rPr>
                                </m:ctrlPr>
                              </m:sSubPr>
                              <m:e>
                                <m:r>
                                  <a:rPr lang="kk-KZ" i="1">
                                    <a:latin typeface="Cambria Math" panose="02040503050406030204" pitchFamily="18" charset="0"/>
                                    <a:ea typeface="Times New Roman" panose="02020603050405020304" pitchFamily="18" charset="0"/>
                                    <a:cs typeface="Times New Roman" panose="02020603050405020304" pitchFamily="18" charset="0"/>
                                  </a:rPr>
                                  <m:t>𝑃</m:t>
                                </m:r>
                              </m:e>
                              <m:sub>
                                <m:r>
                                  <a:rPr lang="kk-KZ" i="1">
                                    <a:latin typeface="Cambria Math" panose="02040503050406030204" pitchFamily="18" charset="0"/>
                                    <a:ea typeface="Times New Roman" panose="02020603050405020304" pitchFamily="18" charset="0"/>
                                    <a:cs typeface="Times New Roman" panose="02020603050405020304" pitchFamily="18" charset="0"/>
                                  </a:rPr>
                                  <m:t>3</m:t>
                                </m:r>
                              </m:sub>
                            </m:sSub>
                          </m:e>
                        </m:d>
                      </m:num>
                      <m:den>
                        <m:sSub>
                          <m:sSubPr>
                            <m:ctrlPr>
                              <a:rPr lang="ru-RU" i="1">
                                <a:latin typeface="Cambria Math" panose="02040503050406030204" pitchFamily="18" charset="0"/>
                                <a:ea typeface="Times New Roman" panose="02020603050405020304" pitchFamily="18" charset="0"/>
                                <a:cs typeface="Times New Roman" panose="02020603050405020304" pitchFamily="18" charset="0"/>
                              </a:rPr>
                            </m:ctrlPr>
                          </m:sSubPr>
                          <m:e>
                            <m:r>
                              <a:rPr lang="kk-KZ" i="1">
                                <a:latin typeface="Cambria Math" panose="02040503050406030204" pitchFamily="18" charset="0"/>
                                <a:ea typeface="Times New Roman" panose="02020603050405020304" pitchFamily="18" charset="0"/>
                                <a:cs typeface="Times New Roman" panose="02020603050405020304" pitchFamily="18" charset="0"/>
                              </a:rPr>
                              <m:t>𝑃</m:t>
                            </m:r>
                          </m:e>
                          <m:sub>
                            <m:r>
                              <a:rPr lang="kk-KZ" i="1">
                                <a:latin typeface="Cambria Math" panose="02040503050406030204" pitchFamily="18" charset="0"/>
                                <a:ea typeface="Times New Roman" panose="02020603050405020304" pitchFamily="18" charset="0"/>
                                <a:cs typeface="Times New Roman" panose="02020603050405020304" pitchFamily="18" charset="0"/>
                              </a:rPr>
                              <m:t>1</m:t>
                            </m:r>
                          </m:sub>
                        </m:sSub>
                      </m:den>
                    </m:f>
                    <m:r>
                      <a:rPr lang="en-US" i="1">
                        <a:latin typeface="Cambria Math" panose="02040503050406030204" pitchFamily="18" charset="0"/>
                        <a:ea typeface="Times New Roman" panose="02020603050405020304" pitchFamily="18" charset="0"/>
                        <a:cs typeface="Times New Roman" panose="02020603050405020304" pitchFamily="18" charset="0"/>
                      </a:rPr>
                      <m:t> </m:t>
                    </m:r>
                    <m:r>
                      <a:rPr lang="kk-KZ" b="0" i="1" smtClean="0">
                        <a:latin typeface="Cambria Math" panose="02040503050406030204" pitchFamily="18" charset="0"/>
                        <a:ea typeface="Times New Roman" panose="02020603050405020304" pitchFamily="18" charset="0"/>
                        <a:cs typeface="Times New Roman" panose="02020603050405020304" pitchFamily="18" charset="0"/>
                      </a:rPr>
                      <m:t> </m:t>
                    </m:r>
                  </m:oMath>
                </a14:m>
                <a:r>
                  <a:rPr lang="kk-KZ"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kk-KZ" dirty="0">
                    <a:latin typeface="Times New Roman" panose="02020603050405020304" pitchFamily="18" charset="0"/>
                    <a:ea typeface="Times New Roman" panose="02020603050405020304" pitchFamily="18" charset="0"/>
                    <a:cs typeface="Times New Roman" panose="02020603050405020304" pitchFamily="18" charset="0"/>
                  </a:rPr>
                  <a:t>15.1)</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214312" y="1097903"/>
                <a:ext cx="5186363" cy="5415200"/>
              </a:xfrm>
              <a:prstGeom prst="rect">
                <a:avLst/>
              </a:prstGeom>
              <a:blipFill rotWithShape="0">
                <a:blip r:embed="rId2"/>
                <a:stretch>
                  <a:fillRect l="-940" t="-563" r="-1058"/>
                </a:stretch>
              </a:blipFill>
            </p:spPr>
            <p:txBody>
              <a:bodyPr/>
              <a:lstStyle/>
              <a:p>
                <a:r>
                  <a:rPr lang="ru-RU">
                    <a:noFill/>
                  </a:rPr>
                  <a:t> </a:t>
                </a:r>
              </a:p>
            </p:txBody>
          </p:sp>
        </mc:Fallback>
      </mc:AlternateContent>
      <p:sp>
        <p:nvSpPr>
          <p:cNvPr id="3" name="Прямоугольник 2"/>
          <p:cNvSpPr/>
          <p:nvPr/>
        </p:nvSpPr>
        <p:spPr>
          <a:xfrm>
            <a:off x="5529263" y="1097903"/>
            <a:ext cx="6386512" cy="5632311"/>
          </a:xfrm>
          <a:prstGeom prst="rect">
            <a:avLst/>
          </a:prstGeom>
        </p:spPr>
        <p:txBody>
          <a:bodyPr wrap="square">
            <a:spAutoFit/>
          </a:bodyPr>
          <a:lstStyle/>
          <a:p>
            <a:pPr algn="just"/>
            <a:r>
              <a:rPr lang="en-US" dirty="0"/>
              <a:t>X-</a:t>
            </a:r>
            <a:r>
              <a:rPr lang="ru-RU" dirty="0" err="1"/>
              <a:t>муфтасы</a:t>
            </a:r>
            <a:r>
              <a:rPr lang="ru-RU" dirty="0"/>
              <a:t> </a:t>
            </a:r>
            <a:r>
              <a:rPr lang="ru-RU" dirty="0" err="1"/>
              <a:t>үшін</a:t>
            </a:r>
            <a:r>
              <a:rPr lang="ru-RU" dirty="0"/>
              <a:t> </a:t>
            </a:r>
            <a:r>
              <a:rPr lang="ru-RU" dirty="0" err="1"/>
              <a:t>бұл</a:t>
            </a:r>
            <a:r>
              <a:rPr lang="ru-RU" dirty="0"/>
              <a:t> </a:t>
            </a:r>
            <a:r>
              <a:rPr lang="ru-RU" dirty="0" err="1"/>
              <a:t>параметрді</a:t>
            </a:r>
            <a:r>
              <a:rPr lang="ru-RU" dirty="0"/>
              <a:t> </a:t>
            </a:r>
            <a:r>
              <a:rPr lang="ru-RU" dirty="0" err="1"/>
              <a:t>өлшеу</a:t>
            </a:r>
            <a:r>
              <a:rPr lang="ru-RU" dirty="0"/>
              <a:t> </a:t>
            </a:r>
            <a:r>
              <a:rPr lang="ru-RU" dirty="0" err="1"/>
              <a:t>кезінде</a:t>
            </a:r>
            <a:r>
              <a:rPr lang="ru-RU" dirty="0"/>
              <a:t> 4 </a:t>
            </a:r>
            <a:r>
              <a:rPr lang="ru-RU" dirty="0" err="1"/>
              <a:t>кіріс</a:t>
            </a:r>
            <a:r>
              <a:rPr lang="ru-RU" dirty="0"/>
              <a:t> те батыру </a:t>
            </a:r>
            <a:r>
              <a:rPr lang="ru-RU" dirty="0" err="1"/>
              <a:t>ортасына</a:t>
            </a:r>
            <a:r>
              <a:rPr lang="ru-RU" dirty="0"/>
              <a:t> </a:t>
            </a:r>
            <a:r>
              <a:rPr lang="ru-RU" dirty="0" err="1"/>
              <a:t>орналастырылады</a:t>
            </a:r>
            <a:r>
              <a:rPr lang="ru-RU" dirty="0"/>
              <a:t>. </a:t>
            </a:r>
            <a:r>
              <a:rPr lang="en-US" dirty="0"/>
              <a:t>Y- </a:t>
            </a:r>
            <a:r>
              <a:rPr lang="ru-RU" dirty="0" err="1"/>
              <a:t>және</a:t>
            </a:r>
            <a:r>
              <a:rPr lang="ru-RU" dirty="0"/>
              <a:t> </a:t>
            </a:r>
            <a:r>
              <a:rPr lang="en-US" dirty="0"/>
              <a:t>X-</a:t>
            </a:r>
            <a:r>
              <a:rPr lang="ru-RU" dirty="0" err="1"/>
              <a:t>типті</a:t>
            </a:r>
            <a:r>
              <a:rPr lang="ru-RU" dirty="0"/>
              <a:t> </a:t>
            </a:r>
            <a:r>
              <a:rPr lang="ru-RU" dirty="0" err="1"/>
              <a:t>заманауи</a:t>
            </a:r>
            <a:r>
              <a:rPr lang="ru-RU" dirty="0"/>
              <a:t> </a:t>
            </a:r>
            <a:r>
              <a:rPr lang="ru-RU" dirty="0" err="1"/>
              <a:t>қосқыштар</a:t>
            </a:r>
            <a:r>
              <a:rPr lang="ru-RU" dirty="0"/>
              <a:t> мен </a:t>
            </a:r>
            <a:r>
              <a:rPr lang="ru-RU" dirty="0" err="1"/>
              <a:t>бөлгіштер</a:t>
            </a:r>
            <a:r>
              <a:rPr lang="ru-RU" dirty="0"/>
              <a:t> </a:t>
            </a:r>
            <a:r>
              <a:rPr lang="ru-RU" dirty="0" err="1"/>
              <a:t>кірістіру</a:t>
            </a:r>
            <a:r>
              <a:rPr lang="ru-RU" dirty="0"/>
              <a:t> </a:t>
            </a:r>
            <a:r>
              <a:rPr lang="ru-RU" dirty="0" err="1"/>
              <a:t>жоғалту</a:t>
            </a:r>
            <a:r>
              <a:rPr lang="ru-RU" dirty="0"/>
              <a:t> </a:t>
            </a:r>
            <a:r>
              <a:rPr lang="en-US" dirty="0"/>
              <a:t>kin = 0,1 ... 0,5 </a:t>
            </a:r>
            <a:r>
              <a:rPr lang="ru-RU" dirty="0"/>
              <a:t>дБ.</a:t>
            </a:r>
          </a:p>
          <a:p>
            <a:pPr algn="just"/>
            <a:r>
              <a:rPr lang="ru-RU" dirty="0" err="1"/>
              <a:t>Қазіргі</a:t>
            </a:r>
            <a:r>
              <a:rPr lang="ru-RU" dirty="0"/>
              <a:t> </a:t>
            </a:r>
            <a:r>
              <a:rPr lang="ru-RU" dirty="0" err="1"/>
              <a:t>уақытта</a:t>
            </a:r>
            <a:r>
              <a:rPr lang="ru-RU" dirty="0"/>
              <a:t> </a:t>
            </a:r>
            <a:r>
              <a:rPr lang="ru-RU" dirty="0" err="1"/>
              <a:t>оптикалық</a:t>
            </a:r>
            <a:r>
              <a:rPr lang="ru-RU" dirty="0"/>
              <a:t> </a:t>
            </a:r>
            <a:r>
              <a:rPr lang="ru-RU" dirty="0" err="1"/>
              <a:t>қосқыштар</a:t>
            </a:r>
            <a:r>
              <a:rPr lang="ru-RU" dirty="0"/>
              <a:t> мен </a:t>
            </a:r>
            <a:r>
              <a:rPr lang="ru-RU" dirty="0" err="1"/>
              <a:t>бөлгіштерді</a:t>
            </a:r>
            <a:r>
              <a:rPr lang="ru-RU" dirty="0"/>
              <a:t> 29 фирма мен компания </a:t>
            </a:r>
            <a:r>
              <a:rPr lang="ru-RU" dirty="0" err="1"/>
              <a:t>шығарады</a:t>
            </a:r>
            <a:r>
              <a:rPr lang="ru-RU" dirty="0"/>
              <a:t>. </a:t>
            </a:r>
            <a:r>
              <a:rPr lang="ru-RU" dirty="0" err="1"/>
              <a:t>Олардың</a:t>
            </a:r>
            <a:r>
              <a:rPr lang="ru-RU" dirty="0"/>
              <a:t> </a:t>
            </a:r>
            <a:r>
              <a:rPr lang="ru-RU" dirty="0" err="1"/>
              <a:t>ішінде</a:t>
            </a:r>
            <a:r>
              <a:rPr lang="ru-RU" dirty="0"/>
              <a:t> </a:t>
            </a:r>
            <a:r>
              <a:rPr lang="ru-RU" dirty="0" err="1"/>
              <a:t>кірістіру</a:t>
            </a:r>
            <a:r>
              <a:rPr lang="ru-RU" dirty="0"/>
              <a:t> </a:t>
            </a:r>
            <a:r>
              <a:rPr lang="ru-RU" dirty="0" err="1"/>
              <a:t>шығыны</a:t>
            </a:r>
            <a:r>
              <a:rPr lang="ru-RU" dirty="0"/>
              <a:t> 0,1 дБ </a:t>
            </a:r>
            <a:r>
              <a:rPr lang="ru-RU" dirty="0" err="1"/>
              <a:t>болатын</a:t>
            </a:r>
            <a:r>
              <a:rPr lang="ru-RU" dirty="0"/>
              <a:t> </a:t>
            </a:r>
            <a:r>
              <a:rPr lang="ru-RU" dirty="0" err="1"/>
              <a:t>екі</a:t>
            </a:r>
            <a:r>
              <a:rPr lang="ru-RU" dirty="0"/>
              <a:t> </a:t>
            </a:r>
            <a:r>
              <a:rPr lang="ru-RU" dirty="0" err="1"/>
              <a:t>қосқыш</a:t>
            </a:r>
            <a:r>
              <a:rPr lang="ru-RU" dirty="0"/>
              <a:t> </a:t>
            </a:r>
            <a:r>
              <a:rPr lang="ru-RU" dirty="0" err="1"/>
              <a:t>шығарылады</a:t>
            </a:r>
            <a:r>
              <a:rPr lang="ru-RU" dirty="0"/>
              <a:t>: Майкл С Коэн, </a:t>
            </a:r>
            <a:r>
              <a:rPr lang="en-US" dirty="0" err="1"/>
              <a:t>Qikertown</a:t>
            </a:r>
            <a:r>
              <a:rPr lang="en-US" dirty="0"/>
              <a:t> PA18961 (</a:t>
            </a:r>
            <a:r>
              <a:rPr lang="ru-RU" dirty="0"/>
              <a:t>АҚШ) </a:t>
            </a:r>
            <a:r>
              <a:rPr lang="ru-RU" dirty="0" err="1"/>
              <a:t>және</a:t>
            </a:r>
            <a:r>
              <a:rPr lang="ru-RU" dirty="0"/>
              <a:t> </a:t>
            </a:r>
            <a:r>
              <a:rPr lang="en-US" dirty="0" err="1"/>
              <a:t>Nanonics</a:t>
            </a:r>
            <a:r>
              <a:rPr lang="en-US" dirty="0"/>
              <a:t> Imaging Ltd, </a:t>
            </a:r>
            <a:r>
              <a:rPr lang="ru-RU" dirty="0"/>
              <a:t>Иерусалим. 91487 Израиль. </a:t>
            </a:r>
            <a:r>
              <a:rPr lang="ru-RU" dirty="0" err="1"/>
              <a:t>Ресейде</a:t>
            </a:r>
            <a:r>
              <a:rPr lang="ru-RU" dirty="0"/>
              <a:t> </a:t>
            </a:r>
            <a:r>
              <a:rPr lang="ru-RU" dirty="0" err="1"/>
              <a:t>осындай</a:t>
            </a:r>
            <a:r>
              <a:rPr lang="ru-RU" dirty="0"/>
              <a:t> </a:t>
            </a:r>
            <a:r>
              <a:rPr lang="ru-RU" dirty="0" err="1"/>
              <a:t>параметрлері</a:t>
            </a:r>
            <a:r>
              <a:rPr lang="ru-RU" dirty="0"/>
              <a:t> бар </a:t>
            </a:r>
            <a:r>
              <a:rPr lang="en-US" dirty="0"/>
              <a:t>X </a:t>
            </a:r>
            <a:r>
              <a:rPr lang="ru-RU" dirty="0" err="1"/>
              <a:t>типті</a:t>
            </a:r>
            <a:r>
              <a:rPr lang="ru-RU" dirty="0"/>
              <a:t> </a:t>
            </a:r>
            <a:r>
              <a:rPr lang="ru-RU" dirty="0" err="1"/>
              <a:t>қосқыштарды</a:t>
            </a:r>
            <a:r>
              <a:rPr lang="ru-RU" dirty="0"/>
              <a:t> </a:t>
            </a:r>
            <a:r>
              <a:rPr lang="en-US" dirty="0"/>
              <a:t>NPO IRE-POLYUS (</a:t>
            </a:r>
            <a:r>
              <a:rPr lang="ru-RU" dirty="0"/>
              <a:t>Фрязино, </a:t>
            </a:r>
            <a:r>
              <a:rPr lang="ru-RU" dirty="0" err="1"/>
              <a:t>Мәскеу</a:t>
            </a:r>
            <a:r>
              <a:rPr lang="ru-RU" dirty="0"/>
              <a:t> </a:t>
            </a:r>
            <a:r>
              <a:rPr lang="ru-RU" dirty="0" err="1"/>
              <a:t>облысы</a:t>
            </a:r>
            <a:r>
              <a:rPr lang="ru-RU" dirty="0"/>
              <a:t>) </a:t>
            </a:r>
            <a:r>
              <a:rPr lang="ru-RU" dirty="0" err="1"/>
              <a:t>шығарады</a:t>
            </a:r>
            <a:r>
              <a:rPr lang="ru-RU" dirty="0"/>
              <a:t>. </a:t>
            </a:r>
            <a:r>
              <a:rPr lang="ru-RU" dirty="0" err="1"/>
              <a:t>Төменде</a:t>
            </a:r>
            <a:r>
              <a:rPr lang="ru-RU" dirty="0"/>
              <a:t> </a:t>
            </a:r>
            <a:r>
              <a:rPr lang="ru-RU" dirty="0" err="1"/>
              <a:t>бұл</a:t>
            </a:r>
            <a:r>
              <a:rPr lang="ru-RU" dirty="0"/>
              <a:t> </a:t>
            </a:r>
            <a:r>
              <a:rPr lang="ru-RU" dirty="0" err="1"/>
              <a:t>крандардың</a:t>
            </a:r>
            <a:r>
              <a:rPr lang="ru-RU" dirty="0"/>
              <a:t> </a:t>
            </a:r>
            <a:r>
              <a:rPr lang="ru-RU" dirty="0" err="1"/>
              <a:t>параметрлері</a:t>
            </a:r>
            <a:r>
              <a:rPr lang="ru-RU" dirty="0"/>
              <a:t> </a:t>
            </a:r>
            <a:r>
              <a:rPr lang="ru-RU" dirty="0" err="1"/>
              <a:t>берілген</a:t>
            </a:r>
            <a:r>
              <a:rPr lang="ru-RU" dirty="0"/>
              <a:t>:</a:t>
            </a:r>
          </a:p>
          <a:p>
            <a:pPr algn="just"/>
            <a:r>
              <a:rPr lang="ru-RU" dirty="0"/>
              <a:t>•	</a:t>
            </a:r>
            <a:r>
              <a:rPr lang="ru-RU" dirty="0" err="1"/>
              <a:t>түрту</a:t>
            </a:r>
            <a:r>
              <a:rPr lang="ru-RU" dirty="0"/>
              <a:t> </a:t>
            </a:r>
            <a:r>
              <a:rPr lang="ru-RU" dirty="0" err="1"/>
              <a:t>қатынасы</a:t>
            </a:r>
            <a:r>
              <a:rPr lang="ru-RU" dirty="0"/>
              <a:t> %	50/50; 30/70; 20/80; 10/90; 5/95; 1/99;</a:t>
            </a:r>
          </a:p>
          <a:p>
            <a:pPr algn="just"/>
            <a:r>
              <a:rPr lang="ru-RU" dirty="0"/>
              <a:t>•	</a:t>
            </a:r>
            <a:r>
              <a:rPr lang="ru-RU" dirty="0" err="1"/>
              <a:t>жұмыс</a:t>
            </a:r>
            <a:r>
              <a:rPr lang="ru-RU" dirty="0"/>
              <a:t> </a:t>
            </a:r>
            <a:r>
              <a:rPr lang="ru-RU" dirty="0" err="1"/>
              <a:t>толқын</a:t>
            </a:r>
            <a:r>
              <a:rPr lang="ru-RU" dirty="0"/>
              <a:t> </a:t>
            </a:r>
            <a:r>
              <a:rPr lang="ru-RU" dirty="0" err="1"/>
              <a:t>ұзындығы</a:t>
            </a:r>
            <a:r>
              <a:rPr lang="ru-RU" dirty="0"/>
              <a:t>, мкм.	0,83; 1,06; 1.3; 1,55;</a:t>
            </a:r>
          </a:p>
          <a:p>
            <a:pPr algn="just"/>
            <a:r>
              <a:rPr lang="ru-RU" dirty="0"/>
              <a:t>•	</a:t>
            </a:r>
            <a:r>
              <a:rPr lang="ru-RU" dirty="0" err="1"/>
              <a:t>кірістіру</a:t>
            </a:r>
            <a:r>
              <a:rPr lang="ru-RU" dirty="0"/>
              <a:t> </a:t>
            </a:r>
            <a:r>
              <a:rPr lang="ru-RU" dirty="0" err="1"/>
              <a:t>жоғалуы</a:t>
            </a:r>
            <a:r>
              <a:rPr lang="ru-RU" dirty="0"/>
              <a:t>, дБ.	&lt;0,1 (А </a:t>
            </a:r>
            <a:r>
              <a:rPr lang="ru-RU" dirty="0" err="1"/>
              <a:t>класы</a:t>
            </a:r>
            <a:r>
              <a:rPr lang="ru-RU" dirty="0"/>
              <a:t>); &lt;0,2 (В </a:t>
            </a:r>
            <a:r>
              <a:rPr lang="ru-RU" dirty="0" err="1"/>
              <a:t>класы</a:t>
            </a:r>
            <a:r>
              <a:rPr lang="ru-RU" dirty="0"/>
              <a:t>);</a:t>
            </a:r>
          </a:p>
          <a:p>
            <a:pPr algn="just"/>
            <a:r>
              <a:rPr lang="ru-RU" dirty="0"/>
              <a:t>•	</a:t>
            </a:r>
            <a:r>
              <a:rPr lang="ru-RU" dirty="0" err="1"/>
              <a:t>түрту</a:t>
            </a:r>
            <a:r>
              <a:rPr lang="ru-RU" dirty="0"/>
              <a:t> </a:t>
            </a:r>
            <a:r>
              <a:rPr lang="ru-RU" dirty="0" err="1"/>
              <a:t>қатынасының</a:t>
            </a:r>
            <a:r>
              <a:rPr lang="ru-RU" dirty="0"/>
              <a:t> </a:t>
            </a:r>
            <a:r>
              <a:rPr lang="ru-RU" dirty="0" err="1"/>
              <a:t>біркелкі</a:t>
            </a:r>
            <a:r>
              <a:rPr lang="ru-RU" dirty="0"/>
              <a:t> </a:t>
            </a:r>
            <a:r>
              <a:rPr lang="ru-RU" dirty="0" err="1"/>
              <a:t>еместігі</a:t>
            </a:r>
            <a:r>
              <a:rPr lang="ru-RU" dirty="0"/>
              <a:t>, дБ	0,1;</a:t>
            </a:r>
          </a:p>
          <a:p>
            <a:pPr algn="just"/>
            <a:r>
              <a:rPr lang="ru-RU" dirty="0"/>
              <a:t>•	</a:t>
            </a:r>
            <a:r>
              <a:rPr lang="ru-RU" dirty="0" err="1"/>
              <a:t>кері</a:t>
            </a:r>
            <a:r>
              <a:rPr lang="ru-RU" dirty="0"/>
              <a:t> </a:t>
            </a:r>
            <a:r>
              <a:rPr lang="ru-RU" dirty="0" err="1"/>
              <a:t>шағылысу</a:t>
            </a:r>
            <a:r>
              <a:rPr lang="ru-RU" dirty="0"/>
              <a:t>, дБ.	&lt;–60;</a:t>
            </a:r>
          </a:p>
          <a:p>
            <a:pPr algn="just"/>
            <a:r>
              <a:rPr lang="ru-RU" dirty="0"/>
              <a:t>•	поляризация </a:t>
            </a:r>
            <a:r>
              <a:rPr lang="ru-RU" dirty="0" err="1"/>
              <a:t>сезімталдығы</a:t>
            </a:r>
            <a:r>
              <a:rPr lang="ru-RU" dirty="0"/>
              <a:t>, дБ.	0.1</a:t>
            </a:r>
            <a:r>
              <a:rPr lang="ru-RU" dirty="0" smtClean="0"/>
              <a:t>.</a:t>
            </a:r>
            <a:endParaRPr lang="ru-RU" dirty="0"/>
          </a:p>
        </p:txBody>
      </p:sp>
    </p:spTree>
    <p:extLst>
      <p:ext uri="{BB962C8B-B14F-4D97-AF65-F5344CB8AC3E}">
        <p14:creationId xmlns:p14="http://schemas.microsoft.com/office/powerpoint/2010/main" val="881075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кабельдердің</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классификациясы</a:t>
            </a:r>
            <a:endParaRPr lang="ru-RU"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a:solidFill>
                  <a:schemeClr val="tx1"/>
                </a:solidFill>
              </a:rPr>
              <a:t>6</a:t>
            </a:r>
            <a:endParaRPr lang="ru-RU" sz="2000" dirty="0">
              <a:solidFill>
                <a:schemeClr val="tx1"/>
              </a:solidFill>
            </a:endParaRPr>
          </a:p>
        </p:txBody>
      </p:sp>
      <p:sp>
        <p:nvSpPr>
          <p:cNvPr id="2" name="Прямоугольник 1"/>
          <p:cNvSpPr/>
          <p:nvPr/>
        </p:nvSpPr>
        <p:spPr>
          <a:xfrm>
            <a:off x="171450" y="1097903"/>
            <a:ext cx="4913789" cy="5632311"/>
          </a:xfrm>
          <a:prstGeom prst="rect">
            <a:avLst/>
          </a:prstGeom>
        </p:spPr>
        <p:txBody>
          <a:bodyPr wrap="square">
            <a:spAutoFit/>
          </a:bodyPr>
          <a:lstStyle/>
          <a:p>
            <a:pPr algn="just"/>
            <a:r>
              <a:rPr lang="ru-RU" dirty="0" err="1"/>
              <a:t>Талшыққа</a:t>
            </a:r>
            <a:r>
              <a:rPr lang="ru-RU" dirty="0"/>
              <a:t> энергия </a:t>
            </a:r>
            <a:r>
              <a:rPr lang="ru-RU" dirty="0" err="1"/>
              <a:t>енгізудің</a:t>
            </a:r>
            <a:r>
              <a:rPr lang="ru-RU" dirty="0"/>
              <a:t> </a:t>
            </a:r>
            <a:r>
              <a:rPr lang="ru-RU" dirty="0" err="1"/>
              <a:t>және</a:t>
            </a:r>
            <a:r>
              <a:rPr lang="ru-RU" dirty="0"/>
              <a:t> </a:t>
            </a:r>
            <a:r>
              <a:rPr lang="ru-RU" dirty="0" err="1"/>
              <a:t>қайтарылатын</a:t>
            </a:r>
            <a:r>
              <a:rPr lang="ru-RU" dirty="0"/>
              <a:t> </a:t>
            </a:r>
            <a:r>
              <a:rPr lang="ru-RU" dirty="0" err="1"/>
              <a:t>сәулеленудің</a:t>
            </a:r>
            <a:r>
              <a:rPr lang="ru-RU" dirty="0"/>
              <a:t> </a:t>
            </a:r>
            <a:r>
              <a:rPr lang="ru-RU" dirty="0" err="1"/>
              <a:t>шығуының</a:t>
            </a:r>
            <a:r>
              <a:rPr lang="ru-RU" dirty="0"/>
              <a:t> </a:t>
            </a:r>
            <a:r>
              <a:rPr lang="ru-RU" dirty="0" err="1"/>
              <a:t>тиімділігін</a:t>
            </a:r>
            <a:r>
              <a:rPr lang="ru-RU" dirty="0"/>
              <a:t> </a:t>
            </a:r>
            <a:r>
              <a:rPr lang="ru-RU" dirty="0" err="1"/>
              <a:t>арттыру</a:t>
            </a:r>
            <a:r>
              <a:rPr lang="ru-RU" dirty="0"/>
              <a:t> </a:t>
            </a:r>
            <a:r>
              <a:rPr lang="ru-RU" dirty="0" err="1"/>
              <a:t>үшін</a:t>
            </a:r>
            <a:r>
              <a:rPr lang="ru-RU" dirty="0"/>
              <a:t> </a:t>
            </a:r>
            <a:r>
              <a:rPr lang="ru-RU" dirty="0" err="1"/>
              <a:t>асимметриялық</a:t>
            </a:r>
            <a:r>
              <a:rPr lang="ru-RU" dirty="0"/>
              <a:t> </a:t>
            </a:r>
            <a:r>
              <a:rPr lang="en-US" dirty="0"/>
              <a:t>Y-</a:t>
            </a:r>
            <a:r>
              <a:rPr lang="ru-RU" dirty="0" err="1"/>
              <a:t>бөлгіш</a:t>
            </a:r>
            <a:r>
              <a:rPr lang="ru-RU" dirty="0"/>
              <a:t> </a:t>
            </a:r>
            <a:r>
              <a:rPr lang="ru-RU" dirty="0" err="1"/>
              <a:t>ұсынылады</a:t>
            </a:r>
            <a:r>
              <a:rPr lang="ru-RU" dirty="0"/>
              <a:t>, </a:t>
            </a:r>
            <a:r>
              <a:rPr lang="ru-RU" dirty="0" err="1"/>
              <a:t>оның</a:t>
            </a:r>
            <a:r>
              <a:rPr lang="ru-RU" dirty="0"/>
              <a:t> </a:t>
            </a:r>
            <a:r>
              <a:rPr lang="ru-RU" dirty="0" err="1"/>
              <a:t>схемасы</a:t>
            </a:r>
            <a:r>
              <a:rPr lang="ru-RU" dirty="0"/>
              <a:t> 15.2.суретте </a:t>
            </a:r>
            <a:r>
              <a:rPr lang="ru-RU" dirty="0" err="1"/>
              <a:t>көрсетілген</a:t>
            </a:r>
            <a:r>
              <a:rPr lang="ru-RU" dirty="0"/>
              <a:t>. </a:t>
            </a:r>
          </a:p>
          <a:p>
            <a:pPr algn="just"/>
            <a:endParaRPr lang="ru-RU" dirty="0"/>
          </a:p>
          <a:p>
            <a:pPr algn="just"/>
            <a:r>
              <a:rPr lang="ru-RU" dirty="0"/>
              <a:t> </a:t>
            </a:r>
          </a:p>
          <a:p>
            <a:pPr algn="just"/>
            <a:endParaRPr lang="kk-KZ" dirty="0" smtClean="0"/>
          </a:p>
          <a:p>
            <a:pPr algn="just"/>
            <a:endParaRPr lang="kk-KZ" dirty="0"/>
          </a:p>
          <a:p>
            <a:pPr algn="just"/>
            <a:endParaRPr lang="kk-KZ" dirty="0" smtClean="0"/>
          </a:p>
          <a:p>
            <a:pPr algn="just"/>
            <a:endParaRPr lang="kk-KZ" dirty="0" smtClean="0"/>
          </a:p>
          <a:p>
            <a:pPr algn="just"/>
            <a:endParaRPr lang="ru-RU" dirty="0"/>
          </a:p>
          <a:p>
            <a:pPr algn="ctr"/>
            <a:r>
              <a:rPr lang="ru-RU" dirty="0"/>
              <a:t>15.2 -</a:t>
            </a:r>
            <a:r>
              <a:rPr lang="ru-RU" dirty="0" err="1"/>
              <a:t>сурет</a:t>
            </a:r>
            <a:r>
              <a:rPr lang="ru-RU" dirty="0"/>
              <a:t>. </a:t>
            </a:r>
            <a:r>
              <a:rPr lang="ru-RU" dirty="0" err="1"/>
              <a:t>Теңгерімсіз</a:t>
            </a:r>
            <a:r>
              <a:rPr lang="ru-RU" dirty="0"/>
              <a:t> </a:t>
            </a:r>
            <a:r>
              <a:rPr lang="en-US" dirty="0"/>
              <a:t>Y-</a:t>
            </a:r>
            <a:r>
              <a:rPr lang="ru-RU" dirty="0" err="1" smtClean="0"/>
              <a:t>бөлгіш</a:t>
            </a:r>
            <a:endParaRPr lang="kk-KZ" dirty="0"/>
          </a:p>
          <a:p>
            <a:pPr algn="just"/>
            <a:r>
              <a:rPr lang="en-US" dirty="0">
                <a:latin typeface="Times New Roman" panose="02020603050405020304" pitchFamily="18" charset="0"/>
                <a:ea typeface="Times New Roman" panose="02020603050405020304" pitchFamily="18" charset="0"/>
                <a:cs typeface="Times New Roman" panose="02020603050405020304" pitchFamily="18" charset="0"/>
              </a:rPr>
              <a:t>D</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субстратында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келесілер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бекітілген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конустық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a:t>
            </a:r>
            <a:r>
              <a:rPr lang="ru-RU" dirty="0">
                <a:latin typeface="Times New Roman" panose="02020603050405020304" pitchFamily="18" charset="0"/>
                <a:ea typeface="Times New Roman" panose="02020603050405020304" pitchFamily="18" charset="0"/>
                <a:cs typeface="Times New Roman" panose="02020603050405020304" pitchFamily="18" charset="0"/>
              </a:rPr>
              <a:t> 2 (1-ші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бүйір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иық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конустық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a:t>
            </a:r>
            <a:r>
              <a:rPr lang="ru-RU" dirty="0">
                <a:latin typeface="Times New Roman" panose="02020603050405020304" pitchFamily="18" charset="0"/>
                <a:ea typeface="Times New Roman" panose="02020603050405020304" pitchFamily="18" charset="0"/>
                <a:cs typeface="Times New Roman" panose="02020603050405020304" pitchFamily="18" charset="0"/>
              </a:rPr>
              <a:t> 3 (2-ші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бүйір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иық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4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цилиндрлік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жалпы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иық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Үш</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түйісу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нүктесі</a:t>
            </a:r>
            <a:r>
              <a:rPr lang="ru-RU" dirty="0">
                <a:latin typeface="Times New Roman" panose="02020603050405020304" pitchFamily="18" charset="0"/>
                <a:ea typeface="Times New Roman" panose="02020603050405020304" pitchFamily="18" charset="0"/>
                <a:cs typeface="Times New Roman" panose="02020603050405020304" pitchFamily="18" charset="0"/>
              </a:rPr>
              <a:t> Д субстрат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тесігінің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ортасында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орналасады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мұнда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олар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арнайы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желіммен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бірге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бекітіледі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мұздатылған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cs typeface="Times New Roman" panose="02020603050405020304" pitchFamily="18" charset="0"/>
              </a:rPr>
              <a:t>күйінде</a:t>
            </a:r>
            <a:endParaRPr lang="ru-RU" dirty="0"/>
          </a:p>
        </p:txBody>
      </p:sp>
      <p:pic>
        <p:nvPicPr>
          <p:cNvPr id="7" name="image899.png"/>
          <p:cNvPicPr/>
          <p:nvPr/>
        </p:nvPicPr>
        <p:blipFill>
          <a:blip r:embed="rId2" cstate="print">
            <a:extLst>
              <a:ext uri="{28A0092B-C50C-407E-A947-70E740481C1C}">
                <a14:useLocalDpi xmlns:a14="http://schemas.microsoft.com/office/drawing/2010/main" val="0"/>
              </a:ext>
            </a:extLst>
          </a:blip>
          <a:stretch>
            <a:fillRect/>
          </a:stretch>
        </p:blipFill>
        <p:spPr>
          <a:xfrm>
            <a:off x="971551" y="2511476"/>
            <a:ext cx="3757612" cy="1917649"/>
          </a:xfrm>
          <a:prstGeom prst="rect">
            <a:avLst/>
          </a:prstGeom>
        </p:spPr>
      </p:pic>
      <p:sp>
        <p:nvSpPr>
          <p:cNvPr id="3" name="Прямоугольник 2"/>
          <p:cNvSpPr/>
          <p:nvPr/>
        </p:nvSpPr>
        <p:spPr>
          <a:xfrm>
            <a:off x="5400676" y="1097903"/>
            <a:ext cx="6443661" cy="5078313"/>
          </a:xfrm>
          <a:prstGeom prst="rect">
            <a:avLst/>
          </a:prstGeom>
        </p:spPr>
        <p:txBody>
          <a:bodyPr wrap="square">
            <a:spAutoFit/>
          </a:bodyPr>
          <a:lstStyle/>
          <a:p>
            <a:pPr algn="just"/>
            <a:r>
              <a:rPr lang="ru-RU" dirty="0">
                <a:latin typeface="Times New Roman" panose="02020603050405020304" pitchFamily="18" charset="0"/>
                <a:ea typeface="Times New Roman" panose="02020603050405020304" pitchFamily="18" charset="0"/>
                <a:cs typeface="Times New Roman" panose="02020603050405020304" pitchFamily="18" charset="0"/>
              </a:rPr>
              <a:t>сыну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көрсеткіші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талшықтар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өзектерінің</a:t>
            </a:r>
            <a:r>
              <a:rPr lang="ru-RU" dirty="0">
                <a:latin typeface="Times New Roman" panose="02020603050405020304" pitchFamily="18" charset="0"/>
                <a:ea typeface="Times New Roman" panose="02020603050405020304" pitchFamily="18" charset="0"/>
                <a:cs typeface="Times New Roman" panose="02020603050405020304" pitchFamily="18" charset="0"/>
              </a:rPr>
              <a:t> сыну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көрсеткіштеріне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жақын</a:t>
            </a:r>
            <a:r>
              <a:rPr lang="ru-RU" dirty="0">
                <a:latin typeface="Times New Roman" panose="02020603050405020304" pitchFamily="18" charset="0"/>
                <a:ea typeface="Times New Roman" panose="02020603050405020304" pitchFamily="18" charset="0"/>
                <a:cs typeface="Times New Roman" panose="02020603050405020304" pitchFamily="18" charset="0"/>
              </a:rPr>
              <a:t> 1, 2, 3.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Диаметрі</a:t>
            </a:r>
            <a:r>
              <a:rPr lang="ru-RU" dirty="0">
                <a:latin typeface="Times New Roman" panose="02020603050405020304" pitchFamily="18" charset="0"/>
                <a:ea typeface="Times New Roman" panose="02020603050405020304" pitchFamily="18" charset="0"/>
                <a:cs typeface="Times New Roman" panose="02020603050405020304" pitchFamily="18" charset="0"/>
              </a:rPr>
              <a:t> 2 мм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саңылау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ішінде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жоғарыдағы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талшықтардың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cs typeface="Times New Roman" panose="02020603050405020304" pitchFamily="18" charset="0"/>
              </a:rPr>
              <a:t>ұштарынан</a:t>
            </a:r>
            <a:r>
              <a:rPr lang="ru-RU" dirty="0" smtClean="0"/>
              <a:t> </a:t>
            </a:r>
            <a:r>
              <a:rPr lang="ru-RU" dirty="0" err="1" smtClean="0">
                <a:latin typeface="Times New Roman" panose="02020603050405020304" pitchFamily="18" charset="0"/>
                <a:ea typeface="Times New Roman" panose="02020603050405020304" pitchFamily="18" charset="0"/>
                <a:cs typeface="Times New Roman" panose="02020603050405020304" pitchFamily="18" charset="0"/>
              </a:rPr>
              <a:t>шағылыстыратын</a:t>
            </a:r>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қабықшалар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ою</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жойылды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Сәулелену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диаметрі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кішірек</a:t>
            </a:r>
            <a:r>
              <a:rPr lang="ru-RU" dirty="0">
                <a:latin typeface="Times New Roman" panose="02020603050405020304" pitchFamily="18" charset="0"/>
                <a:ea typeface="Times New Roman" panose="02020603050405020304" pitchFamily="18" charset="0"/>
                <a:cs typeface="Times New Roman" panose="02020603050405020304" pitchFamily="18" charset="0"/>
              </a:rPr>
              <a:t> (d2) 2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ұшына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енгізіледі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диаграммадан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көрініп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тұрғандай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үлкен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диаметрлі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шығыс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ұшы</a:t>
            </a:r>
            <a:r>
              <a:rPr lang="ru-RU" dirty="0">
                <a:latin typeface="Times New Roman" panose="02020603050405020304" pitchFamily="18" charset="0"/>
                <a:ea typeface="Times New Roman" panose="02020603050405020304" pitchFamily="18" charset="0"/>
                <a:cs typeface="Times New Roman" panose="02020603050405020304" pitchFamily="18" charset="0"/>
              </a:rPr>
              <a:t> 3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4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талшықтардың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ұштарымен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Коллиматорлық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әсерге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kk-KZ" dirty="0">
                <a:latin typeface="Times New Roman" panose="02020603050405020304" pitchFamily="18" charset="0"/>
                <a:ea typeface="Times New Roman" panose="02020603050405020304" pitchFamily="18" charset="0"/>
                <a:cs typeface="Times New Roman" panose="02020603050405020304" pitchFamily="18" charset="0"/>
              </a:rPr>
              <a:t>К</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онустық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a:t>
            </a:r>
            <a:r>
              <a:rPr lang="ru-RU" dirty="0">
                <a:latin typeface="Times New Roman" panose="02020603050405020304" pitchFamily="18" charset="0"/>
                <a:ea typeface="Times New Roman" panose="02020603050405020304" pitchFamily="18" charset="0"/>
                <a:cs typeface="Times New Roman" panose="02020603050405020304" pitchFamily="18" charset="0"/>
              </a:rPr>
              <a:t> 2,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шығуындағы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сәулеленудің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дивергенциясы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төмендейді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нәтижесінде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шыңдалған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желімнен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жасалған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конус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тәрізді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дененің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ішкі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бетіне</a:t>
            </a:r>
            <a:r>
              <a:rPr lang="ru-RU" dirty="0">
                <a:latin typeface="Times New Roman" panose="02020603050405020304" pitchFamily="18" charset="0"/>
                <a:ea typeface="Times New Roman" panose="02020603050405020304" pitchFamily="18" charset="0"/>
                <a:cs typeface="Times New Roman" panose="02020603050405020304" pitchFamily="18" charset="0"/>
              </a:rPr>
              <a:t> β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бұрышында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түседі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бұл</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кезде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ішкі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шағылысу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Сәулелену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диаметрі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кішірек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a:t>
            </a:r>
            <a:r>
              <a:rPr lang="ru-RU" dirty="0">
                <a:latin typeface="Times New Roman" panose="02020603050405020304" pitchFamily="18" charset="0"/>
                <a:ea typeface="Times New Roman" panose="02020603050405020304" pitchFamily="18" charset="0"/>
                <a:cs typeface="Times New Roman" panose="02020603050405020304" pitchFamily="18" charset="0"/>
              </a:rPr>
              <a:t> 4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ұшына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енеді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соның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арқасында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a:t>
            </a:r>
            <a:r>
              <a:rPr lang="ru-RU" dirty="0">
                <a:latin typeface="Times New Roman" panose="02020603050405020304" pitchFamily="18" charset="0"/>
                <a:ea typeface="Times New Roman" panose="02020603050405020304" pitchFamily="18" charset="0"/>
                <a:cs typeface="Times New Roman" panose="02020603050405020304" pitchFamily="18" charset="0"/>
              </a:rPr>
              <a:t> 3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шағылысқан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сәулеленудің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көп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бөлігін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ұстайды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Сипатталған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сплиттердің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өлшенген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шығындары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келесі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мәндерге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ие</a:t>
            </a:r>
            <a:r>
              <a:rPr lang="ru-RU" dirty="0">
                <a:latin typeface="Times New Roman" panose="02020603050405020304" pitchFamily="18" charset="0"/>
                <a:ea typeface="Times New Roman" panose="02020603050405020304" pitchFamily="18" charset="0"/>
                <a:cs typeface="Times New Roman" panose="02020603050405020304" pitchFamily="18" charset="0"/>
              </a:rPr>
              <a:t>: 2-талшықтан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жалпы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аяққа</a:t>
            </a:r>
            <a:r>
              <a:rPr lang="ru-RU" dirty="0">
                <a:latin typeface="Times New Roman" panose="02020603050405020304" pitchFamily="18" charset="0"/>
                <a:ea typeface="Times New Roman" panose="02020603050405020304" pitchFamily="18" charset="0"/>
                <a:cs typeface="Times New Roman" panose="02020603050405020304" pitchFamily="18" charset="0"/>
              </a:rPr>
              <a:t> 4-ке беру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кезінде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қуат</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жоғалуы</a:t>
            </a:r>
            <a:r>
              <a:rPr lang="ru-RU" dirty="0">
                <a:latin typeface="Times New Roman" panose="02020603050405020304" pitchFamily="18" charset="0"/>
                <a:ea typeface="Times New Roman" panose="02020603050405020304" pitchFamily="18" charset="0"/>
                <a:cs typeface="Times New Roman" panose="02020603050405020304" pitchFamily="18" charset="0"/>
              </a:rPr>
              <a:t> 1,5 дБ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ea typeface="Times New Roman" panose="02020603050405020304" pitchFamily="18" charset="0"/>
                <a:cs typeface="Times New Roman" panose="02020603050405020304" pitchFamily="18" charset="0"/>
              </a:rPr>
              <a:t>, ал 4-талшықтан 3-ші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талшыққа</a:t>
            </a:r>
            <a:r>
              <a:rPr lang="ru-RU" dirty="0">
                <a:latin typeface="Times New Roman" panose="02020603050405020304" pitchFamily="18" charset="0"/>
                <a:ea typeface="Times New Roman" panose="02020603050405020304" pitchFamily="18" charset="0"/>
                <a:cs typeface="Times New Roman" panose="02020603050405020304" pitchFamily="18" charset="0"/>
              </a:rPr>
              <a:t> беру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кезінде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ол</a:t>
            </a:r>
            <a:r>
              <a:rPr lang="ru-RU" dirty="0">
                <a:latin typeface="Times New Roman" panose="02020603050405020304" pitchFamily="18" charset="0"/>
                <a:ea typeface="Times New Roman" panose="02020603050405020304" pitchFamily="18" charset="0"/>
                <a:cs typeface="Times New Roman" panose="02020603050405020304" pitchFamily="18" charset="0"/>
              </a:rPr>
              <a:t> ~2 дБ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ea typeface="Times New Roman" panose="02020603050405020304" pitchFamily="18" charset="0"/>
                <a:cs typeface="Times New Roman" panose="02020603050405020304" pitchFamily="18" charset="0"/>
              </a:rPr>
              <a:t>. 2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3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талшықтар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арасындағы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оқшаулау</a:t>
            </a:r>
            <a:r>
              <a:rPr lang="ru-RU" dirty="0">
                <a:latin typeface="Times New Roman" panose="02020603050405020304" pitchFamily="18" charset="0"/>
                <a:ea typeface="Times New Roman" panose="02020603050405020304" pitchFamily="18" charset="0"/>
                <a:cs typeface="Times New Roman" panose="02020603050405020304" pitchFamily="18" charset="0"/>
              </a:rPr>
              <a:t> 40 дБ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құрайды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5452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1950" y="469077"/>
            <a:ext cx="11539538" cy="5909310"/>
          </a:xfrm>
          <a:prstGeom prst="rect">
            <a:avLst/>
          </a:prstGeom>
        </p:spPr>
        <p:txBody>
          <a:bodyPr wrap="square">
            <a:spAutoFit/>
          </a:bodyPr>
          <a:lstStyle/>
          <a:p>
            <a:pPr algn="ctr"/>
            <a:r>
              <a:rPr lang="ru-RU" sz="2000" b="1" dirty="0" err="1" smtClean="0"/>
              <a:t>Талшықты-оптикалық</a:t>
            </a:r>
            <a:r>
              <a:rPr lang="ru-RU" sz="2000" b="1" dirty="0" smtClean="0"/>
              <a:t> </a:t>
            </a:r>
            <a:r>
              <a:rPr lang="ru-RU" sz="2000" b="1" dirty="0" err="1"/>
              <a:t>қосқыштар</a:t>
            </a:r>
            <a:endParaRPr lang="ru-RU" sz="2000" dirty="0"/>
          </a:p>
          <a:p>
            <a:r>
              <a:rPr lang="ru-RU" sz="2000" dirty="0" err="1"/>
              <a:t>Талшықты-оптикалық</a:t>
            </a:r>
            <a:r>
              <a:rPr lang="ru-RU" sz="2000" dirty="0"/>
              <a:t> </a:t>
            </a:r>
            <a:r>
              <a:rPr lang="ru-RU" sz="2000" dirty="0" err="1"/>
              <a:t>желілердің</a:t>
            </a:r>
            <a:r>
              <a:rPr lang="ru-RU" sz="2000" dirty="0"/>
              <a:t> </a:t>
            </a:r>
            <a:r>
              <a:rPr lang="ru-RU" sz="2000" dirty="0" err="1"/>
              <a:t>архитектурасын</a:t>
            </a:r>
            <a:r>
              <a:rPr lang="ru-RU" sz="2000" dirty="0"/>
              <a:t> </a:t>
            </a:r>
            <a:r>
              <a:rPr lang="ru-RU" sz="2000" dirty="0" err="1"/>
              <a:t>өзгерту</a:t>
            </a:r>
            <a:r>
              <a:rPr lang="ru-RU" sz="2000" dirty="0"/>
              <a:t>, </a:t>
            </a:r>
            <a:r>
              <a:rPr lang="ru-RU" sz="2000" dirty="0" err="1"/>
              <a:t>қатынау</a:t>
            </a:r>
            <a:r>
              <a:rPr lang="ru-RU" sz="2000" dirty="0"/>
              <a:t> </a:t>
            </a:r>
            <a:r>
              <a:rPr lang="ru-RU" sz="2000" dirty="0" err="1"/>
              <a:t>желілерінде</a:t>
            </a:r>
            <a:r>
              <a:rPr lang="ru-RU" sz="2000" dirty="0"/>
              <a:t> </a:t>
            </a:r>
            <a:r>
              <a:rPr lang="ru-RU" sz="2000" dirty="0" err="1"/>
              <a:t>және</a:t>
            </a:r>
            <a:r>
              <a:rPr lang="ru-RU" sz="2000" dirty="0"/>
              <a:t> </a:t>
            </a:r>
            <a:r>
              <a:rPr lang="ru-RU" sz="2000" dirty="0" err="1"/>
              <a:t>жергілікті</a:t>
            </a:r>
            <a:r>
              <a:rPr lang="ru-RU" sz="2000" dirty="0"/>
              <a:t> </a:t>
            </a:r>
            <a:r>
              <a:rPr lang="kk-KZ" sz="2000" dirty="0"/>
              <a:t>ТОБЖ</a:t>
            </a:r>
            <a:r>
              <a:rPr lang="ru-RU" sz="2000" dirty="0"/>
              <a:t> </a:t>
            </a:r>
            <a:r>
              <a:rPr lang="ru-RU" sz="2000" dirty="0" err="1"/>
              <a:t>жүйелерінде</a:t>
            </a:r>
            <a:r>
              <a:rPr lang="ru-RU" sz="2000" dirty="0"/>
              <a:t> </a:t>
            </a:r>
            <a:r>
              <a:rPr lang="ru-RU" sz="2000" dirty="0" err="1"/>
              <a:t>операциялық</a:t>
            </a:r>
            <a:r>
              <a:rPr lang="ru-RU" sz="2000" dirty="0"/>
              <a:t> </a:t>
            </a:r>
            <a:r>
              <a:rPr lang="ru-RU" sz="2000" dirty="0" err="1"/>
              <a:t>маршруттау</a:t>
            </a:r>
            <a:r>
              <a:rPr lang="ru-RU" sz="2000" dirty="0"/>
              <a:t> </a:t>
            </a:r>
            <a:r>
              <a:rPr lang="ru-RU" sz="2000" dirty="0" err="1"/>
              <a:t>оптикалық</a:t>
            </a:r>
            <a:r>
              <a:rPr lang="ru-RU" sz="2000" dirty="0"/>
              <a:t> </a:t>
            </a:r>
            <a:r>
              <a:rPr lang="ru-RU" sz="2000" dirty="0" err="1"/>
              <a:t>ақпарат</a:t>
            </a:r>
            <a:r>
              <a:rPr lang="ru-RU" sz="2000" dirty="0"/>
              <a:t> </a:t>
            </a:r>
            <a:r>
              <a:rPr lang="ru-RU" sz="2000" dirty="0" err="1"/>
              <a:t>ағындарын</a:t>
            </a:r>
            <a:r>
              <a:rPr lang="ru-RU" sz="2000" dirty="0"/>
              <a:t> </a:t>
            </a:r>
            <a:r>
              <a:rPr lang="ru-RU" sz="2000" dirty="0" err="1"/>
              <a:t>жылдам</a:t>
            </a:r>
            <a:r>
              <a:rPr lang="ru-RU" sz="2000" dirty="0"/>
              <a:t> </a:t>
            </a:r>
            <a:r>
              <a:rPr lang="ru-RU" sz="2000" dirty="0" err="1"/>
              <a:t>және</a:t>
            </a:r>
            <a:r>
              <a:rPr lang="ru-RU" sz="2000" dirty="0"/>
              <a:t> </a:t>
            </a:r>
            <a:r>
              <a:rPr lang="ru-RU" sz="2000" dirty="0" err="1"/>
              <a:t>тиімді</a:t>
            </a:r>
            <a:r>
              <a:rPr lang="ru-RU" sz="2000" dirty="0"/>
              <a:t> </a:t>
            </a:r>
            <a:r>
              <a:rPr lang="ru-RU" sz="2000" dirty="0" err="1"/>
              <a:t>ауыстырусыз</a:t>
            </a:r>
            <a:r>
              <a:rPr lang="ru-RU" sz="2000" dirty="0"/>
              <a:t> </a:t>
            </a:r>
            <a:r>
              <a:rPr lang="ru-RU" sz="2000" dirty="0" err="1"/>
              <a:t>мүмкін</a:t>
            </a:r>
            <a:r>
              <a:rPr lang="ru-RU" sz="2000" dirty="0"/>
              <a:t> </a:t>
            </a:r>
            <a:r>
              <a:rPr lang="ru-RU" sz="2000" dirty="0" err="1"/>
              <a:t>емес</a:t>
            </a:r>
            <a:r>
              <a:rPr lang="ru-RU" sz="2000" dirty="0"/>
              <a:t>. </a:t>
            </a:r>
            <a:r>
              <a:rPr lang="ru-RU" sz="2000" dirty="0" err="1"/>
              <a:t>Бұл</a:t>
            </a:r>
            <a:r>
              <a:rPr lang="ru-RU" sz="2000" dirty="0"/>
              <a:t> коммутация </a:t>
            </a:r>
            <a:r>
              <a:rPr lang="ru-RU" sz="2000" dirty="0" err="1"/>
              <a:t>талшықты-оптикалық</a:t>
            </a:r>
            <a:r>
              <a:rPr lang="ru-RU" sz="2000" dirty="0"/>
              <a:t> </a:t>
            </a:r>
            <a:r>
              <a:rPr lang="ru-RU" sz="2000" dirty="0" err="1"/>
              <a:t>қосқыштар</a:t>
            </a:r>
            <a:r>
              <a:rPr lang="ru-RU" sz="2000" dirty="0"/>
              <a:t> </a:t>
            </a:r>
            <a:r>
              <a:rPr lang="ru-RU" sz="2000" dirty="0" err="1"/>
              <a:t>арқылы</a:t>
            </a:r>
            <a:r>
              <a:rPr lang="ru-RU" sz="2000" dirty="0"/>
              <a:t> </a:t>
            </a:r>
            <a:r>
              <a:rPr lang="ru-RU" sz="2000" dirty="0" err="1"/>
              <a:t>жүзеге</a:t>
            </a:r>
            <a:r>
              <a:rPr lang="ru-RU" sz="2000" dirty="0"/>
              <a:t> </a:t>
            </a:r>
            <a:r>
              <a:rPr lang="ru-RU" sz="2000" dirty="0" err="1"/>
              <a:t>асырылады</a:t>
            </a:r>
            <a:r>
              <a:rPr lang="ru-RU" sz="2000" dirty="0"/>
              <a:t>. </a:t>
            </a:r>
            <a:r>
              <a:rPr lang="ru-RU" sz="2000" dirty="0" err="1"/>
              <a:t>Талшықты-оптикалық</a:t>
            </a:r>
            <a:r>
              <a:rPr lang="ru-RU" sz="2000" dirty="0"/>
              <a:t> </a:t>
            </a:r>
            <a:r>
              <a:rPr lang="ru-RU" sz="2000" dirty="0" err="1"/>
              <a:t>қосқыштардың</a:t>
            </a:r>
            <a:r>
              <a:rPr lang="ru-RU" sz="2000" dirty="0"/>
              <a:t> </a:t>
            </a:r>
            <a:r>
              <a:rPr lang="ru-RU" sz="2000" dirty="0" err="1"/>
              <a:t>жеткілікті</a:t>
            </a:r>
            <a:r>
              <a:rPr lang="ru-RU" sz="2000" dirty="0"/>
              <a:t> </a:t>
            </a:r>
            <a:r>
              <a:rPr lang="ru-RU" sz="2000" dirty="0" err="1"/>
              <a:t>көп</a:t>
            </a:r>
            <a:r>
              <a:rPr lang="ru-RU" sz="2000" dirty="0"/>
              <a:t> </a:t>
            </a:r>
            <a:r>
              <a:rPr lang="ru-RU" sz="2000" dirty="0" err="1"/>
              <a:t>түрлері</a:t>
            </a:r>
            <a:r>
              <a:rPr lang="ru-RU" sz="2000" dirty="0"/>
              <a:t> бар: </a:t>
            </a:r>
            <a:r>
              <a:rPr lang="ru-RU" sz="2000" dirty="0" err="1"/>
              <a:t>сызықты</a:t>
            </a:r>
            <a:r>
              <a:rPr lang="ru-RU" sz="2000" dirty="0"/>
              <a:t> </a:t>
            </a:r>
            <a:r>
              <a:rPr lang="ru-RU" sz="2000" dirty="0" err="1"/>
              <a:t>емес</a:t>
            </a:r>
            <a:r>
              <a:rPr lang="ru-RU" sz="2000" dirty="0"/>
              <a:t> </a:t>
            </a:r>
            <a:r>
              <a:rPr lang="ru-RU" sz="2000" dirty="0" err="1"/>
              <a:t>құбылыстарға</a:t>
            </a:r>
            <a:r>
              <a:rPr lang="ru-RU" sz="2000" dirty="0"/>
              <a:t> </a:t>
            </a:r>
            <a:r>
              <a:rPr lang="ru-RU" sz="2000" dirty="0" err="1"/>
              <a:t>негізделген</a:t>
            </a:r>
            <a:r>
              <a:rPr lang="ru-RU" sz="2000" dirty="0"/>
              <a:t> </a:t>
            </a:r>
            <a:r>
              <a:rPr lang="ru-RU" sz="2000" dirty="0" err="1"/>
              <a:t>электр</a:t>
            </a:r>
            <a:r>
              <a:rPr lang="ru-RU" sz="2000" dirty="0"/>
              <a:t> </a:t>
            </a:r>
            <a:r>
              <a:rPr lang="ru-RU" sz="2000" dirty="0" err="1"/>
              <a:t>механикалық</a:t>
            </a:r>
            <a:r>
              <a:rPr lang="ru-RU" sz="2000" dirty="0"/>
              <a:t>, </a:t>
            </a:r>
            <a:r>
              <a:rPr lang="ru-RU" sz="2000" dirty="0" err="1"/>
              <a:t>термо-оптикалық</a:t>
            </a:r>
            <a:r>
              <a:rPr lang="ru-RU" sz="2000" dirty="0"/>
              <a:t>, </a:t>
            </a:r>
            <a:r>
              <a:rPr lang="ru-RU" sz="2000" dirty="0" err="1"/>
              <a:t>акусто-оптикалық</a:t>
            </a:r>
            <a:r>
              <a:rPr lang="ru-RU" sz="2000" dirty="0"/>
              <a:t>, </a:t>
            </a:r>
            <a:r>
              <a:rPr lang="ru-RU" sz="2000" dirty="0" err="1"/>
              <a:t>электр-оптикалық</a:t>
            </a:r>
            <a:r>
              <a:rPr lang="ru-RU" sz="2000" dirty="0"/>
              <a:t> </a:t>
            </a:r>
            <a:r>
              <a:rPr lang="ru-RU" sz="2000" dirty="0" err="1"/>
              <a:t>және</a:t>
            </a:r>
            <a:r>
              <a:rPr lang="ru-RU" sz="2000" dirty="0"/>
              <a:t> </a:t>
            </a:r>
            <a:r>
              <a:rPr lang="ru-RU" sz="2000" dirty="0" err="1"/>
              <a:t>оптикалық</a:t>
            </a:r>
            <a:r>
              <a:rPr lang="ru-RU" sz="2000" dirty="0"/>
              <a:t> </a:t>
            </a:r>
            <a:r>
              <a:rPr lang="ru-RU" sz="2000" dirty="0" err="1"/>
              <a:t>сигналмен</a:t>
            </a:r>
            <a:r>
              <a:rPr lang="ru-RU" sz="2000" dirty="0"/>
              <a:t> </a:t>
            </a:r>
            <a:r>
              <a:rPr lang="ru-RU" sz="2000" dirty="0" err="1"/>
              <a:t>басқарылатын</a:t>
            </a:r>
            <a:r>
              <a:rPr lang="ru-RU" sz="2000" dirty="0"/>
              <a:t> </a:t>
            </a:r>
            <a:r>
              <a:rPr lang="ru-RU" sz="2000" dirty="0" err="1"/>
              <a:t>ажыратқыштар</a:t>
            </a:r>
            <a:r>
              <a:rPr lang="ru-RU" sz="2000" dirty="0"/>
              <a:t>.</a:t>
            </a:r>
          </a:p>
          <a:p>
            <a:r>
              <a:rPr lang="ru-RU" sz="2000" dirty="0"/>
              <a:t> </a:t>
            </a:r>
          </a:p>
          <a:p>
            <a:pPr algn="ctr"/>
            <a:r>
              <a:rPr lang="ru-RU" sz="2000" b="1" dirty="0" err="1" smtClean="0"/>
              <a:t>Электромеханикалық</a:t>
            </a:r>
            <a:r>
              <a:rPr lang="ru-RU" sz="2000" b="1" dirty="0" smtClean="0"/>
              <a:t> </a:t>
            </a:r>
            <a:r>
              <a:rPr lang="ru-RU" sz="2000" b="1" dirty="0" err="1"/>
              <a:t>ажыратқыштар</a:t>
            </a:r>
            <a:endParaRPr lang="ru-RU" sz="2000" dirty="0"/>
          </a:p>
          <a:p>
            <a:r>
              <a:rPr lang="ru-RU" sz="2000" dirty="0"/>
              <a:t>       Электр </a:t>
            </a:r>
            <a:r>
              <a:rPr lang="ru-RU" sz="2000" dirty="0" err="1"/>
              <a:t>механикалық</a:t>
            </a:r>
            <a:r>
              <a:rPr lang="ru-RU" sz="2000" dirty="0"/>
              <a:t> </a:t>
            </a:r>
            <a:r>
              <a:rPr lang="ru-RU" sz="2000" dirty="0" err="1"/>
              <a:t>талшықты</a:t>
            </a:r>
            <a:r>
              <a:rPr lang="ru-RU" sz="2000" dirty="0"/>
              <a:t> </a:t>
            </a:r>
            <a:r>
              <a:rPr lang="ru-RU" sz="2000" dirty="0" err="1"/>
              <a:t>ажыратқыштардың</a:t>
            </a:r>
            <a:r>
              <a:rPr lang="ru-RU" sz="2000" dirty="0"/>
              <a:t> </a:t>
            </a:r>
            <a:r>
              <a:rPr lang="ru-RU" sz="2000" dirty="0" err="1"/>
              <a:t>жұмыс</a:t>
            </a:r>
            <a:r>
              <a:rPr lang="ru-RU" sz="2000" dirty="0"/>
              <a:t> </a:t>
            </a:r>
            <a:r>
              <a:rPr lang="ru-RU" sz="2000" dirty="0" err="1"/>
              <a:t>істеу</a:t>
            </a:r>
            <a:r>
              <a:rPr lang="ru-RU" sz="2000" dirty="0"/>
              <a:t> </a:t>
            </a:r>
            <a:r>
              <a:rPr lang="ru-RU" sz="2000" dirty="0" err="1"/>
              <a:t>принципі</a:t>
            </a:r>
            <a:r>
              <a:rPr lang="ru-RU" sz="2000" dirty="0"/>
              <a:t> </a:t>
            </a:r>
            <a:r>
              <a:rPr lang="ru-RU" sz="2000" dirty="0" err="1"/>
              <a:t>кәдімгі</a:t>
            </a:r>
            <a:r>
              <a:rPr lang="ru-RU" sz="2000" dirty="0"/>
              <a:t> </a:t>
            </a:r>
            <a:r>
              <a:rPr lang="ru-RU" sz="2000" dirty="0" err="1"/>
              <a:t>электромагниттік</a:t>
            </a:r>
            <a:r>
              <a:rPr lang="ru-RU" sz="2000" dirty="0"/>
              <a:t> </a:t>
            </a:r>
            <a:r>
              <a:rPr lang="ru-RU" sz="2000" dirty="0" err="1"/>
              <a:t>релелердің</a:t>
            </a:r>
            <a:r>
              <a:rPr lang="ru-RU" sz="2000" dirty="0"/>
              <a:t> </a:t>
            </a:r>
            <a:r>
              <a:rPr lang="ru-RU" sz="2000" dirty="0" err="1"/>
              <a:t>жұмысына</a:t>
            </a:r>
            <a:r>
              <a:rPr lang="ru-RU" sz="2000" dirty="0"/>
              <a:t> </a:t>
            </a:r>
            <a:r>
              <a:rPr lang="ru-RU" sz="2000" dirty="0" err="1"/>
              <a:t>ұқсас</a:t>
            </a:r>
            <a:r>
              <a:rPr lang="ru-RU" sz="2000" dirty="0"/>
              <a:t>: </a:t>
            </a:r>
            <a:r>
              <a:rPr lang="ru-RU" sz="2000" dirty="0" err="1"/>
              <a:t>оптикалық</a:t>
            </a:r>
            <a:r>
              <a:rPr lang="ru-RU" sz="2000" dirty="0"/>
              <a:t> </a:t>
            </a:r>
            <a:r>
              <a:rPr lang="ru-RU" sz="2000" dirty="0" err="1"/>
              <a:t>талшықтардың</a:t>
            </a:r>
            <a:r>
              <a:rPr lang="ru-RU" sz="2000" dirty="0"/>
              <a:t> </a:t>
            </a:r>
            <a:r>
              <a:rPr lang="ru-RU" sz="2000" dirty="0" err="1"/>
              <a:t>екі</a:t>
            </a:r>
            <a:r>
              <a:rPr lang="ru-RU" sz="2000" dirty="0"/>
              <a:t> </a:t>
            </a:r>
            <a:r>
              <a:rPr lang="ru-RU" sz="2000" dirty="0" err="1"/>
              <a:t>ұшы</a:t>
            </a:r>
            <a:r>
              <a:rPr lang="ru-RU" sz="2000" dirty="0"/>
              <a:t> </a:t>
            </a:r>
            <a:r>
              <a:rPr lang="ru-RU" sz="2000" dirty="0" err="1"/>
              <a:t>реленің</a:t>
            </a:r>
            <a:r>
              <a:rPr lang="ru-RU" sz="2000" dirty="0"/>
              <a:t> </a:t>
            </a:r>
            <a:r>
              <a:rPr lang="ru-RU" sz="2000" dirty="0" err="1"/>
              <a:t>қозғалмайтын</a:t>
            </a:r>
            <a:r>
              <a:rPr lang="ru-RU" sz="2000" dirty="0"/>
              <a:t> </a:t>
            </a:r>
            <a:r>
              <a:rPr lang="ru-RU" sz="2000" dirty="0" err="1"/>
              <a:t>бөлігінде</a:t>
            </a:r>
            <a:r>
              <a:rPr lang="ru-RU" sz="2000" dirty="0"/>
              <a:t> </a:t>
            </a:r>
            <a:r>
              <a:rPr lang="ru-RU" sz="2000" dirty="0" err="1"/>
              <a:t>белгілі</a:t>
            </a:r>
            <a:r>
              <a:rPr lang="ru-RU" sz="2000" dirty="0"/>
              <a:t> </a:t>
            </a:r>
            <a:r>
              <a:rPr lang="ru-RU" sz="2000" dirty="0" err="1"/>
              <a:t>бір</a:t>
            </a:r>
            <a:r>
              <a:rPr lang="ru-RU" sz="2000" dirty="0"/>
              <a:t> </a:t>
            </a:r>
            <a:r>
              <a:rPr lang="ru-RU" sz="2000" dirty="0" err="1"/>
              <a:t>бұрышта</a:t>
            </a:r>
            <a:r>
              <a:rPr lang="ru-RU" sz="2000" dirty="0"/>
              <a:t> </a:t>
            </a:r>
            <a:r>
              <a:rPr lang="ru-RU" sz="2000" dirty="0" err="1"/>
              <a:t>орналасқан</a:t>
            </a:r>
            <a:r>
              <a:rPr lang="ru-RU" sz="2000" dirty="0"/>
              <a:t>. </a:t>
            </a:r>
            <a:r>
              <a:rPr lang="ru-RU" sz="2000" dirty="0" err="1"/>
              <a:t>Олардың</a:t>
            </a:r>
            <a:r>
              <a:rPr lang="ru-RU" sz="2000" dirty="0"/>
              <a:t> </a:t>
            </a:r>
            <a:r>
              <a:rPr lang="ru-RU" sz="2000" dirty="0" err="1"/>
              <a:t>біреуінің</a:t>
            </a:r>
            <a:r>
              <a:rPr lang="ru-RU" sz="2000" dirty="0"/>
              <a:t> </a:t>
            </a:r>
            <a:r>
              <a:rPr lang="ru-RU" sz="2000" dirty="0" err="1"/>
              <a:t>ұшына</a:t>
            </a:r>
            <a:r>
              <a:rPr lang="ru-RU" sz="2000" dirty="0"/>
              <a:t> </a:t>
            </a:r>
            <a:r>
              <a:rPr lang="ru-RU" sz="2000" dirty="0" err="1"/>
              <a:t>қарама-қарсы</a:t>
            </a:r>
            <a:r>
              <a:rPr lang="ru-RU" sz="2000" dirty="0"/>
              <a:t> </a:t>
            </a:r>
            <a:r>
              <a:rPr lang="ru-RU" sz="2000" dirty="0" err="1"/>
              <a:t>реленің</a:t>
            </a:r>
            <a:r>
              <a:rPr lang="ru-RU" sz="2000" dirty="0"/>
              <a:t> </a:t>
            </a:r>
            <a:r>
              <a:rPr lang="ru-RU" sz="2000" dirty="0" err="1"/>
              <a:t>жылжымалы</a:t>
            </a:r>
            <a:r>
              <a:rPr lang="ru-RU" sz="2000" dirty="0"/>
              <a:t> </a:t>
            </a:r>
            <a:r>
              <a:rPr lang="ru-RU" sz="2000" dirty="0" err="1"/>
              <a:t>бөлігінде</a:t>
            </a:r>
            <a:r>
              <a:rPr lang="ru-RU" sz="2000" dirty="0"/>
              <a:t> </a:t>
            </a:r>
            <a:r>
              <a:rPr lang="ru-RU" sz="2000" dirty="0" err="1"/>
              <a:t>жылжымалы</a:t>
            </a:r>
            <a:r>
              <a:rPr lang="ru-RU" sz="2000" dirty="0"/>
              <a:t> O</a:t>
            </a:r>
            <a:r>
              <a:rPr lang="en-US" sz="2000" dirty="0">
                <a:latin typeface="Tempus Sans ITC" panose="04020404030D07020202" pitchFamily="82" charset="0"/>
              </a:rPr>
              <a:t>T</a:t>
            </a:r>
            <a:r>
              <a:rPr lang="ru-RU" sz="2000" dirty="0"/>
              <a:t> </a:t>
            </a:r>
            <a:r>
              <a:rPr lang="ru-RU" sz="2000" dirty="0" err="1"/>
              <a:t>ұшы</a:t>
            </a:r>
            <a:r>
              <a:rPr lang="ru-RU" sz="2000" dirty="0"/>
              <a:t> </a:t>
            </a:r>
            <a:r>
              <a:rPr lang="ru-RU" sz="2000" dirty="0" err="1"/>
              <a:t>жоғарыда</a:t>
            </a:r>
            <a:r>
              <a:rPr lang="ru-RU" sz="2000" dirty="0"/>
              <a:t> </a:t>
            </a:r>
            <a:r>
              <a:rPr lang="ru-RU" sz="2000" dirty="0" err="1"/>
              <a:t>аталған</a:t>
            </a:r>
            <a:r>
              <a:rPr lang="ru-RU" sz="2000" dirty="0"/>
              <a:t> O</a:t>
            </a:r>
            <a:r>
              <a:rPr lang="en-US" sz="2000" dirty="0">
                <a:latin typeface="Tempus Sans ITC" panose="04020404030D07020202" pitchFamily="82" charset="0"/>
              </a:rPr>
              <a:t>T </a:t>
            </a:r>
            <a:r>
              <a:rPr lang="ru-RU" sz="2000" dirty="0" err="1"/>
              <a:t>бекітілгенімен</a:t>
            </a:r>
            <a:r>
              <a:rPr lang="ru-RU" sz="2000" dirty="0"/>
              <a:t> </a:t>
            </a:r>
            <a:r>
              <a:rPr lang="ru-RU" sz="2000" dirty="0" err="1"/>
              <a:t>коаксиалды</a:t>
            </a:r>
            <a:r>
              <a:rPr lang="ru-RU" sz="2000" dirty="0"/>
              <a:t> </a:t>
            </a:r>
            <a:r>
              <a:rPr lang="ru-RU" sz="2000" dirty="0" err="1"/>
              <a:t>орналасқан</a:t>
            </a:r>
            <a:r>
              <a:rPr lang="ru-RU" sz="2000" dirty="0"/>
              <a:t> </a:t>
            </a:r>
            <a:r>
              <a:rPr lang="ru-RU" sz="2000" dirty="0" err="1"/>
              <a:t>ұшымен</a:t>
            </a:r>
            <a:r>
              <a:rPr lang="ru-RU" sz="2000" dirty="0"/>
              <a:t> </a:t>
            </a:r>
            <a:r>
              <a:rPr lang="ru-RU" sz="2000" dirty="0" err="1"/>
              <a:t>бекітіледі</a:t>
            </a:r>
            <a:r>
              <a:rPr lang="ru-RU" sz="2000" dirty="0"/>
              <a:t>.  </a:t>
            </a:r>
            <a:r>
              <a:rPr lang="ru-RU" sz="2000" dirty="0" err="1"/>
              <a:t>Шығындар</a:t>
            </a:r>
            <a:r>
              <a:rPr lang="ru-RU" sz="2000" dirty="0"/>
              <a:t> </a:t>
            </a:r>
            <a:r>
              <a:rPr lang="ru-RU" sz="2000" dirty="0" err="1"/>
              <a:t>тұрғысынан</a:t>
            </a:r>
            <a:r>
              <a:rPr lang="ru-RU" sz="2000" dirty="0"/>
              <a:t> </a:t>
            </a:r>
            <a:r>
              <a:rPr lang="ru-RU" sz="2000" dirty="0" err="1"/>
              <a:t>бұл</a:t>
            </a:r>
            <a:r>
              <a:rPr lang="ru-RU" sz="2000" dirty="0"/>
              <a:t> </a:t>
            </a:r>
            <a:r>
              <a:rPr lang="ru-RU" sz="2000" dirty="0" err="1"/>
              <a:t>қосқыштар</a:t>
            </a:r>
            <a:r>
              <a:rPr lang="ru-RU" sz="2000" dirty="0"/>
              <a:t> </a:t>
            </a:r>
            <a:r>
              <a:rPr lang="ru-RU" sz="2000" dirty="0" err="1"/>
              <a:t>жақсы</a:t>
            </a:r>
            <a:r>
              <a:rPr lang="ru-RU" sz="2000" dirty="0"/>
              <a:t> </a:t>
            </a:r>
            <a:r>
              <a:rPr lang="ru-RU" sz="2000" dirty="0" err="1"/>
              <a:t>параметрлерге</a:t>
            </a:r>
            <a:r>
              <a:rPr lang="ru-RU" sz="2000" dirty="0"/>
              <a:t> </a:t>
            </a:r>
            <a:r>
              <a:rPr lang="ru-RU" sz="2000" dirty="0" err="1"/>
              <a:t>ие</a:t>
            </a:r>
            <a:r>
              <a:rPr lang="ru-RU" sz="2000" dirty="0"/>
              <a:t>: </a:t>
            </a:r>
            <a:r>
              <a:rPr lang="ru-RU" sz="2000" dirty="0" err="1"/>
              <a:t>өткізу</a:t>
            </a:r>
            <a:r>
              <a:rPr lang="ru-RU" sz="2000" dirty="0"/>
              <a:t> </a:t>
            </a:r>
            <a:r>
              <a:rPr lang="ru-RU" sz="2000" dirty="0" err="1"/>
              <a:t>коэффициенті</a:t>
            </a:r>
            <a:r>
              <a:rPr lang="ru-RU" sz="2000" dirty="0"/>
              <a:t> ~ 0,3 ... 1,5 дБ, </a:t>
            </a:r>
            <a:r>
              <a:rPr lang="ru-RU" sz="2000" dirty="0" err="1"/>
              <a:t>оқшаулау</a:t>
            </a:r>
            <a:r>
              <a:rPr lang="ru-RU" sz="2000" dirty="0"/>
              <a:t>&gt; 60 дБ, </a:t>
            </a:r>
            <a:r>
              <a:rPr lang="ru-RU" sz="2000" dirty="0" err="1"/>
              <a:t>төмен</a:t>
            </a:r>
            <a:r>
              <a:rPr lang="ru-RU" sz="2000" dirty="0"/>
              <a:t> </a:t>
            </a:r>
            <a:r>
              <a:rPr lang="ru-RU" sz="2000" dirty="0" err="1"/>
              <a:t>қуат</a:t>
            </a:r>
            <a:r>
              <a:rPr lang="ru-RU" sz="2000" dirty="0"/>
              <a:t> </a:t>
            </a:r>
            <a:r>
              <a:rPr lang="ru-RU" sz="2000" dirty="0" err="1"/>
              <a:t>тұтыну</a:t>
            </a:r>
            <a:r>
              <a:rPr lang="ru-RU" sz="2000" dirty="0"/>
              <a:t> - 2 ... 20 мВт.  </a:t>
            </a:r>
            <a:r>
              <a:rPr lang="ru-RU" sz="2000" dirty="0" err="1"/>
              <a:t>Мұндай</a:t>
            </a:r>
            <a:r>
              <a:rPr lang="ru-RU" sz="2000" dirty="0"/>
              <a:t> </a:t>
            </a:r>
            <a:r>
              <a:rPr lang="ru-RU" sz="2000" dirty="0" err="1"/>
              <a:t>қосқыштардың</a:t>
            </a:r>
            <a:r>
              <a:rPr lang="ru-RU" sz="2000" dirty="0"/>
              <a:t> </a:t>
            </a:r>
            <a:r>
              <a:rPr lang="ru-RU" sz="2000" dirty="0" err="1"/>
              <a:t>кемшілігі</a:t>
            </a:r>
            <a:r>
              <a:rPr lang="ru-RU" sz="2000" dirty="0"/>
              <a:t> - </a:t>
            </a:r>
            <a:r>
              <a:rPr lang="ru-RU" sz="2000" dirty="0" err="1"/>
              <a:t>төмен</a:t>
            </a:r>
            <a:r>
              <a:rPr lang="ru-RU" sz="2000" dirty="0"/>
              <a:t> </a:t>
            </a:r>
            <a:r>
              <a:rPr lang="ru-RU" sz="2000" dirty="0" err="1"/>
              <a:t>жылдамдық</a:t>
            </a:r>
            <a:r>
              <a:rPr lang="ru-RU" sz="2000" dirty="0"/>
              <a:t>, </a:t>
            </a:r>
            <a:r>
              <a:rPr lang="ru-RU" sz="2000" dirty="0" err="1"/>
              <a:t>сыртқы</a:t>
            </a:r>
            <a:r>
              <a:rPr lang="ru-RU" sz="2000" dirty="0"/>
              <a:t> </a:t>
            </a:r>
            <a:r>
              <a:rPr lang="ru-RU" sz="2000" dirty="0" err="1"/>
              <a:t>әсерлерге</a:t>
            </a:r>
            <a:r>
              <a:rPr lang="ru-RU" sz="2000" dirty="0"/>
              <a:t>, </a:t>
            </a:r>
            <a:r>
              <a:rPr lang="ru-RU" sz="2000" dirty="0" err="1"/>
              <a:t>әсіресе</a:t>
            </a:r>
            <a:r>
              <a:rPr lang="ru-RU" sz="2000" dirty="0"/>
              <a:t> </a:t>
            </a:r>
            <a:r>
              <a:rPr lang="ru-RU" sz="2000" dirty="0" err="1"/>
              <a:t>дірілге</a:t>
            </a:r>
            <a:r>
              <a:rPr lang="ru-RU" sz="2000" dirty="0"/>
              <a:t> </a:t>
            </a:r>
            <a:r>
              <a:rPr lang="ru-RU" sz="2000" dirty="0" err="1"/>
              <a:t>сезімталдық</a:t>
            </a:r>
            <a:r>
              <a:rPr lang="ru-RU" sz="2000" dirty="0"/>
              <a:t>, </a:t>
            </a:r>
            <a:r>
              <a:rPr lang="ru-RU" sz="2000" dirty="0" err="1"/>
              <a:t>салыстырмалы</a:t>
            </a:r>
            <a:r>
              <a:rPr lang="ru-RU" sz="2000" dirty="0"/>
              <a:t> </a:t>
            </a:r>
            <a:r>
              <a:rPr lang="ru-RU" sz="2000" dirty="0" err="1"/>
              <a:t>түрде</a:t>
            </a:r>
            <a:r>
              <a:rPr lang="ru-RU" sz="2000" dirty="0"/>
              <a:t> </a:t>
            </a:r>
            <a:r>
              <a:rPr lang="ru-RU" sz="2000" dirty="0" err="1"/>
              <a:t>үлкен</a:t>
            </a:r>
            <a:r>
              <a:rPr lang="ru-RU" sz="2000" dirty="0"/>
              <a:t> </a:t>
            </a:r>
            <a:r>
              <a:rPr lang="ru-RU" sz="2000" dirty="0" err="1"/>
              <a:t>өлшемдер</a:t>
            </a:r>
            <a:r>
              <a:rPr lang="ru-RU" sz="2000" dirty="0"/>
              <a:t> </a:t>
            </a:r>
            <a:r>
              <a:rPr lang="ru-RU" sz="2000" dirty="0" err="1"/>
              <a:t>және</a:t>
            </a:r>
            <a:r>
              <a:rPr lang="ru-RU" sz="2000" dirty="0"/>
              <a:t> </a:t>
            </a:r>
            <a:r>
              <a:rPr lang="ru-RU" sz="2000" dirty="0" err="1"/>
              <a:t>біріктірілген</a:t>
            </a:r>
            <a:r>
              <a:rPr lang="ru-RU" sz="2000" dirty="0"/>
              <a:t> </a:t>
            </a:r>
            <a:r>
              <a:rPr lang="ru-RU" sz="2000" dirty="0" err="1"/>
              <a:t>оптикалық</a:t>
            </a:r>
            <a:r>
              <a:rPr lang="ru-RU" sz="2000" dirty="0"/>
              <a:t> </a:t>
            </a:r>
            <a:r>
              <a:rPr lang="ru-RU" sz="2000" dirty="0" err="1"/>
              <a:t>құрылғыларда</a:t>
            </a:r>
            <a:r>
              <a:rPr lang="ru-RU" sz="2000" dirty="0"/>
              <a:t> </a:t>
            </a:r>
            <a:r>
              <a:rPr lang="ru-RU" sz="2000" dirty="0" err="1"/>
              <a:t>пайдалану</a:t>
            </a:r>
            <a:r>
              <a:rPr lang="ru-RU" sz="2000" dirty="0"/>
              <a:t> </a:t>
            </a:r>
            <a:r>
              <a:rPr lang="ru-RU" sz="2000" dirty="0" err="1"/>
              <a:t>мүмкін</a:t>
            </a:r>
            <a:r>
              <a:rPr lang="ru-RU" sz="2000" dirty="0"/>
              <a:t> </a:t>
            </a:r>
            <a:r>
              <a:rPr lang="ru-RU" sz="2000" dirty="0" err="1"/>
              <a:t>еместігі</a:t>
            </a:r>
            <a:r>
              <a:rPr lang="ru-RU" sz="2000" dirty="0"/>
              <a:t>. </a:t>
            </a:r>
            <a:r>
              <a:rPr lang="ru-RU" sz="2000" dirty="0" err="1"/>
              <a:t>Дегенмен</a:t>
            </a:r>
            <a:r>
              <a:rPr lang="ru-RU" sz="2000" dirty="0"/>
              <a:t>, </a:t>
            </a:r>
            <a:r>
              <a:rPr lang="ru-RU" sz="2000" dirty="0" err="1"/>
              <a:t>талшықты-оптикалық</a:t>
            </a:r>
            <a:r>
              <a:rPr lang="ru-RU" sz="2000" dirty="0"/>
              <a:t> </a:t>
            </a:r>
            <a:r>
              <a:rPr lang="ru-RU" sz="2000" dirty="0" err="1"/>
              <a:t>қосқыштардың</a:t>
            </a:r>
            <a:r>
              <a:rPr lang="ru-RU" sz="2000" dirty="0"/>
              <a:t> </a:t>
            </a:r>
            <a:r>
              <a:rPr lang="ru-RU" sz="2000" dirty="0" err="1"/>
              <a:t>бұл</a:t>
            </a:r>
            <a:r>
              <a:rPr lang="ru-RU" sz="2000" dirty="0"/>
              <a:t> </a:t>
            </a:r>
            <a:r>
              <a:rPr lang="ru-RU" sz="2000" dirty="0" err="1"/>
              <a:t>түрі</a:t>
            </a:r>
            <a:r>
              <a:rPr lang="ru-RU" sz="2000" dirty="0"/>
              <a:t> </a:t>
            </a:r>
            <a:r>
              <a:rPr lang="ru-RU" sz="2000" dirty="0" err="1"/>
              <a:t>кеңінен</a:t>
            </a:r>
            <a:r>
              <a:rPr lang="ru-RU" sz="2000" dirty="0"/>
              <a:t> </a:t>
            </a:r>
            <a:r>
              <a:rPr lang="ru-RU" sz="2000" dirty="0" err="1"/>
              <a:t>қолданылады</a:t>
            </a:r>
            <a:r>
              <a:rPr lang="ru-RU" sz="2000" dirty="0"/>
              <a:t>.</a:t>
            </a:r>
          </a:p>
          <a:p>
            <a:r>
              <a:rPr lang="ru-RU" sz="2000" dirty="0" err="1"/>
              <a:t>Термооптикалық</a:t>
            </a:r>
            <a:r>
              <a:rPr lang="ru-RU" sz="2000" dirty="0"/>
              <a:t>, </a:t>
            </a:r>
            <a:r>
              <a:rPr lang="ru-RU" sz="2000" dirty="0" err="1"/>
              <a:t>акусто-оптикалық</a:t>
            </a:r>
            <a:r>
              <a:rPr lang="ru-RU" sz="2000" dirty="0"/>
              <a:t> </a:t>
            </a:r>
            <a:r>
              <a:rPr lang="ru-RU" sz="2000" dirty="0" err="1"/>
              <a:t>және</a:t>
            </a:r>
            <a:r>
              <a:rPr lang="ru-RU" sz="2000" dirty="0"/>
              <a:t> </a:t>
            </a:r>
            <a:r>
              <a:rPr lang="ru-RU" sz="2000" dirty="0" err="1"/>
              <a:t>электрооптикалық</a:t>
            </a:r>
            <a:r>
              <a:rPr lang="ru-RU" sz="2000" dirty="0"/>
              <a:t> </a:t>
            </a:r>
            <a:r>
              <a:rPr lang="ru-RU" sz="2000" dirty="0" err="1"/>
              <a:t>қосқыштар</a:t>
            </a:r>
            <a:r>
              <a:rPr lang="ru-RU" sz="2000" dirty="0"/>
              <a:t> </a:t>
            </a:r>
            <a:r>
              <a:rPr lang="ru-RU" sz="2000" dirty="0" err="1"/>
              <a:t>барған</a:t>
            </a:r>
            <a:r>
              <a:rPr lang="ru-RU" sz="2000" dirty="0"/>
              <a:t> </a:t>
            </a:r>
            <a:r>
              <a:rPr lang="ru-RU" sz="2000" dirty="0" err="1"/>
              <a:t>сайын</a:t>
            </a:r>
            <a:r>
              <a:rPr lang="ru-RU" sz="2000" dirty="0"/>
              <a:t> </a:t>
            </a:r>
            <a:r>
              <a:rPr lang="ru-RU" sz="2000" dirty="0" err="1"/>
              <a:t>кең</a:t>
            </a:r>
            <a:r>
              <a:rPr lang="ru-RU" sz="2000" dirty="0"/>
              <a:t> </a:t>
            </a:r>
            <a:r>
              <a:rPr lang="ru-RU" sz="2000" dirty="0" err="1"/>
              <a:t>таралуда</a:t>
            </a:r>
            <a:r>
              <a:rPr lang="ru-RU" sz="2000" dirty="0"/>
              <a:t>.</a:t>
            </a:r>
          </a:p>
        </p:txBody>
      </p:sp>
    </p:spTree>
    <p:extLst>
      <p:ext uri="{BB962C8B-B14F-4D97-AF65-F5344CB8AC3E}">
        <p14:creationId xmlns:p14="http://schemas.microsoft.com/office/powerpoint/2010/main" val="2556912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800" dirty="0" err="1" smtClean="0">
                <a:latin typeface="Times New Roman" panose="02020603050405020304" pitchFamily="18" charset="0"/>
                <a:ea typeface="Times New Roman" panose="02020603050405020304" pitchFamily="18" charset="0"/>
                <a:cs typeface="Times New Roman" panose="02020603050405020304" pitchFamily="18" charset="0"/>
              </a:rPr>
              <a:t>Термооптикалық</a:t>
            </a:r>
            <a:r>
              <a:rPr lang="ru-RU"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қосқыштар</a:t>
            </a:r>
            <a:endParaRPr lang="ru-RU" sz="2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a:solidFill>
                  <a:schemeClr val="tx1"/>
                </a:solidFill>
              </a:rPr>
              <a:t>8</a:t>
            </a:r>
            <a:endParaRPr lang="ru-RU" sz="2000" dirty="0">
              <a:solidFill>
                <a:schemeClr val="tx1"/>
              </a:solidFill>
            </a:endParaRPr>
          </a:p>
        </p:txBody>
      </p:sp>
      <p:sp>
        <p:nvSpPr>
          <p:cNvPr id="2" name="Прямоугольник 1"/>
          <p:cNvSpPr/>
          <p:nvPr/>
        </p:nvSpPr>
        <p:spPr>
          <a:xfrm>
            <a:off x="814388" y="1297928"/>
            <a:ext cx="10358440" cy="5232202"/>
          </a:xfrm>
          <a:prstGeom prst="rect">
            <a:avLst/>
          </a:prstGeom>
        </p:spPr>
        <p:txBody>
          <a:bodyPr wrap="square">
            <a:spAutoFit/>
          </a:bodyPr>
          <a:lstStyle/>
          <a:p>
            <a:pPr indent="450215" algn="just">
              <a:spcAft>
                <a:spcPts val="0"/>
              </a:spcAft>
            </a:pPr>
            <a:r>
              <a:rPr lang="ru-RU" sz="2000" dirty="0" err="1" smtClean="0">
                <a:latin typeface="Times New Roman" panose="02020603050405020304" pitchFamily="18" charset="0"/>
                <a:ea typeface="Times New Roman" panose="02020603050405020304" pitchFamily="18" charset="0"/>
                <a:cs typeface="Times New Roman" panose="02020603050405020304" pitchFamily="18" charset="0"/>
              </a:rPr>
              <a:t>Коммутатордың</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бұл</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түрі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бірнеше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жұмыс</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принципіне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негізделген</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15.3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Суретте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термооптикалық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қосқыштың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сұлбасы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көрсетілген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Ол</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келесі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элементтерден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тұрады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Жалпы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арна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табылатын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1-жарық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бағыттағышының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әдеттегідей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өзегі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қаптамасы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бар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жарық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бағыттағышымен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коаксиалды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орналасқан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49580" algn="just">
              <a:spcAft>
                <a:spcPts val="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1-талшықтың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шығыс</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ұшының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жазықтығы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оське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(ψ–π)/2–θ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бұрышпен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көлбеу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2-талшықтың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кіріс</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ұшының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жазықтығы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осіне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нормаль.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Жарық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бағыттағышының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2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жанында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жарық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бағыттағышы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3.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осі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1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2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жарық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бағыттағыштарының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осіне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қандай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да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бір</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α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бұрышында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көлбеу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2-жарық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бағыттағышына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келетін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болсақ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жарық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бағыттағышының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3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кіріс</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шеті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тегіс</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оське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қалыпты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Диаграммадан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1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жарық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бағыттағышының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шығыс</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ұшы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2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3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жарық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бағыттағыштарының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кіріс</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ұштарынан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біршама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қашықтықта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орналасқанын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саңылауды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құрайтынын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көруге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Саңылаудың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төменгі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бөлігі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батыру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сұйықтығымен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4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толтырылған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сыну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көрсеткіші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n1'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талшық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өзегінің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сыну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көрсеткішіне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тең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таңдалған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 n1.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Сұйықтықтың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мөлшері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беті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жарық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бағыттағыштарының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өзегінен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төмен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болатындай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болуы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керек</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Қалған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бос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орын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қысымы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 1,1...1,2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атм</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болатын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сығылған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ауамен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толтырылады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49580" algn="just">
              <a:spcAft>
                <a:spcPts val="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3430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900.png"/>
          <p:cNvPicPr/>
          <p:nvPr/>
        </p:nvPicPr>
        <p:blipFill>
          <a:blip r:embed="rId2" cstate="print">
            <a:extLst>
              <a:ext uri="{28A0092B-C50C-407E-A947-70E740481C1C}">
                <a14:useLocalDpi xmlns:a14="http://schemas.microsoft.com/office/drawing/2010/main" val="0"/>
              </a:ext>
            </a:extLst>
          </a:blip>
          <a:stretch>
            <a:fillRect/>
          </a:stretch>
        </p:blipFill>
        <p:spPr>
          <a:xfrm>
            <a:off x="3732849" y="921035"/>
            <a:ext cx="4788535" cy="2550828"/>
          </a:xfrm>
          <a:prstGeom prst="rect">
            <a:avLst/>
          </a:prstGeom>
        </p:spPr>
      </p:pic>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Термооптикалық</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қосқыштар</a:t>
            </a:r>
            <a:endParaRPr lang="ru-RU" sz="2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a:solidFill>
                  <a:schemeClr val="tx1"/>
                </a:solidFill>
              </a:rPr>
              <a:t>9</a:t>
            </a:r>
            <a:endParaRPr lang="ru-RU" sz="2000" dirty="0">
              <a:solidFill>
                <a:schemeClr val="tx1"/>
              </a:solidFill>
            </a:endParaRPr>
          </a:p>
        </p:txBody>
      </p:sp>
      <p:sp>
        <p:nvSpPr>
          <p:cNvPr id="2" name="Прямоугольник 1"/>
          <p:cNvSpPr/>
          <p:nvPr/>
        </p:nvSpPr>
        <p:spPr>
          <a:xfrm>
            <a:off x="357188" y="3471863"/>
            <a:ext cx="11558587" cy="3139321"/>
          </a:xfrm>
          <a:prstGeom prst="rect">
            <a:avLst/>
          </a:prstGeom>
        </p:spPr>
        <p:txBody>
          <a:bodyPr wrap="square">
            <a:spAutoFit/>
          </a:bodyPr>
          <a:lstStyle/>
          <a:p>
            <a:pPr algn="ctr">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15.3-</a:t>
            </a:r>
            <a:r>
              <a:rPr lang="kk-KZ" dirty="0">
                <a:latin typeface="Times New Roman" panose="02020603050405020304" pitchFamily="18" charset="0"/>
                <a:ea typeface="Times New Roman" panose="02020603050405020304" pitchFamily="18" charset="0"/>
                <a:cs typeface="Times New Roman" panose="02020603050405020304" pitchFamily="18" charset="0"/>
              </a:rPr>
              <a:t>с</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урет</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Термооптикалық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қосқыш</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Коммутатордың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жұмыс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істеу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принципі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келесідей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өзегі</a:t>
            </a:r>
            <a:r>
              <a:rPr lang="ru-RU" dirty="0">
                <a:latin typeface="Times New Roman" panose="02020603050405020304" pitchFamily="18" charset="0"/>
                <a:ea typeface="Times New Roman" panose="02020603050405020304" pitchFamily="18" charset="0"/>
                <a:cs typeface="Times New Roman" panose="02020603050405020304" pitchFamily="18" charset="0"/>
              </a:rPr>
              <a:t> 1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өтетін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шығыс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ұшында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θ2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бұрышпен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сынған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сәуле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қалыпты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жағдайда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талшықтың</a:t>
            </a:r>
            <a:r>
              <a:rPr lang="ru-RU" dirty="0">
                <a:latin typeface="Times New Roman" panose="02020603050405020304" pitchFamily="18" charset="0"/>
                <a:ea typeface="Times New Roman" panose="02020603050405020304" pitchFamily="18" charset="0"/>
                <a:cs typeface="Times New Roman" panose="02020603050405020304" pitchFamily="18" charset="0"/>
              </a:rPr>
              <a:t> 3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кіріс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ұшына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түседі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қалыпты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түсу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кезінде</a:t>
            </a:r>
            <a:r>
              <a:rPr lang="ru-RU" dirty="0">
                <a:latin typeface="Times New Roman" panose="02020603050405020304" pitchFamily="18" charset="0"/>
                <a:ea typeface="Times New Roman" panose="02020603050405020304" pitchFamily="18" charset="0"/>
                <a:cs typeface="Times New Roman" panose="02020603050405020304" pitchFamily="18" charset="0"/>
              </a:rPr>
              <a:t> (~4%)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шағылуды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ескере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отырып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енгізіледі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a:t>
            </a:r>
            <a:r>
              <a:rPr lang="ru-RU" dirty="0">
                <a:latin typeface="Times New Roman" panose="02020603050405020304" pitchFamily="18" charset="0"/>
                <a:ea typeface="Times New Roman" panose="02020603050405020304" pitchFamily="18" charset="0"/>
                <a:cs typeface="Times New Roman" panose="02020603050405020304" pitchFamily="18" charset="0"/>
              </a:rPr>
              <a:t> 3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бойымен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таралып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шығыс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ұшынан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шығады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Қыздырған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кезде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сұйықтық</a:t>
            </a:r>
            <a:r>
              <a:rPr lang="ru-RU" dirty="0">
                <a:latin typeface="Times New Roman" panose="02020603050405020304" pitchFamily="18" charset="0"/>
                <a:ea typeface="Times New Roman" panose="02020603050405020304" pitchFamily="18" charset="0"/>
                <a:cs typeface="Times New Roman" panose="02020603050405020304" pitchFamily="18" charset="0"/>
              </a:rPr>
              <a:t> 4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кеңейеді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қыздыру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температурасы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жеткілікті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болса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жарық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бағыттағыштың</a:t>
            </a:r>
            <a:r>
              <a:rPr lang="ru-RU" dirty="0">
                <a:latin typeface="Times New Roman" panose="02020603050405020304" pitchFamily="18" charset="0"/>
                <a:ea typeface="Times New Roman" panose="02020603050405020304" pitchFamily="18" charset="0"/>
                <a:cs typeface="Times New Roman" panose="02020603050405020304" pitchFamily="18" charset="0"/>
              </a:rPr>
              <a:t> 1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шығыс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шеті</a:t>
            </a:r>
            <a:r>
              <a:rPr lang="ru-RU" dirty="0">
                <a:latin typeface="Times New Roman" panose="02020603050405020304" pitchFamily="18" charset="0"/>
                <a:ea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жарық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бағыттағышының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2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кіріс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шеті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арасындағы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саңылауды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шығыс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ұшын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қалдырып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жарық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бағыттағышқа</a:t>
            </a:r>
            <a:r>
              <a:rPr lang="ru-RU" dirty="0">
                <a:latin typeface="Times New Roman" panose="02020603050405020304" pitchFamily="18" charset="0"/>
                <a:ea typeface="Times New Roman" panose="02020603050405020304" pitchFamily="18" charset="0"/>
                <a:cs typeface="Times New Roman" panose="02020603050405020304" pitchFamily="18" charset="0"/>
              </a:rPr>
              <a:t> 1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толтырады</a:t>
            </a:r>
            <a:r>
              <a:rPr lang="kk-KZ" dirty="0">
                <a:latin typeface="Times New Roman" panose="02020603050405020304" pitchFamily="18" charset="0"/>
                <a:ea typeface="Times New Roman" panose="02020603050405020304" pitchFamily="18" charset="0"/>
                <a:cs typeface="Times New Roman" panose="02020603050405020304" pitchFamily="18" charset="0"/>
              </a:rPr>
              <a:t>.</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Жарық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бағыттағыш</a:t>
            </a:r>
            <a:r>
              <a:rPr lang="ru-RU" dirty="0">
                <a:latin typeface="Times New Roman" panose="02020603050405020304" pitchFamily="18" charset="0"/>
                <a:ea typeface="Times New Roman" panose="02020603050405020304" pitchFamily="18" charset="0"/>
                <a:cs typeface="Times New Roman" panose="02020603050405020304" pitchFamily="18" charset="0"/>
              </a:rPr>
              <a:t> 2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өтеді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Жылуды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алып</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тастағаннан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кейін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сығылған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ауа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сұйықтықты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бұрынғы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күйіне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қайтарады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жарық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ағыны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бастапқы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күйіне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ауытқиды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Айта</a:t>
            </a:r>
            <a:r>
              <a:rPr lang="ru-RU" dirty="0">
                <a:latin typeface="Times New Roman" panose="02020603050405020304" pitchFamily="18" charset="0"/>
                <a:ea typeface="Times New Roman" panose="02020603050405020304" pitchFamily="18" charset="0"/>
                <a:cs typeface="Times New Roman" panose="02020603050405020304" pitchFamily="18" charset="0"/>
              </a:rPr>
              <a:t> кету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керек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талшықты-оптикалық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байланыс</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технологиясында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қабылданған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талшықтардың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өлшемдерімен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яғни</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сыртқы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диаметрі</a:t>
            </a:r>
            <a:r>
              <a:rPr lang="ru-RU" dirty="0">
                <a:latin typeface="Times New Roman" panose="02020603050405020304" pitchFamily="18" charset="0"/>
                <a:ea typeface="Times New Roman" panose="02020603050405020304" pitchFamily="18" charset="0"/>
                <a:cs typeface="Times New Roman" panose="02020603050405020304" pitchFamily="18" charset="0"/>
              </a:rPr>
              <a:t> d2 = 125 мкм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өзек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диаметрі</a:t>
            </a:r>
            <a:r>
              <a:rPr lang="ru-RU" dirty="0">
                <a:latin typeface="Times New Roman" panose="02020603050405020304" pitchFamily="18" charset="0"/>
                <a:ea typeface="Times New Roman" panose="02020603050405020304" pitchFamily="18" charset="0"/>
                <a:cs typeface="Times New Roman" panose="02020603050405020304" pitchFamily="18" charset="0"/>
              </a:rPr>
              <a:t> 10..50 мкм,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саңылау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өлшемі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өзек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диаметріне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тең</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5328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TM03457444[[fn=Базис]]</Template>
  <TotalTime>233</TotalTime>
  <Words>2330</Words>
  <Application>Microsoft Office PowerPoint</Application>
  <PresentationFormat>Широкоэкранный</PresentationFormat>
  <Paragraphs>147</Paragraphs>
  <Slides>19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19</vt:i4>
      </vt:variant>
    </vt:vector>
  </HeadingPairs>
  <TitlesOfParts>
    <vt:vector size="26" baseType="lpstr">
      <vt:lpstr>Arial</vt:lpstr>
      <vt:lpstr>Calibri</vt:lpstr>
      <vt:lpstr>Calibri Light</vt:lpstr>
      <vt:lpstr>Cambria Math</vt:lpstr>
      <vt:lpstr>Tempus Sans ITC</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Учетная запись Майкрософт</dc:creator>
  <cp:lastModifiedBy>Учетная запись Майкрософт</cp:lastModifiedBy>
  <cp:revision>30</cp:revision>
  <dcterms:created xsi:type="dcterms:W3CDTF">2022-07-25T13:01:11Z</dcterms:created>
  <dcterms:modified xsi:type="dcterms:W3CDTF">2022-08-02T15:42:12Z</dcterms:modified>
</cp:coreProperties>
</file>