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8" r:id="rId5"/>
    <p:sldId id="277" r:id="rId6"/>
    <p:sldId id="278" r:id="rId7"/>
    <p:sldId id="279" r:id="rId8"/>
    <p:sldId id="280" r:id="rId9"/>
    <p:sldId id="281" r:id="rId10"/>
    <p:sldId id="282" r:id="rId11"/>
    <p:sldId id="283" r:id="rId12"/>
    <p:sldId id="284" r:id="rId13"/>
    <p:sldId id="285" r:id="rId14"/>
    <p:sldId id="286" r:id="rId15"/>
    <p:sldId id="287" r:id="rId16"/>
    <p:sldId id="288" r:id="rId17"/>
    <p:sldId id="289" r:id="rId18"/>
    <p:sldId id="258" r:id="rId1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4C1A8A3-306A-4EB7-A6B1-4F7E0EB9C5D6}" styleName="Средний стиль 3 — акцент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A111915-BE36-4E01-A7E5-04B1672EAD32}" styleName="Светлый стиль 2 — акцент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7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871E4-3074-4F95-8002-BD0F58978A2E}" type="doc">
      <dgm:prSet loTypeId="urn:microsoft.com/office/officeart/2008/layout/VerticalCurvedList" loCatId="list" qsTypeId="urn:microsoft.com/office/officeart/2005/8/quickstyle/3d3" qsCatId="3D" csTypeId="urn:microsoft.com/office/officeart/2005/8/colors/accent1_1" csCatId="accent1" phldr="1"/>
      <dgm:spPr/>
      <dgm:t>
        <a:bodyPr/>
        <a:lstStyle/>
        <a:p>
          <a:endParaRPr lang="ru-RU"/>
        </a:p>
      </dgm:t>
    </dgm:pt>
    <dgm:pt modelId="{38A541E8-BEF7-4CE6-A51C-FCAFE2D23A86}">
      <dgm:prSet phldrT="[Текст]"/>
      <dgm:spPr/>
      <dgm:t>
        <a:bodyPr/>
        <a:lstStyle/>
        <a:p>
          <a:r>
            <a:rPr lang="ru-RU" b="0" dirty="0" smtClean="0">
              <a:latin typeface="Times New Roman" panose="02020603050405020304" pitchFamily="18" charset="0"/>
              <a:cs typeface="Times New Roman" panose="02020603050405020304" pitchFamily="18" charset="0"/>
            </a:rPr>
            <a:t>14.1</a:t>
          </a:r>
          <a:r>
            <a:rPr lang="ru-RU" b="0" dirty="0" smtClean="0">
              <a:latin typeface="Times New Roman" panose="02020603050405020304" pitchFamily="18" charset="0"/>
              <a:cs typeface="Times New Roman" panose="02020603050405020304" pitchFamily="18" charset="0"/>
            </a:rPr>
            <a:t>. </a:t>
          </a:r>
          <a:r>
            <a:rPr lang="ru-RU" b="0" dirty="0" err="1" smtClean="0">
              <a:latin typeface="Times New Roman" panose="02020603050405020304" pitchFamily="18" charset="0"/>
              <a:cs typeface="Times New Roman" panose="02020603050405020304" pitchFamily="18" charset="0"/>
            </a:rPr>
            <a:t>Оптикалық</a:t>
          </a:r>
          <a:r>
            <a:rPr lang="ru-RU" b="0" dirty="0" smtClean="0">
              <a:latin typeface="Times New Roman" panose="02020603050405020304" pitchFamily="18" charset="0"/>
              <a:cs typeface="Times New Roman" panose="02020603050405020304" pitchFamily="18" charset="0"/>
            </a:rPr>
            <a:t> </a:t>
          </a:r>
          <a:r>
            <a:rPr lang="ru-RU" b="0" dirty="0" err="1" smtClean="0">
              <a:latin typeface="Times New Roman" panose="02020603050405020304" pitchFamily="18" charset="0"/>
              <a:cs typeface="Times New Roman" panose="02020603050405020304" pitchFamily="18" charset="0"/>
            </a:rPr>
            <a:t>мультиплексорлар</a:t>
          </a:r>
          <a:r>
            <a:rPr lang="ru-RU" b="0" dirty="0" smtClean="0">
              <a:latin typeface="Times New Roman" panose="02020603050405020304" pitchFamily="18" charset="0"/>
              <a:cs typeface="Times New Roman" panose="02020603050405020304" pitchFamily="18" charset="0"/>
            </a:rPr>
            <a:t>/</a:t>
          </a:r>
          <a:r>
            <a:rPr lang="ru-RU" b="0" dirty="0" err="1" smtClean="0">
              <a:latin typeface="Times New Roman" panose="02020603050405020304" pitchFamily="18" charset="0"/>
              <a:cs typeface="Times New Roman" panose="02020603050405020304" pitchFamily="18" charset="0"/>
            </a:rPr>
            <a:t>демультиплексорлар</a:t>
          </a:r>
          <a:endParaRPr lang="ru-RU" b="0" dirty="0">
            <a:latin typeface="Times New Roman" panose="02020603050405020304" pitchFamily="18" charset="0"/>
            <a:cs typeface="Times New Roman" panose="02020603050405020304" pitchFamily="18" charset="0"/>
          </a:endParaRPr>
        </a:p>
      </dgm:t>
    </dgm:pt>
    <dgm:pt modelId="{9BD79AD4-6F75-401A-BA43-BBB417A3A732}" type="parTrans" cxnId="{DA2CA471-1951-42B7-9CBE-0BC29B6FEF2B}">
      <dgm:prSet/>
      <dgm:spPr/>
      <dgm:t>
        <a:bodyPr/>
        <a:lstStyle/>
        <a:p>
          <a:endParaRPr lang="ru-RU" b="0">
            <a:latin typeface="Times New Roman" panose="02020603050405020304" pitchFamily="18" charset="0"/>
            <a:cs typeface="Times New Roman" panose="02020603050405020304" pitchFamily="18" charset="0"/>
          </a:endParaRPr>
        </a:p>
      </dgm:t>
    </dgm:pt>
    <dgm:pt modelId="{986058AC-6A5D-4FF5-9857-3748C11E13DA}" type="sibTrans" cxnId="{DA2CA471-1951-42B7-9CBE-0BC29B6FEF2B}">
      <dgm:prSet/>
      <dgm:spPr/>
      <dgm:t>
        <a:bodyPr/>
        <a:lstStyle/>
        <a:p>
          <a:endParaRPr lang="ru-RU" b="0">
            <a:latin typeface="Times New Roman" panose="02020603050405020304" pitchFamily="18" charset="0"/>
            <a:cs typeface="Times New Roman" panose="02020603050405020304" pitchFamily="18" charset="0"/>
          </a:endParaRPr>
        </a:p>
      </dgm:t>
    </dgm:pt>
    <dgm:pt modelId="{D3F2C7B3-D8EF-4B1B-B864-5753C19D57B8}">
      <dgm:prSet phldrT="[Текст]"/>
      <dgm:spPr/>
      <dgm:t>
        <a:bodyPr/>
        <a:lstStyle/>
        <a:p>
          <a:r>
            <a:rPr lang="kk-KZ" b="0" dirty="0" smtClean="0">
              <a:latin typeface="Times New Roman" panose="02020603050405020304" pitchFamily="18" charset="0"/>
              <a:cs typeface="Times New Roman" panose="02020603050405020304" pitchFamily="18" charset="0"/>
            </a:rPr>
            <a:t>14.2. </a:t>
          </a:r>
          <a:r>
            <a:rPr lang="ru-RU" b="0" dirty="0" err="1" smtClean="0">
              <a:latin typeface="Times New Roman" panose="02020603050405020304" pitchFamily="18" charset="0"/>
              <a:cs typeface="Times New Roman" panose="02020603050405020304" pitchFamily="18" charset="0"/>
            </a:rPr>
            <a:t>Электроптикалық</a:t>
          </a:r>
          <a:r>
            <a:rPr lang="ru-RU" b="0" dirty="0" smtClean="0">
              <a:latin typeface="Times New Roman" panose="02020603050405020304" pitchFamily="18" charset="0"/>
              <a:cs typeface="Times New Roman" panose="02020603050405020304" pitchFamily="18" charset="0"/>
            </a:rPr>
            <a:t> </a:t>
          </a:r>
          <a:r>
            <a:rPr lang="ru-RU" b="0" dirty="0" err="1" smtClean="0">
              <a:latin typeface="Times New Roman" panose="02020603050405020304" pitchFamily="18" charset="0"/>
              <a:cs typeface="Times New Roman" panose="02020603050405020304" pitchFamily="18" charset="0"/>
            </a:rPr>
            <a:t>модуляторлар</a:t>
          </a:r>
          <a:endParaRPr lang="ru-RU" b="0" dirty="0">
            <a:latin typeface="Times New Roman" panose="02020603050405020304" pitchFamily="18" charset="0"/>
            <a:cs typeface="Times New Roman" panose="02020603050405020304" pitchFamily="18" charset="0"/>
          </a:endParaRPr>
        </a:p>
      </dgm:t>
    </dgm:pt>
    <dgm:pt modelId="{9BE407A7-6530-4B93-ADF5-DD60961E0C4B}" type="parTrans" cxnId="{ED9BFE33-320D-4D2F-9E71-D7E0BF4BF6A6}">
      <dgm:prSet/>
      <dgm:spPr/>
      <dgm:t>
        <a:bodyPr/>
        <a:lstStyle/>
        <a:p>
          <a:endParaRPr lang="ru-RU" b="0">
            <a:latin typeface="Times New Roman" panose="02020603050405020304" pitchFamily="18" charset="0"/>
            <a:cs typeface="Times New Roman" panose="02020603050405020304" pitchFamily="18" charset="0"/>
          </a:endParaRPr>
        </a:p>
      </dgm:t>
    </dgm:pt>
    <dgm:pt modelId="{0BF8EC1C-A312-4E39-B2A9-4E5A52FEC28B}" type="sibTrans" cxnId="{ED9BFE33-320D-4D2F-9E71-D7E0BF4BF6A6}">
      <dgm:prSet/>
      <dgm:spPr/>
      <dgm:t>
        <a:bodyPr/>
        <a:lstStyle/>
        <a:p>
          <a:endParaRPr lang="ru-RU" b="0">
            <a:latin typeface="Times New Roman" panose="02020603050405020304" pitchFamily="18" charset="0"/>
            <a:cs typeface="Times New Roman" panose="02020603050405020304" pitchFamily="18" charset="0"/>
          </a:endParaRPr>
        </a:p>
      </dgm:t>
    </dgm:pt>
    <dgm:pt modelId="{08A0B994-F9A2-432C-975D-1493AA03079C}">
      <dgm:prSet phldrT="[Текст]"/>
      <dgm:spPr/>
      <dgm:t>
        <a:bodyPr/>
        <a:lstStyle/>
        <a:p>
          <a:r>
            <a:rPr lang="ru-RU" b="0" dirty="0" smtClean="0">
              <a:latin typeface="Times New Roman" panose="02020603050405020304" pitchFamily="18" charset="0"/>
              <a:cs typeface="Times New Roman" panose="02020603050405020304" pitchFamily="18" charset="0"/>
            </a:rPr>
            <a:t>14.5.Бақылаусұрақтары</a:t>
          </a:r>
          <a:endParaRPr lang="ru-RU" b="0" dirty="0">
            <a:latin typeface="Times New Roman" panose="02020603050405020304" pitchFamily="18" charset="0"/>
            <a:cs typeface="Times New Roman" panose="02020603050405020304" pitchFamily="18" charset="0"/>
          </a:endParaRPr>
        </a:p>
      </dgm:t>
    </dgm:pt>
    <dgm:pt modelId="{9F28D3C4-98AE-4474-B10B-A282A960466B}" type="parTrans" cxnId="{C644465C-01D0-427F-8E97-F56C315DF733}">
      <dgm:prSet/>
      <dgm:spPr/>
      <dgm:t>
        <a:bodyPr/>
        <a:lstStyle/>
        <a:p>
          <a:endParaRPr lang="ru-RU" b="0">
            <a:latin typeface="Times New Roman" panose="02020603050405020304" pitchFamily="18" charset="0"/>
            <a:cs typeface="Times New Roman" panose="02020603050405020304" pitchFamily="18" charset="0"/>
          </a:endParaRPr>
        </a:p>
      </dgm:t>
    </dgm:pt>
    <dgm:pt modelId="{87AB2FB3-C03B-49E7-8D06-48F299BB9626}" type="sibTrans" cxnId="{C644465C-01D0-427F-8E97-F56C315DF733}">
      <dgm:prSet/>
      <dgm:spPr/>
      <dgm:t>
        <a:bodyPr/>
        <a:lstStyle/>
        <a:p>
          <a:endParaRPr lang="ru-RU" b="0">
            <a:latin typeface="Times New Roman" panose="02020603050405020304" pitchFamily="18" charset="0"/>
            <a:cs typeface="Times New Roman" panose="02020603050405020304" pitchFamily="18" charset="0"/>
          </a:endParaRPr>
        </a:p>
      </dgm:t>
    </dgm:pt>
    <dgm:pt modelId="{D47600BB-30A3-48F3-A007-AE71B6494E60}">
      <dgm:prSet/>
      <dgm:spPr/>
      <dgm:t>
        <a:bodyPr/>
        <a:lstStyle/>
        <a:p>
          <a:r>
            <a:rPr lang="ru-RU" b="0" dirty="0" smtClean="0">
              <a:latin typeface="Times New Roman" panose="02020603050405020304" pitchFamily="18" charset="0"/>
              <a:cs typeface="Times New Roman" panose="02020603050405020304" pitchFamily="18" charset="0"/>
            </a:rPr>
            <a:t>14.3.	</a:t>
          </a:r>
          <a:r>
            <a:rPr lang="ru-RU" b="0" dirty="0" err="1" smtClean="0">
              <a:latin typeface="Times New Roman" panose="02020603050405020304" pitchFamily="18" charset="0"/>
              <a:cs typeface="Times New Roman" panose="02020603050405020304" pitchFamily="18" charset="0"/>
            </a:rPr>
            <a:t>Аттенюаторлар</a:t>
          </a:r>
          <a:endParaRPr lang="ru-RU" b="0" dirty="0">
            <a:latin typeface="Times New Roman" panose="02020603050405020304" pitchFamily="18" charset="0"/>
            <a:cs typeface="Times New Roman" panose="02020603050405020304" pitchFamily="18" charset="0"/>
          </a:endParaRPr>
        </a:p>
      </dgm:t>
    </dgm:pt>
    <dgm:pt modelId="{1A12AA4A-BA7D-426C-9921-50513EE5A851}" type="parTrans" cxnId="{43ACBB6C-1995-41E0-A45E-ABDD700EF1C0}">
      <dgm:prSet/>
      <dgm:spPr/>
      <dgm:t>
        <a:bodyPr/>
        <a:lstStyle/>
        <a:p>
          <a:endParaRPr lang="ru-RU"/>
        </a:p>
      </dgm:t>
    </dgm:pt>
    <dgm:pt modelId="{3ED2965C-6177-49FF-9D8E-C3B1961F0F9D}" type="sibTrans" cxnId="{43ACBB6C-1995-41E0-A45E-ABDD700EF1C0}">
      <dgm:prSet/>
      <dgm:spPr/>
      <dgm:t>
        <a:bodyPr/>
        <a:lstStyle/>
        <a:p>
          <a:endParaRPr lang="ru-RU"/>
        </a:p>
      </dgm:t>
    </dgm:pt>
    <dgm:pt modelId="{97409FC9-1332-4954-915C-0C23F8D7A5AD}">
      <dgm:prSet/>
      <dgm:spPr/>
      <dgm:t>
        <a:bodyPr/>
        <a:lstStyle/>
        <a:p>
          <a:r>
            <a:rPr lang="kk-KZ" b="0" dirty="0" smtClean="0">
              <a:latin typeface="Times New Roman" panose="02020603050405020304" pitchFamily="18" charset="0"/>
              <a:cs typeface="Times New Roman" panose="02020603050405020304" pitchFamily="18" charset="0"/>
            </a:rPr>
            <a:t>14.4.	Оптикалық сүзгілер</a:t>
          </a:r>
          <a:endParaRPr lang="ru-RU" b="0" dirty="0">
            <a:latin typeface="Times New Roman" panose="02020603050405020304" pitchFamily="18" charset="0"/>
            <a:cs typeface="Times New Roman" panose="02020603050405020304" pitchFamily="18" charset="0"/>
          </a:endParaRPr>
        </a:p>
      </dgm:t>
    </dgm:pt>
    <dgm:pt modelId="{EAD5DD21-9978-4323-9844-FB9F0D94D626}" type="parTrans" cxnId="{F4A5C992-7ECA-4061-B2A2-AA3AA2979E7C}">
      <dgm:prSet/>
      <dgm:spPr/>
      <dgm:t>
        <a:bodyPr/>
        <a:lstStyle/>
        <a:p>
          <a:endParaRPr lang="ru-RU"/>
        </a:p>
      </dgm:t>
    </dgm:pt>
    <dgm:pt modelId="{3B79166E-5504-4008-BA28-DF92760BA3C9}" type="sibTrans" cxnId="{F4A5C992-7ECA-4061-B2A2-AA3AA2979E7C}">
      <dgm:prSet/>
      <dgm:spPr/>
      <dgm:t>
        <a:bodyPr/>
        <a:lstStyle/>
        <a:p>
          <a:endParaRPr lang="ru-RU"/>
        </a:p>
      </dgm:t>
    </dgm:pt>
    <dgm:pt modelId="{10C37432-0AAD-4490-A494-5ABCCEB59506}" type="pres">
      <dgm:prSet presAssocID="{32E871E4-3074-4F95-8002-BD0F58978A2E}" presName="Name0" presStyleCnt="0">
        <dgm:presLayoutVars>
          <dgm:chMax val="7"/>
          <dgm:chPref val="7"/>
          <dgm:dir/>
        </dgm:presLayoutVars>
      </dgm:prSet>
      <dgm:spPr/>
      <dgm:t>
        <a:bodyPr/>
        <a:lstStyle/>
        <a:p>
          <a:endParaRPr lang="ru-RU"/>
        </a:p>
      </dgm:t>
    </dgm:pt>
    <dgm:pt modelId="{F807EDB5-A9EE-46ED-A276-6B32BBE1726E}" type="pres">
      <dgm:prSet presAssocID="{32E871E4-3074-4F95-8002-BD0F58978A2E}" presName="Name1" presStyleCnt="0"/>
      <dgm:spPr/>
    </dgm:pt>
    <dgm:pt modelId="{27E4D45C-E14E-47E4-B23D-208117D9D6C8}" type="pres">
      <dgm:prSet presAssocID="{32E871E4-3074-4F95-8002-BD0F58978A2E}" presName="cycle" presStyleCnt="0"/>
      <dgm:spPr/>
    </dgm:pt>
    <dgm:pt modelId="{8E578012-433F-4745-9A72-5B42A70EDD8B}" type="pres">
      <dgm:prSet presAssocID="{32E871E4-3074-4F95-8002-BD0F58978A2E}" presName="srcNode" presStyleLbl="node1" presStyleIdx="0" presStyleCnt="5"/>
      <dgm:spPr/>
    </dgm:pt>
    <dgm:pt modelId="{7F6E4215-72CA-4C32-97AA-1F8A7E1D3D15}" type="pres">
      <dgm:prSet presAssocID="{32E871E4-3074-4F95-8002-BD0F58978A2E}" presName="conn" presStyleLbl="parChTrans1D2" presStyleIdx="0" presStyleCnt="1"/>
      <dgm:spPr/>
      <dgm:t>
        <a:bodyPr/>
        <a:lstStyle/>
        <a:p>
          <a:endParaRPr lang="ru-RU"/>
        </a:p>
      </dgm:t>
    </dgm:pt>
    <dgm:pt modelId="{9C1F1B49-298F-49D3-A18C-F50EB71C19E0}" type="pres">
      <dgm:prSet presAssocID="{32E871E4-3074-4F95-8002-BD0F58978A2E}" presName="extraNode" presStyleLbl="node1" presStyleIdx="0" presStyleCnt="5"/>
      <dgm:spPr/>
    </dgm:pt>
    <dgm:pt modelId="{2E1AB7ED-CA2D-4098-A56C-C0184E48C329}" type="pres">
      <dgm:prSet presAssocID="{32E871E4-3074-4F95-8002-BD0F58978A2E}" presName="dstNode" presStyleLbl="node1" presStyleIdx="0" presStyleCnt="5"/>
      <dgm:spPr/>
    </dgm:pt>
    <dgm:pt modelId="{99C97347-4F4C-41FE-A4CB-EE6A9FF0E424}" type="pres">
      <dgm:prSet presAssocID="{38A541E8-BEF7-4CE6-A51C-FCAFE2D23A86}" presName="text_1" presStyleLbl="node1" presStyleIdx="0" presStyleCnt="5">
        <dgm:presLayoutVars>
          <dgm:bulletEnabled val="1"/>
        </dgm:presLayoutVars>
      </dgm:prSet>
      <dgm:spPr/>
      <dgm:t>
        <a:bodyPr/>
        <a:lstStyle/>
        <a:p>
          <a:endParaRPr lang="ru-RU"/>
        </a:p>
      </dgm:t>
    </dgm:pt>
    <dgm:pt modelId="{C415F9C1-7248-45CC-8827-70DFE8990AF4}" type="pres">
      <dgm:prSet presAssocID="{38A541E8-BEF7-4CE6-A51C-FCAFE2D23A86}" presName="accent_1" presStyleCnt="0"/>
      <dgm:spPr/>
    </dgm:pt>
    <dgm:pt modelId="{F5AF8267-F9D3-43B7-8F16-20DE312A0F9A}" type="pres">
      <dgm:prSet presAssocID="{38A541E8-BEF7-4CE6-A51C-FCAFE2D23A86}" presName="accentRepeatNode" presStyleLbl="solidFgAcc1" presStyleIdx="0" presStyleCnt="5"/>
      <dgm:spPr/>
    </dgm:pt>
    <dgm:pt modelId="{D0FC2D81-69D6-4E94-959C-9729763E54D1}" type="pres">
      <dgm:prSet presAssocID="{D3F2C7B3-D8EF-4B1B-B864-5753C19D57B8}" presName="text_2" presStyleLbl="node1" presStyleIdx="1" presStyleCnt="5">
        <dgm:presLayoutVars>
          <dgm:bulletEnabled val="1"/>
        </dgm:presLayoutVars>
      </dgm:prSet>
      <dgm:spPr/>
      <dgm:t>
        <a:bodyPr/>
        <a:lstStyle/>
        <a:p>
          <a:endParaRPr lang="ru-RU"/>
        </a:p>
      </dgm:t>
    </dgm:pt>
    <dgm:pt modelId="{38E996FB-6CE8-482A-BDE2-C3C9105CE7CC}" type="pres">
      <dgm:prSet presAssocID="{D3F2C7B3-D8EF-4B1B-B864-5753C19D57B8}" presName="accent_2" presStyleCnt="0"/>
      <dgm:spPr/>
    </dgm:pt>
    <dgm:pt modelId="{1011899D-3FE5-41E2-A939-53EB901186B6}" type="pres">
      <dgm:prSet presAssocID="{D3F2C7B3-D8EF-4B1B-B864-5753C19D57B8}" presName="accentRepeatNode" presStyleLbl="solidFgAcc1" presStyleIdx="1" presStyleCnt="5"/>
      <dgm:spPr/>
    </dgm:pt>
    <dgm:pt modelId="{7C08F375-DBAF-47BC-8C4C-9B88A536B9CC}" type="pres">
      <dgm:prSet presAssocID="{D47600BB-30A3-48F3-A007-AE71B6494E60}" presName="text_3" presStyleLbl="node1" presStyleIdx="2" presStyleCnt="5">
        <dgm:presLayoutVars>
          <dgm:bulletEnabled val="1"/>
        </dgm:presLayoutVars>
      </dgm:prSet>
      <dgm:spPr/>
      <dgm:t>
        <a:bodyPr/>
        <a:lstStyle/>
        <a:p>
          <a:endParaRPr lang="ru-RU"/>
        </a:p>
      </dgm:t>
    </dgm:pt>
    <dgm:pt modelId="{CBE5EF39-9CE4-4CA2-8E8E-4D68187AF08D}" type="pres">
      <dgm:prSet presAssocID="{D47600BB-30A3-48F3-A007-AE71B6494E60}" presName="accent_3" presStyleCnt="0"/>
      <dgm:spPr/>
    </dgm:pt>
    <dgm:pt modelId="{B6C30D38-4AB4-4645-B23B-D9D36C238A90}" type="pres">
      <dgm:prSet presAssocID="{D47600BB-30A3-48F3-A007-AE71B6494E60}" presName="accentRepeatNode" presStyleLbl="solidFgAcc1" presStyleIdx="2" presStyleCnt="5"/>
      <dgm:spPr/>
    </dgm:pt>
    <dgm:pt modelId="{BE8ED187-F12A-4147-AC23-456040968474}" type="pres">
      <dgm:prSet presAssocID="{97409FC9-1332-4954-915C-0C23F8D7A5AD}" presName="text_4" presStyleLbl="node1" presStyleIdx="3" presStyleCnt="5">
        <dgm:presLayoutVars>
          <dgm:bulletEnabled val="1"/>
        </dgm:presLayoutVars>
      </dgm:prSet>
      <dgm:spPr/>
      <dgm:t>
        <a:bodyPr/>
        <a:lstStyle/>
        <a:p>
          <a:endParaRPr lang="ru-RU"/>
        </a:p>
      </dgm:t>
    </dgm:pt>
    <dgm:pt modelId="{99977F5A-88C2-4FC9-8DC8-AB1ED5881C31}" type="pres">
      <dgm:prSet presAssocID="{97409FC9-1332-4954-915C-0C23F8D7A5AD}" presName="accent_4" presStyleCnt="0"/>
      <dgm:spPr/>
    </dgm:pt>
    <dgm:pt modelId="{AF6D6C2B-6294-47DB-B258-90D33E0E10AB}" type="pres">
      <dgm:prSet presAssocID="{97409FC9-1332-4954-915C-0C23F8D7A5AD}" presName="accentRepeatNode" presStyleLbl="solidFgAcc1" presStyleIdx="3" presStyleCnt="5"/>
      <dgm:spPr/>
    </dgm:pt>
    <dgm:pt modelId="{3C4BD3BE-C823-4627-BD0D-9DC4E819B69D}" type="pres">
      <dgm:prSet presAssocID="{08A0B994-F9A2-432C-975D-1493AA03079C}" presName="text_5" presStyleLbl="node1" presStyleIdx="4" presStyleCnt="5">
        <dgm:presLayoutVars>
          <dgm:bulletEnabled val="1"/>
        </dgm:presLayoutVars>
      </dgm:prSet>
      <dgm:spPr/>
      <dgm:t>
        <a:bodyPr/>
        <a:lstStyle/>
        <a:p>
          <a:endParaRPr lang="ru-RU"/>
        </a:p>
      </dgm:t>
    </dgm:pt>
    <dgm:pt modelId="{D1A265A2-0397-46BA-ACFD-E2E7273BB71A}" type="pres">
      <dgm:prSet presAssocID="{08A0B994-F9A2-432C-975D-1493AA03079C}" presName="accent_5" presStyleCnt="0"/>
      <dgm:spPr/>
    </dgm:pt>
    <dgm:pt modelId="{7F77499D-2E03-4F9A-9503-72198688822A}" type="pres">
      <dgm:prSet presAssocID="{08A0B994-F9A2-432C-975D-1493AA03079C}" presName="accentRepeatNode" presStyleLbl="solidFgAcc1" presStyleIdx="4" presStyleCnt="5"/>
      <dgm:spPr/>
    </dgm:pt>
  </dgm:ptLst>
  <dgm:cxnLst>
    <dgm:cxn modelId="{F4A5C992-7ECA-4061-B2A2-AA3AA2979E7C}" srcId="{32E871E4-3074-4F95-8002-BD0F58978A2E}" destId="{97409FC9-1332-4954-915C-0C23F8D7A5AD}" srcOrd="3" destOrd="0" parTransId="{EAD5DD21-9978-4323-9844-FB9F0D94D626}" sibTransId="{3B79166E-5504-4008-BA28-DF92760BA3C9}"/>
    <dgm:cxn modelId="{D0DAC3C6-6CF8-4AB9-8B44-147891BC7756}" type="presOf" srcId="{D3F2C7B3-D8EF-4B1B-B864-5753C19D57B8}" destId="{D0FC2D81-69D6-4E94-959C-9729763E54D1}" srcOrd="0" destOrd="0" presId="urn:microsoft.com/office/officeart/2008/layout/VerticalCurvedList"/>
    <dgm:cxn modelId="{8B34555F-B443-49C2-B456-72B6C7E92463}" type="presOf" srcId="{D47600BB-30A3-48F3-A007-AE71B6494E60}" destId="{7C08F375-DBAF-47BC-8C4C-9B88A536B9CC}" srcOrd="0" destOrd="0" presId="urn:microsoft.com/office/officeart/2008/layout/VerticalCurvedList"/>
    <dgm:cxn modelId="{69551A04-D09E-4751-8FC8-4BF856210216}" type="presOf" srcId="{38A541E8-BEF7-4CE6-A51C-FCAFE2D23A86}" destId="{99C97347-4F4C-41FE-A4CB-EE6A9FF0E424}" srcOrd="0" destOrd="0" presId="urn:microsoft.com/office/officeart/2008/layout/VerticalCurvedList"/>
    <dgm:cxn modelId="{43ACBB6C-1995-41E0-A45E-ABDD700EF1C0}" srcId="{32E871E4-3074-4F95-8002-BD0F58978A2E}" destId="{D47600BB-30A3-48F3-A007-AE71B6494E60}" srcOrd="2" destOrd="0" parTransId="{1A12AA4A-BA7D-426C-9921-50513EE5A851}" sibTransId="{3ED2965C-6177-49FF-9D8E-C3B1961F0F9D}"/>
    <dgm:cxn modelId="{C644465C-01D0-427F-8E97-F56C315DF733}" srcId="{32E871E4-3074-4F95-8002-BD0F58978A2E}" destId="{08A0B994-F9A2-432C-975D-1493AA03079C}" srcOrd="4" destOrd="0" parTransId="{9F28D3C4-98AE-4474-B10B-A282A960466B}" sibTransId="{87AB2FB3-C03B-49E7-8D06-48F299BB9626}"/>
    <dgm:cxn modelId="{DA2CA471-1951-42B7-9CBE-0BC29B6FEF2B}" srcId="{32E871E4-3074-4F95-8002-BD0F58978A2E}" destId="{38A541E8-BEF7-4CE6-A51C-FCAFE2D23A86}" srcOrd="0" destOrd="0" parTransId="{9BD79AD4-6F75-401A-BA43-BBB417A3A732}" sibTransId="{986058AC-6A5D-4FF5-9857-3748C11E13DA}"/>
    <dgm:cxn modelId="{ED9BFE33-320D-4D2F-9E71-D7E0BF4BF6A6}" srcId="{32E871E4-3074-4F95-8002-BD0F58978A2E}" destId="{D3F2C7B3-D8EF-4B1B-B864-5753C19D57B8}" srcOrd="1" destOrd="0" parTransId="{9BE407A7-6530-4B93-ADF5-DD60961E0C4B}" sibTransId="{0BF8EC1C-A312-4E39-B2A9-4E5A52FEC28B}"/>
    <dgm:cxn modelId="{9AA64735-5CD5-4766-8F28-248ABD8AB9C0}" type="presOf" srcId="{97409FC9-1332-4954-915C-0C23F8D7A5AD}" destId="{BE8ED187-F12A-4147-AC23-456040968474}" srcOrd="0" destOrd="0" presId="urn:microsoft.com/office/officeart/2008/layout/VerticalCurvedList"/>
    <dgm:cxn modelId="{E139A708-CC1B-43DC-A1B3-10371DAED0E2}" type="presOf" srcId="{32E871E4-3074-4F95-8002-BD0F58978A2E}" destId="{10C37432-0AAD-4490-A494-5ABCCEB59506}" srcOrd="0" destOrd="0" presId="urn:microsoft.com/office/officeart/2008/layout/VerticalCurvedList"/>
    <dgm:cxn modelId="{218C0C45-F310-4193-BFC1-EF503D164CB8}" type="presOf" srcId="{986058AC-6A5D-4FF5-9857-3748C11E13DA}" destId="{7F6E4215-72CA-4C32-97AA-1F8A7E1D3D15}" srcOrd="0" destOrd="0" presId="urn:microsoft.com/office/officeart/2008/layout/VerticalCurvedList"/>
    <dgm:cxn modelId="{E04F091D-05D2-49EB-9B48-8F220CA21FFB}" type="presOf" srcId="{08A0B994-F9A2-432C-975D-1493AA03079C}" destId="{3C4BD3BE-C823-4627-BD0D-9DC4E819B69D}" srcOrd="0" destOrd="0" presId="urn:microsoft.com/office/officeart/2008/layout/VerticalCurvedList"/>
    <dgm:cxn modelId="{D66C7C4F-FD57-4453-91AC-A5DCDAB99721}" type="presParOf" srcId="{10C37432-0AAD-4490-A494-5ABCCEB59506}" destId="{F807EDB5-A9EE-46ED-A276-6B32BBE1726E}" srcOrd="0" destOrd="0" presId="urn:microsoft.com/office/officeart/2008/layout/VerticalCurvedList"/>
    <dgm:cxn modelId="{0999510F-86F1-40C8-BED4-AE6AA8F5338A}" type="presParOf" srcId="{F807EDB5-A9EE-46ED-A276-6B32BBE1726E}" destId="{27E4D45C-E14E-47E4-B23D-208117D9D6C8}" srcOrd="0" destOrd="0" presId="urn:microsoft.com/office/officeart/2008/layout/VerticalCurvedList"/>
    <dgm:cxn modelId="{960001D1-1221-4CF6-87E0-290AACAE93B6}" type="presParOf" srcId="{27E4D45C-E14E-47E4-B23D-208117D9D6C8}" destId="{8E578012-433F-4745-9A72-5B42A70EDD8B}" srcOrd="0" destOrd="0" presId="urn:microsoft.com/office/officeart/2008/layout/VerticalCurvedList"/>
    <dgm:cxn modelId="{EC90FA7C-94B8-45C1-A7BF-13A798861149}" type="presParOf" srcId="{27E4D45C-E14E-47E4-B23D-208117D9D6C8}" destId="{7F6E4215-72CA-4C32-97AA-1F8A7E1D3D15}" srcOrd="1" destOrd="0" presId="urn:microsoft.com/office/officeart/2008/layout/VerticalCurvedList"/>
    <dgm:cxn modelId="{5F7081D5-C4B2-4E7A-A042-4F2BC4A0077B}" type="presParOf" srcId="{27E4D45C-E14E-47E4-B23D-208117D9D6C8}" destId="{9C1F1B49-298F-49D3-A18C-F50EB71C19E0}" srcOrd="2" destOrd="0" presId="urn:microsoft.com/office/officeart/2008/layout/VerticalCurvedList"/>
    <dgm:cxn modelId="{00C2ED73-6454-45A6-8E42-C2D933E9ED8C}" type="presParOf" srcId="{27E4D45C-E14E-47E4-B23D-208117D9D6C8}" destId="{2E1AB7ED-CA2D-4098-A56C-C0184E48C329}" srcOrd="3" destOrd="0" presId="urn:microsoft.com/office/officeart/2008/layout/VerticalCurvedList"/>
    <dgm:cxn modelId="{9F8948B4-7442-4BCC-A5C7-11019A5C10DE}" type="presParOf" srcId="{F807EDB5-A9EE-46ED-A276-6B32BBE1726E}" destId="{99C97347-4F4C-41FE-A4CB-EE6A9FF0E424}" srcOrd="1" destOrd="0" presId="urn:microsoft.com/office/officeart/2008/layout/VerticalCurvedList"/>
    <dgm:cxn modelId="{C009B536-5F8C-43F1-827C-A2C623D28CB0}" type="presParOf" srcId="{F807EDB5-A9EE-46ED-A276-6B32BBE1726E}" destId="{C415F9C1-7248-45CC-8827-70DFE8990AF4}" srcOrd="2" destOrd="0" presId="urn:microsoft.com/office/officeart/2008/layout/VerticalCurvedList"/>
    <dgm:cxn modelId="{CC65B917-B593-4203-96EB-12F069322CE8}" type="presParOf" srcId="{C415F9C1-7248-45CC-8827-70DFE8990AF4}" destId="{F5AF8267-F9D3-43B7-8F16-20DE312A0F9A}" srcOrd="0" destOrd="0" presId="urn:microsoft.com/office/officeart/2008/layout/VerticalCurvedList"/>
    <dgm:cxn modelId="{CB266C76-53F4-454F-A8E4-2CF010A0F907}" type="presParOf" srcId="{F807EDB5-A9EE-46ED-A276-6B32BBE1726E}" destId="{D0FC2D81-69D6-4E94-959C-9729763E54D1}" srcOrd="3" destOrd="0" presId="urn:microsoft.com/office/officeart/2008/layout/VerticalCurvedList"/>
    <dgm:cxn modelId="{3BECB01B-286B-4FC6-A61D-CBB332FD3F8C}" type="presParOf" srcId="{F807EDB5-A9EE-46ED-A276-6B32BBE1726E}" destId="{38E996FB-6CE8-482A-BDE2-C3C9105CE7CC}" srcOrd="4" destOrd="0" presId="urn:microsoft.com/office/officeart/2008/layout/VerticalCurvedList"/>
    <dgm:cxn modelId="{CD5C7CFC-6705-4BA7-9B29-C9E0F2784E51}" type="presParOf" srcId="{38E996FB-6CE8-482A-BDE2-C3C9105CE7CC}" destId="{1011899D-3FE5-41E2-A939-53EB901186B6}" srcOrd="0" destOrd="0" presId="urn:microsoft.com/office/officeart/2008/layout/VerticalCurvedList"/>
    <dgm:cxn modelId="{BB1C5743-BA2A-42A2-93F6-A15B754660F9}" type="presParOf" srcId="{F807EDB5-A9EE-46ED-A276-6B32BBE1726E}" destId="{7C08F375-DBAF-47BC-8C4C-9B88A536B9CC}" srcOrd="5" destOrd="0" presId="urn:microsoft.com/office/officeart/2008/layout/VerticalCurvedList"/>
    <dgm:cxn modelId="{DA011B6F-F0AB-450A-8E96-AADA3868BFC4}" type="presParOf" srcId="{F807EDB5-A9EE-46ED-A276-6B32BBE1726E}" destId="{CBE5EF39-9CE4-4CA2-8E8E-4D68187AF08D}" srcOrd="6" destOrd="0" presId="urn:microsoft.com/office/officeart/2008/layout/VerticalCurvedList"/>
    <dgm:cxn modelId="{8352D59B-39B4-4F06-9F6C-9484902A7221}" type="presParOf" srcId="{CBE5EF39-9CE4-4CA2-8E8E-4D68187AF08D}" destId="{B6C30D38-4AB4-4645-B23B-D9D36C238A90}" srcOrd="0" destOrd="0" presId="urn:microsoft.com/office/officeart/2008/layout/VerticalCurvedList"/>
    <dgm:cxn modelId="{285FA2E7-9633-4F58-8B4A-E54DD910CF1B}" type="presParOf" srcId="{F807EDB5-A9EE-46ED-A276-6B32BBE1726E}" destId="{BE8ED187-F12A-4147-AC23-456040968474}" srcOrd="7" destOrd="0" presId="urn:microsoft.com/office/officeart/2008/layout/VerticalCurvedList"/>
    <dgm:cxn modelId="{35C13C2B-43F9-4A36-9093-F72F7DB5781A}" type="presParOf" srcId="{F807EDB5-A9EE-46ED-A276-6B32BBE1726E}" destId="{99977F5A-88C2-4FC9-8DC8-AB1ED5881C31}" srcOrd="8" destOrd="0" presId="urn:microsoft.com/office/officeart/2008/layout/VerticalCurvedList"/>
    <dgm:cxn modelId="{161ADB9F-D147-4286-A3B1-6BF7006C5E3A}" type="presParOf" srcId="{99977F5A-88C2-4FC9-8DC8-AB1ED5881C31}" destId="{AF6D6C2B-6294-47DB-B258-90D33E0E10AB}" srcOrd="0" destOrd="0" presId="urn:microsoft.com/office/officeart/2008/layout/VerticalCurvedList"/>
    <dgm:cxn modelId="{CF9D2C41-E9DE-4183-844E-04ED59ED11EC}" type="presParOf" srcId="{F807EDB5-A9EE-46ED-A276-6B32BBE1726E}" destId="{3C4BD3BE-C823-4627-BD0D-9DC4E819B69D}" srcOrd="9" destOrd="0" presId="urn:microsoft.com/office/officeart/2008/layout/VerticalCurvedList"/>
    <dgm:cxn modelId="{C2913CA1-8F72-4096-BC7F-7F25E6A72B94}" type="presParOf" srcId="{F807EDB5-A9EE-46ED-A276-6B32BBE1726E}" destId="{D1A265A2-0397-46BA-ACFD-E2E7273BB71A}" srcOrd="10" destOrd="0" presId="urn:microsoft.com/office/officeart/2008/layout/VerticalCurvedList"/>
    <dgm:cxn modelId="{0DC1B3D6-DB75-4E5C-8456-80B009387EEE}" type="presParOf" srcId="{D1A265A2-0397-46BA-ACFD-E2E7273BB71A}" destId="{7F77499D-2E03-4F9A-9503-72198688822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6E4215-72CA-4C32-97AA-1F8A7E1D3D15}">
      <dsp:nvSpPr>
        <dsp:cNvPr id="0" name=""/>
        <dsp:cNvSpPr/>
      </dsp:nvSpPr>
      <dsp:spPr>
        <a:xfrm>
          <a:off x="-5460039" y="-836017"/>
          <a:ext cx="6501209" cy="6501209"/>
        </a:xfrm>
        <a:prstGeom prst="blockArc">
          <a:avLst>
            <a:gd name="adj1" fmla="val 18900000"/>
            <a:gd name="adj2" fmla="val 2700000"/>
            <a:gd name="adj3" fmla="val 332"/>
          </a:avLst>
        </a:pr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99C97347-4F4C-41FE-A4CB-EE6A9FF0E424}">
      <dsp:nvSpPr>
        <dsp:cNvPr id="0" name=""/>
        <dsp:cNvSpPr/>
      </dsp:nvSpPr>
      <dsp:spPr>
        <a:xfrm>
          <a:off x="455244" y="301726"/>
          <a:ext cx="11464696" cy="603839"/>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79298" tIns="83820" rIns="83820" bIns="83820" numCol="1" spcCol="1270" anchor="ctr" anchorCtr="0">
          <a:noAutofit/>
        </a:bodyPr>
        <a:lstStyle/>
        <a:p>
          <a:pPr lvl="0" algn="l" defTabSz="1466850">
            <a:lnSpc>
              <a:spcPct val="90000"/>
            </a:lnSpc>
            <a:spcBef>
              <a:spcPct val="0"/>
            </a:spcBef>
            <a:spcAft>
              <a:spcPct val="35000"/>
            </a:spcAft>
          </a:pPr>
          <a:r>
            <a:rPr lang="ru-RU" sz="3300" b="0" kern="1200" dirty="0" smtClean="0">
              <a:latin typeface="Times New Roman" panose="02020603050405020304" pitchFamily="18" charset="0"/>
              <a:cs typeface="Times New Roman" panose="02020603050405020304" pitchFamily="18" charset="0"/>
            </a:rPr>
            <a:t>14.1</a:t>
          </a:r>
          <a:r>
            <a:rPr lang="ru-RU" sz="3300" b="0" kern="1200" dirty="0" smtClean="0">
              <a:latin typeface="Times New Roman" panose="02020603050405020304" pitchFamily="18" charset="0"/>
              <a:cs typeface="Times New Roman" panose="02020603050405020304" pitchFamily="18" charset="0"/>
            </a:rPr>
            <a:t>. </a:t>
          </a:r>
          <a:r>
            <a:rPr lang="ru-RU" sz="3300" b="0" kern="1200" dirty="0" err="1" smtClean="0">
              <a:latin typeface="Times New Roman" panose="02020603050405020304" pitchFamily="18" charset="0"/>
              <a:cs typeface="Times New Roman" panose="02020603050405020304" pitchFamily="18" charset="0"/>
            </a:rPr>
            <a:t>Оптикалық</a:t>
          </a:r>
          <a:r>
            <a:rPr lang="ru-RU" sz="3300" b="0" kern="1200" dirty="0" smtClean="0">
              <a:latin typeface="Times New Roman" panose="02020603050405020304" pitchFamily="18" charset="0"/>
              <a:cs typeface="Times New Roman" panose="02020603050405020304" pitchFamily="18" charset="0"/>
            </a:rPr>
            <a:t> </a:t>
          </a:r>
          <a:r>
            <a:rPr lang="ru-RU" sz="3300" b="0" kern="1200" dirty="0" err="1" smtClean="0">
              <a:latin typeface="Times New Roman" panose="02020603050405020304" pitchFamily="18" charset="0"/>
              <a:cs typeface="Times New Roman" panose="02020603050405020304" pitchFamily="18" charset="0"/>
            </a:rPr>
            <a:t>мультиплексорлар</a:t>
          </a:r>
          <a:r>
            <a:rPr lang="ru-RU" sz="3300" b="0" kern="1200" dirty="0" smtClean="0">
              <a:latin typeface="Times New Roman" panose="02020603050405020304" pitchFamily="18" charset="0"/>
              <a:cs typeface="Times New Roman" panose="02020603050405020304" pitchFamily="18" charset="0"/>
            </a:rPr>
            <a:t>/</a:t>
          </a:r>
          <a:r>
            <a:rPr lang="ru-RU" sz="3300" b="0" kern="1200" dirty="0" err="1" smtClean="0">
              <a:latin typeface="Times New Roman" panose="02020603050405020304" pitchFamily="18" charset="0"/>
              <a:cs typeface="Times New Roman" panose="02020603050405020304" pitchFamily="18" charset="0"/>
            </a:rPr>
            <a:t>демультиплексорлар</a:t>
          </a:r>
          <a:endParaRPr lang="ru-RU" sz="3300" b="0" kern="1200" dirty="0">
            <a:latin typeface="Times New Roman" panose="02020603050405020304" pitchFamily="18" charset="0"/>
            <a:cs typeface="Times New Roman" panose="02020603050405020304" pitchFamily="18" charset="0"/>
          </a:endParaRPr>
        </a:p>
      </dsp:txBody>
      <dsp:txXfrm>
        <a:off x="455244" y="301726"/>
        <a:ext cx="11464696" cy="603839"/>
      </dsp:txXfrm>
    </dsp:sp>
    <dsp:sp modelId="{F5AF8267-F9D3-43B7-8F16-20DE312A0F9A}">
      <dsp:nvSpPr>
        <dsp:cNvPr id="0" name=""/>
        <dsp:cNvSpPr/>
      </dsp:nvSpPr>
      <dsp:spPr>
        <a:xfrm>
          <a:off x="77844" y="226246"/>
          <a:ext cx="754799" cy="75479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D0FC2D81-69D6-4E94-959C-9729763E54D1}">
      <dsp:nvSpPr>
        <dsp:cNvPr id="0" name=""/>
        <dsp:cNvSpPr/>
      </dsp:nvSpPr>
      <dsp:spPr>
        <a:xfrm>
          <a:off x="887938" y="1207196"/>
          <a:ext cx="11032002" cy="603839"/>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79298" tIns="83820" rIns="83820" bIns="83820" numCol="1" spcCol="1270" anchor="ctr" anchorCtr="0">
          <a:noAutofit/>
        </a:bodyPr>
        <a:lstStyle/>
        <a:p>
          <a:pPr lvl="0" algn="l" defTabSz="1466850">
            <a:lnSpc>
              <a:spcPct val="90000"/>
            </a:lnSpc>
            <a:spcBef>
              <a:spcPct val="0"/>
            </a:spcBef>
            <a:spcAft>
              <a:spcPct val="35000"/>
            </a:spcAft>
          </a:pPr>
          <a:r>
            <a:rPr lang="kk-KZ" sz="3300" b="0" kern="1200" dirty="0" smtClean="0">
              <a:latin typeface="Times New Roman" panose="02020603050405020304" pitchFamily="18" charset="0"/>
              <a:cs typeface="Times New Roman" panose="02020603050405020304" pitchFamily="18" charset="0"/>
            </a:rPr>
            <a:t>14.2. </a:t>
          </a:r>
          <a:r>
            <a:rPr lang="ru-RU" sz="3300" b="0" kern="1200" dirty="0" err="1" smtClean="0">
              <a:latin typeface="Times New Roman" panose="02020603050405020304" pitchFamily="18" charset="0"/>
              <a:cs typeface="Times New Roman" panose="02020603050405020304" pitchFamily="18" charset="0"/>
            </a:rPr>
            <a:t>Электроптикалық</a:t>
          </a:r>
          <a:r>
            <a:rPr lang="ru-RU" sz="3300" b="0" kern="1200" dirty="0" smtClean="0">
              <a:latin typeface="Times New Roman" panose="02020603050405020304" pitchFamily="18" charset="0"/>
              <a:cs typeface="Times New Roman" panose="02020603050405020304" pitchFamily="18" charset="0"/>
            </a:rPr>
            <a:t> </a:t>
          </a:r>
          <a:r>
            <a:rPr lang="ru-RU" sz="3300" b="0" kern="1200" dirty="0" err="1" smtClean="0">
              <a:latin typeface="Times New Roman" panose="02020603050405020304" pitchFamily="18" charset="0"/>
              <a:cs typeface="Times New Roman" panose="02020603050405020304" pitchFamily="18" charset="0"/>
            </a:rPr>
            <a:t>модуляторлар</a:t>
          </a:r>
          <a:endParaRPr lang="ru-RU" sz="3300" b="0" kern="1200" dirty="0">
            <a:latin typeface="Times New Roman" panose="02020603050405020304" pitchFamily="18" charset="0"/>
            <a:cs typeface="Times New Roman" panose="02020603050405020304" pitchFamily="18" charset="0"/>
          </a:endParaRPr>
        </a:p>
      </dsp:txBody>
      <dsp:txXfrm>
        <a:off x="887938" y="1207196"/>
        <a:ext cx="11032002" cy="603839"/>
      </dsp:txXfrm>
    </dsp:sp>
    <dsp:sp modelId="{1011899D-3FE5-41E2-A939-53EB901186B6}">
      <dsp:nvSpPr>
        <dsp:cNvPr id="0" name=""/>
        <dsp:cNvSpPr/>
      </dsp:nvSpPr>
      <dsp:spPr>
        <a:xfrm>
          <a:off x="510538" y="1131716"/>
          <a:ext cx="754799" cy="75479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7C08F375-DBAF-47BC-8C4C-9B88A536B9CC}">
      <dsp:nvSpPr>
        <dsp:cNvPr id="0" name=""/>
        <dsp:cNvSpPr/>
      </dsp:nvSpPr>
      <dsp:spPr>
        <a:xfrm>
          <a:off x="1020741" y="2112667"/>
          <a:ext cx="10899200" cy="603839"/>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79298" tIns="83820" rIns="83820" bIns="83820" numCol="1" spcCol="1270" anchor="ctr" anchorCtr="0">
          <a:noAutofit/>
        </a:bodyPr>
        <a:lstStyle/>
        <a:p>
          <a:pPr lvl="0" algn="l" defTabSz="1466850">
            <a:lnSpc>
              <a:spcPct val="90000"/>
            </a:lnSpc>
            <a:spcBef>
              <a:spcPct val="0"/>
            </a:spcBef>
            <a:spcAft>
              <a:spcPct val="35000"/>
            </a:spcAft>
          </a:pPr>
          <a:r>
            <a:rPr lang="ru-RU" sz="3300" b="0" kern="1200" dirty="0" smtClean="0">
              <a:latin typeface="Times New Roman" panose="02020603050405020304" pitchFamily="18" charset="0"/>
              <a:cs typeface="Times New Roman" panose="02020603050405020304" pitchFamily="18" charset="0"/>
            </a:rPr>
            <a:t>14.3.	</a:t>
          </a:r>
          <a:r>
            <a:rPr lang="ru-RU" sz="3300" b="0" kern="1200" dirty="0" err="1" smtClean="0">
              <a:latin typeface="Times New Roman" panose="02020603050405020304" pitchFamily="18" charset="0"/>
              <a:cs typeface="Times New Roman" panose="02020603050405020304" pitchFamily="18" charset="0"/>
            </a:rPr>
            <a:t>Аттенюаторлар</a:t>
          </a:r>
          <a:endParaRPr lang="ru-RU" sz="3300" b="0" kern="1200" dirty="0">
            <a:latin typeface="Times New Roman" panose="02020603050405020304" pitchFamily="18" charset="0"/>
            <a:cs typeface="Times New Roman" panose="02020603050405020304" pitchFamily="18" charset="0"/>
          </a:endParaRPr>
        </a:p>
      </dsp:txBody>
      <dsp:txXfrm>
        <a:off x="1020741" y="2112667"/>
        <a:ext cx="10899200" cy="603839"/>
      </dsp:txXfrm>
    </dsp:sp>
    <dsp:sp modelId="{B6C30D38-4AB4-4645-B23B-D9D36C238A90}">
      <dsp:nvSpPr>
        <dsp:cNvPr id="0" name=""/>
        <dsp:cNvSpPr/>
      </dsp:nvSpPr>
      <dsp:spPr>
        <a:xfrm>
          <a:off x="643341" y="2037187"/>
          <a:ext cx="754799" cy="75479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BE8ED187-F12A-4147-AC23-456040968474}">
      <dsp:nvSpPr>
        <dsp:cNvPr id="0" name=""/>
        <dsp:cNvSpPr/>
      </dsp:nvSpPr>
      <dsp:spPr>
        <a:xfrm>
          <a:off x="887938" y="3018137"/>
          <a:ext cx="11032002" cy="603839"/>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79298" tIns="83820" rIns="83820" bIns="83820" numCol="1" spcCol="1270" anchor="ctr" anchorCtr="0">
          <a:noAutofit/>
        </a:bodyPr>
        <a:lstStyle/>
        <a:p>
          <a:pPr lvl="0" algn="l" defTabSz="1466850">
            <a:lnSpc>
              <a:spcPct val="90000"/>
            </a:lnSpc>
            <a:spcBef>
              <a:spcPct val="0"/>
            </a:spcBef>
            <a:spcAft>
              <a:spcPct val="35000"/>
            </a:spcAft>
          </a:pPr>
          <a:r>
            <a:rPr lang="kk-KZ" sz="3300" b="0" kern="1200" dirty="0" smtClean="0">
              <a:latin typeface="Times New Roman" panose="02020603050405020304" pitchFamily="18" charset="0"/>
              <a:cs typeface="Times New Roman" panose="02020603050405020304" pitchFamily="18" charset="0"/>
            </a:rPr>
            <a:t>14.4.	Оптикалық сүзгілер</a:t>
          </a:r>
          <a:endParaRPr lang="ru-RU" sz="3300" b="0" kern="1200" dirty="0">
            <a:latin typeface="Times New Roman" panose="02020603050405020304" pitchFamily="18" charset="0"/>
            <a:cs typeface="Times New Roman" panose="02020603050405020304" pitchFamily="18" charset="0"/>
          </a:endParaRPr>
        </a:p>
      </dsp:txBody>
      <dsp:txXfrm>
        <a:off x="887938" y="3018137"/>
        <a:ext cx="11032002" cy="603839"/>
      </dsp:txXfrm>
    </dsp:sp>
    <dsp:sp modelId="{AF6D6C2B-6294-47DB-B258-90D33E0E10AB}">
      <dsp:nvSpPr>
        <dsp:cNvPr id="0" name=""/>
        <dsp:cNvSpPr/>
      </dsp:nvSpPr>
      <dsp:spPr>
        <a:xfrm>
          <a:off x="510538" y="2942657"/>
          <a:ext cx="754799" cy="75479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3C4BD3BE-C823-4627-BD0D-9DC4E819B69D}">
      <dsp:nvSpPr>
        <dsp:cNvPr id="0" name=""/>
        <dsp:cNvSpPr/>
      </dsp:nvSpPr>
      <dsp:spPr>
        <a:xfrm>
          <a:off x="455244" y="3923607"/>
          <a:ext cx="11464696" cy="603839"/>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79298" tIns="83820" rIns="83820" bIns="83820" numCol="1" spcCol="1270" anchor="ctr" anchorCtr="0">
          <a:noAutofit/>
        </a:bodyPr>
        <a:lstStyle/>
        <a:p>
          <a:pPr lvl="0" algn="l" defTabSz="1466850">
            <a:lnSpc>
              <a:spcPct val="90000"/>
            </a:lnSpc>
            <a:spcBef>
              <a:spcPct val="0"/>
            </a:spcBef>
            <a:spcAft>
              <a:spcPct val="35000"/>
            </a:spcAft>
          </a:pPr>
          <a:r>
            <a:rPr lang="ru-RU" sz="3300" b="0" kern="1200" dirty="0" smtClean="0">
              <a:latin typeface="Times New Roman" panose="02020603050405020304" pitchFamily="18" charset="0"/>
              <a:cs typeface="Times New Roman" panose="02020603050405020304" pitchFamily="18" charset="0"/>
            </a:rPr>
            <a:t>14.5.Бақылаусұрақтары</a:t>
          </a:r>
          <a:endParaRPr lang="ru-RU" sz="3300" b="0" kern="1200" dirty="0">
            <a:latin typeface="Times New Roman" panose="02020603050405020304" pitchFamily="18" charset="0"/>
            <a:cs typeface="Times New Roman" panose="02020603050405020304" pitchFamily="18" charset="0"/>
          </a:endParaRPr>
        </a:p>
      </dsp:txBody>
      <dsp:txXfrm>
        <a:off x="455244" y="3923607"/>
        <a:ext cx="11464696" cy="603839"/>
      </dsp:txXfrm>
    </dsp:sp>
    <dsp:sp modelId="{7F77499D-2E03-4F9A-9503-72198688822A}">
      <dsp:nvSpPr>
        <dsp:cNvPr id="0" name=""/>
        <dsp:cNvSpPr/>
      </dsp:nvSpPr>
      <dsp:spPr>
        <a:xfrm>
          <a:off x="77844" y="3848127"/>
          <a:ext cx="754799" cy="75479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3A632C7-17B7-48EF-A8A8-DC0561D25864}" type="datetimeFigureOut">
              <a:rPr lang="ru-RU" smtClean="0"/>
              <a:t>02.08.2022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2341334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3A632C7-17B7-48EF-A8A8-DC0561D25864}" type="datetimeFigureOut">
              <a:rPr lang="ru-RU" smtClean="0"/>
              <a:t>02.08.2022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2874444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3A632C7-17B7-48EF-A8A8-DC0561D25864}" type="datetimeFigureOut">
              <a:rPr lang="ru-RU" smtClean="0"/>
              <a:t>02.08.2022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169366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3A632C7-17B7-48EF-A8A8-DC0561D25864}" type="datetimeFigureOut">
              <a:rPr lang="ru-RU" smtClean="0"/>
              <a:t>02.08.2022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3273441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3A632C7-17B7-48EF-A8A8-DC0561D25864}" type="datetimeFigureOut">
              <a:rPr lang="ru-RU" smtClean="0"/>
              <a:t>02.08.2022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1845004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3A632C7-17B7-48EF-A8A8-DC0561D25864}" type="datetimeFigureOut">
              <a:rPr lang="ru-RU" smtClean="0"/>
              <a:t>02.08.2022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2268768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3A632C7-17B7-48EF-A8A8-DC0561D25864}" type="datetimeFigureOut">
              <a:rPr lang="ru-RU" smtClean="0"/>
              <a:t>02.08.2022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4213778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3A632C7-17B7-48EF-A8A8-DC0561D25864}" type="datetimeFigureOut">
              <a:rPr lang="ru-RU" smtClean="0"/>
              <a:t>02.08.2022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98164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3A632C7-17B7-48EF-A8A8-DC0561D25864}" type="datetimeFigureOut">
              <a:rPr lang="ru-RU" smtClean="0"/>
              <a:t>02.08.2022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2245221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3A632C7-17B7-48EF-A8A8-DC0561D25864}" type="datetimeFigureOut">
              <a:rPr lang="ru-RU" smtClean="0"/>
              <a:t>02.08.2022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164391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3A632C7-17B7-48EF-A8A8-DC0561D25864}" type="datetimeFigureOut">
              <a:rPr lang="ru-RU" smtClean="0"/>
              <a:t>02.08.2022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687685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A632C7-17B7-48EF-A8A8-DC0561D25864}" type="datetimeFigureOut">
              <a:rPr lang="ru-RU" smtClean="0"/>
              <a:t>02.08.2022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78C3A5-ED9E-45EB-8969-8269F1D19D4B}" type="slidenum">
              <a:rPr lang="ru-RU" smtClean="0"/>
              <a:t>‹#›</a:t>
            </a:fld>
            <a:endParaRPr lang="ru-RU"/>
          </a:p>
        </p:txBody>
      </p:sp>
    </p:spTree>
    <p:extLst>
      <p:ext uri="{BB962C8B-B14F-4D97-AF65-F5344CB8AC3E}">
        <p14:creationId xmlns:p14="http://schemas.microsoft.com/office/powerpoint/2010/main" val="22915964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3"/>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Нашивка 4"/>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7" name="Прямоугольник 6"/>
          <p:cNvSpPr/>
          <p:nvPr/>
        </p:nvSpPr>
        <p:spPr>
          <a:xfrm>
            <a:off x="-1" y="1712586"/>
            <a:ext cx="12192000"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000" dirty="0" err="1" smtClean="0">
                <a:latin typeface="Times New Roman" panose="02020603050405020304" pitchFamily="18" charset="0"/>
                <a:cs typeface="Times New Roman" panose="02020603050405020304" pitchFamily="18" charset="0"/>
              </a:rPr>
              <a:t>Оптикалық</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бағыттаушы</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орталар</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және</a:t>
            </a:r>
            <a:r>
              <a:rPr lang="ru-RU" sz="2000" dirty="0" smtClean="0">
                <a:latin typeface="Times New Roman" panose="02020603050405020304" pitchFamily="18" charset="0"/>
                <a:cs typeface="Times New Roman" panose="02020603050405020304" pitchFamily="18" charset="0"/>
              </a:rPr>
              <a:t> ТОБЖ </a:t>
            </a:r>
            <a:r>
              <a:rPr lang="ru-RU" sz="2000" dirty="0" err="1" smtClean="0">
                <a:latin typeface="Times New Roman" panose="02020603050405020304" pitchFamily="18" charset="0"/>
                <a:cs typeface="Times New Roman" panose="02020603050405020304" pitchFamily="18" charset="0"/>
              </a:rPr>
              <a:t>пассивті</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компоненттері</a:t>
            </a:r>
            <a:endParaRPr lang="ru-RU" sz="2000" dirty="0">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2286147" y="428593"/>
            <a:ext cx="8772379"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000" dirty="0" smtClean="0">
                <a:latin typeface="Times New Roman" panose="02020603050405020304" pitchFamily="18" charset="0"/>
                <a:cs typeface="Times New Roman" panose="02020603050405020304" pitchFamily="18" charset="0"/>
              </a:rPr>
              <a:t>Қ.И. </a:t>
            </a:r>
            <a:r>
              <a:rPr lang="ru-RU" sz="2000" dirty="0" err="1" smtClean="0">
                <a:latin typeface="Times New Roman" panose="02020603050405020304" pitchFamily="18" charset="0"/>
                <a:cs typeface="Times New Roman" panose="02020603050405020304" pitchFamily="18" charset="0"/>
              </a:rPr>
              <a:t>Сәтбаев</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атындағы</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Қазақ</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ұлттық</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техникалық</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зерттеу</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университеті</a:t>
            </a:r>
            <a:endParaRPr lang="ru-RU" sz="2000" dirty="0">
              <a:latin typeface="Times New Roman" panose="02020603050405020304" pitchFamily="18" charset="0"/>
              <a:cs typeface="Times New Roman" panose="02020603050405020304" pitchFamily="18" charset="0"/>
            </a:endParaRPr>
          </a:p>
        </p:txBody>
      </p:sp>
      <p:pic>
        <p:nvPicPr>
          <p:cNvPr id="9" name="Рисунок 8"/>
          <p:cNvPicPr>
            <a:picLocks noChangeAspect="1"/>
          </p:cNvPicPr>
          <p:nvPr/>
        </p:nvPicPr>
        <p:blipFill rotWithShape="1">
          <a:blip r:embed="rId2">
            <a:extLst>
              <a:ext uri="{28A0092B-C50C-407E-A947-70E740481C1C}">
                <a14:useLocalDpi xmlns:a14="http://schemas.microsoft.com/office/drawing/2010/main" val="0"/>
              </a:ext>
            </a:extLst>
          </a:blip>
          <a:srcRect l="31520" t="31571" r="32689" b="33953"/>
          <a:stretch/>
        </p:blipFill>
        <p:spPr>
          <a:xfrm>
            <a:off x="0" y="58906"/>
            <a:ext cx="2447779" cy="1139484"/>
          </a:xfrm>
          <a:prstGeom prst="rect">
            <a:avLst/>
          </a:prstGeom>
        </p:spPr>
      </p:pic>
      <p:sp>
        <p:nvSpPr>
          <p:cNvPr id="10" name="Прямоугольник 9"/>
          <p:cNvSpPr/>
          <p:nvPr/>
        </p:nvSpPr>
        <p:spPr>
          <a:xfrm>
            <a:off x="3047999" y="2884286"/>
            <a:ext cx="6096000" cy="738664"/>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spAutoFit/>
          </a:bodyPr>
          <a:lstStyle/>
          <a:p>
            <a:pPr algn="ctr"/>
            <a:r>
              <a:rPr lang="ru-RU" sz="2400" dirty="0" smtClean="0">
                <a:latin typeface="Times New Roman" panose="02020603050405020304" pitchFamily="18" charset="0"/>
                <a:cs typeface="Times New Roman" panose="02020603050405020304" pitchFamily="18" charset="0"/>
              </a:rPr>
              <a:t>ЛЕКЦИЯ </a:t>
            </a:r>
            <a:r>
              <a:rPr lang="kk-KZ" sz="2400" dirty="0" smtClean="0">
                <a:latin typeface="Times New Roman" panose="02020603050405020304" pitchFamily="18" charset="0"/>
                <a:cs typeface="Times New Roman" panose="02020603050405020304" pitchFamily="18" charset="0"/>
              </a:rPr>
              <a:t>№</a:t>
            </a:r>
            <a:r>
              <a:rPr lang="ru-RU" sz="2400" dirty="0" smtClean="0">
                <a:latin typeface="Times New Roman" panose="02020603050405020304" pitchFamily="18" charset="0"/>
                <a:cs typeface="Times New Roman" panose="02020603050405020304" pitchFamily="18" charset="0"/>
              </a:rPr>
              <a:t>14</a:t>
            </a:r>
            <a:endParaRPr lang="ru-RU" sz="2400" dirty="0" smtClean="0">
              <a:latin typeface="Times New Roman" panose="02020603050405020304" pitchFamily="18" charset="0"/>
              <a:cs typeface="Times New Roman" panose="02020603050405020304" pitchFamily="18" charset="0"/>
            </a:endParaRPr>
          </a:p>
          <a:p>
            <a:endPar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1" name="Прямоугольник 10"/>
          <p:cNvSpPr/>
          <p:nvPr/>
        </p:nvSpPr>
        <p:spPr>
          <a:xfrm>
            <a:off x="5160679" y="6087546"/>
            <a:ext cx="1870641"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spAutoFit/>
          </a:bodyPr>
          <a:lstStyle/>
          <a:p>
            <a:pPr algn="ctr"/>
            <a:r>
              <a:rPr lang="kk-KZ" sz="2000" dirty="0" smtClean="0">
                <a:latin typeface="Times New Roman" panose="02020603050405020304" pitchFamily="18" charset="0"/>
                <a:cs typeface="Times New Roman" panose="02020603050405020304" pitchFamily="18" charset="0"/>
              </a:rPr>
              <a:t>Алматы 2022 ж</a:t>
            </a:r>
            <a:endParaRPr lang="ru-RU" sz="2000" dirty="0">
              <a:latin typeface="Times New Roman" panose="02020603050405020304" pitchFamily="18" charset="0"/>
              <a:cs typeface="Times New Roman" panose="02020603050405020304" pitchFamily="18" charset="0"/>
            </a:endParaRPr>
          </a:p>
        </p:txBody>
      </p:sp>
      <p:sp>
        <p:nvSpPr>
          <p:cNvPr id="13" name="Прямоугольник 12"/>
          <p:cNvSpPr/>
          <p:nvPr/>
        </p:nvSpPr>
        <p:spPr>
          <a:xfrm>
            <a:off x="3740867" y="3871320"/>
            <a:ext cx="4710264"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spAutoFit/>
          </a:bodyPr>
          <a:lstStyle/>
          <a:p>
            <a:pPr algn="ctr"/>
            <a:r>
              <a:rPr lang="kk-KZ" sz="2800" dirty="0"/>
              <a:t>ТОТЖ пассивті компоненттері</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54697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3"/>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Нашивка 4"/>
          <p:cNvSpPr/>
          <p:nvPr/>
        </p:nvSpPr>
        <p:spPr>
          <a:xfrm>
            <a:off x="11058526" y="278604"/>
            <a:ext cx="1133474"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10</a:t>
            </a:r>
            <a:endParaRPr lang="ru-RU" dirty="0">
              <a:solidFill>
                <a:schemeClr val="tx1"/>
              </a:solidFill>
            </a:endParaRPr>
          </a:p>
        </p:txBody>
      </p:sp>
      <p:sp>
        <p:nvSpPr>
          <p:cNvPr id="2" name="Прямоугольник 1"/>
          <p:cNvSpPr/>
          <p:nvPr/>
        </p:nvSpPr>
        <p:spPr>
          <a:xfrm>
            <a:off x="164307" y="397815"/>
            <a:ext cx="10729913"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indent="450215" algn="ctr">
              <a:spcAft>
                <a:spcPts val="0"/>
              </a:spcAft>
            </a:pP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Электроптикалық</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модуляторлар</a:t>
            </a:r>
            <a:endParaRPr lang="ru-RU"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Прямоугольник 5"/>
          <p:cNvSpPr/>
          <p:nvPr/>
        </p:nvSpPr>
        <p:spPr>
          <a:xfrm>
            <a:off x="471487" y="978691"/>
            <a:ext cx="5057775" cy="5632311"/>
          </a:xfrm>
          <a:prstGeom prst="rect">
            <a:avLst/>
          </a:prstGeom>
        </p:spPr>
        <p:txBody>
          <a:bodyPr wrap="square">
            <a:spAutoFit/>
          </a:bodyPr>
          <a:lstStyle/>
          <a:p>
            <a:pPr algn="just"/>
            <a:r>
              <a:rPr lang="ru-RU" dirty="0" err="1"/>
              <a:t>Сипаттамалардан</a:t>
            </a:r>
            <a:r>
              <a:rPr lang="ru-RU" dirty="0"/>
              <a:t> </a:t>
            </a:r>
            <a:r>
              <a:rPr lang="ru-RU" dirty="0" err="1"/>
              <a:t>нөлдік</a:t>
            </a:r>
            <a:r>
              <a:rPr lang="ru-RU" dirty="0"/>
              <a:t> </a:t>
            </a:r>
            <a:r>
              <a:rPr lang="ru-RU" dirty="0" err="1"/>
              <a:t>ығысу</a:t>
            </a:r>
            <a:r>
              <a:rPr lang="ru-RU" dirty="0"/>
              <a:t> </a:t>
            </a:r>
            <a:r>
              <a:rPr lang="ru-RU" dirty="0" err="1"/>
              <a:t>кезінде</a:t>
            </a:r>
            <a:r>
              <a:rPr lang="ru-RU" dirty="0"/>
              <a:t> </a:t>
            </a:r>
            <a:r>
              <a:rPr lang="ru-RU" dirty="0" err="1"/>
              <a:t>модуляцияланған</a:t>
            </a:r>
            <a:r>
              <a:rPr lang="ru-RU" dirty="0"/>
              <a:t> </a:t>
            </a:r>
            <a:r>
              <a:rPr lang="ru-RU" dirty="0" err="1"/>
              <a:t>сәулелену</a:t>
            </a:r>
            <a:r>
              <a:rPr lang="ru-RU" dirty="0"/>
              <a:t> </a:t>
            </a:r>
            <a:r>
              <a:rPr lang="ru-RU" dirty="0" err="1"/>
              <a:t>қабықшасының</a:t>
            </a:r>
            <a:r>
              <a:rPr lang="ru-RU" dirty="0"/>
              <a:t> </a:t>
            </a:r>
            <a:r>
              <a:rPr lang="ru-RU" dirty="0" err="1"/>
              <a:t>жиілігі</a:t>
            </a:r>
            <a:r>
              <a:rPr lang="ru-RU" dirty="0"/>
              <a:t> </a:t>
            </a:r>
            <a:r>
              <a:rPr lang="ru-RU" dirty="0" err="1"/>
              <a:t>модуляциялаушы</a:t>
            </a:r>
            <a:r>
              <a:rPr lang="ru-RU" dirty="0"/>
              <a:t> сигнал </a:t>
            </a:r>
            <a:r>
              <a:rPr lang="ru-RU" dirty="0" err="1"/>
              <a:t>жиілігімен</a:t>
            </a:r>
            <a:r>
              <a:rPr lang="ru-RU" dirty="0"/>
              <a:t> </a:t>
            </a:r>
            <a:r>
              <a:rPr lang="ru-RU" dirty="0" err="1"/>
              <a:t>салыстырғанда</a:t>
            </a:r>
            <a:r>
              <a:rPr lang="ru-RU" dirty="0"/>
              <a:t> </a:t>
            </a:r>
            <a:r>
              <a:rPr lang="ru-RU" dirty="0" err="1"/>
              <a:t>екі</a:t>
            </a:r>
            <a:r>
              <a:rPr lang="ru-RU" dirty="0"/>
              <a:t> </a:t>
            </a:r>
            <a:r>
              <a:rPr lang="ru-RU" dirty="0" err="1"/>
              <a:t>есе</a:t>
            </a:r>
            <a:r>
              <a:rPr lang="ru-RU" dirty="0"/>
              <a:t> </a:t>
            </a:r>
            <a:r>
              <a:rPr lang="ru-RU" dirty="0" err="1"/>
              <a:t>өсетінін</a:t>
            </a:r>
            <a:r>
              <a:rPr lang="ru-RU" dirty="0"/>
              <a:t> </a:t>
            </a:r>
            <a:r>
              <a:rPr lang="ru-RU" dirty="0" err="1"/>
              <a:t>көруге</a:t>
            </a:r>
            <a:r>
              <a:rPr lang="ru-RU" dirty="0"/>
              <a:t> </a:t>
            </a:r>
            <a:r>
              <a:rPr lang="ru-RU" dirty="0" err="1"/>
              <a:t>болады</a:t>
            </a:r>
            <a:r>
              <a:rPr lang="ru-RU" dirty="0"/>
              <a:t>. </a:t>
            </a:r>
            <a:r>
              <a:rPr lang="ru-RU" dirty="0" err="1"/>
              <a:t>Іс</a:t>
            </a:r>
            <a:r>
              <a:rPr lang="ru-RU" dirty="0"/>
              <a:t> </a:t>
            </a:r>
            <a:r>
              <a:rPr lang="ru-RU" dirty="0" err="1"/>
              <a:t>жүзінде</a:t>
            </a:r>
            <a:r>
              <a:rPr lang="ru-RU" dirty="0"/>
              <a:t> </a:t>
            </a:r>
            <a:r>
              <a:rPr lang="ru-RU" dirty="0" err="1"/>
              <a:t>офсетті</a:t>
            </a:r>
            <a:r>
              <a:rPr lang="ru-RU" dirty="0"/>
              <a:t> модулятор </a:t>
            </a:r>
            <a:r>
              <a:rPr lang="ru-RU" dirty="0" err="1"/>
              <a:t>әрқашан</a:t>
            </a:r>
            <a:r>
              <a:rPr lang="ru-RU" dirty="0"/>
              <a:t> </a:t>
            </a:r>
            <a:r>
              <a:rPr lang="ru-RU" dirty="0" err="1"/>
              <a:t>дерлік</a:t>
            </a:r>
            <a:r>
              <a:rPr lang="ru-RU" dirty="0"/>
              <a:t> </a:t>
            </a:r>
            <a:r>
              <a:rPr lang="ru-RU" dirty="0" err="1"/>
              <a:t>қолданылады</a:t>
            </a:r>
            <a:r>
              <a:rPr lang="ru-RU" dirty="0"/>
              <a:t>, </a:t>
            </a:r>
            <a:r>
              <a:rPr lang="ru-RU" dirty="0" err="1"/>
              <a:t>өйткені</a:t>
            </a:r>
            <a:r>
              <a:rPr lang="ru-RU" dirty="0"/>
              <a:t> </a:t>
            </a:r>
            <a:r>
              <a:rPr lang="ru-RU" dirty="0" err="1"/>
              <a:t>бұл</a:t>
            </a:r>
            <a:r>
              <a:rPr lang="ru-RU" dirty="0"/>
              <a:t> </a:t>
            </a:r>
            <a:r>
              <a:rPr lang="ru-RU" dirty="0" err="1"/>
              <a:t>жағдайда</a:t>
            </a:r>
            <a:r>
              <a:rPr lang="ru-RU" dirty="0"/>
              <a:t> конверт </a:t>
            </a:r>
            <a:r>
              <a:rPr lang="ru-RU" dirty="0" err="1"/>
              <a:t>модуляциялық</a:t>
            </a:r>
            <a:r>
              <a:rPr lang="ru-RU" dirty="0"/>
              <a:t> </a:t>
            </a:r>
            <a:r>
              <a:rPr lang="ru-RU" dirty="0" err="1"/>
              <a:t>сигналдың</a:t>
            </a:r>
            <a:r>
              <a:rPr lang="ru-RU" dirty="0"/>
              <a:t> </a:t>
            </a:r>
            <a:r>
              <a:rPr lang="ru-RU" dirty="0" err="1"/>
              <a:t>пішінін</a:t>
            </a:r>
            <a:r>
              <a:rPr lang="ru-RU" dirty="0"/>
              <a:t> </a:t>
            </a:r>
            <a:r>
              <a:rPr lang="ru-RU" dirty="0" err="1"/>
              <a:t>іс</a:t>
            </a:r>
            <a:r>
              <a:rPr lang="ru-RU" dirty="0"/>
              <a:t> </a:t>
            </a:r>
            <a:r>
              <a:rPr lang="ru-RU" dirty="0" err="1"/>
              <a:t>жүзінде</a:t>
            </a:r>
            <a:r>
              <a:rPr lang="ru-RU" dirty="0"/>
              <a:t> </a:t>
            </a:r>
            <a:r>
              <a:rPr lang="ru-RU" dirty="0" err="1"/>
              <a:t>қайталайды</a:t>
            </a:r>
            <a:r>
              <a:rPr lang="ru-RU" dirty="0"/>
              <a:t>.</a:t>
            </a:r>
          </a:p>
          <a:p>
            <a:pPr algn="just"/>
            <a:r>
              <a:rPr lang="ru-RU" dirty="0" err="1"/>
              <a:t>Қазіргі</a:t>
            </a:r>
            <a:r>
              <a:rPr lang="ru-RU" dirty="0"/>
              <a:t> </a:t>
            </a:r>
            <a:r>
              <a:rPr lang="ru-RU" dirty="0" err="1"/>
              <a:t>заманғы</a:t>
            </a:r>
            <a:r>
              <a:rPr lang="ru-RU" dirty="0"/>
              <a:t> ЭОМ литий </a:t>
            </a:r>
            <a:r>
              <a:rPr lang="ru-RU" dirty="0" err="1"/>
              <a:t>ниабаты</a:t>
            </a:r>
            <a:r>
              <a:rPr lang="ru-RU" dirty="0"/>
              <a:t> (</a:t>
            </a:r>
            <a:r>
              <a:rPr lang="en-US" dirty="0"/>
              <a:t>LiNbO3) </a:t>
            </a:r>
            <a:r>
              <a:rPr lang="ru-RU" dirty="0" err="1"/>
              <a:t>немесе</a:t>
            </a:r>
            <a:r>
              <a:rPr lang="ru-RU" dirty="0"/>
              <a:t> литий </a:t>
            </a:r>
            <a:r>
              <a:rPr lang="ru-RU" dirty="0" err="1"/>
              <a:t>танталат</a:t>
            </a:r>
            <a:r>
              <a:rPr lang="ru-RU" dirty="0"/>
              <a:t> (</a:t>
            </a:r>
            <a:r>
              <a:rPr lang="en-US" dirty="0"/>
              <a:t>LiTaO3) </a:t>
            </a:r>
            <a:r>
              <a:rPr lang="ru-RU" dirty="0" err="1"/>
              <a:t>кристалдарына</a:t>
            </a:r>
            <a:r>
              <a:rPr lang="ru-RU" dirty="0"/>
              <a:t>, </a:t>
            </a:r>
            <a:r>
              <a:rPr lang="ru-RU" dirty="0" err="1"/>
              <a:t>сондай-ақ</a:t>
            </a:r>
            <a:r>
              <a:rPr lang="ru-RU" dirty="0"/>
              <a:t> А</a:t>
            </a:r>
            <a:r>
              <a:rPr lang="en-US" dirty="0"/>
              <a:t>IIIBV </a:t>
            </a:r>
            <a:r>
              <a:rPr lang="ru-RU" dirty="0" err="1"/>
              <a:t>жартылай</a:t>
            </a:r>
            <a:r>
              <a:rPr lang="ru-RU" dirty="0"/>
              <a:t> </a:t>
            </a:r>
            <a:r>
              <a:rPr lang="ru-RU" dirty="0" err="1"/>
              <a:t>өткізгіш</a:t>
            </a:r>
            <a:r>
              <a:rPr lang="ru-RU" dirty="0"/>
              <a:t> </a:t>
            </a:r>
            <a:r>
              <a:rPr lang="ru-RU" dirty="0" err="1"/>
              <a:t>материалдарына</a:t>
            </a:r>
            <a:r>
              <a:rPr lang="ru-RU" dirty="0"/>
              <a:t> </a:t>
            </a:r>
            <a:r>
              <a:rPr lang="ru-RU" dirty="0" err="1"/>
              <a:t>негізделген</a:t>
            </a:r>
            <a:r>
              <a:rPr lang="ru-RU" dirty="0"/>
              <a:t>. </a:t>
            </a:r>
            <a:r>
              <a:rPr lang="ru-RU" dirty="0" err="1"/>
              <a:t>Қазіргі</a:t>
            </a:r>
            <a:r>
              <a:rPr lang="ru-RU" dirty="0"/>
              <a:t> </a:t>
            </a:r>
            <a:r>
              <a:rPr lang="ru-RU" dirty="0" err="1"/>
              <a:t>уақытта</a:t>
            </a:r>
            <a:r>
              <a:rPr lang="ru-RU" dirty="0"/>
              <a:t> </a:t>
            </a:r>
            <a:r>
              <a:rPr lang="en-US" dirty="0"/>
              <a:t>EOM </a:t>
            </a:r>
            <a:r>
              <a:rPr lang="ru-RU" dirty="0" err="1"/>
              <a:t>жоғарыда</a:t>
            </a:r>
            <a:r>
              <a:rPr lang="ru-RU" dirty="0"/>
              <a:t> </a:t>
            </a:r>
            <a:r>
              <a:rPr lang="ru-RU" dirty="0" err="1"/>
              <a:t>сипатталған</a:t>
            </a:r>
            <a:r>
              <a:rPr lang="ru-RU" dirty="0"/>
              <a:t> электро-</a:t>
            </a:r>
            <a:r>
              <a:rPr lang="ru-RU" dirty="0" err="1"/>
              <a:t>оптикалық</a:t>
            </a:r>
            <a:r>
              <a:rPr lang="ru-RU" dirty="0"/>
              <a:t> </a:t>
            </a:r>
            <a:r>
              <a:rPr lang="ru-RU" dirty="0" err="1"/>
              <a:t>әсерлерді</a:t>
            </a:r>
            <a:r>
              <a:rPr lang="ru-RU" dirty="0"/>
              <a:t> </a:t>
            </a:r>
            <a:r>
              <a:rPr lang="ru-RU" dirty="0" err="1"/>
              <a:t>пайдаланатын</a:t>
            </a:r>
            <a:r>
              <a:rPr lang="ru-RU" dirty="0"/>
              <a:t> </a:t>
            </a:r>
            <a:r>
              <a:rPr lang="ru-RU" dirty="0" err="1"/>
              <a:t>біріктірілген</a:t>
            </a:r>
            <a:r>
              <a:rPr lang="ru-RU" dirty="0"/>
              <a:t> </a:t>
            </a:r>
            <a:r>
              <a:rPr lang="ru-RU" dirty="0" err="1"/>
              <a:t>оптикалық</a:t>
            </a:r>
            <a:r>
              <a:rPr lang="ru-RU" dirty="0"/>
              <a:t> </a:t>
            </a:r>
            <a:r>
              <a:rPr lang="ru-RU" dirty="0" err="1"/>
              <a:t>толқындық</a:t>
            </a:r>
            <a:r>
              <a:rPr lang="ru-RU" dirty="0"/>
              <a:t> </a:t>
            </a:r>
            <a:r>
              <a:rPr lang="ru-RU" dirty="0" err="1"/>
              <a:t>модуляторларға</a:t>
            </a:r>
            <a:r>
              <a:rPr lang="ru-RU" dirty="0"/>
              <a:t> </a:t>
            </a:r>
            <a:r>
              <a:rPr lang="ru-RU" dirty="0" err="1"/>
              <a:t>негізделген</a:t>
            </a:r>
            <a:r>
              <a:rPr lang="ru-RU" dirty="0"/>
              <a:t> Мах-</a:t>
            </a:r>
            <a:r>
              <a:rPr lang="ru-RU" dirty="0" err="1"/>
              <a:t>Зендер</a:t>
            </a:r>
            <a:r>
              <a:rPr lang="ru-RU" dirty="0"/>
              <a:t> </a:t>
            </a:r>
            <a:r>
              <a:rPr lang="ru-RU" dirty="0" err="1"/>
              <a:t>интерферометрі</a:t>
            </a:r>
            <a:r>
              <a:rPr lang="ru-RU" dirty="0"/>
              <a:t> </a:t>
            </a:r>
            <a:r>
              <a:rPr lang="ru-RU" dirty="0" err="1"/>
              <a:t>болып</a:t>
            </a:r>
            <a:r>
              <a:rPr lang="ru-RU" dirty="0"/>
              <a:t> </a:t>
            </a:r>
            <a:r>
              <a:rPr lang="ru-RU" dirty="0" err="1"/>
              <a:t>табылады</a:t>
            </a:r>
            <a:r>
              <a:rPr lang="ru-RU" dirty="0"/>
              <a:t>. Интерферометр </a:t>
            </a:r>
            <a:r>
              <a:rPr lang="ru-RU" dirty="0" err="1"/>
              <a:t>кіріс</a:t>
            </a:r>
            <a:r>
              <a:rPr lang="ru-RU" dirty="0"/>
              <a:t> </a:t>
            </a:r>
            <a:r>
              <a:rPr lang="ru-RU" dirty="0" err="1"/>
              <a:t>және</a:t>
            </a:r>
            <a:r>
              <a:rPr lang="ru-RU" dirty="0"/>
              <a:t> </a:t>
            </a:r>
            <a:r>
              <a:rPr lang="ru-RU" dirty="0" err="1"/>
              <a:t>шығыста</a:t>
            </a:r>
            <a:r>
              <a:rPr lang="ru-RU" dirty="0"/>
              <a:t> </a:t>
            </a:r>
            <a:r>
              <a:rPr lang="en-US" dirty="0"/>
              <a:t>Y </a:t>
            </a:r>
            <a:r>
              <a:rPr lang="ru-RU" dirty="0" err="1"/>
              <a:t>типті</a:t>
            </a:r>
            <a:r>
              <a:rPr lang="ru-RU" dirty="0"/>
              <a:t> </a:t>
            </a:r>
            <a:r>
              <a:rPr lang="ru-RU" dirty="0" err="1"/>
              <a:t>бөлгіштермен</a:t>
            </a:r>
            <a:r>
              <a:rPr lang="ru-RU" dirty="0"/>
              <a:t> </a:t>
            </a:r>
            <a:r>
              <a:rPr lang="ru-RU" dirty="0" err="1"/>
              <a:t>жалғанған</a:t>
            </a:r>
            <a:r>
              <a:rPr lang="ru-RU" dirty="0"/>
              <a:t> </a:t>
            </a:r>
            <a:r>
              <a:rPr lang="ru-RU" dirty="0" err="1"/>
              <a:t>екі</a:t>
            </a:r>
            <a:r>
              <a:rPr lang="ru-RU" dirty="0"/>
              <a:t> </a:t>
            </a:r>
            <a:r>
              <a:rPr lang="ru-RU" dirty="0" err="1"/>
              <a:t>параллельді</a:t>
            </a:r>
            <a:r>
              <a:rPr lang="ru-RU" dirty="0"/>
              <a:t> </a:t>
            </a:r>
            <a:r>
              <a:rPr lang="ru-RU" dirty="0" err="1"/>
              <a:t>толқын</a:t>
            </a:r>
            <a:r>
              <a:rPr lang="ru-RU" dirty="0"/>
              <a:t> </a:t>
            </a:r>
            <a:r>
              <a:rPr lang="ru-RU" dirty="0" err="1"/>
              <a:t>өткізгіш</a:t>
            </a:r>
            <a:r>
              <a:rPr lang="ru-RU" dirty="0"/>
              <a:t> </a:t>
            </a:r>
            <a:r>
              <a:rPr lang="ru-RU" dirty="0" err="1"/>
              <a:t>арқылы</a:t>
            </a:r>
            <a:r>
              <a:rPr lang="ru-RU" dirty="0"/>
              <a:t> </a:t>
            </a:r>
            <a:r>
              <a:rPr lang="ru-RU" dirty="0" err="1"/>
              <a:t>қалыптасады</a:t>
            </a:r>
            <a:r>
              <a:rPr lang="ru-RU" dirty="0"/>
              <a:t>. Модулятор </a:t>
            </a:r>
            <a:r>
              <a:rPr lang="ru-RU" dirty="0" err="1"/>
              <a:t>тізбегі</a:t>
            </a:r>
            <a:r>
              <a:rPr lang="ru-RU" dirty="0"/>
              <a:t> 16.5.суретте </a:t>
            </a:r>
            <a:r>
              <a:rPr lang="ru-RU" dirty="0" err="1"/>
              <a:t>көрсетілген</a:t>
            </a:r>
            <a:r>
              <a:rPr lang="ru-RU" dirty="0"/>
              <a:t>. </a:t>
            </a:r>
          </a:p>
        </p:txBody>
      </p:sp>
      <p:sp>
        <p:nvSpPr>
          <p:cNvPr id="7" name="Прямоугольник 6"/>
          <p:cNvSpPr/>
          <p:nvPr/>
        </p:nvSpPr>
        <p:spPr>
          <a:xfrm>
            <a:off x="5760244" y="5282801"/>
            <a:ext cx="6096000" cy="646331"/>
          </a:xfrm>
          <a:prstGeom prst="rect">
            <a:avLst/>
          </a:prstGeom>
        </p:spPr>
        <p:txBody>
          <a:bodyPr>
            <a:spAutoFit/>
          </a:bodyPr>
          <a:lstStyle/>
          <a:p>
            <a:pPr algn="ctr"/>
            <a:r>
              <a:rPr lang="ru-RU" dirty="0"/>
              <a:t>16.5-сурет. </a:t>
            </a:r>
            <a:r>
              <a:rPr lang="ru-RU" dirty="0" err="1"/>
              <a:t>Электроптикалық</a:t>
            </a:r>
            <a:r>
              <a:rPr lang="ru-RU" dirty="0"/>
              <a:t> Мах-</a:t>
            </a:r>
            <a:r>
              <a:rPr lang="ru-RU" dirty="0" err="1"/>
              <a:t>Зендер</a:t>
            </a:r>
            <a:r>
              <a:rPr lang="ru-RU" dirty="0"/>
              <a:t> </a:t>
            </a:r>
            <a:r>
              <a:rPr lang="ru-RU" dirty="0" err="1"/>
              <a:t>модуляторының</a:t>
            </a:r>
            <a:r>
              <a:rPr lang="ru-RU" dirty="0"/>
              <a:t> </a:t>
            </a:r>
            <a:r>
              <a:rPr lang="ru-RU" dirty="0" err="1"/>
              <a:t>диаграммасы</a:t>
            </a:r>
            <a:r>
              <a:rPr lang="ru-RU" dirty="0"/>
              <a:t> (а), модуляция </a:t>
            </a:r>
            <a:r>
              <a:rPr lang="ru-RU" dirty="0" err="1"/>
              <a:t>сипаттамасы</a:t>
            </a:r>
            <a:r>
              <a:rPr lang="ru-RU" dirty="0"/>
              <a:t> (</a:t>
            </a:r>
            <a:r>
              <a:rPr lang="en-US" dirty="0"/>
              <a:t>b)</a:t>
            </a:r>
            <a:endParaRPr lang="en-US" dirty="0"/>
          </a:p>
        </p:txBody>
      </p:sp>
      <p:pic>
        <p:nvPicPr>
          <p:cNvPr id="8" name="image920.png"/>
          <p:cNvPicPr/>
          <p:nvPr/>
        </p:nvPicPr>
        <p:blipFill>
          <a:blip r:embed="rId2" cstate="print">
            <a:extLst>
              <a:ext uri="{28A0092B-C50C-407E-A947-70E740481C1C}">
                <a14:useLocalDpi xmlns:a14="http://schemas.microsoft.com/office/drawing/2010/main" val="0"/>
              </a:ext>
            </a:extLst>
          </a:blip>
          <a:stretch>
            <a:fillRect/>
          </a:stretch>
        </p:blipFill>
        <p:spPr>
          <a:xfrm>
            <a:off x="5491164" y="1768076"/>
            <a:ext cx="6596063" cy="3346849"/>
          </a:xfrm>
          <a:prstGeom prst="rect">
            <a:avLst/>
          </a:prstGeom>
        </p:spPr>
      </p:pic>
    </p:spTree>
    <p:extLst>
      <p:ext uri="{BB962C8B-B14F-4D97-AF65-F5344CB8AC3E}">
        <p14:creationId xmlns:p14="http://schemas.microsoft.com/office/powerpoint/2010/main" val="20849811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3"/>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Нашивка 4"/>
          <p:cNvSpPr/>
          <p:nvPr/>
        </p:nvSpPr>
        <p:spPr>
          <a:xfrm>
            <a:off x="11058526" y="278604"/>
            <a:ext cx="1133474"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11</a:t>
            </a:r>
            <a:endParaRPr lang="ru-RU" dirty="0">
              <a:solidFill>
                <a:schemeClr val="tx1"/>
              </a:solidFill>
            </a:endParaRPr>
          </a:p>
        </p:txBody>
      </p:sp>
      <p:sp>
        <p:nvSpPr>
          <p:cNvPr id="2" name="Прямоугольник 1"/>
          <p:cNvSpPr/>
          <p:nvPr/>
        </p:nvSpPr>
        <p:spPr>
          <a:xfrm>
            <a:off x="164307" y="397815"/>
            <a:ext cx="10729913"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indent="450215" algn="ctr">
              <a:spcAft>
                <a:spcPts val="0"/>
              </a:spcAft>
            </a:pP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Электроптикалық</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модуляторлар</a:t>
            </a:r>
            <a:endParaRPr lang="ru-RU" sz="1600" dirty="0">
              <a:latin typeface="Calibri" panose="020F0502020204030204" pitchFamily="34" charset="0"/>
              <a:ea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6" name="Прямоугольник 5"/>
              <p:cNvSpPr/>
              <p:nvPr/>
            </p:nvSpPr>
            <p:spPr>
              <a:xfrm>
                <a:off x="1057276" y="1643064"/>
                <a:ext cx="10001250" cy="4434932"/>
              </a:xfrm>
              <a:prstGeom prst="rect">
                <a:avLst/>
              </a:prstGeom>
            </p:spPr>
            <p:txBody>
              <a:bodyPr wrap="square">
                <a:spAutoFit/>
              </a:bodyPr>
              <a:lstStyle/>
              <a:p>
                <a:pPr indent="450215" algn="just">
                  <a:spcAft>
                    <a:spcPts val="0"/>
                  </a:spcAft>
                </a:pP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Кіріс</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бөлгіш</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оптикалық</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ағынды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екі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тең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бөлікке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бөледі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Интерферометрдің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әртүрлі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иықтарынан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өткеннен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кейін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екі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бөліктің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де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фазалық</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қатынастарын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ескере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отырып</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шығыс</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Y-</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бөлгішінде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жинақталады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Электродтар</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интерферометрдің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иықтарында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орналасады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Қолданылатын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электр</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өрісі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жоғарыда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сипатталған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электрлік</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әсерлерге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байланысты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сыну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көрсеткішін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өзгертеді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бұл</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шығыстағы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толқындар</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шығыс</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бөлгішінің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ортақ</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иығында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фазада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немесе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антифазада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болатындай</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шамадағы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фазалық</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ығысуды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енгізеді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Мұндай</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СБМ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шығысындағы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сәулелену</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қарқындылығы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мына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қатынаспен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анықталады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r">
                  <a:spcAft>
                    <a:spcPts val="0"/>
                  </a:spcAft>
                </a:pP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sSub>
                      <m:sSubPr>
                        <m:ctrlPr>
                          <a:rPr lang="ru-RU"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ru-RU" sz="2000" i="1">
                            <a:effectLst/>
                            <a:latin typeface="Cambria Math" panose="02040503050406030204" pitchFamily="18" charset="0"/>
                            <a:ea typeface="Times New Roman" panose="02020603050405020304" pitchFamily="18" charset="0"/>
                            <a:cs typeface="Times New Roman" panose="02020603050405020304" pitchFamily="18" charset="0"/>
                          </a:rPr>
                          <m:t>𝐼</m:t>
                        </m:r>
                      </m:e>
                      <m:sub>
                        <m:r>
                          <a:rPr lang="ru-RU" sz="2000" i="1">
                            <a:effectLst/>
                            <a:latin typeface="Cambria Math" panose="02040503050406030204" pitchFamily="18" charset="0"/>
                            <a:ea typeface="Times New Roman" panose="02020603050405020304" pitchFamily="18" charset="0"/>
                            <a:cs typeface="Times New Roman" panose="02020603050405020304" pitchFamily="18" charset="0"/>
                          </a:rPr>
                          <m:t>шығ</m:t>
                        </m:r>
                      </m:sub>
                    </m:sSub>
                    <m:r>
                      <a:rPr lang="ru-RU"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ru-RU"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ru-RU" sz="2000" i="1">
                            <a:effectLst/>
                            <a:latin typeface="Cambria Math" panose="02040503050406030204" pitchFamily="18" charset="0"/>
                            <a:ea typeface="Times New Roman" panose="02020603050405020304" pitchFamily="18" charset="0"/>
                            <a:cs typeface="Times New Roman" panose="02020603050405020304" pitchFamily="18" charset="0"/>
                          </a:rPr>
                          <m:t>𝐼</m:t>
                        </m:r>
                      </m:e>
                      <m:sub>
                        <m:r>
                          <a:rPr lang="ru-RU" sz="2000" i="1">
                            <a:effectLst/>
                            <a:latin typeface="Cambria Math" panose="02040503050406030204" pitchFamily="18" charset="0"/>
                            <a:ea typeface="Times New Roman" panose="02020603050405020304" pitchFamily="18" charset="0"/>
                            <a:cs typeface="Times New Roman" panose="02020603050405020304" pitchFamily="18" charset="0"/>
                          </a:rPr>
                          <m:t>кір</m:t>
                        </m:r>
                      </m:sub>
                    </m:sSub>
                    <m:sSup>
                      <m:sSupPr>
                        <m:ctrlPr>
                          <a:rPr lang="ru-RU"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ru-RU" sz="2000" i="1">
                            <a:effectLst/>
                            <a:latin typeface="Cambria Math" panose="02040503050406030204" pitchFamily="18" charset="0"/>
                            <a:ea typeface="Times New Roman" panose="02020603050405020304" pitchFamily="18" charset="0"/>
                            <a:cs typeface="Times New Roman" panose="02020603050405020304" pitchFamily="18" charset="0"/>
                          </a:rPr>
                          <m:t>𝑐𝑜𝑠</m:t>
                        </m:r>
                      </m:e>
                      <m:sup>
                        <m:r>
                          <a:rPr lang="ru-RU" sz="2000" i="1">
                            <a:effectLst/>
                            <a:latin typeface="Cambria Math" panose="02040503050406030204" pitchFamily="18" charset="0"/>
                            <a:ea typeface="Times New Roman" panose="02020603050405020304" pitchFamily="18" charset="0"/>
                            <a:cs typeface="Times New Roman" panose="02020603050405020304" pitchFamily="18" charset="0"/>
                          </a:rPr>
                          <m:t>2</m:t>
                        </m:r>
                      </m:sup>
                    </m:sSup>
                    <m:r>
                      <m:rPr>
                        <m:sty m:val="p"/>
                      </m:rPr>
                      <a:rPr lang="ru-RU" sz="2000">
                        <a:effectLst/>
                        <a:latin typeface="Cambria Math" panose="02040503050406030204" pitchFamily="18" charset="0"/>
                        <a:ea typeface="Times New Roman" panose="02020603050405020304" pitchFamily="18" charset="0"/>
                        <a:cs typeface="Times New Roman" panose="02020603050405020304" pitchFamily="18" charset="0"/>
                      </a:rPr>
                      <m:t>Δ</m:t>
                    </m:r>
                    <m:sSub>
                      <m:sSubPr>
                        <m:ctrlPr>
                          <a:rPr lang="ru-RU"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ru-RU" sz="2000" i="1">
                            <a:effectLst/>
                            <a:latin typeface="Cambria Math" panose="02040503050406030204" pitchFamily="18" charset="0"/>
                            <a:ea typeface="Times New Roman" panose="02020603050405020304" pitchFamily="18" charset="0"/>
                            <a:cs typeface="Times New Roman" panose="02020603050405020304" pitchFamily="18" charset="0"/>
                          </a:rPr>
                          <m:t>𝜑</m:t>
                        </m:r>
                      </m:e>
                      <m:sub>
                        <m:r>
                          <a:rPr lang="ru-RU"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ru-RU" sz="2000">
                        <a:effectLst/>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ru-RU" sz="2000">
                        <a:effectLst/>
                        <a:latin typeface="Cambria Math" panose="02040503050406030204" pitchFamily="18" charset="0"/>
                        <a:ea typeface="Times New Roman" panose="02020603050405020304" pitchFamily="18" charset="0"/>
                        <a:cs typeface="Times New Roman" panose="02020603050405020304" pitchFamily="18" charset="0"/>
                      </a:rPr>
                      <m:t>Δ</m:t>
                    </m:r>
                    <m:r>
                      <a:rPr lang="ru-RU" sz="2000" i="1">
                        <a:effectLst/>
                        <a:latin typeface="Cambria Math" panose="02040503050406030204" pitchFamily="18" charset="0"/>
                        <a:ea typeface="Times New Roman" panose="02020603050405020304" pitchFamily="18" charset="0"/>
                        <a:cs typeface="Times New Roman" panose="02020603050405020304" pitchFamily="18" charset="0"/>
                      </a:rPr>
                      <m:t>𝜑</m:t>
                    </m:r>
                  </m:oMath>
                </a14:m>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(16.3)</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r">
                  <a:spcAft>
                    <a:spcPts val="0"/>
                  </a:spcAft>
                </a:pP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мұндағы</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Δθ0 – Е = 0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кезіндегі</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фазалар</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айырымы</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Қазіргі</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ТОБЖ</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үшін</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90%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немесе</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~10 дБ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өшу</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коэффициенті</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ретті</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модуляция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коэффициентін</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алу</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үшін</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2,5 В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электр</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сигналының</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кернеуі</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жеткілікті</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mc:Choice>
        <mc:Fallback>
          <p:sp>
            <p:nvSpPr>
              <p:cNvPr id="6" name="Прямоугольник 5"/>
              <p:cNvSpPr>
                <a:spLocks noRot="1" noChangeAspect="1" noMove="1" noResize="1" noEditPoints="1" noAdjustHandles="1" noChangeArrowheads="1" noChangeShapeType="1" noTextEdit="1"/>
              </p:cNvSpPr>
              <p:nvPr/>
            </p:nvSpPr>
            <p:spPr>
              <a:xfrm>
                <a:off x="1057276" y="1643064"/>
                <a:ext cx="10001250" cy="4434932"/>
              </a:xfrm>
              <a:prstGeom prst="rect">
                <a:avLst/>
              </a:prstGeom>
              <a:blipFill rotWithShape="0">
                <a:blip r:embed="rId2"/>
                <a:stretch>
                  <a:fillRect l="-609" t="-825" r="-609"/>
                </a:stretch>
              </a:blipFill>
            </p:spPr>
            <p:txBody>
              <a:bodyPr/>
              <a:lstStyle/>
              <a:p>
                <a:r>
                  <a:rPr lang="ru-RU">
                    <a:noFill/>
                  </a:rPr>
                  <a:t> </a:t>
                </a:r>
              </a:p>
            </p:txBody>
          </p:sp>
        </mc:Fallback>
      </mc:AlternateContent>
    </p:spTree>
    <p:extLst>
      <p:ext uri="{BB962C8B-B14F-4D97-AF65-F5344CB8AC3E}">
        <p14:creationId xmlns:p14="http://schemas.microsoft.com/office/powerpoint/2010/main" val="12903376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3"/>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Нашивка 4"/>
          <p:cNvSpPr/>
          <p:nvPr/>
        </p:nvSpPr>
        <p:spPr>
          <a:xfrm>
            <a:off x="11058526" y="278604"/>
            <a:ext cx="1133474"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12</a:t>
            </a:r>
            <a:endParaRPr lang="ru-RU" dirty="0">
              <a:solidFill>
                <a:schemeClr val="tx1"/>
              </a:solidFill>
            </a:endParaRPr>
          </a:p>
        </p:txBody>
      </p:sp>
      <p:sp>
        <p:nvSpPr>
          <p:cNvPr id="2" name="Прямоугольник 1"/>
          <p:cNvSpPr/>
          <p:nvPr/>
        </p:nvSpPr>
        <p:spPr>
          <a:xfrm>
            <a:off x="164307" y="397815"/>
            <a:ext cx="10729913"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400" dirty="0" err="1"/>
              <a:t>Аттенюаторлар</a:t>
            </a:r>
            <a:endParaRPr lang="ru-RU" sz="2400" dirty="0"/>
          </a:p>
        </p:txBody>
      </p:sp>
      <p:sp>
        <p:nvSpPr>
          <p:cNvPr id="3" name="Прямоугольник 2"/>
          <p:cNvSpPr/>
          <p:nvPr/>
        </p:nvSpPr>
        <p:spPr>
          <a:xfrm>
            <a:off x="164307" y="978691"/>
            <a:ext cx="11737181" cy="4247317"/>
          </a:xfrm>
          <a:prstGeom prst="rect">
            <a:avLst/>
          </a:prstGeom>
        </p:spPr>
        <p:txBody>
          <a:bodyPr wrap="square">
            <a:spAutoFit/>
          </a:bodyPr>
          <a:lstStyle/>
          <a:p>
            <a:pPr algn="just"/>
            <a:r>
              <a:rPr lang="ru-RU" dirty="0" err="1" smtClean="0"/>
              <a:t>Атенюаторлар</a:t>
            </a:r>
            <a:r>
              <a:rPr lang="ru-RU" dirty="0" smtClean="0"/>
              <a:t> </a:t>
            </a:r>
            <a:r>
              <a:rPr lang="ru-RU" dirty="0" err="1"/>
              <a:t>кіріс</a:t>
            </a:r>
            <a:r>
              <a:rPr lang="ru-RU" dirty="0"/>
              <a:t> </a:t>
            </a:r>
            <a:r>
              <a:rPr lang="ru-RU" dirty="0" err="1"/>
              <a:t>оптикалық</a:t>
            </a:r>
            <a:r>
              <a:rPr lang="ru-RU" dirty="0"/>
              <a:t> </a:t>
            </a:r>
            <a:r>
              <a:rPr lang="ru-RU" dirty="0" err="1"/>
              <a:t>сигналдың</a:t>
            </a:r>
            <a:r>
              <a:rPr lang="ru-RU" dirty="0"/>
              <a:t> </a:t>
            </a:r>
            <a:r>
              <a:rPr lang="ru-RU" dirty="0" err="1"/>
              <a:t>қуатын</a:t>
            </a:r>
            <a:r>
              <a:rPr lang="ru-RU" dirty="0"/>
              <a:t> </a:t>
            </a:r>
            <a:r>
              <a:rPr lang="ru-RU" dirty="0" err="1"/>
              <a:t>азайту</a:t>
            </a:r>
            <a:r>
              <a:rPr lang="ru-RU" dirty="0"/>
              <a:t> </a:t>
            </a:r>
            <a:r>
              <a:rPr lang="ru-RU" dirty="0" err="1"/>
              <a:t>үшін</a:t>
            </a:r>
            <a:r>
              <a:rPr lang="ru-RU" dirty="0"/>
              <a:t> </a:t>
            </a:r>
            <a:r>
              <a:rPr lang="ru-RU" dirty="0" err="1"/>
              <a:t>қолданылады</a:t>
            </a:r>
            <a:r>
              <a:rPr lang="ru-RU" dirty="0"/>
              <a:t>. </a:t>
            </a:r>
            <a:r>
              <a:rPr lang="ru-RU" dirty="0" err="1"/>
              <a:t>Мұндай</a:t>
            </a:r>
            <a:r>
              <a:rPr lang="ru-RU" dirty="0"/>
              <a:t> </a:t>
            </a:r>
            <a:r>
              <a:rPr lang="ru-RU" dirty="0" err="1"/>
              <a:t>қажеттілік</a:t>
            </a:r>
            <a:r>
              <a:rPr lang="ru-RU" dirty="0"/>
              <a:t> </a:t>
            </a:r>
            <a:r>
              <a:rPr lang="ru-RU" dirty="0" err="1"/>
              <a:t>сандық</a:t>
            </a:r>
            <a:r>
              <a:rPr lang="ru-RU" dirty="0"/>
              <a:t> </a:t>
            </a:r>
            <a:r>
              <a:rPr lang="ru-RU" dirty="0" err="1"/>
              <a:t>және</a:t>
            </a:r>
            <a:r>
              <a:rPr lang="ru-RU" dirty="0"/>
              <a:t> </a:t>
            </a:r>
            <a:r>
              <a:rPr lang="ru-RU" dirty="0" err="1"/>
              <a:t>аналогтық</a:t>
            </a:r>
            <a:r>
              <a:rPr lang="ru-RU" dirty="0"/>
              <a:t> </a:t>
            </a:r>
            <a:r>
              <a:rPr lang="ru-RU" dirty="0" err="1"/>
              <a:t>сигналдарды</a:t>
            </a:r>
            <a:r>
              <a:rPr lang="ru-RU" dirty="0"/>
              <a:t> беру </a:t>
            </a:r>
            <a:r>
              <a:rPr lang="ru-RU" dirty="0" err="1"/>
              <a:t>кезінде</a:t>
            </a:r>
            <a:r>
              <a:rPr lang="ru-RU" dirty="0"/>
              <a:t> де </a:t>
            </a:r>
            <a:r>
              <a:rPr lang="ru-RU" dirty="0" err="1"/>
              <a:t>туындауы</a:t>
            </a:r>
            <a:r>
              <a:rPr lang="ru-RU" dirty="0"/>
              <a:t> </a:t>
            </a:r>
            <a:r>
              <a:rPr lang="ru-RU" dirty="0" err="1"/>
              <a:t>мүмкін</a:t>
            </a:r>
            <a:r>
              <a:rPr lang="ru-RU" dirty="0"/>
              <a:t>. </a:t>
            </a:r>
            <a:r>
              <a:rPr lang="ru-RU" dirty="0" err="1"/>
              <a:t>Цифрлық</a:t>
            </a:r>
            <a:r>
              <a:rPr lang="ru-RU" dirty="0"/>
              <a:t> </a:t>
            </a:r>
            <a:r>
              <a:rPr lang="ru-RU" dirty="0" err="1"/>
              <a:t>берілісте</a:t>
            </a:r>
            <a:r>
              <a:rPr lang="ru-RU" dirty="0"/>
              <a:t> </a:t>
            </a:r>
            <a:r>
              <a:rPr lang="ru-RU" dirty="0" err="1"/>
              <a:t>жоғары</a:t>
            </a:r>
            <a:r>
              <a:rPr lang="ru-RU" dirty="0"/>
              <a:t> </a:t>
            </a:r>
            <a:r>
              <a:rPr lang="ru-RU" dirty="0" err="1"/>
              <a:t>деңгей</a:t>
            </a:r>
            <a:r>
              <a:rPr lang="ru-RU" dirty="0"/>
              <a:t> </a:t>
            </a:r>
            <a:r>
              <a:rPr lang="ru-RU" dirty="0" err="1"/>
              <a:t>қабылдағыш</a:t>
            </a:r>
            <a:r>
              <a:rPr lang="ru-RU" dirty="0"/>
              <a:t> </a:t>
            </a:r>
            <a:r>
              <a:rPr lang="ru-RU" dirty="0" err="1"/>
              <a:t>оптоэлектрондық</a:t>
            </a:r>
            <a:r>
              <a:rPr lang="ru-RU" dirty="0"/>
              <a:t> </a:t>
            </a:r>
            <a:r>
              <a:rPr lang="ru-RU" dirty="0" err="1"/>
              <a:t>модульдің</a:t>
            </a:r>
            <a:r>
              <a:rPr lang="ru-RU" dirty="0"/>
              <a:t> </a:t>
            </a:r>
            <a:r>
              <a:rPr lang="ru-RU" dirty="0" err="1"/>
              <a:t>қанығуына</a:t>
            </a:r>
            <a:r>
              <a:rPr lang="ru-RU" dirty="0"/>
              <a:t> </a:t>
            </a:r>
            <a:r>
              <a:rPr lang="ru-RU" dirty="0" err="1"/>
              <a:t>әкелуі</a:t>
            </a:r>
            <a:r>
              <a:rPr lang="ru-RU" dirty="0"/>
              <a:t> </a:t>
            </a:r>
            <a:r>
              <a:rPr lang="ru-RU" dirty="0" err="1"/>
              <a:t>мүмкін</a:t>
            </a:r>
            <a:r>
              <a:rPr lang="ru-RU" dirty="0"/>
              <a:t>. </a:t>
            </a:r>
            <a:r>
              <a:rPr lang="ru-RU" dirty="0" err="1"/>
              <a:t>Аналогтық</a:t>
            </a:r>
            <a:r>
              <a:rPr lang="ru-RU" dirty="0"/>
              <a:t> </a:t>
            </a:r>
            <a:r>
              <a:rPr lang="ru-RU" dirty="0" err="1"/>
              <a:t>сигналды</a:t>
            </a:r>
            <a:r>
              <a:rPr lang="ru-RU" dirty="0"/>
              <a:t> беру </a:t>
            </a:r>
            <a:r>
              <a:rPr lang="ru-RU" dirty="0" err="1"/>
              <a:t>кезінде</a:t>
            </a:r>
            <a:r>
              <a:rPr lang="ru-RU" dirty="0"/>
              <a:t> </a:t>
            </a:r>
            <a:r>
              <a:rPr lang="ru-RU" dirty="0" err="1"/>
              <a:t>шамадан</a:t>
            </a:r>
            <a:r>
              <a:rPr lang="ru-RU" dirty="0"/>
              <a:t> </a:t>
            </a:r>
            <a:r>
              <a:rPr lang="ru-RU" dirty="0" err="1"/>
              <a:t>тыс</a:t>
            </a:r>
            <a:r>
              <a:rPr lang="ru-RU" dirty="0"/>
              <a:t> </a:t>
            </a:r>
            <a:r>
              <a:rPr lang="ru-RU" dirty="0" err="1"/>
              <a:t>жоғары</a:t>
            </a:r>
            <a:r>
              <a:rPr lang="ru-RU" dirty="0"/>
              <a:t> </a:t>
            </a:r>
            <a:r>
              <a:rPr lang="ru-RU" dirty="0" err="1"/>
              <a:t>деңгей</a:t>
            </a:r>
            <a:r>
              <a:rPr lang="ru-RU" dirty="0"/>
              <a:t> </a:t>
            </a:r>
            <a:r>
              <a:rPr lang="ru-RU" dirty="0" err="1"/>
              <a:t>сызықтық</a:t>
            </a:r>
            <a:r>
              <a:rPr lang="ru-RU" dirty="0"/>
              <a:t> </a:t>
            </a:r>
            <a:r>
              <a:rPr lang="ru-RU" dirty="0" err="1"/>
              <a:t>емес</a:t>
            </a:r>
            <a:r>
              <a:rPr lang="ru-RU" dirty="0"/>
              <a:t> </a:t>
            </a:r>
            <a:r>
              <a:rPr lang="ru-RU" dirty="0" err="1"/>
              <a:t>бұрмалануға</a:t>
            </a:r>
            <a:r>
              <a:rPr lang="ru-RU" dirty="0"/>
              <a:t> </a:t>
            </a:r>
            <a:r>
              <a:rPr lang="ru-RU" dirty="0" err="1"/>
              <a:t>және</a:t>
            </a:r>
            <a:r>
              <a:rPr lang="ru-RU" dirty="0"/>
              <a:t> </a:t>
            </a:r>
            <a:r>
              <a:rPr lang="ru-RU" dirty="0" err="1"/>
              <a:t>кескіннің</a:t>
            </a:r>
            <a:r>
              <a:rPr lang="ru-RU" dirty="0"/>
              <a:t> </a:t>
            </a:r>
            <a:r>
              <a:rPr lang="ru-RU" dirty="0" err="1"/>
              <a:t>нашарлауына</a:t>
            </a:r>
            <a:r>
              <a:rPr lang="ru-RU" dirty="0"/>
              <a:t> </a:t>
            </a:r>
            <a:r>
              <a:rPr lang="ru-RU" dirty="0" err="1"/>
              <a:t>әкеледі</a:t>
            </a:r>
            <a:r>
              <a:rPr lang="ru-RU" dirty="0"/>
              <a:t>. </a:t>
            </a:r>
            <a:r>
              <a:rPr lang="ru-RU" dirty="0" err="1"/>
              <a:t>Жұмыс</a:t>
            </a:r>
            <a:r>
              <a:rPr lang="ru-RU" dirty="0"/>
              <a:t> </a:t>
            </a:r>
            <a:r>
              <a:rPr lang="ru-RU" dirty="0" err="1"/>
              <a:t>принципі</a:t>
            </a:r>
            <a:r>
              <a:rPr lang="ru-RU" dirty="0"/>
              <a:t> </a:t>
            </a:r>
            <a:r>
              <a:rPr lang="ru-RU" dirty="0" err="1"/>
              <a:t>бойынша</a:t>
            </a:r>
            <a:r>
              <a:rPr lang="ru-RU" dirty="0"/>
              <a:t> </a:t>
            </a:r>
            <a:r>
              <a:rPr lang="ru-RU" dirty="0" err="1"/>
              <a:t>аттенюаторлар</a:t>
            </a:r>
            <a:r>
              <a:rPr lang="ru-RU" dirty="0"/>
              <a:t> </a:t>
            </a:r>
            <a:r>
              <a:rPr lang="ru-RU" dirty="0" err="1"/>
              <a:t>айнымалы</a:t>
            </a:r>
            <a:r>
              <a:rPr lang="ru-RU" dirty="0"/>
              <a:t> </a:t>
            </a:r>
            <a:r>
              <a:rPr lang="ru-RU" dirty="0" err="1"/>
              <a:t>және</a:t>
            </a:r>
            <a:r>
              <a:rPr lang="ru-RU" dirty="0"/>
              <a:t> </a:t>
            </a:r>
            <a:r>
              <a:rPr lang="ru-RU" dirty="0" err="1"/>
              <a:t>тұрақты</a:t>
            </a:r>
            <a:r>
              <a:rPr lang="ru-RU" dirty="0"/>
              <a:t> </a:t>
            </a:r>
            <a:r>
              <a:rPr lang="ru-RU" dirty="0" err="1"/>
              <a:t>болып</a:t>
            </a:r>
            <a:r>
              <a:rPr lang="ru-RU" dirty="0"/>
              <a:t> </a:t>
            </a:r>
            <a:r>
              <a:rPr lang="ru-RU" dirty="0" err="1"/>
              <a:t>табылады</a:t>
            </a:r>
            <a:r>
              <a:rPr lang="ru-RU" dirty="0"/>
              <a:t>.</a:t>
            </a:r>
          </a:p>
          <a:p>
            <a:pPr algn="just"/>
            <a:r>
              <a:rPr lang="ru-RU" dirty="0" err="1"/>
              <a:t>Айнымалы</a:t>
            </a:r>
            <a:r>
              <a:rPr lang="ru-RU" dirty="0"/>
              <a:t> </a:t>
            </a:r>
            <a:r>
              <a:rPr lang="ru-RU" dirty="0" err="1"/>
              <a:t>аттенюаторлар</a:t>
            </a:r>
            <a:r>
              <a:rPr lang="ru-RU" dirty="0"/>
              <a:t> 0,5 дБ </a:t>
            </a:r>
            <a:r>
              <a:rPr lang="ru-RU" dirty="0" err="1"/>
              <a:t>әлсіреу</a:t>
            </a:r>
            <a:r>
              <a:rPr lang="ru-RU" dirty="0"/>
              <a:t> </a:t>
            </a:r>
            <a:r>
              <a:rPr lang="ru-RU" dirty="0" err="1"/>
              <a:t>мәнін</a:t>
            </a:r>
            <a:r>
              <a:rPr lang="ru-RU" dirty="0"/>
              <a:t> </a:t>
            </a:r>
            <a:r>
              <a:rPr lang="ru-RU" dirty="0" err="1"/>
              <a:t>орнату</a:t>
            </a:r>
            <a:r>
              <a:rPr lang="ru-RU" dirty="0"/>
              <a:t> </a:t>
            </a:r>
            <a:r>
              <a:rPr lang="ru-RU" dirty="0" err="1"/>
              <a:t>дәлдігімен</a:t>
            </a:r>
            <a:r>
              <a:rPr lang="ru-RU" dirty="0"/>
              <a:t> </a:t>
            </a:r>
            <a:r>
              <a:rPr lang="ru-RU" dirty="0" err="1"/>
              <a:t>мультимодалы</a:t>
            </a:r>
            <a:r>
              <a:rPr lang="ru-RU" dirty="0"/>
              <a:t> </a:t>
            </a:r>
            <a:r>
              <a:rPr lang="ru-RU" dirty="0" err="1"/>
              <a:t>және</a:t>
            </a:r>
            <a:r>
              <a:rPr lang="ru-RU" dirty="0"/>
              <a:t> </a:t>
            </a:r>
            <a:r>
              <a:rPr lang="ru-RU" dirty="0" err="1"/>
              <a:t>бірмодалы</a:t>
            </a:r>
            <a:r>
              <a:rPr lang="ru-RU" dirty="0"/>
              <a:t> </a:t>
            </a:r>
            <a:r>
              <a:rPr lang="ru-RU" dirty="0" err="1"/>
              <a:t>талшықтар</a:t>
            </a:r>
            <a:r>
              <a:rPr lang="ru-RU" dirty="0"/>
              <a:t> </a:t>
            </a:r>
            <a:r>
              <a:rPr lang="ru-RU" dirty="0" err="1"/>
              <a:t>үшін</a:t>
            </a:r>
            <a:r>
              <a:rPr lang="ru-RU" dirty="0"/>
              <a:t> 0-20 дБ </a:t>
            </a:r>
            <a:r>
              <a:rPr lang="ru-RU" dirty="0" err="1"/>
              <a:t>шегінде</a:t>
            </a:r>
            <a:r>
              <a:rPr lang="ru-RU" dirty="0"/>
              <a:t> </a:t>
            </a:r>
            <a:r>
              <a:rPr lang="ru-RU" dirty="0" err="1"/>
              <a:t>әлсіреу</a:t>
            </a:r>
            <a:r>
              <a:rPr lang="ru-RU" dirty="0"/>
              <a:t> </a:t>
            </a:r>
            <a:r>
              <a:rPr lang="ru-RU" dirty="0" err="1"/>
              <a:t>мәнін</a:t>
            </a:r>
            <a:r>
              <a:rPr lang="ru-RU" dirty="0"/>
              <a:t> </a:t>
            </a:r>
            <a:r>
              <a:rPr lang="ru-RU" dirty="0" err="1"/>
              <a:t>реттеуге</a:t>
            </a:r>
            <a:r>
              <a:rPr lang="ru-RU" dirty="0"/>
              <a:t> </a:t>
            </a:r>
            <a:r>
              <a:rPr lang="ru-RU" dirty="0" err="1"/>
              <a:t>мүмкіндік</a:t>
            </a:r>
            <a:r>
              <a:rPr lang="ru-RU" dirty="0"/>
              <a:t> </a:t>
            </a:r>
            <a:r>
              <a:rPr lang="ru-RU" dirty="0" err="1"/>
              <a:t>береді</a:t>
            </a:r>
            <a:r>
              <a:rPr lang="ru-RU" dirty="0"/>
              <a:t>. </a:t>
            </a:r>
            <a:r>
              <a:rPr lang="ru-RU" dirty="0" err="1"/>
              <a:t>Реттеу</a:t>
            </a:r>
            <a:r>
              <a:rPr lang="ru-RU" dirty="0"/>
              <a:t> </a:t>
            </a:r>
            <a:r>
              <a:rPr lang="ru-RU" dirty="0" err="1"/>
              <a:t>ауа</a:t>
            </a:r>
            <a:r>
              <a:rPr lang="ru-RU" dirty="0"/>
              <a:t> </a:t>
            </a:r>
            <a:r>
              <a:rPr lang="ru-RU" dirty="0" err="1"/>
              <a:t>саңылауының</a:t>
            </a:r>
            <a:r>
              <a:rPr lang="ru-RU" dirty="0"/>
              <a:t> </a:t>
            </a:r>
            <a:r>
              <a:rPr lang="ru-RU" dirty="0" err="1"/>
              <a:t>өлшемін</a:t>
            </a:r>
            <a:r>
              <a:rPr lang="ru-RU" dirty="0"/>
              <a:t> </a:t>
            </a:r>
            <a:r>
              <a:rPr lang="ru-RU" dirty="0" err="1"/>
              <a:t>өзгерту</a:t>
            </a:r>
            <a:r>
              <a:rPr lang="ru-RU" dirty="0"/>
              <a:t> </a:t>
            </a:r>
            <a:r>
              <a:rPr lang="ru-RU" dirty="0" err="1"/>
              <a:t>арқылы</a:t>
            </a:r>
            <a:r>
              <a:rPr lang="ru-RU" dirty="0"/>
              <a:t> </a:t>
            </a:r>
            <a:r>
              <a:rPr lang="ru-RU" dirty="0" err="1"/>
              <a:t>жүзеге</a:t>
            </a:r>
            <a:r>
              <a:rPr lang="ru-RU" dirty="0"/>
              <a:t> </a:t>
            </a:r>
            <a:r>
              <a:rPr lang="ru-RU" dirty="0" err="1"/>
              <a:t>асырылады</a:t>
            </a:r>
            <a:r>
              <a:rPr lang="ru-RU" dirty="0"/>
              <a:t>.</a:t>
            </a:r>
          </a:p>
          <a:p>
            <a:pPr algn="just"/>
            <a:r>
              <a:rPr lang="ru-RU" dirty="0" err="1"/>
              <a:t>Бекітілген</a:t>
            </a:r>
            <a:r>
              <a:rPr lang="ru-RU" dirty="0"/>
              <a:t> </a:t>
            </a:r>
            <a:r>
              <a:rPr lang="ru-RU" dirty="0" err="1"/>
              <a:t>аттенюаторлар</a:t>
            </a:r>
            <a:r>
              <a:rPr lang="ru-RU" dirty="0"/>
              <a:t> </a:t>
            </a:r>
            <a:r>
              <a:rPr lang="ru-RU" dirty="0" err="1"/>
              <a:t>зауытта</a:t>
            </a:r>
            <a:r>
              <a:rPr lang="ru-RU" dirty="0"/>
              <a:t> </a:t>
            </a:r>
            <a:r>
              <a:rPr lang="ru-RU" dirty="0" err="1"/>
              <a:t>орнатылған</a:t>
            </a:r>
            <a:r>
              <a:rPr lang="ru-RU" dirty="0"/>
              <a:t> </a:t>
            </a:r>
            <a:r>
              <a:rPr lang="ru-RU" dirty="0" err="1"/>
              <a:t>әлсірету</a:t>
            </a:r>
            <a:r>
              <a:rPr lang="ru-RU" dirty="0"/>
              <a:t> </a:t>
            </a:r>
            <a:r>
              <a:rPr lang="ru-RU" dirty="0" err="1"/>
              <a:t>мәніне</a:t>
            </a:r>
            <a:r>
              <a:rPr lang="ru-RU" dirty="0"/>
              <a:t> </a:t>
            </a:r>
            <a:r>
              <a:rPr lang="ru-RU" dirty="0" err="1"/>
              <a:t>ие</a:t>
            </a:r>
            <a:r>
              <a:rPr lang="ru-RU" dirty="0"/>
              <a:t>, </a:t>
            </a:r>
            <a:r>
              <a:rPr lang="ru-RU" dirty="0" err="1"/>
              <a:t>ол</a:t>
            </a:r>
            <a:r>
              <a:rPr lang="ru-RU" dirty="0"/>
              <a:t> 0, 5, 10, 15 </a:t>
            </a:r>
            <a:r>
              <a:rPr lang="ru-RU" dirty="0" err="1"/>
              <a:t>немесе</a:t>
            </a:r>
            <a:r>
              <a:rPr lang="ru-RU" dirty="0"/>
              <a:t> 20 дБ </a:t>
            </a:r>
            <a:r>
              <a:rPr lang="ru-RU" dirty="0" err="1"/>
              <a:t>болуы</a:t>
            </a:r>
            <a:r>
              <a:rPr lang="ru-RU" dirty="0"/>
              <a:t> </a:t>
            </a:r>
            <a:r>
              <a:rPr lang="ru-RU" dirty="0" err="1"/>
              <a:t>мүмкін</a:t>
            </a:r>
            <a:r>
              <a:rPr lang="ru-RU" dirty="0"/>
              <a:t>. </a:t>
            </a:r>
            <a:r>
              <a:rPr lang="ru-RU" dirty="0" err="1"/>
              <a:t>Өндіруді</a:t>
            </a:r>
            <a:r>
              <a:rPr lang="ru-RU" dirty="0"/>
              <a:t> </a:t>
            </a:r>
            <a:r>
              <a:rPr lang="ru-RU" dirty="0" err="1"/>
              <a:t>бекітілген</a:t>
            </a:r>
            <a:r>
              <a:rPr lang="ru-RU" dirty="0"/>
              <a:t> </a:t>
            </a:r>
            <a:r>
              <a:rPr lang="ru-RU" dirty="0" err="1"/>
              <a:t>ауа</a:t>
            </a:r>
            <a:r>
              <a:rPr lang="ru-RU" dirty="0"/>
              <a:t> </a:t>
            </a:r>
            <a:r>
              <a:rPr lang="ru-RU" dirty="0" err="1"/>
              <a:t>саңылауы</a:t>
            </a:r>
            <a:r>
              <a:rPr lang="ru-RU" dirty="0"/>
              <a:t> </a:t>
            </a:r>
            <a:r>
              <a:rPr lang="ru-RU" dirty="0" err="1"/>
              <a:t>арқылы</a:t>
            </a:r>
            <a:r>
              <a:rPr lang="ru-RU" dirty="0"/>
              <a:t> </a:t>
            </a:r>
            <a:r>
              <a:rPr lang="ru-RU" dirty="0" err="1"/>
              <a:t>немесе</a:t>
            </a:r>
            <a:r>
              <a:rPr lang="ru-RU" dirty="0"/>
              <a:t> </a:t>
            </a:r>
            <a:r>
              <a:rPr lang="ru-RU" dirty="0" err="1"/>
              <a:t>аттенюаторға</a:t>
            </a:r>
            <a:r>
              <a:rPr lang="ru-RU" dirty="0"/>
              <a:t> </a:t>
            </a:r>
            <a:r>
              <a:rPr lang="ru-RU" dirty="0" err="1"/>
              <a:t>орнатылған</a:t>
            </a:r>
            <a:r>
              <a:rPr lang="ru-RU" dirty="0"/>
              <a:t> </a:t>
            </a:r>
            <a:r>
              <a:rPr lang="ru-RU" dirty="0" err="1"/>
              <a:t>арнайы</a:t>
            </a:r>
            <a:r>
              <a:rPr lang="ru-RU" dirty="0"/>
              <a:t> </a:t>
            </a:r>
            <a:r>
              <a:rPr lang="ru-RU" dirty="0" err="1"/>
              <a:t>сіңіргіш</a:t>
            </a:r>
            <a:r>
              <a:rPr lang="ru-RU" dirty="0"/>
              <a:t> </a:t>
            </a:r>
            <a:r>
              <a:rPr lang="ru-RU" dirty="0" err="1"/>
              <a:t>сүзгі</a:t>
            </a:r>
            <a:r>
              <a:rPr lang="ru-RU" dirty="0"/>
              <a:t> </a:t>
            </a:r>
            <a:r>
              <a:rPr lang="ru-RU" dirty="0" err="1"/>
              <a:t>арқылы</a:t>
            </a:r>
            <a:r>
              <a:rPr lang="ru-RU" dirty="0"/>
              <a:t> </a:t>
            </a:r>
            <a:r>
              <a:rPr lang="ru-RU" dirty="0" err="1"/>
              <a:t>енгізуге</a:t>
            </a:r>
            <a:r>
              <a:rPr lang="ru-RU" dirty="0"/>
              <a:t> </a:t>
            </a:r>
            <a:r>
              <a:rPr lang="ru-RU" dirty="0" err="1"/>
              <a:t>болады</a:t>
            </a:r>
            <a:r>
              <a:rPr lang="ru-RU" dirty="0"/>
              <a:t>. </a:t>
            </a:r>
            <a:r>
              <a:rPr lang="ru-RU" dirty="0" err="1"/>
              <a:t>Соңғы</a:t>
            </a:r>
            <a:r>
              <a:rPr lang="ru-RU" dirty="0"/>
              <a:t> </a:t>
            </a:r>
            <a:r>
              <a:rPr lang="ru-RU" dirty="0" err="1"/>
              <a:t>жағдайда</a:t>
            </a:r>
            <a:r>
              <a:rPr lang="ru-RU" dirty="0"/>
              <a:t> </a:t>
            </a:r>
            <a:r>
              <a:rPr lang="ru-RU" dirty="0" err="1"/>
              <a:t>кері</a:t>
            </a:r>
            <a:r>
              <a:rPr lang="ru-RU" dirty="0"/>
              <a:t> </a:t>
            </a:r>
            <a:r>
              <a:rPr lang="ru-RU" dirty="0" err="1"/>
              <a:t>шағылысу</a:t>
            </a:r>
            <a:r>
              <a:rPr lang="ru-RU" dirty="0"/>
              <a:t> </a:t>
            </a:r>
            <a:r>
              <a:rPr lang="ru-RU" dirty="0" err="1"/>
              <a:t>айтарлықтай</a:t>
            </a:r>
            <a:r>
              <a:rPr lang="ru-RU" dirty="0"/>
              <a:t> </a:t>
            </a:r>
            <a:r>
              <a:rPr lang="ru-RU" dirty="0" err="1"/>
              <a:t>төмендейді</a:t>
            </a:r>
            <a:r>
              <a:rPr lang="ru-RU" dirty="0"/>
              <a:t>, </a:t>
            </a:r>
            <a:r>
              <a:rPr lang="ru-RU" dirty="0" err="1"/>
              <a:t>өйткені</a:t>
            </a:r>
            <a:r>
              <a:rPr lang="ru-RU" dirty="0"/>
              <a:t> </a:t>
            </a:r>
            <a:r>
              <a:rPr lang="ru-RU" dirty="0" err="1"/>
              <a:t>сүзгі</a:t>
            </a:r>
            <a:r>
              <a:rPr lang="ru-RU" dirty="0"/>
              <a:t> </a:t>
            </a:r>
            <a:r>
              <a:rPr lang="ru-RU" dirty="0" err="1"/>
              <a:t>талшыққа</a:t>
            </a:r>
            <a:r>
              <a:rPr lang="ru-RU" dirty="0"/>
              <a:t> </a:t>
            </a:r>
            <a:r>
              <a:rPr lang="ru-RU" dirty="0" err="1"/>
              <a:t>жақын</a:t>
            </a:r>
            <a:r>
              <a:rPr lang="ru-RU" dirty="0"/>
              <a:t> сыну </a:t>
            </a:r>
            <a:r>
              <a:rPr lang="ru-RU" dirty="0" err="1"/>
              <a:t>көрсеткішіне</a:t>
            </a:r>
            <a:r>
              <a:rPr lang="ru-RU" dirty="0"/>
              <a:t> </a:t>
            </a:r>
            <a:r>
              <a:rPr lang="ru-RU" dirty="0" err="1"/>
              <a:t>ие</a:t>
            </a:r>
            <a:r>
              <a:rPr lang="ru-RU" dirty="0"/>
              <a:t>, </a:t>
            </a:r>
            <a:r>
              <a:rPr lang="ru-RU" dirty="0" err="1"/>
              <a:t>бұл</a:t>
            </a:r>
            <a:r>
              <a:rPr lang="ru-RU" dirty="0"/>
              <a:t> </a:t>
            </a:r>
            <a:r>
              <a:rPr lang="ru-RU" dirty="0" err="1"/>
              <a:t>Френельдің</a:t>
            </a:r>
            <a:r>
              <a:rPr lang="ru-RU" dirty="0"/>
              <a:t> </a:t>
            </a:r>
            <a:r>
              <a:rPr lang="ru-RU" dirty="0" err="1"/>
              <a:t>кері</a:t>
            </a:r>
            <a:r>
              <a:rPr lang="ru-RU" dirty="0"/>
              <a:t> </a:t>
            </a:r>
            <a:r>
              <a:rPr lang="ru-RU" dirty="0" err="1"/>
              <a:t>шашырауын</a:t>
            </a:r>
            <a:r>
              <a:rPr lang="ru-RU" dirty="0"/>
              <a:t> </a:t>
            </a:r>
            <a:r>
              <a:rPr lang="ru-RU" dirty="0" err="1"/>
              <a:t>айтарлықтай</a:t>
            </a:r>
            <a:r>
              <a:rPr lang="ru-RU" dirty="0"/>
              <a:t> </a:t>
            </a:r>
            <a:r>
              <a:rPr lang="ru-RU" dirty="0" err="1"/>
              <a:t>азайтады</a:t>
            </a:r>
            <a:r>
              <a:rPr lang="ru-RU" dirty="0"/>
              <a:t>.</a:t>
            </a:r>
          </a:p>
          <a:p>
            <a:pPr algn="just"/>
            <a:endParaRPr lang="ru-RU" dirty="0"/>
          </a:p>
          <a:p>
            <a:pPr algn="just"/>
            <a:r>
              <a:rPr lang="ru-RU" dirty="0"/>
              <a:t> </a:t>
            </a:r>
          </a:p>
          <a:p>
            <a:pPr algn="just"/>
            <a:endParaRPr lang="ru-RU" dirty="0"/>
          </a:p>
        </p:txBody>
      </p:sp>
      <p:sp>
        <p:nvSpPr>
          <p:cNvPr id="7" name="Прямоугольник 6"/>
          <p:cNvSpPr/>
          <p:nvPr/>
        </p:nvSpPr>
        <p:spPr>
          <a:xfrm>
            <a:off x="164307" y="4388227"/>
            <a:ext cx="6096000" cy="2308324"/>
          </a:xfrm>
          <a:prstGeom prst="rect">
            <a:avLst/>
          </a:prstGeom>
        </p:spPr>
        <p:txBody>
          <a:bodyPr>
            <a:spAutoFit/>
          </a:bodyPr>
          <a:lstStyle/>
          <a:p>
            <a:pPr algn="just"/>
            <a:r>
              <a:rPr lang="ru-RU" dirty="0" err="1" smtClean="0"/>
              <a:t>Әртүрлі</a:t>
            </a:r>
            <a:r>
              <a:rPr lang="ru-RU" dirty="0" smtClean="0"/>
              <a:t> </a:t>
            </a:r>
            <a:r>
              <a:rPr lang="ru-RU" dirty="0" err="1"/>
              <a:t>түрдегі</a:t>
            </a:r>
            <a:r>
              <a:rPr lang="ru-RU" dirty="0"/>
              <a:t> </a:t>
            </a:r>
            <a:r>
              <a:rPr lang="ru-RU" dirty="0" err="1"/>
              <a:t>әлсіреткіштер</a:t>
            </a:r>
            <a:r>
              <a:rPr lang="ru-RU" dirty="0"/>
              <a:t> бар: </a:t>
            </a:r>
            <a:r>
              <a:rPr lang="ru-RU" dirty="0" err="1"/>
              <a:t>сымды</a:t>
            </a:r>
            <a:r>
              <a:rPr lang="ru-RU" dirty="0"/>
              <a:t> </a:t>
            </a:r>
            <a:r>
              <a:rPr lang="ru-RU" dirty="0" err="1"/>
              <a:t>әлсіреткіштер</a:t>
            </a:r>
            <a:r>
              <a:rPr lang="ru-RU" dirty="0"/>
              <a:t>, </a:t>
            </a:r>
            <a:r>
              <a:rPr lang="ru-RU" dirty="0" err="1"/>
              <a:t>розеткалық</a:t>
            </a:r>
            <a:r>
              <a:rPr lang="ru-RU" dirty="0"/>
              <a:t> </a:t>
            </a:r>
            <a:r>
              <a:rPr lang="ru-RU" dirty="0" err="1"/>
              <a:t>аттенюаторлар</a:t>
            </a:r>
            <a:r>
              <a:rPr lang="ru-RU" dirty="0"/>
              <a:t>, </a:t>
            </a:r>
            <a:r>
              <a:rPr lang="en-US" dirty="0"/>
              <a:t>FM </a:t>
            </a:r>
            <a:r>
              <a:rPr lang="ru-RU" dirty="0" err="1"/>
              <a:t>розеткалары</a:t>
            </a:r>
            <a:r>
              <a:rPr lang="ru-RU" dirty="0"/>
              <a:t>. </a:t>
            </a:r>
            <a:r>
              <a:rPr lang="ru-RU" dirty="0" err="1"/>
              <a:t>Сымның</a:t>
            </a:r>
            <a:r>
              <a:rPr lang="ru-RU" dirty="0"/>
              <a:t> </a:t>
            </a:r>
            <a:r>
              <a:rPr lang="ru-RU" dirty="0" err="1"/>
              <a:t>әлсіреткіштері</a:t>
            </a:r>
            <a:r>
              <a:rPr lang="ru-RU" dirty="0"/>
              <a:t> </a:t>
            </a:r>
            <a:r>
              <a:rPr lang="ru-RU" dirty="0" err="1"/>
              <a:t>стандартты</a:t>
            </a:r>
            <a:r>
              <a:rPr lang="ru-RU" dirty="0"/>
              <a:t> </a:t>
            </a:r>
            <a:r>
              <a:rPr lang="ru-RU" dirty="0" err="1"/>
              <a:t>қосқыштармен</a:t>
            </a:r>
            <a:r>
              <a:rPr lang="ru-RU" dirty="0"/>
              <a:t> (</a:t>
            </a:r>
            <a:r>
              <a:rPr lang="en-US" dirty="0"/>
              <a:t>ST, SC </a:t>
            </a:r>
            <a:r>
              <a:rPr lang="ru-RU" dirty="0" err="1"/>
              <a:t>немесе</a:t>
            </a:r>
            <a:r>
              <a:rPr lang="ru-RU" dirty="0"/>
              <a:t> </a:t>
            </a:r>
            <a:r>
              <a:rPr lang="en-US" dirty="0"/>
              <a:t>FC) </a:t>
            </a:r>
            <a:r>
              <a:rPr lang="ru-RU" dirty="0" err="1"/>
              <a:t>екі</a:t>
            </a:r>
            <a:r>
              <a:rPr lang="ru-RU" dirty="0"/>
              <a:t> </a:t>
            </a:r>
            <a:r>
              <a:rPr lang="ru-RU" dirty="0" err="1"/>
              <a:t>жағынан</a:t>
            </a:r>
            <a:r>
              <a:rPr lang="ru-RU" dirty="0"/>
              <a:t> </a:t>
            </a:r>
            <a:r>
              <a:rPr lang="ru-RU" dirty="0" err="1"/>
              <a:t>аяқталады</a:t>
            </a:r>
            <a:r>
              <a:rPr lang="ru-RU" dirty="0"/>
              <a:t>. </a:t>
            </a:r>
            <a:r>
              <a:rPr lang="ru-RU" dirty="0" err="1"/>
              <a:t>Шнурдағы</a:t>
            </a:r>
            <a:r>
              <a:rPr lang="ru-RU" dirty="0"/>
              <a:t> </a:t>
            </a:r>
            <a:r>
              <a:rPr lang="ru-RU" dirty="0" err="1"/>
              <a:t>әлсіреу</a:t>
            </a:r>
            <a:r>
              <a:rPr lang="ru-RU" dirty="0"/>
              <a:t> </a:t>
            </a:r>
            <a:r>
              <a:rPr lang="ru-RU" dirty="0" err="1"/>
              <a:t>арнайы</a:t>
            </a:r>
            <a:r>
              <a:rPr lang="ru-RU" dirty="0"/>
              <a:t> </a:t>
            </a:r>
            <a:r>
              <a:rPr lang="ru-RU" dirty="0" err="1"/>
              <a:t>талшықпен</a:t>
            </a:r>
            <a:r>
              <a:rPr lang="ru-RU" dirty="0"/>
              <a:t> </a:t>
            </a:r>
            <a:r>
              <a:rPr lang="ru-RU" dirty="0" err="1"/>
              <a:t>қамтамасыз</a:t>
            </a:r>
            <a:r>
              <a:rPr lang="ru-RU" dirty="0"/>
              <a:t> </a:t>
            </a:r>
            <a:r>
              <a:rPr lang="ru-RU" dirty="0" err="1"/>
              <a:t>етіледі</a:t>
            </a:r>
            <a:r>
              <a:rPr lang="ru-RU" dirty="0"/>
              <a:t>. </a:t>
            </a:r>
            <a:r>
              <a:rPr lang="ru-RU" dirty="0" err="1"/>
              <a:t>Әдетте</a:t>
            </a:r>
            <a:r>
              <a:rPr lang="ru-RU" dirty="0"/>
              <a:t> 5, 10,15 </a:t>
            </a:r>
            <a:r>
              <a:rPr lang="ru-RU" dirty="0" err="1"/>
              <a:t>және</a:t>
            </a:r>
            <a:r>
              <a:rPr lang="ru-RU" dirty="0"/>
              <a:t> 20 дБ </a:t>
            </a:r>
            <a:r>
              <a:rPr lang="ru-RU" dirty="0" err="1"/>
              <a:t>әлсіреу</a:t>
            </a:r>
            <a:r>
              <a:rPr lang="ru-RU" dirty="0"/>
              <a:t> </a:t>
            </a:r>
            <a:r>
              <a:rPr lang="ru-RU" dirty="0" err="1"/>
              <a:t>мәндерінің</a:t>
            </a:r>
            <a:r>
              <a:rPr lang="ru-RU" dirty="0"/>
              <a:t> </a:t>
            </a:r>
            <a:r>
              <a:rPr lang="ru-RU" dirty="0" err="1"/>
              <a:t>бекітілген</a:t>
            </a:r>
            <a:r>
              <a:rPr lang="ru-RU" dirty="0"/>
              <a:t> </a:t>
            </a:r>
            <a:r>
              <a:rPr lang="ru-RU" dirty="0" err="1"/>
              <a:t>жиынтығымен</a:t>
            </a:r>
            <a:r>
              <a:rPr lang="ru-RU" dirty="0"/>
              <a:t> </a:t>
            </a:r>
            <a:r>
              <a:rPr lang="ru-RU" dirty="0" err="1"/>
              <a:t>қол</a:t>
            </a:r>
            <a:r>
              <a:rPr lang="ru-RU" dirty="0"/>
              <a:t> </a:t>
            </a:r>
            <a:r>
              <a:rPr lang="ru-RU" dirty="0" err="1"/>
              <a:t>жетімді</a:t>
            </a:r>
            <a:r>
              <a:rPr lang="ru-RU" dirty="0"/>
              <a:t> (</a:t>
            </a:r>
            <a:r>
              <a:rPr lang="ru-RU" dirty="0" err="1"/>
              <a:t>әлсірету</a:t>
            </a:r>
            <a:r>
              <a:rPr lang="ru-RU" dirty="0"/>
              <a:t> </a:t>
            </a:r>
            <a:r>
              <a:rPr lang="ru-RU" dirty="0" err="1"/>
              <a:t>реттелмейтін</a:t>
            </a:r>
            <a:r>
              <a:rPr lang="ru-RU" dirty="0"/>
              <a:t> </a:t>
            </a:r>
            <a:r>
              <a:rPr lang="ru-RU" dirty="0" err="1"/>
              <a:t>ауа</a:t>
            </a:r>
            <a:r>
              <a:rPr lang="ru-RU" dirty="0"/>
              <a:t> </a:t>
            </a:r>
            <a:r>
              <a:rPr lang="ru-RU" dirty="0" err="1"/>
              <a:t>саңылауы</a:t>
            </a:r>
            <a:r>
              <a:rPr lang="ru-RU" dirty="0"/>
              <a:t> </a:t>
            </a:r>
            <a:r>
              <a:rPr lang="ru-RU" dirty="0" err="1"/>
              <a:t>немесе</a:t>
            </a:r>
            <a:r>
              <a:rPr lang="ru-RU" dirty="0"/>
              <a:t> </a:t>
            </a:r>
            <a:r>
              <a:rPr lang="ru-RU" dirty="0" err="1"/>
              <a:t>сүзгі</a:t>
            </a:r>
            <a:r>
              <a:rPr lang="ru-RU" dirty="0"/>
              <a:t> </a:t>
            </a:r>
            <a:r>
              <a:rPr lang="ru-RU" dirty="0" err="1"/>
              <a:t>арқылы</a:t>
            </a:r>
            <a:r>
              <a:rPr lang="ru-RU" dirty="0"/>
              <a:t> </a:t>
            </a:r>
            <a:r>
              <a:rPr lang="ru-RU" dirty="0" err="1"/>
              <a:t>қамтамасыз</a:t>
            </a:r>
            <a:r>
              <a:rPr lang="ru-RU" dirty="0"/>
              <a:t> </a:t>
            </a:r>
            <a:r>
              <a:rPr lang="ru-RU" dirty="0" err="1"/>
              <a:t>етіледі</a:t>
            </a:r>
            <a:r>
              <a:rPr lang="ru-RU" dirty="0"/>
              <a:t>).</a:t>
            </a:r>
          </a:p>
        </p:txBody>
      </p:sp>
      <p:sp>
        <p:nvSpPr>
          <p:cNvPr id="8" name="Прямоугольник 7"/>
          <p:cNvSpPr/>
          <p:nvPr/>
        </p:nvSpPr>
        <p:spPr>
          <a:xfrm>
            <a:off x="6260307" y="5773221"/>
            <a:ext cx="5641181" cy="923330"/>
          </a:xfrm>
          <a:prstGeom prst="rect">
            <a:avLst/>
          </a:prstGeom>
        </p:spPr>
        <p:txBody>
          <a:bodyPr wrap="square">
            <a:spAutoFit/>
          </a:bodyPr>
          <a:lstStyle/>
          <a:p>
            <a:pPr algn="ctr"/>
            <a:r>
              <a:rPr lang="ru-RU" dirty="0"/>
              <a:t>16.6. </a:t>
            </a:r>
            <a:r>
              <a:rPr lang="ru-RU" dirty="0" err="1"/>
              <a:t>сурет</a:t>
            </a:r>
            <a:r>
              <a:rPr lang="ru-RU" dirty="0"/>
              <a:t>. </a:t>
            </a:r>
            <a:r>
              <a:rPr lang="en-US" dirty="0"/>
              <a:t>SC </a:t>
            </a:r>
            <a:r>
              <a:rPr lang="ru-RU" dirty="0" err="1"/>
              <a:t>стандартының</a:t>
            </a:r>
            <a:r>
              <a:rPr lang="ru-RU" dirty="0"/>
              <a:t> аттенюатор-</a:t>
            </a:r>
            <a:r>
              <a:rPr lang="en-US" dirty="0"/>
              <a:t>FM </a:t>
            </a:r>
            <a:r>
              <a:rPr lang="ru-RU" dirty="0" err="1"/>
              <a:t>ұяларының</a:t>
            </a:r>
            <a:r>
              <a:rPr lang="ru-RU" dirty="0"/>
              <a:t> </a:t>
            </a:r>
            <a:r>
              <a:rPr lang="ru-RU" dirty="0" err="1"/>
              <a:t>сыртқы</a:t>
            </a:r>
            <a:r>
              <a:rPr lang="ru-RU" dirty="0"/>
              <a:t> </a:t>
            </a:r>
            <a:r>
              <a:rPr lang="ru-RU" dirty="0" err="1"/>
              <a:t>түрі</a:t>
            </a:r>
            <a:endParaRPr lang="ru-RU" dirty="0"/>
          </a:p>
          <a:p>
            <a:pPr algn="ctr"/>
            <a:endParaRPr lang="ru-RU" dirty="0"/>
          </a:p>
        </p:txBody>
      </p:sp>
      <p:pic>
        <p:nvPicPr>
          <p:cNvPr id="9" name="Рисунок 8"/>
          <p:cNvPicPr>
            <a:picLocks noChangeAspect="1"/>
          </p:cNvPicPr>
          <p:nvPr/>
        </p:nvPicPr>
        <p:blipFill>
          <a:blip r:embed="rId2"/>
          <a:stretch>
            <a:fillRect/>
          </a:stretch>
        </p:blipFill>
        <p:spPr>
          <a:xfrm>
            <a:off x="6455246" y="4598987"/>
            <a:ext cx="5251302" cy="925100"/>
          </a:xfrm>
          <a:prstGeom prst="rect">
            <a:avLst/>
          </a:prstGeom>
        </p:spPr>
      </p:pic>
    </p:spTree>
    <p:extLst>
      <p:ext uri="{BB962C8B-B14F-4D97-AF65-F5344CB8AC3E}">
        <p14:creationId xmlns:p14="http://schemas.microsoft.com/office/powerpoint/2010/main" val="13254089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3"/>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Нашивка 4"/>
          <p:cNvSpPr/>
          <p:nvPr/>
        </p:nvSpPr>
        <p:spPr>
          <a:xfrm>
            <a:off x="11058526" y="278604"/>
            <a:ext cx="1133474"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13</a:t>
            </a:r>
            <a:endParaRPr lang="ru-RU" dirty="0">
              <a:solidFill>
                <a:schemeClr val="tx1"/>
              </a:solidFill>
            </a:endParaRPr>
          </a:p>
        </p:txBody>
      </p:sp>
      <p:sp>
        <p:nvSpPr>
          <p:cNvPr id="2" name="Прямоугольник 1"/>
          <p:cNvSpPr/>
          <p:nvPr/>
        </p:nvSpPr>
        <p:spPr>
          <a:xfrm>
            <a:off x="164307" y="397815"/>
            <a:ext cx="10729913"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indent="450215" algn="ctr">
              <a:spcAft>
                <a:spcPts val="0"/>
              </a:spcAft>
            </a:pPr>
            <a:r>
              <a:rPr lang="kk-KZ" sz="2400" dirty="0">
                <a:latin typeface="Times New Roman" panose="02020603050405020304" pitchFamily="18" charset="0"/>
                <a:ea typeface="Times New Roman" panose="02020603050405020304" pitchFamily="18" charset="0"/>
                <a:cs typeface="Times New Roman" panose="02020603050405020304" pitchFamily="18" charset="0"/>
              </a:rPr>
              <a:t>Оптикалық сүзгілер</a:t>
            </a:r>
            <a:endParaRPr lang="ru-RU"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Прямоугольник 2"/>
          <p:cNvSpPr/>
          <p:nvPr/>
        </p:nvSpPr>
        <p:spPr>
          <a:xfrm>
            <a:off x="600076" y="948690"/>
            <a:ext cx="11358562" cy="5539978"/>
          </a:xfrm>
          <a:prstGeom prst="rect">
            <a:avLst/>
          </a:prstGeom>
        </p:spPr>
        <p:txBody>
          <a:bodyPr wrap="square">
            <a:spAutoFit/>
          </a:bodyPr>
          <a:lstStyle/>
          <a:p>
            <a:pPr indent="450215" algn="just">
              <a:spcAft>
                <a:spcPts val="0"/>
              </a:spcAft>
            </a:pP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Жұқа қабықшалы сүзгілерде диэлектрлік сүзгілердің көп қабатты жабындары қолданылады. Сүзгі бетіне көп толқын ұзындығы сигнал түскенде, әрбір сүзгі қабаты толқын ұзындығы мен сүзгі дизайнына байланысты түсетін сигналдың әртүрлі толқын ұзындығының шағылуын немесе өтуін тудырады. Әрбір толқын ұзындығы осылайша жіберілетін сигналға конструктивті немесе деструктивті үлес қосады. Мұндай сигналдың сәйкес толқын ұзындықтары не жоғалып кетті, не сақталып, шығуға дейін өтті.</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Мұндай сүзгілер әдетте көп қабаттарға ие, сондықтан олардың беріліс сипаттамаларын жеткілікті түрде қатаң бақылауға болады. Бұл толқын ұзындығының салыстырмалы түрде тар жолағын немесе тіпті бір толқын ұзындығын беруге (өткізу) мүмкіндік береді.</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Жұқа пленка технологиясы тығыз жинақталған жүйелерге нашар сәйкес келеді (мысалы, 50 ГГц тасымалдаушы аралығы). Дегенмен, жұқа пленка сүзгілері 16-32 арналы WDM мультиплексорлары/демультиплексорларымен пайдалану үшін жеткілікті тар өткізу қабілеттілігін қамтамасыз етеді. Арнаның жоғары тығыздығында жүйелерде басқа технологиялар қолданылады.</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Оптикалық сүзгілер өте кішкентай. Оларды оптикалық қосқыштарға, адаптерлерге және тіпті талшықты оптикаға салуға болады. 1550 - 1625 нм жиілік диапазонында жұмыс істейтін мұндай кіріктірілген сүзгінің типтік сипаттамалары төменде келтірілген:</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ru-RU" dirty="0" err="1">
                <a:latin typeface="Times New Roman" panose="02020603050405020304" pitchFamily="18" charset="0"/>
                <a:ea typeface="Times New Roman" panose="02020603050405020304" pitchFamily="18" charset="0"/>
                <a:cs typeface="Times New Roman" panose="02020603050405020304" pitchFamily="18" charset="0"/>
              </a:rPr>
              <a:t>кірістіру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жоғалуы</a:t>
            </a:r>
            <a:r>
              <a:rPr lang="ru-RU" dirty="0">
                <a:latin typeface="Times New Roman" panose="02020603050405020304" pitchFamily="18" charset="0"/>
                <a:ea typeface="Times New Roman" panose="02020603050405020304" pitchFamily="18" charset="0"/>
                <a:cs typeface="Times New Roman" panose="02020603050405020304" pitchFamily="18" charset="0"/>
              </a:rPr>
              <a:t> &lt; 1,0..1,5 дБ;</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ru-RU" dirty="0" err="1">
                <a:latin typeface="Times New Roman" panose="02020603050405020304" pitchFamily="18" charset="0"/>
                <a:ea typeface="Times New Roman" panose="02020603050405020304" pitchFamily="18" charset="0"/>
                <a:cs typeface="Times New Roman" panose="02020603050405020304" pitchFamily="18" charset="0"/>
              </a:rPr>
              <a:t>толқын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ұзындығының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оқшаулау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коэффициенті</a:t>
            </a:r>
            <a:r>
              <a:rPr lang="ru-RU" dirty="0">
                <a:latin typeface="Times New Roman" panose="02020603050405020304" pitchFamily="18" charset="0"/>
                <a:ea typeface="Times New Roman" panose="02020603050405020304" pitchFamily="18" charset="0"/>
                <a:cs typeface="Times New Roman" panose="02020603050405020304" pitchFamily="18" charset="0"/>
              </a:rPr>
              <a:t>	≥35дБ;</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ru-RU" dirty="0" err="1">
                <a:latin typeface="Times New Roman" panose="02020603050405020304" pitchFamily="18" charset="0"/>
                <a:ea typeface="Times New Roman" panose="02020603050405020304" pitchFamily="18" charset="0"/>
                <a:cs typeface="Times New Roman" panose="02020603050405020304" pitchFamily="18" charset="0"/>
              </a:rPr>
              <a:t>қайтарым</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жоғалту</a:t>
            </a:r>
            <a:r>
              <a:rPr lang="ru-RU" dirty="0">
                <a:latin typeface="Times New Roman" panose="02020603050405020304" pitchFamily="18" charset="0"/>
                <a:ea typeface="Times New Roman" panose="02020603050405020304" pitchFamily="18" charset="0"/>
                <a:cs typeface="Times New Roman" panose="02020603050405020304" pitchFamily="18" charset="0"/>
              </a:rPr>
              <a:t>	40 дБ;</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ru-RU" dirty="0" err="1">
                <a:latin typeface="Times New Roman" panose="02020603050405020304" pitchFamily="18" charset="0"/>
                <a:ea typeface="Times New Roman" panose="02020603050405020304" pitchFamily="18" charset="0"/>
                <a:cs typeface="Times New Roman" panose="02020603050405020304" pitchFamily="18" charset="0"/>
              </a:rPr>
              <a:t>жұмыс</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температурас</a:t>
            </a:r>
            <a:r>
              <a:rPr lang="kk-KZ" dirty="0">
                <a:latin typeface="Times New Roman" panose="02020603050405020304" pitchFamily="18" charset="0"/>
                <a:ea typeface="Times New Roman" panose="02020603050405020304" pitchFamily="18" charset="0"/>
                <a:cs typeface="Times New Roman" panose="02020603050405020304" pitchFamily="18" charset="0"/>
              </a:rPr>
              <a:t>ы</a:t>
            </a:r>
            <a:r>
              <a:rPr lang="ru-RU" dirty="0">
                <a:latin typeface="Times New Roman" panose="02020603050405020304" pitchFamily="18" charset="0"/>
                <a:ea typeface="Times New Roman" panose="02020603050405020304" pitchFamily="18" charset="0"/>
                <a:cs typeface="Times New Roman" panose="02020603050405020304" pitchFamily="18" charset="0"/>
              </a:rPr>
              <a:t>– 20°С..+70°С.</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84283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3"/>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Нашивка 4"/>
          <p:cNvSpPr/>
          <p:nvPr/>
        </p:nvSpPr>
        <p:spPr>
          <a:xfrm>
            <a:off x="11058526" y="278604"/>
            <a:ext cx="1133474"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14</a:t>
            </a:r>
            <a:endParaRPr lang="ru-RU" dirty="0">
              <a:solidFill>
                <a:schemeClr val="tx1"/>
              </a:solidFill>
            </a:endParaRPr>
          </a:p>
        </p:txBody>
      </p:sp>
      <p:sp>
        <p:nvSpPr>
          <p:cNvPr id="2" name="Прямоугольник 1"/>
          <p:cNvSpPr/>
          <p:nvPr/>
        </p:nvSpPr>
        <p:spPr>
          <a:xfrm>
            <a:off x="164307" y="397815"/>
            <a:ext cx="10729913"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en-US" sz="2400" dirty="0" smtClean="0"/>
              <a:t>FRB </a:t>
            </a:r>
            <a:r>
              <a:rPr lang="ru-RU" sz="2400" dirty="0" err="1"/>
              <a:t>негізіндегі</a:t>
            </a:r>
            <a:r>
              <a:rPr lang="ru-RU" sz="2400" dirty="0"/>
              <a:t> </a:t>
            </a:r>
            <a:r>
              <a:rPr lang="ru-RU" sz="2400" dirty="0" err="1"/>
              <a:t>сүзгілер</a:t>
            </a:r>
            <a:endParaRPr lang="ru-RU" sz="2400" dirty="0"/>
          </a:p>
        </p:txBody>
      </p:sp>
      <p:sp>
        <p:nvSpPr>
          <p:cNvPr id="6" name="Прямоугольник 5"/>
          <p:cNvSpPr/>
          <p:nvPr/>
        </p:nvSpPr>
        <p:spPr>
          <a:xfrm>
            <a:off x="104773" y="1180128"/>
            <a:ext cx="12087227" cy="2862322"/>
          </a:xfrm>
          <a:prstGeom prst="rect">
            <a:avLst/>
          </a:prstGeom>
        </p:spPr>
        <p:txBody>
          <a:bodyPr wrap="square">
            <a:spAutoFit/>
          </a:bodyPr>
          <a:lstStyle/>
          <a:p>
            <a:r>
              <a:rPr lang="ru-RU" dirty="0" smtClean="0"/>
              <a:t>16.7-суретте </a:t>
            </a:r>
            <a:r>
              <a:rPr lang="ru-RU" dirty="0" err="1"/>
              <a:t>Брегг</a:t>
            </a:r>
            <a:r>
              <a:rPr lang="ru-RU" dirty="0"/>
              <a:t> </a:t>
            </a:r>
            <a:r>
              <a:rPr lang="ru-RU" dirty="0" err="1"/>
              <a:t>торының</a:t>
            </a:r>
            <a:r>
              <a:rPr lang="ru-RU" dirty="0"/>
              <a:t> </a:t>
            </a:r>
            <a:r>
              <a:rPr lang="ru-RU" dirty="0" err="1"/>
              <a:t>қалай</a:t>
            </a:r>
            <a:r>
              <a:rPr lang="ru-RU" dirty="0"/>
              <a:t> </a:t>
            </a:r>
            <a:r>
              <a:rPr lang="ru-RU" dirty="0" err="1"/>
              <a:t>жұмыс</a:t>
            </a:r>
            <a:r>
              <a:rPr lang="ru-RU" dirty="0"/>
              <a:t> </a:t>
            </a:r>
            <a:r>
              <a:rPr lang="ru-RU" dirty="0" err="1"/>
              <a:t>істейтінін</a:t>
            </a:r>
            <a:r>
              <a:rPr lang="ru-RU" dirty="0"/>
              <a:t> </a:t>
            </a:r>
            <a:r>
              <a:rPr lang="ru-RU" dirty="0" err="1"/>
              <a:t>сипаттау</a:t>
            </a:r>
            <a:r>
              <a:rPr lang="ru-RU" dirty="0"/>
              <a:t> </a:t>
            </a:r>
            <a:r>
              <a:rPr lang="ru-RU" dirty="0" err="1"/>
              <a:t>үшін</a:t>
            </a:r>
            <a:r>
              <a:rPr lang="ru-RU" dirty="0"/>
              <a:t> </a:t>
            </a:r>
            <a:r>
              <a:rPr lang="ru-RU" dirty="0" err="1"/>
              <a:t>қолданатын</a:t>
            </a:r>
            <a:r>
              <a:rPr lang="ru-RU" dirty="0"/>
              <a:t> модель </a:t>
            </a:r>
            <a:r>
              <a:rPr lang="ru-RU" dirty="0" err="1"/>
              <a:t>көрсетілген</a:t>
            </a:r>
            <a:r>
              <a:rPr lang="ru-RU" dirty="0"/>
              <a:t>.</a:t>
            </a:r>
          </a:p>
          <a:p>
            <a:r>
              <a:rPr lang="ru-RU" dirty="0"/>
              <a:t>Брэгг торы – </a:t>
            </a:r>
            <a:r>
              <a:rPr lang="ru-RU" dirty="0" err="1"/>
              <a:t>жартылай</a:t>
            </a:r>
            <a:r>
              <a:rPr lang="ru-RU" dirty="0"/>
              <a:t> </a:t>
            </a:r>
            <a:r>
              <a:rPr lang="ru-RU" dirty="0" err="1"/>
              <a:t>шағылыстыратын</a:t>
            </a:r>
            <a:r>
              <a:rPr lang="ru-RU" dirty="0"/>
              <a:t> параллель </a:t>
            </a:r>
            <a:r>
              <a:rPr lang="ru-RU" dirty="0" err="1"/>
              <a:t>пластиналар</a:t>
            </a:r>
            <a:r>
              <a:rPr lang="ru-RU" dirty="0"/>
              <a:t> </a:t>
            </a:r>
            <a:r>
              <a:rPr lang="ru-RU" dirty="0" err="1"/>
              <a:t>сериясы</a:t>
            </a:r>
            <a:r>
              <a:rPr lang="ru-RU" dirty="0"/>
              <a:t>. </a:t>
            </a:r>
            <a:r>
              <a:rPr lang="ru-RU" dirty="0" err="1"/>
              <a:t>Бұл</a:t>
            </a:r>
            <a:r>
              <a:rPr lang="ru-RU" dirty="0"/>
              <a:t> </a:t>
            </a:r>
            <a:r>
              <a:rPr lang="ru-RU" dirty="0" err="1"/>
              <a:t>тақталар</a:t>
            </a:r>
            <a:r>
              <a:rPr lang="ru-RU" dirty="0"/>
              <a:t> </a:t>
            </a:r>
            <a:r>
              <a:rPr lang="ru-RU" dirty="0" err="1"/>
              <a:t>бір-бірінен</a:t>
            </a:r>
            <a:r>
              <a:rPr lang="ru-RU" dirty="0"/>
              <a:t> </a:t>
            </a:r>
            <a:r>
              <a:rPr lang="en-US" dirty="0"/>
              <a:t>d </a:t>
            </a:r>
            <a:r>
              <a:rPr lang="ru-RU" dirty="0" err="1"/>
              <a:t>қашықтыққа</a:t>
            </a:r>
            <a:r>
              <a:rPr lang="ru-RU" dirty="0"/>
              <a:t> </a:t>
            </a:r>
            <a:r>
              <a:rPr lang="ru-RU" dirty="0" err="1"/>
              <a:t>бөлінген</a:t>
            </a:r>
            <a:r>
              <a:rPr lang="ru-RU" dirty="0"/>
              <a:t>. </a:t>
            </a:r>
            <a:r>
              <a:rPr lang="ru-RU" dirty="0" err="1"/>
              <a:t>Бірнеше</a:t>
            </a:r>
            <a:r>
              <a:rPr lang="ru-RU" dirty="0"/>
              <a:t> </a:t>
            </a:r>
            <a:r>
              <a:rPr lang="ru-RU" dirty="0" err="1"/>
              <a:t>немесе</a:t>
            </a:r>
            <a:r>
              <a:rPr lang="ru-RU" dirty="0"/>
              <a:t> </a:t>
            </a:r>
            <a:r>
              <a:rPr lang="ru-RU" dirty="0" err="1"/>
              <a:t>көп</a:t>
            </a:r>
            <a:r>
              <a:rPr lang="ru-RU" dirty="0"/>
              <a:t> </a:t>
            </a:r>
            <a:r>
              <a:rPr lang="ru-RU" dirty="0" err="1"/>
              <a:t>толқын</a:t>
            </a:r>
            <a:r>
              <a:rPr lang="ru-RU" dirty="0"/>
              <a:t> </a:t>
            </a:r>
            <a:r>
              <a:rPr lang="ru-RU" dirty="0" err="1"/>
              <a:t>ұзындығынан</a:t>
            </a:r>
            <a:r>
              <a:rPr lang="ru-RU" dirty="0"/>
              <a:t> </a:t>
            </a:r>
            <a:r>
              <a:rPr lang="ru-RU" dirty="0" err="1"/>
              <a:t>тұратын</a:t>
            </a:r>
            <a:r>
              <a:rPr lang="ru-RU" dirty="0"/>
              <a:t> </a:t>
            </a:r>
            <a:r>
              <a:rPr lang="ru-RU" dirty="0" err="1"/>
              <a:t>жарық</a:t>
            </a:r>
            <a:r>
              <a:rPr lang="ru-RU" dirty="0"/>
              <a:t> </a:t>
            </a:r>
            <a:r>
              <a:rPr lang="ru-RU" dirty="0" err="1"/>
              <a:t>сол</a:t>
            </a:r>
            <a:r>
              <a:rPr lang="ru-RU" dirty="0"/>
              <a:t> </a:t>
            </a:r>
            <a:r>
              <a:rPr lang="ru-RU" dirty="0" err="1"/>
              <a:t>жақтан</a:t>
            </a:r>
            <a:r>
              <a:rPr lang="ru-RU" dirty="0"/>
              <a:t> </a:t>
            </a:r>
            <a:r>
              <a:rPr lang="ru-RU" dirty="0" err="1"/>
              <a:t>енеді</a:t>
            </a:r>
            <a:r>
              <a:rPr lang="ru-RU" dirty="0"/>
              <a:t>. </a:t>
            </a:r>
            <a:r>
              <a:rPr lang="en-US" dirty="0"/>
              <a:t>d </a:t>
            </a:r>
            <a:r>
              <a:rPr lang="ru-RU" dirty="0" err="1"/>
              <a:t>қашықтыққа</a:t>
            </a:r>
            <a:r>
              <a:rPr lang="ru-RU" dirty="0"/>
              <a:t> </a:t>
            </a:r>
            <a:r>
              <a:rPr lang="ru-RU" dirty="0" err="1"/>
              <a:t>байланысты</a:t>
            </a:r>
            <a:r>
              <a:rPr lang="ru-RU" dirty="0"/>
              <a:t> </a:t>
            </a:r>
            <a:r>
              <a:rPr lang="ru-RU" dirty="0" err="1"/>
              <a:t>бір</a:t>
            </a:r>
            <a:r>
              <a:rPr lang="ru-RU" dirty="0"/>
              <a:t> </a:t>
            </a:r>
            <a:r>
              <a:rPr lang="ru-RU" dirty="0" err="1"/>
              <a:t>немесе</a:t>
            </a:r>
            <a:r>
              <a:rPr lang="ru-RU" dirty="0"/>
              <a:t> </a:t>
            </a:r>
            <a:r>
              <a:rPr lang="ru-RU" dirty="0" err="1"/>
              <a:t>бірнеше</a:t>
            </a:r>
            <a:r>
              <a:rPr lang="ru-RU" dirty="0"/>
              <a:t> </a:t>
            </a:r>
            <a:r>
              <a:rPr lang="ru-RU" dirty="0" err="1"/>
              <a:t>толқын</a:t>
            </a:r>
            <a:r>
              <a:rPr lang="ru-RU" dirty="0"/>
              <a:t> </a:t>
            </a:r>
            <a:r>
              <a:rPr lang="ru-RU" dirty="0" err="1"/>
              <a:t>ұзындығының</a:t>
            </a:r>
            <a:r>
              <a:rPr lang="ru-RU" dirty="0"/>
              <a:t> </a:t>
            </a:r>
            <a:r>
              <a:rPr lang="ru-RU" dirty="0" err="1"/>
              <a:t>шағылысуы</a:t>
            </a:r>
            <a:r>
              <a:rPr lang="ru-RU" dirty="0"/>
              <a:t> </a:t>
            </a:r>
            <a:r>
              <a:rPr lang="ru-RU" dirty="0" err="1"/>
              <a:t>байқалады</a:t>
            </a:r>
            <a:r>
              <a:rPr lang="ru-RU" dirty="0"/>
              <a:t>. </a:t>
            </a:r>
            <a:r>
              <a:rPr lang="ru-RU" dirty="0" err="1"/>
              <a:t>Бұл</a:t>
            </a:r>
            <a:r>
              <a:rPr lang="ru-RU" dirty="0"/>
              <a:t> </a:t>
            </a:r>
            <a:r>
              <a:rPr lang="ru-RU" dirty="0" err="1"/>
              <a:t>шағылған</a:t>
            </a:r>
            <a:r>
              <a:rPr lang="ru-RU" dirty="0"/>
              <a:t> </a:t>
            </a:r>
            <a:r>
              <a:rPr lang="ru-RU" dirty="0" err="1"/>
              <a:t>жарық</a:t>
            </a:r>
            <a:r>
              <a:rPr lang="ru-RU" dirty="0"/>
              <a:t> та </a:t>
            </a:r>
            <a:r>
              <a:rPr lang="ru-RU" dirty="0" err="1"/>
              <a:t>сол</a:t>
            </a:r>
            <a:r>
              <a:rPr lang="ru-RU" dirty="0"/>
              <a:t> </a:t>
            </a:r>
            <a:r>
              <a:rPr lang="ru-RU" dirty="0" err="1"/>
              <a:t>жақтан</a:t>
            </a:r>
            <a:r>
              <a:rPr lang="ru-RU" dirty="0"/>
              <a:t> </a:t>
            </a:r>
            <a:r>
              <a:rPr lang="ru-RU" dirty="0" err="1"/>
              <a:t>шығады</a:t>
            </a:r>
            <a:r>
              <a:rPr lang="ru-RU" dirty="0"/>
              <a:t>, ал </a:t>
            </a:r>
            <a:r>
              <a:rPr lang="ru-RU" dirty="0" err="1"/>
              <a:t>қалған</a:t>
            </a:r>
            <a:r>
              <a:rPr lang="ru-RU" dirty="0"/>
              <a:t> </a:t>
            </a:r>
            <a:r>
              <a:rPr lang="ru-RU" dirty="0" err="1"/>
              <a:t>жарық</a:t>
            </a:r>
            <a:r>
              <a:rPr lang="ru-RU" dirty="0"/>
              <a:t> </a:t>
            </a:r>
            <a:r>
              <a:rPr lang="ru-RU" dirty="0" err="1"/>
              <a:t>тобының</a:t>
            </a:r>
            <a:r>
              <a:rPr lang="ru-RU" dirty="0"/>
              <a:t> </a:t>
            </a:r>
            <a:r>
              <a:rPr lang="ru-RU" dirty="0" err="1"/>
              <a:t>толқын</a:t>
            </a:r>
            <a:r>
              <a:rPr lang="ru-RU" dirty="0"/>
              <a:t> </a:t>
            </a:r>
            <a:r>
              <a:rPr lang="ru-RU" dirty="0" err="1"/>
              <a:t>ұзындығы</a:t>
            </a:r>
            <a:r>
              <a:rPr lang="ru-RU" dirty="0"/>
              <a:t> </a:t>
            </a:r>
            <a:r>
              <a:rPr lang="ru-RU" dirty="0" err="1"/>
              <a:t>оң</a:t>
            </a:r>
            <a:r>
              <a:rPr lang="ru-RU" dirty="0"/>
              <a:t> </a:t>
            </a:r>
            <a:r>
              <a:rPr lang="ru-RU" dirty="0" err="1"/>
              <a:t>жақтан</a:t>
            </a:r>
            <a:r>
              <a:rPr lang="ru-RU" dirty="0"/>
              <a:t> </a:t>
            </a:r>
            <a:r>
              <a:rPr lang="ru-RU" dirty="0" err="1"/>
              <a:t>шығады</a:t>
            </a:r>
            <a:r>
              <a:rPr lang="ru-RU" dirty="0"/>
              <a:t>. </a:t>
            </a:r>
            <a:r>
              <a:rPr lang="ru-RU" dirty="0" err="1"/>
              <a:t>Толқын</a:t>
            </a:r>
            <a:r>
              <a:rPr lang="ru-RU" dirty="0"/>
              <a:t> </a:t>
            </a:r>
            <a:r>
              <a:rPr lang="ru-RU" dirty="0" err="1"/>
              <a:t>ұзындықтарының</a:t>
            </a:r>
            <a:r>
              <a:rPr lang="ru-RU" dirty="0"/>
              <a:t> </a:t>
            </a:r>
            <a:r>
              <a:rPr lang="ru-RU" dirty="0" err="1"/>
              <a:t>дәл</a:t>
            </a:r>
            <a:r>
              <a:rPr lang="ru-RU" dirty="0"/>
              <a:t> </a:t>
            </a:r>
            <a:r>
              <a:rPr lang="ru-RU" dirty="0" err="1"/>
              <a:t>шағылысу</a:t>
            </a:r>
            <a:r>
              <a:rPr lang="ru-RU" dirty="0"/>
              <a:t> </a:t>
            </a:r>
            <a:r>
              <a:rPr lang="ru-RU" dirty="0" err="1"/>
              <a:t>шарттары</a:t>
            </a:r>
            <a:r>
              <a:rPr lang="ru-RU" dirty="0"/>
              <a:t> </a:t>
            </a:r>
            <a:r>
              <a:rPr lang="ru-RU" dirty="0" err="1"/>
              <a:t>немесе</a:t>
            </a:r>
            <a:r>
              <a:rPr lang="ru-RU" dirty="0"/>
              <a:t> Брэгг </a:t>
            </a:r>
            <a:r>
              <a:rPr lang="ru-RU" dirty="0" err="1"/>
              <a:t>шарттары</a:t>
            </a:r>
            <a:r>
              <a:rPr lang="ru-RU" dirty="0"/>
              <a:t>:</a:t>
            </a:r>
          </a:p>
          <a:p>
            <a:endParaRPr lang="ru-RU" dirty="0"/>
          </a:p>
          <a:p>
            <a:pPr algn="r"/>
            <a:r>
              <a:rPr lang="ru-RU" dirty="0"/>
              <a:t> </a:t>
            </a:r>
            <a:r>
              <a:rPr lang="en-US" dirty="0"/>
              <a:t>d=-n</a:t>
            </a:r>
            <a:r>
              <a:rPr lang="el-GR" dirty="0"/>
              <a:t>λ_</a:t>
            </a:r>
            <a:r>
              <a:rPr lang="en-US" dirty="0"/>
              <a:t>B/2                                       </a:t>
            </a:r>
            <a:r>
              <a:rPr lang="ru-RU" dirty="0" smtClean="0"/>
              <a:t>                                                   </a:t>
            </a:r>
            <a:r>
              <a:rPr lang="en-US" dirty="0" smtClean="0"/>
              <a:t>        </a:t>
            </a:r>
            <a:r>
              <a:rPr lang="en-US" dirty="0"/>
              <a:t>(16.4)</a:t>
            </a:r>
          </a:p>
          <a:p>
            <a:endParaRPr lang="en-US" dirty="0"/>
          </a:p>
          <a:p>
            <a:endParaRPr lang="ru-RU" dirty="0"/>
          </a:p>
        </p:txBody>
      </p:sp>
      <p:pic>
        <p:nvPicPr>
          <p:cNvPr id="7" name="Рисунок 6"/>
          <p:cNvPicPr/>
          <p:nvPr/>
        </p:nvPicPr>
        <p:blipFill rotWithShape="1">
          <a:blip r:embed="rId2"/>
          <a:srcRect l="55792" t="29884" r="8642" b="35644"/>
          <a:stretch/>
        </p:blipFill>
        <p:spPr bwMode="auto">
          <a:xfrm>
            <a:off x="6084098" y="3727038"/>
            <a:ext cx="5488778" cy="2460861"/>
          </a:xfrm>
          <a:prstGeom prst="rect">
            <a:avLst/>
          </a:prstGeom>
          <a:ln>
            <a:noFill/>
          </a:ln>
          <a:extLst>
            <a:ext uri="{53640926-AAD7-44D8-BBD7-CCE9431645EC}">
              <a14:shadowObscured xmlns:a14="http://schemas.microsoft.com/office/drawing/2010/main"/>
            </a:ext>
          </a:extLst>
        </p:spPr>
      </p:pic>
      <p:sp>
        <p:nvSpPr>
          <p:cNvPr id="8" name="Прямоугольник 7"/>
          <p:cNvSpPr/>
          <p:nvPr/>
        </p:nvSpPr>
        <p:spPr>
          <a:xfrm>
            <a:off x="602457" y="3727038"/>
            <a:ext cx="5193506" cy="3416320"/>
          </a:xfrm>
          <a:prstGeom prst="rect">
            <a:avLst/>
          </a:prstGeom>
        </p:spPr>
        <p:txBody>
          <a:bodyPr wrap="square">
            <a:spAutoFit/>
          </a:bodyPr>
          <a:lstStyle/>
          <a:p>
            <a:pPr algn="just"/>
            <a:r>
              <a:rPr lang="ru-RU" dirty="0" err="1"/>
              <a:t>мұндағы</a:t>
            </a:r>
            <a:r>
              <a:rPr lang="ru-RU" dirty="0"/>
              <a:t> </a:t>
            </a:r>
            <a:r>
              <a:rPr lang="en-US" dirty="0"/>
              <a:t>n – </a:t>
            </a:r>
            <a:r>
              <a:rPr lang="ru-RU" dirty="0" err="1"/>
              <a:t>ерікті</a:t>
            </a:r>
            <a:r>
              <a:rPr lang="ru-RU" dirty="0"/>
              <a:t> сан, ал </a:t>
            </a:r>
            <a:r>
              <a:rPr lang="el-GR" dirty="0"/>
              <a:t>λ</a:t>
            </a:r>
            <a:r>
              <a:rPr lang="ru-RU" dirty="0"/>
              <a:t>В – </a:t>
            </a:r>
            <a:r>
              <a:rPr lang="ru-RU" dirty="0" err="1"/>
              <a:t>шағылған</a:t>
            </a:r>
            <a:r>
              <a:rPr lang="ru-RU" dirty="0"/>
              <a:t> </a:t>
            </a:r>
            <a:r>
              <a:rPr lang="ru-RU" dirty="0" err="1"/>
              <a:t>арнаның</a:t>
            </a:r>
            <a:r>
              <a:rPr lang="ru-RU" dirty="0"/>
              <a:t> </a:t>
            </a:r>
            <a:r>
              <a:rPr lang="ru-RU" dirty="0" err="1"/>
              <a:t>толқын</a:t>
            </a:r>
            <a:r>
              <a:rPr lang="ru-RU" dirty="0"/>
              <a:t> </a:t>
            </a:r>
            <a:r>
              <a:rPr lang="ru-RU" dirty="0" err="1"/>
              <a:t>ұзындығы</a:t>
            </a:r>
            <a:r>
              <a:rPr lang="ru-RU" dirty="0"/>
              <a:t>; </a:t>
            </a:r>
            <a:r>
              <a:rPr lang="en-US" dirty="0"/>
              <a:t>d </a:t>
            </a:r>
            <a:r>
              <a:rPr lang="ru-RU" dirty="0" err="1"/>
              <a:t>толқын</a:t>
            </a:r>
            <a:r>
              <a:rPr lang="ru-RU" dirty="0"/>
              <a:t> </a:t>
            </a:r>
            <a:r>
              <a:rPr lang="ru-RU" dirty="0" err="1"/>
              <a:t>ұзындығының</a:t>
            </a:r>
            <a:r>
              <a:rPr lang="ru-RU" dirty="0"/>
              <a:t> </a:t>
            </a:r>
            <a:r>
              <a:rPr lang="ru-RU" dirty="0" err="1"/>
              <a:t>жартысының</a:t>
            </a:r>
            <a:r>
              <a:rPr lang="ru-RU" dirty="0"/>
              <a:t> </a:t>
            </a:r>
            <a:r>
              <a:rPr lang="ru-RU" dirty="0" err="1"/>
              <a:t>бүтін</a:t>
            </a:r>
            <a:r>
              <a:rPr lang="ru-RU" dirty="0"/>
              <a:t> </a:t>
            </a:r>
            <a:r>
              <a:rPr lang="ru-RU" dirty="0" err="1"/>
              <a:t>еселігі</a:t>
            </a:r>
            <a:r>
              <a:rPr lang="ru-RU" dirty="0"/>
              <a:t> </a:t>
            </a:r>
            <a:r>
              <a:rPr lang="ru-RU" dirty="0" err="1"/>
              <a:t>болуы</a:t>
            </a:r>
            <a:r>
              <a:rPr lang="ru-RU" dirty="0"/>
              <a:t> </a:t>
            </a:r>
            <a:r>
              <a:rPr lang="ru-RU" dirty="0" err="1"/>
              <a:t>керек</a:t>
            </a:r>
            <a:r>
              <a:rPr lang="ru-RU" dirty="0"/>
              <a:t> Брэгг </a:t>
            </a:r>
            <a:r>
              <a:rPr lang="ru-RU" dirty="0" err="1"/>
              <a:t>торының</a:t>
            </a:r>
            <a:r>
              <a:rPr lang="ru-RU" dirty="0"/>
              <a:t> </a:t>
            </a:r>
            <a:r>
              <a:rPr lang="ru-RU" dirty="0" err="1"/>
              <a:t>қадамын</a:t>
            </a:r>
            <a:r>
              <a:rPr lang="ru-RU" dirty="0"/>
              <a:t> </a:t>
            </a:r>
            <a:r>
              <a:rPr lang="ru-RU" dirty="0" err="1"/>
              <a:t>немесе</a:t>
            </a:r>
            <a:r>
              <a:rPr lang="ru-RU" dirty="0"/>
              <a:t> </a:t>
            </a:r>
            <a:r>
              <a:rPr lang="ru-RU" dirty="0" err="1"/>
              <a:t>кезеңін</a:t>
            </a:r>
            <a:r>
              <a:rPr lang="ru-RU" dirty="0"/>
              <a:t> </a:t>
            </a:r>
            <a:r>
              <a:rPr lang="ru-RU" dirty="0" err="1"/>
              <a:t>білдіреді</a:t>
            </a:r>
            <a:r>
              <a:rPr lang="ru-RU" dirty="0"/>
              <a:t>. </a:t>
            </a:r>
            <a:r>
              <a:rPr lang="ru-RU" dirty="0" err="1"/>
              <a:t>Теріс</a:t>
            </a:r>
            <a:r>
              <a:rPr lang="ru-RU" dirty="0"/>
              <a:t> </a:t>
            </a:r>
            <a:r>
              <a:rPr lang="ru-RU" dirty="0" err="1"/>
              <a:t>белгі</a:t>
            </a:r>
            <a:r>
              <a:rPr lang="ru-RU" dirty="0"/>
              <a:t> </a:t>
            </a:r>
            <a:r>
              <a:rPr lang="ru-RU" dirty="0" err="1"/>
              <a:t>шағылыстырады</a:t>
            </a:r>
            <a:r>
              <a:rPr lang="ru-RU" dirty="0"/>
              <a:t>, ал </a:t>
            </a:r>
            <a:r>
              <a:rPr lang="en-US" dirty="0"/>
              <a:t>n </a:t>
            </a:r>
            <a:r>
              <a:rPr lang="ru-RU" dirty="0"/>
              <a:t>Брэгг </a:t>
            </a:r>
            <a:r>
              <a:rPr lang="ru-RU" dirty="0" err="1"/>
              <a:t>торының</a:t>
            </a:r>
            <a:r>
              <a:rPr lang="ru-RU" dirty="0"/>
              <a:t> </a:t>
            </a:r>
            <a:r>
              <a:rPr lang="ru-RU" dirty="0" err="1"/>
              <a:t>ретін</a:t>
            </a:r>
            <a:r>
              <a:rPr lang="ru-RU" dirty="0"/>
              <a:t> </a:t>
            </a:r>
            <a:r>
              <a:rPr lang="ru-RU" dirty="0" err="1"/>
              <a:t>білдіреді</a:t>
            </a:r>
            <a:r>
              <a:rPr lang="ru-RU" dirty="0"/>
              <a:t>. </a:t>
            </a:r>
            <a:r>
              <a:rPr lang="en-US" dirty="0"/>
              <a:t>n = 1 (</a:t>
            </a:r>
            <a:r>
              <a:rPr lang="ru-RU" dirty="0" err="1"/>
              <a:t>бірінші</a:t>
            </a:r>
            <a:r>
              <a:rPr lang="ru-RU" dirty="0"/>
              <a:t> </a:t>
            </a:r>
            <a:r>
              <a:rPr lang="ru-RU" dirty="0" err="1"/>
              <a:t>ретті</a:t>
            </a:r>
            <a:r>
              <a:rPr lang="ru-RU" dirty="0"/>
              <a:t>) </a:t>
            </a:r>
            <a:r>
              <a:rPr lang="ru-RU" dirty="0" err="1"/>
              <a:t>болғанда</a:t>
            </a:r>
            <a:r>
              <a:rPr lang="ru-RU" dirty="0"/>
              <a:t>, </a:t>
            </a:r>
            <a:r>
              <a:rPr lang="ru-RU" dirty="0" err="1"/>
              <a:t>бізде</a:t>
            </a:r>
            <a:r>
              <a:rPr lang="ru-RU" dirty="0"/>
              <a:t> </a:t>
            </a:r>
            <a:r>
              <a:rPr lang="en-US" dirty="0"/>
              <a:t>d=</a:t>
            </a:r>
            <a:r>
              <a:rPr lang="el-GR" dirty="0"/>
              <a:t>λ</a:t>
            </a:r>
            <a:r>
              <a:rPr lang="en-US" dirty="0"/>
              <a:t>B/2, </a:t>
            </a:r>
            <a:r>
              <a:rPr lang="ru-RU" dirty="0"/>
              <a:t>ал </a:t>
            </a:r>
            <a:r>
              <a:rPr lang="en-US" dirty="0"/>
              <a:t>n = 2 (</a:t>
            </a:r>
            <a:r>
              <a:rPr lang="ru-RU" dirty="0" err="1"/>
              <a:t>екінші</a:t>
            </a:r>
            <a:r>
              <a:rPr lang="ru-RU" dirty="0"/>
              <a:t> </a:t>
            </a:r>
            <a:r>
              <a:rPr lang="ru-RU" dirty="0" err="1"/>
              <a:t>рет</a:t>
            </a:r>
            <a:r>
              <a:rPr lang="ru-RU" dirty="0"/>
              <a:t>) </a:t>
            </a:r>
            <a:r>
              <a:rPr lang="ru-RU" dirty="0" err="1"/>
              <a:t>болғанда</a:t>
            </a:r>
            <a:r>
              <a:rPr lang="ru-RU" dirty="0"/>
              <a:t> </a:t>
            </a:r>
            <a:r>
              <a:rPr lang="en-US" dirty="0"/>
              <a:t>d = </a:t>
            </a:r>
            <a:r>
              <a:rPr lang="el-GR" dirty="0"/>
              <a:t>λ</a:t>
            </a:r>
            <a:r>
              <a:rPr lang="en-US" dirty="0"/>
              <a:t>B </a:t>
            </a:r>
            <a:r>
              <a:rPr lang="ru-RU" dirty="0" err="1"/>
              <a:t>болады</a:t>
            </a:r>
            <a:r>
              <a:rPr lang="ru-RU" dirty="0"/>
              <a:t>. </a:t>
            </a:r>
            <a:r>
              <a:rPr lang="ru-RU" dirty="0" err="1"/>
              <a:t>Брагг</a:t>
            </a:r>
            <a:r>
              <a:rPr lang="ru-RU" dirty="0"/>
              <a:t> торы </a:t>
            </a:r>
            <a:r>
              <a:rPr lang="ru-RU" dirty="0" err="1"/>
              <a:t>тамаша</a:t>
            </a:r>
            <a:r>
              <a:rPr lang="ru-RU" dirty="0"/>
              <a:t> </a:t>
            </a:r>
            <a:r>
              <a:rPr lang="ru-RU" dirty="0" err="1"/>
              <a:t>жолақты</a:t>
            </a:r>
            <a:r>
              <a:rPr lang="ru-RU" dirty="0"/>
              <a:t> </a:t>
            </a:r>
            <a:r>
              <a:rPr lang="ru-RU" dirty="0" err="1"/>
              <a:t>сүзгіні</a:t>
            </a:r>
            <a:r>
              <a:rPr lang="ru-RU" dirty="0"/>
              <a:t> </a:t>
            </a:r>
            <a:r>
              <a:rPr lang="ru-RU" dirty="0" err="1"/>
              <a:t>алуға</a:t>
            </a:r>
            <a:r>
              <a:rPr lang="ru-RU" dirty="0"/>
              <a:t> </a:t>
            </a:r>
            <a:r>
              <a:rPr lang="ru-RU" dirty="0" err="1"/>
              <a:t>мүмкіндік</a:t>
            </a:r>
            <a:r>
              <a:rPr lang="ru-RU" dirty="0"/>
              <a:t> </a:t>
            </a:r>
            <a:r>
              <a:rPr lang="ru-RU" dirty="0" err="1"/>
              <a:t>береді</a:t>
            </a:r>
            <a:r>
              <a:rPr lang="ru-RU" dirty="0"/>
              <a:t>.</a:t>
            </a:r>
          </a:p>
          <a:p>
            <a:pPr algn="just"/>
            <a:endParaRPr lang="ru-RU" dirty="0"/>
          </a:p>
          <a:p>
            <a:pPr algn="just"/>
            <a:r>
              <a:rPr lang="ru-RU" dirty="0"/>
              <a:t> </a:t>
            </a:r>
          </a:p>
          <a:p>
            <a:pPr algn="just"/>
            <a:endParaRPr lang="ru-RU" dirty="0"/>
          </a:p>
        </p:txBody>
      </p:sp>
      <p:sp>
        <p:nvSpPr>
          <p:cNvPr id="9" name="Прямоугольник 8"/>
          <p:cNvSpPr/>
          <p:nvPr/>
        </p:nvSpPr>
        <p:spPr>
          <a:xfrm>
            <a:off x="7487776" y="6187899"/>
            <a:ext cx="3017173" cy="369332"/>
          </a:xfrm>
          <a:prstGeom prst="rect">
            <a:avLst/>
          </a:prstGeom>
        </p:spPr>
        <p:txBody>
          <a:bodyPr wrap="none">
            <a:spAutoFit/>
          </a:bodyPr>
          <a:lstStyle/>
          <a:p>
            <a:r>
              <a:rPr lang="ru-RU" dirty="0"/>
              <a:t>16.7-сурет. </a:t>
            </a:r>
            <a:r>
              <a:rPr lang="ru-RU" dirty="0" err="1"/>
              <a:t>Брагг</a:t>
            </a:r>
            <a:r>
              <a:rPr lang="ru-RU" dirty="0"/>
              <a:t> </a:t>
            </a:r>
            <a:r>
              <a:rPr lang="ru-RU" dirty="0" err="1"/>
              <a:t>торлы</a:t>
            </a:r>
            <a:r>
              <a:rPr lang="ru-RU" dirty="0"/>
              <a:t> </a:t>
            </a:r>
            <a:r>
              <a:rPr lang="ru-RU" dirty="0" err="1"/>
              <a:t>үлгісі</a:t>
            </a:r>
            <a:endParaRPr lang="ru-RU" dirty="0"/>
          </a:p>
        </p:txBody>
      </p:sp>
      <p:sp>
        <p:nvSpPr>
          <p:cNvPr id="10" name="Прямоугольник 9"/>
          <p:cNvSpPr/>
          <p:nvPr/>
        </p:nvSpPr>
        <p:spPr>
          <a:xfrm>
            <a:off x="6148386" y="3727038"/>
            <a:ext cx="5760241" cy="2830193"/>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9308045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3"/>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Нашивка 4"/>
          <p:cNvSpPr/>
          <p:nvPr/>
        </p:nvSpPr>
        <p:spPr>
          <a:xfrm>
            <a:off x="11058526" y="278604"/>
            <a:ext cx="1133474"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15</a:t>
            </a:r>
            <a:endParaRPr lang="ru-RU" dirty="0">
              <a:solidFill>
                <a:schemeClr val="tx1"/>
              </a:solidFill>
            </a:endParaRPr>
          </a:p>
        </p:txBody>
      </p:sp>
      <p:sp>
        <p:nvSpPr>
          <p:cNvPr id="2" name="Прямоугольник 1"/>
          <p:cNvSpPr/>
          <p:nvPr/>
        </p:nvSpPr>
        <p:spPr>
          <a:xfrm>
            <a:off x="164307" y="397815"/>
            <a:ext cx="10729913"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en-US" sz="2400" dirty="0"/>
              <a:t>FRB </a:t>
            </a:r>
            <a:r>
              <a:rPr lang="ru-RU" sz="2400" dirty="0" err="1"/>
              <a:t>негізіндегі</a:t>
            </a:r>
            <a:r>
              <a:rPr lang="ru-RU" sz="2400" dirty="0"/>
              <a:t> </a:t>
            </a:r>
            <a:r>
              <a:rPr lang="ru-RU" sz="2400" dirty="0" err="1"/>
              <a:t>сүзгілер</a:t>
            </a:r>
            <a:endParaRPr lang="ru-RU" sz="2400" dirty="0"/>
          </a:p>
        </p:txBody>
      </p:sp>
      <p:sp>
        <p:nvSpPr>
          <p:cNvPr id="8" name="Прямоугольник 7"/>
          <p:cNvSpPr/>
          <p:nvPr/>
        </p:nvSpPr>
        <p:spPr>
          <a:xfrm>
            <a:off x="164307" y="1097903"/>
            <a:ext cx="11922920" cy="5632311"/>
          </a:xfrm>
          <a:prstGeom prst="rect">
            <a:avLst/>
          </a:prstGeom>
        </p:spPr>
        <p:txBody>
          <a:bodyPr wrap="square">
            <a:spAutoFit/>
          </a:bodyPr>
          <a:lstStyle/>
          <a:p>
            <a:pPr algn="just"/>
            <a:r>
              <a:rPr lang="ru-RU" dirty="0" err="1"/>
              <a:t>Талшықты</a:t>
            </a:r>
            <a:r>
              <a:rPr lang="ru-RU" dirty="0"/>
              <a:t> </a:t>
            </a:r>
            <a:r>
              <a:rPr lang="en-US" dirty="0"/>
              <a:t>Bragg </a:t>
            </a:r>
            <a:r>
              <a:rPr lang="ru-RU" dirty="0"/>
              <a:t>торы (</a:t>
            </a:r>
            <a:r>
              <a:rPr lang="en-US" dirty="0"/>
              <a:t>FBG) </a:t>
            </a:r>
            <a:r>
              <a:rPr lang="ru-RU" dirty="0"/>
              <a:t>сыну </a:t>
            </a:r>
            <a:r>
              <a:rPr lang="ru-RU" dirty="0" err="1"/>
              <a:t>көрсеткіші</a:t>
            </a:r>
            <a:r>
              <a:rPr lang="ru-RU" dirty="0"/>
              <a:t> </a:t>
            </a:r>
            <a:r>
              <a:rPr lang="ru-RU" dirty="0" err="1"/>
              <a:t>талшықтың</a:t>
            </a:r>
            <a:r>
              <a:rPr lang="ru-RU" dirty="0"/>
              <a:t> </a:t>
            </a:r>
            <a:r>
              <a:rPr lang="ru-RU" dirty="0" err="1"/>
              <a:t>ұзындығы</a:t>
            </a:r>
            <a:r>
              <a:rPr lang="ru-RU" dirty="0"/>
              <a:t> </a:t>
            </a:r>
            <a:r>
              <a:rPr lang="ru-RU" dirty="0" err="1"/>
              <a:t>бойынша</a:t>
            </a:r>
            <a:r>
              <a:rPr lang="ru-RU" dirty="0"/>
              <a:t> </a:t>
            </a:r>
            <a:r>
              <a:rPr lang="ru-RU" dirty="0" err="1"/>
              <a:t>периодты</a:t>
            </a:r>
            <a:r>
              <a:rPr lang="ru-RU" dirty="0"/>
              <a:t> </a:t>
            </a:r>
            <a:r>
              <a:rPr lang="ru-RU" dirty="0" err="1"/>
              <a:t>түрде</a:t>
            </a:r>
            <a:r>
              <a:rPr lang="ru-RU" dirty="0"/>
              <a:t> </a:t>
            </a:r>
            <a:r>
              <a:rPr lang="ru-RU" dirty="0" err="1"/>
              <a:t>өзгеретін</a:t>
            </a:r>
            <a:r>
              <a:rPr lang="ru-RU" dirty="0"/>
              <a:t> </a:t>
            </a:r>
            <a:r>
              <a:rPr lang="ru-RU" dirty="0" err="1"/>
              <a:t>оптикалық</a:t>
            </a:r>
            <a:r>
              <a:rPr lang="ru-RU" dirty="0"/>
              <a:t> </a:t>
            </a:r>
            <a:r>
              <a:rPr lang="ru-RU" dirty="0" err="1"/>
              <a:t>талшық</a:t>
            </a:r>
            <a:r>
              <a:rPr lang="ru-RU" dirty="0"/>
              <a:t> </a:t>
            </a:r>
            <a:r>
              <a:rPr lang="ru-RU" dirty="0" err="1"/>
              <a:t>бөлігінен</a:t>
            </a:r>
            <a:r>
              <a:rPr lang="ru-RU" dirty="0"/>
              <a:t> </a:t>
            </a:r>
            <a:r>
              <a:rPr lang="ru-RU" dirty="0" err="1"/>
              <a:t>тұрады</a:t>
            </a:r>
            <a:r>
              <a:rPr lang="ru-RU" dirty="0"/>
              <a:t>. Сыну </a:t>
            </a:r>
            <a:r>
              <a:rPr lang="ru-RU" dirty="0" err="1"/>
              <a:t>көрсеткішіндегі</a:t>
            </a:r>
            <a:r>
              <a:rPr lang="ru-RU" dirty="0"/>
              <a:t> </a:t>
            </a:r>
            <a:r>
              <a:rPr lang="ru-RU" dirty="0" err="1"/>
              <a:t>бұл</a:t>
            </a:r>
            <a:r>
              <a:rPr lang="ru-RU" dirty="0"/>
              <a:t> </a:t>
            </a:r>
            <a:r>
              <a:rPr lang="ru-RU" dirty="0" err="1"/>
              <a:t>өзгерістер</a:t>
            </a:r>
            <a:r>
              <a:rPr lang="ru-RU" dirty="0"/>
              <a:t> </a:t>
            </a:r>
            <a:r>
              <a:rPr lang="ru-RU" dirty="0" err="1"/>
              <a:t>Брегг</a:t>
            </a:r>
            <a:r>
              <a:rPr lang="ru-RU" dirty="0"/>
              <a:t> </a:t>
            </a:r>
            <a:r>
              <a:rPr lang="ru-RU" dirty="0" err="1"/>
              <a:t>торының</a:t>
            </a:r>
            <a:r>
              <a:rPr lang="ru-RU" dirty="0"/>
              <a:t> </a:t>
            </a:r>
            <a:r>
              <a:rPr lang="ru-RU" dirty="0" err="1"/>
              <a:t>құрылымын</a:t>
            </a:r>
            <a:r>
              <a:rPr lang="ru-RU" dirty="0"/>
              <a:t> </a:t>
            </a:r>
            <a:r>
              <a:rPr lang="ru-RU" dirty="0" err="1"/>
              <a:t>модельдейді</a:t>
            </a:r>
            <a:r>
              <a:rPr lang="ru-RU" dirty="0"/>
              <a:t>. </a:t>
            </a:r>
            <a:r>
              <a:rPr lang="en-US" dirty="0"/>
              <a:t>FBG </a:t>
            </a:r>
            <a:r>
              <a:rPr lang="ru-RU" dirty="0" err="1"/>
              <a:t>өндірудің</a:t>
            </a:r>
            <a:r>
              <a:rPr lang="ru-RU" dirty="0"/>
              <a:t> </a:t>
            </a:r>
            <a:r>
              <a:rPr lang="ru-RU" dirty="0" err="1"/>
              <a:t>жалпы</a:t>
            </a:r>
            <a:r>
              <a:rPr lang="ru-RU" dirty="0"/>
              <a:t> </a:t>
            </a:r>
            <a:r>
              <a:rPr lang="ru-RU" dirty="0" err="1"/>
              <a:t>әдісі</a:t>
            </a:r>
            <a:r>
              <a:rPr lang="ru-RU" dirty="0"/>
              <a:t> </a:t>
            </a:r>
            <a:r>
              <a:rPr lang="ru-RU" dirty="0" err="1"/>
              <a:t>талшықты</a:t>
            </a:r>
            <a:r>
              <a:rPr lang="ru-RU" dirty="0"/>
              <a:t> </a:t>
            </a:r>
            <a:r>
              <a:rPr lang="ru-RU" dirty="0" err="1"/>
              <a:t>қарқынды</a:t>
            </a:r>
            <a:r>
              <a:rPr lang="ru-RU" dirty="0"/>
              <a:t> </a:t>
            </a:r>
            <a:r>
              <a:rPr lang="ru-RU" dirty="0" err="1"/>
              <a:t>ультракүлгін</a:t>
            </a:r>
            <a:r>
              <a:rPr lang="ru-RU" dirty="0"/>
              <a:t> </a:t>
            </a:r>
            <a:r>
              <a:rPr lang="ru-RU" dirty="0" err="1"/>
              <a:t>сәулеленуге</a:t>
            </a:r>
            <a:r>
              <a:rPr lang="ru-RU" dirty="0"/>
              <a:t> </a:t>
            </a:r>
            <a:r>
              <a:rPr lang="ru-RU" dirty="0" err="1"/>
              <a:t>ұшырату</a:t>
            </a:r>
            <a:r>
              <a:rPr lang="ru-RU" dirty="0"/>
              <a:t> </a:t>
            </a:r>
            <a:r>
              <a:rPr lang="ru-RU" dirty="0" err="1"/>
              <a:t>болып</a:t>
            </a:r>
            <a:r>
              <a:rPr lang="ru-RU" dirty="0"/>
              <a:t> </a:t>
            </a:r>
            <a:r>
              <a:rPr lang="ru-RU" dirty="0" err="1"/>
              <a:t>табылады</a:t>
            </a:r>
            <a:r>
              <a:rPr lang="ru-RU" dirty="0"/>
              <a:t>, </a:t>
            </a:r>
            <a:r>
              <a:rPr lang="ru-RU" dirty="0" err="1"/>
              <a:t>оның</a:t>
            </a:r>
            <a:r>
              <a:rPr lang="ru-RU" dirty="0"/>
              <a:t> </a:t>
            </a:r>
            <a:r>
              <a:rPr lang="ru-RU" dirty="0" err="1"/>
              <a:t>кезеңі</a:t>
            </a:r>
            <a:r>
              <a:rPr lang="ru-RU" dirty="0"/>
              <a:t> </a:t>
            </a:r>
            <a:r>
              <a:rPr lang="ru-RU" dirty="0" err="1"/>
              <a:t>жасалатын</a:t>
            </a:r>
            <a:r>
              <a:rPr lang="ru-RU" dirty="0"/>
              <a:t> </a:t>
            </a:r>
            <a:r>
              <a:rPr lang="ru-RU" dirty="0" err="1"/>
              <a:t>тордың</a:t>
            </a:r>
            <a:r>
              <a:rPr lang="ru-RU" dirty="0"/>
              <a:t> </a:t>
            </a:r>
            <a:r>
              <a:rPr lang="ru-RU" dirty="0" err="1"/>
              <a:t>кезеңіне</a:t>
            </a:r>
            <a:r>
              <a:rPr lang="ru-RU" dirty="0"/>
              <a:t> </a:t>
            </a:r>
            <a:r>
              <a:rPr lang="ru-RU" dirty="0" err="1"/>
              <a:t>тең</a:t>
            </a:r>
            <a:r>
              <a:rPr lang="ru-RU" dirty="0"/>
              <a:t> </a:t>
            </a:r>
            <a:r>
              <a:rPr lang="ru-RU" dirty="0" err="1"/>
              <a:t>болады</a:t>
            </a:r>
            <a:r>
              <a:rPr lang="ru-RU" dirty="0"/>
              <a:t>. Германий-силикат </a:t>
            </a:r>
            <a:r>
              <a:rPr lang="ru-RU" dirty="0" err="1"/>
              <a:t>талшығының</a:t>
            </a:r>
            <a:r>
              <a:rPr lang="ru-RU" dirty="0"/>
              <a:t> </a:t>
            </a:r>
            <a:r>
              <a:rPr lang="ru-RU" dirty="0" err="1"/>
              <a:t>өзегі</a:t>
            </a:r>
            <a:r>
              <a:rPr lang="ru-RU" dirty="0"/>
              <a:t> шаблон </a:t>
            </a:r>
            <a:r>
              <a:rPr lang="ru-RU" dirty="0" err="1"/>
              <a:t>арқылы</a:t>
            </a:r>
            <a:r>
              <a:rPr lang="ru-RU" dirty="0"/>
              <a:t> </a:t>
            </a:r>
            <a:r>
              <a:rPr lang="ru-RU" dirty="0" err="1"/>
              <a:t>өтетін</a:t>
            </a:r>
            <a:r>
              <a:rPr lang="ru-RU" dirty="0"/>
              <a:t> </a:t>
            </a:r>
            <a:r>
              <a:rPr lang="ru-RU" dirty="0" err="1"/>
              <a:t>интенсивті</a:t>
            </a:r>
            <a:r>
              <a:rPr lang="ru-RU" dirty="0"/>
              <a:t> </a:t>
            </a:r>
            <a:r>
              <a:rPr lang="ru-RU" dirty="0" err="1"/>
              <a:t>жарықтың</a:t>
            </a:r>
            <a:r>
              <a:rPr lang="ru-RU" dirty="0"/>
              <a:t> </a:t>
            </a:r>
            <a:r>
              <a:rPr lang="ru-RU" dirty="0" err="1"/>
              <a:t>әсеріне</a:t>
            </a:r>
            <a:r>
              <a:rPr lang="ru-RU" dirty="0"/>
              <a:t> </a:t>
            </a:r>
            <a:r>
              <a:rPr lang="ru-RU" dirty="0" err="1"/>
              <a:t>ұшыраған</a:t>
            </a:r>
            <a:r>
              <a:rPr lang="ru-RU" dirty="0"/>
              <a:t> </a:t>
            </a:r>
            <a:r>
              <a:rPr lang="ru-RU" dirty="0" err="1"/>
              <a:t>кезде</a:t>
            </a:r>
            <a:r>
              <a:rPr lang="ru-RU" dirty="0"/>
              <a:t>, </a:t>
            </a:r>
            <a:r>
              <a:rPr lang="ru-RU" dirty="0" err="1"/>
              <a:t>онда</a:t>
            </a:r>
            <a:r>
              <a:rPr lang="ru-RU" dirty="0"/>
              <a:t> </a:t>
            </a:r>
            <a:r>
              <a:rPr lang="ru-RU" dirty="0" err="1"/>
              <a:t>құрылымдық</a:t>
            </a:r>
            <a:r>
              <a:rPr lang="ru-RU" dirty="0"/>
              <a:t> </a:t>
            </a:r>
            <a:r>
              <a:rPr lang="ru-RU" dirty="0" err="1"/>
              <a:t>ақаулар</a:t>
            </a:r>
            <a:r>
              <a:rPr lang="ru-RU" dirty="0"/>
              <a:t> </a:t>
            </a:r>
            <a:r>
              <a:rPr lang="ru-RU" dirty="0" err="1"/>
              <a:t>қалыптасады</a:t>
            </a:r>
            <a:r>
              <a:rPr lang="ru-RU" dirty="0"/>
              <a:t> </a:t>
            </a:r>
            <a:r>
              <a:rPr lang="ru-RU" dirty="0" err="1"/>
              <a:t>және</a:t>
            </a:r>
            <a:r>
              <a:rPr lang="ru-RU" dirty="0"/>
              <a:t>, </a:t>
            </a:r>
            <a:r>
              <a:rPr lang="ru-RU" dirty="0" err="1"/>
              <a:t>демек</a:t>
            </a:r>
            <a:r>
              <a:rPr lang="ru-RU" dirty="0"/>
              <a:t>, сыну </a:t>
            </a:r>
            <a:r>
              <a:rPr lang="ru-RU" dirty="0" err="1"/>
              <a:t>көрсеткішінде</a:t>
            </a:r>
            <a:r>
              <a:rPr lang="ru-RU" dirty="0"/>
              <a:t> </a:t>
            </a:r>
            <a:r>
              <a:rPr lang="ru-RU" dirty="0" err="1"/>
              <a:t>тұрақты</a:t>
            </a:r>
            <a:r>
              <a:rPr lang="ru-RU" dirty="0"/>
              <a:t> </a:t>
            </a:r>
            <a:r>
              <a:rPr lang="ru-RU" dirty="0" err="1"/>
              <a:t>өзгерістер</a:t>
            </a:r>
            <a:r>
              <a:rPr lang="ru-RU" dirty="0"/>
              <a:t> </a:t>
            </a:r>
            <a:r>
              <a:rPr lang="ru-RU" dirty="0" err="1"/>
              <a:t>болады</a:t>
            </a:r>
            <a:r>
              <a:rPr lang="ru-RU" dirty="0"/>
              <a:t>. </a:t>
            </a:r>
            <a:r>
              <a:rPr lang="ru-RU" dirty="0" err="1"/>
              <a:t>Олар</a:t>
            </a:r>
            <a:r>
              <a:rPr lang="ru-RU" dirty="0"/>
              <a:t> </a:t>
            </a:r>
            <a:r>
              <a:rPr lang="ru-RU" dirty="0" err="1"/>
              <a:t>ультракүлгін</a:t>
            </a:r>
            <a:r>
              <a:rPr lang="ru-RU" dirty="0"/>
              <a:t> </a:t>
            </a:r>
            <a:r>
              <a:rPr lang="ru-RU" dirty="0" err="1"/>
              <a:t>сәулеленген</a:t>
            </a:r>
            <a:r>
              <a:rPr lang="ru-RU" dirty="0"/>
              <a:t> </a:t>
            </a:r>
            <a:r>
              <a:rPr lang="ru-RU" dirty="0" err="1"/>
              <a:t>шаблонмен</a:t>
            </a:r>
            <a:r>
              <a:rPr lang="ru-RU" dirty="0"/>
              <a:t> </a:t>
            </a:r>
            <a:r>
              <a:rPr lang="ru-RU" dirty="0" err="1"/>
              <a:t>бірдей</a:t>
            </a:r>
            <a:r>
              <a:rPr lang="ru-RU" dirty="0"/>
              <a:t> </a:t>
            </a:r>
            <a:r>
              <a:rPr lang="ru-RU" dirty="0" err="1"/>
              <a:t>мерзімділікке</a:t>
            </a:r>
            <a:r>
              <a:rPr lang="ru-RU" dirty="0"/>
              <a:t> </a:t>
            </a:r>
            <a:r>
              <a:rPr lang="ru-RU" dirty="0" err="1"/>
              <a:t>ие</a:t>
            </a:r>
            <a:r>
              <a:rPr lang="ru-RU" dirty="0"/>
              <a:t>.</a:t>
            </a:r>
          </a:p>
          <a:p>
            <a:r>
              <a:rPr lang="ru-RU" dirty="0"/>
              <a:t>16.8 </a:t>
            </a:r>
            <a:r>
              <a:rPr lang="ru-RU" dirty="0" err="1"/>
              <a:t>Суретте</a:t>
            </a:r>
            <a:r>
              <a:rPr lang="ru-RU" dirty="0"/>
              <a:t>. </a:t>
            </a:r>
            <a:r>
              <a:rPr lang="ru-RU" dirty="0" err="1"/>
              <a:t>талшықты</a:t>
            </a:r>
            <a:r>
              <a:rPr lang="ru-RU" dirty="0"/>
              <a:t> </a:t>
            </a:r>
            <a:r>
              <a:rPr lang="en-US" dirty="0"/>
              <a:t>Bragg </a:t>
            </a:r>
            <a:r>
              <a:rPr lang="ru-RU" dirty="0" err="1"/>
              <a:t>торының</a:t>
            </a:r>
            <a:r>
              <a:rPr lang="ru-RU" dirty="0"/>
              <a:t> </a:t>
            </a:r>
            <a:r>
              <a:rPr lang="ru-RU" dirty="0" err="1"/>
              <a:t>құрылымын</a:t>
            </a:r>
            <a:r>
              <a:rPr lang="ru-RU" dirty="0"/>
              <a:t> </a:t>
            </a:r>
            <a:r>
              <a:rPr lang="ru-RU" dirty="0" err="1"/>
              <a:t>схемалық</a:t>
            </a:r>
            <a:r>
              <a:rPr lang="ru-RU" dirty="0"/>
              <a:t> </a:t>
            </a:r>
            <a:r>
              <a:rPr lang="ru-RU" dirty="0" err="1"/>
              <a:t>түрде</a:t>
            </a:r>
            <a:r>
              <a:rPr lang="ru-RU" dirty="0"/>
              <a:t> </a:t>
            </a:r>
            <a:r>
              <a:rPr lang="ru-RU" dirty="0" err="1"/>
              <a:t>көрсетеді</a:t>
            </a:r>
            <a:r>
              <a:rPr lang="ru-RU" dirty="0"/>
              <a:t>. </a:t>
            </a:r>
            <a:r>
              <a:rPr lang="ru-RU" dirty="0" err="1"/>
              <a:t>Түсінікті</a:t>
            </a:r>
            <a:r>
              <a:rPr lang="ru-RU" dirty="0"/>
              <a:t> болу </a:t>
            </a:r>
            <a:r>
              <a:rPr lang="ru-RU" dirty="0" err="1"/>
              <a:t>үшін</a:t>
            </a:r>
            <a:r>
              <a:rPr lang="ru-RU" dirty="0"/>
              <a:t> </a:t>
            </a:r>
            <a:r>
              <a:rPr lang="ru-RU" dirty="0" err="1"/>
              <a:t>және</a:t>
            </a:r>
            <a:r>
              <a:rPr lang="ru-RU" dirty="0"/>
              <a:t> </a:t>
            </a:r>
            <a:r>
              <a:rPr lang="ru-RU" dirty="0" err="1"/>
              <a:t>құрамы</a:t>
            </a:r>
            <a:r>
              <a:rPr lang="ru-RU" dirty="0"/>
              <a:t> мен </a:t>
            </a:r>
            <a:r>
              <a:rPr lang="ru-RU" dirty="0" err="1"/>
              <a:t>құрылымын</a:t>
            </a:r>
            <a:r>
              <a:rPr lang="ru-RU" dirty="0"/>
              <a:t> </a:t>
            </a:r>
            <a:r>
              <a:rPr lang="ru-RU" dirty="0" err="1"/>
              <a:t>жақсырақ</a:t>
            </a:r>
            <a:r>
              <a:rPr lang="ru-RU" dirty="0"/>
              <a:t> </a:t>
            </a:r>
            <a:r>
              <a:rPr lang="ru-RU" dirty="0" err="1"/>
              <a:t>көрсету</a:t>
            </a:r>
            <a:r>
              <a:rPr lang="ru-RU" dirty="0"/>
              <a:t> </a:t>
            </a:r>
            <a:r>
              <a:rPr lang="ru-RU" dirty="0" err="1"/>
              <a:t>үшін</a:t>
            </a:r>
            <a:r>
              <a:rPr lang="ru-RU" dirty="0"/>
              <a:t> </a:t>
            </a:r>
            <a:r>
              <a:rPr lang="ru-RU" dirty="0" err="1"/>
              <a:t>талшықтың</a:t>
            </a:r>
            <a:r>
              <a:rPr lang="ru-RU" dirty="0"/>
              <a:t> </a:t>
            </a:r>
            <a:r>
              <a:rPr lang="ru-RU" dirty="0" err="1"/>
              <a:t>өлшемдері</a:t>
            </a:r>
            <a:r>
              <a:rPr lang="ru-RU" dirty="0"/>
              <a:t> мен тор </a:t>
            </a:r>
            <a:r>
              <a:rPr lang="ru-RU" dirty="0" err="1"/>
              <a:t>кезеңі</a:t>
            </a:r>
            <a:r>
              <a:rPr lang="ru-RU" dirty="0"/>
              <a:t> </a:t>
            </a:r>
            <a:r>
              <a:rPr lang="ru-RU" dirty="0" err="1"/>
              <a:t>әдейі</a:t>
            </a:r>
            <a:r>
              <a:rPr lang="ru-RU" dirty="0"/>
              <a:t> </a:t>
            </a:r>
            <a:r>
              <a:rPr lang="ru-RU" dirty="0" err="1"/>
              <a:t>ұлғайтылды</a:t>
            </a:r>
            <a:r>
              <a:rPr lang="ru-RU" dirty="0"/>
              <a:t>.</a:t>
            </a:r>
          </a:p>
          <a:p>
            <a:endParaRPr lang="ru-RU" dirty="0"/>
          </a:p>
          <a:p>
            <a:r>
              <a:rPr lang="ru-RU" dirty="0"/>
              <a:t> </a:t>
            </a:r>
            <a:endParaRPr lang="ru-RU" dirty="0" smtClean="0"/>
          </a:p>
          <a:p>
            <a:endParaRPr lang="ru-RU" dirty="0"/>
          </a:p>
          <a:p>
            <a:endParaRPr lang="ru-RU" dirty="0" smtClean="0"/>
          </a:p>
          <a:p>
            <a:endParaRPr lang="ru-RU" dirty="0"/>
          </a:p>
          <a:p>
            <a:endParaRPr lang="ru-RU" dirty="0"/>
          </a:p>
          <a:p>
            <a:pPr algn="ctr"/>
            <a:r>
              <a:rPr lang="ru-RU" dirty="0"/>
              <a:t>16.8-сурет. </a:t>
            </a:r>
            <a:r>
              <a:rPr lang="ru-RU" dirty="0" err="1"/>
              <a:t>Талшықты</a:t>
            </a:r>
            <a:r>
              <a:rPr lang="ru-RU" dirty="0"/>
              <a:t> </a:t>
            </a:r>
            <a:r>
              <a:rPr lang="en-US" dirty="0"/>
              <a:t>Bragg </a:t>
            </a:r>
            <a:r>
              <a:rPr lang="ru-RU" dirty="0" err="1"/>
              <a:t>торының</a:t>
            </a:r>
            <a:r>
              <a:rPr lang="ru-RU" dirty="0"/>
              <a:t> </a:t>
            </a:r>
            <a:r>
              <a:rPr lang="ru-RU" dirty="0" err="1"/>
              <a:t>иллюстрациялық</a:t>
            </a:r>
            <a:r>
              <a:rPr lang="ru-RU" dirty="0"/>
              <a:t> </a:t>
            </a:r>
            <a:r>
              <a:rPr lang="ru-RU" dirty="0" err="1"/>
              <a:t>үлгісі</a:t>
            </a:r>
            <a:r>
              <a:rPr lang="ru-RU" dirty="0"/>
              <a:t>. 1550 </a:t>
            </a:r>
            <a:r>
              <a:rPr lang="ru-RU" dirty="0" err="1"/>
              <a:t>нм</a:t>
            </a:r>
            <a:r>
              <a:rPr lang="ru-RU" dirty="0"/>
              <a:t> </a:t>
            </a:r>
            <a:r>
              <a:rPr lang="ru-RU" dirty="0" err="1"/>
              <a:t>терезе</a:t>
            </a:r>
            <a:r>
              <a:rPr lang="ru-RU" dirty="0"/>
              <a:t> </a:t>
            </a:r>
            <a:r>
              <a:rPr lang="ru-RU" dirty="0" err="1"/>
              <a:t>үшін</a:t>
            </a:r>
            <a:r>
              <a:rPr lang="ru-RU" dirty="0"/>
              <a:t> </a:t>
            </a:r>
            <a:r>
              <a:rPr lang="en-US" dirty="0"/>
              <a:t>d 1-</a:t>
            </a:r>
            <a:r>
              <a:rPr lang="ru-RU" dirty="0" err="1"/>
              <a:t>ден</a:t>
            </a:r>
            <a:r>
              <a:rPr lang="ru-RU" dirty="0"/>
              <a:t> 10 мкм </a:t>
            </a:r>
            <a:r>
              <a:rPr lang="ru-RU" dirty="0" err="1"/>
              <a:t>аралығында</a:t>
            </a:r>
            <a:r>
              <a:rPr lang="ru-RU" dirty="0"/>
              <a:t> </a:t>
            </a:r>
            <a:r>
              <a:rPr lang="ru-RU" dirty="0" err="1"/>
              <a:t>болуы</a:t>
            </a:r>
            <a:r>
              <a:rPr lang="ru-RU" dirty="0"/>
              <a:t> </a:t>
            </a:r>
            <a:r>
              <a:rPr lang="ru-RU" dirty="0" err="1"/>
              <a:t>мүмкін</a:t>
            </a:r>
            <a:r>
              <a:rPr lang="ru-RU" dirty="0" smtClean="0"/>
              <a:t>.</a:t>
            </a:r>
          </a:p>
          <a:p>
            <a:pPr algn="just"/>
            <a:r>
              <a:rPr lang="kk-KZ" dirty="0"/>
              <a:t>Шағылысатын Брэгг торын қалыптастырудың тағы бір әдісі қалыңдығы </a:t>
            </a:r>
            <a:r>
              <a:rPr lang="ru-RU" dirty="0"/>
              <a:t>λ</a:t>
            </a:r>
            <a:r>
              <a:rPr lang="kk-KZ" dirty="0"/>
              <a:t>/4 қабаттардан тұратын көп қабатты (стек) диэлектрлік құрылымға негізделген. Бұл фотондық тор ретінде белгілі, әрқайсысының сыну көрсеткіші әртүрлі. Мұндай торлар барлық ықтимал түсу бұрыштары үшін толқын ұзындығын көрсетеді және айналардағы шағылыстырғыштар сияқты түсетін сәуленің энергиясын сіңірмейді</a:t>
            </a:r>
            <a:r>
              <a:rPr lang="kk-KZ" dirty="0" smtClean="0"/>
              <a:t>.</a:t>
            </a:r>
            <a:endParaRPr lang="ru-RU" dirty="0"/>
          </a:p>
        </p:txBody>
      </p:sp>
      <p:pic>
        <p:nvPicPr>
          <p:cNvPr id="10" name="image933.png"/>
          <p:cNvPicPr/>
          <p:nvPr/>
        </p:nvPicPr>
        <p:blipFill>
          <a:blip r:embed="rId2" cstate="print">
            <a:extLst>
              <a:ext uri="{28A0092B-C50C-407E-A947-70E740481C1C}">
                <a14:useLocalDpi xmlns:a14="http://schemas.microsoft.com/office/drawing/2010/main" val="0"/>
              </a:ext>
            </a:extLst>
          </a:blip>
          <a:stretch>
            <a:fillRect/>
          </a:stretch>
        </p:blipFill>
        <p:spPr>
          <a:xfrm>
            <a:off x="1653539" y="3625216"/>
            <a:ext cx="8190549" cy="1075372"/>
          </a:xfrm>
          <a:prstGeom prst="rect">
            <a:avLst/>
          </a:prstGeom>
        </p:spPr>
      </p:pic>
    </p:spTree>
    <p:extLst>
      <p:ext uri="{BB962C8B-B14F-4D97-AF65-F5344CB8AC3E}">
        <p14:creationId xmlns:p14="http://schemas.microsoft.com/office/powerpoint/2010/main" val="11827721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3"/>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Нашивка 4"/>
          <p:cNvSpPr/>
          <p:nvPr/>
        </p:nvSpPr>
        <p:spPr>
          <a:xfrm>
            <a:off x="11058526" y="278604"/>
            <a:ext cx="1133474"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16</a:t>
            </a:r>
            <a:endParaRPr lang="ru-RU" dirty="0">
              <a:solidFill>
                <a:schemeClr val="tx1"/>
              </a:solidFill>
            </a:endParaRPr>
          </a:p>
        </p:txBody>
      </p:sp>
      <p:sp>
        <p:nvSpPr>
          <p:cNvPr id="2" name="Прямоугольник 1"/>
          <p:cNvSpPr/>
          <p:nvPr/>
        </p:nvSpPr>
        <p:spPr>
          <a:xfrm>
            <a:off x="164307" y="397815"/>
            <a:ext cx="10729913"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en-US" sz="2400" dirty="0"/>
              <a:t>FRB </a:t>
            </a:r>
            <a:r>
              <a:rPr lang="ru-RU" sz="2400" dirty="0" err="1"/>
              <a:t>негізіндегі</a:t>
            </a:r>
            <a:r>
              <a:rPr lang="ru-RU" sz="2400" dirty="0"/>
              <a:t> </a:t>
            </a:r>
            <a:r>
              <a:rPr lang="ru-RU" sz="2400" dirty="0" err="1"/>
              <a:t>сүзгілер</a:t>
            </a:r>
            <a:endParaRPr lang="ru-RU" sz="2400" dirty="0"/>
          </a:p>
        </p:txBody>
      </p:sp>
      <p:sp>
        <p:nvSpPr>
          <p:cNvPr id="6" name="Прямоугольник 5"/>
          <p:cNvSpPr/>
          <p:nvPr/>
        </p:nvSpPr>
        <p:spPr>
          <a:xfrm>
            <a:off x="333375" y="1426516"/>
            <a:ext cx="3824288" cy="3970318"/>
          </a:xfrm>
          <a:prstGeom prst="rect">
            <a:avLst/>
          </a:prstGeom>
        </p:spPr>
        <p:txBody>
          <a:bodyPr wrap="square">
            <a:spAutoFit/>
          </a:bodyPr>
          <a:lstStyle/>
          <a:p>
            <a:pPr algn="just"/>
            <a:r>
              <a:rPr lang="en-US" dirty="0"/>
              <a:t>FBG </a:t>
            </a:r>
            <a:r>
              <a:rPr lang="ru-RU" dirty="0" err="1"/>
              <a:t>оптикалық</a:t>
            </a:r>
            <a:r>
              <a:rPr lang="ru-RU" dirty="0"/>
              <a:t> </a:t>
            </a:r>
            <a:r>
              <a:rPr lang="ru-RU" dirty="0" err="1"/>
              <a:t>циркуляторлармен</a:t>
            </a:r>
            <a:r>
              <a:rPr lang="ru-RU" dirty="0"/>
              <a:t> </a:t>
            </a:r>
            <a:r>
              <a:rPr lang="ru-RU" dirty="0" err="1"/>
              <a:t>бірге</a:t>
            </a:r>
            <a:r>
              <a:rPr lang="ru-RU" dirty="0"/>
              <a:t> </a:t>
            </a:r>
            <a:r>
              <a:rPr lang="ru-RU" dirty="0" err="1"/>
              <a:t>кеңінен</a:t>
            </a:r>
            <a:r>
              <a:rPr lang="ru-RU" dirty="0"/>
              <a:t> </a:t>
            </a:r>
            <a:r>
              <a:rPr lang="ru-RU" dirty="0" err="1"/>
              <a:t>қолданылады</a:t>
            </a:r>
            <a:r>
              <a:rPr lang="ru-RU" dirty="0"/>
              <a:t>, </a:t>
            </a:r>
            <a:r>
              <a:rPr lang="ru-RU" dirty="0" err="1"/>
              <a:t>әдетте</a:t>
            </a:r>
            <a:r>
              <a:rPr lang="ru-RU" dirty="0"/>
              <a:t> </a:t>
            </a:r>
            <a:r>
              <a:rPr lang="ru-RU" dirty="0" err="1"/>
              <a:t>оптикалық</a:t>
            </a:r>
            <a:r>
              <a:rPr lang="ru-RU" dirty="0"/>
              <a:t> </a:t>
            </a:r>
            <a:r>
              <a:rPr lang="ru-RU" dirty="0" err="1"/>
              <a:t>енгізу</a:t>
            </a:r>
            <a:r>
              <a:rPr lang="ru-RU" dirty="0"/>
              <a:t>/</a:t>
            </a:r>
            <a:r>
              <a:rPr lang="ru-RU" dirty="0" err="1"/>
              <a:t>шығару</a:t>
            </a:r>
            <a:r>
              <a:rPr lang="ru-RU" dirty="0"/>
              <a:t> </a:t>
            </a:r>
            <a:r>
              <a:rPr lang="ru-RU" dirty="0" err="1"/>
              <a:t>мультиплексорларында</a:t>
            </a:r>
            <a:r>
              <a:rPr lang="ru-RU" dirty="0"/>
              <a:t>, </a:t>
            </a:r>
            <a:r>
              <a:rPr lang="en-US" dirty="0"/>
              <a:t>FBG </a:t>
            </a:r>
            <a:r>
              <a:rPr lang="ru-RU" dirty="0"/>
              <a:t>тек </a:t>
            </a:r>
            <a:r>
              <a:rPr lang="ru-RU" dirty="0" err="1"/>
              <a:t>өзі</a:t>
            </a:r>
            <a:r>
              <a:rPr lang="ru-RU" dirty="0"/>
              <a:t> </a:t>
            </a:r>
            <a:r>
              <a:rPr lang="ru-RU" dirty="0" err="1"/>
              <a:t>жобаланған</a:t>
            </a:r>
            <a:r>
              <a:rPr lang="ru-RU" dirty="0"/>
              <a:t> </a:t>
            </a:r>
            <a:r>
              <a:rPr lang="ru-RU" dirty="0" err="1"/>
              <a:t>толқын</a:t>
            </a:r>
            <a:r>
              <a:rPr lang="ru-RU" dirty="0"/>
              <a:t> </a:t>
            </a:r>
            <a:r>
              <a:rPr lang="ru-RU" dirty="0" err="1"/>
              <a:t>ұзындығын</a:t>
            </a:r>
            <a:r>
              <a:rPr lang="ru-RU" dirty="0"/>
              <a:t> </a:t>
            </a:r>
            <a:r>
              <a:rPr lang="ru-RU" dirty="0" err="1"/>
              <a:t>көрсетеді</a:t>
            </a:r>
            <a:r>
              <a:rPr lang="ru-RU" dirty="0"/>
              <a:t>. </a:t>
            </a:r>
            <a:r>
              <a:rPr lang="ru-RU" dirty="0" err="1"/>
              <a:t>Толқын</a:t>
            </a:r>
            <a:r>
              <a:rPr lang="ru-RU" dirty="0"/>
              <a:t> </a:t>
            </a:r>
            <a:r>
              <a:rPr lang="ru-RU" dirty="0" err="1"/>
              <a:t>ұзындығының</a:t>
            </a:r>
            <a:r>
              <a:rPr lang="ru-RU" dirty="0"/>
              <a:t> </a:t>
            </a:r>
            <a:r>
              <a:rPr lang="ru-RU" dirty="0" err="1"/>
              <a:t>қалған</a:t>
            </a:r>
            <a:r>
              <a:rPr lang="ru-RU" dirty="0"/>
              <a:t> </a:t>
            </a:r>
            <a:r>
              <a:rPr lang="ru-RU" dirty="0" err="1"/>
              <a:t>жиынтық</a:t>
            </a:r>
            <a:r>
              <a:rPr lang="ru-RU" dirty="0"/>
              <a:t> </a:t>
            </a:r>
            <a:r>
              <a:rPr lang="ru-RU" dirty="0" err="1"/>
              <a:t>ағыны</a:t>
            </a:r>
            <a:r>
              <a:rPr lang="ru-RU" dirty="0"/>
              <a:t> </a:t>
            </a:r>
            <a:r>
              <a:rPr lang="ru-RU" dirty="0" err="1"/>
              <a:t>басқа</a:t>
            </a:r>
            <a:r>
              <a:rPr lang="ru-RU" dirty="0"/>
              <a:t> </a:t>
            </a:r>
            <a:r>
              <a:rPr lang="ru-RU" dirty="0" err="1"/>
              <a:t>толқын</a:t>
            </a:r>
            <a:r>
              <a:rPr lang="ru-RU" dirty="0"/>
              <a:t> </a:t>
            </a:r>
            <a:r>
              <a:rPr lang="ru-RU" dirty="0" err="1"/>
              <a:t>ұзындығын</a:t>
            </a:r>
            <a:r>
              <a:rPr lang="ru-RU" dirty="0"/>
              <a:t> </a:t>
            </a:r>
            <a:r>
              <a:rPr lang="ru-RU" dirty="0" err="1"/>
              <a:t>оқшаулау</a:t>
            </a:r>
            <a:r>
              <a:rPr lang="ru-RU" dirty="0"/>
              <a:t> </a:t>
            </a:r>
            <a:r>
              <a:rPr lang="ru-RU" dirty="0" err="1"/>
              <a:t>үшін</a:t>
            </a:r>
            <a:r>
              <a:rPr lang="ru-RU" dirty="0"/>
              <a:t> </a:t>
            </a:r>
            <a:r>
              <a:rPr lang="ru-RU" dirty="0" err="1"/>
              <a:t>басқа</a:t>
            </a:r>
            <a:r>
              <a:rPr lang="ru-RU" dirty="0"/>
              <a:t> </a:t>
            </a:r>
            <a:r>
              <a:rPr lang="ru-RU" dirty="0" err="1"/>
              <a:t>циркулятор</a:t>
            </a:r>
            <a:r>
              <a:rPr lang="ru-RU" dirty="0"/>
              <a:t>-</a:t>
            </a:r>
            <a:r>
              <a:rPr lang="en-US" dirty="0"/>
              <a:t>FBG </a:t>
            </a:r>
            <a:r>
              <a:rPr lang="ru-RU" dirty="0" err="1"/>
              <a:t>комбинациясына</a:t>
            </a:r>
            <a:r>
              <a:rPr lang="ru-RU" dirty="0"/>
              <a:t> </a:t>
            </a:r>
            <a:r>
              <a:rPr lang="ru-RU" dirty="0" err="1"/>
              <a:t>берілуі</a:t>
            </a:r>
            <a:r>
              <a:rPr lang="ru-RU" dirty="0"/>
              <a:t> </a:t>
            </a:r>
            <a:r>
              <a:rPr lang="ru-RU" dirty="0" err="1"/>
              <a:t>мүмкін</a:t>
            </a:r>
            <a:r>
              <a:rPr lang="ru-RU" dirty="0"/>
              <a:t> </a:t>
            </a:r>
            <a:r>
              <a:rPr lang="ru-RU" dirty="0" err="1"/>
              <a:t>және</a:t>
            </a:r>
            <a:r>
              <a:rPr lang="ru-RU" dirty="0"/>
              <a:t> </a:t>
            </a:r>
            <a:r>
              <a:rPr lang="ru-RU" dirty="0" err="1"/>
              <a:t>т.б</a:t>
            </a:r>
            <a:r>
              <a:rPr lang="ru-RU" dirty="0"/>
              <a:t>. </a:t>
            </a:r>
            <a:r>
              <a:rPr lang="ru-RU" dirty="0" err="1"/>
              <a:t>Бұл</a:t>
            </a:r>
            <a:r>
              <a:rPr lang="ru-RU" dirty="0"/>
              <a:t> принцип 8.3. </a:t>
            </a:r>
            <a:r>
              <a:rPr lang="ru-RU" dirty="0" err="1"/>
              <a:t>суретте</a:t>
            </a:r>
            <a:r>
              <a:rPr lang="ru-RU" dirty="0"/>
              <a:t> </a:t>
            </a:r>
            <a:r>
              <a:rPr lang="ru-RU" dirty="0" err="1"/>
              <a:t>көрсетілген</a:t>
            </a:r>
            <a:r>
              <a:rPr lang="ru-RU" dirty="0"/>
              <a:t>.  </a:t>
            </a:r>
          </a:p>
          <a:p>
            <a:pPr algn="just"/>
            <a:endParaRPr lang="ru-RU" dirty="0"/>
          </a:p>
          <a:p>
            <a:pPr algn="just"/>
            <a:endParaRPr lang="ru-RU" dirty="0"/>
          </a:p>
        </p:txBody>
      </p:sp>
      <p:sp>
        <p:nvSpPr>
          <p:cNvPr id="7" name="Прямоугольник 6"/>
          <p:cNvSpPr/>
          <p:nvPr/>
        </p:nvSpPr>
        <p:spPr>
          <a:xfrm>
            <a:off x="4619626" y="3637059"/>
            <a:ext cx="7081838" cy="2769989"/>
          </a:xfrm>
          <a:prstGeom prst="rect">
            <a:avLst/>
          </a:prstGeom>
        </p:spPr>
        <p:txBody>
          <a:bodyPr wrap="square">
            <a:spAutoFit/>
          </a:bodyPr>
          <a:lstStyle/>
          <a:p>
            <a:pPr algn="ctr"/>
            <a:r>
              <a:rPr lang="ru-RU" dirty="0"/>
              <a:t>16.9 -</a:t>
            </a:r>
            <a:r>
              <a:rPr lang="ru-RU" dirty="0" err="1"/>
              <a:t>сурет</a:t>
            </a:r>
            <a:r>
              <a:rPr lang="ru-RU" dirty="0"/>
              <a:t>. Комбинация: </a:t>
            </a:r>
            <a:r>
              <a:rPr lang="en-US" dirty="0"/>
              <a:t>FBG </a:t>
            </a:r>
            <a:r>
              <a:rPr lang="ru-RU" dirty="0" err="1"/>
              <a:t>циркуляциялық</a:t>
            </a:r>
            <a:r>
              <a:rPr lang="ru-RU" dirty="0"/>
              <a:t> массив </a:t>
            </a:r>
            <a:r>
              <a:rPr lang="ru-RU" dirty="0" err="1"/>
              <a:t>жиынтық</a:t>
            </a:r>
            <a:r>
              <a:rPr lang="ru-RU" dirty="0"/>
              <a:t> </a:t>
            </a:r>
            <a:r>
              <a:rPr lang="ru-RU" dirty="0" err="1"/>
              <a:t>арнадан</a:t>
            </a:r>
            <a:r>
              <a:rPr lang="ru-RU" dirty="0"/>
              <a:t> </a:t>
            </a:r>
            <a:r>
              <a:rPr lang="ru-RU" dirty="0" err="1"/>
              <a:t>бір</a:t>
            </a:r>
            <a:r>
              <a:rPr lang="ru-RU" dirty="0"/>
              <a:t> </a:t>
            </a:r>
            <a:r>
              <a:rPr lang="ru-RU" dirty="0" err="1"/>
              <a:t>тасымалдаушы</a:t>
            </a:r>
            <a:r>
              <a:rPr lang="ru-RU" dirty="0"/>
              <a:t> </a:t>
            </a:r>
            <a:r>
              <a:rPr lang="ru-RU" dirty="0" err="1"/>
              <a:t>арнаны</a:t>
            </a:r>
            <a:r>
              <a:rPr lang="ru-RU" dirty="0"/>
              <a:t> </a:t>
            </a:r>
            <a:r>
              <a:rPr lang="ru-RU" dirty="0" err="1"/>
              <a:t>шығарады</a:t>
            </a:r>
            <a:r>
              <a:rPr lang="ru-RU" dirty="0"/>
              <a:t>, </a:t>
            </a:r>
            <a:r>
              <a:rPr lang="ru-RU" dirty="0" err="1"/>
              <a:t>содан</a:t>
            </a:r>
            <a:r>
              <a:rPr lang="ru-RU" dirty="0"/>
              <a:t> </a:t>
            </a:r>
            <a:r>
              <a:rPr lang="ru-RU" dirty="0" err="1"/>
              <a:t>кейін</a:t>
            </a:r>
            <a:r>
              <a:rPr lang="ru-RU" dirty="0"/>
              <a:t> </a:t>
            </a:r>
            <a:r>
              <a:rPr lang="ru-RU" dirty="0" err="1"/>
              <a:t>басқа</a:t>
            </a:r>
            <a:r>
              <a:rPr lang="ru-RU" dirty="0"/>
              <a:t> </a:t>
            </a:r>
            <a:r>
              <a:rPr lang="ru-RU" dirty="0" err="1"/>
              <a:t>арнаны</a:t>
            </a:r>
            <a:r>
              <a:rPr lang="ru-RU" dirty="0"/>
              <a:t> </a:t>
            </a:r>
            <a:r>
              <a:rPr lang="ru-RU" dirty="0" err="1"/>
              <a:t>шығаратын</a:t>
            </a:r>
            <a:r>
              <a:rPr lang="ru-RU" dirty="0"/>
              <a:t> </a:t>
            </a:r>
            <a:r>
              <a:rPr lang="ru-RU" dirty="0" err="1"/>
              <a:t>ұқсас</a:t>
            </a:r>
            <a:r>
              <a:rPr lang="ru-RU" dirty="0"/>
              <a:t> комбинация. </a:t>
            </a:r>
            <a:r>
              <a:rPr lang="en-US" dirty="0"/>
              <a:t>FBG - Fiber Bragg </a:t>
            </a:r>
            <a:r>
              <a:rPr lang="ru-RU" dirty="0"/>
              <a:t>торы</a:t>
            </a:r>
          </a:p>
          <a:p>
            <a:pPr algn="ctr"/>
            <a:r>
              <a:rPr lang="ru-RU" sz="2000" dirty="0"/>
              <a:t> </a:t>
            </a:r>
          </a:p>
          <a:p>
            <a:pPr algn="ctr"/>
            <a:endParaRPr lang="ru-RU" sz="2000" dirty="0" smtClean="0"/>
          </a:p>
          <a:p>
            <a:pPr algn="ctr"/>
            <a:endParaRPr lang="ru-RU" sz="2000" dirty="0" smtClean="0"/>
          </a:p>
          <a:p>
            <a:pPr algn="ctr"/>
            <a:endParaRPr lang="ru-RU" sz="2000" dirty="0"/>
          </a:p>
          <a:p>
            <a:pPr algn="ctr"/>
            <a:endParaRPr lang="ru-RU" sz="2000" dirty="0" smtClean="0"/>
          </a:p>
          <a:p>
            <a:pPr algn="ctr"/>
            <a:endParaRPr lang="ru-RU" sz="2000" dirty="0"/>
          </a:p>
        </p:txBody>
      </p:sp>
      <p:pic>
        <p:nvPicPr>
          <p:cNvPr id="8" name="image934.png"/>
          <p:cNvPicPr/>
          <p:nvPr/>
        </p:nvPicPr>
        <p:blipFill>
          <a:blip r:embed="rId2" cstate="print">
            <a:extLst>
              <a:ext uri="{28A0092B-C50C-407E-A947-70E740481C1C}">
                <a14:useLocalDpi xmlns:a14="http://schemas.microsoft.com/office/drawing/2010/main" val="0"/>
              </a:ext>
            </a:extLst>
          </a:blip>
          <a:stretch>
            <a:fillRect/>
          </a:stretch>
        </p:blipFill>
        <p:spPr>
          <a:xfrm>
            <a:off x="5286376" y="1710770"/>
            <a:ext cx="6069330" cy="1807077"/>
          </a:xfrm>
          <a:prstGeom prst="rect">
            <a:avLst/>
          </a:prstGeom>
        </p:spPr>
      </p:pic>
      <p:sp>
        <p:nvSpPr>
          <p:cNvPr id="11" name="Прямоугольник 10"/>
          <p:cNvSpPr/>
          <p:nvPr/>
        </p:nvSpPr>
        <p:spPr>
          <a:xfrm>
            <a:off x="304800" y="5022054"/>
            <a:ext cx="11396663" cy="1477328"/>
          </a:xfrm>
          <a:prstGeom prst="rect">
            <a:avLst/>
          </a:prstGeom>
        </p:spPr>
        <p:txBody>
          <a:bodyPr wrap="square">
            <a:spAutoFit/>
          </a:bodyPr>
          <a:lstStyle/>
          <a:p>
            <a:pPr algn="just"/>
            <a:r>
              <a:rPr lang="en-US" dirty="0"/>
              <a:t>FBG </a:t>
            </a:r>
            <a:r>
              <a:rPr lang="ru-RU" dirty="0" err="1"/>
              <a:t>жолақты</a:t>
            </a:r>
            <a:r>
              <a:rPr lang="ru-RU" dirty="0"/>
              <a:t> </a:t>
            </a:r>
            <a:r>
              <a:rPr lang="ru-RU" dirty="0" err="1"/>
              <a:t>сүзгілер</a:t>
            </a:r>
            <a:r>
              <a:rPr lang="ru-RU" dirty="0"/>
              <a:t>, </a:t>
            </a:r>
            <a:r>
              <a:rPr lang="ru-RU" dirty="0" err="1"/>
              <a:t>кедергі</a:t>
            </a:r>
            <a:r>
              <a:rPr lang="ru-RU" dirty="0"/>
              <a:t> </a:t>
            </a:r>
            <a:r>
              <a:rPr lang="ru-RU" dirty="0" err="1"/>
              <a:t>сүзгілері</a:t>
            </a:r>
            <a:r>
              <a:rPr lang="ru-RU" dirty="0"/>
              <a:t>, </a:t>
            </a:r>
            <a:r>
              <a:rPr lang="ru-RU" dirty="0" err="1"/>
              <a:t>хроматикалық</a:t>
            </a:r>
            <a:r>
              <a:rPr lang="ru-RU" dirty="0"/>
              <a:t> </a:t>
            </a:r>
            <a:r>
              <a:rPr lang="ru-RU" dirty="0" err="1"/>
              <a:t>дисперсиялық</a:t>
            </a:r>
            <a:r>
              <a:rPr lang="ru-RU" dirty="0"/>
              <a:t> </a:t>
            </a:r>
            <a:r>
              <a:rPr lang="ru-RU" dirty="0" err="1"/>
              <a:t>компенсаторлар</a:t>
            </a:r>
            <a:r>
              <a:rPr lang="ru-RU" dirty="0"/>
              <a:t> </a:t>
            </a:r>
            <a:r>
              <a:rPr lang="ru-RU" dirty="0" err="1"/>
              <a:t>ретінде</a:t>
            </a:r>
            <a:r>
              <a:rPr lang="ru-RU" dirty="0"/>
              <a:t>, </a:t>
            </a:r>
            <a:r>
              <a:rPr lang="ru-RU" dirty="0" err="1"/>
              <a:t>сондай-ақ</a:t>
            </a:r>
            <a:r>
              <a:rPr lang="ru-RU" dirty="0"/>
              <a:t> </a:t>
            </a:r>
            <a:r>
              <a:rPr lang="en-US" dirty="0"/>
              <a:t>EDFA </a:t>
            </a:r>
            <a:r>
              <a:rPr lang="ru-RU" dirty="0" err="1"/>
              <a:t>күшейткіштерінің</a:t>
            </a:r>
            <a:r>
              <a:rPr lang="ru-RU" dirty="0"/>
              <a:t> </a:t>
            </a:r>
            <a:r>
              <a:rPr lang="ru-RU" dirty="0" err="1"/>
              <a:t>шығыс</a:t>
            </a:r>
            <a:r>
              <a:rPr lang="ru-RU" dirty="0"/>
              <a:t> </a:t>
            </a:r>
            <a:r>
              <a:rPr lang="ru-RU" dirty="0" err="1"/>
              <a:t>сипаттамасын</a:t>
            </a:r>
            <a:r>
              <a:rPr lang="ru-RU" dirty="0"/>
              <a:t> </a:t>
            </a:r>
            <a:r>
              <a:rPr lang="ru-RU" dirty="0" err="1"/>
              <a:t>теңестіру</a:t>
            </a:r>
            <a:r>
              <a:rPr lang="ru-RU" dirty="0"/>
              <a:t> </a:t>
            </a:r>
            <a:r>
              <a:rPr lang="ru-RU" dirty="0" err="1"/>
              <a:t>үшін</a:t>
            </a:r>
            <a:r>
              <a:rPr lang="ru-RU" dirty="0"/>
              <a:t> </a:t>
            </a:r>
            <a:r>
              <a:rPr lang="ru-RU" dirty="0" err="1"/>
              <a:t>пайдаланылуы</a:t>
            </a:r>
            <a:r>
              <a:rPr lang="ru-RU" dirty="0"/>
              <a:t> </a:t>
            </a:r>
            <a:r>
              <a:rPr lang="ru-RU" dirty="0" err="1"/>
              <a:t>мүмкін</a:t>
            </a:r>
            <a:r>
              <a:rPr lang="ru-RU" dirty="0"/>
              <a:t>.</a:t>
            </a:r>
          </a:p>
          <a:p>
            <a:pPr algn="just"/>
            <a:r>
              <a:rPr lang="en-US" dirty="0"/>
              <a:t>FBG </a:t>
            </a:r>
            <a:r>
              <a:rPr lang="ru-RU" dirty="0" err="1"/>
              <a:t>жиілігіне</a:t>
            </a:r>
            <a:r>
              <a:rPr lang="ru-RU" dirty="0"/>
              <a:t> </a:t>
            </a:r>
            <a:r>
              <a:rPr lang="ru-RU" dirty="0" err="1"/>
              <a:t>немесе</a:t>
            </a:r>
            <a:r>
              <a:rPr lang="ru-RU" dirty="0"/>
              <a:t> </a:t>
            </a:r>
            <a:r>
              <a:rPr lang="ru-RU" dirty="0" err="1"/>
              <a:t>өткізу</a:t>
            </a:r>
            <a:r>
              <a:rPr lang="ru-RU" dirty="0"/>
              <a:t> </a:t>
            </a:r>
            <a:r>
              <a:rPr lang="ru-RU" dirty="0" err="1"/>
              <a:t>қабілеттілігіне</a:t>
            </a:r>
            <a:r>
              <a:rPr lang="ru-RU" dirty="0"/>
              <a:t> </a:t>
            </a:r>
            <a:r>
              <a:rPr lang="ru-RU" dirty="0" err="1"/>
              <a:t>қарамастан</a:t>
            </a:r>
            <a:r>
              <a:rPr lang="ru-RU" dirty="0"/>
              <a:t> </a:t>
            </a:r>
            <a:r>
              <a:rPr lang="ru-RU" dirty="0" err="1"/>
              <a:t>температураға</a:t>
            </a:r>
            <a:r>
              <a:rPr lang="ru-RU" dirty="0"/>
              <a:t> </a:t>
            </a:r>
            <a:r>
              <a:rPr lang="ru-RU" dirty="0" err="1"/>
              <a:t>сезімтал</a:t>
            </a:r>
            <a:r>
              <a:rPr lang="ru-RU" dirty="0"/>
              <a:t>. </a:t>
            </a:r>
            <a:r>
              <a:rPr lang="ru-RU" dirty="0" err="1"/>
              <a:t>Олар</a:t>
            </a:r>
            <a:r>
              <a:rPr lang="ru-RU" dirty="0"/>
              <a:t> </a:t>
            </a:r>
            <a:r>
              <a:rPr lang="ru-RU" dirty="0" err="1"/>
              <a:t>әдетте</a:t>
            </a:r>
            <a:r>
              <a:rPr lang="ru-RU" dirty="0"/>
              <a:t> </a:t>
            </a:r>
            <a:r>
              <a:rPr lang="ru-RU" dirty="0" err="1"/>
              <a:t>арнайы</a:t>
            </a:r>
            <a:r>
              <a:rPr lang="ru-RU" dirty="0"/>
              <a:t> </a:t>
            </a:r>
            <a:r>
              <a:rPr lang="ru-RU" dirty="0" err="1"/>
              <a:t>термостаттарға</a:t>
            </a:r>
            <a:r>
              <a:rPr lang="ru-RU" dirty="0"/>
              <a:t> </a:t>
            </a:r>
            <a:r>
              <a:rPr lang="ru-RU" dirty="0" err="1"/>
              <a:t>орналастырылады</a:t>
            </a:r>
            <a:r>
              <a:rPr lang="ru-RU" dirty="0"/>
              <a:t>.</a:t>
            </a:r>
          </a:p>
          <a:p>
            <a:pPr algn="just"/>
            <a:r>
              <a:rPr lang="ru-RU" dirty="0"/>
              <a:t> </a:t>
            </a:r>
            <a:endParaRPr lang="ru-RU" dirty="0"/>
          </a:p>
        </p:txBody>
      </p:sp>
    </p:spTree>
    <p:extLst>
      <p:ext uri="{BB962C8B-B14F-4D97-AF65-F5344CB8AC3E}">
        <p14:creationId xmlns:p14="http://schemas.microsoft.com/office/powerpoint/2010/main" val="27482427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3"/>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Нашивка 4"/>
          <p:cNvSpPr/>
          <p:nvPr/>
        </p:nvSpPr>
        <p:spPr>
          <a:xfrm>
            <a:off x="11058526" y="278604"/>
            <a:ext cx="1133474"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17</a:t>
            </a:r>
            <a:endParaRPr lang="ru-RU" dirty="0">
              <a:solidFill>
                <a:schemeClr val="tx1"/>
              </a:solidFill>
            </a:endParaRPr>
          </a:p>
        </p:txBody>
      </p:sp>
      <p:sp>
        <p:nvSpPr>
          <p:cNvPr id="2" name="Прямоугольник 1"/>
          <p:cNvSpPr/>
          <p:nvPr/>
        </p:nvSpPr>
        <p:spPr>
          <a:xfrm>
            <a:off x="164307" y="397815"/>
            <a:ext cx="10729913"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en-US" sz="2400" dirty="0"/>
              <a:t>FRB </a:t>
            </a:r>
            <a:r>
              <a:rPr lang="ru-RU" sz="2400" dirty="0" err="1"/>
              <a:t>негізіндегі</a:t>
            </a:r>
            <a:r>
              <a:rPr lang="ru-RU" sz="2400" dirty="0"/>
              <a:t> </a:t>
            </a:r>
            <a:r>
              <a:rPr lang="ru-RU" sz="2400" dirty="0" err="1"/>
              <a:t>сүзгілер</a:t>
            </a:r>
            <a:endParaRPr lang="ru-RU" sz="2400" dirty="0"/>
          </a:p>
        </p:txBody>
      </p:sp>
      <p:sp>
        <p:nvSpPr>
          <p:cNvPr id="6" name="Прямоугольник 5"/>
          <p:cNvSpPr/>
          <p:nvPr/>
        </p:nvSpPr>
        <p:spPr>
          <a:xfrm>
            <a:off x="442914" y="1127238"/>
            <a:ext cx="5372100" cy="4801314"/>
          </a:xfrm>
          <a:prstGeom prst="rect">
            <a:avLst/>
          </a:prstGeom>
        </p:spPr>
        <p:txBody>
          <a:bodyPr wrap="square">
            <a:spAutoFit/>
          </a:bodyPr>
          <a:lstStyle/>
          <a:p>
            <a:pPr algn="just"/>
            <a:r>
              <a:rPr lang="en-US" dirty="0"/>
              <a:t> FBG </a:t>
            </a:r>
            <a:r>
              <a:rPr lang="ru-RU" dirty="0" err="1"/>
              <a:t>оптикалық</a:t>
            </a:r>
            <a:r>
              <a:rPr lang="ru-RU" dirty="0"/>
              <a:t> </a:t>
            </a:r>
            <a:r>
              <a:rPr lang="ru-RU" dirty="0" err="1"/>
              <a:t>сүзу</a:t>
            </a:r>
            <a:r>
              <a:rPr lang="ru-RU" dirty="0"/>
              <a:t> </a:t>
            </a:r>
            <a:r>
              <a:rPr lang="ru-RU" dirty="0" err="1"/>
              <a:t>қасиеттері</a:t>
            </a:r>
            <a:r>
              <a:rPr lang="ru-RU" dirty="0"/>
              <a:t> </a:t>
            </a:r>
            <a:r>
              <a:rPr lang="ru-RU" dirty="0" err="1"/>
              <a:t>белгілі</a:t>
            </a:r>
            <a:r>
              <a:rPr lang="ru-RU" dirty="0"/>
              <a:t> </a:t>
            </a:r>
            <a:r>
              <a:rPr lang="ru-RU" dirty="0" err="1"/>
              <a:t>бір</a:t>
            </a:r>
            <a:r>
              <a:rPr lang="ru-RU" dirty="0"/>
              <a:t> </a:t>
            </a:r>
            <a:r>
              <a:rPr lang="ru-RU" dirty="0" err="1"/>
              <a:t>толқын</a:t>
            </a:r>
            <a:r>
              <a:rPr lang="ru-RU" dirty="0"/>
              <a:t> </a:t>
            </a:r>
            <a:r>
              <a:rPr lang="ru-RU" dirty="0" err="1"/>
              <a:t>ұзындығын</a:t>
            </a:r>
            <a:r>
              <a:rPr lang="ru-RU" dirty="0"/>
              <a:t> </a:t>
            </a:r>
            <a:r>
              <a:rPr lang="ru-RU" dirty="0" err="1"/>
              <a:t>оқшаулау</a:t>
            </a:r>
            <a:r>
              <a:rPr lang="ru-RU" dirty="0"/>
              <a:t> </a:t>
            </a:r>
            <a:r>
              <a:rPr lang="ru-RU" dirty="0" err="1"/>
              <a:t>үшін</a:t>
            </a:r>
            <a:r>
              <a:rPr lang="ru-RU" dirty="0"/>
              <a:t> </a:t>
            </a:r>
            <a:r>
              <a:rPr lang="ru-RU" dirty="0" err="1"/>
              <a:t>қолданылатын</a:t>
            </a:r>
            <a:r>
              <a:rPr lang="ru-RU" dirty="0"/>
              <a:t> </a:t>
            </a:r>
            <a:r>
              <a:rPr lang="ru-RU" dirty="0" err="1"/>
              <a:t>бірқатар</a:t>
            </a:r>
            <a:r>
              <a:rPr lang="ru-RU" dirty="0"/>
              <a:t> </a:t>
            </a:r>
            <a:r>
              <a:rPr lang="ru-RU" dirty="0" err="1"/>
              <a:t>қосымшалар</a:t>
            </a:r>
            <a:r>
              <a:rPr lang="ru-RU" dirty="0"/>
              <a:t> бар. </a:t>
            </a:r>
            <a:r>
              <a:rPr lang="ru-RU" dirty="0" err="1"/>
              <a:t>Қарапайым</a:t>
            </a:r>
            <a:r>
              <a:rPr lang="ru-RU" dirty="0"/>
              <a:t> </a:t>
            </a:r>
            <a:r>
              <a:rPr lang="ru-RU" dirty="0" err="1"/>
              <a:t>жағдайда</a:t>
            </a:r>
            <a:r>
              <a:rPr lang="ru-RU" dirty="0"/>
              <a:t> </a:t>
            </a:r>
            <a:r>
              <a:rPr lang="ru-RU" dirty="0" err="1"/>
              <a:t>оптикалық</a:t>
            </a:r>
            <a:r>
              <a:rPr lang="ru-RU" dirty="0"/>
              <a:t> </a:t>
            </a:r>
            <a:r>
              <a:rPr lang="ru-RU" dirty="0" err="1"/>
              <a:t>дифракциялық</a:t>
            </a:r>
            <a:r>
              <a:rPr lang="ru-RU" dirty="0"/>
              <a:t> тор сыну </a:t>
            </a:r>
            <a:r>
              <a:rPr lang="ru-RU" dirty="0" err="1"/>
              <a:t>сүзгісі</a:t>
            </a:r>
            <a:r>
              <a:rPr lang="ru-RU" dirty="0"/>
              <a:t> </a:t>
            </a:r>
            <a:r>
              <a:rPr lang="ru-RU" dirty="0" err="1"/>
              <a:t>ретінде</a:t>
            </a:r>
            <a:r>
              <a:rPr lang="ru-RU" dirty="0"/>
              <a:t> </a:t>
            </a:r>
            <a:r>
              <a:rPr lang="ru-RU" dirty="0" err="1"/>
              <a:t>жұмыс</a:t>
            </a:r>
            <a:r>
              <a:rPr lang="ru-RU" dirty="0"/>
              <a:t> </a:t>
            </a:r>
            <a:r>
              <a:rPr lang="ru-RU" dirty="0" err="1"/>
              <a:t>істейді</a:t>
            </a:r>
            <a:r>
              <a:rPr lang="ru-RU" dirty="0"/>
              <a:t>, </a:t>
            </a:r>
            <a:r>
              <a:rPr lang="ru-RU" dirty="0" err="1"/>
              <a:t>оның</a:t>
            </a:r>
            <a:r>
              <a:rPr lang="ru-RU" dirty="0"/>
              <a:t> </a:t>
            </a:r>
            <a:r>
              <a:rPr lang="ru-RU" dirty="0" err="1"/>
              <a:t>орталық</a:t>
            </a:r>
            <a:r>
              <a:rPr lang="ru-RU" dirty="0"/>
              <a:t> </a:t>
            </a:r>
            <a:r>
              <a:rPr lang="ru-RU" dirty="0" err="1"/>
              <a:t>толқын</a:t>
            </a:r>
            <a:r>
              <a:rPr lang="ru-RU" dirty="0"/>
              <a:t> </a:t>
            </a:r>
            <a:r>
              <a:rPr lang="ru-RU" dirty="0" err="1"/>
              <a:t>ұзындығын</a:t>
            </a:r>
            <a:r>
              <a:rPr lang="ru-RU" dirty="0"/>
              <a:t> тор </a:t>
            </a:r>
            <a:r>
              <a:rPr lang="ru-RU" dirty="0" err="1"/>
              <a:t>кезеңін</a:t>
            </a:r>
            <a:r>
              <a:rPr lang="ru-RU" dirty="0"/>
              <a:t> </a:t>
            </a:r>
            <a:r>
              <a:rPr lang="ru-RU" dirty="0" err="1"/>
              <a:t>өзгерту</a:t>
            </a:r>
            <a:r>
              <a:rPr lang="ru-RU" dirty="0"/>
              <a:t> </a:t>
            </a:r>
            <a:r>
              <a:rPr lang="ru-RU" dirty="0" err="1"/>
              <a:t>арқылы</a:t>
            </a:r>
            <a:r>
              <a:rPr lang="ru-RU" dirty="0"/>
              <a:t> </a:t>
            </a:r>
            <a:r>
              <a:rPr lang="ru-RU" dirty="0" err="1"/>
              <a:t>басқаруға</a:t>
            </a:r>
            <a:r>
              <a:rPr lang="ru-RU" dirty="0"/>
              <a:t> </a:t>
            </a:r>
            <a:r>
              <a:rPr lang="ru-RU" dirty="0" err="1"/>
              <a:t>болады</a:t>
            </a:r>
            <a:r>
              <a:rPr lang="ru-RU" dirty="0"/>
              <a:t>, ал </a:t>
            </a:r>
            <a:r>
              <a:rPr lang="ru-RU" dirty="0" err="1"/>
              <a:t>өткізу</a:t>
            </a:r>
            <a:r>
              <a:rPr lang="ru-RU" dirty="0"/>
              <a:t> </a:t>
            </a:r>
            <a:r>
              <a:rPr lang="ru-RU" dirty="0" err="1"/>
              <a:t>қабілеттілігін</a:t>
            </a:r>
            <a:r>
              <a:rPr lang="ru-RU" dirty="0"/>
              <a:t> тор </a:t>
            </a:r>
            <a:r>
              <a:rPr lang="ru-RU" dirty="0" err="1"/>
              <a:t>жолақтарының</a:t>
            </a:r>
            <a:r>
              <a:rPr lang="ru-RU" dirty="0"/>
              <a:t> </a:t>
            </a:r>
            <a:r>
              <a:rPr lang="ru-RU" dirty="0" err="1"/>
              <a:t>меншікті</a:t>
            </a:r>
            <a:r>
              <a:rPr lang="ru-RU" dirty="0"/>
              <a:t> </a:t>
            </a:r>
            <a:r>
              <a:rPr lang="ru-RU" dirty="0" err="1"/>
              <a:t>тығыздығын</a:t>
            </a:r>
            <a:r>
              <a:rPr lang="ru-RU" dirty="0"/>
              <a:t> </a:t>
            </a:r>
            <a:r>
              <a:rPr lang="ru-RU" dirty="0" err="1"/>
              <a:t>өзгерту</a:t>
            </a:r>
            <a:r>
              <a:rPr lang="ru-RU" dirty="0"/>
              <a:t> </a:t>
            </a:r>
            <a:r>
              <a:rPr lang="ru-RU" dirty="0" err="1"/>
              <a:t>және</a:t>
            </a:r>
            <a:r>
              <a:rPr lang="ru-RU" dirty="0"/>
              <a:t> </a:t>
            </a:r>
            <a:r>
              <a:rPr lang="ru-RU" dirty="0" err="1"/>
              <a:t>торды</a:t>
            </a:r>
            <a:r>
              <a:rPr lang="ru-RU" dirty="0"/>
              <a:t> </a:t>
            </a:r>
            <a:r>
              <a:rPr lang="ru-RU" dirty="0" err="1"/>
              <a:t>аздап</a:t>
            </a:r>
            <a:r>
              <a:rPr lang="ru-RU" dirty="0"/>
              <a:t> </a:t>
            </a:r>
            <a:r>
              <a:rPr lang="ru-RU" dirty="0" err="1"/>
              <a:t>жиілікті</a:t>
            </a:r>
            <a:r>
              <a:rPr lang="ru-RU" dirty="0"/>
              <a:t> </a:t>
            </a:r>
            <a:r>
              <a:rPr lang="ru-RU" dirty="0" err="1"/>
              <a:t>модуляциялау</a:t>
            </a:r>
            <a:r>
              <a:rPr lang="ru-RU" dirty="0"/>
              <a:t> </a:t>
            </a:r>
            <a:r>
              <a:rPr lang="ru-RU" dirty="0" err="1"/>
              <a:t>арқылы</a:t>
            </a:r>
            <a:r>
              <a:rPr lang="ru-RU" dirty="0"/>
              <a:t> </a:t>
            </a:r>
            <a:r>
              <a:rPr lang="ru-RU" dirty="0" err="1"/>
              <a:t>реттеуге</a:t>
            </a:r>
            <a:r>
              <a:rPr lang="ru-RU" dirty="0"/>
              <a:t> </a:t>
            </a:r>
            <a:r>
              <a:rPr lang="ru-RU" dirty="0" err="1"/>
              <a:t>болады</a:t>
            </a:r>
            <a:r>
              <a:rPr lang="ru-RU" dirty="0"/>
              <a:t>. </a:t>
            </a:r>
            <a:r>
              <a:rPr lang="en-US" dirty="0"/>
              <a:t>FBG </a:t>
            </a:r>
            <a:r>
              <a:rPr lang="ru-RU" dirty="0" err="1"/>
              <a:t>тұрақтандырғыш</a:t>
            </a:r>
            <a:r>
              <a:rPr lang="ru-RU" dirty="0"/>
              <a:t> </a:t>
            </a:r>
            <a:r>
              <a:rPr lang="ru-RU" dirty="0" err="1"/>
              <a:t>сүзгілерді</a:t>
            </a:r>
            <a:r>
              <a:rPr lang="ru-RU" dirty="0"/>
              <a:t>, </a:t>
            </a:r>
            <a:r>
              <a:rPr lang="en-US" dirty="0"/>
              <a:t>EFDA </a:t>
            </a:r>
            <a:r>
              <a:rPr lang="ru-RU" dirty="0" err="1"/>
              <a:t>күшейткіштерінің</a:t>
            </a:r>
            <a:r>
              <a:rPr lang="ru-RU" dirty="0"/>
              <a:t> </a:t>
            </a:r>
            <a:r>
              <a:rPr lang="ru-RU" dirty="0" err="1"/>
              <a:t>толқындық</a:t>
            </a:r>
            <a:r>
              <a:rPr lang="ru-RU" dirty="0"/>
              <a:t> </a:t>
            </a:r>
            <a:r>
              <a:rPr lang="ru-RU" dirty="0" err="1"/>
              <a:t>сипаттамаларын</a:t>
            </a:r>
            <a:r>
              <a:rPr lang="ru-RU" dirty="0"/>
              <a:t> </a:t>
            </a:r>
            <a:r>
              <a:rPr lang="ru-RU" dirty="0" err="1"/>
              <a:t>теңестіруге</a:t>
            </a:r>
            <a:r>
              <a:rPr lang="ru-RU" dirty="0"/>
              <a:t> </a:t>
            </a:r>
            <a:r>
              <a:rPr lang="ru-RU" dirty="0" err="1"/>
              <a:t>арналған</a:t>
            </a:r>
            <a:r>
              <a:rPr lang="ru-RU" dirty="0"/>
              <a:t> </a:t>
            </a:r>
            <a:r>
              <a:rPr lang="ru-RU" dirty="0" err="1"/>
              <a:t>сүзгілерді</a:t>
            </a:r>
            <a:r>
              <a:rPr lang="ru-RU" dirty="0"/>
              <a:t> </a:t>
            </a:r>
            <a:r>
              <a:rPr lang="ru-RU" dirty="0" err="1"/>
              <a:t>және</a:t>
            </a:r>
            <a:r>
              <a:rPr lang="ru-RU" dirty="0"/>
              <a:t> </a:t>
            </a:r>
            <a:r>
              <a:rPr lang="ru-RU" dirty="0" err="1"/>
              <a:t>хроматикалық</a:t>
            </a:r>
            <a:r>
              <a:rPr lang="ru-RU" dirty="0"/>
              <a:t> </a:t>
            </a:r>
            <a:r>
              <a:rPr lang="ru-RU" dirty="0" err="1"/>
              <a:t>дисперсиялық</a:t>
            </a:r>
            <a:r>
              <a:rPr lang="ru-RU" dirty="0"/>
              <a:t> </a:t>
            </a:r>
            <a:r>
              <a:rPr lang="ru-RU" dirty="0" err="1"/>
              <a:t>компенсацияны</a:t>
            </a:r>
            <a:r>
              <a:rPr lang="ru-RU" dirty="0"/>
              <a:t> </a:t>
            </a:r>
            <a:r>
              <a:rPr lang="ru-RU" dirty="0" err="1"/>
              <a:t>құру</a:t>
            </a:r>
            <a:r>
              <a:rPr lang="ru-RU" dirty="0"/>
              <a:t> </a:t>
            </a:r>
            <a:r>
              <a:rPr lang="ru-RU" dirty="0" err="1"/>
              <a:t>үшін</a:t>
            </a:r>
            <a:r>
              <a:rPr lang="ru-RU" dirty="0"/>
              <a:t> </a:t>
            </a:r>
            <a:r>
              <a:rPr lang="ru-RU" dirty="0" err="1"/>
              <a:t>пайдаланылуы</a:t>
            </a:r>
            <a:r>
              <a:rPr lang="ru-RU" dirty="0"/>
              <a:t> </a:t>
            </a:r>
            <a:r>
              <a:rPr lang="ru-RU" dirty="0" err="1"/>
              <a:t>мүмкін</a:t>
            </a:r>
            <a:r>
              <a:rPr lang="ru-RU" dirty="0"/>
              <a:t>.</a:t>
            </a:r>
          </a:p>
          <a:p>
            <a:pPr algn="just"/>
            <a:r>
              <a:rPr lang="ru-RU" dirty="0"/>
              <a:t>16.10 </a:t>
            </a:r>
            <a:r>
              <a:rPr lang="ru-RU" dirty="0" err="1"/>
              <a:t>Суретте</a:t>
            </a:r>
            <a:r>
              <a:rPr lang="ru-RU" dirty="0"/>
              <a:t>. </a:t>
            </a:r>
            <a:r>
              <a:rPr lang="ru-RU" dirty="0" err="1"/>
              <a:t>оптикалық</a:t>
            </a:r>
            <a:r>
              <a:rPr lang="ru-RU" dirty="0"/>
              <a:t> </a:t>
            </a:r>
            <a:r>
              <a:rPr lang="ru-RU" dirty="0" err="1"/>
              <a:t>енгізу</a:t>
            </a:r>
            <a:r>
              <a:rPr lang="ru-RU" dirty="0"/>
              <a:t>/</a:t>
            </a:r>
            <a:r>
              <a:rPr lang="ru-RU" dirty="0" err="1"/>
              <a:t>шығару</a:t>
            </a:r>
            <a:r>
              <a:rPr lang="ru-RU" dirty="0"/>
              <a:t> мультиплексор </a:t>
            </a:r>
            <a:r>
              <a:rPr lang="ru-RU" dirty="0" err="1"/>
              <a:t>конфигурацияларында</a:t>
            </a:r>
            <a:r>
              <a:rPr lang="ru-RU" dirty="0"/>
              <a:t> </a:t>
            </a:r>
            <a:r>
              <a:rPr lang="en-US" dirty="0"/>
              <a:t>FBG </a:t>
            </a:r>
            <a:r>
              <a:rPr lang="ru-RU" dirty="0" err="1"/>
              <a:t>негізіндегі</a:t>
            </a:r>
            <a:r>
              <a:rPr lang="ru-RU" dirty="0"/>
              <a:t> </a:t>
            </a:r>
            <a:r>
              <a:rPr lang="en-US" dirty="0"/>
              <a:t>DWDM </a:t>
            </a:r>
            <a:r>
              <a:rPr lang="ru-RU" dirty="0" err="1"/>
              <a:t>сүзгілерін</a:t>
            </a:r>
            <a:r>
              <a:rPr lang="ru-RU" dirty="0"/>
              <a:t> </a:t>
            </a:r>
            <a:r>
              <a:rPr lang="ru-RU" dirty="0" err="1"/>
              <a:t>көрсетеді</a:t>
            </a:r>
            <a:r>
              <a:rPr lang="ru-RU" dirty="0"/>
              <a:t>.</a:t>
            </a:r>
          </a:p>
          <a:p>
            <a:pPr algn="just"/>
            <a:endParaRPr lang="ru-RU" dirty="0"/>
          </a:p>
        </p:txBody>
      </p:sp>
      <p:pic>
        <p:nvPicPr>
          <p:cNvPr id="7" name="image935.png"/>
          <p:cNvPicPr/>
          <p:nvPr/>
        </p:nvPicPr>
        <p:blipFill>
          <a:blip r:embed="rId2" cstate="print"/>
          <a:stretch>
            <a:fillRect/>
          </a:stretch>
        </p:blipFill>
        <p:spPr>
          <a:xfrm>
            <a:off x="6586538" y="1355078"/>
            <a:ext cx="4471988" cy="4345635"/>
          </a:xfrm>
          <a:prstGeom prst="rect">
            <a:avLst/>
          </a:prstGeom>
        </p:spPr>
      </p:pic>
      <p:sp>
        <p:nvSpPr>
          <p:cNvPr id="8" name="Прямоугольник 7"/>
          <p:cNvSpPr/>
          <p:nvPr/>
        </p:nvSpPr>
        <p:spPr>
          <a:xfrm>
            <a:off x="335757" y="5310287"/>
            <a:ext cx="11494293" cy="1200329"/>
          </a:xfrm>
          <a:prstGeom prst="rect">
            <a:avLst/>
          </a:prstGeom>
        </p:spPr>
        <p:txBody>
          <a:bodyPr wrap="square">
            <a:spAutoFit/>
          </a:bodyPr>
          <a:lstStyle/>
          <a:p>
            <a:r>
              <a:rPr lang="ru-RU" dirty="0"/>
              <a:t> </a:t>
            </a:r>
          </a:p>
          <a:p>
            <a:endParaRPr lang="ru-RU" dirty="0"/>
          </a:p>
          <a:p>
            <a:r>
              <a:rPr lang="ru-RU" dirty="0"/>
              <a:t>16.10-сурет. </a:t>
            </a:r>
            <a:r>
              <a:rPr lang="ru-RU" dirty="0" err="1"/>
              <a:t>Талшықты</a:t>
            </a:r>
            <a:r>
              <a:rPr lang="ru-RU" dirty="0"/>
              <a:t> </a:t>
            </a:r>
            <a:r>
              <a:rPr lang="en-US" dirty="0"/>
              <a:t>Bragg </a:t>
            </a:r>
            <a:r>
              <a:rPr lang="ru-RU" dirty="0" err="1"/>
              <a:t>торларына</a:t>
            </a:r>
            <a:r>
              <a:rPr lang="ru-RU" dirty="0"/>
              <a:t> </a:t>
            </a:r>
            <a:r>
              <a:rPr lang="ru-RU" dirty="0" err="1"/>
              <a:t>негізделген</a:t>
            </a:r>
            <a:r>
              <a:rPr lang="ru-RU" dirty="0"/>
              <a:t> </a:t>
            </a:r>
            <a:r>
              <a:rPr lang="en-US" dirty="0"/>
              <a:t>DWDM </a:t>
            </a:r>
            <a:r>
              <a:rPr lang="ru-RU" dirty="0" err="1"/>
              <a:t>сүзгілерін</a:t>
            </a:r>
            <a:r>
              <a:rPr lang="ru-RU" dirty="0"/>
              <a:t> </a:t>
            </a:r>
            <a:r>
              <a:rPr lang="ru-RU" dirty="0" err="1"/>
              <a:t>қолдану</a:t>
            </a:r>
            <a:r>
              <a:rPr lang="ru-RU" dirty="0"/>
              <a:t>, (а) Михельсон </a:t>
            </a:r>
            <a:r>
              <a:rPr lang="ru-RU" dirty="0" err="1"/>
              <a:t>интерферометрі</a:t>
            </a:r>
            <a:r>
              <a:rPr lang="ru-RU" dirty="0"/>
              <a:t>, (</a:t>
            </a:r>
            <a:r>
              <a:rPr lang="en-US" dirty="0"/>
              <a:t>b) </a:t>
            </a:r>
            <a:r>
              <a:rPr lang="ru-RU" dirty="0"/>
              <a:t>Мах-</a:t>
            </a:r>
            <a:r>
              <a:rPr lang="ru-RU" dirty="0" err="1"/>
              <a:t>Зендер</a:t>
            </a:r>
            <a:r>
              <a:rPr lang="ru-RU" dirty="0"/>
              <a:t> </a:t>
            </a:r>
            <a:r>
              <a:rPr lang="ru-RU" dirty="0" err="1"/>
              <a:t>интерферометрі</a:t>
            </a:r>
            <a:r>
              <a:rPr lang="ru-RU" dirty="0"/>
              <a:t>, (</a:t>
            </a:r>
            <a:r>
              <a:rPr lang="en-US" dirty="0"/>
              <a:t>c) </a:t>
            </a:r>
            <a:r>
              <a:rPr lang="ru-RU" dirty="0" err="1"/>
              <a:t>оптикалық</a:t>
            </a:r>
            <a:r>
              <a:rPr lang="ru-RU" dirty="0"/>
              <a:t> </a:t>
            </a:r>
            <a:r>
              <a:rPr lang="ru-RU" dirty="0" err="1"/>
              <a:t>тасымалдаушы</a:t>
            </a:r>
            <a:r>
              <a:rPr lang="ru-RU" dirty="0"/>
              <a:t> </a:t>
            </a:r>
            <a:r>
              <a:rPr lang="ru-RU" dirty="0" err="1"/>
              <a:t>енгізу</a:t>
            </a:r>
            <a:r>
              <a:rPr lang="ru-RU" dirty="0"/>
              <a:t>/</a:t>
            </a:r>
            <a:r>
              <a:rPr lang="ru-RU" dirty="0" err="1"/>
              <a:t>шығару</a:t>
            </a:r>
            <a:r>
              <a:rPr lang="ru-RU" dirty="0"/>
              <a:t> </a:t>
            </a:r>
            <a:r>
              <a:rPr lang="ru-RU" dirty="0" err="1"/>
              <a:t>мүмкіндігін</a:t>
            </a:r>
            <a:r>
              <a:rPr lang="ru-RU" dirty="0"/>
              <a:t> </a:t>
            </a:r>
            <a:r>
              <a:rPr lang="ru-RU" dirty="0" err="1"/>
              <a:t>беретін</a:t>
            </a:r>
            <a:r>
              <a:rPr lang="ru-RU" dirty="0"/>
              <a:t> </a:t>
            </a:r>
          </a:p>
        </p:txBody>
      </p:sp>
    </p:spTree>
    <p:extLst>
      <p:ext uri="{BB962C8B-B14F-4D97-AF65-F5344CB8AC3E}">
        <p14:creationId xmlns:p14="http://schemas.microsoft.com/office/powerpoint/2010/main" val="12045930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Выноска 3 (граница и черта) 3"/>
          <p:cNvSpPr/>
          <p:nvPr/>
        </p:nvSpPr>
        <p:spPr>
          <a:xfrm flipV="1">
            <a:off x="1500187" y="1926851"/>
            <a:ext cx="9679781" cy="4767395"/>
          </a:xfrm>
          <a:prstGeom prst="accentBorderCallout3">
            <a:avLst>
              <a:gd name="adj1" fmla="val 17279"/>
              <a:gd name="adj2" fmla="val -2147"/>
              <a:gd name="adj3" fmla="val 17181"/>
              <a:gd name="adj4" fmla="val -8714"/>
              <a:gd name="adj5" fmla="val 117191"/>
              <a:gd name="adj6" fmla="val -8861"/>
              <a:gd name="adj7" fmla="val 116547"/>
              <a:gd name="adj8" fmla="val 27013"/>
            </a:avLst>
          </a:prstGeom>
          <a:solidFill>
            <a:schemeClr val="bg1">
              <a:lumMod val="9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1671637" y="2109945"/>
            <a:ext cx="8865393" cy="440120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kk-KZ" sz="2000" dirty="0"/>
              <a:t>1. Қандай құрылғылар кеңістікте бөлінген оптикалық ақпарат ағындарын біріктіру үшін қолданылады?</a:t>
            </a:r>
            <a:endParaRPr lang="ru-RU" sz="2000" dirty="0"/>
          </a:p>
          <a:p>
            <a:r>
              <a:rPr lang="kk-KZ" sz="2000" dirty="0"/>
              <a:t>2. Қандай мультиплексорлардың түрлері DWDM бар жоғары жылдамдықты талшықты-оптикалық жүйелерде қолданылады	?</a:t>
            </a:r>
            <a:endParaRPr lang="ru-RU" sz="2000" dirty="0"/>
          </a:p>
          <a:p>
            <a:r>
              <a:rPr lang="kk-KZ" sz="2000" dirty="0"/>
              <a:t>3. Мишельсон эшелоны дегеніміз не? Оның қалай жұмыс істейтінін түсіндіріңіз?</a:t>
            </a:r>
            <a:endParaRPr lang="ru-RU" sz="2000" dirty="0"/>
          </a:p>
          <a:p>
            <a:r>
              <a:rPr lang="ru-RU" sz="2000" dirty="0"/>
              <a:t>4.Интерференцияның </a:t>
            </a:r>
            <a:r>
              <a:rPr lang="ru-RU" sz="2000" dirty="0" err="1"/>
              <a:t>әрекет</a:t>
            </a:r>
            <a:r>
              <a:rPr lang="ru-RU" sz="2000" dirty="0"/>
              <a:t> </a:t>
            </a:r>
            <a:r>
              <a:rPr lang="ru-RU" sz="2000" dirty="0" err="1"/>
              <a:t>ету</a:t>
            </a:r>
            <a:r>
              <a:rPr lang="ru-RU" sz="2000" dirty="0"/>
              <a:t> </a:t>
            </a:r>
            <a:r>
              <a:rPr lang="ru-RU" sz="2000" dirty="0" err="1"/>
              <a:t>принципін</a:t>
            </a:r>
            <a:r>
              <a:rPr lang="ru-RU" sz="2000" dirty="0"/>
              <a:t> </a:t>
            </a:r>
            <a:r>
              <a:rPr lang="ru-RU" sz="2000" dirty="0" err="1"/>
              <a:t>сипаттаңыз</a:t>
            </a:r>
            <a:r>
              <a:rPr lang="ru-RU" sz="2000" dirty="0"/>
              <a:t>?</a:t>
            </a:r>
          </a:p>
          <a:p>
            <a:r>
              <a:rPr lang="ru-RU" sz="2000" dirty="0"/>
              <a:t>5. </a:t>
            </a:r>
            <a:r>
              <a:rPr lang="ru-RU" sz="2000" dirty="0" err="1"/>
              <a:t>Покелс</a:t>
            </a:r>
            <a:r>
              <a:rPr lang="ru-RU" sz="2000" dirty="0"/>
              <a:t> </a:t>
            </a:r>
            <a:r>
              <a:rPr lang="ru-RU" sz="2000" dirty="0" err="1"/>
              <a:t>эффектісі</a:t>
            </a:r>
            <a:r>
              <a:rPr lang="ru-RU" sz="2000" dirty="0"/>
              <a:t> </a:t>
            </a:r>
            <a:r>
              <a:rPr lang="ru-RU" sz="2000" dirty="0" err="1"/>
              <a:t>дегеніміз</a:t>
            </a:r>
            <a:r>
              <a:rPr lang="ru-RU" sz="2000" dirty="0"/>
              <a:t> не?</a:t>
            </a:r>
          </a:p>
          <a:p>
            <a:r>
              <a:rPr lang="ru-RU" sz="2000" dirty="0"/>
              <a:t>6. </a:t>
            </a:r>
            <a:r>
              <a:rPr lang="ru-RU" sz="2000" dirty="0" err="1"/>
              <a:t>Электроптикалық</a:t>
            </a:r>
            <a:r>
              <a:rPr lang="ru-RU" sz="2000" dirty="0"/>
              <a:t> модулятор </a:t>
            </a:r>
            <a:r>
              <a:rPr lang="ru-RU" sz="2000" dirty="0" err="1"/>
              <a:t>қалай</a:t>
            </a:r>
            <a:r>
              <a:rPr lang="ru-RU" sz="2000" dirty="0"/>
              <a:t> </a:t>
            </a:r>
            <a:r>
              <a:rPr lang="ru-RU" sz="2000" dirty="0" err="1"/>
              <a:t>жұмыс</a:t>
            </a:r>
            <a:r>
              <a:rPr lang="ru-RU" sz="2000" dirty="0"/>
              <a:t> </a:t>
            </a:r>
            <a:r>
              <a:rPr lang="ru-RU" sz="2000" dirty="0" err="1"/>
              <a:t>істейді</a:t>
            </a:r>
            <a:r>
              <a:rPr lang="ru-RU" sz="2000" dirty="0"/>
              <a:t>?</a:t>
            </a:r>
          </a:p>
          <a:p>
            <a:r>
              <a:rPr lang="ru-RU" sz="2000" dirty="0"/>
              <a:t>7. </a:t>
            </a:r>
            <a:r>
              <a:rPr lang="ru-RU" sz="2000" dirty="0" err="1"/>
              <a:t>Аттенюаторлардың</a:t>
            </a:r>
            <a:r>
              <a:rPr lang="ru-RU" sz="2000" dirty="0"/>
              <a:t> </a:t>
            </a:r>
            <a:r>
              <a:rPr lang="ru-RU" sz="2000" dirty="0" err="1"/>
              <a:t>мақсаты</a:t>
            </a:r>
            <a:r>
              <a:rPr lang="ru-RU" sz="2000" dirty="0"/>
              <a:t> </a:t>
            </a:r>
            <a:r>
              <a:rPr lang="ru-RU" sz="2000" dirty="0" err="1"/>
              <a:t>қандай</a:t>
            </a:r>
            <a:r>
              <a:rPr lang="ru-RU" sz="2000" dirty="0"/>
              <a:t>?</a:t>
            </a:r>
          </a:p>
          <a:p>
            <a:r>
              <a:rPr lang="ru-RU" sz="2000" dirty="0"/>
              <a:t>8. </a:t>
            </a:r>
            <a:r>
              <a:rPr lang="ru-RU" sz="2000" dirty="0" err="1"/>
              <a:t>Жұқа</a:t>
            </a:r>
            <a:r>
              <a:rPr lang="ru-RU" sz="2000" dirty="0"/>
              <a:t> </a:t>
            </a:r>
            <a:r>
              <a:rPr lang="ru-RU" sz="2000" dirty="0" err="1"/>
              <a:t>емес</a:t>
            </a:r>
            <a:r>
              <a:rPr lang="ru-RU" sz="2000" dirty="0"/>
              <a:t> пленка </a:t>
            </a:r>
            <a:r>
              <a:rPr lang="ru-RU" sz="2000" dirty="0" err="1"/>
              <a:t>сүзгілері</a:t>
            </a:r>
            <a:r>
              <a:rPr lang="ru-RU" sz="2000" dirty="0"/>
              <a:t> </a:t>
            </a:r>
            <a:r>
              <a:rPr lang="ru-RU" sz="2000" dirty="0" err="1"/>
              <a:t>дегеніміз</a:t>
            </a:r>
            <a:r>
              <a:rPr lang="ru-RU" sz="2000" dirty="0"/>
              <a:t> не?</a:t>
            </a:r>
          </a:p>
          <a:p>
            <a:r>
              <a:rPr lang="ru-RU" sz="2000" dirty="0"/>
              <a:t>9. </a:t>
            </a:r>
            <a:r>
              <a:rPr lang="ru-RU" sz="2000" dirty="0" err="1"/>
              <a:t>Талшықты</a:t>
            </a:r>
            <a:r>
              <a:rPr lang="ru-RU" sz="2000" dirty="0"/>
              <a:t> </a:t>
            </a:r>
            <a:r>
              <a:rPr lang="ru-RU" sz="2000" dirty="0" err="1"/>
              <a:t>Bragg</a:t>
            </a:r>
            <a:r>
              <a:rPr lang="ru-RU" sz="2000" dirty="0"/>
              <a:t> торы </a:t>
            </a:r>
            <a:r>
              <a:rPr lang="ru-RU" sz="2000" dirty="0" err="1"/>
              <a:t>дегеніміз</a:t>
            </a:r>
            <a:r>
              <a:rPr lang="ru-RU" sz="2000" dirty="0"/>
              <a:t> не?</a:t>
            </a:r>
          </a:p>
          <a:p>
            <a:r>
              <a:rPr lang="ru-RU" sz="2000" dirty="0"/>
              <a:t>10. </a:t>
            </a:r>
            <a:r>
              <a:rPr lang="ru-RU" sz="2000" dirty="0" err="1"/>
              <a:t>Қандай</a:t>
            </a:r>
            <a:r>
              <a:rPr lang="ru-RU" sz="2000" dirty="0"/>
              <a:t> </a:t>
            </a:r>
            <a:r>
              <a:rPr lang="ru-RU" sz="2000" dirty="0" err="1"/>
              <a:t>сүзгілер</a:t>
            </a:r>
            <a:r>
              <a:rPr lang="kk-KZ" sz="2000" dirty="0"/>
              <a:t> ТОБЖ</a:t>
            </a:r>
            <a:r>
              <a:rPr lang="ru-RU" sz="2000" dirty="0"/>
              <a:t>-да </a:t>
            </a:r>
            <a:r>
              <a:rPr lang="ru-RU" sz="2000" dirty="0" err="1"/>
              <a:t>талшықты</a:t>
            </a:r>
            <a:r>
              <a:rPr lang="ru-RU" sz="2000" dirty="0"/>
              <a:t> </a:t>
            </a:r>
            <a:r>
              <a:rPr lang="ru-RU" sz="2000" dirty="0" err="1"/>
              <a:t>Bragg</a:t>
            </a:r>
            <a:r>
              <a:rPr lang="ru-RU" sz="2000" dirty="0"/>
              <a:t> </a:t>
            </a:r>
            <a:r>
              <a:rPr lang="ru-RU" sz="2000" dirty="0" err="1"/>
              <a:t>торларына</a:t>
            </a:r>
            <a:r>
              <a:rPr lang="ru-RU" sz="2000" dirty="0"/>
              <a:t> </a:t>
            </a:r>
            <a:r>
              <a:rPr lang="ru-RU" sz="2000" dirty="0" err="1"/>
              <a:t>негізделген</a:t>
            </a:r>
            <a:r>
              <a:rPr lang="ru-RU" sz="2000" dirty="0"/>
              <a:t> </a:t>
            </a:r>
            <a:endParaRPr lang="ru-RU" sz="2000" dirty="0" smtClean="0"/>
          </a:p>
          <a:p>
            <a:r>
              <a:rPr lang="ru-RU" sz="2000" dirty="0" smtClean="0"/>
              <a:t>DWDM </a:t>
            </a:r>
            <a:r>
              <a:rPr lang="ru-RU" sz="2000" dirty="0" err="1"/>
              <a:t>қолданылады</a:t>
            </a:r>
            <a:r>
              <a:rPr lang="ru-RU" sz="2000" dirty="0"/>
              <a:t>?</a:t>
            </a:r>
          </a:p>
        </p:txBody>
      </p:sp>
      <p:sp>
        <p:nvSpPr>
          <p:cNvPr id="6" name="Прямоугольник 5"/>
          <p:cNvSpPr/>
          <p:nvPr/>
        </p:nvSpPr>
        <p:spPr>
          <a:xfrm>
            <a:off x="765166" y="397815"/>
            <a:ext cx="3415679"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spAutoFit/>
          </a:bodyPr>
          <a:lstStyle/>
          <a:p>
            <a:pPr lvl="0"/>
            <a:r>
              <a:rPr lang="kk-KZ" sz="2400" dirty="0" smtClean="0">
                <a:latin typeface="Times New Roman" panose="02020603050405020304" pitchFamily="18" charset="0"/>
                <a:cs typeface="Times New Roman" panose="02020603050405020304" pitchFamily="18" charset="0"/>
              </a:rPr>
              <a:t>14.5</a:t>
            </a:r>
            <a:r>
              <a:rPr lang="kk-KZ" sz="2400" b="0" dirty="0" smtClean="0">
                <a:effectLst/>
                <a:latin typeface="Times New Roman" panose="02020603050405020304" pitchFamily="18" charset="0"/>
                <a:cs typeface="Times New Roman" panose="02020603050405020304" pitchFamily="18" charset="0"/>
              </a:rPr>
              <a:t>. </a:t>
            </a:r>
            <a:r>
              <a:rPr lang="kk-KZ" sz="2400" b="0" dirty="0" smtClean="0">
                <a:effectLst/>
                <a:latin typeface="Times New Roman" panose="02020603050405020304" pitchFamily="18" charset="0"/>
                <a:cs typeface="Times New Roman" panose="02020603050405020304" pitchFamily="18" charset="0"/>
              </a:rPr>
              <a:t>Бақылау сұрақтары</a:t>
            </a:r>
            <a:endParaRPr lang="ru-RU" sz="2400" dirty="0"/>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01087" y="4310547"/>
            <a:ext cx="3080140" cy="2843206"/>
          </a:xfrm>
          <a:prstGeom prst="rect">
            <a:avLst/>
          </a:prstGeom>
          <a:effectLst/>
        </p:spPr>
      </p:pic>
      <p:sp>
        <p:nvSpPr>
          <p:cNvPr id="8" name="Нашивка 7"/>
          <p:cNvSpPr/>
          <p:nvPr/>
        </p:nvSpPr>
        <p:spPr>
          <a:xfrm>
            <a:off x="11058526" y="278604"/>
            <a:ext cx="1133474"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18</a:t>
            </a:r>
            <a:endParaRPr lang="ru-RU" dirty="0">
              <a:solidFill>
                <a:schemeClr val="tx1"/>
              </a:solidFill>
            </a:endParaRPr>
          </a:p>
        </p:txBody>
      </p:sp>
    </p:spTree>
    <p:extLst>
      <p:ext uri="{BB962C8B-B14F-4D97-AF65-F5344CB8AC3E}">
        <p14:creationId xmlns:p14="http://schemas.microsoft.com/office/powerpoint/2010/main" val="11216632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ятиугольник 6"/>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5" name="Схема 4"/>
          <p:cNvGraphicFramePr/>
          <p:nvPr>
            <p:extLst>
              <p:ext uri="{D42A27DB-BD31-4B8C-83A1-F6EECF244321}">
                <p14:modId xmlns:p14="http://schemas.microsoft.com/office/powerpoint/2010/main" val="2178438159"/>
              </p:ext>
            </p:extLst>
          </p:nvPr>
        </p:nvGraphicFramePr>
        <p:xfrm>
          <a:off x="0" y="1443038"/>
          <a:ext cx="11987213" cy="48291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Прямоугольник 5"/>
          <p:cNvSpPr/>
          <p:nvPr/>
        </p:nvSpPr>
        <p:spPr>
          <a:xfrm>
            <a:off x="5492759" y="252195"/>
            <a:ext cx="1849161" cy="707886"/>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spAutoFit/>
          </a:bodyPr>
          <a:lstStyle/>
          <a:p>
            <a:pPr>
              <a:lnSpc>
                <a:spcPct val="125000"/>
              </a:lnSpc>
              <a:spcAft>
                <a:spcPts val="0"/>
              </a:spcAft>
            </a:pPr>
            <a:r>
              <a:rPr lang="kk-KZ" sz="3200" b="0" dirty="0" smtClean="0">
                <a:solidFill>
                  <a:schemeClr val="tx2"/>
                </a:solidFill>
                <a:latin typeface="Times New Roman" panose="02020603050405020304" pitchFamily="18" charset="0"/>
                <a:cs typeface="Times New Roman" panose="02020603050405020304" pitchFamily="18" charset="0"/>
              </a:rPr>
              <a:t>Мазмұны</a:t>
            </a:r>
            <a:endParaRPr lang="ru-RU" sz="3200" b="0" dirty="0">
              <a:solidFill>
                <a:schemeClr val="tx2"/>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Нашивка 7"/>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Tree>
    <p:extLst>
      <p:ext uri="{BB962C8B-B14F-4D97-AF65-F5344CB8AC3E}">
        <p14:creationId xmlns:p14="http://schemas.microsoft.com/office/powerpoint/2010/main" val="771020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3"/>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Нашивка 4"/>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3</a:t>
            </a:r>
            <a:endParaRPr lang="ru-RU" dirty="0">
              <a:solidFill>
                <a:schemeClr val="tx1"/>
              </a:solidFill>
            </a:endParaRPr>
          </a:p>
        </p:txBody>
      </p:sp>
      <p:sp>
        <p:nvSpPr>
          <p:cNvPr id="2" name="Прямоугольник 1"/>
          <p:cNvSpPr/>
          <p:nvPr/>
        </p:nvSpPr>
        <p:spPr>
          <a:xfrm>
            <a:off x="164307" y="397815"/>
            <a:ext cx="10729913"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400" dirty="0" err="1">
                <a:latin typeface="Times New Roman" panose="02020603050405020304" pitchFamily="18" charset="0"/>
                <a:cs typeface="Times New Roman" panose="02020603050405020304" pitchFamily="18" charset="0"/>
              </a:rPr>
              <a:t>Оптикалық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мультиплексорлар</a:t>
            </a:r>
            <a:r>
              <a:rPr lang="ru-RU" sz="2400" dirty="0">
                <a:latin typeface="Times New Roman" panose="02020603050405020304" pitchFamily="18" charset="0"/>
                <a:cs typeface="Times New Roman" panose="02020603050405020304" pitchFamily="18" charset="0"/>
              </a:rPr>
              <a:t>/</a:t>
            </a:r>
            <a:r>
              <a:rPr lang="ru-RU" sz="2400" dirty="0" err="1">
                <a:latin typeface="Times New Roman" panose="02020603050405020304" pitchFamily="18" charset="0"/>
                <a:cs typeface="Times New Roman" panose="02020603050405020304" pitchFamily="18" charset="0"/>
              </a:rPr>
              <a:t>демультиплексорлар</a:t>
            </a:r>
            <a:endParaRPr lang="ru-RU" sz="2400" dirty="0">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164307" y="1132034"/>
            <a:ext cx="3621881" cy="5632311"/>
          </a:xfrm>
          <a:prstGeom prst="rect">
            <a:avLst/>
          </a:prstGeom>
        </p:spPr>
        <p:txBody>
          <a:bodyPr wrap="square">
            <a:spAutoFit/>
          </a:bodyPr>
          <a:lstStyle/>
          <a:p>
            <a:pPr algn="just"/>
            <a:r>
              <a:rPr lang="ru-RU" dirty="0" err="1" smtClean="0"/>
              <a:t>Көп</a:t>
            </a:r>
            <a:r>
              <a:rPr lang="ru-RU" dirty="0" smtClean="0"/>
              <a:t> </a:t>
            </a:r>
            <a:r>
              <a:rPr lang="ru-RU" dirty="0" err="1"/>
              <a:t>толқынды</a:t>
            </a:r>
            <a:r>
              <a:rPr lang="ru-RU" dirty="0"/>
              <a:t> </a:t>
            </a:r>
            <a:r>
              <a:rPr lang="ru-RU" dirty="0" err="1"/>
              <a:t>мультиплексирлеуі</a:t>
            </a:r>
            <a:r>
              <a:rPr lang="ru-RU" dirty="0"/>
              <a:t> бар </a:t>
            </a:r>
            <a:r>
              <a:rPr lang="kk-KZ" dirty="0"/>
              <a:t>ТОБЖ</a:t>
            </a:r>
            <a:r>
              <a:rPr lang="ru-RU" dirty="0"/>
              <a:t> </a:t>
            </a:r>
            <a:r>
              <a:rPr lang="ru-RU" dirty="0" err="1"/>
              <a:t>жүйелері</a:t>
            </a:r>
            <a:r>
              <a:rPr lang="ru-RU" dirty="0"/>
              <a:t> - WDM, DWDM </a:t>
            </a:r>
            <a:r>
              <a:rPr lang="ru-RU" dirty="0" err="1"/>
              <a:t>және</a:t>
            </a:r>
            <a:r>
              <a:rPr lang="ru-RU" dirty="0"/>
              <a:t> CWDM </a:t>
            </a:r>
            <a:r>
              <a:rPr lang="ru-RU" dirty="0" err="1"/>
              <a:t>кеңістікте</a:t>
            </a:r>
            <a:r>
              <a:rPr lang="ru-RU" dirty="0"/>
              <a:t> </a:t>
            </a:r>
            <a:r>
              <a:rPr lang="ru-RU" dirty="0" err="1"/>
              <a:t>бөлінген</a:t>
            </a:r>
            <a:r>
              <a:rPr lang="ru-RU" dirty="0"/>
              <a:t> </a:t>
            </a:r>
            <a:r>
              <a:rPr lang="ru-RU" dirty="0" err="1"/>
              <a:t>оптикалық</a:t>
            </a:r>
            <a:r>
              <a:rPr lang="ru-RU" dirty="0"/>
              <a:t> </a:t>
            </a:r>
            <a:r>
              <a:rPr lang="ru-RU" dirty="0" err="1"/>
              <a:t>ақпарат</a:t>
            </a:r>
            <a:r>
              <a:rPr lang="ru-RU" dirty="0"/>
              <a:t> </a:t>
            </a:r>
            <a:r>
              <a:rPr lang="ru-RU" dirty="0" err="1"/>
              <a:t>ағындарын</a:t>
            </a:r>
            <a:r>
              <a:rPr lang="ru-RU" dirty="0"/>
              <a:t> λ1, λ2 </a:t>
            </a:r>
            <a:r>
              <a:rPr lang="ru-RU" dirty="0" err="1"/>
              <a:t>және</a:t>
            </a:r>
            <a:r>
              <a:rPr lang="ru-RU" dirty="0"/>
              <a:t> </a:t>
            </a:r>
            <a:r>
              <a:rPr lang="ru-RU" dirty="0" err="1"/>
              <a:t>λN</a:t>
            </a:r>
            <a:r>
              <a:rPr lang="ru-RU" dirty="0"/>
              <a:t> бар </a:t>
            </a:r>
            <a:r>
              <a:rPr lang="ru-RU" dirty="0" err="1"/>
              <a:t>ортақ</a:t>
            </a:r>
            <a:r>
              <a:rPr lang="ru-RU" dirty="0"/>
              <a:t> </a:t>
            </a:r>
            <a:r>
              <a:rPr lang="ru-RU" dirty="0" err="1"/>
              <a:t>бағыты</a:t>
            </a:r>
            <a:r>
              <a:rPr lang="ru-RU" dirty="0"/>
              <a:t> бар </a:t>
            </a:r>
            <a:r>
              <a:rPr lang="ru-RU" dirty="0" err="1"/>
              <a:t>бір</a:t>
            </a:r>
            <a:r>
              <a:rPr lang="ru-RU" dirty="0"/>
              <a:t> </a:t>
            </a:r>
            <a:r>
              <a:rPr lang="ru-RU" dirty="0" err="1"/>
              <a:t>ағынға</a:t>
            </a:r>
            <a:r>
              <a:rPr lang="ru-RU" dirty="0"/>
              <a:t> </a:t>
            </a:r>
            <a:r>
              <a:rPr lang="ru-RU" dirty="0" err="1"/>
              <a:t>біріктіруге</a:t>
            </a:r>
            <a:r>
              <a:rPr lang="ru-RU" dirty="0"/>
              <a:t> </a:t>
            </a:r>
            <a:r>
              <a:rPr lang="ru-RU" dirty="0" err="1"/>
              <a:t>арналған</a:t>
            </a:r>
            <a:r>
              <a:rPr lang="ru-RU" dirty="0"/>
              <a:t> </a:t>
            </a:r>
            <a:r>
              <a:rPr lang="ru-RU" dirty="0" err="1"/>
              <a:t>құрылғыларсыз</a:t>
            </a:r>
            <a:r>
              <a:rPr lang="ru-RU" dirty="0"/>
              <a:t> (</a:t>
            </a:r>
            <a:r>
              <a:rPr lang="ru-RU" dirty="0" err="1"/>
              <a:t>берілісте</a:t>
            </a:r>
            <a:r>
              <a:rPr lang="ru-RU" dirty="0"/>
              <a:t>) </a:t>
            </a:r>
            <a:r>
              <a:rPr lang="ru-RU" dirty="0" err="1"/>
              <a:t>және</a:t>
            </a:r>
            <a:r>
              <a:rPr lang="ru-RU" dirty="0"/>
              <a:t> </a:t>
            </a:r>
            <a:r>
              <a:rPr lang="ru-RU" dirty="0" err="1"/>
              <a:t>кері</a:t>
            </a:r>
            <a:r>
              <a:rPr lang="ru-RU" dirty="0"/>
              <a:t> </a:t>
            </a:r>
            <a:r>
              <a:rPr lang="ru-RU" dirty="0" err="1"/>
              <a:t>операцияны</a:t>
            </a:r>
            <a:r>
              <a:rPr lang="ru-RU" dirty="0"/>
              <a:t> </a:t>
            </a:r>
            <a:r>
              <a:rPr lang="ru-RU" dirty="0" err="1"/>
              <a:t>орындайтын</a:t>
            </a:r>
            <a:r>
              <a:rPr lang="ru-RU" dirty="0"/>
              <a:t> </a:t>
            </a:r>
            <a:r>
              <a:rPr lang="ru-RU" dirty="0" err="1"/>
              <a:t>құрылғыларсыз</a:t>
            </a:r>
            <a:r>
              <a:rPr lang="ru-RU" dirty="0"/>
              <a:t> </a:t>
            </a:r>
            <a:r>
              <a:rPr lang="ru-RU" dirty="0" err="1"/>
              <a:t>мүмкін</a:t>
            </a:r>
            <a:r>
              <a:rPr lang="ru-RU" dirty="0"/>
              <a:t> </a:t>
            </a:r>
            <a:r>
              <a:rPr lang="ru-RU" dirty="0" err="1"/>
              <a:t>емес</a:t>
            </a:r>
            <a:r>
              <a:rPr lang="ru-RU" dirty="0"/>
              <a:t> </a:t>
            </a:r>
            <a:r>
              <a:rPr lang="ru-RU" dirty="0" err="1"/>
              <a:t>еді</a:t>
            </a:r>
            <a:r>
              <a:rPr lang="ru-RU" dirty="0"/>
              <a:t>. </a:t>
            </a:r>
            <a:r>
              <a:rPr lang="ru-RU" dirty="0" err="1"/>
              <a:t>Бұл</a:t>
            </a:r>
            <a:r>
              <a:rPr lang="ru-RU" dirty="0"/>
              <a:t> </a:t>
            </a:r>
            <a:r>
              <a:rPr lang="ru-RU" dirty="0" err="1"/>
              <a:t>тапсырма</a:t>
            </a:r>
            <a:r>
              <a:rPr lang="ru-RU" dirty="0"/>
              <a:t>	</a:t>
            </a:r>
            <a:r>
              <a:rPr lang="ru-RU" dirty="0" err="1"/>
              <a:t>мультиплексорларды</a:t>
            </a:r>
            <a:r>
              <a:rPr lang="ru-RU" dirty="0"/>
              <a:t>/</a:t>
            </a:r>
            <a:r>
              <a:rPr lang="ru-RU" dirty="0" err="1"/>
              <a:t>демультиплексорларды</a:t>
            </a:r>
            <a:r>
              <a:rPr lang="ru-RU" dirty="0"/>
              <a:t> </a:t>
            </a:r>
            <a:r>
              <a:rPr lang="ru-RU" dirty="0" err="1"/>
              <a:t>қолданғаннан</a:t>
            </a:r>
            <a:r>
              <a:rPr lang="ru-RU" dirty="0"/>
              <a:t> </a:t>
            </a:r>
            <a:r>
              <a:rPr lang="ru-RU" dirty="0" err="1"/>
              <a:t>бастап</a:t>
            </a:r>
            <a:r>
              <a:rPr lang="ru-RU" dirty="0"/>
              <a:t> </a:t>
            </a:r>
            <a:r>
              <a:rPr lang="ru-RU" dirty="0" err="1"/>
              <a:t>шешілді</a:t>
            </a:r>
            <a:r>
              <a:rPr lang="ru-RU" dirty="0"/>
              <a:t>. DWDM бар </a:t>
            </a:r>
            <a:r>
              <a:rPr lang="kk-KZ" dirty="0"/>
              <a:t>ТОБЖ</a:t>
            </a:r>
            <a:r>
              <a:rPr lang="ru-RU" dirty="0"/>
              <a:t> </a:t>
            </a:r>
            <a:r>
              <a:rPr lang="ru-RU" dirty="0" err="1"/>
              <a:t>жүйелерінен</a:t>
            </a:r>
            <a:r>
              <a:rPr lang="ru-RU" dirty="0"/>
              <a:t> </a:t>
            </a:r>
            <a:r>
              <a:rPr lang="ru-RU" dirty="0" err="1"/>
              <a:t>басқа</a:t>
            </a:r>
            <a:r>
              <a:rPr lang="ru-RU" dirty="0"/>
              <a:t> </a:t>
            </a:r>
            <a:r>
              <a:rPr lang="ru-RU" dirty="0" err="1"/>
              <a:t>мультиплексорлар</a:t>
            </a:r>
            <a:r>
              <a:rPr lang="ru-RU" dirty="0"/>
              <a:t> </a:t>
            </a:r>
            <a:r>
              <a:rPr lang="ru-RU" dirty="0" err="1"/>
              <a:t>талшықты-оптикалық</a:t>
            </a:r>
            <a:r>
              <a:rPr lang="ru-RU" dirty="0"/>
              <a:t> </a:t>
            </a:r>
            <a:r>
              <a:rPr lang="ru-RU" dirty="0" err="1"/>
              <a:t>күшейткіштерде</a:t>
            </a:r>
            <a:r>
              <a:rPr lang="ru-RU" dirty="0"/>
              <a:t>, </a:t>
            </a:r>
            <a:r>
              <a:rPr lang="ru-RU" dirty="0" err="1"/>
              <a:t>толқынды</a:t>
            </a:r>
            <a:r>
              <a:rPr lang="ru-RU" dirty="0"/>
              <a:t> </a:t>
            </a:r>
            <a:r>
              <a:rPr lang="ru-RU" dirty="0" err="1"/>
              <a:t>бағыттау</a:t>
            </a:r>
            <a:r>
              <a:rPr lang="ru-RU" dirty="0"/>
              <a:t> </a:t>
            </a:r>
            <a:r>
              <a:rPr lang="ru-RU" dirty="0" err="1"/>
              <a:t>үшін</a:t>
            </a:r>
            <a:r>
              <a:rPr lang="ru-RU" dirty="0"/>
              <a:t> </a:t>
            </a:r>
            <a:r>
              <a:rPr lang="ru-RU" dirty="0" err="1"/>
              <a:t>жергілікті</a:t>
            </a:r>
            <a:r>
              <a:rPr lang="ru-RU" dirty="0"/>
              <a:t> </a:t>
            </a:r>
            <a:r>
              <a:rPr lang="ru-RU" dirty="0" err="1"/>
              <a:t>желілерде</a:t>
            </a:r>
            <a:r>
              <a:rPr lang="ru-RU" dirty="0"/>
              <a:t> </a:t>
            </a:r>
            <a:r>
              <a:rPr lang="ru-RU" dirty="0" err="1"/>
              <a:t>және</a:t>
            </a:r>
            <a:r>
              <a:rPr lang="ru-RU" dirty="0"/>
              <a:t> </a:t>
            </a:r>
            <a:r>
              <a:rPr lang="ru-RU" dirty="0" err="1"/>
              <a:t>кейбір</a:t>
            </a:r>
            <a:r>
              <a:rPr lang="ru-RU" dirty="0"/>
              <a:t> </a:t>
            </a:r>
            <a:r>
              <a:rPr lang="ru-RU" dirty="0" err="1"/>
              <a:t>басқа</a:t>
            </a:r>
            <a:r>
              <a:rPr lang="ru-RU" dirty="0"/>
              <a:t> </a:t>
            </a:r>
            <a:r>
              <a:rPr lang="ru-RU" dirty="0" err="1"/>
              <a:t>жағдайларда</a:t>
            </a:r>
            <a:r>
              <a:rPr lang="ru-RU" dirty="0"/>
              <a:t> </a:t>
            </a:r>
            <a:r>
              <a:rPr lang="ru-RU" dirty="0" err="1" smtClean="0"/>
              <a:t>қолданылады</a:t>
            </a:r>
            <a:r>
              <a:rPr lang="ru-RU" dirty="0" smtClean="0"/>
              <a:t>.</a:t>
            </a:r>
            <a:endParaRPr lang="ru-RU" dirty="0"/>
          </a:p>
        </p:txBody>
      </p:sp>
      <p:sp>
        <p:nvSpPr>
          <p:cNvPr id="10" name="Прямоугольник 9"/>
          <p:cNvSpPr/>
          <p:nvPr/>
        </p:nvSpPr>
        <p:spPr>
          <a:xfrm>
            <a:off x="3979069" y="1132034"/>
            <a:ext cx="3552825" cy="5355312"/>
          </a:xfrm>
          <a:prstGeom prst="rect">
            <a:avLst/>
          </a:prstGeom>
        </p:spPr>
        <p:txBody>
          <a:bodyPr wrap="square">
            <a:spAutoFit/>
          </a:bodyPr>
          <a:lstStyle/>
          <a:p>
            <a:pPr algn="just"/>
            <a:r>
              <a:rPr lang="ru-RU" dirty="0" err="1"/>
              <a:t>Шешілетін</a:t>
            </a:r>
            <a:r>
              <a:rPr lang="ru-RU" dirty="0"/>
              <a:t> </a:t>
            </a:r>
            <a:r>
              <a:rPr lang="ru-RU" dirty="0" err="1"/>
              <a:t>мәселенің</a:t>
            </a:r>
            <a:r>
              <a:rPr lang="ru-RU" dirty="0"/>
              <a:t> </a:t>
            </a:r>
            <a:r>
              <a:rPr lang="ru-RU" dirty="0" err="1"/>
              <a:t>сипаты</a:t>
            </a:r>
            <a:r>
              <a:rPr lang="ru-RU" dirty="0"/>
              <a:t> </a:t>
            </a:r>
            <a:r>
              <a:rPr lang="ru-RU" dirty="0" err="1"/>
              <a:t>бойынша</a:t>
            </a:r>
            <a:r>
              <a:rPr lang="ru-RU" dirty="0"/>
              <a:t> </a:t>
            </a:r>
            <a:r>
              <a:rPr lang="ru-RU" dirty="0" err="1"/>
              <a:t>мультиплексорларды</a:t>
            </a:r>
            <a:r>
              <a:rPr lang="ru-RU" dirty="0"/>
              <a:t> </a:t>
            </a:r>
            <a:r>
              <a:rPr lang="ru-RU" dirty="0" err="1"/>
              <a:t>екі</a:t>
            </a:r>
            <a:r>
              <a:rPr lang="ru-RU" dirty="0"/>
              <a:t> </a:t>
            </a:r>
            <a:r>
              <a:rPr lang="ru-RU" dirty="0" err="1"/>
              <a:t>түрге</a:t>
            </a:r>
            <a:r>
              <a:rPr lang="ru-RU" dirty="0"/>
              <a:t> </a:t>
            </a:r>
            <a:r>
              <a:rPr lang="ru-RU" dirty="0" err="1"/>
              <a:t>бөлуге</a:t>
            </a:r>
            <a:r>
              <a:rPr lang="ru-RU" dirty="0"/>
              <a:t> </a:t>
            </a:r>
            <a:r>
              <a:rPr lang="ru-RU" dirty="0" err="1"/>
              <a:t>болады</a:t>
            </a:r>
            <a:r>
              <a:rPr lang="ru-RU" dirty="0"/>
              <a:t>:</a:t>
            </a:r>
          </a:p>
          <a:p>
            <a:pPr lvl="0" algn="just"/>
            <a:r>
              <a:rPr lang="ru-RU" dirty="0" err="1"/>
              <a:t>фракциялардан</a:t>
            </a:r>
            <a:r>
              <a:rPr lang="ru-RU" dirty="0"/>
              <a:t> </a:t>
            </a:r>
            <a:r>
              <a:rPr lang="ru-RU" dirty="0" err="1"/>
              <a:t>жүздеген</a:t>
            </a:r>
            <a:r>
              <a:rPr lang="ru-RU" dirty="0"/>
              <a:t> </a:t>
            </a:r>
            <a:r>
              <a:rPr lang="ru-RU" dirty="0" err="1"/>
              <a:t>нм-ге</a:t>
            </a:r>
            <a:r>
              <a:rPr lang="ru-RU" dirty="0"/>
              <a:t> </a:t>
            </a:r>
            <a:r>
              <a:rPr lang="ru-RU" dirty="0" err="1"/>
              <a:t>дейінгі</a:t>
            </a:r>
            <a:r>
              <a:rPr lang="ru-RU" dirty="0"/>
              <a:t> </a:t>
            </a:r>
            <a:r>
              <a:rPr lang="ru-RU" dirty="0" err="1"/>
              <a:t>толқын</a:t>
            </a:r>
            <a:r>
              <a:rPr lang="ru-RU" dirty="0"/>
              <a:t> </a:t>
            </a:r>
            <a:r>
              <a:rPr lang="ru-RU" dirty="0" err="1"/>
              <a:t>ұзындығы</a:t>
            </a:r>
            <a:r>
              <a:rPr lang="ru-RU" dirty="0"/>
              <a:t> </a:t>
            </a:r>
            <a:r>
              <a:rPr lang="ru-RU" dirty="0" err="1"/>
              <a:t>бойынша</a:t>
            </a:r>
            <a:r>
              <a:rPr lang="ru-RU" dirty="0"/>
              <a:t> </a:t>
            </a:r>
            <a:r>
              <a:rPr lang="ru-RU" dirty="0" err="1"/>
              <a:t>арналар</a:t>
            </a:r>
            <a:r>
              <a:rPr lang="ru-RU" dirty="0"/>
              <a:t> </a:t>
            </a:r>
            <a:r>
              <a:rPr lang="ru-RU" dirty="0" err="1"/>
              <a:t>арасындағы</a:t>
            </a:r>
            <a:r>
              <a:rPr lang="ru-RU" dirty="0"/>
              <a:t> </a:t>
            </a:r>
            <a:r>
              <a:rPr lang="ru-RU" dirty="0" err="1"/>
              <a:t>арақашықтықпен</a:t>
            </a:r>
            <a:r>
              <a:rPr lang="ru-RU" dirty="0"/>
              <a:t> </a:t>
            </a:r>
            <a:r>
              <a:rPr lang="ru-RU" dirty="0" err="1"/>
              <a:t>спектрлік</a:t>
            </a:r>
            <a:r>
              <a:rPr lang="ru-RU" dirty="0"/>
              <a:t> </a:t>
            </a:r>
            <a:r>
              <a:rPr lang="ru-RU" dirty="0" err="1"/>
              <a:t>арналардың</a:t>
            </a:r>
            <a:r>
              <a:rPr lang="ru-RU" dirty="0"/>
              <a:t> аз </a:t>
            </a:r>
            <a:r>
              <a:rPr lang="ru-RU" dirty="0" err="1"/>
              <a:t>санын</a:t>
            </a:r>
            <a:r>
              <a:rPr lang="ru-RU" dirty="0"/>
              <a:t> (4-тен </a:t>
            </a:r>
            <a:r>
              <a:rPr lang="ru-RU" dirty="0" err="1"/>
              <a:t>көп</a:t>
            </a:r>
            <a:r>
              <a:rPr lang="ru-RU" dirty="0"/>
              <a:t> </a:t>
            </a:r>
            <a:r>
              <a:rPr lang="ru-RU" dirty="0" err="1"/>
              <a:t>емес</a:t>
            </a:r>
            <a:r>
              <a:rPr lang="ru-RU" dirty="0"/>
              <a:t>) </a:t>
            </a:r>
            <a:r>
              <a:rPr lang="ru-RU" dirty="0" err="1"/>
              <a:t>біріктіретін</a:t>
            </a:r>
            <a:r>
              <a:rPr lang="ru-RU" dirty="0"/>
              <a:t> </a:t>
            </a:r>
            <a:r>
              <a:rPr lang="ru-RU" dirty="0" err="1"/>
              <a:t>мультиплексорлар</a:t>
            </a:r>
            <a:r>
              <a:rPr lang="ru-RU" dirty="0"/>
              <a:t>;</a:t>
            </a:r>
          </a:p>
          <a:p>
            <a:pPr lvl="0" algn="just"/>
            <a:r>
              <a:rPr lang="ru-RU" dirty="0"/>
              <a:t>8, 16, 32, 40 - </a:t>
            </a:r>
            <a:r>
              <a:rPr lang="ru-RU" dirty="0" err="1"/>
              <a:t>толқын</a:t>
            </a:r>
            <a:r>
              <a:rPr lang="ru-RU" dirty="0"/>
              <a:t> </a:t>
            </a:r>
            <a:r>
              <a:rPr lang="ru-RU" dirty="0" err="1"/>
              <a:t>ұзындығы</a:t>
            </a:r>
            <a:r>
              <a:rPr lang="ru-RU" dirty="0"/>
              <a:t> 0,4 </a:t>
            </a:r>
            <a:r>
              <a:rPr lang="ru-RU" dirty="0" err="1"/>
              <a:t>нм-ден</a:t>
            </a:r>
            <a:r>
              <a:rPr lang="ru-RU" dirty="0"/>
              <a:t> 0,08 - 0,04 </a:t>
            </a:r>
            <a:r>
              <a:rPr lang="ru-RU" dirty="0" err="1"/>
              <a:t>нм-ге</a:t>
            </a:r>
            <a:r>
              <a:rPr lang="ru-RU" dirty="0"/>
              <a:t> </a:t>
            </a:r>
            <a:r>
              <a:rPr lang="ru-RU" dirty="0" err="1"/>
              <a:t>дейінгі</a:t>
            </a:r>
            <a:r>
              <a:rPr lang="ru-RU" dirty="0"/>
              <a:t> </a:t>
            </a:r>
            <a:r>
              <a:rPr lang="ru-RU" dirty="0" err="1"/>
              <a:t>арналар</a:t>
            </a:r>
            <a:r>
              <a:rPr lang="ru-RU" dirty="0"/>
              <a:t> </a:t>
            </a:r>
            <a:r>
              <a:rPr lang="ru-RU" dirty="0" err="1"/>
              <a:t>арасындағы</a:t>
            </a:r>
            <a:r>
              <a:rPr lang="ru-RU" dirty="0"/>
              <a:t> </a:t>
            </a:r>
            <a:r>
              <a:rPr lang="ru-RU" dirty="0" err="1"/>
              <a:t>қашықтық</a:t>
            </a:r>
            <a:r>
              <a:rPr lang="ru-RU" dirty="0"/>
              <a:t> (</a:t>
            </a:r>
            <a:r>
              <a:rPr lang="ru-RU" dirty="0" err="1"/>
              <a:t>жиілік</a:t>
            </a:r>
            <a:r>
              <a:rPr lang="ru-RU" dirty="0"/>
              <a:t> </a:t>
            </a:r>
            <a:r>
              <a:rPr lang="ru-RU" dirty="0" err="1"/>
              <a:t>аралығы</a:t>
            </a:r>
            <a:r>
              <a:rPr lang="ru-RU" dirty="0"/>
              <a:t> </a:t>
            </a:r>
            <a:r>
              <a:rPr lang="ru-RU" dirty="0" err="1"/>
              <a:t>немесе</a:t>
            </a:r>
            <a:r>
              <a:rPr lang="ru-RU" dirty="0"/>
              <a:t> </a:t>
            </a:r>
            <a:r>
              <a:rPr lang="ru-RU" dirty="0" err="1"/>
              <a:t>қадам</a:t>
            </a:r>
            <a:r>
              <a:rPr lang="ru-RU" dirty="0"/>
              <a:t>) бар </a:t>
            </a:r>
            <a:r>
              <a:rPr lang="ru-RU" dirty="0" err="1"/>
              <a:t>спектрлік</a:t>
            </a:r>
            <a:r>
              <a:rPr lang="ru-RU" dirty="0"/>
              <a:t> </a:t>
            </a:r>
            <a:r>
              <a:rPr lang="ru-RU" dirty="0" err="1"/>
              <a:t>арналардың</a:t>
            </a:r>
            <a:r>
              <a:rPr lang="ru-RU" dirty="0"/>
              <a:t> </a:t>
            </a:r>
            <a:r>
              <a:rPr lang="ru-RU" dirty="0" err="1"/>
              <a:t>санын</a:t>
            </a:r>
            <a:r>
              <a:rPr lang="ru-RU" dirty="0"/>
              <a:t> 8-ден </a:t>
            </a:r>
            <a:r>
              <a:rPr lang="ru-RU" dirty="0" err="1"/>
              <a:t>астам</a:t>
            </a:r>
            <a:r>
              <a:rPr lang="ru-RU" dirty="0"/>
              <a:t> </a:t>
            </a:r>
            <a:r>
              <a:rPr lang="ru-RU" dirty="0" err="1"/>
              <a:t>біріктіретін</a:t>
            </a:r>
            <a:r>
              <a:rPr lang="ru-RU" dirty="0"/>
              <a:t> </a:t>
            </a:r>
            <a:r>
              <a:rPr lang="ru-RU" dirty="0" err="1"/>
              <a:t>мультиплексорлар</a:t>
            </a:r>
            <a:r>
              <a:rPr lang="ru-RU" dirty="0"/>
              <a:t> .</a:t>
            </a:r>
          </a:p>
          <a:p>
            <a:pPr algn="just"/>
            <a:r>
              <a:rPr lang="ru-RU" dirty="0" err="1"/>
              <a:t>Жұмыс</a:t>
            </a:r>
            <a:r>
              <a:rPr lang="ru-RU" dirty="0"/>
              <a:t> </a:t>
            </a:r>
            <a:r>
              <a:rPr lang="ru-RU" dirty="0" err="1"/>
              <a:t>принципі</a:t>
            </a:r>
            <a:r>
              <a:rPr lang="ru-RU" dirty="0"/>
              <a:t>, </a:t>
            </a:r>
            <a:r>
              <a:rPr lang="ru-RU" dirty="0" err="1"/>
              <a:t>құрылғысы</a:t>
            </a:r>
            <a:r>
              <a:rPr lang="ru-RU" dirty="0"/>
              <a:t> </a:t>
            </a:r>
            <a:r>
              <a:rPr lang="ru-RU" dirty="0" err="1"/>
              <a:t>және</a:t>
            </a:r>
            <a:r>
              <a:rPr lang="ru-RU" dirty="0"/>
              <a:t> </a:t>
            </a:r>
            <a:r>
              <a:rPr lang="ru-RU" dirty="0" err="1"/>
              <a:t>жасау</a:t>
            </a:r>
            <a:r>
              <a:rPr lang="ru-RU" dirty="0"/>
              <a:t> </a:t>
            </a:r>
            <a:r>
              <a:rPr lang="ru-RU" dirty="0" err="1" smtClean="0"/>
              <a:t>технологиясы</a:t>
            </a:r>
            <a:endParaRPr lang="ru-RU" dirty="0" smtClean="0">
              <a:latin typeface="Times New Roman" panose="02020603050405020304" pitchFamily="18" charset="0"/>
              <a:ea typeface="Times New Roman" panose="02020603050405020304" pitchFamily="18" charset="0"/>
            </a:endParaRPr>
          </a:p>
        </p:txBody>
      </p:sp>
      <p:sp>
        <p:nvSpPr>
          <p:cNvPr id="12" name="Прямоугольник 11"/>
          <p:cNvSpPr/>
          <p:nvPr/>
        </p:nvSpPr>
        <p:spPr>
          <a:xfrm>
            <a:off x="7720012" y="1132034"/>
            <a:ext cx="4086225" cy="5632311"/>
          </a:xfrm>
          <a:prstGeom prst="rect">
            <a:avLst/>
          </a:prstGeom>
        </p:spPr>
        <p:txBody>
          <a:bodyPr wrap="square">
            <a:spAutoFit/>
          </a:bodyPr>
          <a:lstStyle/>
          <a:p>
            <a:pPr algn="just"/>
            <a:r>
              <a:rPr lang="ru-RU" dirty="0" err="1"/>
              <a:t>бойынша</a:t>
            </a:r>
            <a:r>
              <a:rPr lang="ru-RU" dirty="0"/>
              <a:t> </a:t>
            </a:r>
            <a:r>
              <a:rPr lang="ru-RU" dirty="0" err="1"/>
              <a:t>оптикалық</a:t>
            </a:r>
            <a:r>
              <a:rPr lang="ru-RU" dirty="0"/>
              <a:t> </a:t>
            </a:r>
            <a:r>
              <a:rPr lang="ru-RU" dirty="0" err="1"/>
              <a:t>мультиплексорларды</a:t>
            </a:r>
            <a:r>
              <a:rPr lang="ru-RU" dirty="0"/>
              <a:t> да </a:t>
            </a:r>
            <a:r>
              <a:rPr lang="ru-RU" dirty="0" err="1"/>
              <a:t>екі</a:t>
            </a:r>
            <a:r>
              <a:rPr lang="ru-RU" dirty="0"/>
              <a:t> </a:t>
            </a:r>
            <a:r>
              <a:rPr lang="ru-RU" dirty="0" err="1"/>
              <a:t>түрге</a:t>
            </a:r>
            <a:r>
              <a:rPr lang="ru-RU" dirty="0"/>
              <a:t> </a:t>
            </a:r>
            <a:r>
              <a:rPr lang="ru-RU" dirty="0" err="1"/>
              <a:t>бөлуге</a:t>
            </a:r>
            <a:r>
              <a:rPr lang="ru-RU" dirty="0"/>
              <a:t> </a:t>
            </a:r>
            <a:r>
              <a:rPr lang="ru-RU" dirty="0" err="1"/>
              <a:t>болады</a:t>
            </a:r>
            <a:r>
              <a:rPr lang="ru-RU" dirty="0"/>
              <a:t>:</a:t>
            </a:r>
          </a:p>
          <a:p>
            <a:pPr lvl="0" algn="just"/>
            <a:r>
              <a:rPr lang="ru-RU" dirty="0" err="1"/>
              <a:t>дифракциялық</a:t>
            </a:r>
            <a:r>
              <a:rPr lang="ru-RU" dirty="0"/>
              <a:t> </a:t>
            </a:r>
            <a:r>
              <a:rPr lang="ru-RU" dirty="0" err="1"/>
              <a:t>торларды</a:t>
            </a:r>
            <a:r>
              <a:rPr lang="ru-RU" dirty="0"/>
              <a:t> </a:t>
            </a:r>
            <a:r>
              <a:rPr lang="ru-RU" dirty="0" err="1"/>
              <a:t>қолдануға</a:t>
            </a:r>
            <a:r>
              <a:rPr lang="ru-RU" dirty="0"/>
              <a:t> </a:t>
            </a:r>
            <a:r>
              <a:rPr lang="ru-RU" dirty="0" err="1"/>
              <a:t>негізделген</a:t>
            </a:r>
            <a:r>
              <a:rPr lang="ru-RU" dirty="0"/>
              <a:t> </a:t>
            </a:r>
            <a:r>
              <a:rPr lang="ru-RU" dirty="0" err="1"/>
              <a:t>оптикалық</a:t>
            </a:r>
            <a:r>
              <a:rPr lang="ru-RU" dirty="0"/>
              <a:t> </a:t>
            </a:r>
            <a:r>
              <a:rPr lang="ru-RU" dirty="0" err="1"/>
              <a:t>мультиплексорлар</a:t>
            </a:r>
            <a:r>
              <a:rPr lang="ru-RU" dirty="0"/>
              <a:t> (ОМ),</a:t>
            </a:r>
          </a:p>
          <a:p>
            <a:pPr lvl="0" algn="just"/>
            <a:r>
              <a:rPr lang="ru-RU" dirty="0"/>
              <a:t>ОМ, </a:t>
            </a:r>
            <a:r>
              <a:rPr lang="ru-RU" dirty="0" err="1"/>
              <a:t>оның</a:t>
            </a:r>
            <a:r>
              <a:rPr lang="ru-RU" dirty="0"/>
              <a:t> </a:t>
            </a:r>
            <a:r>
              <a:rPr lang="ru-RU" dirty="0" err="1"/>
              <a:t>жұмысы</a:t>
            </a:r>
            <a:r>
              <a:rPr lang="ru-RU" dirty="0"/>
              <a:t> </a:t>
            </a:r>
            <a:r>
              <a:rPr lang="ru-RU" dirty="0" err="1"/>
              <a:t>көп</a:t>
            </a:r>
            <a:r>
              <a:rPr lang="ru-RU" dirty="0"/>
              <a:t> </a:t>
            </a:r>
            <a:r>
              <a:rPr lang="ru-RU" dirty="0" err="1"/>
              <a:t>қабатты</a:t>
            </a:r>
            <a:r>
              <a:rPr lang="ru-RU" dirty="0"/>
              <a:t> </a:t>
            </a:r>
            <a:r>
              <a:rPr lang="ru-RU" dirty="0" err="1"/>
              <a:t>оптикалық</a:t>
            </a:r>
            <a:r>
              <a:rPr lang="ru-RU" dirty="0"/>
              <a:t> </a:t>
            </a:r>
            <a:r>
              <a:rPr lang="ru-RU" dirty="0" err="1"/>
              <a:t>кедергі</a:t>
            </a:r>
            <a:r>
              <a:rPr lang="ru-RU" dirty="0"/>
              <a:t> </a:t>
            </a:r>
            <a:r>
              <a:rPr lang="ru-RU" dirty="0" err="1"/>
              <a:t>жабындарының</a:t>
            </a:r>
            <a:r>
              <a:rPr lang="ru-RU" dirty="0"/>
              <a:t> </a:t>
            </a:r>
            <a:r>
              <a:rPr lang="ru-RU" dirty="0" err="1"/>
              <a:t>қасиеттері</a:t>
            </a:r>
            <a:r>
              <a:rPr lang="ru-RU" dirty="0"/>
              <a:t> мен </a:t>
            </a:r>
            <a:r>
              <a:rPr lang="ru-RU" dirty="0" err="1"/>
              <a:t>сипаттамаларына</a:t>
            </a:r>
            <a:r>
              <a:rPr lang="ru-RU" dirty="0"/>
              <a:t> </a:t>
            </a:r>
            <a:r>
              <a:rPr lang="ru-RU" dirty="0" err="1"/>
              <a:t>негізделген</a:t>
            </a:r>
            <a:r>
              <a:rPr lang="ru-RU" dirty="0"/>
              <a:t> - </a:t>
            </a:r>
            <a:r>
              <a:rPr lang="ru-RU" dirty="0" err="1"/>
              <a:t>интерференциялық</a:t>
            </a:r>
            <a:r>
              <a:rPr lang="ru-RU" dirty="0"/>
              <a:t> </a:t>
            </a:r>
            <a:r>
              <a:rPr lang="ru-RU" dirty="0" err="1"/>
              <a:t>сүзгілер</a:t>
            </a:r>
            <a:r>
              <a:rPr lang="ru-RU" dirty="0"/>
              <a:t>.</a:t>
            </a:r>
          </a:p>
          <a:p>
            <a:pPr algn="just"/>
            <a:r>
              <a:rPr lang="ru-RU" dirty="0"/>
              <a:t>DWDM бар </a:t>
            </a:r>
            <a:r>
              <a:rPr lang="ru-RU" dirty="0" err="1"/>
              <a:t>жоғары</a:t>
            </a:r>
            <a:r>
              <a:rPr lang="ru-RU" dirty="0"/>
              <a:t> </a:t>
            </a:r>
            <a:r>
              <a:rPr lang="ru-RU" dirty="0" err="1"/>
              <a:t>жылдамдықты</a:t>
            </a:r>
            <a:r>
              <a:rPr lang="ru-RU" dirty="0"/>
              <a:t> </a:t>
            </a:r>
            <a:r>
              <a:rPr lang="kk-KZ" dirty="0"/>
              <a:t>ТОБЖ</a:t>
            </a:r>
            <a:r>
              <a:rPr lang="ru-RU" dirty="0"/>
              <a:t> </a:t>
            </a:r>
            <a:r>
              <a:rPr lang="ru-RU" dirty="0" err="1"/>
              <a:t>жүйелерінде</a:t>
            </a:r>
            <a:r>
              <a:rPr lang="ru-RU" dirty="0"/>
              <a:t> </a:t>
            </a:r>
            <a:r>
              <a:rPr lang="ru-RU" dirty="0" err="1"/>
              <a:t>дифракциялық</a:t>
            </a:r>
            <a:r>
              <a:rPr lang="ru-RU" dirty="0"/>
              <a:t> </a:t>
            </a:r>
            <a:r>
              <a:rPr lang="ru-RU" dirty="0" err="1"/>
              <a:t>фазалық</a:t>
            </a:r>
            <a:r>
              <a:rPr lang="ru-RU" dirty="0"/>
              <a:t> </a:t>
            </a:r>
            <a:r>
              <a:rPr lang="ru-RU" dirty="0" err="1"/>
              <a:t>торларды</a:t>
            </a:r>
            <a:r>
              <a:rPr lang="ru-RU" dirty="0"/>
              <a:t> </a:t>
            </a:r>
            <a:r>
              <a:rPr lang="ru-RU" dirty="0" err="1"/>
              <a:t>қолдануға</a:t>
            </a:r>
            <a:r>
              <a:rPr lang="ru-RU" dirty="0"/>
              <a:t> </a:t>
            </a:r>
            <a:r>
              <a:rPr lang="ru-RU" dirty="0" err="1"/>
              <a:t>негізделген</a:t>
            </a:r>
            <a:r>
              <a:rPr lang="ru-RU" dirty="0"/>
              <a:t> </a:t>
            </a:r>
            <a:r>
              <a:rPr lang="ru-RU" dirty="0" err="1"/>
              <a:t>оптикалық</a:t>
            </a:r>
            <a:r>
              <a:rPr lang="ru-RU" dirty="0"/>
              <a:t> </a:t>
            </a:r>
            <a:r>
              <a:rPr lang="ru-RU" dirty="0" err="1"/>
              <a:t>мультиплексорлар</a:t>
            </a:r>
            <a:r>
              <a:rPr lang="ru-RU" dirty="0"/>
              <a:t> </a:t>
            </a:r>
            <a:r>
              <a:rPr lang="ru-RU" dirty="0" err="1"/>
              <a:t>қолданылады</a:t>
            </a:r>
            <a:r>
              <a:rPr lang="ru-RU" dirty="0"/>
              <a:t>. </a:t>
            </a:r>
            <a:r>
              <a:rPr lang="ru-RU" dirty="0" err="1"/>
              <a:t>Мұндай</a:t>
            </a:r>
            <a:r>
              <a:rPr lang="ru-RU" dirty="0"/>
              <a:t> </a:t>
            </a:r>
            <a:r>
              <a:rPr lang="ru-RU" dirty="0" err="1"/>
              <a:t>мультиплексордағы</a:t>
            </a:r>
            <a:r>
              <a:rPr lang="ru-RU" dirty="0"/>
              <a:t> (МП) </a:t>
            </a:r>
            <a:r>
              <a:rPr lang="ru-RU" dirty="0" err="1"/>
              <a:t>дифракциялық</a:t>
            </a:r>
            <a:r>
              <a:rPr lang="ru-RU" dirty="0"/>
              <a:t> </a:t>
            </a:r>
            <a:r>
              <a:rPr lang="ru-RU" dirty="0" err="1"/>
              <a:t>фазалық</a:t>
            </a:r>
            <a:r>
              <a:rPr lang="ru-RU" dirty="0"/>
              <a:t> тор </a:t>
            </a:r>
            <a:r>
              <a:rPr lang="ru-RU" dirty="0" err="1"/>
              <a:t>ретінде</a:t>
            </a:r>
            <a:r>
              <a:rPr lang="ru-RU" dirty="0"/>
              <a:t> </a:t>
            </a:r>
            <a:r>
              <a:rPr lang="ru-RU" dirty="0" err="1"/>
              <a:t>оның</a:t>
            </a:r>
            <a:r>
              <a:rPr lang="ru-RU" dirty="0"/>
              <a:t> </a:t>
            </a:r>
            <a:r>
              <a:rPr lang="ru-RU" dirty="0" err="1"/>
              <a:t>нұсқасы</a:t>
            </a:r>
            <a:r>
              <a:rPr lang="ru-RU" dirty="0"/>
              <a:t> </a:t>
            </a:r>
            <a:r>
              <a:rPr lang="ru-RU" dirty="0" err="1"/>
              <a:t>Мишельсон</a:t>
            </a:r>
            <a:r>
              <a:rPr lang="ru-RU" dirty="0"/>
              <a:t> эшелоны </a:t>
            </a:r>
            <a:r>
              <a:rPr lang="ru-RU" dirty="0" err="1"/>
              <a:t>қолданылады</a:t>
            </a:r>
            <a:r>
              <a:rPr lang="ru-RU" dirty="0"/>
              <a:t>. </a:t>
            </a:r>
            <a:endParaRPr lang="ru-RU"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363419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3"/>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Нашивка 4"/>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solidFill>
                  <a:schemeClr val="tx1"/>
                </a:solidFill>
              </a:rPr>
              <a:t>4</a:t>
            </a:r>
            <a:endParaRPr lang="ru-RU" dirty="0">
              <a:solidFill>
                <a:schemeClr val="tx1"/>
              </a:solidFill>
            </a:endParaRPr>
          </a:p>
        </p:txBody>
      </p:sp>
      <p:sp>
        <p:nvSpPr>
          <p:cNvPr id="2" name="Прямоугольник 1"/>
          <p:cNvSpPr/>
          <p:nvPr/>
        </p:nvSpPr>
        <p:spPr>
          <a:xfrm>
            <a:off x="164307" y="397815"/>
            <a:ext cx="10729913"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400" dirty="0" err="1">
                <a:latin typeface="Times New Roman" panose="02020603050405020304" pitchFamily="18" charset="0"/>
                <a:cs typeface="Times New Roman" panose="02020603050405020304" pitchFamily="18" charset="0"/>
              </a:rPr>
              <a:t>Оптикалық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мультиплексорлар</a:t>
            </a:r>
            <a:r>
              <a:rPr lang="ru-RU" sz="2400" dirty="0">
                <a:latin typeface="Times New Roman" panose="02020603050405020304" pitchFamily="18" charset="0"/>
                <a:cs typeface="Times New Roman" panose="02020603050405020304" pitchFamily="18" charset="0"/>
              </a:rPr>
              <a:t>/</a:t>
            </a:r>
            <a:r>
              <a:rPr lang="ru-RU" sz="2400" dirty="0" err="1">
                <a:latin typeface="Times New Roman" panose="02020603050405020304" pitchFamily="18" charset="0"/>
                <a:cs typeface="Times New Roman" panose="02020603050405020304" pitchFamily="18" charset="0"/>
              </a:rPr>
              <a:t>демультиплексорлар</a:t>
            </a:r>
            <a:endParaRPr lang="ru-RU" sz="24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64307" y="1097903"/>
            <a:ext cx="4107656" cy="5632311"/>
          </a:xfrm>
          <a:prstGeom prst="rect">
            <a:avLst/>
          </a:prstGeom>
        </p:spPr>
        <p:txBody>
          <a:bodyPr wrap="square">
            <a:spAutoFit/>
          </a:bodyPr>
          <a:lstStyle/>
          <a:p>
            <a:pPr indent="450215" algn="just"/>
            <a:r>
              <a:rPr lang="ru-RU" dirty="0" err="1"/>
              <a:t>Классикалық</a:t>
            </a:r>
            <a:r>
              <a:rPr lang="ru-RU" dirty="0"/>
              <a:t> </a:t>
            </a:r>
            <a:r>
              <a:rPr lang="ru-RU" dirty="0" err="1"/>
              <a:t>Мишельсон</a:t>
            </a:r>
            <a:r>
              <a:rPr lang="ru-RU" dirty="0"/>
              <a:t> эшелоны </a:t>
            </a:r>
            <a:r>
              <a:rPr lang="ru-RU" dirty="0" err="1"/>
              <a:t>бірінің</a:t>
            </a:r>
            <a:r>
              <a:rPr lang="ru-RU" dirty="0"/>
              <a:t> </a:t>
            </a:r>
            <a:r>
              <a:rPr lang="ru-RU" dirty="0" err="1"/>
              <a:t>үстіне</a:t>
            </a:r>
            <a:r>
              <a:rPr lang="ru-RU" dirty="0"/>
              <a:t> </a:t>
            </a:r>
            <a:r>
              <a:rPr lang="ru-RU" dirty="0" err="1"/>
              <a:t>бірі</a:t>
            </a:r>
            <a:r>
              <a:rPr lang="ru-RU" dirty="0"/>
              <a:t> </a:t>
            </a:r>
            <a:r>
              <a:rPr lang="ru-RU" dirty="0" err="1"/>
              <a:t>орналасқан</a:t>
            </a:r>
            <a:r>
              <a:rPr lang="ru-RU" dirty="0"/>
              <a:t> L </a:t>
            </a:r>
            <a:r>
              <a:rPr lang="ru-RU" dirty="0" err="1"/>
              <a:t>әр</a:t>
            </a:r>
            <a:r>
              <a:rPr lang="ru-RU" dirty="0"/>
              <a:t> </a:t>
            </a:r>
            <a:r>
              <a:rPr lang="ru-RU" dirty="0" err="1"/>
              <a:t>түрлі</a:t>
            </a:r>
            <a:r>
              <a:rPr lang="ru-RU" dirty="0"/>
              <a:t> </a:t>
            </a:r>
            <a:r>
              <a:rPr lang="ru-RU" dirty="0" err="1"/>
              <a:t>ұзындықтағы</a:t>
            </a:r>
            <a:r>
              <a:rPr lang="ru-RU" dirty="0"/>
              <a:t> </a:t>
            </a:r>
            <a:r>
              <a:rPr lang="ru-RU" dirty="0" err="1"/>
              <a:t>қатаң</a:t>
            </a:r>
            <a:r>
              <a:rPr lang="ru-RU" dirty="0"/>
              <a:t> параллель </a:t>
            </a:r>
            <a:r>
              <a:rPr lang="ru-RU" dirty="0" err="1"/>
              <a:t>пластиналардан</a:t>
            </a:r>
            <a:r>
              <a:rPr lang="ru-RU" dirty="0"/>
              <a:t> </a:t>
            </a:r>
            <a:r>
              <a:rPr lang="ru-RU" dirty="0" err="1"/>
              <a:t>тұрады</a:t>
            </a:r>
            <a:r>
              <a:rPr lang="ru-RU" dirty="0"/>
              <a:t>, </a:t>
            </a:r>
            <a:r>
              <a:rPr lang="ru-RU" dirty="0" err="1"/>
              <a:t>бірақ</a:t>
            </a:r>
            <a:r>
              <a:rPr lang="ru-RU" dirty="0"/>
              <a:t> ΔL </a:t>
            </a:r>
            <a:r>
              <a:rPr lang="ru-RU" dirty="0" err="1"/>
              <a:t>айырмашылығы</a:t>
            </a:r>
            <a:r>
              <a:rPr lang="ru-RU" dirty="0"/>
              <a:t> </a:t>
            </a:r>
            <a:r>
              <a:rPr lang="ru-RU" dirty="0" err="1"/>
              <a:t>тұрақты</a:t>
            </a:r>
            <a:r>
              <a:rPr lang="ru-RU" dirty="0"/>
              <a:t> </a:t>
            </a:r>
            <a:r>
              <a:rPr lang="ru-RU" dirty="0" err="1"/>
              <a:t>болуы</a:t>
            </a:r>
            <a:r>
              <a:rPr lang="ru-RU" dirty="0"/>
              <a:t> </a:t>
            </a:r>
            <a:r>
              <a:rPr lang="ru-RU" dirty="0" err="1"/>
              <a:t>керек</a:t>
            </a:r>
            <a:r>
              <a:rPr lang="ru-RU" dirty="0"/>
              <a:t>. </a:t>
            </a:r>
            <a:r>
              <a:rPr lang="ru-RU" dirty="0" err="1"/>
              <a:t>Бүктелген</a:t>
            </a:r>
            <a:r>
              <a:rPr lang="ru-RU" dirty="0"/>
              <a:t> </a:t>
            </a:r>
            <a:r>
              <a:rPr lang="ru-RU" dirty="0" err="1"/>
              <a:t>пластиналар</a:t>
            </a:r>
            <a:r>
              <a:rPr lang="ru-RU" dirty="0"/>
              <a:t> </a:t>
            </a:r>
            <a:r>
              <a:rPr lang="ru-RU" dirty="0" err="1"/>
              <a:t>бір</a:t>
            </a:r>
            <a:r>
              <a:rPr lang="ru-RU" dirty="0"/>
              <a:t> </a:t>
            </a:r>
            <a:r>
              <a:rPr lang="ru-RU" dirty="0" err="1"/>
              <a:t>беті</a:t>
            </a:r>
            <a:r>
              <a:rPr lang="ru-RU" dirty="0"/>
              <a:t> </a:t>
            </a:r>
            <a:r>
              <a:rPr lang="ru-RU" dirty="0" err="1"/>
              <a:t>тегіс</a:t>
            </a:r>
            <a:r>
              <a:rPr lang="ru-RU" dirty="0"/>
              <a:t>, </a:t>
            </a:r>
            <a:r>
              <a:rPr lang="ru-RU" dirty="0" err="1"/>
              <a:t>қарама-қарсы</a:t>
            </a:r>
            <a:r>
              <a:rPr lang="ru-RU" dirty="0"/>
              <a:t> </a:t>
            </a:r>
            <a:r>
              <a:rPr lang="ru-RU" dirty="0" err="1"/>
              <a:t>бірдей</a:t>
            </a:r>
            <a:r>
              <a:rPr lang="ru-RU" dirty="0"/>
              <a:t> </a:t>
            </a:r>
            <a:r>
              <a:rPr lang="ru-RU" dirty="0" err="1"/>
              <a:t>қадамдармен</a:t>
            </a:r>
            <a:r>
              <a:rPr lang="ru-RU" dirty="0"/>
              <a:t> </a:t>
            </a:r>
            <a:r>
              <a:rPr lang="ru-RU" dirty="0" err="1"/>
              <a:t>сатылы</a:t>
            </a:r>
            <a:r>
              <a:rPr lang="ru-RU" dirty="0"/>
              <a:t> </a:t>
            </a:r>
            <a:r>
              <a:rPr lang="ru-RU" dirty="0" err="1"/>
              <a:t>болатын</a:t>
            </a:r>
            <a:r>
              <a:rPr lang="ru-RU" dirty="0"/>
              <a:t> </a:t>
            </a:r>
            <a:r>
              <a:rPr lang="ru-RU" dirty="0" err="1"/>
              <a:t>жалғыз</a:t>
            </a:r>
            <a:r>
              <a:rPr lang="ru-RU" dirty="0"/>
              <a:t> </a:t>
            </a:r>
            <a:r>
              <a:rPr lang="ru-RU" dirty="0" err="1"/>
              <a:t>мөлдір</a:t>
            </a:r>
            <a:r>
              <a:rPr lang="ru-RU" dirty="0"/>
              <a:t> </a:t>
            </a:r>
            <a:r>
              <a:rPr lang="ru-RU" dirty="0" err="1"/>
              <a:t>призманы</a:t>
            </a:r>
            <a:r>
              <a:rPr lang="ru-RU" dirty="0"/>
              <a:t> </a:t>
            </a:r>
            <a:r>
              <a:rPr lang="ru-RU" dirty="0" err="1"/>
              <a:t>құрайды</a:t>
            </a:r>
            <a:r>
              <a:rPr lang="ru-RU" dirty="0"/>
              <a:t>. </a:t>
            </a:r>
            <a:r>
              <a:rPr lang="ru-RU" dirty="0" err="1"/>
              <a:t>Бүкіл</a:t>
            </a:r>
            <a:r>
              <a:rPr lang="ru-RU" dirty="0"/>
              <a:t> </a:t>
            </a:r>
            <a:r>
              <a:rPr lang="ru-RU" dirty="0" err="1"/>
              <a:t>призмадан</a:t>
            </a:r>
            <a:r>
              <a:rPr lang="ru-RU" dirty="0"/>
              <a:t> </a:t>
            </a:r>
            <a:r>
              <a:rPr lang="ru-RU" dirty="0" err="1"/>
              <a:t>өткеннен</a:t>
            </a:r>
            <a:r>
              <a:rPr lang="ru-RU" dirty="0"/>
              <a:t> </a:t>
            </a:r>
            <a:r>
              <a:rPr lang="ru-RU" dirty="0" err="1"/>
              <a:t>кейін</a:t>
            </a:r>
            <a:r>
              <a:rPr lang="ru-RU" dirty="0"/>
              <a:t> </a:t>
            </a:r>
            <a:r>
              <a:rPr lang="ru-RU" dirty="0" err="1"/>
              <a:t>сәулелер</a:t>
            </a:r>
            <a:r>
              <a:rPr lang="ru-RU" dirty="0"/>
              <a:t> осы </a:t>
            </a:r>
            <a:r>
              <a:rPr lang="ru-RU" dirty="0" err="1"/>
              <a:t>қадамдар</a:t>
            </a:r>
            <a:r>
              <a:rPr lang="ru-RU" dirty="0"/>
              <a:t> </a:t>
            </a:r>
            <a:r>
              <a:rPr lang="ru-RU" dirty="0" err="1"/>
              <a:t>бойынша</a:t>
            </a:r>
            <a:r>
              <a:rPr lang="ru-RU" dirty="0"/>
              <a:t> </a:t>
            </a:r>
            <a:r>
              <a:rPr lang="ru-RU" dirty="0" err="1"/>
              <a:t>дифракцияланады</a:t>
            </a:r>
            <a:r>
              <a:rPr lang="ru-RU" dirty="0"/>
              <a:t>. Дифракция </a:t>
            </a:r>
            <a:r>
              <a:rPr lang="ru-RU" dirty="0" err="1"/>
              <a:t>бұрышы</a:t>
            </a:r>
            <a:r>
              <a:rPr lang="ru-RU" dirty="0"/>
              <a:t> </a:t>
            </a:r>
            <a:r>
              <a:rPr lang="ru-RU" dirty="0" err="1"/>
              <a:t>толқын</a:t>
            </a:r>
            <a:r>
              <a:rPr lang="ru-RU" dirty="0"/>
              <a:t> </a:t>
            </a:r>
            <a:r>
              <a:rPr lang="ru-RU" dirty="0" err="1"/>
              <a:t>ұзындығына</a:t>
            </a:r>
            <a:r>
              <a:rPr lang="ru-RU" dirty="0"/>
              <a:t> </a:t>
            </a:r>
            <a:r>
              <a:rPr lang="ru-RU" dirty="0" err="1"/>
              <a:t>байланысты</a:t>
            </a:r>
            <a:r>
              <a:rPr lang="ru-RU" dirty="0"/>
              <a:t> (</a:t>
            </a:r>
            <a:r>
              <a:rPr lang="ru-RU" dirty="0" err="1"/>
              <a:t>тұрақты</a:t>
            </a:r>
            <a:r>
              <a:rPr lang="ru-RU" dirty="0"/>
              <a:t> </a:t>
            </a:r>
            <a:r>
              <a:rPr lang="ru-RU" dirty="0" err="1"/>
              <a:t>қадам</a:t>
            </a:r>
            <a:r>
              <a:rPr lang="ru-RU" dirty="0"/>
              <a:t> </a:t>
            </a:r>
            <a:r>
              <a:rPr lang="ru-RU" dirty="0" err="1"/>
              <a:t>өлшемдерімен</a:t>
            </a:r>
            <a:r>
              <a:rPr lang="ru-RU" dirty="0"/>
              <a:t>). </a:t>
            </a:r>
            <a:r>
              <a:rPr lang="ru-RU" dirty="0" err="1"/>
              <a:t>Талшықты-оптикалық</a:t>
            </a:r>
            <a:r>
              <a:rPr lang="ru-RU" dirty="0"/>
              <a:t> </a:t>
            </a:r>
            <a:r>
              <a:rPr lang="ru-RU" dirty="0" err="1"/>
              <a:t>жүйелерге</a:t>
            </a:r>
            <a:r>
              <a:rPr lang="ru-RU" dirty="0"/>
              <a:t> </a:t>
            </a:r>
            <a:r>
              <a:rPr lang="ru-RU" dirty="0" err="1"/>
              <a:t>арналған</a:t>
            </a:r>
            <a:r>
              <a:rPr lang="ru-RU" dirty="0"/>
              <a:t> </a:t>
            </a:r>
            <a:r>
              <a:rPr lang="ru-RU" dirty="0" err="1"/>
              <a:t>мультиплексорларда</a:t>
            </a:r>
            <a:r>
              <a:rPr lang="ru-RU" dirty="0"/>
              <a:t> </a:t>
            </a:r>
            <a:r>
              <a:rPr lang="ru-RU" dirty="0" err="1"/>
              <a:t>Мишельсон</a:t>
            </a:r>
            <a:r>
              <a:rPr lang="ru-RU" dirty="0"/>
              <a:t> </a:t>
            </a:r>
            <a:r>
              <a:rPr lang="ru-RU" dirty="0" err="1"/>
              <a:t>эшелонындағы</a:t>
            </a:r>
            <a:r>
              <a:rPr lang="ru-RU" dirty="0"/>
              <a:t> </a:t>
            </a:r>
            <a:r>
              <a:rPr lang="ru-RU" dirty="0" err="1"/>
              <a:t>пластиналардың</a:t>
            </a:r>
            <a:r>
              <a:rPr lang="ru-RU" dirty="0"/>
              <a:t> </a:t>
            </a:r>
            <a:r>
              <a:rPr lang="ru-RU" dirty="0" err="1"/>
              <a:t>функцияларын</a:t>
            </a:r>
            <a:r>
              <a:rPr lang="ru-RU" dirty="0"/>
              <a:t> </a:t>
            </a:r>
            <a:r>
              <a:rPr lang="ru-RU" dirty="0" err="1"/>
              <a:t>оптикалық</a:t>
            </a:r>
            <a:r>
              <a:rPr lang="ru-RU" dirty="0"/>
              <a:t> </a:t>
            </a:r>
            <a:r>
              <a:rPr lang="ru-RU" dirty="0" err="1"/>
              <a:t>толқын</a:t>
            </a:r>
            <a:r>
              <a:rPr lang="ru-RU" dirty="0"/>
              <a:t> </a:t>
            </a:r>
            <a:r>
              <a:rPr lang="ru-RU" dirty="0" err="1"/>
              <a:t>өткізгіштер</a:t>
            </a:r>
            <a:r>
              <a:rPr lang="ru-RU" dirty="0"/>
              <a:t> (</a:t>
            </a:r>
            <a:r>
              <a:rPr lang="ru-RU" dirty="0" err="1"/>
              <a:t>жазық</a:t>
            </a:r>
            <a:r>
              <a:rPr lang="ru-RU" dirty="0"/>
              <a:t> </a:t>
            </a:r>
            <a:r>
              <a:rPr lang="ru-RU" dirty="0" err="1"/>
              <a:t>немесе</a:t>
            </a:r>
            <a:r>
              <a:rPr lang="ru-RU" dirty="0"/>
              <a:t> </a:t>
            </a:r>
            <a:r>
              <a:rPr lang="ru-RU" dirty="0" err="1"/>
              <a:t>талшық</a:t>
            </a:r>
            <a:r>
              <a:rPr lang="ru-RU" dirty="0"/>
              <a:t>) </a:t>
            </a:r>
            <a:r>
              <a:rPr lang="ru-RU" dirty="0" err="1"/>
              <a:t>орындайды</a:t>
            </a:r>
            <a:r>
              <a:rPr lang="ru-RU" dirty="0"/>
              <a:t>. </a:t>
            </a:r>
            <a:endParaRPr lang="ru-RU" dirty="0"/>
          </a:p>
        </p:txBody>
      </p:sp>
      <p:sp>
        <p:nvSpPr>
          <p:cNvPr id="6" name="Прямоугольник 5"/>
          <p:cNvSpPr/>
          <p:nvPr/>
        </p:nvSpPr>
        <p:spPr>
          <a:xfrm>
            <a:off x="4400550" y="2250054"/>
            <a:ext cx="7524750" cy="369332"/>
          </a:xfrm>
          <a:prstGeom prst="rect">
            <a:avLst/>
          </a:prstGeom>
        </p:spPr>
        <p:txBody>
          <a:bodyPr wrap="square">
            <a:spAutoFit/>
          </a:bodyPr>
          <a:lstStyle/>
          <a:p>
            <a:pPr algn="ctr"/>
            <a:r>
              <a:rPr lang="ru-RU" dirty="0"/>
              <a:t>16.1-Сурет </a:t>
            </a:r>
            <a:r>
              <a:rPr lang="ru-RU" dirty="0" err="1"/>
              <a:t>Мишельсон</a:t>
            </a:r>
            <a:r>
              <a:rPr lang="ru-RU" dirty="0"/>
              <a:t> </a:t>
            </a:r>
            <a:r>
              <a:rPr lang="ru-RU" dirty="0" err="1"/>
              <a:t>эшелонының</a:t>
            </a:r>
            <a:r>
              <a:rPr lang="ru-RU" dirty="0"/>
              <a:t> </a:t>
            </a:r>
            <a:r>
              <a:rPr lang="ru-RU" dirty="0" err="1"/>
              <a:t>толқындық</a:t>
            </a:r>
            <a:r>
              <a:rPr lang="ru-RU" dirty="0"/>
              <a:t> </a:t>
            </a:r>
            <a:r>
              <a:rPr lang="ru-RU" dirty="0" err="1" smtClean="0"/>
              <a:t>нұсқаулығы</a:t>
            </a:r>
            <a:endParaRPr lang="en-US" dirty="0" smtClean="0"/>
          </a:p>
        </p:txBody>
      </p:sp>
      <p:pic>
        <p:nvPicPr>
          <p:cNvPr id="8" name="image909.png"/>
          <p:cNvPicPr/>
          <p:nvPr/>
        </p:nvPicPr>
        <p:blipFill>
          <a:blip r:embed="rId2" cstate="print">
            <a:extLst>
              <a:ext uri="{28A0092B-C50C-407E-A947-70E740481C1C}">
                <a14:useLocalDpi xmlns:a14="http://schemas.microsoft.com/office/drawing/2010/main" val="0"/>
              </a:ext>
            </a:extLst>
          </a:blip>
          <a:stretch>
            <a:fillRect/>
          </a:stretch>
        </p:blipFill>
        <p:spPr>
          <a:xfrm>
            <a:off x="4697017" y="2947758"/>
            <a:ext cx="2668270" cy="2438400"/>
          </a:xfrm>
          <a:prstGeom prst="rect">
            <a:avLst/>
          </a:prstGeom>
        </p:spPr>
      </p:pic>
      <p:pic>
        <p:nvPicPr>
          <p:cNvPr id="10" name="image908.png"/>
          <p:cNvPicPr/>
          <p:nvPr/>
        </p:nvPicPr>
        <p:blipFill rotWithShape="1">
          <a:blip r:embed="rId3" cstate="print">
            <a:extLst>
              <a:ext uri="{28A0092B-C50C-407E-A947-70E740481C1C}">
                <a14:useLocalDpi xmlns:a14="http://schemas.microsoft.com/office/drawing/2010/main" val="0"/>
              </a:ext>
            </a:extLst>
          </a:blip>
          <a:srcRect l="1963" t="4767"/>
          <a:stretch/>
        </p:blipFill>
        <p:spPr>
          <a:xfrm>
            <a:off x="4629150" y="991811"/>
            <a:ext cx="7296150" cy="1359000"/>
          </a:xfrm>
          <a:prstGeom prst="rect">
            <a:avLst/>
          </a:prstGeom>
        </p:spPr>
      </p:pic>
      <p:sp>
        <p:nvSpPr>
          <p:cNvPr id="7" name="Прямоугольник 6"/>
          <p:cNvSpPr/>
          <p:nvPr/>
        </p:nvSpPr>
        <p:spPr>
          <a:xfrm>
            <a:off x="7426011" y="2841638"/>
            <a:ext cx="4499289" cy="2862322"/>
          </a:xfrm>
          <a:prstGeom prst="rect">
            <a:avLst/>
          </a:prstGeom>
        </p:spPr>
        <p:txBody>
          <a:bodyPr wrap="square">
            <a:spAutoFit/>
          </a:bodyPr>
          <a:lstStyle/>
          <a:p>
            <a:pPr algn="ctr"/>
            <a:endParaRPr lang="en-US" dirty="0"/>
          </a:p>
          <a:p>
            <a:pPr algn="ctr"/>
            <a:r>
              <a:rPr lang="ru-RU" dirty="0"/>
              <a:t>16.2-Сурет </a:t>
            </a:r>
            <a:r>
              <a:rPr lang="ru-RU" dirty="0" err="1"/>
              <a:t>Толқын</a:t>
            </a:r>
            <a:r>
              <a:rPr lang="ru-RU" dirty="0"/>
              <a:t> </a:t>
            </a:r>
            <a:r>
              <a:rPr lang="ru-RU" dirty="0" err="1"/>
              <a:t>өткізгіш</a:t>
            </a:r>
            <a:r>
              <a:rPr lang="ru-RU" dirty="0"/>
              <a:t> мультиплексор </a:t>
            </a:r>
            <a:r>
              <a:rPr lang="ru-RU" dirty="0" err="1"/>
              <a:t>құрылғысының</a:t>
            </a:r>
            <a:r>
              <a:rPr lang="ru-RU" dirty="0"/>
              <a:t> </a:t>
            </a:r>
            <a:r>
              <a:rPr lang="ru-RU" dirty="0" err="1" smtClean="0"/>
              <a:t>схемасы</a:t>
            </a:r>
            <a:endParaRPr lang="en-US" dirty="0" smtClean="0"/>
          </a:p>
          <a:p>
            <a:pPr algn="ctr"/>
            <a:endParaRPr lang="en-US" dirty="0" smtClean="0"/>
          </a:p>
          <a:p>
            <a:pPr algn="just"/>
            <a:r>
              <a:rPr lang="ru-RU" dirty="0"/>
              <a:t>16.1 </a:t>
            </a:r>
            <a:r>
              <a:rPr lang="ru-RU" dirty="0" err="1"/>
              <a:t>Суретте</a:t>
            </a:r>
            <a:r>
              <a:rPr lang="ru-RU" dirty="0"/>
              <a:t>. </a:t>
            </a:r>
            <a:r>
              <a:rPr lang="ru-RU" dirty="0" err="1"/>
              <a:t>Мишельсон</a:t>
            </a:r>
            <a:r>
              <a:rPr lang="ru-RU" dirty="0"/>
              <a:t> </a:t>
            </a:r>
            <a:r>
              <a:rPr lang="ru-RU" dirty="0" err="1"/>
              <a:t>эшелонының</a:t>
            </a:r>
            <a:r>
              <a:rPr lang="ru-RU" dirty="0"/>
              <a:t> </a:t>
            </a:r>
            <a:r>
              <a:rPr lang="ru-RU" dirty="0" err="1"/>
              <a:t>толқындық</a:t>
            </a:r>
            <a:r>
              <a:rPr lang="ru-RU" dirty="0"/>
              <a:t> (</a:t>
            </a:r>
            <a:r>
              <a:rPr lang="ru-RU" dirty="0" err="1"/>
              <a:t>талшықты</a:t>
            </a:r>
            <a:r>
              <a:rPr lang="ru-RU" dirty="0"/>
              <a:t>) </a:t>
            </a:r>
            <a:r>
              <a:rPr lang="ru-RU" dirty="0" err="1"/>
              <a:t>нұсқасын</a:t>
            </a:r>
            <a:r>
              <a:rPr lang="ru-RU" dirty="0"/>
              <a:t> </a:t>
            </a:r>
            <a:r>
              <a:rPr lang="ru-RU" dirty="0" err="1"/>
              <a:t>көрсетеді</a:t>
            </a:r>
            <a:r>
              <a:rPr lang="ru-RU" dirty="0"/>
              <a:t>. </a:t>
            </a:r>
            <a:r>
              <a:rPr lang="ru-RU" dirty="0" err="1"/>
              <a:t>Суреттен</a:t>
            </a:r>
            <a:r>
              <a:rPr lang="ru-RU" dirty="0"/>
              <a:t> </a:t>
            </a:r>
            <a:r>
              <a:rPr lang="ru-RU" dirty="0" err="1"/>
              <a:t>әрбір</a:t>
            </a:r>
            <a:r>
              <a:rPr lang="ru-RU" dirty="0"/>
              <a:t> </a:t>
            </a:r>
            <a:r>
              <a:rPr lang="ru-RU" dirty="0" err="1"/>
              <a:t>ағын</a:t>
            </a:r>
            <a:r>
              <a:rPr lang="ru-RU" dirty="0"/>
              <a:t> </a:t>
            </a:r>
            <a:r>
              <a:rPr lang="ru-RU" dirty="0" err="1"/>
              <a:t>толқын</a:t>
            </a:r>
            <a:r>
              <a:rPr lang="ru-RU" dirty="0"/>
              <a:t> </a:t>
            </a:r>
            <a:r>
              <a:rPr lang="ru-RU" dirty="0" err="1"/>
              <a:t>өткізгіштердің</a:t>
            </a:r>
            <a:r>
              <a:rPr lang="ru-RU" dirty="0"/>
              <a:t> </a:t>
            </a:r>
            <a:r>
              <a:rPr lang="ru-RU" dirty="0" err="1"/>
              <a:t>барлық</a:t>
            </a:r>
            <a:r>
              <a:rPr lang="ru-RU" dirty="0"/>
              <a:t> </a:t>
            </a:r>
            <a:r>
              <a:rPr lang="ru-RU" dirty="0" err="1"/>
              <a:t>ұштарына</a:t>
            </a:r>
            <a:r>
              <a:rPr lang="ru-RU" dirty="0"/>
              <a:t> </a:t>
            </a:r>
            <a:r>
              <a:rPr lang="ru-RU" dirty="0" err="1"/>
              <a:t>түсуі</a:t>
            </a:r>
            <a:r>
              <a:rPr lang="ru-RU" dirty="0"/>
              <a:t> </a:t>
            </a:r>
            <a:r>
              <a:rPr lang="ru-RU" dirty="0" err="1"/>
              <a:t>керек</a:t>
            </a:r>
            <a:r>
              <a:rPr lang="ru-RU" dirty="0"/>
              <a:t> </a:t>
            </a:r>
            <a:r>
              <a:rPr lang="ru-RU" dirty="0" err="1"/>
              <a:t>екенін</a:t>
            </a:r>
            <a:r>
              <a:rPr lang="ru-RU" dirty="0"/>
              <a:t> </a:t>
            </a:r>
            <a:r>
              <a:rPr lang="ru-RU" dirty="0" err="1"/>
              <a:t>көруге</a:t>
            </a:r>
            <a:r>
              <a:rPr lang="ru-RU" dirty="0"/>
              <a:t> </a:t>
            </a:r>
            <a:r>
              <a:rPr lang="ru-RU" dirty="0" err="1"/>
              <a:t>болады</a:t>
            </a:r>
            <a:r>
              <a:rPr lang="ru-RU" dirty="0"/>
              <a:t>.</a:t>
            </a:r>
            <a:endParaRPr lang="en-US" dirty="0"/>
          </a:p>
          <a:p>
            <a:pPr algn="ctr"/>
            <a:endParaRPr lang="en-US" dirty="0"/>
          </a:p>
        </p:txBody>
      </p:sp>
      <p:sp>
        <p:nvSpPr>
          <p:cNvPr id="11" name="Прямоугольник 10"/>
          <p:cNvSpPr/>
          <p:nvPr/>
        </p:nvSpPr>
        <p:spPr>
          <a:xfrm>
            <a:off x="4636293" y="5678844"/>
            <a:ext cx="7289007" cy="923330"/>
          </a:xfrm>
          <a:prstGeom prst="rect">
            <a:avLst/>
          </a:prstGeom>
        </p:spPr>
        <p:txBody>
          <a:bodyPr wrap="square">
            <a:spAutoFit/>
          </a:bodyPr>
          <a:lstStyle/>
          <a:p>
            <a:pPr indent="450215" algn="just"/>
            <a:r>
              <a:rPr lang="ru-RU" dirty="0" err="1" smtClean="0"/>
              <a:t>Ол</a:t>
            </a:r>
            <a:r>
              <a:rPr lang="ru-RU" dirty="0" smtClean="0"/>
              <a:t> </a:t>
            </a:r>
            <a:r>
              <a:rPr lang="ru-RU" dirty="0" err="1"/>
              <a:t>үшін</a:t>
            </a:r>
            <a:r>
              <a:rPr lang="ru-RU" dirty="0"/>
              <a:t> </a:t>
            </a:r>
            <a:r>
              <a:rPr lang="ru-RU" dirty="0" err="1"/>
              <a:t>оптикалық</a:t>
            </a:r>
            <a:r>
              <a:rPr lang="ru-RU" dirty="0"/>
              <a:t> </a:t>
            </a:r>
            <a:r>
              <a:rPr lang="ru-RU" dirty="0" err="1"/>
              <a:t>ағынды</a:t>
            </a:r>
            <a:r>
              <a:rPr lang="ru-RU" dirty="0"/>
              <a:t> </a:t>
            </a:r>
            <a:r>
              <a:rPr lang="ru-RU" dirty="0" err="1"/>
              <a:t>коллимациялайтын</a:t>
            </a:r>
            <a:r>
              <a:rPr lang="ru-RU" dirty="0"/>
              <a:t> </a:t>
            </a:r>
            <a:r>
              <a:rPr lang="ru-RU" dirty="0" err="1"/>
              <a:t>немесе</a:t>
            </a:r>
            <a:r>
              <a:rPr lang="ru-RU" dirty="0"/>
              <a:t> </a:t>
            </a:r>
            <a:r>
              <a:rPr lang="ru-RU" dirty="0" err="1"/>
              <a:t>фокустайтын</a:t>
            </a:r>
            <a:r>
              <a:rPr lang="ru-RU" dirty="0"/>
              <a:t> </a:t>
            </a:r>
            <a:r>
              <a:rPr lang="ru-RU" dirty="0" err="1"/>
              <a:t>арнайы</a:t>
            </a:r>
            <a:r>
              <a:rPr lang="ru-RU" dirty="0"/>
              <a:t> </a:t>
            </a:r>
            <a:r>
              <a:rPr lang="ru-RU" dirty="0" err="1"/>
              <a:t>оптикалық</a:t>
            </a:r>
            <a:r>
              <a:rPr lang="ru-RU" dirty="0"/>
              <a:t> </a:t>
            </a:r>
            <a:r>
              <a:rPr lang="ru-RU" dirty="0" err="1"/>
              <a:t>элементтер</a:t>
            </a:r>
            <a:r>
              <a:rPr lang="ru-RU" dirty="0"/>
              <a:t> </a:t>
            </a:r>
            <a:r>
              <a:rPr lang="ru-RU" dirty="0" err="1"/>
              <a:t>қолданылады</a:t>
            </a:r>
            <a:r>
              <a:rPr lang="ru-RU" dirty="0"/>
              <a:t>. 16.2Суретте. </a:t>
            </a:r>
            <a:r>
              <a:rPr lang="ru-RU" dirty="0" err="1"/>
              <a:t>мультиплексордың</a:t>
            </a:r>
            <a:r>
              <a:rPr lang="ru-RU" dirty="0"/>
              <a:t> </a:t>
            </a:r>
            <a:r>
              <a:rPr lang="ru-RU" dirty="0" err="1"/>
              <a:t>құрылғысы</a:t>
            </a:r>
            <a:r>
              <a:rPr lang="ru-RU" dirty="0"/>
              <a:t> </a:t>
            </a:r>
            <a:r>
              <a:rPr lang="ru-RU" dirty="0" err="1"/>
              <a:t>көрсетілген</a:t>
            </a:r>
            <a:r>
              <a:rPr lang="kk-KZ" dirty="0">
                <a:latin typeface="Times New Roman" panose="02020603050405020304" pitchFamily="18" charset="0"/>
                <a:ea typeface="Times New Roman" panose="02020603050405020304" pitchFamily="18" charset="0"/>
              </a:rPr>
              <a:t>.</a:t>
            </a:r>
            <a:endParaRPr lang="ru-RU" dirty="0"/>
          </a:p>
        </p:txBody>
      </p:sp>
      <p:sp>
        <p:nvSpPr>
          <p:cNvPr id="12" name="Прямоугольник 11"/>
          <p:cNvSpPr/>
          <p:nvPr/>
        </p:nvSpPr>
        <p:spPr>
          <a:xfrm>
            <a:off x="4636293" y="2841638"/>
            <a:ext cx="7289007" cy="2753297"/>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3005932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3"/>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Нашивка 4"/>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solidFill>
                  <a:schemeClr val="tx1"/>
                </a:solidFill>
              </a:rPr>
              <a:t>5</a:t>
            </a:r>
            <a:endParaRPr lang="ru-RU" dirty="0">
              <a:solidFill>
                <a:schemeClr val="tx1"/>
              </a:solidFill>
            </a:endParaRPr>
          </a:p>
        </p:txBody>
      </p:sp>
      <p:sp>
        <p:nvSpPr>
          <p:cNvPr id="2" name="Прямоугольник 1"/>
          <p:cNvSpPr/>
          <p:nvPr/>
        </p:nvSpPr>
        <p:spPr>
          <a:xfrm>
            <a:off x="164307" y="397815"/>
            <a:ext cx="10729913"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400" dirty="0" err="1">
                <a:latin typeface="Times New Roman" panose="02020603050405020304" pitchFamily="18" charset="0"/>
                <a:cs typeface="Times New Roman" panose="02020603050405020304" pitchFamily="18" charset="0"/>
              </a:rPr>
              <a:t>Оптикалық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мультиплексорлар</a:t>
            </a:r>
            <a:r>
              <a:rPr lang="ru-RU" sz="2400" dirty="0">
                <a:latin typeface="Times New Roman" panose="02020603050405020304" pitchFamily="18" charset="0"/>
                <a:cs typeface="Times New Roman" panose="02020603050405020304" pitchFamily="18" charset="0"/>
              </a:rPr>
              <a:t>/</a:t>
            </a:r>
            <a:r>
              <a:rPr lang="ru-RU" sz="2400" dirty="0" err="1">
                <a:latin typeface="Times New Roman" panose="02020603050405020304" pitchFamily="18" charset="0"/>
                <a:cs typeface="Times New Roman" panose="02020603050405020304" pitchFamily="18" charset="0"/>
              </a:rPr>
              <a:t>демультиплексорлар</a:t>
            </a:r>
            <a:endParaRPr lang="ru-RU" sz="24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457200" y="1349990"/>
            <a:ext cx="11329987" cy="5078313"/>
          </a:xfrm>
          <a:prstGeom prst="rect">
            <a:avLst/>
          </a:prstGeom>
        </p:spPr>
        <p:txBody>
          <a:bodyPr wrap="square">
            <a:spAutoFit/>
          </a:bodyPr>
          <a:lstStyle/>
          <a:p>
            <a:pPr indent="450215" algn="just">
              <a:spcAft>
                <a:spcPts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λ1, λ2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ea typeface="Times New Roman" panose="02020603050405020304" pitchFamily="18" charset="0"/>
                <a:cs typeface="Times New Roman" panose="02020603050405020304" pitchFamily="18" charset="0"/>
              </a:rPr>
              <a:t> λ</a:t>
            </a:r>
            <a:r>
              <a:rPr lang="en-US" dirty="0">
                <a:latin typeface="Times New Roman" panose="02020603050405020304" pitchFamily="18" charset="0"/>
                <a:ea typeface="Times New Roman" panose="02020603050405020304" pitchFamily="18" charset="0"/>
                <a:cs typeface="Times New Roman" panose="02020603050405020304" pitchFamily="18" charset="0"/>
              </a:rPr>
              <a:t>N</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нүктелеріндегі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жеке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ағындардың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қосындысы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болып</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табылатын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оптикалық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ағын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коллиматорлық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элементке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бірінші</a:t>
            </a:r>
            <a:r>
              <a:rPr lang="ru-RU" dirty="0">
                <a:latin typeface="Times New Roman" panose="02020603050405020304" pitchFamily="18" charset="0"/>
                <a:ea typeface="Times New Roman" panose="02020603050405020304" pitchFamily="18" charset="0"/>
                <a:cs typeface="Times New Roman" panose="02020603050405020304" pitchFamily="18" charset="0"/>
              </a:rPr>
              <a:t> пластина)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түседі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онда</a:t>
            </a:r>
            <a:r>
              <a:rPr lang="ru-RU" dirty="0">
                <a:latin typeface="Times New Roman" panose="02020603050405020304" pitchFamily="18" charset="0"/>
                <a:ea typeface="Times New Roman" panose="02020603050405020304" pitchFamily="18" charset="0"/>
                <a:cs typeface="Times New Roman" panose="02020603050405020304" pitchFamily="18" charset="0"/>
              </a:rPr>
              <a:t> энергия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толқындық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матрицаны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құрайтын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толқын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өткізгіштердің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барлық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ұштарына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таралады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Мишельсон</a:t>
            </a:r>
            <a:r>
              <a:rPr lang="ru-RU" dirty="0">
                <a:latin typeface="Times New Roman" panose="02020603050405020304" pitchFamily="18" charset="0"/>
                <a:ea typeface="Times New Roman" panose="02020603050405020304" pitchFamily="18" charset="0"/>
                <a:cs typeface="Times New Roman" panose="02020603050405020304" pitchFamily="18" charset="0"/>
              </a:rPr>
              <a:t> эшелоны).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Оның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шығысынан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ағын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екінші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пластинаға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беріледі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ол</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әрқайсысы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өз</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толқын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ұзындығы</a:t>
            </a:r>
            <a:r>
              <a:rPr lang="ru-RU" dirty="0">
                <a:latin typeface="Times New Roman" panose="02020603050405020304" pitchFamily="18" charset="0"/>
                <a:ea typeface="Times New Roman" panose="02020603050405020304" pitchFamily="18" charset="0"/>
                <a:cs typeface="Times New Roman" panose="02020603050405020304" pitchFamily="18" charset="0"/>
              </a:rPr>
              <a:t> λ1, λ2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ea typeface="Times New Roman" panose="02020603050405020304" pitchFamily="18" charset="0"/>
                <a:cs typeface="Times New Roman" panose="02020603050405020304" pitchFamily="18" charset="0"/>
              </a:rPr>
              <a:t> λ</a:t>
            </a:r>
            <a:r>
              <a:rPr lang="en-US" dirty="0">
                <a:latin typeface="Times New Roman" panose="02020603050405020304" pitchFamily="18" charset="0"/>
                <a:ea typeface="Times New Roman" panose="02020603050405020304" pitchFamily="18" charset="0"/>
                <a:cs typeface="Times New Roman" panose="02020603050405020304" pitchFamily="18" charset="0"/>
              </a:rPr>
              <a:t>N</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болатын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жеке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ағындарды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тиісті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талшықтардың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ұштарына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таратады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Жоғарыда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аталған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элементтердің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барлығы</a:t>
            </a:r>
            <a:r>
              <a:rPr lang="ru-RU" dirty="0">
                <a:latin typeface="Times New Roman" panose="02020603050405020304" pitchFamily="18" charset="0"/>
                <a:ea typeface="Times New Roman" panose="02020603050405020304" pitchFamily="18" charset="0"/>
                <a:cs typeface="Times New Roman" panose="02020603050405020304" pitchFamily="18" charset="0"/>
              </a:rPr>
              <a:t> кварц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субстратында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орналасқан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Суреттен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көрініп</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тұрғандай</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мұндай</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мультиплексорда</a:t>
            </a:r>
            <a:r>
              <a:rPr lang="ru-RU" dirty="0">
                <a:latin typeface="Times New Roman" panose="02020603050405020304" pitchFamily="18" charset="0"/>
                <a:ea typeface="Times New Roman" panose="02020603050405020304" pitchFamily="18" charset="0"/>
                <a:cs typeface="Times New Roman" panose="02020603050405020304" pitchFamily="18" charset="0"/>
              </a:rPr>
              <a:t> энергия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шығыны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толқын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өткізгіш</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пластинкаға</a:t>
            </a:r>
            <a:r>
              <a:rPr lang="ru-RU" dirty="0">
                <a:latin typeface="Times New Roman" panose="02020603050405020304" pitchFamily="18" charset="0"/>
                <a:ea typeface="Times New Roman" panose="02020603050405020304" pitchFamily="18" charset="0"/>
                <a:cs typeface="Times New Roman" panose="02020603050405020304" pitchFamily="18" charset="0"/>
              </a:rPr>
              <a:t> (1-ші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ea typeface="Times New Roman" panose="02020603050405020304" pitchFamily="18" charset="0"/>
                <a:cs typeface="Times New Roman" panose="02020603050405020304" pitchFamily="18" charset="0"/>
              </a:rPr>
              <a:t> 2-ші)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сәуле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шығару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кезінде</a:t>
            </a:r>
            <a:r>
              <a:rPr lang="ru-RU" dirty="0">
                <a:latin typeface="Times New Roman" panose="02020603050405020304" pitchFamily="18" charset="0"/>
                <a:ea typeface="Times New Roman" panose="02020603050405020304" pitchFamily="18" charset="0"/>
                <a:cs typeface="Times New Roman" panose="02020603050405020304" pitchFamily="18" charset="0"/>
              </a:rPr>
              <a:t> осы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пластиналардың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толқындық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матрицамен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түйіскен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жерінде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толқын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өткізгіштердің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иілу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орындарында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пайда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болады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kk-KZ" dirty="0">
                <a:latin typeface="Times New Roman" panose="02020603050405020304" pitchFamily="18" charset="0"/>
                <a:ea typeface="Times New Roman" panose="02020603050405020304" pitchFamily="18" charset="0"/>
                <a:cs typeface="Times New Roman" panose="02020603050405020304" pitchFamily="18" charset="0"/>
              </a:rPr>
              <a:t>О</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матрицаны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жоғарылатыңыз</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HSM</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жұмысының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суреті</a:t>
            </a:r>
            <a:r>
              <a:rPr lang="ru-RU" dirty="0">
                <a:latin typeface="Times New Roman" panose="02020603050405020304" pitchFamily="18" charset="0"/>
                <a:ea typeface="Times New Roman" panose="02020603050405020304" pitchFamily="18" charset="0"/>
                <a:cs typeface="Times New Roman" panose="02020603050405020304" pitchFamily="18" charset="0"/>
              </a:rPr>
              <a:t> мен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сипаттамасынан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бұл</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құрылғының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қайтымдылық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немесе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өзара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әрекеттесу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қасиеті</a:t>
            </a:r>
            <a:r>
              <a:rPr lang="ru-RU" dirty="0">
                <a:latin typeface="Times New Roman" panose="02020603050405020304" pitchFamily="18" charset="0"/>
                <a:ea typeface="Times New Roman" panose="02020603050405020304" pitchFamily="18" charset="0"/>
                <a:cs typeface="Times New Roman" panose="02020603050405020304" pitchFamily="18" charset="0"/>
              </a:rPr>
              <a:t> бар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екені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анық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яғни</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сол</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құрылғы</a:t>
            </a:r>
            <a:r>
              <a:rPr lang="ru-RU" dirty="0">
                <a:latin typeface="Times New Roman" panose="02020603050405020304" pitchFamily="18" charset="0"/>
                <a:ea typeface="Times New Roman" panose="02020603050405020304" pitchFamily="18" charset="0"/>
                <a:cs typeface="Times New Roman" panose="02020603050405020304" pitchFamily="18" charset="0"/>
              </a:rPr>
              <a:t> λ1, λ2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ea typeface="Times New Roman" panose="02020603050405020304" pitchFamily="18" charset="0"/>
                <a:cs typeface="Times New Roman" panose="02020603050405020304" pitchFamily="18" charset="0"/>
              </a:rPr>
              <a:t> λ</a:t>
            </a:r>
            <a:r>
              <a:rPr lang="en-US" dirty="0">
                <a:latin typeface="Times New Roman" panose="02020603050405020304" pitchFamily="18" charset="0"/>
                <a:ea typeface="Times New Roman" panose="02020603050405020304" pitchFamily="18" charset="0"/>
                <a:cs typeface="Times New Roman" panose="02020603050405020304" pitchFamily="18" charset="0"/>
              </a:rPr>
              <a:t>N</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толқын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ұзындығы</a:t>
            </a:r>
            <a:r>
              <a:rPr lang="ru-RU" dirty="0">
                <a:latin typeface="Times New Roman" panose="02020603050405020304" pitchFamily="18" charset="0"/>
                <a:ea typeface="Times New Roman" panose="02020603050405020304" pitchFamily="18" charset="0"/>
                <a:cs typeface="Times New Roman" panose="02020603050405020304" pitchFamily="18" charset="0"/>
              </a:rPr>
              <a:t> бар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кеңістікте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бөлінген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ағындарды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бір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ағынға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мультиплексорға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біріктіру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функциясын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орындай</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алады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немесе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керісінше</a:t>
            </a:r>
            <a:r>
              <a:rPr lang="ru-RU" dirty="0">
                <a:latin typeface="Times New Roman" panose="02020603050405020304" pitchFamily="18" charset="0"/>
                <a:ea typeface="Times New Roman" panose="02020603050405020304" pitchFamily="18" charset="0"/>
                <a:cs typeface="Times New Roman" panose="02020603050405020304" pitchFamily="18" charset="0"/>
              </a:rPr>
              <a:t> –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бір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оптикалық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ағынды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сәйкес</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толқын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ұзындықтары</a:t>
            </a:r>
            <a:r>
              <a:rPr lang="ru-RU" dirty="0">
                <a:latin typeface="Times New Roman" panose="02020603050405020304" pitchFamily="18" charset="0"/>
                <a:ea typeface="Times New Roman" panose="02020603050405020304" pitchFamily="18" charset="0"/>
                <a:cs typeface="Times New Roman" panose="02020603050405020304" pitchFamily="18" charset="0"/>
              </a:rPr>
              <a:t> бар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бөлек</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ағындарға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кеңістікте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бөлу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функциясын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орындай</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алады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Жиынтық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толқындық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торлар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AWG</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мультиплексорлары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деп</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аталатын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фазалық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торларға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негізделген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көп</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арналы</a:t>
            </a:r>
            <a:r>
              <a:rPr lang="ru-RU" dirty="0">
                <a:latin typeface="Times New Roman" panose="02020603050405020304" pitchFamily="18" charset="0"/>
                <a:ea typeface="Times New Roman" panose="02020603050405020304" pitchFamily="18" charset="0"/>
                <a:cs typeface="Times New Roman" panose="02020603050405020304" pitchFamily="18" charset="0"/>
              </a:rPr>
              <a:t> ОМ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жоғары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таңдаулы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оптикалық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құрылғылар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болып</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табылады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Әрбір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спектрлік</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арнаның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өткізу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қабілеттілігі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мультиплексирленген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спектрлік</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арналар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санына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жиілік</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аралықтарына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байланысты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Сондықтан</a:t>
            </a:r>
            <a:r>
              <a:rPr lang="ru-RU" dirty="0">
                <a:latin typeface="Times New Roman" panose="02020603050405020304" pitchFamily="18" charset="0"/>
                <a:ea typeface="Times New Roman" panose="02020603050405020304" pitchFamily="18" charset="0"/>
                <a:cs typeface="Times New Roman" panose="02020603050405020304" pitchFamily="18" charset="0"/>
              </a:rPr>
              <a:t>, ОМ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маңызды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параметрлерінің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бірі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арнаға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енетін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айқаспалы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байланыс</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болып</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табылады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Оптикалық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мультиплексорлар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айқасу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екі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түрге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бөлінеді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іргелес</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іргелес</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арнадағы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айқас</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алыс</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спектрлік</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арналардағы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айқас</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кумулятивті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кедергі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Бұл</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кедергілердің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әсері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әсіресе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демультиплекстеу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кезінде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яғни</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құрылғы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кері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мультиплекстеу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функциясын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орындаған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кезде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айқын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көрінеді</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50917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3"/>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Нашивка 4"/>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solidFill>
                  <a:schemeClr val="tx1"/>
                </a:solidFill>
              </a:rPr>
              <a:t>6</a:t>
            </a:r>
            <a:endParaRPr lang="ru-RU" dirty="0">
              <a:solidFill>
                <a:schemeClr val="tx1"/>
              </a:solidFill>
            </a:endParaRPr>
          </a:p>
        </p:txBody>
      </p:sp>
      <p:sp>
        <p:nvSpPr>
          <p:cNvPr id="2" name="Прямоугольник 1"/>
          <p:cNvSpPr/>
          <p:nvPr/>
        </p:nvSpPr>
        <p:spPr>
          <a:xfrm>
            <a:off x="164307" y="397815"/>
            <a:ext cx="10729913"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400" dirty="0" err="1"/>
              <a:t>Оптикалық</a:t>
            </a:r>
            <a:r>
              <a:rPr lang="ru-RU" sz="2400" dirty="0"/>
              <a:t> </a:t>
            </a:r>
            <a:r>
              <a:rPr lang="ru-RU" sz="2400" dirty="0" err="1"/>
              <a:t>кедергі</a:t>
            </a:r>
            <a:r>
              <a:rPr lang="ru-RU" sz="2400" dirty="0"/>
              <a:t> </a:t>
            </a:r>
            <a:r>
              <a:rPr lang="ru-RU" sz="2400" dirty="0" err="1"/>
              <a:t>мультиплексорлары</a:t>
            </a:r>
            <a:r>
              <a:rPr lang="ru-RU" sz="2400" dirty="0"/>
              <a:t> (</a:t>
            </a:r>
            <a:r>
              <a:rPr lang="en-US" sz="2400" dirty="0"/>
              <a:t>IOM)</a:t>
            </a:r>
            <a:endParaRPr lang="en-US" sz="2400" dirty="0"/>
          </a:p>
        </p:txBody>
      </p:sp>
      <p:sp>
        <p:nvSpPr>
          <p:cNvPr id="8" name="Прямоугольник 7"/>
          <p:cNvSpPr/>
          <p:nvPr/>
        </p:nvSpPr>
        <p:spPr>
          <a:xfrm>
            <a:off x="433387" y="1225689"/>
            <a:ext cx="7479506" cy="5632311"/>
          </a:xfrm>
          <a:prstGeom prst="rect">
            <a:avLst/>
          </a:prstGeom>
        </p:spPr>
        <p:txBody>
          <a:bodyPr wrap="square">
            <a:spAutoFit/>
          </a:bodyPr>
          <a:lstStyle/>
          <a:p>
            <a:pPr algn="just"/>
            <a:r>
              <a:rPr lang="ru-RU" sz="2000" dirty="0" err="1" smtClean="0"/>
              <a:t>Оптикалық</a:t>
            </a:r>
            <a:r>
              <a:rPr lang="ru-RU" sz="2000" dirty="0" smtClean="0"/>
              <a:t> </a:t>
            </a:r>
            <a:r>
              <a:rPr lang="ru-RU" sz="2000" dirty="0" err="1"/>
              <a:t>мультиплексорлардың</a:t>
            </a:r>
            <a:r>
              <a:rPr lang="ru-RU" sz="2000" dirty="0"/>
              <a:t> </a:t>
            </a:r>
            <a:r>
              <a:rPr lang="ru-RU" sz="2000" dirty="0" err="1"/>
              <a:t>тағы</a:t>
            </a:r>
            <a:r>
              <a:rPr lang="ru-RU" sz="2000" dirty="0"/>
              <a:t> </a:t>
            </a:r>
            <a:r>
              <a:rPr lang="ru-RU" sz="2000" dirty="0" err="1"/>
              <a:t>бір</a:t>
            </a:r>
            <a:r>
              <a:rPr lang="ru-RU" sz="2000" dirty="0"/>
              <a:t> </a:t>
            </a:r>
            <a:r>
              <a:rPr lang="ru-RU" sz="2000" dirty="0" err="1"/>
              <a:t>түрі</a:t>
            </a:r>
            <a:r>
              <a:rPr lang="ru-RU" sz="2000" dirty="0"/>
              <a:t> </a:t>
            </a:r>
            <a:r>
              <a:rPr lang="ru-RU" sz="2000" dirty="0" err="1"/>
              <a:t>белгілі</a:t>
            </a:r>
            <a:r>
              <a:rPr lang="ru-RU" sz="2000" dirty="0"/>
              <a:t> </a:t>
            </a:r>
            <a:r>
              <a:rPr lang="ru-RU" sz="2000" dirty="0" err="1"/>
              <a:t>спектрлік</a:t>
            </a:r>
            <a:r>
              <a:rPr lang="ru-RU" sz="2000" dirty="0"/>
              <a:t> </a:t>
            </a:r>
            <a:r>
              <a:rPr lang="ru-RU" sz="2000" dirty="0" err="1"/>
              <a:t>сипаттамалары</a:t>
            </a:r>
            <a:r>
              <a:rPr lang="ru-RU" sz="2000" dirty="0"/>
              <a:t> бар </a:t>
            </a:r>
            <a:r>
              <a:rPr lang="ru-RU" sz="2000" dirty="0" err="1"/>
              <a:t>көп</a:t>
            </a:r>
            <a:r>
              <a:rPr lang="ru-RU" sz="2000" dirty="0"/>
              <a:t> </a:t>
            </a:r>
            <a:r>
              <a:rPr lang="ru-RU" sz="2000" dirty="0" err="1"/>
              <a:t>қабатты</a:t>
            </a:r>
            <a:r>
              <a:rPr lang="ru-RU" sz="2000" dirty="0"/>
              <a:t> </a:t>
            </a:r>
            <a:r>
              <a:rPr lang="ru-RU" sz="2000" dirty="0" err="1"/>
              <a:t>интерференциялық</a:t>
            </a:r>
            <a:r>
              <a:rPr lang="ru-RU" sz="2000" dirty="0"/>
              <a:t> </a:t>
            </a:r>
            <a:r>
              <a:rPr lang="ru-RU" sz="2000" dirty="0" err="1"/>
              <a:t>жабындарды</a:t>
            </a:r>
            <a:r>
              <a:rPr lang="ru-RU" sz="2000" dirty="0"/>
              <a:t> </a:t>
            </a:r>
            <a:r>
              <a:rPr lang="ru-RU" sz="2000" dirty="0" err="1"/>
              <a:t>қолдануға</a:t>
            </a:r>
            <a:r>
              <a:rPr lang="ru-RU" sz="2000" dirty="0"/>
              <a:t> </a:t>
            </a:r>
            <a:r>
              <a:rPr lang="ru-RU" sz="2000" dirty="0" err="1"/>
              <a:t>негізделген</a:t>
            </a:r>
            <a:r>
              <a:rPr lang="ru-RU" sz="2000" dirty="0"/>
              <a:t>. 16.3 </a:t>
            </a:r>
            <a:r>
              <a:rPr lang="ru-RU" sz="2000" dirty="0" err="1"/>
              <a:t>Суретте</a:t>
            </a:r>
            <a:r>
              <a:rPr lang="ru-RU" sz="2000" dirty="0"/>
              <a:t> ХБҰ </a:t>
            </a:r>
            <a:r>
              <a:rPr lang="ru-RU" sz="2000" dirty="0" err="1"/>
              <a:t>құрылымы</a:t>
            </a:r>
            <a:r>
              <a:rPr lang="ru-RU" sz="2000" dirty="0"/>
              <a:t> мен </a:t>
            </a:r>
            <a:r>
              <a:rPr lang="ru-RU" sz="2000" dirty="0" err="1"/>
              <a:t>жұмысының</a:t>
            </a:r>
            <a:r>
              <a:rPr lang="ru-RU" sz="2000" dirty="0"/>
              <a:t> </a:t>
            </a:r>
            <a:r>
              <a:rPr lang="ru-RU" sz="2000" dirty="0" err="1"/>
              <a:t>диаграммасын</a:t>
            </a:r>
            <a:r>
              <a:rPr lang="ru-RU" sz="2000" dirty="0"/>
              <a:t> </a:t>
            </a:r>
            <a:r>
              <a:rPr lang="ru-RU" sz="2000" dirty="0" err="1"/>
              <a:t>көрсетеді</a:t>
            </a:r>
            <a:r>
              <a:rPr lang="ru-RU" sz="2000" dirty="0"/>
              <a:t>.</a:t>
            </a:r>
          </a:p>
          <a:p>
            <a:pPr algn="just"/>
            <a:r>
              <a:rPr lang="ru-RU" sz="2000" dirty="0" err="1" smtClean="0"/>
              <a:t>Қалыңдығы</a:t>
            </a:r>
            <a:r>
              <a:rPr lang="ru-RU" sz="2000" dirty="0" smtClean="0"/>
              <a:t> </a:t>
            </a:r>
            <a:r>
              <a:rPr lang="ru-RU" sz="2000" dirty="0"/>
              <a:t>1 - 2 мм </a:t>
            </a:r>
            <a:r>
              <a:rPr lang="ru-RU" sz="2000" dirty="0" err="1"/>
              <a:t>жұқа</a:t>
            </a:r>
            <a:r>
              <a:rPr lang="ru-RU" sz="2000" dirty="0"/>
              <a:t> кварц </a:t>
            </a:r>
            <a:r>
              <a:rPr lang="ru-RU" sz="2000" dirty="0" err="1"/>
              <a:t>пластинасында</a:t>
            </a:r>
            <a:r>
              <a:rPr lang="ru-RU" sz="2000" dirty="0"/>
              <a:t> </a:t>
            </a:r>
            <a:r>
              <a:rPr lang="ru-RU" sz="2000" dirty="0" err="1"/>
              <a:t>көпқабатты</a:t>
            </a:r>
            <a:r>
              <a:rPr lang="ru-RU" sz="2000" dirty="0"/>
              <a:t> </a:t>
            </a:r>
            <a:r>
              <a:rPr lang="ru-RU" sz="2000" dirty="0" err="1"/>
              <a:t>жабындарды</a:t>
            </a:r>
            <a:r>
              <a:rPr lang="ru-RU" sz="2000" dirty="0"/>
              <a:t> </a:t>
            </a:r>
            <a:r>
              <a:rPr lang="ru-RU" sz="2000" dirty="0" err="1"/>
              <a:t>шашырату</a:t>
            </a:r>
            <a:r>
              <a:rPr lang="ru-RU" sz="2000" dirty="0"/>
              <a:t> - </a:t>
            </a:r>
            <a:r>
              <a:rPr lang="ru-RU" sz="2000" dirty="0" err="1"/>
              <a:t>оптикалық</a:t>
            </a:r>
            <a:r>
              <a:rPr lang="ru-RU" sz="2000" dirty="0"/>
              <a:t> </a:t>
            </a:r>
            <a:r>
              <a:rPr lang="ru-RU" sz="2000" dirty="0" err="1"/>
              <a:t>интерференциялық</a:t>
            </a:r>
            <a:r>
              <a:rPr lang="ru-RU" sz="2000" dirty="0"/>
              <a:t> </a:t>
            </a:r>
            <a:r>
              <a:rPr lang="ru-RU" sz="2000" dirty="0" err="1"/>
              <a:t>сүзгілер</a:t>
            </a:r>
            <a:r>
              <a:rPr lang="ru-RU" sz="2000" dirty="0"/>
              <a:t> </a:t>
            </a:r>
            <a:r>
              <a:rPr lang="en-US" sz="2000" dirty="0"/>
              <a:t>OT1...</a:t>
            </a:r>
            <a:r>
              <a:rPr lang="en-US" sz="2000" dirty="0" err="1"/>
              <a:t>OTm</a:t>
            </a:r>
            <a:r>
              <a:rPr lang="en-US" sz="2000" dirty="0"/>
              <a:t>. </a:t>
            </a:r>
            <a:r>
              <a:rPr lang="ru-RU" sz="2000" dirty="0" err="1"/>
              <a:t>Олар</a:t>
            </a:r>
            <a:r>
              <a:rPr lang="ru-RU" sz="2000" dirty="0"/>
              <a:t> </a:t>
            </a:r>
            <a:r>
              <a:rPr lang="ru-RU" sz="2000" dirty="0" err="1"/>
              <a:t>пластинаның</a:t>
            </a:r>
            <a:r>
              <a:rPr lang="ru-RU" sz="2000" dirty="0"/>
              <a:t> </a:t>
            </a:r>
            <a:r>
              <a:rPr lang="ru-RU" sz="2000" dirty="0" err="1"/>
              <a:t>екі</a:t>
            </a:r>
            <a:r>
              <a:rPr lang="ru-RU" sz="2000" dirty="0"/>
              <a:t> </a:t>
            </a:r>
            <a:r>
              <a:rPr lang="ru-RU" sz="2000" dirty="0" err="1"/>
              <a:t>жағында</a:t>
            </a:r>
            <a:r>
              <a:rPr lang="ru-RU" sz="2000" dirty="0"/>
              <a:t> </a:t>
            </a:r>
            <a:r>
              <a:rPr lang="ru-RU" sz="2000" dirty="0" err="1"/>
              <a:t>белгілі</a:t>
            </a:r>
            <a:r>
              <a:rPr lang="ru-RU" sz="2000" dirty="0"/>
              <a:t> </a:t>
            </a:r>
            <a:r>
              <a:rPr lang="ru-RU" sz="2000" dirty="0" err="1"/>
              <a:t>бір</a:t>
            </a:r>
            <a:r>
              <a:rPr lang="ru-RU" sz="2000" dirty="0"/>
              <a:t> </a:t>
            </a:r>
            <a:r>
              <a:rPr lang="ru-RU" sz="2000" dirty="0" err="1"/>
              <a:t>қадаммен</a:t>
            </a:r>
            <a:r>
              <a:rPr lang="ru-RU" sz="2000" dirty="0"/>
              <a:t> </a:t>
            </a:r>
            <a:r>
              <a:rPr lang="ru-RU" sz="2000" dirty="0" err="1"/>
              <a:t>қолданылады</a:t>
            </a:r>
            <a:r>
              <a:rPr lang="ru-RU" sz="2000" dirty="0"/>
              <a:t> </a:t>
            </a:r>
            <a:r>
              <a:rPr lang="ru-RU" sz="2000" dirty="0" err="1"/>
              <a:t>және</a:t>
            </a:r>
            <a:r>
              <a:rPr lang="ru-RU" sz="2000" dirty="0"/>
              <a:t> </a:t>
            </a:r>
            <a:r>
              <a:rPr lang="ru-RU" sz="2000" dirty="0" err="1"/>
              <a:t>екінші</a:t>
            </a:r>
            <a:r>
              <a:rPr lang="ru-RU" sz="2000" dirty="0"/>
              <a:t> </a:t>
            </a:r>
            <a:r>
              <a:rPr lang="ru-RU" sz="2000" dirty="0" err="1"/>
              <a:t>жағына</a:t>
            </a:r>
            <a:r>
              <a:rPr lang="ru-RU" sz="2000" dirty="0"/>
              <a:t> </a:t>
            </a:r>
            <a:r>
              <a:rPr lang="ru-RU" sz="2000" dirty="0" err="1"/>
              <a:t>қатысты</a:t>
            </a:r>
            <a:r>
              <a:rPr lang="ru-RU" sz="2000" dirty="0"/>
              <a:t> </a:t>
            </a:r>
            <a:r>
              <a:rPr lang="ru-RU" sz="2000" dirty="0" err="1"/>
              <a:t>ығыстырылады</a:t>
            </a:r>
            <a:r>
              <a:rPr lang="ru-RU" sz="2000" dirty="0"/>
              <a:t>. </a:t>
            </a:r>
            <a:r>
              <a:rPr lang="en-US" sz="2000" dirty="0"/>
              <a:t>OB1 </a:t>
            </a:r>
            <a:r>
              <a:rPr lang="ru-RU" sz="2000" dirty="0" err="1"/>
              <a:t>оптикалық</a:t>
            </a:r>
            <a:r>
              <a:rPr lang="ru-RU" sz="2000" dirty="0"/>
              <a:t> </a:t>
            </a:r>
            <a:r>
              <a:rPr lang="ru-RU" sz="2000" dirty="0" err="1"/>
              <a:t>талшықтағы</a:t>
            </a:r>
            <a:r>
              <a:rPr lang="ru-RU" sz="2000" dirty="0"/>
              <a:t> </a:t>
            </a:r>
            <a:r>
              <a:rPr lang="el-GR" sz="2000" dirty="0"/>
              <a:t>λ1..λ</a:t>
            </a:r>
            <a:r>
              <a:rPr lang="en-US" sz="2000" dirty="0"/>
              <a:t>t </a:t>
            </a:r>
            <a:r>
              <a:rPr lang="ru-RU" sz="2000" dirty="0" err="1"/>
              <a:t>толқын</a:t>
            </a:r>
            <a:r>
              <a:rPr lang="ru-RU" sz="2000" dirty="0"/>
              <a:t> </a:t>
            </a:r>
            <a:r>
              <a:rPr lang="ru-RU" sz="2000" dirty="0" err="1"/>
              <a:t>ұзындығы</a:t>
            </a:r>
            <a:r>
              <a:rPr lang="ru-RU" sz="2000" dirty="0"/>
              <a:t> бар </a:t>
            </a:r>
            <a:r>
              <a:rPr lang="ru-RU" sz="2000" dirty="0" err="1"/>
              <a:t>оптикалық</a:t>
            </a:r>
            <a:r>
              <a:rPr lang="ru-RU" sz="2000" dirty="0"/>
              <a:t> </a:t>
            </a:r>
            <a:r>
              <a:rPr lang="en-US" sz="2000" dirty="0"/>
              <a:t>DWDM </a:t>
            </a:r>
            <a:r>
              <a:rPr lang="ru-RU" sz="2000" dirty="0" err="1"/>
              <a:t>топтық</a:t>
            </a:r>
            <a:r>
              <a:rPr lang="ru-RU" sz="2000" dirty="0"/>
              <a:t> сигнал </a:t>
            </a:r>
            <a:r>
              <a:rPr lang="ru-RU" sz="2000" dirty="0" err="1"/>
              <a:t>пластинаның</a:t>
            </a:r>
            <a:r>
              <a:rPr lang="ru-RU" sz="2000" dirty="0"/>
              <a:t> </a:t>
            </a:r>
            <a:r>
              <a:rPr lang="ru-RU" sz="2000" dirty="0" err="1"/>
              <a:t>сол</a:t>
            </a:r>
            <a:r>
              <a:rPr lang="ru-RU" sz="2000" dirty="0"/>
              <a:t> </a:t>
            </a:r>
            <a:r>
              <a:rPr lang="ru-RU" sz="2000" dirty="0" err="1"/>
              <a:t>жағына</a:t>
            </a:r>
            <a:r>
              <a:rPr lang="ru-RU" sz="2000" dirty="0"/>
              <a:t> </a:t>
            </a:r>
            <a:r>
              <a:rPr lang="ru-RU" sz="2000" dirty="0" err="1"/>
              <a:t>және</a:t>
            </a:r>
            <a:r>
              <a:rPr lang="ru-RU" sz="2000" dirty="0"/>
              <a:t> </a:t>
            </a:r>
            <a:r>
              <a:rPr lang="ru-RU" sz="2000" dirty="0" err="1"/>
              <a:t>ол</a:t>
            </a:r>
            <a:r>
              <a:rPr lang="ru-RU" sz="2000" dirty="0"/>
              <a:t> </a:t>
            </a:r>
            <a:r>
              <a:rPr lang="ru-RU" sz="2000" dirty="0" err="1"/>
              <a:t>арқылы</a:t>
            </a:r>
            <a:r>
              <a:rPr lang="ru-RU" sz="2000" dirty="0"/>
              <a:t> </a:t>
            </a:r>
            <a:r>
              <a:rPr lang="en-US" sz="2000" dirty="0"/>
              <a:t>OT1-</a:t>
            </a:r>
            <a:r>
              <a:rPr lang="ru-RU" sz="2000" dirty="0" err="1"/>
              <a:t>ге</a:t>
            </a:r>
            <a:r>
              <a:rPr lang="ru-RU" sz="2000" dirty="0"/>
              <a:t> </a:t>
            </a:r>
            <a:r>
              <a:rPr lang="ru-RU" sz="2000" dirty="0" err="1"/>
              <a:t>бағытталған</a:t>
            </a:r>
            <a:r>
              <a:rPr lang="ru-RU" sz="2000" dirty="0"/>
              <a:t>. </a:t>
            </a:r>
            <a:r>
              <a:rPr lang="ru-RU" sz="2000" dirty="0" err="1"/>
              <a:t>Суреттен</a:t>
            </a:r>
            <a:r>
              <a:rPr lang="ru-RU" sz="2000" dirty="0"/>
              <a:t> </a:t>
            </a:r>
            <a:r>
              <a:rPr lang="ru-RU" sz="2000" dirty="0" err="1"/>
              <a:t>көрініп</a:t>
            </a:r>
            <a:r>
              <a:rPr lang="ru-RU" sz="2000" dirty="0"/>
              <a:t> </a:t>
            </a:r>
            <a:r>
              <a:rPr lang="ru-RU" sz="2000" dirty="0" err="1"/>
              <a:t>тұрғандай</a:t>
            </a:r>
            <a:r>
              <a:rPr lang="ru-RU" sz="2000" dirty="0"/>
              <a:t>, </a:t>
            </a:r>
            <a:r>
              <a:rPr lang="en-US" sz="2000" dirty="0"/>
              <a:t>OB1, OB2, </a:t>
            </a:r>
            <a:r>
              <a:rPr lang="en-US" sz="2000" dirty="0" err="1"/>
              <a:t>OBm</a:t>
            </a:r>
            <a:r>
              <a:rPr lang="en-US" sz="2000" dirty="0"/>
              <a:t> </a:t>
            </a:r>
            <a:r>
              <a:rPr lang="ru-RU" sz="2000" dirty="0" err="1"/>
              <a:t>талшықтар</a:t>
            </a:r>
            <a:r>
              <a:rPr lang="ru-RU" sz="2000" dirty="0"/>
              <a:t> </a:t>
            </a:r>
            <a:r>
              <a:rPr lang="ru-RU" sz="2000" dirty="0" err="1"/>
              <a:t>осьтері</a:t>
            </a:r>
            <a:r>
              <a:rPr lang="ru-RU" sz="2000" dirty="0"/>
              <a:t> </a:t>
            </a:r>
            <a:r>
              <a:rPr lang="ru-RU" sz="2000" dirty="0" err="1"/>
              <a:t>пластинаның</a:t>
            </a:r>
            <a:r>
              <a:rPr lang="ru-RU" sz="2000" dirty="0"/>
              <a:t> </a:t>
            </a:r>
            <a:r>
              <a:rPr lang="ru-RU" sz="2000" dirty="0" err="1"/>
              <a:t>жазықтығына</a:t>
            </a:r>
            <a:r>
              <a:rPr lang="ru-RU" sz="2000" dirty="0"/>
              <a:t> </a:t>
            </a:r>
            <a:r>
              <a:rPr lang="ru-RU" sz="2000" dirty="0" err="1"/>
              <a:t>белгілі</a:t>
            </a:r>
            <a:r>
              <a:rPr lang="ru-RU" sz="2000" dirty="0"/>
              <a:t> </a:t>
            </a:r>
            <a:r>
              <a:rPr lang="ru-RU" sz="2000" dirty="0" err="1"/>
              <a:t>бір</a:t>
            </a:r>
            <a:r>
              <a:rPr lang="ru-RU" sz="2000" dirty="0"/>
              <a:t> </a:t>
            </a:r>
            <a:r>
              <a:rPr lang="ru-RU" sz="2000" dirty="0" err="1"/>
              <a:t>бұрыштармен</a:t>
            </a:r>
            <a:r>
              <a:rPr lang="ru-RU" sz="2000" dirty="0"/>
              <a:t> </a:t>
            </a:r>
            <a:r>
              <a:rPr lang="ru-RU" sz="2000" dirty="0" err="1"/>
              <a:t>көлбеу</a:t>
            </a:r>
            <a:r>
              <a:rPr lang="ru-RU" sz="2000" dirty="0"/>
              <a:t>. </a:t>
            </a:r>
            <a:r>
              <a:rPr lang="ru-RU" sz="2000" dirty="0" err="1"/>
              <a:t>Оптикалық</a:t>
            </a:r>
            <a:r>
              <a:rPr lang="ru-RU" sz="2000" dirty="0"/>
              <a:t> </a:t>
            </a:r>
            <a:r>
              <a:rPr lang="ru-RU" sz="2000" dirty="0" err="1"/>
              <a:t>интерфильтр</a:t>
            </a:r>
            <a:r>
              <a:rPr lang="ru-RU" sz="2000" dirty="0"/>
              <a:t> </a:t>
            </a:r>
            <a:r>
              <a:rPr lang="en-US" sz="2000" dirty="0"/>
              <a:t>OT1 </a:t>
            </a:r>
            <a:r>
              <a:rPr lang="ru-RU" sz="2000" dirty="0" err="1"/>
              <a:t>ол</a:t>
            </a:r>
            <a:r>
              <a:rPr lang="ru-RU" sz="2000" dirty="0"/>
              <a:t> </a:t>
            </a:r>
            <a:r>
              <a:rPr lang="ru-RU" sz="2000" dirty="0" err="1"/>
              <a:t>арқылы</a:t>
            </a:r>
            <a:r>
              <a:rPr lang="ru-RU" sz="2000" dirty="0"/>
              <a:t> тек </a:t>
            </a:r>
            <a:r>
              <a:rPr lang="ru-RU" sz="2000" dirty="0" err="1"/>
              <a:t>толқын</a:t>
            </a:r>
            <a:r>
              <a:rPr lang="ru-RU" sz="2000" dirty="0"/>
              <a:t> </a:t>
            </a:r>
            <a:r>
              <a:rPr lang="ru-RU" sz="2000" dirty="0" err="1"/>
              <a:t>ұзындығы</a:t>
            </a:r>
            <a:r>
              <a:rPr lang="ru-RU" sz="2000" dirty="0"/>
              <a:t> </a:t>
            </a:r>
            <a:r>
              <a:rPr lang="el-GR" sz="2000" dirty="0"/>
              <a:t>λ1 </a:t>
            </a:r>
            <a:r>
              <a:rPr lang="ru-RU" sz="2000" dirty="0" err="1"/>
              <a:t>өтетіндей</a:t>
            </a:r>
            <a:r>
              <a:rPr lang="ru-RU" sz="2000" dirty="0"/>
              <a:t> </a:t>
            </a:r>
            <a:r>
              <a:rPr lang="ru-RU" sz="2000" dirty="0" err="1"/>
              <a:t>етіп</a:t>
            </a:r>
            <a:r>
              <a:rPr lang="ru-RU" sz="2000" dirty="0"/>
              <a:t> </a:t>
            </a:r>
            <a:r>
              <a:rPr lang="ru-RU" sz="2000" dirty="0" err="1"/>
              <a:t>жобаланған</a:t>
            </a:r>
            <a:r>
              <a:rPr lang="ru-RU" sz="2000" dirty="0"/>
              <a:t> </a:t>
            </a:r>
            <a:r>
              <a:rPr lang="ru-RU" sz="2000" dirty="0" err="1"/>
              <a:t>және</a:t>
            </a:r>
            <a:r>
              <a:rPr lang="ru-RU" sz="2000" dirty="0"/>
              <a:t> </a:t>
            </a:r>
            <a:r>
              <a:rPr lang="ru-RU" sz="2000" dirty="0" err="1"/>
              <a:t>жасалған</a:t>
            </a:r>
            <a:r>
              <a:rPr lang="ru-RU" sz="2000" dirty="0"/>
              <a:t>, </a:t>
            </a:r>
            <a:r>
              <a:rPr lang="ru-RU" sz="2000" dirty="0" err="1"/>
              <a:t>толқын</a:t>
            </a:r>
            <a:r>
              <a:rPr lang="ru-RU" sz="2000" dirty="0"/>
              <a:t> </a:t>
            </a:r>
            <a:r>
              <a:rPr lang="ru-RU" sz="2000" dirty="0" err="1"/>
              <a:t>ұзындығы</a:t>
            </a:r>
            <a:r>
              <a:rPr lang="ru-RU" sz="2000" dirty="0"/>
              <a:t> </a:t>
            </a:r>
            <a:r>
              <a:rPr lang="el-GR" sz="2000" dirty="0"/>
              <a:t>λ2..λ</a:t>
            </a:r>
            <a:r>
              <a:rPr lang="en-US" sz="2000" dirty="0"/>
              <a:t>t </a:t>
            </a:r>
            <a:r>
              <a:rPr lang="ru-RU" sz="2000" dirty="0" err="1"/>
              <a:t>болатын</a:t>
            </a:r>
            <a:r>
              <a:rPr lang="ru-RU" sz="2000" dirty="0"/>
              <a:t> </a:t>
            </a:r>
            <a:r>
              <a:rPr lang="ru-RU" sz="2000" dirty="0" err="1"/>
              <a:t>ағынның</a:t>
            </a:r>
            <a:r>
              <a:rPr lang="ru-RU" sz="2000" dirty="0"/>
              <a:t> </a:t>
            </a:r>
            <a:r>
              <a:rPr lang="ru-RU" sz="2000" dirty="0" err="1"/>
              <a:t>қалған</a:t>
            </a:r>
            <a:r>
              <a:rPr lang="ru-RU" sz="2000" dirty="0"/>
              <a:t> </a:t>
            </a:r>
            <a:r>
              <a:rPr lang="ru-RU" sz="2000" dirty="0" err="1"/>
              <a:t>бөлігі</a:t>
            </a:r>
            <a:r>
              <a:rPr lang="ru-RU" sz="2000" dirty="0"/>
              <a:t> </a:t>
            </a:r>
            <a:r>
              <a:rPr lang="ru-RU" sz="2000" dirty="0" err="1"/>
              <a:t>шағылысып</a:t>
            </a:r>
            <a:r>
              <a:rPr lang="ru-RU" sz="2000" dirty="0"/>
              <a:t>, </a:t>
            </a:r>
            <a:r>
              <a:rPr lang="ru-RU" sz="2000" dirty="0" err="1"/>
              <a:t>пластинаның</a:t>
            </a:r>
            <a:r>
              <a:rPr lang="ru-RU" sz="2000" dirty="0"/>
              <a:t> </a:t>
            </a:r>
            <a:r>
              <a:rPr lang="ru-RU" sz="2000" dirty="0" err="1"/>
              <a:t>қарама-қарсы</a:t>
            </a:r>
            <a:r>
              <a:rPr lang="ru-RU" sz="2000" dirty="0"/>
              <a:t>, </a:t>
            </a:r>
            <a:r>
              <a:rPr lang="ru-RU" sz="2000" dirty="0" err="1"/>
              <a:t>ішкі</a:t>
            </a:r>
            <a:r>
              <a:rPr lang="ru-RU" sz="2000" dirty="0"/>
              <a:t> </a:t>
            </a:r>
            <a:r>
              <a:rPr lang="ru-RU" sz="2000" dirty="0" err="1"/>
              <a:t>жағындағы</a:t>
            </a:r>
            <a:r>
              <a:rPr lang="ru-RU" sz="2000" dirty="0"/>
              <a:t> </a:t>
            </a:r>
            <a:r>
              <a:rPr lang="en-US" sz="2000" dirty="0"/>
              <a:t>OT2 </a:t>
            </a:r>
            <a:r>
              <a:rPr lang="ru-RU" sz="2000" dirty="0" err="1"/>
              <a:t>жабынына</a:t>
            </a:r>
            <a:r>
              <a:rPr lang="ru-RU" sz="2000" dirty="0"/>
              <a:t> </a:t>
            </a:r>
            <a:r>
              <a:rPr lang="ru-RU" sz="2000" dirty="0" err="1"/>
              <a:t>түседі</a:t>
            </a:r>
            <a:r>
              <a:rPr lang="ru-RU" sz="2000" dirty="0"/>
              <a:t>. </a:t>
            </a:r>
            <a:r>
              <a:rPr lang="ru-RU" sz="2000" dirty="0" err="1"/>
              <a:t>Бұл</a:t>
            </a:r>
            <a:r>
              <a:rPr lang="ru-RU" sz="2000" dirty="0"/>
              <a:t> </a:t>
            </a:r>
            <a:r>
              <a:rPr lang="en-US" sz="2000" dirty="0"/>
              <a:t>OT2 </a:t>
            </a:r>
            <a:r>
              <a:rPr lang="ru-RU" sz="2000" dirty="0" err="1"/>
              <a:t>сүзгісі</a:t>
            </a:r>
            <a:r>
              <a:rPr lang="ru-RU" sz="2000" dirty="0"/>
              <a:t> тек </a:t>
            </a:r>
            <a:r>
              <a:rPr lang="el-GR" sz="2000" dirty="0"/>
              <a:t>λ2 </a:t>
            </a:r>
            <a:r>
              <a:rPr lang="ru-RU" sz="2000" dirty="0" err="1"/>
              <a:t>өтеді</a:t>
            </a:r>
            <a:r>
              <a:rPr lang="ru-RU" sz="2000" dirty="0"/>
              <a:t>, </a:t>
            </a:r>
            <a:r>
              <a:rPr lang="el-GR" sz="2000" dirty="0"/>
              <a:t>λ3..λ</a:t>
            </a:r>
            <a:r>
              <a:rPr lang="en-US" sz="2000" dirty="0"/>
              <a:t>t </a:t>
            </a:r>
            <a:r>
              <a:rPr lang="ru-RU" sz="2000" dirty="0"/>
              <a:t>бар </a:t>
            </a:r>
            <a:r>
              <a:rPr lang="ru-RU" sz="2000" dirty="0" err="1"/>
              <a:t>ағынның</a:t>
            </a:r>
            <a:r>
              <a:rPr lang="ru-RU" sz="2000" dirty="0"/>
              <a:t> </a:t>
            </a:r>
            <a:r>
              <a:rPr lang="ru-RU" sz="2000" dirty="0" err="1"/>
              <a:t>қалған</a:t>
            </a:r>
            <a:r>
              <a:rPr lang="ru-RU" sz="2000" dirty="0"/>
              <a:t> </a:t>
            </a:r>
            <a:r>
              <a:rPr lang="ru-RU" sz="2000" dirty="0" err="1"/>
              <a:t>бөлігі</a:t>
            </a:r>
            <a:r>
              <a:rPr lang="ru-RU" sz="2000" dirty="0"/>
              <a:t> </a:t>
            </a:r>
            <a:r>
              <a:rPr lang="en-US" sz="2000" dirty="0"/>
              <a:t>OT3 </a:t>
            </a:r>
            <a:r>
              <a:rPr lang="ru-RU" sz="2000" dirty="0" err="1"/>
              <a:t>жағына</a:t>
            </a:r>
            <a:r>
              <a:rPr lang="ru-RU" sz="2000" dirty="0"/>
              <a:t> </a:t>
            </a:r>
            <a:r>
              <a:rPr lang="ru-RU" sz="2000" dirty="0" err="1"/>
              <a:t>шағылысады</a:t>
            </a:r>
            <a:r>
              <a:rPr lang="ru-RU" sz="2000" dirty="0" smtClean="0"/>
              <a:t>.</a:t>
            </a:r>
            <a:endParaRPr lang="ru-RU" sz="2000" dirty="0"/>
          </a:p>
        </p:txBody>
      </p:sp>
      <p:sp>
        <p:nvSpPr>
          <p:cNvPr id="9" name="Прямоугольник 8"/>
          <p:cNvSpPr/>
          <p:nvPr/>
        </p:nvSpPr>
        <p:spPr>
          <a:xfrm>
            <a:off x="8432006" y="4616157"/>
            <a:ext cx="3376612" cy="1754326"/>
          </a:xfrm>
          <a:prstGeom prst="rect">
            <a:avLst/>
          </a:prstGeom>
        </p:spPr>
        <p:txBody>
          <a:bodyPr wrap="square">
            <a:spAutoFit/>
          </a:bodyPr>
          <a:lstStyle/>
          <a:p>
            <a:pPr algn="ctr"/>
            <a:endParaRPr lang="ru-RU" dirty="0"/>
          </a:p>
          <a:p>
            <a:pPr algn="ctr"/>
            <a:r>
              <a:rPr lang="ru-RU" dirty="0"/>
              <a:t> </a:t>
            </a:r>
          </a:p>
          <a:p>
            <a:pPr algn="ctr"/>
            <a:r>
              <a:rPr lang="ru-RU" dirty="0"/>
              <a:t>16.3-сурет. </a:t>
            </a:r>
            <a:r>
              <a:rPr lang="ru-RU" dirty="0" err="1"/>
              <a:t>Интерференциялық</a:t>
            </a:r>
            <a:r>
              <a:rPr lang="ru-RU" dirty="0"/>
              <a:t> </a:t>
            </a:r>
            <a:r>
              <a:rPr lang="ru-RU" dirty="0" err="1"/>
              <a:t>оптикалық</a:t>
            </a:r>
            <a:r>
              <a:rPr lang="ru-RU" dirty="0"/>
              <a:t> </a:t>
            </a:r>
            <a:r>
              <a:rPr lang="ru-RU" dirty="0" err="1"/>
              <a:t>мультиплексорлар</a:t>
            </a:r>
            <a:r>
              <a:rPr lang="ru-RU" dirty="0"/>
              <a:t> (</a:t>
            </a:r>
            <a:r>
              <a:rPr lang="en-US" dirty="0"/>
              <a:t>IOM) </a:t>
            </a:r>
            <a:r>
              <a:rPr lang="ru-RU" dirty="0" err="1"/>
              <a:t>құрылғысының</a:t>
            </a:r>
            <a:r>
              <a:rPr lang="ru-RU" dirty="0"/>
              <a:t> </a:t>
            </a:r>
            <a:r>
              <a:rPr lang="ru-RU" dirty="0" err="1"/>
              <a:t>схемасы</a:t>
            </a:r>
            <a:endParaRPr lang="ru-RU" dirty="0"/>
          </a:p>
          <a:p>
            <a:pPr algn="ctr"/>
            <a:endParaRPr lang="ru-RU" dirty="0"/>
          </a:p>
        </p:txBody>
      </p:sp>
      <p:pic>
        <p:nvPicPr>
          <p:cNvPr id="11" name="image910.png"/>
          <p:cNvPicPr/>
          <p:nvPr/>
        </p:nvPicPr>
        <p:blipFill>
          <a:blip r:embed="rId2" cstate="print"/>
          <a:stretch>
            <a:fillRect/>
          </a:stretch>
        </p:blipFill>
        <p:spPr>
          <a:xfrm>
            <a:off x="8172449" y="1528224"/>
            <a:ext cx="3895725" cy="3488384"/>
          </a:xfrm>
          <a:prstGeom prst="rect">
            <a:avLst/>
          </a:prstGeom>
        </p:spPr>
      </p:pic>
    </p:spTree>
    <p:extLst>
      <p:ext uri="{BB962C8B-B14F-4D97-AF65-F5344CB8AC3E}">
        <p14:creationId xmlns:p14="http://schemas.microsoft.com/office/powerpoint/2010/main" val="256152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3"/>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Нашивка 4"/>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solidFill>
                  <a:schemeClr val="tx1"/>
                </a:solidFill>
              </a:rPr>
              <a:t>7</a:t>
            </a:r>
            <a:endParaRPr lang="ru-RU" dirty="0">
              <a:solidFill>
                <a:schemeClr val="tx1"/>
              </a:solidFill>
            </a:endParaRPr>
          </a:p>
        </p:txBody>
      </p:sp>
      <p:sp>
        <p:nvSpPr>
          <p:cNvPr id="2" name="Прямоугольник 1"/>
          <p:cNvSpPr/>
          <p:nvPr/>
        </p:nvSpPr>
        <p:spPr>
          <a:xfrm>
            <a:off x="164307" y="397815"/>
            <a:ext cx="10729913"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400" dirty="0" err="1"/>
              <a:t>Оптикалық</a:t>
            </a:r>
            <a:r>
              <a:rPr lang="ru-RU" sz="2400" dirty="0"/>
              <a:t> </a:t>
            </a:r>
            <a:r>
              <a:rPr lang="ru-RU" sz="2400" dirty="0" err="1"/>
              <a:t>кедергі</a:t>
            </a:r>
            <a:r>
              <a:rPr lang="ru-RU" sz="2400" dirty="0"/>
              <a:t> </a:t>
            </a:r>
            <a:r>
              <a:rPr lang="ru-RU" sz="2400" dirty="0" err="1"/>
              <a:t>мультиплексорлары</a:t>
            </a:r>
            <a:r>
              <a:rPr lang="ru-RU" sz="2400" dirty="0"/>
              <a:t> (</a:t>
            </a:r>
            <a:r>
              <a:rPr lang="en-US" sz="2400" dirty="0"/>
              <a:t>IOM)</a:t>
            </a:r>
            <a:endParaRPr lang="en-US" sz="2400" dirty="0"/>
          </a:p>
        </p:txBody>
      </p:sp>
      <p:sp>
        <p:nvSpPr>
          <p:cNvPr id="6" name="Прямоугольник 5"/>
          <p:cNvSpPr/>
          <p:nvPr/>
        </p:nvSpPr>
        <p:spPr>
          <a:xfrm>
            <a:off x="942976" y="1793171"/>
            <a:ext cx="10329863" cy="4401205"/>
          </a:xfrm>
          <a:prstGeom prst="rect">
            <a:avLst/>
          </a:prstGeom>
        </p:spPr>
        <p:txBody>
          <a:bodyPr wrap="square">
            <a:spAutoFit/>
          </a:bodyPr>
          <a:lstStyle/>
          <a:p>
            <a:pPr algn="just"/>
            <a:r>
              <a:rPr lang="ru-RU" sz="2000" dirty="0"/>
              <a:t>Осы </a:t>
            </a:r>
            <a:r>
              <a:rPr lang="ru-RU" sz="2000" dirty="0" err="1"/>
              <a:t>типтегі</a:t>
            </a:r>
            <a:r>
              <a:rPr lang="ru-RU" sz="2000" dirty="0"/>
              <a:t> </a:t>
            </a:r>
            <a:r>
              <a:rPr lang="ru-RU" sz="2000" dirty="0" err="1"/>
              <a:t>мультиплексорлар</a:t>
            </a:r>
            <a:r>
              <a:rPr lang="ru-RU" sz="2000" dirty="0"/>
              <a:t> </a:t>
            </a:r>
            <a:r>
              <a:rPr lang="ru-RU" sz="2000" dirty="0" err="1"/>
              <a:t>жинақталған</a:t>
            </a:r>
            <a:r>
              <a:rPr lang="ru-RU" sz="2000" dirty="0"/>
              <a:t> </a:t>
            </a:r>
            <a:r>
              <a:rPr lang="ru-RU" sz="2000" dirty="0" err="1"/>
              <a:t>кедергілердің</a:t>
            </a:r>
            <a:r>
              <a:rPr lang="ru-RU" sz="2000" dirty="0"/>
              <a:t> </a:t>
            </a:r>
            <a:r>
              <a:rPr lang="ru-RU" sz="2000" dirty="0" err="1"/>
              <a:t>толық</a:t>
            </a:r>
            <a:r>
              <a:rPr lang="ru-RU" sz="2000" dirty="0"/>
              <a:t> </a:t>
            </a:r>
            <a:r>
              <a:rPr lang="ru-RU" sz="2000" dirty="0" err="1"/>
              <a:t>дерлік</a:t>
            </a:r>
            <a:r>
              <a:rPr lang="ru-RU" sz="2000" dirty="0"/>
              <a:t> </a:t>
            </a:r>
            <a:r>
              <a:rPr lang="ru-RU" sz="2000" dirty="0" err="1"/>
              <a:t>болмауымен</a:t>
            </a:r>
            <a:r>
              <a:rPr lang="ru-RU" sz="2000" dirty="0"/>
              <a:t> </a:t>
            </a:r>
            <a:r>
              <a:rPr lang="ru-RU" sz="2000" dirty="0" err="1"/>
              <a:t>ерекшеленеді</a:t>
            </a:r>
            <a:r>
              <a:rPr lang="ru-RU" sz="2000" dirty="0"/>
              <a:t> </a:t>
            </a:r>
            <a:r>
              <a:rPr lang="ru-RU" sz="2000" dirty="0" err="1"/>
              <a:t>және</a:t>
            </a:r>
            <a:r>
              <a:rPr lang="ru-RU" sz="2000" dirty="0"/>
              <a:t> </a:t>
            </a:r>
            <a:r>
              <a:rPr lang="ru-RU" sz="2000" dirty="0" err="1"/>
              <a:t>көрші</a:t>
            </a:r>
            <a:r>
              <a:rPr lang="ru-RU" sz="2000" dirty="0"/>
              <a:t> </a:t>
            </a:r>
            <a:r>
              <a:rPr lang="ru-RU" sz="2000" dirty="0" err="1"/>
              <a:t>арнадағы</a:t>
            </a:r>
            <a:r>
              <a:rPr lang="ru-RU" sz="2000" dirty="0"/>
              <a:t> </a:t>
            </a:r>
            <a:r>
              <a:rPr lang="ru-RU" sz="2000" dirty="0" err="1"/>
              <a:t>айқаспалы</a:t>
            </a:r>
            <a:r>
              <a:rPr lang="ru-RU" sz="2000" dirty="0"/>
              <a:t> </a:t>
            </a:r>
            <a:r>
              <a:rPr lang="ru-RU" sz="2000" dirty="0" err="1"/>
              <a:t>байланыс</a:t>
            </a:r>
            <a:r>
              <a:rPr lang="ru-RU" sz="2000" dirty="0"/>
              <a:t> </a:t>
            </a:r>
            <a:r>
              <a:rPr lang="ru-RU" sz="2000" dirty="0" err="1"/>
              <a:t>мөлшері</a:t>
            </a:r>
            <a:r>
              <a:rPr lang="ru-RU" sz="2000" dirty="0"/>
              <a:t> -60 дБ-</a:t>
            </a:r>
            <a:r>
              <a:rPr lang="ru-RU" sz="2000" dirty="0" err="1"/>
              <a:t>ден</a:t>
            </a:r>
            <a:r>
              <a:rPr lang="ru-RU" sz="2000" dirty="0"/>
              <a:t> аз (-20 дБ </a:t>
            </a:r>
            <a:r>
              <a:rPr lang="ru-RU" sz="2000" dirty="0" err="1"/>
              <a:t>деңгейінде</a:t>
            </a:r>
            <a:r>
              <a:rPr lang="ru-RU" sz="2000" dirty="0"/>
              <a:t>). </a:t>
            </a:r>
            <a:r>
              <a:rPr lang="ru-RU" sz="2000" dirty="0" err="1"/>
              <a:t>Бұл</a:t>
            </a:r>
            <a:r>
              <a:rPr lang="ru-RU" sz="2000" dirty="0"/>
              <a:t> </a:t>
            </a:r>
            <a:r>
              <a:rPr lang="ru-RU" sz="2000" dirty="0" err="1"/>
              <a:t>торлы</a:t>
            </a:r>
            <a:r>
              <a:rPr lang="ru-RU" sz="2000" dirty="0"/>
              <a:t> </a:t>
            </a:r>
            <a:r>
              <a:rPr lang="ru-RU" sz="2000" dirty="0" err="1"/>
              <a:t>типті</a:t>
            </a:r>
            <a:r>
              <a:rPr lang="ru-RU" sz="2000" dirty="0"/>
              <a:t> ОМ-мен </a:t>
            </a:r>
            <a:r>
              <a:rPr lang="ru-RU" sz="2000" dirty="0" err="1"/>
              <a:t>салыстырғанда</a:t>
            </a:r>
            <a:r>
              <a:rPr lang="ru-RU" sz="2000" dirty="0"/>
              <a:t> </a:t>
            </a:r>
            <a:r>
              <a:rPr lang="en-US" sz="2000" dirty="0" err="1"/>
              <a:t>interOM</a:t>
            </a:r>
            <a:r>
              <a:rPr lang="en-US" sz="2000" dirty="0"/>
              <a:t> </a:t>
            </a:r>
            <a:r>
              <a:rPr lang="ru-RU" sz="2000" dirty="0" err="1"/>
              <a:t>артықшылығының</a:t>
            </a:r>
            <a:r>
              <a:rPr lang="ru-RU" sz="2000" dirty="0"/>
              <a:t> </a:t>
            </a:r>
            <a:r>
              <a:rPr lang="ru-RU" sz="2000" dirty="0" err="1"/>
              <a:t>бірі</a:t>
            </a:r>
            <a:r>
              <a:rPr lang="ru-RU" sz="2000" dirty="0"/>
              <a:t>. </a:t>
            </a:r>
            <a:r>
              <a:rPr lang="ru-RU" sz="2000" dirty="0" err="1"/>
              <a:t>Олардың</a:t>
            </a:r>
            <a:r>
              <a:rPr lang="ru-RU" sz="2000" dirty="0"/>
              <a:t> </a:t>
            </a:r>
            <a:r>
              <a:rPr lang="ru-RU" sz="2000" dirty="0" err="1"/>
              <a:t>екінші</a:t>
            </a:r>
            <a:r>
              <a:rPr lang="ru-RU" sz="2000" dirty="0"/>
              <a:t>, кем </a:t>
            </a:r>
            <a:r>
              <a:rPr lang="ru-RU" sz="2000" dirty="0" err="1"/>
              <a:t>емес</a:t>
            </a:r>
            <a:r>
              <a:rPr lang="ru-RU" sz="2000" dirty="0"/>
              <a:t> </a:t>
            </a:r>
            <a:r>
              <a:rPr lang="ru-RU" sz="2000" dirty="0" err="1"/>
              <a:t>маңызды</a:t>
            </a:r>
            <a:r>
              <a:rPr lang="ru-RU" sz="2000" dirty="0"/>
              <a:t> </a:t>
            </a:r>
            <a:r>
              <a:rPr lang="ru-RU" sz="2000" dirty="0" err="1"/>
              <a:t>артықшылығы</a:t>
            </a:r>
            <a:r>
              <a:rPr lang="ru-RU" sz="2000" dirty="0"/>
              <a:t> - </a:t>
            </a:r>
            <a:r>
              <a:rPr lang="ru-RU" sz="2000" dirty="0" err="1"/>
              <a:t>қатаң</a:t>
            </a:r>
            <a:r>
              <a:rPr lang="ru-RU" sz="2000" dirty="0"/>
              <a:t> </a:t>
            </a:r>
            <a:r>
              <a:rPr lang="ru-RU" sz="2000" dirty="0" err="1"/>
              <a:t>температураны</a:t>
            </a:r>
            <a:r>
              <a:rPr lang="ru-RU" sz="2000" dirty="0"/>
              <a:t> </a:t>
            </a:r>
            <a:r>
              <a:rPr lang="ru-RU" sz="2000" dirty="0" err="1"/>
              <a:t>тұрақтандыруды</a:t>
            </a:r>
            <a:r>
              <a:rPr lang="ru-RU" sz="2000" dirty="0"/>
              <a:t> </a:t>
            </a:r>
            <a:r>
              <a:rPr lang="ru-RU" sz="2000" dirty="0" err="1"/>
              <a:t>қажет</a:t>
            </a:r>
            <a:r>
              <a:rPr lang="ru-RU" sz="2000" dirty="0"/>
              <a:t> </a:t>
            </a:r>
            <a:r>
              <a:rPr lang="ru-RU" sz="2000" dirty="0" err="1"/>
              <a:t>етпейтін</a:t>
            </a:r>
            <a:r>
              <a:rPr lang="ru-RU" sz="2000" dirty="0"/>
              <a:t> </a:t>
            </a:r>
            <a:r>
              <a:rPr lang="ru-RU" sz="2000" dirty="0" err="1"/>
              <a:t>спектрлік</a:t>
            </a:r>
            <a:r>
              <a:rPr lang="ru-RU" sz="2000" dirty="0"/>
              <a:t> </a:t>
            </a:r>
            <a:r>
              <a:rPr lang="ru-RU" sz="2000" dirty="0" err="1"/>
              <a:t>параметрлердің</a:t>
            </a:r>
            <a:r>
              <a:rPr lang="ru-RU" sz="2000" dirty="0"/>
              <a:t> </a:t>
            </a:r>
            <a:r>
              <a:rPr lang="ru-RU" sz="2000" dirty="0" err="1"/>
              <a:t>әлсіз</a:t>
            </a:r>
            <a:r>
              <a:rPr lang="ru-RU" sz="2000" dirty="0"/>
              <a:t> </a:t>
            </a:r>
            <a:r>
              <a:rPr lang="ru-RU" sz="2000" dirty="0" err="1"/>
              <a:t>тәуелділігі</a:t>
            </a:r>
            <a:r>
              <a:rPr lang="ru-RU" sz="2000" dirty="0"/>
              <a:t>.</a:t>
            </a:r>
          </a:p>
          <a:p>
            <a:pPr algn="just"/>
            <a:r>
              <a:rPr lang="en-US" sz="2000" dirty="0"/>
              <a:t>IOM </a:t>
            </a:r>
            <a:r>
              <a:rPr lang="ru-RU" sz="2000" dirty="0" err="1"/>
              <a:t>негізгі</a:t>
            </a:r>
            <a:r>
              <a:rPr lang="ru-RU" sz="2000" dirty="0"/>
              <a:t> </a:t>
            </a:r>
            <a:r>
              <a:rPr lang="ru-RU" sz="2000" dirty="0" err="1"/>
              <a:t>кемшілігі</a:t>
            </a:r>
            <a:r>
              <a:rPr lang="ru-RU" sz="2000" dirty="0"/>
              <a:t> </a:t>
            </a:r>
            <a:r>
              <a:rPr lang="ru-RU" sz="2000" dirty="0" err="1"/>
              <a:t>арнадағы</a:t>
            </a:r>
            <a:r>
              <a:rPr lang="ru-RU" sz="2000" dirty="0"/>
              <a:t> </a:t>
            </a:r>
            <a:r>
              <a:rPr lang="ru-RU" sz="2000" dirty="0" err="1"/>
              <a:t>кірістіру</a:t>
            </a:r>
            <a:r>
              <a:rPr lang="ru-RU" sz="2000" dirty="0"/>
              <a:t> </a:t>
            </a:r>
            <a:r>
              <a:rPr lang="ru-RU" sz="2000" dirty="0" err="1"/>
              <a:t>жоғалуының</a:t>
            </a:r>
            <a:r>
              <a:rPr lang="ru-RU" sz="2000" dirty="0"/>
              <a:t> </a:t>
            </a:r>
            <a:r>
              <a:rPr lang="ru-RU" sz="2000" dirty="0" err="1"/>
              <a:t>арналар</a:t>
            </a:r>
            <a:r>
              <a:rPr lang="ru-RU" sz="2000" dirty="0"/>
              <a:t> </a:t>
            </a:r>
            <a:r>
              <a:rPr lang="ru-RU" sz="2000" dirty="0" err="1"/>
              <a:t>санына</a:t>
            </a:r>
            <a:r>
              <a:rPr lang="ru-RU" sz="2000" dirty="0"/>
              <a:t> </a:t>
            </a:r>
            <a:r>
              <a:rPr lang="ru-RU" sz="2000" dirty="0" err="1"/>
              <a:t>күшті</a:t>
            </a:r>
            <a:r>
              <a:rPr lang="ru-RU" sz="2000" dirty="0"/>
              <a:t> </a:t>
            </a:r>
            <a:r>
              <a:rPr lang="ru-RU" sz="2000" dirty="0" err="1"/>
              <a:t>тәуелділігі</a:t>
            </a:r>
            <a:r>
              <a:rPr lang="ru-RU" sz="2000" dirty="0"/>
              <a:t> </a:t>
            </a:r>
            <a:r>
              <a:rPr lang="ru-RU" sz="2000" dirty="0" err="1"/>
              <a:t>болып</a:t>
            </a:r>
            <a:r>
              <a:rPr lang="ru-RU" sz="2000" dirty="0"/>
              <a:t> </a:t>
            </a:r>
            <a:r>
              <a:rPr lang="ru-RU" sz="2000" dirty="0" err="1"/>
              <a:t>табылады</a:t>
            </a:r>
            <a:r>
              <a:rPr lang="ru-RU" sz="2000" dirty="0"/>
              <a:t>. 10 </a:t>
            </a:r>
            <a:r>
              <a:rPr lang="ru-RU" sz="2000" dirty="0" err="1"/>
              <a:t>спектрлік</a:t>
            </a:r>
            <a:r>
              <a:rPr lang="ru-RU" sz="2000" dirty="0"/>
              <a:t> </a:t>
            </a:r>
            <a:r>
              <a:rPr lang="ru-RU" sz="2000" dirty="0" err="1"/>
              <a:t>арнаға</a:t>
            </a:r>
            <a:r>
              <a:rPr lang="ru-RU" sz="2000" dirty="0"/>
              <a:t> </a:t>
            </a:r>
            <a:r>
              <a:rPr lang="ru-RU" sz="2000" dirty="0" err="1"/>
              <a:t>дейін</a:t>
            </a:r>
            <a:r>
              <a:rPr lang="ru-RU" sz="2000" dirty="0"/>
              <a:t> </a:t>
            </a:r>
            <a:r>
              <a:rPr lang="ru-RU" sz="2000" dirty="0" err="1"/>
              <a:t>мультиплекстеу</a:t>
            </a:r>
            <a:r>
              <a:rPr lang="ru-RU" sz="2000" dirty="0"/>
              <a:t> </a:t>
            </a:r>
            <a:r>
              <a:rPr lang="ru-RU" sz="2000" dirty="0" err="1"/>
              <a:t>кезінде</a:t>
            </a:r>
            <a:r>
              <a:rPr lang="ru-RU" sz="2000" dirty="0"/>
              <a:t> </a:t>
            </a:r>
            <a:r>
              <a:rPr lang="ru-RU" sz="2000" dirty="0" err="1"/>
              <a:t>бірінші</a:t>
            </a:r>
            <a:r>
              <a:rPr lang="ru-RU" sz="2000" dirty="0"/>
              <a:t> </a:t>
            </a:r>
            <a:r>
              <a:rPr lang="ru-RU" sz="2000" dirty="0" err="1"/>
              <a:t>арналардағы</a:t>
            </a:r>
            <a:r>
              <a:rPr lang="ru-RU" sz="2000" dirty="0"/>
              <a:t> дБ </a:t>
            </a:r>
            <a:r>
              <a:rPr lang="ru-RU" sz="2000" dirty="0" err="1"/>
              <a:t>жүзден</a:t>
            </a:r>
            <a:r>
              <a:rPr lang="ru-RU" sz="2000" dirty="0"/>
              <a:t> </a:t>
            </a:r>
            <a:r>
              <a:rPr lang="ru-RU" sz="2000" dirty="0" err="1"/>
              <a:t>бір</a:t>
            </a:r>
            <a:r>
              <a:rPr lang="ru-RU" sz="2000" dirty="0"/>
              <a:t> </a:t>
            </a:r>
            <a:r>
              <a:rPr lang="ru-RU" sz="2000" dirty="0" err="1"/>
              <a:t>бөлігінен</a:t>
            </a:r>
            <a:r>
              <a:rPr lang="ru-RU" sz="2000" dirty="0"/>
              <a:t> </a:t>
            </a:r>
            <a:r>
              <a:rPr lang="ru-RU" sz="2000" dirty="0" err="1"/>
              <a:t>кірістіру</a:t>
            </a:r>
            <a:r>
              <a:rPr lang="ru-RU" sz="2000" dirty="0"/>
              <a:t> </a:t>
            </a:r>
            <a:r>
              <a:rPr lang="ru-RU" sz="2000" dirty="0" err="1"/>
              <a:t>жоғалуы</a:t>
            </a:r>
            <a:r>
              <a:rPr lang="ru-RU" sz="2000" dirty="0"/>
              <a:t> (0,97 0,98)10 = 0,74 </a:t>
            </a:r>
            <a:r>
              <a:rPr lang="ru-RU" sz="2000" dirty="0" err="1"/>
              <a:t>немесе</a:t>
            </a:r>
            <a:r>
              <a:rPr lang="ru-RU" sz="2000" dirty="0"/>
              <a:t> 1,3 дБ </a:t>
            </a:r>
            <a:r>
              <a:rPr lang="ru-RU" sz="2000" dirty="0" err="1"/>
              <a:t>дейін</a:t>
            </a:r>
            <a:r>
              <a:rPr lang="ru-RU" sz="2000" dirty="0"/>
              <a:t> </a:t>
            </a:r>
            <a:r>
              <a:rPr lang="ru-RU" sz="2000" dirty="0" err="1"/>
              <a:t>артады</a:t>
            </a:r>
            <a:r>
              <a:rPr lang="ru-RU" sz="2000" dirty="0"/>
              <a:t>. </a:t>
            </a:r>
            <a:r>
              <a:rPr lang="ru-RU" sz="2000" dirty="0" err="1"/>
              <a:t>Спектрлік</a:t>
            </a:r>
            <a:r>
              <a:rPr lang="ru-RU" sz="2000" dirty="0"/>
              <a:t> </a:t>
            </a:r>
            <a:r>
              <a:rPr lang="ru-RU" sz="2000" dirty="0" err="1"/>
              <a:t>арналар</a:t>
            </a:r>
            <a:r>
              <a:rPr lang="ru-RU" sz="2000" dirty="0"/>
              <a:t> </a:t>
            </a:r>
            <a:r>
              <a:rPr lang="ru-RU" sz="2000" dirty="0" err="1"/>
              <a:t>санының</a:t>
            </a:r>
            <a:r>
              <a:rPr lang="ru-RU" sz="2000" dirty="0"/>
              <a:t> 32-ге </a:t>
            </a:r>
            <a:r>
              <a:rPr lang="ru-RU" sz="2000" dirty="0" err="1"/>
              <a:t>дейін</a:t>
            </a:r>
            <a:r>
              <a:rPr lang="ru-RU" sz="2000" dirty="0"/>
              <a:t> </a:t>
            </a:r>
            <a:r>
              <a:rPr lang="ru-RU" sz="2000" dirty="0" err="1"/>
              <a:t>ұлғаюымен</a:t>
            </a:r>
            <a:r>
              <a:rPr lang="ru-RU" sz="2000" dirty="0"/>
              <a:t> </a:t>
            </a:r>
            <a:r>
              <a:rPr lang="ru-RU" sz="2000" dirty="0" err="1"/>
              <a:t>жоғалтулар</a:t>
            </a:r>
            <a:r>
              <a:rPr lang="ru-RU" sz="2000" dirty="0"/>
              <a:t> 4,2 дБ, 40 - 5,3 дБ </a:t>
            </a:r>
            <a:r>
              <a:rPr lang="ru-RU" sz="2000" dirty="0" err="1"/>
              <a:t>дейін</a:t>
            </a:r>
            <a:r>
              <a:rPr lang="ru-RU" sz="2000" dirty="0"/>
              <a:t> </a:t>
            </a:r>
            <a:r>
              <a:rPr lang="ru-RU" sz="2000" dirty="0" err="1"/>
              <a:t>өседі</a:t>
            </a:r>
            <a:r>
              <a:rPr lang="ru-RU" sz="2000" dirty="0"/>
              <a:t>. ХБҰ-</a:t>
            </a:r>
            <a:r>
              <a:rPr lang="ru-RU" sz="2000" dirty="0" err="1"/>
              <a:t>ның</a:t>
            </a:r>
            <a:r>
              <a:rPr lang="ru-RU" sz="2000" dirty="0"/>
              <a:t> </a:t>
            </a:r>
            <a:r>
              <a:rPr lang="ru-RU" sz="2000" dirty="0" err="1"/>
              <a:t>екінші</a:t>
            </a:r>
            <a:r>
              <a:rPr lang="ru-RU" sz="2000" dirty="0"/>
              <a:t> </a:t>
            </a:r>
            <a:r>
              <a:rPr lang="ru-RU" sz="2000" dirty="0" err="1"/>
              <a:t>кемшілігі</a:t>
            </a:r>
            <a:r>
              <a:rPr lang="ru-RU" sz="2000" dirty="0"/>
              <a:t> - </a:t>
            </a:r>
            <a:r>
              <a:rPr lang="ru-RU" sz="2000" dirty="0" err="1"/>
              <a:t>бұл</a:t>
            </a:r>
            <a:r>
              <a:rPr lang="ru-RU" sz="2000" dirty="0"/>
              <a:t> </a:t>
            </a:r>
            <a:r>
              <a:rPr lang="ru-RU" sz="2000" dirty="0" err="1"/>
              <a:t>өндіріс</a:t>
            </a:r>
            <a:r>
              <a:rPr lang="ru-RU" sz="2000" dirty="0"/>
              <a:t> </a:t>
            </a:r>
            <a:r>
              <a:rPr lang="ru-RU" sz="2000" dirty="0" err="1"/>
              <a:t>технологиясының</a:t>
            </a:r>
            <a:r>
              <a:rPr lang="ru-RU" sz="2000" dirty="0"/>
              <a:t> </a:t>
            </a:r>
            <a:r>
              <a:rPr lang="ru-RU" sz="2000" dirty="0" err="1"/>
              <a:t>күрделілігі</a:t>
            </a:r>
            <a:r>
              <a:rPr lang="ru-RU" sz="2000" dirty="0"/>
              <a:t> </a:t>
            </a:r>
            <a:r>
              <a:rPr lang="ru-RU" sz="2000" dirty="0" err="1"/>
              <a:t>және</a:t>
            </a:r>
            <a:r>
              <a:rPr lang="ru-RU" sz="2000" dirty="0"/>
              <a:t> </a:t>
            </a:r>
            <a:r>
              <a:rPr lang="ru-RU" sz="2000" dirty="0" err="1"/>
              <a:t>соған</a:t>
            </a:r>
            <a:r>
              <a:rPr lang="ru-RU" sz="2000" dirty="0"/>
              <a:t> </a:t>
            </a:r>
            <a:r>
              <a:rPr lang="ru-RU" sz="2000" dirty="0" err="1"/>
              <a:t>байланысты</a:t>
            </a:r>
            <a:r>
              <a:rPr lang="ru-RU" sz="2000" dirty="0"/>
              <a:t> </a:t>
            </a:r>
            <a:r>
              <a:rPr lang="ru-RU" sz="2000" dirty="0" err="1"/>
              <a:t>құны</a:t>
            </a:r>
            <a:r>
              <a:rPr lang="ru-RU" sz="2000" dirty="0"/>
              <a:t> </a:t>
            </a:r>
            <a:r>
              <a:rPr lang="ru-RU" sz="2000" dirty="0" err="1"/>
              <a:t>жоғары</a:t>
            </a:r>
            <a:r>
              <a:rPr lang="ru-RU" sz="2000" dirty="0"/>
              <a:t>.</a:t>
            </a:r>
          </a:p>
          <a:p>
            <a:pPr algn="just"/>
            <a:r>
              <a:rPr lang="ru-RU" sz="2000" dirty="0" err="1"/>
              <a:t>Мультиплексирленген</a:t>
            </a:r>
            <a:r>
              <a:rPr lang="ru-RU" sz="2000" dirty="0"/>
              <a:t> </a:t>
            </a:r>
            <a:r>
              <a:rPr lang="ru-RU" sz="2000" dirty="0" err="1"/>
              <a:t>спектрлік</a:t>
            </a:r>
            <a:r>
              <a:rPr lang="ru-RU" sz="2000" dirty="0"/>
              <a:t> </a:t>
            </a:r>
            <a:r>
              <a:rPr lang="ru-RU" sz="2000" dirty="0" err="1"/>
              <a:t>арналардың</a:t>
            </a:r>
            <a:r>
              <a:rPr lang="ru-RU" sz="2000" dirty="0"/>
              <a:t> </a:t>
            </a:r>
            <a:r>
              <a:rPr lang="ru-RU" sz="2000" dirty="0" err="1"/>
              <a:t>санын</a:t>
            </a:r>
            <a:r>
              <a:rPr lang="ru-RU" sz="2000" dirty="0"/>
              <a:t> </a:t>
            </a:r>
            <a:r>
              <a:rPr lang="ru-RU" sz="2000" dirty="0" err="1"/>
              <a:t>одан</a:t>
            </a:r>
            <a:r>
              <a:rPr lang="ru-RU" sz="2000" dirty="0"/>
              <a:t> </a:t>
            </a:r>
            <a:r>
              <a:rPr lang="ru-RU" sz="2000" dirty="0" err="1"/>
              <a:t>әрі</a:t>
            </a:r>
            <a:r>
              <a:rPr lang="ru-RU" sz="2000" dirty="0"/>
              <a:t> </a:t>
            </a:r>
            <a:r>
              <a:rPr lang="ru-RU" sz="2000" dirty="0" err="1"/>
              <a:t>арттыру</a:t>
            </a:r>
            <a:r>
              <a:rPr lang="ru-RU" sz="2000" dirty="0"/>
              <a:t> </a:t>
            </a:r>
            <a:r>
              <a:rPr lang="ru-RU" sz="2000" dirty="0" err="1"/>
              <a:t>мультиплексорлардың</a:t>
            </a:r>
            <a:r>
              <a:rPr lang="ru-RU" sz="2000" dirty="0"/>
              <a:t> </a:t>
            </a:r>
            <a:r>
              <a:rPr lang="ru-RU" sz="2000" dirty="0" err="1"/>
              <a:t>каскадты</a:t>
            </a:r>
            <a:r>
              <a:rPr lang="ru-RU" sz="2000" dirty="0"/>
              <a:t> </a:t>
            </a:r>
            <a:r>
              <a:rPr lang="ru-RU" sz="2000" dirty="0" err="1"/>
              <a:t>қосылуы</a:t>
            </a:r>
            <a:r>
              <a:rPr lang="ru-RU" sz="2000" dirty="0"/>
              <a:t> </a:t>
            </a:r>
            <a:r>
              <a:rPr lang="ru-RU" sz="2000" dirty="0" err="1"/>
              <a:t>арқылы</a:t>
            </a:r>
            <a:r>
              <a:rPr lang="ru-RU" sz="2000" dirty="0"/>
              <a:t> </a:t>
            </a:r>
            <a:r>
              <a:rPr lang="ru-RU" sz="2000" dirty="0" err="1"/>
              <a:t>жүзеге</a:t>
            </a:r>
            <a:r>
              <a:rPr lang="ru-RU" sz="2000" dirty="0"/>
              <a:t> </a:t>
            </a:r>
            <a:r>
              <a:rPr lang="ru-RU" sz="2000" dirty="0" err="1"/>
              <a:t>асырылады</a:t>
            </a:r>
            <a:r>
              <a:rPr lang="ru-RU" sz="2000" dirty="0"/>
              <a:t>. </a:t>
            </a:r>
            <a:r>
              <a:rPr lang="ru-RU" sz="2000" dirty="0" err="1"/>
              <a:t>Қазіргі</a:t>
            </a:r>
            <a:r>
              <a:rPr lang="ru-RU" sz="2000" dirty="0"/>
              <a:t> </a:t>
            </a:r>
            <a:r>
              <a:rPr lang="ru-RU" sz="2000" dirty="0" err="1"/>
              <a:t>уақытта</a:t>
            </a:r>
            <a:r>
              <a:rPr lang="ru-RU" sz="2000" dirty="0"/>
              <a:t> </a:t>
            </a:r>
            <a:r>
              <a:rPr lang="ru-RU" sz="2000" dirty="0" err="1"/>
              <a:t>басқа</a:t>
            </a:r>
            <a:r>
              <a:rPr lang="ru-RU" sz="2000" dirty="0"/>
              <a:t> </a:t>
            </a:r>
            <a:r>
              <a:rPr lang="ru-RU" sz="2000" dirty="0" err="1"/>
              <a:t>типтегі</a:t>
            </a:r>
            <a:r>
              <a:rPr lang="ru-RU" sz="2000" dirty="0"/>
              <a:t>, </a:t>
            </a:r>
            <a:r>
              <a:rPr lang="ru-RU" sz="2000" dirty="0" err="1"/>
              <a:t>атап</a:t>
            </a:r>
            <a:r>
              <a:rPr lang="ru-RU" sz="2000" dirty="0"/>
              <a:t> </a:t>
            </a:r>
            <a:r>
              <a:rPr lang="ru-RU" sz="2000" dirty="0" err="1"/>
              <a:t>айтқанда</a:t>
            </a:r>
            <a:r>
              <a:rPr lang="ru-RU" sz="2000" dirty="0"/>
              <a:t>, </a:t>
            </a:r>
            <a:r>
              <a:rPr lang="ru-RU" sz="2000" dirty="0" err="1"/>
              <a:t>фотонды</a:t>
            </a:r>
            <a:r>
              <a:rPr lang="ru-RU" sz="2000" dirty="0"/>
              <a:t> </a:t>
            </a:r>
            <a:r>
              <a:rPr lang="ru-RU" sz="2000" dirty="0" err="1"/>
              <a:t>кристалдар</a:t>
            </a:r>
            <a:r>
              <a:rPr lang="ru-RU" sz="2000" dirty="0"/>
              <a:t> </a:t>
            </a:r>
            <a:r>
              <a:rPr lang="ru-RU" sz="2000" dirty="0" err="1"/>
              <a:t>негізіндегі</a:t>
            </a:r>
            <a:r>
              <a:rPr lang="ru-RU" sz="2000" dirty="0"/>
              <a:t> ОМ </a:t>
            </a:r>
            <a:r>
              <a:rPr lang="ru-RU" sz="2000" dirty="0" err="1"/>
              <a:t>қарқынды</a:t>
            </a:r>
            <a:r>
              <a:rPr lang="ru-RU" sz="2000" dirty="0"/>
              <a:t> </a:t>
            </a:r>
            <a:r>
              <a:rPr lang="ru-RU" sz="2000" dirty="0" err="1"/>
              <a:t>дамуы</a:t>
            </a:r>
            <a:r>
              <a:rPr lang="ru-RU" sz="2000" dirty="0"/>
              <a:t> </a:t>
            </a:r>
            <a:r>
              <a:rPr lang="ru-RU" sz="2000" dirty="0" err="1"/>
              <a:t>жүргізілуде</a:t>
            </a:r>
            <a:endParaRPr lang="ru-RU" sz="2000" dirty="0"/>
          </a:p>
        </p:txBody>
      </p:sp>
    </p:spTree>
    <p:extLst>
      <p:ext uri="{BB962C8B-B14F-4D97-AF65-F5344CB8AC3E}">
        <p14:creationId xmlns:p14="http://schemas.microsoft.com/office/powerpoint/2010/main" val="6164441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3"/>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Нашивка 4"/>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solidFill>
                  <a:schemeClr val="tx1"/>
                </a:solidFill>
              </a:rPr>
              <a:t>8</a:t>
            </a:r>
            <a:endParaRPr lang="ru-RU" dirty="0">
              <a:solidFill>
                <a:schemeClr val="tx1"/>
              </a:solidFill>
            </a:endParaRPr>
          </a:p>
        </p:txBody>
      </p:sp>
      <p:sp>
        <p:nvSpPr>
          <p:cNvPr id="2" name="Прямоугольник 1"/>
          <p:cNvSpPr/>
          <p:nvPr/>
        </p:nvSpPr>
        <p:spPr>
          <a:xfrm>
            <a:off x="164307" y="397815"/>
            <a:ext cx="10729913"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indent="450215" algn="ctr">
              <a:spcAft>
                <a:spcPts val="0"/>
              </a:spcAft>
            </a:pP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Электроптикалық</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модуляторлар</a:t>
            </a:r>
            <a:endParaRPr lang="ru-RU"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Прямоугольник 2"/>
          <p:cNvSpPr/>
          <p:nvPr/>
        </p:nvSpPr>
        <p:spPr>
          <a:xfrm>
            <a:off x="285751" y="1240778"/>
            <a:ext cx="11458574" cy="5355312"/>
          </a:xfrm>
          <a:prstGeom prst="rect">
            <a:avLst/>
          </a:prstGeom>
        </p:spPr>
        <p:txBody>
          <a:bodyPr wrap="square">
            <a:spAutoFit/>
          </a:bodyPr>
          <a:lstStyle/>
          <a:p>
            <a:pPr indent="450215" algn="just">
              <a:spcAft>
                <a:spcPts val="0"/>
              </a:spcAft>
            </a:pPr>
            <a:r>
              <a:rPr lang="ru-RU" dirty="0" err="1" smtClean="0">
                <a:effectLst/>
                <a:latin typeface="Times New Roman" panose="02020603050405020304" pitchFamily="18" charset="0"/>
                <a:ea typeface="Times New Roman" panose="02020603050405020304" pitchFamily="18" charset="0"/>
                <a:cs typeface="Times New Roman" panose="02020603050405020304" pitchFamily="18" charset="0"/>
              </a:rPr>
              <a:t>Қазіргі</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dirty="0">
                <a:effectLst/>
                <a:latin typeface="Times New Roman" panose="02020603050405020304" pitchFamily="18" charset="0"/>
                <a:ea typeface="Times New Roman" panose="02020603050405020304" pitchFamily="18" charset="0"/>
                <a:cs typeface="Times New Roman" panose="02020603050405020304" pitchFamily="18" charset="0"/>
              </a:rPr>
              <a:t>ТОБЖ</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-те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сыртқы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модуляторлардың</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екі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түрі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қолданылады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Покелс</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эффектісі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негізіндегі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электро-</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оптикалық</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модуляторлар</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және</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Келдыш-Франц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эффектісі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негізіндегі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жартылай</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өткізгішті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электрабсорбциялық</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модуляторлар</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Покелс</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эффектісі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электр</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өрісінің</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әсерінен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кристалдарда</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жасанды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анизотропияны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құру</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болып</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табылады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Оптикалық</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изотропты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біртекті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электр</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өрісінің</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әсерінен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кристал</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оптикалық</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анизотроптыға</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екі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осьтік</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айналады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яғни</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жарықтың</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қос</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сынуы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мен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кристалдардың</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кейбір</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түрлерінің</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оптикалық</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осьтерінің</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бағытының</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өзгеруі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байқалады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Электроптикалық</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эффект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оптикалық</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поляризация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константаларының</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электр</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өрісінің</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кернеулігінің</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шамасына</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тәуелділігін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білдіретін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қатынастармен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сипатталады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Кейбір</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кристалдарда</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электр</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өрісі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қолданылғанда</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сызықтық</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(Е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кернеуіне</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пропорционал</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және</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квадраттық</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(Е2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пропорционал</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әсерлер</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пайда</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болады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бірақ</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соңғылары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өте</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аз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және</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оларды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елемеуге</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болады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Электроптикалық</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модулятордың</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(ЭОМ)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жұмыс</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істеу</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принципін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қарастырайық</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Поляризацияланған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жарық</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қос</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сынуы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бар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ортаға</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түссін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Қос</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сыну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ортасы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жарық</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екі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ось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бойымен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өзара</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перпендикуляр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ортогональ</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поляризация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жазықтықтары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бойынша</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таралатын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орта.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Егер</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сәуленің</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бағыты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ортаның</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оптикалық</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осімен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сәйкес</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келмесе</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онда</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электр</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векторлары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оптикалық</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индикатрицаның</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сәйкес</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қимасының</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осьтеріне</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параллель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жазықтықта</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тербелетін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екі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толқын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әртүрлі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жылдамдықпен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таралады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Егер</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жарық</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электр</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өрісінің</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әсерінен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болатын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кристалдың</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бойлық</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осі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бойымен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таралатын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болса</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онда</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екі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толқынның</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электр</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векторының</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тербеліс</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жазықтықтары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кристалдың</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оптикалық</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индикатрицасының</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ортогональ</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осьтеріне</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параллель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болады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Кристалдың</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шығуындағы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сәулеленудің</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поляризациясының</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сипаты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мен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дәрежесі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электр</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өрісіне</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орналастырылуы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екі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толқынның</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фазалары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мен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амплитудалары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арасындағы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айырмашылыққа</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байланысты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болады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2344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3"/>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Нашивка 4"/>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solidFill>
                  <a:schemeClr val="tx1"/>
                </a:solidFill>
              </a:rPr>
              <a:t>9</a:t>
            </a:r>
            <a:endParaRPr lang="ru-RU" dirty="0">
              <a:solidFill>
                <a:schemeClr val="tx1"/>
              </a:solidFill>
            </a:endParaRPr>
          </a:p>
        </p:txBody>
      </p:sp>
      <p:sp>
        <p:nvSpPr>
          <p:cNvPr id="2" name="Прямоугольник 1"/>
          <p:cNvSpPr/>
          <p:nvPr/>
        </p:nvSpPr>
        <p:spPr>
          <a:xfrm>
            <a:off x="164307" y="397815"/>
            <a:ext cx="10729913"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indent="450215" algn="ctr">
              <a:spcAft>
                <a:spcPts val="0"/>
              </a:spcAft>
            </a:pP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Электроптикалық</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модуляторлар</a:t>
            </a:r>
            <a:endParaRPr lang="ru-RU" sz="1600" dirty="0">
              <a:latin typeface="Calibri" panose="020F0502020204030204" pitchFamily="34" charset="0"/>
              <a:ea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6" name="Прямоугольник 5"/>
              <p:cNvSpPr/>
              <p:nvPr/>
            </p:nvSpPr>
            <p:spPr>
              <a:xfrm>
                <a:off x="225038" y="978691"/>
                <a:ext cx="3607593" cy="5231689"/>
              </a:xfrm>
              <a:prstGeom prst="rect">
                <a:avLst/>
              </a:prstGeom>
            </p:spPr>
            <p:txBody>
              <a:bodyPr wrap="square">
                <a:spAutoFit/>
              </a:bodyPr>
              <a:lstStyle/>
              <a:p>
                <a:pPr indent="450215" algn="just">
                  <a:spcAft>
                    <a:spcPts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Кристалға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электр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өрісі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әсер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еткенде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ол</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молекулалардың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электрлік</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дипольдерінің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бағытын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өзгертуіне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байланысты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қос</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сынғыш</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болады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демек</a:t>
                </a:r>
                <a:r>
                  <a:rPr lang="ru-RU" dirty="0">
                    <a:latin typeface="Times New Roman" panose="02020603050405020304" pitchFamily="18" charset="0"/>
                    <a:ea typeface="Times New Roman" panose="02020603050405020304" pitchFamily="18" charset="0"/>
                    <a:cs typeface="Times New Roman" panose="02020603050405020304" pitchFamily="18" charset="0"/>
                  </a:rPr>
                  <a:t>, электро-</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оптикалық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әсерден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туындаған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заттың</a:t>
                </a:r>
                <a:r>
                  <a:rPr lang="ru-RU" dirty="0">
                    <a:latin typeface="Times New Roman" panose="02020603050405020304" pitchFamily="18" charset="0"/>
                    <a:ea typeface="Times New Roman" panose="02020603050405020304" pitchFamily="18" charset="0"/>
                    <a:cs typeface="Times New Roman" panose="02020603050405020304" pitchFamily="18" charset="0"/>
                  </a:rPr>
                  <a:t> сыну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көрсеткішімен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байланысты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өткізгіштіктің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өзгеруі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электр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өрісінің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амплитудасына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байланысты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мына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өрнекпен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анықталады</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algn="r">
                  <a:spcAft>
                    <a:spcPts val="0"/>
                  </a:spcAft>
                </a:pPr>
                <a14:m>
                  <m:oMath xmlns:m="http://schemas.openxmlformats.org/officeDocument/2006/math">
                    <m:r>
                      <m:rPr>
                        <m:sty m:val="p"/>
                      </m:rPr>
                      <a:rPr lang="ru-RU">
                        <a:latin typeface="Cambria Math" panose="02040503050406030204" pitchFamily="18" charset="0"/>
                        <a:ea typeface="Times New Roman" panose="02020603050405020304" pitchFamily="18" charset="0"/>
                        <a:cs typeface="Times New Roman" panose="02020603050405020304" pitchFamily="18" charset="0"/>
                      </a:rPr>
                      <m:t>Δ</m:t>
                    </m:r>
                    <m:r>
                      <a:rPr lang="ru-RU" i="1">
                        <a:latin typeface="Cambria Math" panose="02040503050406030204" pitchFamily="18" charset="0"/>
                        <a:ea typeface="Times New Roman" panose="02020603050405020304" pitchFamily="18" charset="0"/>
                        <a:cs typeface="Times New Roman" panose="02020603050405020304" pitchFamily="18" charset="0"/>
                      </a:rPr>
                      <m:t>𝑛</m:t>
                    </m:r>
                    <m:r>
                      <a:rPr lang="ru-RU" i="1">
                        <a:latin typeface="Cambria Math" panose="02040503050406030204" pitchFamily="18" charset="0"/>
                        <a:ea typeface="Times New Roman" panose="02020603050405020304" pitchFamily="18" charset="0"/>
                        <a:cs typeface="Times New Roman" panose="02020603050405020304" pitchFamily="18" charset="0"/>
                      </a:rPr>
                      <m:t>=−</m:t>
                    </m:r>
                    <m:f>
                      <m:fPr>
                        <m:ctrlPr>
                          <a:rPr lang="ru-RU" i="1">
                            <a:latin typeface="Cambria Math" panose="02040503050406030204" pitchFamily="18" charset="0"/>
                            <a:ea typeface="Times New Roman" panose="02020603050405020304" pitchFamily="18" charset="0"/>
                            <a:cs typeface="Times New Roman" panose="02020603050405020304" pitchFamily="18" charset="0"/>
                          </a:rPr>
                        </m:ctrlPr>
                      </m:fPr>
                      <m:num>
                        <m:sSup>
                          <m:sSupPr>
                            <m:ctrlPr>
                              <a:rPr lang="ru-RU" i="1">
                                <a:latin typeface="Cambria Math" panose="02040503050406030204" pitchFamily="18" charset="0"/>
                                <a:ea typeface="Times New Roman" panose="02020603050405020304" pitchFamily="18" charset="0"/>
                                <a:cs typeface="Times New Roman" panose="02020603050405020304" pitchFamily="18" charset="0"/>
                              </a:rPr>
                            </m:ctrlPr>
                          </m:sSupPr>
                          <m:e>
                            <m:r>
                              <a:rPr lang="ru-RU" i="1">
                                <a:latin typeface="Cambria Math" panose="02040503050406030204" pitchFamily="18" charset="0"/>
                                <a:ea typeface="Times New Roman" panose="02020603050405020304" pitchFamily="18" charset="0"/>
                                <a:cs typeface="Times New Roman" panose="02020603050405020304" pitchFamily="18" charset="0"/>
                              </a:rPr>
                              <m:t>𝑛</m:t>
                            </m:r>
                          </m:e>
                          <m:sup>
                            <m:r>
                              <a:rPr lang="ru-RU" i="1">
                                <a:latin typeface="Cambria Math" panose="02040503050406030204" pitchFamily="18" charset="0"/>
                                <a:ea typeface="Times New Roman" panose="02020603050405020304" pitchFamily="18" charset="0"/>
                                <a:cs typeface="Times New Roman" panose="02020603050405020304" pitchFamily="18" charset="0"/>
                              </a:rPr>
                              <m:t>3</m:t>
                            </m:r>
                          </m:sup>
                        </m:sSup>
                      </m:num>
                      <m:den>
                        <m:r>
                          <a:rPr lang="ru-RU" i="1">
                            <a:latin typeface="Cambria Math" panose="02040503050406030204" pitchFamily="18" charset="0"/>
                            <a:ea typeface="Times New Roman" panose="02020603050405020304" pitchFamily="18" charset="0"/>
                            <a:cs typeface="Times New Roman" panose="02020603050405020304" pitchFamily="18" charset="0"/>
                          </a:rPr>
                          <m:t>2</m:t>
                        </m:r>
                      </m:den>
                    </m:f>
                    <m:sSub>
                      <m:sSubPr>
                        <m:ctrlPr>
                          <a:rPr lang="ru-RU" i="1">
                            <a:latin typeface="Cambria Math" panose="02040503050406030204" pitchFamily="18" charset="0"/>
                            <a:ea typeface="Times New Roman" panose="02020603050405020304" pitchFamily="18" charset="0"/>
                            <a:cs typeface="Times New Roman" panose="02020603050405020304" pitchFamily="18" charset="0"/>
                          </a:rPr>
                        </m:ctrlPr>
                      </m:sSubPr>
                      <m:e>
                        <m:r>
                          <a:rPr lang="ru-RU" i="1">
                            <a:latin typeface="Cambria Math" panose="02040503050406030204" pitchFamily="18" charset="0"/>
                            <a:ea typeface="Times New Roman" panose="02020603050405020304" pitchFamily="18" charset="0"/>
                            <a:cs typeface="Times New Roman" panose="02020603050405020304" pitchFamily="18" charset="0"/>
                          </a:rPr>
                          <m:t>𝑟</m:t>
                        </m:r>
                      </m:e>
                      <m:sub>
                        <m:r>
                          <a:rPr lang="ru-RU" i="1">
                            <a:latin typeface="Cambria Math" panose="02040503050406030204" pitchFamily="18" charset="0"/>
                            <a:ea typeface="Times New Roman" panose="02020603050405020304" pitchFamily="18" charset="0"/>
                            <a:cs typeface="Times New Roman" panose="02020603050405020304" pitchFamily="18" charset="0"/>
                          </a:rPr>
                          <m:t>𝑖𝑗</m:t>
                        </m:r>
                      </m:sub>
                    </m:sSub>
                    <m:r>
                      <a:rPr lang="ru-RU" i="1">
                        <a:latin typeface="Cambria Math" panose="02040503050406030204" pitchFamily="18" charset="0"/>
                        <a:ea typeface="Times New Roman" panose="02020603050405020304" pitchFamily="18" charset="0"/>
                        <a:cs typeface="Times New Roman" panose="02020603050405020304" pitchFamily="18" charset="0"/>
                      </a:rPr>
                      <m:t>𝐸</m:t>
                    </m:r>
                  </m:oMath>
                </a14:m>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dirty="0">
                    <a:latin typeface="Times New Roman" panose="02020603050405020304" pitchFamily="18" charset="0"/>
                    <a:ea typeface="Times New Roman" panose="02020603050405020304" pitchFamily="18" charset="0"/>
                    <a:cs typeface="Times New Roman" panose="02020603050405020304" pitchFamily="18" charset="0"/>
                  </a:rPr>
                  <a:t>16.1)</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ru-RU" dirty="0" err="1">
                    <a:latin typeface="Times New Roman" panose="02020603050405020304" pitchFamily="18" charset="0"/>
                    <a:ea typeface="Times New Roman" panose="02020603050405020304" pitchFamily="18" charset="0"/>
                    <a:cs typeface="Times New Roman" panose="02020603050405020304" pitchFamily="18" charset="0"/>
                  </a:rPr>
                  <a:t>Мұндағы</a:t>
                </a:r>
                <a:r>
                  <a:rPr lang="ru-RU" dirty="0">
                    <a:latin typeface="Times New Roman" panose="02020603050405020304" pitchFamily="18" charset="0"/>
                    <a:ea typeface="Times New Roman" panose="02020603050405020304" pitchFamily="18" charset="0"/>
                    <a:cs typeface="Times New Roman" panose="02020603050405020304" pitchFamily="18" charset="0"/>
                  </a:rPr>
                  <a:t>: n – E=0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кезіндегі</a:t>
                </a:r>
                <a:r>
                  <a:rPr lang="ru-RU" dirty="0">
                    <a:latin typeface="Times New Roman" panose="02020603050405020304" pitchFamily="18" charset="0"/>
                    <a:ea typeface="Times New Roman" panose="02020603050405020304" pitchFamily="18" charset="0"/>
                    <a:cs typeface="Times New Roman" panose="02020603050405020304" pitchFamily="18" charset="0"/>
                  </a:rPr>
                  <a:t> сыну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көрсеткіші</a:t>
                </a:r>
                <a:r>
                  <a:rPr lang="ru-RU" dirty="0">
                    <a:latin typeface="Times New Roman" panose="02020603050405020304" pitchFamily="18" charset="0"/>
                    <a:ea typeface="Times New Roman" panose="02020603050405020304" pitchFamily="18" charset="0"/>
                    <a:cs typeface="Times New Roman" panose="02020603050405020304" pitchFamily="18" charset="0"/>
                  </a:rPr>
                  <a:t>, Е –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электр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өрісінің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кернеулігі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r</a:t>
                </a:r>
                <a:r>
                  <a:rPr lang="ru-RU" baseline="-25000" dirty="0" err="1">
                    <a:latin typeface="Times New Roman" panose="02020603050405020304" pitchFamily="18" charset="0"/>
                    <a:ea typeface="Times New Roman" panose="02020603050405020304" pitchFamily="18" charset="0"/>
                    <a:cs typeface="Times New Roman" panose="02020603050405020304" pitchFamily="18" charset="0"/>
                  </a:rPr>
                  <a:t>ij</a:t>
                </a:r>
                <a:r>
                  <a:rPr lang="ru-RU" dirty="0">
                    <a:latin typeface="Times New Roman" panose="02020603050405020304" pitchFamily="18" charset="0"/>
                    <a:ea typeface="Times New Roman" panose="02020603050405020304" pitchFamily="18" charset="0"/>
                    <a:cs typeface="Times New Roman" panose="02020603050405020304" pitchFamily="18" charset="0"/>
                  </a:rPr>
                  <a:t> –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электр-оптикалық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коэффициент</a:t>
                </a: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p:txBody>
          </p:sp>
        </mc:Choice>
        <mc:Fallback>
          <p:sp>
            <p:nvSpPr>
              <p:cNvPr id="6" name="Прямоугольник 5"/>
              <p:cNvSpPr>
                <a:spLocks noRot="1" noChangeAspect="1" noMove="1" noResize="1" noEditPoints="1" noAdjustHandles="1" noChangeArrowheads="1" noChangeShapeType="1" noTextEdit="1"/>
              </p:cNvSpPr>
              <p:nvPr/>
            </p:nvSpPr>
            <p:spPr>
              <a:xfrm>
                <a:off x="225038" y="978691"/>
                <a:ext cx="3607593" cy="5231689"/>
              </a:xfrm>
              <a:prstGeom prst="rect">
                <a:avLst/>
              </a:prstGeom>
              <a:blipFill rotWithShape="0">
                <a:blip r:embed="rId2"/>
                <a:stretch>
                  <a:fillRect l="-1520" t="-699" r="-1351" b="-816"/>
                </a:stretch>
              </a:blipFill>
            </p:spPr>
            <p:txBody>
              <a:bodyPr/>
              <a:lstStyle/>
              <a:p>
                <a:r>
                  <a:rPr lang="ru-RU">
                    <a:noFill/>
                  </a:rPr>
                  <a:t> </a:t>
                </a:r>
              </a:p>
            </p:txBody>
          </p:sp>
        </mc:Fallback>
      </mc:AlternateContent>
      <mc:AlternateContent xmlns:mc="http://schemas.openxmlformats.org/markup-compatibility/2006">
        <mc:Choice xmlns:a14="http://schemas.microsoft.com/office/drawing/2010/main" Requires="a14">
          <p:sp>
            <p:nvSpPr>
              <p:cNvPr id="7" name="Прямоугольник 6"/>
              <p:cNvSpPr/>
              <p:nvPr/>
            </p:nvSpPr>
            <p:spPr>
              <a:xfrm>
                <a:off x="4043365" y="978691"/>
                <a:ext cx="3529013" cy="4917500"/>
              </a:xfrm>
              <a:prstGeom prst="rect">
                <a:avLst/>
              </a:prstGeom>
            </p:spPr>
            <p:txBody>
              <a:bodyPr wrap="square">
                <a:spAutoFit/>
              </a:bodyPr>
              <a:lstStyle/>
              <a:p>
                <a:pPr indent="450215" algn="just">
                  <a:spcAft>
                    <a:spcPts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Электр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өрісінің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әсерінен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кристалдан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өтетін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оптикалық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сәулеленудің</a:t>
                </a:r>
                <a:r>
                  <a:rPr lang="ru-RU" dirty="0">
                    <a:latin typeface="Times New Roman" panose="02020603050405020304" pitchFamily="18" charset="0"/>
                    <a:ea typeface="Times New Roman" panose="02020603050405020304" pitchFamily="18" charset="0"/>
                    <a:cs typeface="Times New Roman" panose="02020603050405020304" pitchFamily="18" charset="0"/>
                  </a:rPr>
                  <a:t> θ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фазасы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мына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өрнекке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сәйкес</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өзгереді</a:t>
                </a: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a:t>
                </a:r>
              </a:p>
              <a:p>
                <a:pPr indent="450215" algn="just">
                  <a:spcAft>
                    <a:spcPts val="0"/>
                  </a:spcAft>
                </a:pPr>
                <a:endParaRPr lang="ru-RU"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r">
                  <a:spcAft>
                    <a:spcPts val="0"/>
                  </a:spcAft>
                </a:pP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r>
                      <m:rPr>
                        <m:sty m:val="p"/>
                      </m:rPr>
                      <a:rPr lang="ru-RU">
                        <a:latin typeface="Cambria Math" panose="02040503050406030204" pitchFamily="18" charset="0"/>
                        <a:ea typeface="Times New Roman" panose="02020603050405020304" pitchFamily="18" charset="0"/>
                        <a:cs typeface="Times New Roman" panose="02020603050405020304" pitchFamily="18" charset="0"/>
                      </a:rPr>
                      <m:t>Δ</m:t>
                    </m:r>
                    <m:r>
                      <a:rPr lang="ru-RU" i="1">
                        <a:latin typeface="Cambria Math" panose="02040503050406030204" pitchFamily="18" charset="0"/>
                        <a:ea typeface="Times New Roman" panose="02020603050405020304" pitchFamily="18" charset="0"/>
                        <a:cs typeface="Times New Roman" panose="02020603050405020304" pitchFamily="18" charset="0"/>
                      </a:rPr>
                      <m:t>𝜑</m:t>
                    </m:r>
                    <m:r>
                      <a:rPr lang="ru-RU" i="1">
                        <a:latin typeface="Cambria Math" panose="02040503050406030204" pitchFamily="18" charset="0"/>
                        <a:ea typeface="Times New Roman" panose="02020603050405020304" pitchFamily="18" charset="0"/>
                        <a:cs typeface="Times New Roman" panose="02020603050405020304" pitchFamily="18" charset="0"/>
                      </a:rPr>
                      <m:t>=</m:t>
                    </m:r>
                    <m:f>
                      <m:fPr>
                        <m:ctrlPr>
                          <a:rPr lang="ru-RU" i="1">
                            <a:latin typeface="Cambria Math" panose="02040503050406030204" pitchFamily="18" charset="0"/>
                            <a:ea typeface="Times New Roman" panose="02020603050405020304" pitchFamily="18" charset="0"/>
                            <a:cs typeface="Times New Roman" panose="02020603050405020304" pitchFamily="18" charset="0"/>
                          </a:rPr>
                        </m:ctrlPr>
                      </m:fPr>
                      <m:num>
                        <m:r>
                          <a:rPr lang="ru-RU" i="1">
                            <a:latin typeface="Cambria Math" panose="02040503050406030204" pitchFamily="18" charset="0"/>
                            <a:ea typeface="Times New Roman" panose="02020603050405020304" pitchFamily="18" charset="0"/>
                            <a:cs typeface="Times New Roman" panose="02020603050405020304" pitchFamily="18" charset="0"/>
                          </a:rPr>
                          <m:t>2</m:t>
                        </m:r>
                        <m:r>
                          <a:rPr lang="ru-RU" i="1">
                            <a:latin typeface="Cambria Math" panose="02040503050406030204" pitchFamily="18" charset="0"/>
                            <a:ea typeface="Times New Roman" panose="02020603050405020304" pitchFamily="18" charset="0"/>
                            <a:cs typeface="Times New Roman" panose="02020603050405020304" pitchFamily="18" charset="0"/>
                          </a:rPr>
                          <m:t>𝜋</m:t>
                        </m:r>
                      </m:num>
                      <m:den>
                        <m:r>
                          <a:rPr lang="ru-RU" i="1">
                            <a:latin typeface="Cambria Math" panose="02040503050406030204" pitchFamily="18" charset="0"/>
                            <a:ea typeface="Times New Roman" panose="02020603050405020304" pitchFamily="18" charset="0"/>
                            <a:cs typeface="Times New Roman" panose="02020603050405020304" pitchFamily="18" charset="0"/>
                          </a:rPr>
                          <m:t>𝜆</m:t>
                        </m:r>
                      </m:den>
                    </m:f>
                    <m:r>
                      <m:rPr>
                        <m:sty m:val="p"/>
                      </m:rPr>
                      <a:rPr lang="ru-RU">
                        <a:latin typeface="Cambria Math" panose="02040503050406030204" pitchFamily="18" charset="0"/>
                        <a:ea typeface="Times New Roman" panose="02020603050405020304" pitchFamily="18" charset="0"/>
                        <a:cs typeface="Times New Roman" panose="02020603050405020304" pitchFamily="18" charset="0"/>
                      </a:rPr>
                      <m:t>Δ</m:t>
                    </m:r>
                    <m:r>
                      <a:rPr lang="ru-RU" i="1">
                        <a:latin typeface="Cambria Math" panose="02040503050406030204" pitchFamily="18" charset="0"/>
                        <a:ea typeface="Times New Roman" panose="02020603050405020304" pitchFamily="18" charset="0"/>
                        <a:cs typeface="Times New Roman" panose="02020603050405020304" pitchFamily="18" charset="0"/>
                      </a:rPr>
                      <m:t>𝑛</m:t>
                    </m:r>
                    <m:r>
                      <a:rPr lang="ru-RU" i="1">
                        <a:latin typeface="Cambria Math" panose="02040503050406030204" pitchFamily="18" charset="0"/>
                        <a:ea typeface="Times New Roman" panose="02020603050405020304" pitchFamily="18" charset="0"/>
                        <a:cs typeface="Times New Roman" panose="02020603050405020304" pitchFamily="18" charset="0"/>
                      </a:rPr>
                      <m:t>∗</m:t>
                    </m:r>
                    <m:r>
                      <a:rPr lang="ru-RU" i="1">
                        <a:latin typeface="Cambria Math" panose="02040503050406030204" pitchFamily="18" charset="0"/>
                        <a:ea typeface="Times New Roman" panose="02020603050405020304" pitchFamily="18" charset="0"/>
                        <a:cs typeface="Times New Roman" panose="02020603050405020304" pitchFamily="18" charset="0"/>
                      </a:rPr>
                      <m:t>𝑙</m:t>
                    </m:r>
                  </m:oMath>
                </a14:m>
                <a:r>
                  <a:rPr lang="kk-KZ" dirty="0">
                    <a:latin typeface="Times New Roman" panose="02020603050405020304" pitchFamily="18" charset="0"/>
                    <a:ea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ru-RU" dirty="0">
                    <a:latin typeface="Times New Roman" panose="02020603050405020304" pitchFamily="18" charset="0"/>
                    <a:ea typeface="Times New Roman" panose="02020603050405020304" pitchFamily="18" charset="0"/>
                    <a:cs typeface="Times New Roman" panose="02020603050405020304" pitchFamily="18" charset="0"/>
                  </a:rPr>
                  <a:t>16.2</a:t>
                </a: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a:t>
                </a:r>
              </a:p>
              <a:p>
                <a:pPr indent="450215" algn="r">
                  <a:spcAft>
                    <a:spcPts val="0"/>
                  </a:spcAft>
                </a:pPr>
                <a:endParaRPr lang="ru-RU"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RU" dirty="0" err="1">
                    <a:latin typeface="Times New Roman" panose="02020603050405020304" pitchFamily="18" charset="0"/>
                    <a:ea typeface="Times New Roman" panose="02020603050405020304" pitchFamily="18" charset="0"/>
                    <a:cs typeface="Times New Roman" panose="02020603050405020304" pitchFamily="18" charset="0"/>
                  </a:rPr>
                  <a:t>мұндағы</a:t>
                </a:r>
                <a:r>
                  <a:rPr lang="ru-RU" dirty="0">
                    <a:latin typeface="Times New Roman" panose="02020603050405020304" pitchFamily="18" charset="0"/>
                    <a:ea typeface="Times New Roman" panose="02020603050405020304" pitchFamily="18" charset="0"/>
                    <a:cs typeface="Times New Roman" panose="02020603050405020304" pitchFamily="18" charset="0"/>
                  </a:rPr>
                  <a:t> λ –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сәулелену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толқынының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ұзындығы</a:t>
                </a:r>
                <a:r>
                  <a:rPr lang="ru-RU" dirty="0">
                    <a:latin typeface="Times New Roman" panose="02020603050405020304" pitchFamily="18" charset="0"/>
                    <a:ea typeface="Times New Roman" panose="02020603050405020304" pitchFamily="18" charset="0"/>
                    <a:cs typeface="Times New Roman" panose="02020603050405020304" pitchFamily="18" charset="0"/>
                  </a:rPr>
                  <a:t>, l –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заттағы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кристалдағы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жол</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ұзындығы</a:t>
                </a: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a:t>
                </a:r>
              </a:p>
              <a:p>
                <a:pPr indent="450215" algn="just"/>
                <a:r>
                  <a:rPr lang="ru-RU" dirty="0" err="1">
                    <a:latin typeface="Times New Roman" panose="02020603050405020304" pitchFamily="18" charset="0"/>
                    <a:cs typeface="Times New Roman" panose="02020603050405020304" pitchFamily="18" charset="0"/>
                  </a:rPr>
                  <a:t>Нәтижесінде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оптикалық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тасымалдаушының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фазалық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модуляциясы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алады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Егер</a:t>
                </a:r>
                <a:r>
                  <a:rPr lang="ru-RU" dirty="0">
                    <a:latin typeface="Times New Roman" panose="02020603050405020304" pitchFamily="18" charset="0"/>
                    <a:cs typeface="Times New Roman" panose="02020603050405020304" pitchFamily="18" charset="0"/>
                  </a:rPr>
                  <a:t> поляризатор (поляризация анализаторы) </a:t>
                </a:r>
                <a:r>
                  <a:rPr lang="ru-RU" dirty="0" err="1">
                    <a:latin typeface="Times New Roman" panose="02020603050405020304" pitchFamily="18" charset="0"/>
                    <a:cs typeface="Times New Roman" panose="02020603050405020304" pitchFamily="18" charset="0"/>
                  </a:rPr>
                  <a:t>кристалдан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кейін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сәуле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шығару</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шығысына</a:t>
                </a:r>
                <a:endParaRPr lang="ru-RU" dirty="0">
                  <a:latin typeface="Times New Roman" panose="02020603050405020304" pitchFamily="18" charset="0"/>
                  <a:ea typeface="Times New Roman" panose="02020603050405020304" pitchFamily="18" charset="0"/>
                  <a:cs typeface="Times New Roman" panose="02020603050405020304" pitchFamily="18" charset="0"/>
                </a:endParaRPr>
              </a:p>
            </p:txBody>
          </p:sp>
        </mc:Choice>
        <mc:Fallback>
          <p:sp>
            <p:nvSpPr>
              <p:cNvPr id="7" name="Прямоугольник 6"/>
              <p:cNvSpPr>
                <a:spLocks noRot="1" noChangeAspect="1" noMove="1" noResize="1" noEditPoints="1" noAdjustHandles="1" noChangeArrowheads="1" noChangeShapeType="1" noTextEdit="1"/>
              </p:cNvSpPr>
              <p:nvPr/>
            </p:nvSpPr>
            <p:spPr>
              <a:xfrm>
                <a:off x="4043365" y="978691"/>
                <a:ext cx="3529013" cy="4917500"/>
              </a:xfrm>
              <a:prstGeom prst="rect">
                <a:avLst/>
              </a:prstGeom>
              <a:blipFill rotWithShape="0">
                <a:blip r:embed="rId3"/>
                <a:stretch>
                  <a:fillRect l="-1382" t="-744" r="-1554" b="-1117"/>
                </a:stretch>
              </a:blipFill>
            </p:spPr>
            <p:txBody>
              <a:bodyPr/>
              <a:lstStyle/>
              <a:p>
                <a:r>
                  <a:rPr lang="ru-RU">
                    <a:noFill/>
                  </a:rPr>
                  <a:t> </a:t>
                </a:r>
              </a:p>
            </p:txBody>
          </p:sp>
        </mc:Fallback>
      </mc:AlternateContent>
      <p:sp>
        <p:nvSpPr>
          <p:cNvPr id="8" name="Прямоугольник 7"/>
          <p:cNvSpPr/>
          <p:nvPr/>
        </p:nvSpPr>
        <p:spPr>
          <a:xfrm>
            <a:off x="7800972" y="978691"/>
            <a:ext cx="4036220" cy="2585323"/>
          </a:xfrm>
          <a:prstGeom prst="rect">
            <a:avLst/>
          </a:prstGeom>
        </p:spPr>
        <p:txBody>
          <a:bodyPr wrap="square">
            <a:spAutoFit/>
          </a:bodyPr>
          <a:lstStyle/>
          <a:p>
            <a:pPr indent="450215" algn="just"/>
            <a:r>
              <a:rPr lang="ru-RU" dirty="0" err="1">
                <a:latin typeface="Times New Roman" panose="02020603050405020304" pitchFamily="18" charset="0"/>
                <a:cs typeface="Times New Roman" panose="02020603050405020304" pitchFamily="18" charset="0"/>
              </a:rPr>
              <a:t>қойылса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фазалық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модуляциясы</a:t>
            </a:r>
            <a:r>
              <a:rPr lang="ru-RU" dirty="0">
                <a:latin typeface="Times New Roman" panose="02020603050405020304" pitchFamily="18" charset="0"/>
                <a:cs typeface="Times New Roman" panose="02020603050405020304" pitchFamily="18" charset="0"/>
              </a:rPr>
              <a:t> бар </a:t>
            </a:r>
            <a:r>
              <a:rPr lang="ru-RU" dirty="0" err="1">
                <a:latin typeface="Times New Roman" panose="02020603050405020304" pitchFamily="18" charset="0"/>
                <a:cs typeface="Times New Roman" panose="02020603050405020304" pitchFamily="18" charset="0"/>
              </a:rPr>
              <a:t>сәулелену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қарқындылығы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бойынша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модуляцияланған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сәулеленуге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айналады</a:t>
            </a:r>
            <a:r>
              <a:rPr lang="ru-RU" dirty="0">
                <a:latin typeface="Times New Roman" panose="02020603050405020304" pitchFamily="18" charset="0"/>
                <a:cs typeface="Times New Roman" panose="02020603050405020304" pitchFamily="18" charset="0"/>
              </a:rPr>
              <a:t>. 16.4 </a:t>
            </a:r>
            <a:r>
              <a:rPr lang="ru-RU" dirty="0" err="1">
                <a:latin typeface="Times New Roman" panose="02020603050405020304" pitchFamily="18" charset="0"/>
                <a:cs typeface="Times New Roman" panose="02020603050405020304" pitchFamily="18" charset="0"/>
              </a:rPr>
              <a:t>Суретте</a:t>
            </a:r>
            <a:r>
              <a:rPr lang="ru-RU" dirty="0">
                <a:latin typeface="Times New Roman" panose="02020603050405020304" pitchFamily="18" charset="0"/>
                <a:cs typeface="Times New Roman" panose="02020603050405020304" pitchFamily="18" charset="0"/>
              </a:rPr>
              <a:t>. СБМ </a:t>
            </a:r>
            <a:r>
              <a:rPr lang="ru-RU" dirty="0" err="1">
                <a:latin typeface="Times New Roman" panose="02020603050405020304" pitchFamily="18" charset="0"/>
                <a:cs typeface="Times New Roman" panose="02020603050405020304" pitchFamily="18" charset="0"/>
              </a:rPr>
              <a:t>модуляциялық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сипаттамасын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көрсетеді</a:t>
            </a:r>
            <a:r>
              <a:rPr lang="ru-RU" dirty="0">
                <a:latin typeface="Times New Roman" panose="02020603050405020304" pitchFamily="18" charset="0"/>
                <a:cs typeface="Times New Roman" panose="02020603050405020304" pitchFamily="18" charset="0"/>
              </a:rPr>
              <a:t>, a - </a:t>
            </a:r>
            <a:r>
              <a:rPr lang="ru-RU" dirty="0" err="1">
                <a:latin typeface="Times New Roman" panose="02020603050405020304" pitchFamily="18" charset="0"/>
                <a:cs typeface="Times New Roman" panose="02020603050405020304" pitchFamily="18" charset="0"/>
              </a:rPr>
              <a:t>нөлдік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ауытқу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cs typeface="Times New Roman" panose="02020603050405020304" pitchFamily="18" charset="0"/>
              </a:rPr>
              <a:t>, b - </a:t>
            </a:r>
            <a:r>
              <a:rPr lang="ru-RU" dirty="0" err="1">
                <a:latin typeface="Times New Roman" panose="02020603050405020304" pitchFamily="18" charset="0"/>
                <a:cs typeface="Times New Roman" panose="02020603050405020304" pitchFamily="18" charset="0"/>
              </a:rPr>
              <a:t>ширек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толқынды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ауытқу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cs typeface="Times New Roman" panose="02020603050405020304" pitchFamily="18" charset="0"/>
              </a:rPr>
              <a:t>.</a:t>
            </a:r>
          </a:p>
          <a:p>
            <a:pPr indent="450215" algn="just">
              <a:spcAft>
                <a:spcPts val="0"/>
              </a:spcAft>
            </a:pPr>
            <a:endParaRPr lang="ru-RU"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9" name="image919.png"/>
          <p:cNvPicPr/>
          <p:nvPr/>
        </p:nvPicPr>
        <p:blipFill>
          <a:blip r:embed="rId4" cstate="print">
            <a:extLst>
              <a:ext uri="{28A0092B-C50C-407E-A947-70E740481C1C}">
                <a14:useLocalDpi xmlns:a14="http://schemas.microsoft.com/office/drawing/2010/main" val="0"/>
              </a:ext>
            </a:extLst>
          </a:blip>
          <a:stretch>
            <a:fillRect/>
          </a:stretch>
        </p:blipFill>
        <p:spPr>
          <a:xfrm>
            <a:off x="7779542" y="3309868"/>
            <a:ext cx="4032651" cy="2724286"/>
          </a:xfrm>
          <a:prstGeom prst="rect">
            <a:avLst/>
          </a:prstGeom>
        </p:spPr>
      </p:pic>
      <p:sp>
        <p:nvSpPr>
          <p:cNvPr id="10" name="Прямоугольник 9"/>
          <p:cNvSpPr/>
          <p:nvPr/>
        </p:nvSpPr>
        <p:spPr>
          <a:xfrm>
            <a:off x="7779542" y="5895190"/>
            <a:ext cx="4307685" cy="923330"/>
          </a:xfrm>
          <a:prstGeom prst="rect">
            <a:avLst/>
          </a:prstGeom>
        </p:spPr>
        <p:txBody>
          <a:bodyPr wrap="square">
            <a:spAutoFit/>
          </a:bodyPr>
          <a:lstStyle/>
          <a:p>
            <a:pPr algn="ctr"/>
            <a:r>
              <a:rPr lang="ru-RU" dirty="0">
                <a:latin typeface="Times New Roman" panose="02020603050405020304" pitchFamily="18" charset="0"/>
                <a:ea typeface="Times New Roman" panose="02020603050405020304" pitchFamily="18" charset="0"/>
              </a:rPr>
              <a:t>16.4-</a:t>
            </a:r>
            <a:r>
              <a:rPr lang="kk-KZ" dirty="0">
                <a:latin typeface="Times New Roman" panose="02020603050405020304" pitchFamily="18" charset="0"/>
                <a:ea typeface="Times New Roman" panose="02020603050405020304" pitchFamily="18" charset="0"/>
              </a:rPr>
              <a:t>с</a:t>
            </a:r>
            <a:r>
              <a:rPr lang="ru-RU" dirty="0" err="1">
                <a:latin typeface="Times New Roman" panose="02020603050405020304" pitchFamily="18" charset="0"/>
                <a:ea typeface="Times New Roman" panose="02020603050405020304" pitchFamily="18" charset="0"/>
              </a:rPr>
              <a:t>урет</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Электроптикалық</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модулятордың</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модуляциялық</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сипаттамасы</a:t>
            </a:r>
            <a:endParaRPr lang="ru-RU" dirty="0"/>
          </a:p>
        </p:txBody>
      </p:sp>
    </p:spTree>
    <p:extLst>
      <p:ext uri="{BB962C8B-B14F-4D97-AF65-F5344CB8AC3E}">
        <p14:creationId xmlns:p14="http://schemas.microsoft.com/office/powerpoint/2010/main" val="238557568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TM03457444[[fn=Базис]]</Template>
  <TotalTime>1882</TotalTime>
  <Words>2512</Words>
  <Application>Microsoft Office PowerPoint</Application>
  <PresentationFormat>Широкоэкранный</PresentationFormat>
  <Paragraphs>153</Paragraphs>
  <Slides>18</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18</vt:i4>
      </vt:variant>
    </vt:vector>
  </HeadingPairs>
  <TitlesOfParts>
    <vt:vector size="25" baseType="lpstr">
      <vt:lpstr>Arial</vt:lpstr>
      <vt:lpstr>Calibri</vt:lpstr>
      <vt:lpstr>Calibri Light</vt:lpstr>
      <vt:lpstr>Cambria Math</vt:lpstr>
      <vt:lpstr>Symbol</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Учетная запись Майкрософт</dc:creator>
  <cp:lastModifiedBy>Учетная запись Майкрософт</cp:lastModifiedBy>
  <cp:revision>34</cp:revision>
  <dcterms:created xsi:type="dcterms:W3CDTF">2022-07-25T13:01:11Z</dcterms:created>
  <dcterms:modified xsi:type="dcterms:W3CDTF">2022-08-03T19:03:44Z</dcterms:modified>
</cp:coreProperties>
</file>