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71" r:id="rId5"/>
    <p:sldId id="268" r:id="rId6"/>
    <p:sldId id="269" r:id="rId7"/>
    <p:sldId id="270" r:id="rId8"/>
    <p:sldId id="267" r:id="rId9"/>
    <p:sldId id="272" r:id="rId10"/>
    <p:sldId id="273" r:id="rId11"/>
    <p:sldId id="266" r:id="rId12"/>
    <p:sldId id="275" r:id="rId13"/>
    <p:sldId id="274" r:id="rId14"/>
    <p:sldId id="276" r:id="rId15"/>
    <p:sldId id="258"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4C1A8A3-306A-4EB7-A6B1-4F7E0EB9C5D6}" styleName="Средний стиль 3 — акцент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871E4-3074-4F95-8002-BD0F58978A2E}" type="doc">
      <dgm:prSet loTypeId="urn:microsoft.com/office/officeart/2008/layout/VerticalCurvedList" loCatId="list" qsTypeId="urn:microsoft.com/office/officeart/2005/8/quickstyle/3d3" qsCatId="3D" csTypeId="urn:microsoft.com/office/officeart/2005/8/colors/accent1_1" csCatId="accent1" phldr="1"/>
      <dgm:spPr/>
      <dgm:t>
        <a:bodyPr/>
        <a:lstStyle/>
        <a:p>
          <a:endParaRPr lang="ru-RU"/>
        </a:p>
      </dgm:t>
    </dgm:pt>
    <dgm:pt modelId="{38A541E8-BEF7-4CE6-A51C-FCAFE2D23A86}">
      <dgm:prSet phldrT="[Текст]"/>
      <dgm:spPr/>
      <dgm:t>
        <a:bodyPr/>
        <a:lstStyle/>
        <a:p>
          <a:r>
            <a:rPr lang="kk-KZ" b="0" dirty="0" smtClean="0">
              <a:effectLst/>
              <a:latin typeface="Times New Roman" panose="02020603050405020304" pitchFamily="18" charset="0"/>
              <a:cs typeface="Times New Roman" panose="02020603050405020304" pitchFamily="18" charset="0"/>
            </a:rPr>
            <a:t>15.1</a:t>
          </a:r>
          <a:r>
            <a:rPr lang="kk-KZ" b="0" dirty="0" smtClean="0">
              <a:effectLst/>
              <a:latin typeface="Times New Roman" panose="02020603050405020304" pitchFamily="18" charset="0"/>
              <a:cs typeface="Times New Roman" panose="02020603050405020304" pitchFamily="18" charset="0"/>
            </a:rPr>
            <a:t>. </a:t>
          </a:r>
          <a:r>
            <a:rPr lang="ru-RU" b="0" dirty="0" err="1" smtClean="0">
              <a:latin typeface="Times New Roman" panose="02020603050405020304" pitchFamily="18" charset="0"/>
              <a:cs typeface="Times New Roman" panose="02020603050405020304" pitchFamily="18" charset="0"/>
            </a:rPr>
            <a:t>Оптикалық</a:t>
          </a:r>
          <a:r>
            <a:rPr lang="ru-RU" b="0" dirty="0" smtClean="0">
              <a:latin typeface="Times New Roman" panose="02020603050405020304" pitchFamily="18" charset="0"/>
              <a:cs typeface="Times New Roman" panose="02020603050405020304" pitchFamily="18" charset="0"/>
            </a:rPr>
            <a:t> </a:t>
          </a:r>
          <a:r>
            <a:rPr lang="ru-RU" b="0" dirty="0" err="1" smtClean="0">
              <a:latin typeface="Times New Roman" panose="02020603050405020304" pitchFamily="18" charset="0"/>
              <a:cs typeface="Times New Roman" panose="02020603050405020304" pitchFamily="18" charset="0"/>
            </a:rPr>
            <a:t>рефлекторлық</a:t>
          </a:r>
          <a:r>
            <a:rPr lang="ru-RU" b="0" dirty="0" smtClean="0">
              <a:latin typeface="Times New Roman" panose="02020603050405020304" pitchFamily="18" charset="0"/>
              <a:cs typeface="Times New Roman" panose="02020603050405020304" pitchFamily="18" charset="0"/>
            </a:rPr>
            <a:t> </a:t>
          </a:r>
          <a:r>
            <a:rPr lang="ru-RU" b="0" dirty="0" err="1" smtClean="0">
              <a:latin typeface="Times New Roman" panose="02020603050405020304" pitchFamily="18" charset="0"/>
              <a:cs typeface="Times New Roman" panose="02020603050405020304" pitchFamily="18" charset="0"/>
            </a:rPr>
            <a:t>әдіс</a:t>
          </a:r>
          <a:endParaRPr lang="ru-RU" b="0" dirty="0">
            <a:latin typeface="Times New Roman" panose="02020603050405020304" pitchFamily="18" charset="0"/>
            <a:cs typeface="Times New Roman" panose="02020603050405020304" pitchFamily="18" charset="0"/>
          </a:endParaRPr>
        </a:p>
      </dgm:t>
    </dgm:pt>
    <dgm:pt modelId="{9BD79AD4-6F75-401A-BA43-BBB417A3A732}" type="parTrans" cxnId="{DA2CA471-1951-42B7-9CBE-0BC29B6FEF2B}">
      <dgm:prSet/>
      <dgm:spPr/>
      <dgm:t>
        <a:bodyPr/>
        <a:lstStyle/>
        <a:p>
          <a:endParaRPr lang="ru-RU"/>
        </a:p>
      </dgm:t>
    </dgm:pt>
    <dgm:pt modelId="{986058AC-6A5D-4FF5-9857-3748C11E13DA}" type="sibTrans" cxnId="{DA2CA471-1951-42B7-9CBE-0BC29B6FEF2B}">
      <dgm:prSet/>
      <dgm:spPr/>
      <dgm:t>
        <a:bodyPr/>
        <a:lstStyle/>
        <a:p>
          <a:endParaRPr lang="ru-RU" b="0">
            <a:latin typeface="Times New Roman" panose="02020603050405020304" pitchFamily="18" charset="0"/>
            <a:cs typeface="Times New Roman" panose="02020603050405020304" pitchFamily="18" charset="0"/>
          </a:endParaRPr>
        </a:p>
      </dgm:t>
    </dgm:pt>
    <dgm:pt modelId="{D3F2C7B3-D8EF-4B1B-B864-5753C19D57B8}">
      <dgm:prSet phldrT="[Текст]"/>
      <dgm:spPr/>
      <dgm:t>
        <a:bodyPr/>
        <a:lstStyle/>
        <a:p>
          <a:r>
            <a:rPr lang="kk-KZ" b="0" dirty="0" smtClean="0">
              <a:effectLst/>
              <a:latin typeface="Times New Roman" panose="02020603050405020304" pitchFamily="18" charset="0"/>
              <a:cs typeface="Times New Roman" panose="02020603050405020304" pitchFamily="18" charset="0"/>
            </a:rPr>
            <a:t>15.2. </a:t>
          </a:r>
          <a:r>
            <a:rPr lang="kk-KZ" b="0" dirty="0" smtClean="0">
              <a:latin typeface="Times New Roman" panose="02020603050405020304" pitchFamily="18" charset="0"/>
              <a:cs typeface="Times New Roman" panose="02020603050405020304" pitchFamily="18" charset="0"/>
            </a:rPr>
            <a:t>Енгізуді жоғалту әдісі</a:t>
          </a:r>
          <a:endParaRPr lang="ru-RU" b="0" dirty="0">
            <a:latin typeface="Times New Roman" panose="02020603050405020304" pitchFamily="18" charset="0"/>
            <a:cs typeface="Times New Roman" panose="02020603050405020304" pitchFamily="18" charset="0"/>
          </a:endParaRPr>
        </a:p>
      </dgm:t>
    </dgm:pt>
    <dgm:pt modelId="{9BE407A7-6530-4B93-ADF5-DD60961E0C4B}" type="parTrans" cxnId="{ED9BFE33-320D-4D2F-9E71-D7E0BF4BF6A6}">
      <dgm:prSet/>
      <dgm:spPr/>
      <dgm:t>
        <a:bodyPr/>
        <a:lstStyle/>
        <a:p>
          <a:endParaRPr lang="ru-RU"/>
        </a:p>
      </dgm:t>
    </dgm:pt>
    <dgm:pt modelId="{0BF8EC1C-A312-4E39-B2A9-4E5A52FEC28B}" type="sibTrans" cxnId="{ED9BFE33-320D-4D2F-9E71-D7E0BF4BF6A6}">
      <dgm:prSet/>
      <dgm:spPr/>
      <dgm:t>
        <a:bodyPr/>
        <a:lstStyle/>
        <a:p>
          <a:endParaRPr lang="ru-RU"/>
        </a:p>
      </dgm:t>
    </dgm:pt>
    <dgm:pt modelId="{B24978BC-5605-47B4-B302-60E77DA30605}">
      <dgm:prSet/>
      <dgm:spPr/>
      <dgm:t>
        <a:bodyPr/>
        <a:lstStyle/>
        <a:p>
          <a:r>
            <a:rPr lang="kk-KZ" b="0" dirty="0" smtClean="0">
              <a:effectLst/>
              <a:latin typeface="Times New Roman" panose="02020603050405020304" pitchFamily="18" charset="0"/>
              <a:cs typeface="Times New Roman" panose="02020603050405020304" pitchFamily="18" charset="0"/>
            </a:rPr>
            <a:t>15.6. </a:t>
          </a:r>
          <a:r>
            <a:rPr lang="kk-KZ" b="0" dirty="0" smtClean="0">
              <a:effectLst/>
              <a:latin typeface="Times New Roman" panose="02020603050405020304" pitchFamily="18" charset="0"/>
              <a:cs typeface="Times New Roman" panose="02020603050405020304" pitchFamily="18" charset="0"/>
            </a:rPr>
            <a:t>Бақылау сұрақтары</a:t>
          </a:r>
          <a:endParaRPr lang="ru-RU" b="0" dirty="0">
            <a:latin typeface="Times New Roman" panose="02020603050405020304" pitchFamily="18" charset="0"/>
            <a:cs typeface="Times New Roman" panose="02020603050405020304" pitchFamily="18" charset="0"/>
          </a:endParaRPr>
        </a:p>
      </dgm:t>
    </dgm:pt>
    <dgm:pt modelId="{3ED568FF-CC4E-414F-AEC8-4C228D5F4E6D}" type="parTrans" cxnId="{2066C6B6-11A0-46AE-B415-CD58A0098B4A}">
      <dgm:prSet/>
      <dgm:spPr/>
      <dgm:t>
        <a:bodyPr/>
        <a:lstStyle/>
        <a:p>
          <a:endParaRPr lang="ru-RU"/>
        </a:p>
      </dgm:t>
    </dgm:pt>
    <dgm:pt modelId="{5A26DD11-82A7-457E-9AA7-938ACFABB93D}" type="sibTrans" cxnId="{2066C6B6-11A0-46AE-B415-CD58A0098B4A}">
      <dgm:prSet/>
      <dgm:spPr/>
      <dgm:t>
        <a:bodyPr/>
        <a:lstStyle/>
        <a:p>
          <a:endParaRPr lang="ru-RU"/>
        </a:p>
      </dgm:t>
    </dgm:pt>
    <dgm:pt modelId="{F6AEFBE7-5065-4435-B6F7-5B110F479C87}">
      <dgm:prSet/>
      <dgm:spPr/>
      <dgm:t>
        <a:bodyPr/>
        <a:lstStyle/>
        <a:p>
          <a:r>
            <a:rPr lang="kk-KZ" b="0" dirty="0" smtClean="0">
              <a:effectLst/>
              <a:latin typeface="Times New Roman" panose="02020603050405020304" pitchFamily="18" charset="0"/>
              <a:cs typeface="Times New Roman" panose="02020603050405020304" pitchFamily="18" charset="0"/>
            </a:rPr>
            <a:t>15.3</a:t>
          </a:r>
          <a:r>
            <a:rPr lang="kk-KZ" b="0" dirty="0" smtClean="0">
              <a:effectLst/>
              <a:latin typeface="Times New Roman" panose="02020603050405020304" pitchFamily="18" charset="0"/>
              <a:cs typeface="Times New Roman" panose="02020603050405020304" pitchFamily="18" charset="0"/>
            </a:rPr>
            <a:t>. </a:t>
          </a:r>
          <a:r>
            <a:rPr lang="ru-RU" b="0" dirty="0" err="1" smtClean="0">
              <a:latin typeface="Times New Roman" panose="02020603050405020304" pitchFamily="18" charset="0"/>
              <a:cs typeface="Times New Roman" panose="02020603050405020304" pitchFamily="18" charset="0"/>
            </a:rPr>
            <a:t>Үзіліс</a:t>
          </a:r>
          <a:r>
            <a:rPr lang="ru-RU" b="0" dirty="0" smtClean="0">
              <a:latin typeface="Times New Roman" panose="02020603050405020304" pitchFamily="18" charset="0"/>
              <a:cs typeface="Times New Roman" panose="02020603050405020304" pitchFamily="18" charset="0"/>
            </a:rPr>
            <a:t> </a:t>
          </a:r>
          <a:r>
            <a:rPr lang="ru-RU" b="0" dirty="0" err="1" smtClean="0">
              <a:latin typeface="Times New Roman" panose="02020603050405020304" pitchFamily="18" charset="0"/>
              <a:cs typeface="Times New Roman" panose="02020603050405020304" pitchFamily="18" charset="0"/>
            </a:rPr>
            <a:t>әдісі</a:t>
          </a:r>
          <a:endParaRPr lang="ru-RU" b="0" dirty="0">
            <a:latin typeface="Times New Roman" panose="02020603050405020304" pitchFamily="18" charset="0"/>
            <a:cs typeface="Times New Roman" panose="02020603050405020304" pitchFamily="18" charset="0"/>
          </a:endParaRPr>
        </a:p>
      </dgm:t>
    </dgm:pt>
    <dgm:pt modelId="{568C8054-B353-4632-9A4C-D4E65838CD19}" type="parTrans" cxnId="{DCD8EF9D-4E9B-43A6-BCE3-4A6533FAA2B4}">
      <dgm:prSet/>
      <dgm:spPr/>
      <dgm:t>
        <a:bodyPr/>
        <a:lstStyle/>
        <a:p>
          <a:endParaRPr lang="ru-RU"/>
        </a:p>
      </dgm:t>
    </dgm:pt>
    <dgm:pt modelId="{97CA4617-C50B-420E-BE0B-B1E8FB78E73D}" type="sibTrans" cxnId="{DCD8EF9D-4E9B-43A6-BCE3-4A6533FAA2B4}">
      <dgm:prSet/>
      <dgm:spPr/>
      <dgm:t>
        <a:bodyPr/>
        <a:lstStyle/>
        <a:p>
          <a:endParaRPr lang="ru-RU"/>
        </a:p>
      </dgm:t>
    </dgm:pt>
    <dgm:pt modelId="{0C31989F-9629-47E6-8638-B3D9474682FB}">
      <dgm:prSet/>
      <dgm:spPr/>
      <dgm:t>
        <a:bodyPr/>
        <a:lstStyle/>
        <a:p>
          <a:r>
            <a:rPr lang="kk-KZ" b="0" dirty="0" smtClean="0">
              <a:effectLst/>
              <a:latin typeface="Times New Roman" panose="02020603050405020304" pitchFamily="18" charset="0"/>
              <a:cs typeface="Times New Roman" panose="02020603050405020304" pitchFamily="18" charset="0"/>
            </a:rPr>
            <a:t>15.4</a:t>
          </a:r>
          <a:r>
            <a:rPr lang="kk-KZ" b="0" dirty="0" smtClean="0">
              <a:effectLst/>
              <a:latin typeface="Times New Roman" panose="02020603050405020304" pitchFamily="18" charset="0"/>
              <a:cs typeface="Times New Roman" panose="02020603050405020304" pitchFamily="18" charset="0"/>
            </a:rPr>
            <a:t>. </a:t>
          </a:r>
          <a:r>
            <a:rPr lang="kk-KZ" b="0" dirty="0" smtClean="0">
              <a:latin typeface="Times New Roman" panose="02020603050405020304" pitchFamily="18" charset="0"/>
              <a:cs typeface="Times New Roman" panose="02020603050405020304" pitchFamily="18" charset="0"/>
            </a:rPr>
            <a:t>Қайтару шығынын өлшеу әдісі</a:t>
          </a:r>
          <a:endParaRPr lang="ru-RU" b="0" dirty="0">
            <a:latin typeface="Times New Roman" panose="02020603050405020304" pitchFamily="18" charset="0"/>
            <a:cs typeface="Times New Roman" panose="02020603050405020304" pitchFamily="18" charset="0"/>
          </a:endParaRPr>
        </a:p>
      </dgm:t>
    </dgm:pt>
    <dgm:pt modelId="{797FFD78-A5CA-4814-AD6A-30E6E2E77D58}" type="parTrans" cxnId="{BA5C107F-14A2-45D9-9CAB-258AF2C1CFD1}">
      <dgm:prSet/>
      <dgm:spPr/>
      <dgm:t>
        <a:bodyPr/>
        <a:lstStyle/>
        <a:p>
          <a:endParaRPr lang="ru-RU"/>
        </a:p>
      </dgm:t>
    </dgm:pt>
    <dgm:pt modelId="{3BD308B4-5DB9-412B-A951-CE392C1F96A2}" type="sibTrans" cxnId="{BA5C107F-14A2-45D9-9CAB-258AF2C1CFD1}">
      <dgm:prSet/>
      <dgm:spPr/>
      <dgm:t>
        <a:bodyPr/>
        <a:lstStyle/>
        <a:p>
          <a:endParaRPr lang="ru-RU"/>
        </a:p>
      </dgm:t>
    </dgm:pt>
    <dgm:pt modelId="{43F889DF-1007-4343-8077-19371A0E9A2D}">
      <dgm:prSet/>
      <dgm:spPr/>
      <dgm:t>
        <a:bodyPr/>
        <a:lstStyle/>
        <a:p>
          <a:r>
            <a:rPr lang="kk-KZ" b="0" dirty="0" smtClean="0">
              <a:latin typeface="Times New Roman" panose="02020603050405020304" pitchFamily="18" charset="0"/>
              <a:cs typeface="Times New Roman" panose="02020603050405020304" pitchFamily="18" charset="0"/>
            </a:rPr>
            <a:t>15.5. Дискретті оптикалық рефлекторлық әдіс</a:t>
          </a:r>
          <a:endParaRPr lang="ru-RU" b="0" dirty="0">
            <a:latin typeface="Times New Roman" panose="02020603050405020304" pitchFamily="18" charset="0"/>
            <a:cs typeface="Times New Roman" panose="02020603050405020304" pitchFamily="18" charset="0"/>
          </a:endParaRPr>
        </a:p>
      </dgm:t>
    </dgm:pt>
    <dgm:pt modelId="{FBE0BA54-9937-41E5-9296-188D138B3873}" type="parTrans" cxnId="{A5A3A14F-6050-4CE5-B376-9EC0F7093167}">
      <dgm:prSet/>
      <dgm:spPr/>
      <dgm:t>
        <a:bodyPr/>
        <a:lstStyle/>
        <a:p>
          <a:endParaRPr lang="ru-RU"/>
        </a:p>
      </dgm:t>
    </dgm:pt>
    <dgm:pt modelId="{F33611B9-4AC4-4006-8C3F-A38C62B8292D}" type="sibTrans" cxnId="{A5A3A14F-6050-4CE5-B376-9EC0F7093167}">
      <dgm:prSet/>
      <dgm:spPr/>
      <dgm:t>
        <a:bodyPr/>
        <a:lstStyle/>
        <a:p>
          <a:endParaRPr lang="ru-RU"/>
        </a:p>
      </dgm:t>
    </dgm:pt>
    <dgm:pt modelId="{10C37432-0AAD-4490-A494-5ABCCEB59506}" type="pres">
      <dgm:prSet presAssocID="{32E871E4-3074-4F95-8002-BD0F58978A2E}" presName="Name0" presStyleCnt="0">
        <dgm:presLayoutVars>
          <dgm:chMax val="7"/>
          <dgm:chPref val="7"/>
          <dgm:dir/>
        </dgm:presLayoutVars>
      </dgm:prSet>
      <dgm:spPr/>
      <dgm:t>
        <a:bodyPr/>
        <a:lstStyle/>
        <a:p>
          <a:endParaRPr lang="ru-RU"/>
        </a:p>
      </dgm:t>
    </dgm:pt>
    <dgm:pt modelId="{F807EDB5-A9EE-46ED-A276-6B32BBE1726E}" type="pres">
      <dgm:prSet presAssocID="{32E871E4-3074-4F95-8002-BD0F58978A2E}" presName="Name1" presStyleCnt="0"/>
      <dgm:spPr/>
    </dgm:pt>
    <dgm:pt modelId="{27E4D45C-E14E-47E4-B23D-208117D9D6C8}" type="pres">
      <dgm:prSet presAssocID="{32E871E4-3074-4F95-8002-BD0F58978A2E}" presName="cycle" presStyleCnt="0"/>
      <dgm:spPr/>
    </dgm:pt>
    <dgm:pt modelId="{8E578012-433F-4745-9A72-5B42A70EDD8B}" type="pres">
      <dgm:prSet presAssocID="{32E871E4-3074-4F95-8002-BD0F58978A2E}" presName="srcNode" presStyleLbl="node1" presStyleIdx="0" presStyleCnt="6"/>
      <dgm:spPr/>
    </dgm:pt>
    <dgm:pt modelId="{7F6E4215-72CA-4C32-97AA-1F8A7E1D3D15}" type="pres">
      <dgm:prSet presAssocID="{32E871E4-3074-4F95-8002-BD0F58978A2E}" presName="conn" presStyleLbl="parChTrans1D2" presStyleIdx="0" presStyleCnt="1"/>
      <dgm:spPr/>
      <dgm:t>
        <a:bodyPr/>
        <a:lstStyle/>
        <a:p>
          <a:endParaRPr lang="ru-RU"/>
        </a:p>
      </dgm:t>
    </dgm:pt>
    <dgm:pt modelId="{9C1F1B49-298F-49D3-A18C-F50EB71C19E0}" type="pres">
      <dgm:prSet presAssocID="{32E871E4-3074-4F95-8002-BD0F58978A2E}" presName="extraNode" presStyleLbl="node1" presStyleIdx="0" presStyleCnt="6"/>
      <dgm:spPr/>
    </dgm:pt>
    <dgm:pt modelId="{2E1AB7ED-CA2D-4098-A56C-C0184E48C329}" type="pres">
      <dgm:prSet presAssocID="{32E871E4-3074-4F95-8002-BD0F58978A2E}" presName="dstNode" presStyleLbl="node1" presStyleIdx="0" presStyleCnt="6"/>
      <dgm:spPr/>
    </dgm:pt>
    <dgm:pt modelId="{99C97347-4F4C-41FE-A4CB-EE6A9FF0E424}" type="pres">
      <dgm:prSet presAssocID="{38A541E8-BEF7-4CE6-A51C-FCAFE2D23A86}" presName="text_1" presStyleLbl="node1" presStyleIdx="0" presStyleCnt="6">
        <dgm:presLayoutVars>
          <dgm:bulletEnabled val="1"/>
        </dgm:presLayoutVars>
      </dgm:prSet>
      <dgm:spPr/>
      <dgm:t>
        <a:bodyPr/>
        <a:lstStyle/>
        <a:p>
          <a:endParaRPr lang="ru-RU"/>
        </a:p>
      </dgm:t>
    </dgm:pt>
    <dgm:pt modelId="{C415F9C1-7248-45CC-8827-70DFE8990AF4}" type="pres">
      <dgm:prSet presAssocID="{38A541E8-BEF7-4CE6-A51C-FCAFE2D23A86}" presName="accent_1" presStyleCnt="0"/>
      <dgm:spPr/>
    </dgm:pt>
    <dgm:pt modelId="{F5AF8267-F9D3-43B7-8F16-20DE312A0F9A}" type="pres">
      <dgm:prSet presAssocID="{38A541E8-BEF7-4CE6-A51C-FCAFE2D23A86}" presName="accentRepeatNode" presStyleLbl="solidFgAcc1" presStyleIdx="0" presStyleCnt="6"/>
      <dgm:spPr/>
    </dgm:pt>
    <dgm:pt modelId="{D0FC2D81-69D6-4E94-959C-9729763E54D1}" type="pres">
      <dgm:prSet presAssocID="{D3F2C7B3-D8EF-4B1B-B864-5753C19D57B8}" presName="text_2" presStyleLbl="node1" presStyleIdx="1" presStyleCnt="6">
        <dgm:presLayoutVars>
          <dgm:bulletEnabled val="1"/>
        </dgm:presLayoutVars>
      </dgm:prSet>
      <dgm:spPr/>
      <dgm:t>
        <a:bodyPr/>
        <a:lstStyle/>
        <a:p>
          <a:endParaRPr lang="ru-RU"/>
        </a:p>
      </dgm:t>
    </dgm:pt>
    <dgm:pt modelId="{38E996FB-6CE8-482A-BDE2-C3C9105CE7CC}" type="pres">
      <dgm:prSet presAssocID="{D3F2C7B3-D8EF-4B1B-B864-5753C19D57B8}" presName="accent_2" presStyleCnt="0"/>
      <dgm:spPr/>
    </dgm:pt>
    <dgm:pt modelId="{1011899D-3FE5-41E2-A939-53EB901186B6}" type="pres">
      <dgm:prSet presAssocID="{D3F2C7B3-D8EF-4B1B-B864-5753C19D57B8}" presName="accentRepeatNode" presStyleLbl="solidFgAcc1" presStyleIdx="1" presStyleCnt="6"/>
      <dgm:spPr/>
    </dgm:pt>
    <dgm:pt modelId="{AA904026-7E12-4CCE-894D-343F3A411204}" type="pres">
      <dgm:prSet presAssocID="{F6AEFBE7-5065-4435-B6F7-5B110F479C87}" presName="text_3" presStyleLbl="node1" presStyleIdx="2" presStyleCnt="6">
        <dgm:presLayoutVars>
          <dgm:bulletEnabled val="1"/>
        </dgm:presLayoutVars>
      </dgm:prSet>
      <dgm:spPr/>
      <dgm:t>
        <a:bodyPr/>
        <a:lstStyle/>
        <a:p>
          <a:endParaRPr lang="ru-RU"/>
        </a:p>
      </dgm:t>
    </dgm:pt>
    <dgm:pt modelId="{1AB87896-35FD-4CE5-8F90-1D3FD650EEBC}" type="pres">
      <dgm:prSet presAssocID="{F6AEFBE7-5065-4435-B6F7-5B110F479C87}" presName="accent_3" presStyleCnt="0"/>
      <dgm:spPr/>
    </dgm:pt>
    <dgm:pt modelId="{DB5E5587-1D7A-48F2-96DD-A863479DCEBE}" type="pres">
      <dgm:prSet presAssocID="{F6AEFBE7-5065-4435-B6F7-5B110F479C87}" presName="accentRepeatNode" presStyleLbl="solidFgAcc1" presStyleIdx="2" presStyleCnt="6"/>
      <dgm:spPr/>
    </dgm:pt>
    <dgm:pt modelId="{E9D4755C-FF17-479C-85FC-D256845D05A1}" type="pres">
      <dgm:prSet presAssocID="{0C31989F-9629-47E6-8638-B3D9474682FB}" presName="text_4" presStyleLbl="node1" presStyleIdx="3" presStyleCnt="6">
        <dgm:presLayoutVars>
          <dgm:bulletEnabled val="1"/>
        </dgm:presLayoutVars>
      </dgm:prSet>
      <dgm:spPr/>
      <dgm:t>
        <a:bodyPr/>
        <a:lstStyle/>
        <a:p>
          <a:endParaRPr lang="ru-RU"/>
        </a:p>
      </dgm:t>
    </dgm:pt>
    <dgm:pt modelId="{A8799F10-0639-4AC4-AA25-194B03ECADD6}" type="pres">
      <dgm:prSet presAssocID="{0C31989F-9629-47E6-8638-B3D9474682FB}" presName="accent_4" presStyleCnt="0"/>
      <dgm:spPr/>
    </dgm:pt>
    <dgm:pt modelId="{600C73BB-5178-4B47-BC51-2BAE745FC670}" type="pres">
      <dgm:prSet presAssocID="{0C31989F-9629-47E6-8638-B3D9474682FB}" presName="accentRepeatNode" presStyleLbl="solidFgAcc1" presStyleIdx="3" presStyleCnt="6"/>
      <dgm:spPr/>
    </dgm:pt>
    <dgm:pt modelId="{5F9C870E-134E-42CB-A3EA-2DAC466E1666}" type="pres">
      <dgm:prSet presAssocID="{43F889DF-1007-4343-8077-19371A0E9A2D}" presName="text_5" presStyleLbl="node1" presStyleIdx="4" presStyleCnt="6">
        <dgm:presLayoutVars>
          <dgm:bulletEnabled val="1"/>
        </dgm:presLayoutVars>
      </dgm:prSet>
      <dgm:spPr/>
      <dgm:t>
        <a:bodyPr/>
        <a:lstStyle/>
        <a:p>
          <a:endParaRPr lang="ru-RU"/>
        </a:p>
      </dgm:t>
    </dgm:pt>
    <dgm:pt modelId="{92D19145-5BA6-4B03-B6EA-13AC1A261DAC}" type="pres">
      <dgm:prSet presAssocID="{43F889DF-1007-4343-8077-19371A0E9A2D}" presName="accent_5" presStyleCnt="0"/>
      <dgm:spPr/>
    </dgm:pt>
    <dgm:pt modelId="{CF573E10-371F-4077-9794-EC8D60695FF5}" type="pres">
      <dgm:prSet presAssocID="{43F889DF-1007-4343-8077-19371A0E9A2D}" presName="accentRepeatNode" presStyleLbl="solidFgAcc1" presStyleIdx="4" presStyleCnt="6"/>
      <dgm:spPr/>
    </dgm:pt>
    <dgm:pt modelId="{AA80B78E-9E4D-4831-B836-7DA1CE60C402}" type="pres">
      <dgm:prSet presAssocID="{B24978BC-5605-47B4-B302-60E77DA30605}" presName="text_6" presStyleLbl="node1" presStyleIdx="5" presStyleCnt="6">
        <dgm:presLayoutVars>
          <dgm:bulletEnabled val="1"/>
        </dgm:presLayoutVars>
      </dgm:prSet>
      <dgm:spPr/>
      <dgm:t>
        <a:bodyPr/>
        <a:lstStyle/>
        <a:p>
          <a:endParaRPr lang="ru-RU"/>
        </a:p>
      </dgm:t>
    </dgm:pt>
    <dgm:pt modelId="{E475D444-107C-4706-B774-3C0A16D28062}" type="pres">
      <dgm:prSet presAssocID="{B24978BC-5605-47B4-B302-60E77DA30605}" presName="accent_6" presStyleCnt="0"/>
      <dgm:spPr/>
    </dgm:pt>
    <dgm:pt modelId="{6EF3827F-1C5C-4764-9188-8462A3CF3A18}" type="pres">
      <dgm:prSet presAssocID="{B24978BC-5605-47B4-B302-60E77DA30605}" presName="accentRepeatNode" presStyleLbl="solidFgAcc1" presStyleIdx="5" presStyleCnt="6"/>
      <dgm:spPr/>
    </dgm:pt>
  </dgm:ptLst>
  <dgm:cxnLst>
    <dgm:cxn modelId="{D0DAC3C6-6CF8-4AB9-8B44-147891BC7756}" type="presOf" srcId="{D3F2C7B3-D8EF-4B1B-B864-5753C19D57B8}" destId="{D0FC2D81-69D6-4E94-959C-9729763E54D1}" srcOrd="0" destOrd="0" presId="urn:microsoft.com/office/officeart/2008/layout/VerticalCurvedList"/>
    <dgm:cxn modelId="{D1DD553D-4B77-4336-A177-9413356282FF}" type="presOf" srcId="{0C31989F-9629-47E6-8638-B3D9474682FB}" destId="{E9D4755C-FF17-479C-85FC-D256845D05A1}" srcOrd="0" destOrd="0" presId="urn:microsoft.com/office/officeart/2008/layout/VerticalCurvedList"/>
    <dgm:cxn modelId="{BA5C107F-14A2-45D9-9CAB-258AF2C1CFD1}" srcId="{32E871E4-3074-4F95-8002-BD0F58978A2E}" destId="{0C31989F-9629-47E6-8638-B3D9474682FB}" srcOrd="3" destOrd="0" parTransId="{797FFD78-A5CA-4814-AD6A-30E6E2E77D58}" sibTransId="{3BD308B4-5DB9-412B-A951-CE392C1F96A2}"/>
    <dgm:cxn modelId="{08F5BE4B-8584-4A33-B6A4-CB5006454F60}" type="presOf" srcId="{F6AEFBE7-5065-4435-B6F7-5B110F479C87}" destId="{AA904026-7E12-4CCE-894D-343F3A411204}" srcOrd="0" destOrd="0" presId="urn:microsoft.com/office/officeart/2008/layout/VerticalCurvedList"/>
    <dgm:cxn modelId="{69551A04-D09E-4751-8FC8-4BF856210216}" type="presOf" srcId="{38A541E8-BEF7-4CE6-A51C-FCAFE2D23A86}" destId="{99C97347-4F4C-41FE-A4CB-EE6A9FF0E424}" srcOrd="0" destOrd="0" presId="urn:microsoft.com/office/officeart/2008/layout/VerticalCurvedList"/>
    <dgm:cxn modelId="{DA2CA471-1951-42B7-9CBE-0BC29B6FEF2B}" srcId="{32E871E4-3074-4F95-8002-BD0F58978A2E}" destId="{38A541E8-BEF7-4CE6-A51C-FCAFE2D23A86}" srcOrd="0" destOrd="0" parTransId="{9BD79AD4-6F75-401A-BA43-BBB417A3A732}" sibTransId="{986058AC-6A5D-4FF5-9857-3748C11E13DA}"/>
    <dgm:cxn modelId="{2066C6B6-11A0-46AE-B415-CD58A0098B4A}" srcId="{32E871E4-3074-4F95-8002-BD0F58978A2E}" destId="{B24978BC-5605-47B4-B302-60E77DA30605}" srcOrd="5" destOrd="0" parTransId="{3ED568FF-CC4E-414F-AEC8-4C228D5F4E6D}" sibTransId="{5A26DD11-82A7-457E-9AA7-938ACFABB93D}"/>
    <dgm:cxn modelId="{ED9BFE33-320D-4D2F-9E71-D7E0BF4BF6A6}" srcId="{32E871E4-3074-4F95-8002-BD0F58978A2E}" destId="{D3F2C7B3-D8EF-4B1B-B864-5753C19D57B8}" srcOrd="1" destOrd="0" parTransId="{9BE407A7-6530-4B93-ADF5-DD60961E0C4B}" sibTransId="{0BF8EC1C-A312-4E39-B2A9-4E5A52FEC28B}"/>
    <dgm:cxn modelId="{DCD8EF9D-4E9B-43A6-BCE3-4A6533FAA2B4}" srcId="{32E871E4-3074-4F95-8002-BD0F58978A2E}" destId="{F6AEFBE7-5065-4435-B6F7-5B110F479C87}" srcOrd="2" destOrd="0" parTransId="{568C8054-B353-4632-9A4C-D4E65838CD19}" sibTransId="{97CA4617-C50B-420E-BE0B-B1E8FB78E73D}"/>
    <dgm:cxn modelId="{430B23D1-5BCB-4546-8753-AAA6D09B35AC}" type="presOf" srcId="{B24978BC-5605-47B4-B302-60E77DA30605}" destId="{AA80B78E-9E4D-4831-B836-7DA1CE60C402}" srcOrd="0" destOrd="0" presId="urn:microsoft.com/office/officeart/2008/layout/VerticalCurvedList"/>
    <dgm:cxn modelId="{A5A3A14F-6050-4CE5-B376-9EC0F7093167}" srcId="{32E871E4-3074-4F95-8002-BD0F58978A2E}" destId="{43F889DF-1007-4343-8077-19371A0E9A2D}" srcOrd="4" destOrd="0" parTransId="{FBE0BA54-9937-41E5-9296-188D138B3873}" sibTransId="{F33611B9-4AC4-4006-8C3F-A38C62B8292D}"/>
    <dgm:cxn modelId="{1FD7DB4C-D5A8-4BFC-B949-F311C048A8A7}" type="presOf" srcId="{43F889DF-1007-4343-8077-19371A0E9A2D}" destId="{5F9C870E-134E-42CB-A3EA-2DAC466E1666}" srcOrd="0" destOrd="0" presId="urn:microsoft.com/office/officeart/2008/layout/VerticalCurvedList"/>
    <dgm:cxn modelId="{E139A708-CC1B-43DC-A1B3-10371DAED0E2}" type="presOf" srcId="{32E871E4-3074-4F95-8002-BD0F58978A2E}" destId="{10C37432-0AAD-4490-A494-5ABCCEB59506}" srcOrd="0" destOrd="0" presId="urn:microsoft.com/office/officeart/2008/layout/VerticalCurvedList"/>
    <dgm:cxn modelId="{218C0C45-F310-4193-BFC1-EF503D164CB8}" type="presOf" srcId="{986058AC-6A5D-4FF5-9857-3748C11E13DA}" destId="{7F6E4215-72CA-4C32-97AA-1F8A7E1D3D15}" srcOrd="0" destOrd="0" presId="urn:microsoft.com/office/officeart/2008/layout/VerticalCurvedList"/>
    <dgm:cxn modelId="{D66C7C4F-FD57-4453-91AC-A5DCDAB99721}" type="presParOf" srcId="{10C37432-0AAD-4490-A494-5ABCCEB59506}" destId="{F807EDB5-A9EE-46ED-A276-6B32BBE1726E}" srcOrd="0" destOrd="0" presId="urn:microsoft.com/office/officeart/2008/layout/VerticalCurvedList"/>
    <dgm:cxn modelId="{0999510F-86F1-40C8-BED4-AE6AA8F5338A}" type="presParOf" srcId="{F807EDB5-A9EE-46ED-A276-6B32BBE1726E}" destId="{27E4D45C-E14E-47E4-B23D-208117D9D6C8}" srcOrd="0" destOrd="0" presId="urn:microsoft.com/office/officeart/2008/layout/VerticalCurvedList"/>
    <dgm:cxn modelId="{960001D1-1221-4CF6-87E0-290AACAE93B6}" type="presParOf" srcId="{27E4D45C-E14E-47E4-B23D-208117D9D6C8}" destId="{8E578012-433F-4745-9A72-5B42A70EDD8B}" srcOrd="0" destOrd="0" presId="urn:microsoft.com/office/officeart/2008/layout/VerticalCurvedList"/>
    <dgm:cxn modelId="{EC90FA7C-94B8-45C1-A7BF-13A798861149}" type="presParOf" srcId="{27E4D45C-E14E-47E4-B23D-208117D9D6C8}" destId="{7F6E4215-72CA-4C32-97AA-1F8A7E1D3D15}" srcOrd="1" destOrd="0" presId="urn:microsoft.com/office/officeart/2008/layout/VerticalCurvedList"/>
    <dgm:cxn modelId="{5F7081D5-C4B2-4E7A-A042-4F2BC4A0077B}" type="presParOf" srcId="{27E4D45C-E14E-47E4-B23D-208117D9D6C8}" destId="{9C1F1B49-298F-49D3-A18C-F50EB71C19E0}" srcOrd="2" destOrd="0" presId="urn:microsoft.com/office/officeart/2008/layout/VerticalCurvedList"/>
    <dgm:cxn modelId="{00C2ED73-6454-45A6-8E42-C2D933E9ED8C}" type="presParOf" srcId="{27E4D45C-E14E-47E4-B23D-208117D9D6C8}" destId="{2E1AB7ED-CA2D-4098-A56C-C0184E48C329}" srcOrd="3" destOrd="0" presId="urn:microsoft.com/office/officeart/2008/layout/VerticalCurvedList"/>
    <dgm:cxn modelId="{9F8948B4-7442-4BCC-A5C7-11019A5C10DE}" type="presParOf" srcId="{F807EDB5-A9EE-46ED-A276-6B32BBE1726E}" destId="{99C97347-4F4C-41FE-A4CB-EE6A9FF0E424}" srcOrd="1" destOrd="0" presId="urn:microsoft.com/office/officeart/2008/layout/VerticalCurvedList"/>
    <dgm:cxn modelId="{C009B536-5F8C-43F1-827C-A2C623D28CB0}" type="presParOf" srcId="{F807EDB5-A9EE-46ED-A276-6B32BBE1726E}" destId="{C415F9C1-7248-45CC-8827-70DFE8990AF4}" srcOrd="2" destOrd="0" presId="urn:microsoft.com/office/officeart/2008/layout/VerticalCurvedList"/>
    <dgm:cxn modelId="{CC65B917-B593-4203-96EB-12F069322CE8}" type="presParOf" srcId="{C415F9C1-7248-45CC-8827-70DFE8990AF4}" destId="{F5AF8267-F9D3-43B7-8F16-20DE312A0F9A}" srcOrd="0" destOrd="0" presId="urn:microsoft.com/office/officeart/2008/layout/VerticalCurvedList"/>
    <dgm:cxn modelId="{CB266C76-53F4-454F-A8E4-2CF010A0F907}" type="presParOf" srcId="{F807EDB5-A9EE-46ED-A276-6B32BBE1726E}" destId="{D0FC2D81-69D6-4E94-959C-9729763E54D1}" srcOrd="3" destOrd="0" presId="urn:microsoft.com/office/officeart/2008/layout/VerticalCurvedList"/>
    <dgm:cxn modelId="{3BECB01B-286B-4FC6-A61D-CBB332FD3F8C}" type="presParOf" srcId="{F807EDB5-A9EE-46ED-A276-6B32BBE1726E}" destId="{38E996FB-6CE8-482A-BDE2-C3C9105CE7CC}" srcOrd="4" destOrd="0" presId="urn:microsoft.com/office/officeart/2008/layout/VerticalCurvedList"/>
    <dgm:cxn modelId="{CD5C7CFC-6705-4BA7-9B29-C9E0F2784E51}" type="presParOf" srcId="{38E996FB-6CE8-482A-BDE2-C3C9105CE7CC}" destId="{1011899D-3FE5-41E2-A939-53EB901186B6}" srcOrd="0" destOrd="0" presId="urn:microsoft.com/office/officeart/2008/layout/VerticalCurvedList"/>
    <dgm:cxn modelId="{B35FDE99-127C-4F36-B9FE-3D146ED6AAC8}" type="presParOf" srcId="{F807EDB5-A9EE-46ED-A276-6B32BBE1726E}" destId="{AA904026-7E12-4CCE-894D-343F3A411204}" srcOrd="5" destOrd="0" presId="urn:microsoft.com/office/officeart/2008/layout/VerticalCurvedList"/>
    <dgm:cxn modelId="{DAA75537-524C-4D1B-9597-79F29EA2FD41}" type="presParOf" srcId="{F807EDB5-A9EE-46ED-A276-6B32BBE1726E}" destId="{1AB87896-35FD-4CE5-8F90-1D3FD650EEBC}" srcOrd="6" destOrd="0" presId="urn:microsoft.com/office/officeart/2008/layout/VerticalCurvedList"/>
    <dgm:cxn modelId="{197720A9-973A-476A-9F01-C5C8C4FC5B51}" type="presParOf" srcId="{1AB87896-35FD-4CE5-8F90-1D3FD650EEBC}" destId="{DB5E5587-1D7A-48F2-96DD-A863479DCEBE}" srcOrd="0" destOrd="0" presId="urn:microsoft.com/office/officeart/2008/layout/VerticalCurvedList"/>
    <dgm:cxn modelId="{46797541-5DDE-4CB5-AD94-D8392D618FC1}" type="presParOf" srcId="{F807EDB5-A9EE-46ED-A276-6B32BBE1726E}" destId="{E9D4755C-FF17-479C-85FC-D256845D05A1}" srcOrd="7" destOrd="0" presId="urn:microsoft.com/office/officeart/2008/layout/VerticalCurvedList"/>
    <dgm:cxn modelId="{31643985-292B-4CD1-B8C8-D72408793532}" type="presParOf" srcId="{F807EDB5-A9EE-46ED-A276-6B32BBE1726E}" destId="{A8799F10-0639-4AC4-AA25-194B03ECADD6}" srcOrd="8" destOrd="0" presId="urn:microsoft.com/office/officeart/2008/layout/VerticalCurvedList"/>
    <dgm:cxn modelId="{A8F19F00-14D1-4FF6-A720-CF8157423F21}" type="presParOf" srcId="{A8799F10-0639-4AC4-AA25-194B03ECADD6}" destId="{600C73BB-5178-4B47-BC51-2BAE745FC670}" srcOrd="0" destOrd="0" presId="urn:microsoft.com/office/officeart/2008/layout/VerticalCurvedList"/>
    <dgm:cxn modelId="{74936469-DD47-46D8-86AD-E158A3FCFC28}" type="presParOf" srcId="{F807EDB5-A9EE-46ED-A276-6B32BBE1726E}" destId="{5F9C870E-134E-42CB-A3EA-2DAC466E1666}" srcOrd="9" destOrd="0" presId="urn:microsoft.com/office/officeart/2008/layout/VerticalCurvedList"/>
    <dgm:cxn modelId="{E67B6374-4D87-4E93-ACB5-B0F7D4BF37D4}" type="presParOf" srcId="{F807EDB5-A9EE-46ED-A276-6B32BBE1726E}" destId="{92D19145-5BA6-4B03-B6EA-13AC1A261DAC}" srcOrd="10" destOrd="0" presId="urn:microsoft.com/office/officeart/2008/layout/VerticalCurvedList"/>
    <dgm:cxn modelId="{F318ED71-52D2-4E8E-B405-3F8F7D81A96A}" type="presParOf" srcId="{92D19145-5BA6-4B03-B6EA-13AC1A261DAC}" destId="{CF573E10-371F-4077-9794-EC8D60695FF5}" srcOrd="0" destOrd="0" presId="urn:microsoft.com/office/officeart/2008/layout/VerticalCurvedList"/>
    <dgm:cxn modelId="{63D74ABC-8536-4808-BF48-EDE7560FCA47}" type="presParOf" srcId="{F807EDB5-A9EE-46ED-A276-6B32BBE1726E}" destId="{AA80B78E-9E4D-4831-B836-7DA1CE60C402}" srcOrd="11" destOrd="0" presId="urn:microsoft.com/office/officeart/2008/layout/VerticalCurvedList"/>
    <dgm:cxn modelId="{D229FAD1-5AC1-4EC5-B8DB-069129593CF9}" type="presParOf" srcId="{F807EDB5-A9EE-46ED-A276-6B32BBE1726E}" destId="{E475D444-107C-4706-B774-3C0A16D28062}" srcOrd="12" destOrd="0" presId="urn:microsoft.com/office/officeart/2008/layout/VerticalCurvedList"/>
    <dgm:cxn modelId="{08D8C483-36A7-4907-8D0D-742F7D308B60}" type="presParOf" srcId="{E475D444-107C-4706-B774-3C0A16D28062}" destId="{6EF3827F-1C5C-4764-9188-8462A3CF3A18}"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6E4215-72CA-4C32-97AA-1F8A7E1D3D15}">
      <dsp:nvSpPr>
        <dsp:cNvPr id="0" name=""/>
        <dsp:cNvSpPr/>
      </dsp:nvSpPr>
      <dsp:spPr>
        <a:xfrm>
          <a:off x="-5460039" y="-836017"/>
          <a:ext cx="6501209" cy="6501209"/>
        </a:xfrm>
        <a:prstGeom prst="blockArc">
          <a:avLst>
            <a:gd name="adj1" fmla="val 18900000"/>
            <a:gd name="adj2" fmla="val 2700000"/>
            <a:gd name="adj3" fmla="val 332"/>
          </a:avLst>
        </a:prstGeom>
        <a:noFill/>
        <a:ln w="12700" cap="flat" cmpd="sng" algn="ctr">
          <a:solidFill>
            <a:schemeClr val="accent1">
              <a:shade val="60000"/>
              <a:hueOff val="0"/>
              <a:satOff val="0"/>
              <a:lumOff val="0"/>
              <a:alphaOff val="0"/>
            </a:schemeClr>
          </a:solidFill>
          <a:prstDash val="solid"/>
          <a:miter lim="800000"/>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99C97347-4F4C-41FE-A4CB-EE6A9FF0E424}">
      <dsp:nvSpPr>
        <dsp:cNvPr id="0" name=""/>
        <dsp:cNvSpPr/>
      </dsp:nvSpPr>
      <dsp:spPr>
        <a:xfrm>
          <a:off x="388119" y="254304"/>
          <a:ext cx="11531821" cy="50841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3555" tIns="68580" rIns="68580" bIns="68580" numCol="1" spcCol="1270" anchor="ctr" anchorCtr="0">
          <a:noAutofit/>
        </a:bodyPr>
        <a:lstStyle/>
        <a:p>
          <a:pPr lvl="0" algn="l" defTabSz="1200150">
            <a:lnSpc>
              <a:spcPct val="90000"/>
            </a:lnSpc>
            <a:spcBef>
              <a:spcPct val="0"/>
            </a:spcBef>
            <a:spcAft>
              <a:spcPct val="35000"/>
            </a:spcAft>
          </a:pPr>
          <a:r>
            <a:rPr lang="kk-KZ" sz="2700" b="0" kern="1200" dirty="0" smtClean="0">
              <a:effectLst/>
              <a:latin typeface="Times New Roman" panose="02020603050405020304" pitchFamily="18" charset="0"/>
              <a:cs typeface="Times New Roman" panose="02020603050405020304" pitchFamily="18" charset="0"/>
            </a:rPr>
            <a:t>15.1</a:t>
          </a:r>
          <a:r>
            <a:rPr lang="kk-KZ" sz="2700" b="0" kern="1200" dirty="0" smtClean="0">
              <a:effectLst/>
              <a:latin typeface="Times New Roman" panose="02020603050405020304" pitchFamily="18" charset="0"/>
              <a:cs typeface="Times New Roman" panose="02020603050405020304" pitchFamily="18" charset="0"/>
            </a:rPr>
            <a:t>. </a:t>
          </a:r>
          <a:r>
            <a:rPr lang="ru-RU" sz="2700" b="0" kern="1200" dirty="0" err="1" smtClean="0">
              <a:latin typeface="Times New Roman" panose="02020603050405020304" pitchFamily="18" charset="0"/>
              <a:cs typeface="Times New Roman" panose="02020603050405020304" pitchFamily="18" charset="0"/>
            </a:rPr>
            <a:t>Оптикалық</a:t>
          </a:r>
          <a:r>
            <a:rPr lang="ru-RU" sz="2700" b="0" kern="1200" dirty="0" smtClean="0">
              <a:latin typeface="Times New Roman" panose="02020603050405020304" pitchFamily="18" charset="0"/>
              <a:cs typeface="Times New Roman" panose="02020603050405020304" pitchFamily="18" charset="0"/>
            </a:rPr>
            <a:t> </a:t>
          </a:r>
          <a:r>
            <a:rPr lang="ru-RU" sz="2700" b="0" kern="1200" dirty="0" err="1" smtClean="0">
              <a:latin typeface="Times New Roman" panose="02020603050405020304" pitchFamily="18" charset="0"/>
              <a:cs typeface="Times New Roman" panose="02020603050405020304" pitchFamily="18" charset="0"/>
            </a:rPr>
            <a:t>рефлекторлық</a:t>
          </a:r>
          <a:r>
            <a:rPr lang="ru-RU" sz="2700" b="0" kern="1200" dirty="0" smtClean="0">
              <a:latin typeface="Times New Roman" panose="02020603050405020304" pitchFamily="18" charset="0"/>
              <a:cs typeface="Times New Roman" panose="02020603050405020304" pitchFamily="18" charset="0"/>
            </a:rPr>
            <a:t> </a:t>
          </a:r>
          <a:r>
            <a:rPr lang="ru-RU" sz="2700" b="0" kern="1200" dirty="0" err="1" smtClean="0">
              <a:latin typeface="Times New Roman" panose="02020603050405020304" pitchFamily="18" charset="0"/>
              <a:cs typeface="Times New Roman" panose="02020603050405020304" pitchFamily="18" charset="0"/>
            </a:rPr>
            <a:t>әдіс</a:t>
          </a:r>
          <a:endParaRPr lang="ru-RU" sz="2700" b="0" kern="1200" dirty="0">
            <a:latin typeface="Times New Roman" panose="02020603050405020304" pitchFamily="18" charset="0"/>
            <a:cs typeface="Times New Roman" panose="02020603050405020304" pitchFamily="18" charset="0"/>
          </a:endParaRPr>
        </a:p>
      </dsp:txBody>
      <dsp:txXfrm>
        <a:off x="388119" y="254304"/>
        <a:ext cx="11531821" cy="508415"/>
      </dsp:txXfrm>
    </dsp:sp>
    <dsp:sp modelId="{F5AF8267-F9D3-43B7-8F16-20DE312A0F9A}">
      <dsp:nvSpPr>
        <dsp:cNvPr id="0" name=""/>
        <dsp:cNvSpPr/>
      </dsp:nvSpPr>
      <dsp:spPr>
        <a:xfrm>
          <a:off x="70359" y="190752"/>
          <a:ext cx="635519" cy="63551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D0FC2D81-69D6-4E94-959C-9729763E54D1}">
      <dsp:nvSpPr>
        <dsp:cNvPr id="0" name=""/>
        <dsp:cNvSpPr/>
      </dsp:nvSpPr>
      <dsp:spPr>
        <a:xfrm>
          <a:off x="806325" y="1016830"/>
          <a:ext cx="11113615" cy="50841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3555" tIns="68580" rIns="68580" bIns="68580" numCol="1" spcCol="1270" anchor="ctr" anchorCtr="0">
          <a:noAutofit/>
        </a:bodyPr>
        <a:lstStyle/>
        <a:p>
          <a:pPr lvl="0" algn="l" defTabSz="1200150">
            <a:lnSpc>
              <a:spcPct val="90000"/>
            </a:lnSpc>
            <a:spcBef>
              <a:spcPct val="0"/>
            </a:spcBef>
            <a:spcAft>
              <a:spcPct val="35000"/>
            </a:spcAft>
          </a:pPr>
          <a:r>
            <a:rPr lang="kk-KZ" sz="2700" b="0" kern="1200" dirty="0" smtClean="0">
              <a:effectLst/>
              <a:latin typeface="Times New Roman" panose="02020603050405020304" pitchFamily="18" charset="0"/>
              <a:cs typeface="Times New Roman" panose="02020603050405020304" pitchFamily="18" charset="0"/>
            </a:rPr>
            <a:t>15.2. </a:t>
          </a:r>
          <a:r>
            <a:rPr lang="kk-KZ" sz="2700" b="0" kern="1200" dirty="0" smtClean="0">
              <a:latin typeface="Times New Roman" panose="02020603050405020304" pitchFamily="18" charset="0"/>
              <a:cs typeface="Times New Roman" panose="02020603050405020304" pitchFamily="18" charset="0"/>
            </a:rPr>
            <a:t>Енгізуді жоғалту әдісі</a:t>
          </a:r>
          <a:endParaRPr lang="ru-RU" sz="2700" b="0" kern="1200" dirty="0">
            <a:latin typeface="Times New Roman" panose="02020603050405020304" pitchFamily="18" charset="0"/>
            <a:cs typeface="Times New Roman" panose="02020603050405020304" pitchFamily="18" charset="0"/>
          </a:endParaRPr>
        </a:p>
      </dsp:txBody>
      <dsp:txXfrm>
        <a:off x="806325" y="1016830"/>
        <a:ext cx="11113615" cy="508415"/>
      </dsp:txXfrm>
    </dsp:sp>
    <dsp:sp modelId="{1011899D-3FE5-41E2-A939-53EB901186B6}">
      <dsp:nvSpPr>
        <dsp:cNvPr id="0" name=""/>
        <dsp:cNvSpPr/>
      </dsp:nvSpPr>
      <dsp:spPr>
        <a:xfrm>
          <a:off x="488566" y="953278"/>
          <a:ext cx="635519" cy="63551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A904026-7E12-4CCE-894D-343F3A411204}">
      <dsp:nvSpPr>
        <dsp:cNvPr id="0" name=""/>
        <dsp:cNvSpPr/>
      </dsp:nvSpPr>
      <dsp:spPr>
        <a:xfrm>
          <a:off x="997561" y="1779357"/>
          <a:ext cx="10922380" cy="50841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3555" tIns="68580" rIns="68580" bIns="68580" numCol="1" spcCol="1270" anchor="ctr" anchorCtr="0">
          <a:noAutofit/>
        </a:bodyPr>
        <a:lstStyle/>
        <a:p>
          <a:pPr lvl="0" algn="l" defTabSz="1200150">
            <a:lnSpc>
              <a:spcPct val="90000"/>
            </a:lnSpc>
            <a:spcBef>
              <a:spcPct val="0"/>
            </a:spcBef>
            <a:spcAft>
              <a:spcPct val="35000"/>
            </a:spcAft>
          </a:pPr>
          <a:r>
            <a:rPr lang="kk-KZ" sz="2700" b="0" kern="1200" dirty="0" smtClean="0">
              <a:effectLst/>
              <a:latin typeface="Times New Roman" panose="02020603050405020304" pitchFamily="18" charset="0"/>
              <a:cs typeface="Times New Roman" panose="02020603050405020304" pitchFamily="18" charset="0"/>
            </a:rPr>
            <a:t>15.3</a:t>
          </a:r>
          <a:r>
            <a:rPr lang="kk-KZ" sz="2700" b="0" kern="1200" dirty="0" smtClean="0">
              <a:effectLst/>
              <a:latin typeface="Times New Roman" panose="02020603050405020304" pitchFamily="18" charset="0"/>
              <a:cs typeface="Times New Roman" panose="02020603050405020304" pitchFamily="18" charset="0"/>
            </a:rPr>
            <a:t>. </a:t>
          </a:r>
          <a:r>
            <a:rPr lang="ru-RU" sz="2700" b="0" kern="1200" dirty="0" err="1" smtClean="0">
              <a:latin typeface="Times New Roman" panose="02020603050405020304" pitchFamily="18" charset="0"/>
              <a:cs typeface="Times New Roman" panose="02020603050405020304" pitchFamily="18" charset="0"/>
            </a:rPr>
            <a:t>Үзіліс</a:t>
          </a:r>
          <a:r>
            <a:rPr lang="ru-RU" sz="2700" b="0" kern="1200" dirty="0" smtClean="0">
              <a:latin typeface="Times New Roman" panose="02020603050405020304" pitchFamily="18" charset="0"/>
              <a:cs typeface="Times New Roman" panose="02020603050405020304" pitchFamily="18" charset="0"/>
            </a:rPr>
            <a:t> </a:t>
          </a:r>
          <a:r>
            <a:rPr lang="ru-RU" sz="2700" b="0" kern="1200" dirty="0" err="1" smtClean="0">
              <a:latin typeface="Times New Roman" panose="02020603050405020304" pitchFamily="18" charset="0"/>
              <a:cs typeface="Times New Roman" panose="02020603050405020304" pitchFamily="18" charset="0"/>
            </a:rPr>
            <a:t>әдісі</a:t>
          </a:r>
          <a:endParaRPr lang="ru-RU" sz="2700" b="0" kern="1200" dirty="0">
            <a:latin typeface="Times New Roman" panose="02020603050405020304" pitchFamily="18" charset="0"/>
            <a:cs typeface="Times New Roman" panose="02020603050405020304" pitchFamily="18" charset="0"/>
          </a:endParaRPr>
        </a:p>
      </dsp:txBody>
      <dsp:txXfrm>
        <a:off x="997561" y="1779357"/>
        <a:ext cx="10922380" cy="508415"/>
      </dsp:txXfrm>
    </dsp:sp>
    <dsp:sp modelId="{DB5E5587-1D7A-48F2-96DD-A863479DCEBE}">
      <dsp:nvSpPr>
        <dsp:cNvPr id="0" name=""/>
        <dsp:cNvSpPr/>
      </dsp:nvSpPr>
      <dsp:spPr>
        <a:xfrm>
          <a:off x="679801" y="1715805"/>
          <a:ext cx="635519" cy="63551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E9D4755C-FF17-479C-85FC-D256845D05A1}">
      <dsp:nvSpPr>
        <dsp:cNvPr id="0" name=""/>
        <dsp:cNvSpPr/>
      </dsp:nvSpPr>
      <dsp:spPr>
        <a:xfrm>
          <a:off x="997561" y="2541401"/>
          <a:ext cx="10922380" cy="50841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3555" tIns="68580" rIns="68580" bIns="68580" numCol="1" spcCol="1270" anchor="ctr" anchorCtr="0">
          <a:noAutofit/>
        </a:bodyPr>
        <a:lstStyle/>
        <a:p>
          <a:pPr lvl="0" algn="l" defTabSz="1200150">
            <a:lnSpc>
              <a:spcPct val="90000"/>
            </a:lnSpc>
            <a:spcBef>
              <a:spcPct val="0"/>
            </a:spcBef>
            <a:spcAft>
              <a:spcPct val="35000"/>
            </a:spcAft>
          </a:pPr>
          <a:r>
            <a:rPr lang="kk-KZ" sz="2700" b="0" kern="1200" dirty="0" smtClean="0">
              <a:effectLst/>
              <a:latin typeface="Times New Roman" panose="02020603050405020304" pitchFamily="18" charset="0"/>
              <a:cs typeface="Times New Roman" panose="02020603050405020304" pitchFamily="18" charset="0"/>
            </a:rPr>
            <a:t>15.4</a:t>
          </a:r>
          <a:r>
            <a:rPr lang="kk-KZ" sz="2700" b="0" kern="1200" dirty="0" smtClean="0">
              <a:effectLst/>
              <a:latin typeface="Times New Roman" panose="02020603050405020304" pitchFamily="18" charset="0"/>
              <a:cs typeface="Times New Roman" panose="02020603050405020304" pitchFamily="18" charset="0"/>
            </a:rPr>
            <a:t>. </a:t>
          </a:r>
          <a:r>
            <a:rPr lang="kk-KZ" sz="2700" b="0" kern="1200" dirty="0" smtClean="0">
              <a:latin typeface="Times New Roman" panose="02020603050405020304" pitchFamily="18" charset="0"/>
              <a:cs typeface="Times New Roman" panose="02020603050405020304" pitchFamily="18" charset="0"/>
            </a:rPr>
            <a:t>Қайтару шығынын өлшеу әдісі</a:t>
          </a:r>
          <a:endParaRPr lang="ru-RU" sz="2700" b="0" kern="1200" dirty="0">
            <a:latin typeface="Times New Roman" panose="02020603050405020304" pitchFamily="18" charset="0"/>
            <a:cs typeface="Times New Roman" panose="02020603050405020304" pitchFamily="18" charset="0"/>
          </a:endParaRPr>
        </a:p>
      </dsp:txBody>
      <dsp:txXfrm>
        <a:off x="997561" y="2541401"/>
        <a:ext cx="10922380" cy="508415"/>
      </dsp:txXfrm>
    </dsp:sp>
    <dsp:sp modelId="{600C73BB-5178-4B47-BC51-2BAE745FC670}">
      <dsp:nvSpPr>
        <dsp:cNvPr id="0" name=""/>
        <dsp:cNvSpPr/>
      </dsp:nvSpPr>
      <dsp:spPr>
        <a:xfrm>
          <a:off x="679801" y="2477849"/>
          <a:ext cx="635519" cy="63551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5F9C870E-134E-42CB-A3EA-2DAC466E1666}">
      <dsp:nvSpPr>
        <dsp:cNvPr id="0" name=""/>
        <dsp:cNvSpPr/>
      </dsp:nvSpPr>
      <dsp:spPr>
        <a:xfrm>
          <a:off x="806325" y="3303927"/>
          <a:ext cx="11113615" cy="50841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3555" tIns="68580" rIns="68580" bIns="68580" numCol="1" spcCol="1270" anchor="ctr" anchorCtr="0">
          <a:noAutofit/>
        </a:bodyPr>
        <a:lstStyle/>
        <a:p>
          <a:pPr lvl="0" algn="l" defTabSz="1200150">
            <a:lnSpc>
              <a:spcPct val="90000"/>
            </a:lnSpc>
            <a:spcBef>
              <a:spcPct val="0"/>
            </a:spcBef>
            <a:spcAft>
              <a:spcPct val="35000"/>
            </a:spcAft>
          </a:pPr>
          <a:r>
            <a:rPr lang="kk-KZ" sz="2700" b="0" kern="1200" dirty="0" smtClean="0">
              <a:latin typeface="Times New Roman" panose="02020603050405020304" pitchFamily="18" charset="0"/>
              <a:cs typeface="Times New Roman" panose="02020603050405020304" pitchFamily="18" charset="0"/>
            </a:rPr>
            <a:t>15.5. Дискретті оптикалық рефлекторлық әдіс</a:t>
          </a:r>
          <a:endParaRPr lang="ru-RU" sz="2700" b="0" kern="1200" dirty="0">
            <a:latin typeface="Times New Roman" panose="02020603050405020304" pitchFamily="18" charset="0"/>
            <a:cs typeface="Times New Roman" panose="02020603050405020304" pitchFamily="18" charset="0"/>
          </a:endParaRPr>
        </a:p>
      </dsp:txBody>
      <dsp:txXfrm>
        <a:off x="806325" y="3303927"/>
        <a:ext cx="11113615" cy="508415"/>
      </dsp:txXfrm>
    </dsp:sp>
    <dsp:sp modelId="{CF573E10-371F-4077-9794-EC8D60695FF5}">
      <dsp:nvSpPr>
        <dsp:cNvPr id="0" name=""/>
        <dsp:cNvSpPr/>
      </dsp:nvSpPr>
      <dsp:spPr>
        <a:xfrm>
          <a:off x="488566" y="3240375"/>
          <a:ext cx="635519" cy="63551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 modelId="{AA80B78E-9E4D-4831-B836-7DA1CE60C402}">
      <dsp:nvSpPr>
        <dsp:cNvPr id="0" name=""/>
        <dsp:cNvSpPr/>
      </dsp:nvSpPr>
      <dsp:spPr>
        <a:xfrm>
          <a:off x="388119" y="4066454"/>
          <a:ext cx="11531821" cy="508415"/>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03555" tIns="68580" rIns="68580" bIns="68580" numCol="1" spcCol="1270" anchor="ctr" anchorCtr="0">
          <a:noAutofit/>
        </a:bodyPr>
        <a:lstStyle/>
        <a:p>
          <a:pPr lvl="0" algn="l" defTabSz="1200150">
            <a:lnSpc>
              <a:spcPct val="90000"/>
            </a:lnSpc>
            <a:spcBef>
              <a:spcPct val="0"/>
            </a:spcBef>
            <a:spcAft>
              <a:spcPct val="35000"/>
            </a:spcAft>
          </a:pPr>
          <a:r>
            <a:rPr lang="kk-KZ" sz="2700" b="0" kern="1200" dirty="0" smtClean="0">
              <a:effectLst/>
              <a:latin typeface="Times New Roman" panose="02020603050405020304" pitchFamily="18" charset="0"/>
              <a:cs typeface="Times New Roman" panose="02020603050405020304" pitchFamily="18" charset="0"/>
            </a:rPr>
            <a:t>15.6. </a:t>
          </a:r>
          <a:r>
            <a:rPr lang="kk-KZ" sz="2700" b="0" kern="1200" dirty="0" smtClean="0">
              <a:effectLst/>
              <a:latin typeface="Times New Roman" panose="02020603050405020304" pitchFamily="18" charset="0"/>
              <a:cs typeface="Times New Roman" panose="02020603050405020304" pitchFamily="18" charset="0"/>
            </a:rPr>
            <a:t>Бақылау сұрақтары</a:t>
          </a:r>
          <a:endParaRPr lang="ru-RU" sz="2700" b="0" kern="1200" dirty="0">
            <a:latin typeface="Times New Roman" panose="02020603050405020304" pitchFamily="18" charset="0"/>
            <a:cs typeface="Times New Roman" panose="02020603050405020304" pitchFamily="18" charset="0"/>
          </a:endParaRPr>
        </a:p>
      </dsp:txBody>
      <dsp:txXfrm>
        <a:off x="388119" y="4066454"/>
        <a:ext cx="11531821" cy="508415"/>
      </dsp:txXfrm>
    </dsp:sp>
    <dsp:sp modelId="{6EF3827F-1C5C-4764-9188-8462A3CF3A18}">
      <dsp:nvSpPr>
        <dsp:cNvPr id="0" name=""/>
        <dsp:cNvSpPr/>
      </dsp:nvSpPr>
      <dsp:spPr>
        <a:xfrm>
          <a:off x="70359" y="4002902"/>
          <a:ext cx="635519" cy="635519"/>
        </a:xfrm>
        <a:prstGeom prst="ellipse">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z="300000" contourW="12700" prstMaterial="flat">
          <a:bevelT w="177800" h="254000"/>
          <a:bevelB w="152400"/>
        </a:sp3d>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04.08.2022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34133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04.08.2022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874444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04.08.2022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936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3A632C7-17B7-48EF-A8A8-DC0561D25864}" type="datetimeFigureOut">
              <a:rPr lang="ru-RU" smtClean="0"/>
              <a:t>04.08.2022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3273441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3A632C7-17B7-48EF-A8A8-DC0561D25864}" type="datetimeFigureOut">
              <a:rPr lang="ru-RU" smtClean="0"/>
              <a:t>04.08.2022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845004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3A632C7-17B7-48EF-A8A8-DC0561D25864}" type="datetimeFigureOut">
              <a:rPr lang="ru-RU" smtClean="0"/>
              <a:t>04.08.2022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68768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3A632C7-17B7-48EF-A8A8-DC0561D25864}" type="datetimeFigureOut">
              <a:rPr lang="ru-RU" smtClean="0"/>
              <a:t>04.08.2022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4213778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3A632C7-17B7-48EF-A8A8-DC0561D25864}" type="datetimeFigureOut">
              <a:rPr lang="ru-RU" smtClean="0"/>
              <a:t>04.08.2022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98164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3A632C7-17B7-48EF-A8A8-DC0561D25864}" type="datetimeFigureOut">
              <a:rPr lang="ru-RU" smtClean="0"/>
              <a:t>04.08.2022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224522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04.08.2022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16439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3A632C7-17B7-48EF-A8A8-DC0561D25864}" type="datetimeFigureOut">
              <a:rPr lang="ru-RU" smtClean="0"/>
              <a:t>04.08.2022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178C3A5-ED9E-45EB-8969-8269F1D19D4B}" type="slidenum">
              <a:rPr lang="ru-RU" smtClean="0"/>
              <a:t>‹#›</a:t>
            </a:fld>
            <a:endParaRPr lang="ru-RU"/>
          </a:p>
        </p:txBody>
      </p:sp>
    </p:spTree>
    <p:extLst>
      <p:ext uri="{BB962C8B-B14F-4D97-AF65-F5344CB8AC3E}">
        <p14:creationId xmlns:p14="http://schemas.microsoft.com/office/powerpoint/2010/main" val="68768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632C7-17B7-48EF-A8A8-DC0561D25864}" type="datetimeFigureOut">
              <a:rPr lang="ru-RU" smtClean="0"/>
              <a:t>04.08.2022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78C3A5-ED9E-45EB-8969-8269F1D19D4B}" type="slidenum">
              <a:rPr lang="ru-RU" smtClean="0"/>
              <a:t>‹#›</a:t>
            </a:fld>
            <a:endParaRPr lang="ru-RU"/>
          </a:p>
        </p:txBody>
      </p:sp>
    </p:spTree>
    <p:extLst>
      <p:ext uri="{BB962C8B-B14F-4D97-AF65-F5344CB8AC3E}">
        <p14:creationId xmlns:p14="http://schemas.microsoft.com/office/powerpoint/2010/main" val="2291596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ятиугольник 3"/>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Нашивка 4"/>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
        <p:nvSpPr>
          <p:cNvPr id="7" name="Прямоугольник 6"/>
          <p:cNvSpPr/>
          <p:nvPr/>
        </p:nvSpPr>
        <p:spPr>
          <a:xfrm>
            <a:off x="-1" y="1712586"/>
            <a:ext cx="12192000"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err="1" smtClean="0">
                <a:latin typeface="Times New Roman" panose="02020603050405020304" pitchFamily="18" charset="0"/>
                <a:cs typeface="Times New Roman" panose="02020603050405020304" pitchFamily="18" charset="0"/>
              </a:rPr>
              <a:t>Оптикалық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бағыттаушы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орталар</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және</a:t>
            </a:r>
            <a:r>
              <a:rPr lang="ru-RU" sz="2000" dirty="0" smtClean="0">
                <a:latin typeface="Times New Roman" panose="02020603050405020304" pitchFamily="18" charset="0"/>
                <a:cs typeface="Times New Roman" panose="02020603050405020304" pitchFamily="18" charset="0"/>
              </a:rPr>
              <a:t> ТОБЖ </a:t>
            </a:r>
            <a:r>
              <a:rPr lang="ru-RU" sz="2000" dirty="0" err="1" smtClean="0">
                <a:latin typeface="Times New Roman" panose="02020603050405020304" pitchFamily="18" charset="0"/>
                <a:cs typeface="Times New Roman" panose="02020603050405020304" pitchFamily="18" charset="0"/>
              </a:rPr>
              <a:t>пассивті</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компоненттері</a:t>
            </a:r>
            <a:endParaRPr lang="ru-RU" sz="2000" dirty="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2286147" y="428593"/>
            <a:ext cx="8772379"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000" dirty="0" smtClean="0">
                <a:latin typeface="Times New Roman" panose="02020603050405020304" pitchFamily="18" charset="0"/>
                <a:cs typeface="Times New Roman" panose="02020603050405020304" pitchFamily="18" charset="0"/>
              </a:rPr>
              <a:t>Қ.И. </a:t>
            </a:r>
            <a:r>
              <a:rPr lang="ru-RU" sz="2000" dirty="0" err="1" smtClean="0">
                <a:latin typeface="Times New Roman" panose="02020603050405020304" pitchFamily="18" charset="0"/>
                <a:cs typeface="Times New Roman" panose="02020603050405020304" pitchFamily="18" charset="0"/>
              </a:rPr>
              <a:t>Сәтбаев</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атындағы</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Қазақ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ұлттық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техникалық</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зерттеу</a:t>
            </a:r>
            <a:r>
              <a:rPr lang="ru-RU" sz="2000" dirty="0" smtClean="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университеті</a:t>
            </a:r>
            <a:endParaRPr lang="ru-RU" sz="2000" dirty="0">
              <a:latin typeface="Times New Roman" panose="02020603050405020304" pitchFamily="18" charset="0"/>
              <a:cs typeface="Times New Roman" panose="02020603050405020304" pitchFamily="18" charset="0"/>
            </a:endParaRPr>
          </a:p>
        </p:txBody>
      </p:sp>
      <p:pic>
        <p:nvPicPr>
          <p:cNvPr id="9" name="Рисунок 8"/>
          <p:cNvPicPr>
            <a:picLocks noChangeAspect="1"/>
          </p:cNvPicPr>
          <p:nvPr/>
        </p:nvPicPr>
        <p:blipFill rotWithShape="1">
          <a:blip r:embed="rId2">
            <a:extLst>
              <a:ext uri="{28A0092B-C50C-407E-A947-70E740481C1C}">
                <a14:useLocalDpi xmlns:a14="http://schemas.microsoft.com/office/drawing/2010/main" val="0"/>
              </a:ext>
            </a:extLst>
          </a:blip>
          <a:srcRect l="31520" t="31571" r="32689" b="33953"/>
          <a:stretch/>
        </p:blipFill>
        <p:spPr>
          <a:xfrm>
            <a:off x="0" y="58906"/>
            <a:ext cx="2447779" cy="1139484"/>
          </a:xfrm>
          <a:prstGeom prst="rect">
            <a:avLst/>
          </a:prstGeom>
        </p:spPr>
      </p:pic>
      <p:sp>
        <p:nvSpPr>
          <p:cNvPr id="10" name="Прямоугольник 9"/>
          <p:cNvSpPr/>
          <p:nvPr/>
        </p:nvSpPr>
        <p:spPr>
          <a:xfrm>
            <a:off x="3047999" y="2884286"/>
            <a:ext cx="6096000" cy="738664"/>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r>
              <a:rPr lang="ru-RU" sz="2400" dirty="0" smtClean="0">
                <a:latin typeface="Times New Roman" panose="02020603050405020304" pitchFamily="18" charset="0"/>
                <a:cs typeface="Times New Roman" panose="02020603050405020304" pitchFamily="18" charset="0"/>
              </a:rPr>
              <a:t>ЛЕКЦИЯ </a:t>
            </a:r>
            <a:r>
              <a:rPr lang="kk-KZ" sz="2400" dirty="0" smtClean="0">
                <a:latin typeface="Times New Roman" panose="02020603050405020304"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15</a:t>
            </a:r>
            <a:endParaRPr lang="ru-RU" sz="2400" dirty="0" smtClean="0">
              <a:latin typeface="Times New Roman" panose="02020603050405020304" pitchFamily="18" charset="0"/>
              <a:cs typeface="Times New Roman" panose="02020603050405020304" pitchFamily="18" charset="0"/>
            </a:endParaRPr>
          </a:p>
          <a:p>
            <a:endParaRPr lang="ru-RU"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1" name="Прямоугольник 10"/>
          <p:cNvSpPr/>
          <p:nvPr/>
        </p:nvSpPr>
        <p:spPr>
          <a:xfrm>
            <a:off x="5160679" y="6087546"/>
            <a:ext cx="1870641" cy="40011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gn="ctr"/>
            <a:r>
              <a:rPr lang="kk-KZ" sz="2000" dirty="0" smtClean="0">
                <a:latin typeface="Times New Roman" panose="02020603050405020304" pitchFamily="18" charset="0"/>
                <a:cs typeface="Times New Roman" panose="02020603050405020304" pitchFamily="18" charset="0"/>
              </a:rPr>
              <a:t>Алматы 2022 ж</a:t>
            </a:r>
            <a:endParaRPr lang="ru-RU" sz="2000" dirty="0">
              <a:latin typeface="Times New Roman" panose="02020603050405020304" pitchFamily="18" charset="0"/>
              <a:cs typeface="Times New Roman" panose="02020603050405020304" pitchFamily="18" charset="0"/>
            </a:endParaRPr>
          </a:p>
        </p:txBody>
      </p:sp>
      <p:sp>
        <p:nvSpPr>
          <p:cNvPr id="13" name="Прямоугольник 12"/>
          <p:cNvSpPr/>
          <p:nvPr/>
        </p:nvSpPr>
        <p:spPr>
          <a:xfrm>
            <a:off x="904962" y="3602587"/>
            <a:ext cx="10367876" cy="101130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800" dirty="0">
                <a:latin typeface="Times New Roman" panose="02020603050405020304" pitchFamily="18" charset="0"/>
                <a:cs typeface="Times New Roman" panose="02020603050405020304" pitchFamily="18" charset="0"/>
              </a:rPr>
              <a:t>ОПТИКАЛЫҚ ТАЛШЫҚТАҒЫ </a:t>
            </a:r>
            <a:r>
              <a:rPr lang="kk-KZ" sz="2800" dirty="0">
                <a:latin typeface="Times New Roman" panose="02020603050405020304" pitchFamily="18" charset="0"/>
                <a:cs typeface="Times New Roman" panose="02020603050405020304" pitchFamily="18" charset="0"/>
              </a:rPr>
              <a:t>ШЫҒЫН</a:t>
            </a:r>
            <a:r>
              <a:rPr lang="ru-RU" sz="2800" dirty="0">
                <a:latin typeface="Times New Roman" panose="02020603050405020304" pitchFamily="18" charset="0"/>
                <a:cs typeface="Times New Roman" panose="02020603050405020304" pitchFamily="18" charset="0"/>
              </a:rPr>
              <a:t> ӨЛШЕМДЕРІ</a:t>
            </a:r>
          </a:p>
          <a:p>
            <a:pPr algn="ctr">
              <a:lnSpc>
                <a:spcPct val="125000"/>
              </a:lnSpc>
              <a:spcAft>
                <a:spcPts val="0"/>
              </a:spcAft>
            </a:pPr>
            <a:endParaRPr lang="ru-RU" sz="28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5469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Қайтару</a:t>
            </a:r>
            <a:r>
              <a:rPr lang="ru-RU" sz="2400" dirty="0"/>
              <a:t> </a:t>
            </a:r>
            <a:r>
              <a:rPr lang="ru-RU" sz="2400" dirty="0" err="1"/>
              <a:t>шығынын</a:t>
            </a:r>
            <a:r>
              <a:rPr lang="ru-RU" sz="2400" dirty="0"/>
              <a:t> </a:t>
            </a:r>
            <a:r>
              <a:rPr lang="ru-RU" sz="2400" dirty="0" err="1"/>
              <a:t>өлшеу</a:t>
            </a:r>
            <a:r>
              <a:rPr lang="ru-RU" sz="2400" dirty="0"/>
              <a:t> </a:t>
            </a:r>
            <a:r>
              <a:rPr lang="ru-RU" sz="2400" dirty="0" err="1"/>
              <a:t>әдісі</a:t>
            </a:r>
            <a:endParaRPr lang="ru-RU" sz="2400" dirty="0"/>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10</a:t>
            </a:r>
            <a:endParaRPr lang="ru-RU" dirty="0">
              <a:solidFill>
                <a:schemeClr val="tx1"/>
              </a:solidFill>
            </a:endParaRPr>
          </a:p>
        </p:txBody>
      </p:sp>
      <p:sp>
        <p:nvSpPr>
          <p:cNvPr id="2" name="Прямоугольник 1"/>
          <p:cNvSpPr/>
          <p:nvPr/>
        </p:nvSpPr>
        <p:spPr>
          <a:xfrm>
            <a:off x="3048000" y="2274838"/>
            <a:ext cx="6096000" cy="369332"/>
          </a:xfrm>
          <a:prstGeom prst="rect">
            <a:avLst/>
          </a:prstGeom>
        </p:spPr>
        <p:txBody>
          <a:bodyPr>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152400" y="1097903"/>
            <a:ext cx="11734800" cy="5632311"/>
          </a:xfrm>
          <a:prstGeom prst="rect">
            <a:avLst/>
          </a:prstGeom>
        </p:spPr>
        <p:txBody>
          <a:bodyPr wrap="square">
            <a:spAutoFit/>
          </a:bodyPr>
          <a:lstStyle/>
          <a:p>
            <a:pPr indent="450215" algn="just">
              <a:spcAft>
                <a:spcPts val="0"/>
              </a:spcAft>
            </a:pPr>
            <a:r>
              <a:rPr lang="kk-KZ" dirty="0">
                <a:latin typeface="Times New Roman" panose="02020603050405020304" pitchFamily="18" charset="0"/>
                <a:ea typeface="Times New Roman" panose="02020603050405020304" pitchFamily="18" charset="0"/>
                <a:cs typeface="Times New Roman" panose="02020603050405020304" pitchFamily="18" charset="0"/>
              </a:rPr>
              <a:t>Жоғарыда аталған өлшеу әдістерінің барлығы үшін оларды жүзеге асырудың міндетті шарты тепе-теңдік режимінің таралу режимін (RPM) қамтамасыз ету болып табылады. Талшық арқылы таралатын жарық әртүрлі энергиялары бар көптеген жеке режимдер түрінде болады. Модтар таралу процесінде сыртқы және ішкі себептерден туындаған өзгерістерге ұшырайтындықтан, олардың энергиясы тұрақты болып қалмайды, бірақ барлық уақытта өзгереді, соның ішінде бір режимді екіншісіне түрлендіру арқылы. Алайда, энергияның мұндай қайта бөлінуі бүкіл таралу кезінде болмайды (мысалы, талшықтың ұзындығымен шектелген), бірақ RPM орнатылғаннан кейін қашықтықта - режимдердің тепе-теңдік таралуы, онда жеке режимдердің энергиясы өзгеріссіз қалады және қалыпты жағдайда энергияның одан әрі қайта бөлінуі болмайды</a:t>
            </a:r>
            <a:r>
              <a:rPr lang="kk-KZ" dirty="0" smtClean="0">
                <a:latin typeface="Times New Roman" panose="02020603050405020304" pitchFamily="18" charset="0"/>
                <a:ea typeface="Times New Roman" panose="02020603050405020304" pitchFamily="18" charset="0"/>
                <a:cs typeface="Times New Roman" panose="02020603050405020304" pitchFamily="18" charset="0"/>
              </a:rPr>
              <a:t>.</a:t>
            </a:r>
          </a:p>
          <a:p>
            <a:pPr algn="just"/>
            <a:r>
              <a:rPr lang="kk-KZ" dirty="0" smtClean="0">
                <a:latin typeface="Times New Roman" panose="02020603050405020304" pitchFamily="18" charset="0"/>
                <a:cs typeface="Times New Roman" panose="02020603050405020304" pitchFamily="18" charset="0"/>
              </a:rPr>
              <a:t>	Жарықтың </a:t>
            </a:r>
            <a:r>
              <a:rPr lang="kk-KZ" dirty="0">
                <a:latin typeface="Times New Roman" panose="02020603050405020304" pitchFamily="18" charset="0"/>
                <a:cs typeface="Times New Roman" panose="02020603050405020304" pitchFamily="18" charset="0"/>
              </a:rPr>
              <a:t>таралуы кезінде болатын шығындарды анықтау дәлдігі тұрғысынан PPM анықтаушы параметр болып табылады. Көптеген өндірушілер PPM режимін орнату нәтижесінде алынған мәндер негізінде өз өнімдеріндегі жоғалту мөлшерін бағалайды. Сондықтан өлшеу процесінде дәлдікті жақсарту үшін мұндай режимді орнату процедураларын орындау қажет. Бұл көпмодалы және бір модалы талшықтарға қатысты. Толқын ұзындығының арақатынасына, өзек диаметріне және өзек пен қаптаманың сыну көрсеткіштерінің айырмашылығына байланысты бір режимді оптикалық талшықтар жарықтың таралуының көпмодты режиміне ие болуы мүмкін. Сондықтан олардың соңы бірмодалы көзбен сәулеленгенде де, біртекті емес және иілулер бойынша режимді түрлендіру нәтижесінде оларда энергиясы әртүрлі қосымша режимдердің белгілі бір саны пайда болады.</a:t>
            </a:r>
            <a:endParaRPr lang="ru-RU" dirty="0">
              <a:latin typeface="Times New Roman" panose="02020603050405020304" pitchFamily="18" charset="0"/>
              <a:cs typeface="Times New Roman" panose="02020603050405020304" pitchFamily="18" charset="0"/>
            </a:endParaRPr>
          </a:p>
          <a:p>
            <a:pPr algn="just"/>
            <a:r>
              <a:rPr lang="kk-KZ" dirty="0" smtClean="0">
                <a:latin typeface="Times New Roman" panose="02020603050405020304" pitchFamily="18" charset="0"/>
                <a:cs typeface="Times New Roman" panose="02020603050405020304" pitchFamily="18" charset="0"/>
              </a:rPr>
              <a:t>	Өлшеу </a:t>
            </a:r>
            <a:r>
              <a:rPr lang="kk-KZ" dirty="0">
                <a:latin typeface="Times New Roman" panose="02020603050405020304" pitchFamily="18" charset="0"/>
                <a:cs typeface="Times New Roman" panose="02020603050405020304" pitchFamily="18" charset="0"/>
              </a:rPr>
              <a:t>процедураларын орындамас бұрын, PRM орнатудан басқа, қаптау режимдерінің әсерін жою қажет, яғни қаптама арқылы таралатын және ақпараттық әлеуеті жоқ оптикалық қуат бөлігі өлшеуді арттыра алады. Осы мақсатта оларды жою үшін мод араластырғышының шығысында қаптау режимінің сүзгісі орнатылған.</a:t>
            </a:r>
            <a:endParaRPr lang="ru-RU" dirty="0">
              <a:latin typeface="Times New Roman" panose="02020603050405020304" pitchFamily="18" charset="0"/>
              <a:cs typeface="Times New Roman" panose="02020603050405020304" pitchFamily="18" charset="0"/>
            </a:endParaRPr>
          </a:p>
          <a:p>
            <a:pPr indent="450215" algn="just">
              <a:spcAft>
                <a:spcPts val="0"/>
              </a:spcAft>
            </a:pPr>
            <a:endParaRPr lang="ru-RU"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02929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Дискретті оптикалық рефлекторлық әдіс</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11</a:t>
            </a:r>
            <a:endParaRPr lang="ru-RU" dirty="0">
              <a:solidFill>
                <a:schemeClr val="tx1"/>
              </a:solidFill>
            </a:endParaRPr>
          </a:p>
        </p:txBody>
      </p:sp>
      <p:sp>
        <p:nvSpPr>
          <p:cNvPr id="2" name="Прямоугольник 1"/>
          <p:cNvSpPr/>
          <p:nvPr/>
        </p:nvSpPr>
        <p:spPr>
          <a:xfrm>
            <a:off x="3048000" y="2274838"/>
            <a:ext cx="6096000" cy="369332"/>
          </a:xfrm>
          <a:prstGeom prst="rect">
            <a:avLst/>
          </a:prstGeom>
        </p:spPr>
        <p:txBody>
          <a:bodyPr>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639961" y="1290787"/>
            <a:ext cx="10912078" cy="5324535"/>
          </a:xfrm>
          <a:prstGeom prst="rect">
            <a:avLst/>
          </a:prstGeom>
        </p:spPr>
        <p:txBody>
          <a:bodyPr wrap="square">
            <a:spAutoFit/>
          </a:bodyPr>
          <a:lstStyle/>
          <a:p>
            <a:pPr indent="450215" algn="just">
              <a:spcAft>
                <a:spcPts val="0"/>
              </a:spcAft>
            </a:pPr>
            <a:r>
              <a:rPr lang="kk-KZ" sz="2000" dirty="0" smtClean="0">
                <a:latin typeface="Times New Roman" panose="02020603050405020304" pitchFamily="18" charset="0"/>
                <a:ea typeface="Times New Roman" panose="02020603050405020304" pitchFamily="18" charset="0"/>
                <a:cs typeface="Times New Roman" panose="02020603050405020304" pitchFamily="18" charset="0"/>
              </a:rPr>
              <a:t>Дискретті </a:t>
            </a:r>
            <a:r>
              <a:rPr lang="kk-KZ" sz="2000" dirty="0">
                <a:latin typeface="Times New Roman" panose="02020603050405020304" pitchFamily="18" charset="0"/>
                <a:ea typeface="Times New Roman" panose="02020603050405020304" pitchFamily="18" charset="0"/>
                <a:cs typeface="Times New Roman" panose="02020603050405020304" pitchFamily="18" charset="0"/>
              </a:rPr>
              <a:t>оптикалық рефлексометр әдісі көп арналы жүйелердің қысқа ұзындығы бойынша өлшеулер үшін әзірленген және 17.6, а. суретте көрсетілгендей, оптикалық қосқышты пайдаланып тұрақтандырылған импульстік көзден талшыққа айдалатын импульстармен талшықты зондтаудан тұрады. </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Дискретті рефлексометр әдісі біртексіздіктен шағылған оптикалық қуаттың мәнін өлшеу үшін қолданылады. Көзден шығатын оптикалық импульстар өлшенетін құрылғыға муфта арқылы түседі. Біртекті еместен шағылған импульстар фотодетекторға, күшейткішке түседі, содан кейін дискретизацияға (уақыттың бөлінуіне) және амплитудалық кванттауға ұшырайды. Процесті уақыт пен амплитуда бойынша дискреттеу жеке шағылыстарды оқшаулауға, содан кейін өлшеуге мүмкіндік береді.</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Жарықтың қайтарылған бөлігін қабылдайтын фотодиод өте сызықты құрылғы болып табылады, сондықтан шағылысулардың амплитудасы үзілістің немесе оптикалық кабельдің құрамдас бөлігінің шағылыстыру қабілетіне тікелей пропорционалды. Мұндай құрылғыларды калибрлеу коннектордың ұшынан шағылысу арқылы жүзеге асырылады, бұл шамамен 4-5% түсетін қуат. Бұл рефлексия эталондық деңгейді құру үшін қолданылады (оған қатысты барлық кейінгі өлшемдер жасалады) және төртінші шығысқа жақсы жылтыратылған ұшы бар қысқа талшықты қосқышты қосу арқылы қалыптасады (17.6-суретті қараңыз).</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43971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Дискретті оптикалық рефлекторлық әдіс</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12</a:t>
            </a:r>
            <a:endParaRPr lang="ru-RU" dirty="0">
              <a:solidFill>
                <a:schemeClr val="tx1"/>
              </a:solidFill>
            </a:endParaRPr>
          </a:p>
        </p:txBody>
      </p:sp>
      <p:sp>
        <p:nvSpPr>
          <p:cNvPr id="4" name="Прямоугольник 3"/>
          <p:cNvSpPr/>
          <p:nvPr/>
        </p:nvSpPr>
        <p:spPr>
          <a:xfrm>
            <a:off x="7341952" y="3088489"/>
            <a:ext cx="4492861" cy="1477328"/>
          </a:xfrm>
          <a:prstGeom prst="rect">
            <a:avLst/>
          </a:prstGeom>
        </p:spPr>
        <p:txBody>
          <a:bodyPr wrap="square">
            <a:spAutoFit/>
          </a:bodyPr>
          <a:lstStyle/>
          <a:p>
            <a:pPr algn="just"/>
            <a:r>
              <a:rPr lang="ru-RU" dirty="0"/>
              <a:t> 17.6-сурет. </a:t>
            </a:r>
            <a:r>
              <a:rPr lang="ru-RU" dirty="0" err="1"/>
              <a:t>Дискретті</a:t>
            </a:r>
            <a:r>
              <a:rPr lang="ru-RU" dirty="0"/>
              <a:t> </a:t>
            </a:r>
            <a:r>
              <a:rPr lang="ru-RU" dirty="0" err="1"/>
              <a:t>оптикалық</a:t>
            </a:r>
            <a:r>
              <a:rPr lang="ru-RU" dirty="0"/>
              <a:t> </a:t>
            </a:r>
            <a:r>
              <a:rPr lang="ru-RU" dirty="0" err="1"/>
              <a:t>рефлексометр</a:t>
            </a:r>
            <a:r>
              <a:rPr lang="ru-RU" dirty="0"/>
              <a:t> </a:t>
            </a:r>
            <a:r>
              <a:rPr lang="ru-RU" dirty="0" err="1"/>
              <a:t>әдісімен</a:t>
            </a:r>
            <a:r>
              <a:rPr lang="ru-RU" dirty="0"/>
              <a:t> </a:t>
            </a:r>
            <a:r>
              <a:rPr lang="ru-RU" dirty="0" err="1"/>
              <a:t>шағылуды</a:t>
            </a:r>
            <a:r>
              <a:rPr lang="ru-RU" dirty="0"/>
              <a:t> </a:t>
            </a:r>
            <a:r>
              <a:rPr lang="ru-RU" dirty="0" err="1"/>
              <a:t>өлшеу</a:t>
            </a:r>
            <a:r>
              <a:rPr lang="ru-RU" dirty="0"/>
              <a:t>:</a:t>
            </a:r>
          </a:p>
          <a:p>
            <a:pPr algn="just"/>
            <a:r>
              <a:rPr lang="ru-RU" dirty="0"/>
              <a:t>а) </a:t>
            </a:r>
            <a:r>
              <a:rPr lang="ru-RU" dirty="0" err="1"/>
              <a:t>кері</a:t>
            </a:r>
            <a:r>
              <a:rPr lang="ru-RU" dirty="0"/>
              <a:t> </a:t>
            </a:r>
            <a:r>
              <a:rPr lang="ru-RU" dirty="0" err="1"/>
              <a:t>шағылуды</a:t>
            </a:r>
            <a:r>
              <a:rPr lang="ru-RU" dirty="0"/>
              <a:t> </a:t>
            </a:r>
            <a:r>
              <a:rPr lang="ru-RU" dirty="0" err="1"/>
              <a:t>өлшеу</a:t>
            </a:r>
            <a:r>
              <a:rPr lang="ru-RU" dirty="0"/>
              <a:t> </a:t>
            </a:r>
            <a:r>
              <a:rPr lang="ru-RU" dirty="0" err="1"/>
              <a:t>әдісінің</a:t>
            </a:r>
            <a:r>
              <a:rPr lang="ru-RU" dirty="0"/>
              <a:t> </a:t>
            </a:r>
            <a:r>
              <a:rPr lang="ru-RU" dirty="0" err="1"/>
              <a:t>негізгі</a:t>
            </a:r>
            <a:r>
              <a:rPr lang="ru-RU" dirty="0"/>
              <a:t> </a:t>
            </a:r>
            <a:r>
              <a:rPr lang="ru-RU" dirty="0" err="1"/>
              <a:t>схемасы</a:t>
            </a:r>
            <a:r>
              <a:rPr lang="ru-RU" dirty="0"/>
              <a:t>; б) </a:t>
            </a:r>
            <a:r>
              <a:rPr lang="ru-RU" dirty="0" err="1"/>
              <a:t>шағылысу</a:t>
            </a:r>
            <a:r>
              <a:rPr lang="ru-RU" dirty="0"/>
              <a:t> </a:t>
            </a:r>
            <a:r>
              <a:rPr lang="ru-RU" dirty="0" err="1"/>
              <a:t>калибрлеуімен</a:t>
            </a:r>
            <a:r>
              <a:rPr lang="ru-RU" dirty="0"/>
              <a:t> </a:t>
            </a:r>
            <a:r>
              <a:rPr lang="ru-RU" dirty="0" err="1"/>
              <a:t>дискретті</a:t>
            </a:r>
            <a:r>
              <a:rPr lang="ru-RU" dirty="0"/>
              <a:t> </a:t>
            </a:r>
            <a:r>
              <a:rPr lang="ru-RU" dirty="0" err="1"/>
              <a:t>рефлексометр</a:t>
            </a:r>
            <a:r>
              <a:rPr lang="ru-RU" dirty="0"/>
              <a:t> </a:t>
            </a:r>
            <a:r>
              <a:rPr lang="ru-RU" dirty="0" err="1"/>
              <a:t>әдісінің</a:t>
            </a:r>
            <a:r>
              <a:rPr lang="ru-RU" dirty="0"/>
              <a:t> </a:t>
            </a:r>
            <a:r>
              <a:rPr lang="ru-RU" dirty="0" err="1"/>
              <a:t>схемасы</a:t>
            </a:r>
            <a:endParaRPr lang="ru-RU" dirty="0"/>
          </a:p>
        </p:txBody>
      </p:sp>
      <p:pic>
        <p:nvPicPr>
          <p:cNvPr id="5" name="Рисунок 4"/>
          <p:cNvPicPr>
            <a:picLocks noChangeAspect="1"/>
          </p:cNvPicPr>
          <p:nvPr/>
        </p:nvPicPr>
        <p:blipFill>
          <a:blip r:embed="rId2"/>
          <a:stretch>
            <a:fillRect/>
          </a:stretch>
        </p:blipFill>
        <p:spPr>
          <a:xfrm>
            <a:off x="485825" y="1069724"/>
            <a:ext cx="6313827" cy="2174610"/>
          </a:xfrm>
          <a:prstGeom prst="rect">
            <a:avLst/>
          </a:prstGeom>
        </p:spPr>
      </p:pic>
      <p:pic>
        <p:nvPicPr>
          <p:cNvPr id="10" name="Рисунок 9"/>
          <p:cNvPicPr/>
          <p:nvPr/>
        </p:nvPicPr>
        <p:blipFill>
          <a:blip r:embed="rId3">
            <a:extLst>
              <a:ext uri="{28A0092B-C50C-407E-A947-70E740481C1C}">
                <a14:useLocalDpi xmlns:a14="http://schemas.microsoft.com/office/drawing/2010/main" val="0"/>
              </a:ext>
            </a:extLst>
          </a:blip>
          <a:srcRect/>
          <a:stretch>
            <a:fillRect/>
          </a:stretch>
        </p:blipFill>
        <p:spPr bwMode="auto">
          <a:xfrm>
            <a:off x="485825" y="3716067"/>
            <a:ext cx="6313827" cy="2580090"/>
          </a:xfrm>
          <a:prstGeom prst="rect">
            <a:avLst/>
          </a:prstGeom>
          <a:noFill/>
        </p:spPr>
      </p:pic>
      <p:sp>
        <p:nvSpPr>
          <p:cNvPr id="7" name="Прямоугольник 6"/>
          <p:cNvSpPr/>
          <p:nvPr/>
        </p:nvSpPr>
        <p:spPr>
          <a:xfrm>
            <a:off x="3642738" y="3244334"/>
            <a:ext cx="378630" cy="3416320"/>
          </a:xfrm>
          <a:prstGeom prst="rect">
            <a:avLst/>
          </a:prstGeom>
        </p:spPr>
        <p:txBody>
          <a:bodyPr wrap="none">
            <a:spAutoFit/>
          </a:bodyPr>
          <a:lstStyle/>
          <a:p>
            <a:r>
              <a:rPr lang="ru-RU" dirty="0"/>
              <a:t>а</a:t>
            </a:r>
            <a:r>
              <a:rPr lang="ru-RU" dirty="0" smtClean="0"/>
              <a:t>)</a:t>
            </a:r>
          </a:p>
          <a:p>
            <a:endParaRPr lang="kk-KZ" dirty="0"/>
          </a:p>
          <a:p>
            <a:endParaRPr lang="kk-KZ" dirty="0" smtClean="0"/>
          </a:p>
          <a:p>
            <a:endParaRPr lang="kk-KZ" dirty="0" smtClean="0"/>
          </a:p>
          <a:p>
            <a:endParaRPr lang="kk-KZ" dirty="0"/>
          </a:p>
          <a:p>
            <a:endParaRPr lang="kk-KZ" dirty="0" smtClean="0"/>
          </a:p>
          <a:p>
            <a:endParaRPr lang="kk-KZ" dirty="0"/>
          </a:p>
          <a:p>
            <a:endParaRPr lang="kk-KZ" dirty="0" smtClean="0"/>
          </a:p>
          <a:p>
            <a:endParaRPr lang="kk-KZ" dirty="0"/>
          </a:p>
          <a:p>
            <a:endParaRPr lang="kk-KZ" dirty="0" smtClean="0"/>
          </a:p>
          <a:p>
            <a:endParaRPr lang="ru-RU" dirty="0" smtClean="0"/>
          </a:p>
          <a:p>
            <a:r>
              <a:rPr lang="ru-RU" dirty="0"/>
              <a:t>б)</a:t>
            </a:r>
          </a:p>
        </p:txBody>
      </p:sp>
    </p:spTree>
    <p:extLst>
      <p:ext uri="{BB962C8B-B14F-4D97-AF65-F5344CB8AC3E}">
        <p14:creationId xmlns:p14="http://schemas.microsoft.com/office/powerpoint/2010/main" val="34079909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Дискретті оптикалық рефлекторлық әдіс</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13</a:t>
            </a:r>
            <a:endParaRPr lang="ru-RU" dirty="0">
              <a:solidFill>
                <a:schemeClr val="tx1"/>
              </a:solidFill>
            </a:endParaRPr>
          </a:p>
        </p:txBody>
      </p:sp>
      <p:sp>
        <p:nvSpPr>
          <p:cNvPr id="2" name="Прямоугольник 1"/>
          <p:cNvSpPr/>
          <p:nvPr/>
        </p:nvSpPr>
        <p:spPr>
          <a:xfrm>
            <a:off x="3048000" y="2274838"/>
            <a:ext cx="6096000" cy="369332"/>
          </a:xfrm>
          <a:prstGeom prst="rect">
            <a:avLst/>
          </a:prstGeom>
        </p:spPr>
        <p:txBody>
          <a:bodyPr>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p:sp>
        <p:nvSpPr>
          <p:cNvPr id="4" name="Прямоугольник 3"/>
          <p:cNvSpPr/>
          <p:nvPr/>
        </p:nvSpPr>
        <p:spPr>
          <a:xfrm>
            <a:off x="638175" y="1326503"/>
            <a:ext cx="10915650" cy="5355312"/>
          </a:xfrm>
          <a:prstGeom prst="rect">
            <a:avLst/>
          </a:prstGeom>
        </p:spPr>
        <p:txBody>
          <a:bodyPr wrap="square">
            <a:spAutoFit/>
          </a:bodyPr>
          <a:lstStyle/>
          <a:p>
            <a:pPr algn="just"/>
            <a:r>
              <a:rPr lang="ru-RU" dirty="0" err="1" smtClean="0"/>
              <a:t>Енді</a:t>
            </a:r>
            <a:r>
              <a:rPr lang="ru-RU" dirty="0" smtClean="0"/>
              <a:t> </a:t>
            </a:r>
            <a:r>
              <a:rPr lang="ru-RU" dirty="0" err="1"/>
              <a:t>екінші</a:t>
            </a:r>
            <a:r>
              <a:rPr lang="ru-RU" dirty="0"/>
              <a:t> </a:t>
            </a:r>
            <a:r>
              <a:rPr lang="ru-RU" dirty="0" err="1"/>
              <a:t>сұраққа</a:t>
            </a:r>
            <a:r>
              <a:rPr lang="ru-RU" dirty="0"/>
              <a:t> </a:t>
            </a:r>
            <a:r>
              <a:rPr lang="ru-RU" dirty="0" err="1"/>
              <a:t>жауап</a:t>
            </a:r>
            <a:r>
              <a:rPr lang="ru-RU" dirty="0"/>
              <a:t> </a:t>
            </a:r>
            <a:r>
              <a:rPr lang="ru-RU" dirty="0" err="1"/>
              <a:t>беруге</a:t>
            </a:r>
            <a:r>
              <a:rPr lang="ru-RU" dirty="0"/>
              <a:t> </a:t>
            </a:r>
            <a:r>
              <a:rPr lang="ru-RU" dirty="0" err="1"/>
              <a:t>тырысайық</a:t>
            </a:r>
            <a:r>
              <a:rPr lang="ru-RU" dirty="0"/>
              <a:t> - </a:t>
            </a:r>
            <a:r>
              <a:rPr lang="ru-RU" dirty="0" err="1"/>
              <a:t>өлшеу</a:t>
            </a:r>
            <a:r>
              <a:rPr lang="ru-RU" dirty="0"/>
              <a:t> </a:t>
            </a:r>
            <a:r>
              <a:rPr lang="ru-RU" dirty="0" err="1"/>
              <a:t>нәтижесінде</a:t>
            </a:r>
            <a:r>
              <a:rPr lang="ru-RU" dirty="0"/>
              <a:t> не </a:t>
            </a:r>
            <a:r>
              <a:rPr lang="ru-RU" dirty="0" err="1"/>
              <a:t>аламыз</a:t>
            </a:r>
            <a:r>
              <a:rPr lang="ru-RU" dirty="0"/>
              <a:t>? </a:t>
            </a:r>
            <a:r>
              <a:rPr lang="ru-RU" dirty="0" err="1"/>
              <a:t>Оған</a:t>
            </a:r>
            <a:r>
              <a:rPr lang="ru-RU" dirty="0"/>
              <a:t> </a:t>
            </a:r>
            <a:r>
              <a:rPr lang="ru-RU" dirty="0" err="1"/>
              <a:t>жауап</a:t>
            </a:r>
            <a:r>
              <a:rPr lang="ru-RU" dirty="0"/>
              <a:t> </a:t>
            </a:r>
            <a:r>
              <a:rPr lang="ru-RU" dirty="0" err="1"/>
              <a:t>өлшеу</a:t>
            </a:r>
            <a:r>
              <a:rPr lang="ru-RU" dirty="0"/>
              <a:t> </a:t>
            </a:r>
            <a:r>
              <a:rPr lang="ru-RU" dirty="0" err="1"/>
              <a:t>нәтижесі</a:t>
            </a:r>
            <a:r>
              <a:rPr lang="ru-RU" dirty="0"/>
              <a:t> </a:t>
            </a:r>
            <a:r>
              <a:rPr lang="ru-RU" dirty="0" err="1"/>
              <a:t>өлшенетін</a:t>
            </a:r>
            <a:r>
              <a:rPr lang="ru-RU" dirty="0"/>
              <a:t> </a:t>
            </a:r>
            <a:r>
              <a:rPr lang="ru-RU" dirty="0" err="1"/>
              <a:t>талшықтан</a:t>
            </a:r>
            <a:r>
              <a:rPr lang="ru-RU" dirty="0"/>
              <a:t> (</a:t>
            </a:r>
            <a:r>
              <a:rPr lang="ru-RU" dirty="0" err="1"/>
              <a:t>құрылғыдан</a:t>
            </a:r>
            <a:r>
              <a:rPr lang="ru-RU" dirty="0"/>
              <a:t>) </a:t>
            </a:r>
            <a:r>
              <a:rPr lang="ru-RU" dirty="0" err="1"/>
              <a:t>екінші</a:t>
            </a:r>
            <a:r>
              <a:rPr lang="ru-RU" dirty="0"/>
              <a:t> (</a:t>
            </a:r>
            <a:r>
              <a:rPr lang="ru-RU" dirty="0" err="1"/>
              <a:t>кейде</a:t>
            </a:r>
            <a:r>
              <a:rPr lang="ru-RU" dirty="0"/>
              <a:t> </a:t>
            </a:r>
            <a:r>
              <a:rPr lang="ru-RU" dirty="0" err="1"/>
              <a:t>қабылдау</a:t>
            </a:r>
            <a:r>
              <a:rPr lang="ru-RU" dirty="0"/>
              <a:t> </a:t>
            </a:r>
            <a:r>
              <a:rPr lang="ru-RU" dirty="0" err="1"/>
              <a:t>деп</a:t>
            </a:r>
            <a:r>
              <a:rPr lang="ru-RU" dirty="0"/>
              <a:t> те </a:t>
            </a:r>
            <a:r>
              <a:rPr lang="ru-RU" dirty="0" err="1"/>
              <a:t>аталады</a:t>
            </a:r>
            <a:r>
              <a:rPr lang="ru-RU" dirty="0"/>
              <a:t>) </a:t>
            </a:r>
            <a:r>
              <a:rPr lang="ru-RU" dirty="0" err="1"/>
              <a:t>калибрлеу</a:t>
            </a:r>
            <a:r>
              <a:rPr lang="ru-RU" dirty="0"/>
              <a:t> </a:t>
            </a:r>
            <a:r>
              <a:rPr lang="ru-RU" dirty="0" err="1"/>
              <a:t>талшығына</a:t>
            </a:r>
            <a:r>
              <a:rPr lang="ru-RU" dirty="0"/>
              <a:t> </a:t>
            </a:r>
            <a:r>
              <a:rPr lang="ru-RU" dirty="0" err="1"/>
              <a:t>немесе</a:t>
            </a:r>
            <a:r>
              <a:rPr lang="ru-RU" dirty="0"/>
              <a:t> </a:t>
            </a:r>
            <a:r>
              <a:rPr lang="ru-RU" dirty="0" err="1"/>
              <a:t>тікелей</a:t>
            </a:r>
            <a:r>
              <a:rPr lang="ru-RU" dirty="0"/>
              <a:t> </a:t>
            </a:r>
            <a:r>
              <a:rPr lang="ru-RU" dirty="0" err="1"/>
              <a:t>калибрлеу</a:t>
            </a:r>
            <a:r>
              <a:rPr lang="ru-RU" dirty="0"/>
              <a:t> </a:t>
            </a:r>
            <a:r>
              <a:rPr lang="ru-RU" dirty="0" err="1"/>
              <a:t>талшығына</a:t>
            </a:r>
            <a:r>
              <a:rPr lang="ru-RU" dirty="0"/>
              <a:t> </a:t>
            </a:r>
            <a:r>
              <a:rPr lang="ru-RU" dirty="0" err="1"/>
              <a:t>енгізуге</a:t>
            </a:r>
            <a:r>
              <a:rPr lang="ru-RU" dirty="0"/>
              <a:t> </a:t>
            </a:r>
            <a:r>
              <a:rPr lang="ru-RU" dirty="0" err="1"/>
              <a:t>болатын</a:t>
            </a:r>
            <a:r>
              <a:rPr lang="ru-RU" dirty="0"/>
              <a:t> </a:t>
            </a:r>
            <a:r>
              <a:rPr lang="ru-RU" dirty="0" err="1"/>
              <a:t>көздің</a:t>
            </a:r>
            <a:r>
              <a:rPr lang="ru-RU" dirty="0"/>
              <a:t> </a:t>
            </a:r>
            <a:r>
              <a:rPr lang="ru-RU" dirty="0" err="1"/>
              <a:t>оптикалық</a:t>
            </a:r>
            <a:r>
              <a:rPr lang="ru-RU" dirty="0"/>
              <a:t> </a:t>
            </a:r>
            <a:r>
              <a:rPr lang="ru-RU" dirty="0" err="1"/>
              <a:t>қуатының</a:t>
            </a:r>
            <a:r>
              <a:rPr lang="ru-RU" dirty="0"/>
              <a:t> </a:t>
            </a:r>
            <a:r>
              <a:rPr lang="ru-RU" dirty="0" err="1"/>
              <a:t>бөлігі</a:t>
            </a:r>
            <a:r>
              <a:rPr lang="ru-RU" dirty="0"/>
              <a:t> </a:t>
            </a:r>
            <a:r>
              <a:rPr lang="ru-RU" dirty="0" err="1"/>
              <a:t>болады</a:t>
            </a:r>
            <a:r>
              <a:rPr lang="ru-RU" dirty="0"/>
              <a:t> </a:t>
            </a:r>
            <a:r>
              <a:rPr lang="ru-RU" dirty="0" err="1"/>
              <a:t>деген</a:t>
            </a:r>
            <a:r>
              <a:rPr lang="ru-RU" dirty="0"/>
              <a:t> </a:t>
            </a:r>
            <a:r>
              <a:rPr lang="ru-RU" dirty="0" err="1"/>
              <a:t>тұжырым</a:t>
            </a:r>
            <a:r>
              <a:rPr lang="ru-RU" dirty="0"/>
              <a:t> </a:t>
            </a:r>
            <a:r>
              <a:rPr lang="ru-RU" dirty="0" err="1"/>
              <a:t>болады</a:t>
            </a:r>
            <a:r>
              <a:rPr lang="ru-RU" dirty="0"/>
              <a:t>. </a:t>
            </a:r>
            <a:r>
              <a:rPr lang="ru-RU" dirty="0" err="1"/>
              <a:t>Осыдан</a:t>
            </a:r>
            <a:r>
              <a:rPr lang="ru-RU" dirty="0"/>
              <a:t> </a:t>
            </a:r>
            <a:r>
              <a:rPr lang="ru-RU" dirty="0" err="1"/>
              <a:t>кейін</a:t>
            </a:r>
            <a:r>
              <a:rPr lang="ru-RU" dirty="0"/>
              <a:t> </a:t>
            </a:r>
            <a:r>
              <a:rPr lang="ru-RU" dirty="0" err="1"/>
              <a:t>әртүрлі</a:t>
            </a:r>
            <a:r>
              <a:rPr lang="ru-RU" dirty="0"/>
              <a:t> </a:t>
            </a:r>
            <a:r>
              <a:rPr lang="ru-RU" dirty="0" err="1"/>
              <a:t>тәсілдермен</a:t>
            </a:r>
            <a:r>
              <a:rPr lang="ru-RU" dirty="0"/>
              <a:t> </a:t>
            </a:r>
            <a:r>
              <a:rPr lang="ru-RU" dirty="0" err="1"/>
              <a:t>сыналатын</a:t>
            </a:r>
            <a:r>
              <a:rPr lang="ru-RU" dirty="0"/>
              <a:t> </a:t>
            </a:r>
            <a:r>
              <a:rPr lang="ru-RU" dirty="0" err="1"/>
              <a:t>құрылғыға</a:t>
            </a:r>
            <a:r>
              <a:rPr lang="ru-RU" dirty="0"/>
              <a:t> </a:t>
            </a:r>
            <a:r>
              <a:rPr lang="ru-RU" dirty="0" err="1"/>
              <a:t>енгізілген</a:t>
            </a:r>
            <a:r>
              <a:rPr lang="ru-RU" dirty="0"/>
              <a:t> </a:t>
            </a:r>
            <a:r>
              <a:rPr lang="ru-RU" dirty="0" err="1"/>
              <a:t>қуат</a:t>
            </a:r>
            <a:r>
              <a:rPr lang="ru-RU" dirty="0"/>
              <a:t> </a:t>
            </a:r>
            <a:r>
              <a:rPr lang="ru-RU" dirty="0" err="1"/>
              <a:t>алынған</a:t>
            </a:r>
            <a:r>
              <a:rPr lang="ru-RU" dirty="0"/>
              <a:t> </a:t>
            </a:r>
            <a:r>
              <a:rPr lang="ru-RU" dirty="0" err="1"/>
              <a:t>нәтижеден</a:t>
            </a:r>
            <a:r>
              <a:rPr lang="ru-RU" dirty="0"/>
              <a:t> </a:t>
            </a:r>
            <a:r>
              <a:rPr lang="ru-RU" dirty="0" err="1"/>
              <a:t>шегеріледі</a:t>
            </a:r>
            <a:r>
              <a:rPr lang="ru-RU" dirty="0"/>
              <a:t>, ал </a:t>
            </a:r>
            <a:r>
              <a:rPr lang="ru-RU" dirty="0" err="1"/>
              <a:t>алынған</a:t>
            </a:r>
            <a:r>
              <a:rPr lang="ru-RU" dirty="0"/>
              <a:t> </a:t>
            </a:r>
            <a:r>
              <a:rPr lang="ru-RU" dirty="0" err="1"/>
              <a:t>мән</a:t>
            </a:r>
            <a:r>
              <a:rPr lang="ru-RU" dirty="0"/>
              <a:t> (</a:t>
            </a:r>
            <a:r>
              <a:rPr lang="ru-RU" dirty="0" err="1"/>
              <a:t>белгіні</a:t>
            </a:r>
            <a:r>
              <a:rPr lang="ru-RU" dirty="0"/>
              <a:t> </a:t>
            </a:r>
            <a:r>
              <a:rPr lang="ru-RU" dirty="0" err="1"/>
              <a:t>есепке</a:t>
            </a:r>
            <a:r>
              <a:rPr lang="ru-RU" dirty="0"/>
              <a:t> </a:t>
            </a:r>
            <a:r>
              <a:rPr lang="ru-RU" dirty="0" err="1"/>
              <a:t>алмай</a:t>
            </a:r>
            <a:r>
              <a:rPr lang="ru-RU" dirty="0"/>
              <a:t>) </a:t>
            </a:r>
            <a:r>
              <a:rPr lang="ru-RU" dirty="0" err="1"/>
              <a:t>жарық</a:t>
            </a:r>
            <a:r>
              <a:rPr lang="ru-RU" dirty="0"/>
              <a:t> </a:t>
            </a:r>
            <a:r>
              <a:rPr lang="ru-RU" dirty="0" err="1"/>
              <a:t>энергиясының</a:t>
            </a:r>
            <a:r>
              <a:rPr lang="ru-RU" dirty="0"/>
              <a:t> </a:t>
            </a:r>
            <a:r>
              <a:rPr lang="ru-RU" dirty="0" err="1"/>
              <a:t>шынайы</a:t>
            </a:r>
            <a:r>
              <a:rPr lang="ru-RU" dirty="0"/>
              <a:t> </a:t>
            </a:r>
            <a:r>
              <a:rPr lang="ru-RU" dirty="0" err="1"/>
              <a:t>әлсіреуі</a:t>
            </a:r>
            <a:r>
              <a:rPr lang="ru-RU" dirty="0"/>
              <a:t> </a:t>
            </a:r>
            <a:r>
              <a:rPr lang="ru-RU" dirty="0" err="1"/>
              <a:t>ретінде</a:t>
            </a:r>
            <a:r>
              <a:rPr lang="ru-RU" dirty="0"/>
              <a:t> </a:t>
            </a:r>
            <a:r>
              <a:rPr lang="ru-RU" dirty="0" err="1"/>
              <a:t>қабылданады</a:t>
            </a:r>
            <a:r>
              <a:rPr lang="ru-RU" dirty="0"/>
              <a:t>. </a:t>
            </a:r>
            <a:r>
              <a:rPr lang="ru-RU" dirty="0" err="1"/>
              <a:t>Бұл</a:t>
            </a:r>
            <a:r>
              <a:rPr lang="ru-RU" dirty="0"/>
              <a:t> </a:t>
            </a:r>
            <a:r>
              <a:rPr lang="ru-RU" dirty="0" err="1"/>
              <a:t>жағдайда</a:t>
            </a:r>
            <a:r>
              <a:rPr lang="ru-RU" dirty="0"/>
              <a:t> </a:t>
            </a:r>
            <a:r>
              <a:rPr lang="ru-RU" dirty="0" err="1"/>
              <a:t>қуаттың</a:t>
            </a:r>
            <a:r>
              <a:rPr lang="ru-RU" dirty="0"/>
              <a:t> </a:t>
            </a:r>
            <a:r>
              <a:rPr lang="ru-RU" dirty="0" err="1"/>
              <a:t>жалпы</a:t>
            </a:r>
            <a:r>
              <a:rPr lang="ru-RU" dirty="0"/>
              <a:t> </a:t>
            </a:r>
            <a:r>
              <a:rPr lang="ru-RU" dirty="0" err="1"/>
              <a:t>жоғалуы</a:t>
            </a:r>
            <a:r>
              <a:rPr lang="ru-RU" dirty="0"/>
              <a:t> </a:t>
            </a:r>
            <a:r>
              <a:rPr lang="ru-RU" dirty="0" err="1"/>
              <a:t>оптикалық</a:t>
            </a:r>
            <a:r>
              <a:rPr lang="ru-RU" dirty="0"/>
              <a:t> </a:t>
            </a:r>
            <a:r>
              <a:rPr lang="ru-RU" dirty="0" err="1"/>
              <a:t>сәулелену</a:t>
            </a:r>
            <a:r>
              <a:rPr lang="ru-RU" dirty="0"/>
              <a:t> </a:t>
            </a:r>
            <a:r>
              <a:rPr lang="ru-RU" dirty="0" err="1"/>
              <a:t>көзінен</a:t>
            </a:r>
            <a:r>
              <a:rPr lang="ru-RU" dirty="0"/>
              <a:t> </a:t>
            </a:r>
            <a:r>
              <a:rPr lang="ru-RU" dirty="0" err="1"/>
              <a:t>бірінші</a:t>
            </a:r>
            <a:r>
              <a:rPr lang="ru-RU" dirty="0"/>
              <a:t> </a:t>
            </a:r>
            <a:r>
              <a:rPr lang="ru-RU" dirty="0" err="1"/>
              <a:t>калибрлеуші</a:t>
            </a:r>
            <a:r>
              <a:rPr lang="ru-RU" dirty="0"/>
              <a:t> </a:t>
            </a:r>
            <a:r>
              <a:rPr lang="ru-RU" dirty="0" err="1"/>
              <a:t>талшыққа</a:t>
            </a:r>
            <a:r>
              <a:rPr lang="ru-RU" dirty="0"/>
              <a:t> (</a:t>
            </a:r>
            <a:r>
              <a:rPr lang="ru-RU" dirty="0" err="1"/>
              <a:t>кейде</a:t>
            </a:r>
            <a:r>
              <a:rPr lang="ru-RU" dirty="0"/>
              <a:t> </a:t>
            </a:r>
            <a:r>
              <a:rPr lang="ru-RU" dirty="0" err="1"/>
              <a:t>өткізгіш</a:t>
            </a:r>
            <a:r>
              <a:rPr lang="ru-RU" dirty="0"/>
              <a:t> </a:t>
            </a:r>
            <a:r>
              <a:rPr lang="ru-RU" dirty="0" err="1"/>
              <a:t>талшық</a:t>
            </a:r>
            <a:r>
              <a:rPr lang="ru-RU" dirty="0"/>
              <a:t> </a:t>
            </a:r>
            <a:r>
              <a:rPr lang="ru-RU" dirty="0" err="1"/>
              <a:t>деп</a:t>
            </a:r>
            <a:r>
              <a:rPr lang="ru-RU" dirty="0"/>
              <a:t> те </a:t>
            </a:r>
            <a:r>
              <a:rPr lang="ru-RU" dirty="0" err="1"/>
              <a:t>аталады</a:t>
            </a:r>
            <a:r>
              <a:rPr lang="ru-RU" dirty="0"/>
              <a:t>) </a:t>
            </a:r>
            <a:r>
              <a:rPr lang="ru-RU" dirty="0" err="1"/>
              <a:t>кіру</a:t>
            </a:r>
            <a:r>
              <a:rPr lang="ru-RU" dirty="0"/>
              <a:t> </a:t>
            </a:r>
            <a:r>
              <a:rPr lang="ru-RU" dirty="0" err="1"/>
              <a:t>кезінде</a:t>
            </a:r>
            <a:r>
              <a:rPr lang="ru-RU" dirty="0"/>
              <a:t>, </a:t>
            </a:r>
            <a:r>
              <a:rPr lang="ru-RU" dirty="0" err="1"/>
              <a:t>өткізгіш</a:t>
            </a:r>
            <a:r>
              <a:rPr lang="ru-RU" dirty="0"/>
              <a:t> </a:t>
            </a:r>
            <a:r>
              <a:rPr lang="ru-RU" dirty="0" err="1"/>
              <a:t>талшықтан</a:t>
            </a:r>
            <a:r>
              <a:rPr lang="ru-RU" dirty="0"/>
              <a:t> </a:t>
            </a:r>
            <a:r>
              <a:rPr lang="ru-RU" dirty="0" err="1"/>
              <a:t>өлшенетін</a:t>
            </a:r>
            <a:r>
              <a:rPr lang="ru-RU" dirty="0"/>
              <a:t> </a:t>
            </a:r>
            <a:r>
              <a:rPr lang="ru-RU" dirty="0" err="1"/>
              <a:t>құрылғыға</a:t>
            </a:r>
            <a:r>
              <a:rPr lang="ru-RU" dirty="0"/>
              <a:t> </a:t>
            </a:r>
            <a:r>
              <a:rPr lang="ru-RU" dirty="0" err="1"/>
              <a:t>ауысу</a:t>
            </a:r>
            <a:r>
              <a:rPr lang="ru-RU" dirty="0"/>
              <a:t> </a:t>
            </a:r>
            <a:r>
              <a:rPr lang="ru-RU" dirty="0" err="1"/>
              <a:t>кезінде</a:t>
            </a:r>
            <a:r>
              <a:rPr lang="ru-RU" dirty="0"/>
              <a:t> </a:t>
            </a:r>
            <a:r>
              <a:rPr lang="ru-RU" dirty="0" err="1"/>
              <a:t>және</a:t>
            </a:r>
            <a:r>
              <a:rPr lang="ru-RU" dirty="0"/>
              <a:t> </a:t>
            </a:r>
            <a:r>
              <a:rPr lang="ru-RU" dirty="0" err="1"/>
              <a:t>жарықтың</a:t>
            </a:r>
            <a:r>
              <a:rPr lang="ru-RU" dirty="0"/>
              <a:t> </a:t>
            </a:r>
            <a:r>
              <a:rPr lang="ru-RU" dirty="0" err="1"/>
              <a:t>электрден</a:t>
            </a:r>
            <a:r>
              <a:rPr lang="ru-RU" dirty="0"/>
              <a:t> </a:t>
            </a:r>
            <a:r>
              <a:rPr lang="ru-RU" dirty="0" err="1"/>
              <a:t>өлшенетін</a:t>
            </a:r>
            <a:r>
              <a:rPr lang="ru-RU" dirty="0"/>
              <a:t> </a:t>
            </a:r>
            <a:r>
              <a:rPr lang="ru-RU" dirty="0" err="1"/>
              <a:t>құрылғыға</a:t>
            </a:r>
            <a:r>
              <a:rPr lang="ru-RU" dirty="0"/>
              <a:t> </a:t>
            </a:r>
            <a:r>
              <a:rPr lang="ru-RU" dirty="0" err="1"/>
              <a:t>ауысуында</a:t>
            </a:r>
            <a:r>
              <a:rPr lang="ru-RU" dirty="0"/>
              <a:t> </a:t>
            </a:r>
            <a:r>
              <a:rPr lang="ru-RU" dirty="0" err="1"/>
              <a:t>орын</a:t>
            </a:r>
            <a:r>
              <a:rPr lang="ru-RU" dirty="0"/>
              <a:t> </a:t>
            </a:r>
            <a:r>
              <a:rPr lang="ru-RU" dirty="0" err="1"/>
              <a:t>алады</a:t>
            </a:r>
            <a:r>
              <a:rPr lang="ru-RU" dirty="0"/>
              <a:t>. </a:t>
            </a:r>
            <a:r>
              <a:rPr lang="ru-RU" dirty="0" err="1"/>
              <a:t>Өлшеу</a:t>
            </a:r>
            <a:r>
              <a:rPr lang="ru-RU" dirty="0"/>
              <a:t> </a:t>
            </a:r>
            <a:r>
              <a:rPr lang="ru-RU" dirty="0" err="1"/>
              <a:t>құрылғысымен</a:t>
            </a:r>
            <a:r>
              <a:rPr lang="ru-RU" dirty="0"/>
              <a:t> </a:t>
            </a:r>
            <a:r>
              <a:rPr lang="ru-RU" dirty="0" err="1"/>
              <a:t>сәулеленуді</a:t>
            </a:r>
            <a:r>
              <a:rPr lang="ru-RU" dirty="0"/>
              <a:t> </a:t>
            </a:r>
            <a:r>
              <a:rPr lang="ru-RU" dirty="0" err="1"/>
              <a:t>қабылдау</a:t>
            </a:r>
            <a:r>
              <a:rPr lang="ru-RU" dirty="0"/>
              <a:t> </a:t>
            </a:r>
            <a:r>
              <a:rPr lang="ru-RU" dirty="0" err="1"/>
              <a:t>кезінде</a:t>
            </a:r>
            <a:r>
              <a:rPr lang="ru-RU" dirty="0"/>
              <a:t> де </a:t>
            </a:r>
            <a:r>
              <a:rPr lang="ru-RU" dirty="0" err="1"/>
              <a:t>жоғалтулар</a:t>
            </a:r>
            <a:r>
              <a:rPr lang="ru-RU" dirty="0"/>
              <a:t> </a:t>
            </a:r>
            <a:r>
              <a:rPr lang="ru-RU" dirty="0" err="1"/>
              <a:t>болады</a:t>
            </a:r>
            <a:r>
              <a:rPr lang="ru-RU" dirty="0"/>
              <a:t>, </a:t>
            </a:r>
            <a:r>
              <a:rPr lang="ru-RU" dirty="0" err="1"/>
              <a:t>олар</a:t>
            </a:r>
            <a:r>
              <a:rPr lang="ru-RU" dirty="0"/>
              <a:t> </a:t>
            </a:r>
            <a:r>
              <a:rPr lang="ru-RU" dirty="0" err="1"/>
              <a:t>екі</a:t>
            </a:r>
            <a:r>
              <a:rPr lang="ru-RU" dirty="0"/>
              <a:t> </a:t>
            </a:r>
            <a:r>
              <a:rPr lang="ru-RU" dirty="0" err="1"/>
              <a:t>құрамдас</a:t>
            </a:r>
            <a:r>
              <a:rPr lang="ru-RU" dirty="0"/>
              <a:t> </a:t>
            </a:r>
            <a:r>
              <a:rPr lang="ru-RU" dirty="0" err="1"/>
              <a:t>бөлікке</a:t>
            </a:r>
            <a:r>
              <a:rPr lang="ru-RU" dirty="0"/>
              <a:t> </a:t>
            </a:r>
            <a:r>
              <a:rPr lang="ru-RU" dirty="0" err="1"/>
              <a:t>бөлінеді</a:t>
            </a:r>
            <a:r>
              <a:rPr lang="ru-RU" dirty="0"/>
              <a:t>: </a:t>
            </a:r>
            <a:r>
              <a:rPr lang="ru-RU" dirty="0" err="1"/>
              <a:t>фотодиодтың</a:t>
            </a:r>
            <a:r>
              <a:rPr lang="ru-RU" dirty="0"/>
              <a:t> </a:t>
            </a:r>
            <a:r>
              <a:rPr lang="ru-RU" dirty="0" err="1"/>
              <a:t>фотосезімтал</a:t>
            </a:r>
            <a:r>
              <a:rPr lang="ru-RU" dirty="0"/>
              <a:t> </a:t>
            </a:r>
            <a:r>
              <a:rPr lang="ru-RU" dirty="0" err="1"/>
              <a:t>бетінен</a:t>
            </a:r>
            <a:r>
              <a:rPr lang="ru-RU" dirty="0"/>
              <a:t> </a:t>
            </a:r>
            <a:r>
              <a:rPr lang="ru-RU" dirty="0" err="1"/>
              <a:t>шағылысудағы</a:t>
            </a:r>
            <a:r>
              <a:rPr lang="ru-RU" dirty="0"/>
              <a:t> </a:t>
            </a:r>
            <a:r>
              <a:rPr lang="ru-RU" dirty="0" err="1"/>
              <a:t>жоғалтулар</a:t>
            </a:r>
            <a:r>
              <a:rPr lang="ru-RU" dirty="0"/>
              <a:t> </a:t>
            </a:r>
            <a:r>
              <a:rPr lang="ru-RU" dirty="0" err="1"/>
              <a:t>және</a:t>
            </a:r>
            <a:r>
              <a:rPr lang="ru-RU" dirty="0"/>
              <a:t> </a:t>
            </a:r>
            <a:r>
              <a:rPr lang="ru-RU" dirty="0" err="1"/>
              <a:t>оптоэлектрондық</a:t>
            </a:r>
            <a:r>
              <a:rPr lang="ru-RU" dirty="0"/>
              <a:t> </a:t>
            </a:r>
            <a:r>
              <a:rPr lang="ru-RU" dirty="0" err="1"/>
              <a:t>түрлендіру</a:t>
            </a:r>
            <a:r>
              <a:rPr lang="ru-RU" dirty="0"/>
              <a:t> </a:t>
            </a:r>
            <a:r>
              <a:rPr lang="ru-RU" dirty="0" err="1"/>
              <a:t>кезіндегі</a:t>
            </a:r>
            <a:r>
              <a:rPr lang="ru-RU" dirty="0"/>
              <a:t> </a:t>
            </a:r>
            <a:r>
              <a:rPr lang="ru-RU" dirty="0" err="1"/>
              <a:t>жоғалтулар</a:t>
            </a:r>
            <a:r>
              <a:rPr lang="ru-RU" dirty="0"/>
              <a:t>. </a:t>
            </a:r>
            <a:r>
              <a:rPr lang="ru-RU" dirty="0" err="1"/>
              <a:t>Соңғы</a:t>
            </a:r>
            <a:r>
              <a:rPr lang="ru-RU" dirty="0"/>
              <a:t> </a:t>
            </a:r>
            <a:r>
              <a:rPr lang="ru-RU" dirty="0" err="1"/>
              <a:t>жоғалтулар</a:t>
            </a:r>
            <a:r>
              <a:rPr lang="ru-RU" dirty="0"/>
              <a:t> </a:t>
            </a:r>
            <a:r>
              <a:rPr lang="ru-RU" dirty="0" err="1"/>
              <a:t>өлшеу</a:t>
            </a:r>
            <a:r>
              <a:rPr lang="ru-RU" dirty="0"/>
              <a:t> </a:t>
            </a:r>
            <a:r>
              <a:rPr lang="ru-RU" dirty="0" err="1"/>
              <a:t>құралдарын</a:t>
            </a:r>
            <a:r>
              <a:rPr lang="ru-RU" dirty="0"/>
              <a:t> </a:t>
            </a:r>
            <a:r>
              <a:rPr lang="ru-RU" dirty="0" err="1"/>
              <a:t>құру</a:t>
            </a:r>
            <a:r>
              <a:rPr lang="ru-RU" dirty="0"/>
              <a:t> </a:t>
            </a:r>
            <a:r>
              <a:rPr lang="ru-RU" dirty="0" err="1"/>
              <a:t>кезінде</a:t>
            </a:r>
            <a:r>
              <a:rPr lang="ru-RU" dirty="0"/>
              <a:t> </a:t>
            </a:r>
            <a:r>
              <a:rPr lang="ru-RU" dirty="0" err="1"/>
              <a:t>есепке</a:t>
            </a:r>
            <a:r>
              <a:rPr lang="ru-RU" dirty="0"/>
              <a:t> </a:t>
            </a:r>
            <a:r>
              <a:rPr lang="ru-RU" dirty="0" err="1"/>
              <a:t>алынады</a:t>
            </a:r>
            <a:r>
              <a:rPr lang="ru-RU" dirty="0"/>
              <a:t> </a:t>
            </a:r>
            <a:r>
              <a:rPr lang="ru-RU" dirty="0" err="1"/>
              <a:t>және</a:t>
            </a:r>
            <a:r>
              <a:rPr lang="ru-RU" dirty="0"/>
              <a:t> </a:t>
            </a:r>
            <a:r>
              <a:rPr lang="ru-RU" dirty="0" err="1"/>
              <a:t>өлшеу</a:t>
            </a:r>
            <a:r>
              <a:rPr lang="ru-RU" dirty="0"/>
              <a:t> </a:t>
            </a:r>
            <a:r>
              <a:rPr lang="ru-RU" dirty="0" err="1"/>
              <a:t>нәтижелеріне</a:t>
            </a:r>
            <a:r>
              <a:rPr lang="ru-RU" dirty="0"/>
              <a:t> </a:t>
            </a:r>
            <a:r>
              <a:rPr lang="ru-RU" dirty="0" err="1"/>
              <a:t>қосымша</a:t>
            </a:r>
            <a:r>
              <a:rPr lang="ru-RU" dirty="0"/>
              <a:t> </a:t>
            </a:r>
            <a:r>
              <a:rPr lang="ru-RU" dirty="0" err="1"/>
              <a:t>қателер</a:t>
            </a:r>
            <a:r>
              <a:rPr lang="ru-RU" dirty="0"/>
              <a:t> </a:t>
            </a:r>
            <a:r>
              <a:rPr lang="ru-RU" dirty="0" err="1"/>
              <a:t>енгізбейді</a:t>
            </a:r>
            <a:r>
              <a:rPr lang="ru-RU" dirty="0"/>
              <a:t>. </a:t>
            </a:r>
            <a:r>
              <a:rPr lang="ru-RU" dirty="0" err="1"/>
              <a:t>Біз</a:t>
            </a:r>
            <a:r>
              <a:rPr lang="ru-RU" dirty="0"/>
              <a:t> </a:t>
            </a:r>
            <a:r>
              <a:rPr lang="ru-RU" dirty="0" err="1"/>
              <a:t>өлшенген</a:t>
            </a:r>
            <a:r>
              <a:rPr lang="ru-RU" dirty="0"/>
              <a:t> </a:t>
            </a:r>
            <a:r>
              <a:rPr lang="ru-RU" dirty="0" err="1"/>
              <a:t>құрылғыдағы</a:t>
            </a:r>
            <a:r>
              <a:rPr lang="ru-RU" dirty="0"/>
              <a:t> </a:t>
            </a:r>
            <a:r>
              <a:rPr lang="ru-RU" dirty="0" err="1"/>
              <a:t>жоғалтуларға</a:t>
            </a:r>
            <a:r>
              <a:rPr lang="ru-RU" dirty="0"/>
              <a:t> </a:t>
            </a:r>
            <a:r>
              <a:rPr lang="ru-RU" dirty="0" err="1"/>
              <a:t>ғана</a:t>
            </a:r>
            <a:r>
              <a:rPr lang="ru-RU" dirty="0"/>
              <a:t> </a:t>
            </a:r>
            <a:r>
              <a:rPr lang="ru-RU" dirty="0" err="1"/>
              <a:t>мүдделіміз</a:t>
            </a:r>
            <a:r>
              <a:rPr lang="ru-RU" dirty="0"/>
              <a:t>, </a:t>
            </a:r>
            <a:r>
              <a:rPr lang="ru-RU" dirty="0" err="1"/>
              <a:t>сондықтан</a:t>
            </a:r>
            <a:r>
              <a:rPr lang="ru-RU" dirty="0"/>
              <a:t> </a:t>
            </a:r>
            <a:r>
              <a:rPr lang="ru-RU" dirty="0" err="1"/>
              <a:t>қалған</a:t>
            </a:r>
            <a:r>
              <a:rPr lang="ru-RU" dirty="0"/>
              <a:t> </a:t>
            </a:r>
            <a:r>
              <a:rPr lang="ru-RU" dirty="0" err="1"/>
              <a:t>жоғалту</a:t>
            </a:r>
            <a:r>
              <a:rPr lang="ru-RU" dirty="0"/>
              <a:t> </a:t>
            </a:r>
            <a:r>
              <a:rPr lang="ru-RU" dirty="0" err="1"/>
              <a:t>компоненттерін</a:t>
            </a:r>
            <a:r>
              <a:rPr lang="ru-RU" dirty="0"/>
              <a:t> </a:t>
            </a:r>
            <a:r>
              <a:rPr lang="ru-RU" dirty="0" err="1"/>
              <a:t>жою</a:t>
            </a:r>
            <a:r>
              <a:rPr lang="ru-RU" dirty="0"/>
              <a:t> </a:t>
            </a:r>
            <a:r>
              <a:rPr lang="ru-RU" dirty="0" err="1"/>
              <a:t>керек</a:t>
            </a:r>
            <a:r>
              <a:rPr lang="ru-RU" dirty="0"/>
              <a:t>. </a:t>
            </a:r>
            <a:r>
              <a:rPr lang="ru-RU" dirty="0" err="1"/>
              <a:t>Осылайша</a:t>
            </a:r>
            <a:r>
              <a:rPr lang="ru-RU" dirty="0"/>
              <a:t>, </a:t>
            </a:r>
            <a:r>
              <a:rPr lang="ru-RU" dirty="0" err="1"/>
              <a:t>өлшеу</a:t>
            </a:r>
            <a:r>
              <a:rPr lang="ru-RU" dirty="0"/>
              <a:t> </a:t>
            </a:r>
            <a:r>
              <a:rPr lang="ru-RU" dirty="0" err="1"/>
              <a:t>нәтижесінде</a:t>
            </a:r>
            <a:r>
              <a:rPr lang="ru-RU" dirty="0"/>
              <a:t> </a:t>
            </a:r>
            <a:r>
              <a:rPr lang="ru-RU" dirty="0" err="1"/>
              <a:t>сынақ</a:t>
            </a:r>
            <a:r>
              <a:rPr lang="ru-RU" dirty="0"/>
              <a:t> сигналы </a:t>
            </a:r>
            <a:r>
              <a:rPr lang="ru-RU" dirty="0" err="1"/>
              <a:t>таралатын</a:t>
            </a:r>
            <a:r>
              <a:rPr lang="ru-RU" dirty="0"/>
              <a:t> </a:t>
            </a:r>
            <a:r>
              <a:rPr lang="ru-RU" dirty="0" err="1"/>
              <a:t>әртүрлі</a:t>
            </a:r>
            <a:r>
              <a:rPr lang="ru-RU" dirty="0"/>
              <a:t> </a:t>
            </a:r>
            <a:r>
              <a:rPr lang="ru-RU" dirty="0" err="1"/>
              <a:t>оптикалық</a:t>
            </a:r>
            <a:r>
              <a:rPr lang="ru-RU" dirty="0"/>
              <a:t>, </a:t>
            </a:r>
            <a:r>
              <a:rPr lang="ru-RU" dirty="0" err="1"/>
              <a:t>оптоэлектрондық</a:t>
            </a:r>
            <a:r>
              <a:rPr lang="ru-RU" dirty="0"/>
              <a:t>, электро-</a:t>
            </a:r>
            <a:r>
              <a:rPr lang="ru-RU" dirty="0" err="1"/>
              <a:t>оптикалық</a:t>
            </a:r>
            <a:r>
              <a:rPr lang="ru-RU" dirty="0"/>
              <a:t> </a:t>
            </a:r>
            <a:r>
              <a:rPr lang="ru-RU" dirty="0" err="1"/>
              <a:t>және</a:t>
            </a:r>
            <a:r>
              <a:rPr lang="ru-RU" dirty="0"/>
              <a:t> </a:t>
            </a:r>
            <a:r>
              <a:rPr lang="ru-RU" dirty="0" err="1"/>
              <a:t>электрондық</a:t>
            </a:r>
            <a:r>
              <a:rPr lang="ru-RU" dirty="0"/>
              <a:t> </a:t>
            </a:r>
            <a:r>
              <a:rPr lang="ru-RU" dirty="0" err="1"/>
              <a:t>компоненттердегі</a:t>
            </a:r>
            <a:r>
              <a:rPr lang="ru-RU" dirty="0"/>
              <a:t> </a:t>
            </a:r>
            <a:r>
              <a:rPr lang="ru-RU" dirty="0" err="1"/>
              <a:t>жоғалтулар</a:t>
            </a:r>
            <a:r>
              <a:rPr lang="ru-RU" dirty="0"/>
              <a:t> </a:t>
            </a:r>
            <a:r>
              <a:rPr lang="ru-RU" dirty="0" err="1"/>
              <a:t>сомасы</a:t>
            </a:r>
            <a:r>
              <a:rPr lang="ru-RU" dirty="0"/>
              <a:t> </a:t>
            </a:r>
            <a:r>
              <a:rPr lang="ru-RU" dirty="0" err="1"/>
              <a:t>алынады</a:t>
            </a:r>
            <a:r>
              <a:rPr lang="ru-RU" dirty="0"/>
              <a:t>. </a:t>
            </a:r>
            <a:r>
              <a:rPr lang="ru-RU" dirty="0" err="1"/>
              <a:t>Сыналатын</a:t>
            </a:r>
            <a:r>
              <a:rPr lang="ru-RU" dirty="0"/>
              <a:t> </a:t>
            </a:r>
            <a:r>
              <a:rPr lang="ru-RU" dirty="0" err="1"/>
              <a:t>оптикалық</a:t>
            </a:r>
            <a:r>
              <a:rPr lang="ru-RU" dirty="0"/>
              <a:t> </a:t>
            </a:r>
            <a:r>
              <a:rPr lang="ru-RU" dirty="0" err="1"/>
              <a:t>құрылғыдағы</a:t>
            </a:r>
            <a:r>
              <a:rPr lang="ru-RU" dirty="0"/>
              <a:t> </a:t>
            </a:r>
            <a:r>
              <a:rPr lang="ru-RU" dirty="0" err="1"/>
              <a:t>әлсіреуді</a:t>
            </a:r>
            <a:r>
              <a:rPr lang="ru-RU" dirty="0"/>
              <a:t> </a:t>
            </a:r>
            <a:r>
              <a:rPr lang="ru-RU" dirty="0" err="1"/>
              <a:t>анықтау</a:t>
            </a:r>
            <a:r>
              <a:rPr lang="ru-RU" dirty="0"/>
              <a:t> </a:t>
            </a:r>
            <a:r>
              <a:rPr lang="ru-RU" dirty="0" err="1"/>
              <a:t>дәлдігі</a:t>
            </a:r>
            <a:r>
              <a:rPr lang="ru-RU" dirty="0"/>
              <a:t> осы </a:t>
            </a:r>
            <a:r>
              <a:rPr lang="ru-RU" dirty="0" err="1"/>
              <a:t>қоспадан</a:t>
            </a:r>
            <a:r>
              <a:rPr lang="ru-RU" dirty="0"/>
              <a:t> </a:t>
            </a:r>
            <a:r>
              <a:rPr lang="ru-RU" dirty="0" err="1"/>
              <a:t>жоғары</a:t>
            </a:r>
            <a:r>
              <a:rPr lang="ru-RU" dirty="0"/>
              <a:t> </a:t>
            </a:r>
            <a:r>
              <a:rPr lang="ru-RU" dirty="0" err="1"/>
              <a:t>сапалы</a:t>
            </a:r>
            <a:r>
              <a:rPr lang="ru-RU" dirty="0"/>
              <a:t> </a:t>
            </a:r>
            <a:r>
              <a:rPr lang="ru-RU" dirty="0" err="1"/>
              <a:t>бөліну</a:t>
            </a:r>
            <a:r>
              <a:rPr lang="ru-RU" dirty="0"/>
              <a:t> мен «</a:t>
            </a:r>
            <a:r>
              <a:rPr lang="ru-RU" dirty="0" err="1"/>
              <a:t>кедергі</a:t>
            </a:r>
            <a:r>
              <a:rPr lang="ru-RU" dirty="0"/>
              <a:t>» </a:t>
            </a:r>
            <a:r>
              <a:rPr lang="ru-RU" dirty="0" err="1"/>
              <a:t>жоғалтуларды</a:t>
            </a:r>
            <a:r>
              <a:rPr lang="ru-RU" dirty="0"/>
              <a:t> </a:t>
            </a:r>
            <a:r>
              <a:rPr lang="ru-RU" dirty="0" err="1"/>
              <a:t>жоюда</a:t>
            </a:r>
            <a:r>
              <a:rPr lang="ru-RU" dirty="0"/>
              <a:t> </a:t>
            </a:r>
            <a:r>
              <a:rPr lang="ru-RU" dirty="0" err="1"/>
              <a:t>жатыр</a:t>
            </a:r>
            <a:r>
              <a:rPr lang="ru-RU" dirty="0"/>
              <a:t> (</a:t>
            </a:r>
            <a:r>
              <a:rPr lang="ru-RU" dirty="0" err="1"/>
              <a:t>оған</a:t>
            </a:r>
            <a:r>
              <a:rPr lang="ru-RU" dirty="0"/>
              <a:t> сапа, </a:t>
            </a:r>
            <a:r>
              <a:rPr lang="ru-RU" dirty="0" err="1"/>
              <a:t>өлшеу</a:t>
            </a:r>
            <a:r>
              <a:rPr lang="ru-RU" dirty="0"/>
              <a:t> </a:t>
            </a:r>
            <a:r>
              <a:rPr lang="ru-RU" dirty="0" err="1"/>
              <a:t>процедуралары</a:t>
            </a:r>
            <a:r>
              <a:rPr lang="ru-RU" dirty="0"/>
              <a:t> </a:t>
            </a:r>
            <a:r>
              <a:rPr lang="ru-RU" dirty="0" err="1"/>
              <a:t>және</a:t>
            </a:r>
            <a:r>
              <a:rPr lang="ru-RU" dirty="0"/>
              <a:t> </a:t>
            </a:r>
            <a:r>
              <a:rPr lang="ru-RU" dirty="0" err="1"/>
              <a:t>алынған</a:t>
            </a:r>
            <a:r>
              <a:rPr lang="ru-RU" dirty="0"/>
              <a:t> </a:t>
            </a:r>
            <a:r>
              <a:rPr lang="ru-RU" dirty="0" err="1"/>
              <a:t>нәтижелерді</a:t>
            </a:r>
            <a:r>
              <a:rPr lang="ru-RU" dirty="0"/>
              <a:t> </a:t>
            </a:r>
            <a:r>
              <a:rPr lang="ru-RU" dirty="0" err="1"/>
              <a:t>математикалық</a:t>
            </a:r>
            <a:r>
              <a:rPr lang="ru-RU" dirty="0"/>
              <a:t> </a:t>
            </a:r>
            <a:r>
              <a:rPr lang="ru-RU" dirty="0" err="1"/>
              <a:t>өңдеу</a:t>
            </a:r>
            <a:r>
              <a:rPr lang="ru-RU" dirty="0"/>
              <a:t>). </a:t>
            </a:r>
            <a:r>
              <a:rPr lang="ru-RU" dirty="0" err="1"/>
              <a:t>Бұл</a:t>
            </a:r>
            <a:r>
              <a:rPr lang="ru-RU" dirty="0"/>
              <a:t> </a:t>
            </a:r>
            <a:r>
              <a:rPr lang="ru-RU" dirty="0" err="1"/>
              <a:t>жағдайда</a:t>
            </a:r>
            <a:r>
              <a:rPr lang="ru-RU" dirty="0"/>
              <a:t> ГОСТ 26814-86 </a:t>
            </a:r>
            <a:r>
              <a:rPr lang="ru-RU" dirty="0" err="1"/>
              <a:t>бойынша</a:t>
            </a:r>
            <a:r>
              <a:rPr lang="ru-RU" dirty="0"/>
              <a:t> </a:t>
            </a:r>
            <a:r>
              <a:rPr lang="ru-RU" dirty="0" err="1"/>
              <a:t>өлшеу</a:t>
            </a:r>
            <a:r>
              <a:rPr lang="ru-RU" dirty="0"/>
              <a:t> </a:t>
            </a:r>
            <a:r>
              <a:rPr lang="ru-RU" dirty="0" err="1"/>
              <a:t>нәтижесінің</a:t>
            </a:r>
            <a:r>
              <a:rPr lang="ru-RU" dirty="0"/>
              <a:t> </a:t>
            </a:r>
            <a:r>
              <a:rPr lang="ru-RU" dirty="0" err="1"/>
              <a:t>салыстырмалы</a:t>
            </a:r>
            <a:r>
              <a:rPr lang="ru-RU" dirty="0"/>
              <a:t> </a:t>
            </a:r>
            <a:r>
              <a:rPr lang="ru-RU" dirty="0" err="1"/>
              <a:t>қателігі</a:t>
            </a:r>
            <a:r>
              <a:rPr lang="ru-RU" dirty="0"/>
              <a:t> (</a:t>
            </a:r>
            <a:r>
              <a:rPr lang="ru-RU" dirty="0" err="1"/>
              <a:t>өлшеу</a:t>
            </a:r>
            <a:r>
              <a:rPr lang="ru-RU" dirty="0"/>
              <a:t> </a:t>
            </a:r>
            <a:r>
              <a:rPr lang="ru-RU" dirty="0" err="1"/>
              <a:t>құрылғысының</a:t>
            </a:r>
            <a:r>
              <a:rPr lang="ru-RU" dirty="0"/>
              <a:t> </a:t>
            </a:r>
            <a:r>
              <a:rPr lang="ru-RU" dirty="0" err="1"/>
              <a:t>салыстырмалы</a:t>
            </a:r>
            <a:r>
              <a:rPr lang="ru-RU" dirty="0"/>
              <a:t> </a:t>
            </a:r>
            <a:r>
              <a:rPr lang="ru-RU" dirty="0" err="1"/>
              <a:t>қателігімен</a:t>
            </a:r>
            <a:r>
              <a:rPr lang="ru-RU" dirty="0"/>
              <a:t> </a:t>
            </a:r>
            <a:r>
              <a:rPr lang="ru-RU" dirty="0" err="1"/>
              <a:t>шатастырмау</a:t>
            </a:r>
            <a:r>
              <a:rPr lang="ru-RU" dirty="0"/>
              <a:t> </a:t>
            </a:r>
            <a:r>
              <a:rPr lang="ru-RU" dirty="0" err="1"/>
              <a:t>керек</a:t>
            </a:r>
            <a:r>
              <a:rPr lang="ru-RU" dirty="0"/>
              <a:t>) 20%-дан </a:t>
            </a:r>
            <a:r>
              <a:rPr lang="ru-RU" dirty="0" err="1"/>
              <a:t>аспауы</a:t>
            </a:r>
            <a:r>
              <a:rPr lang="ru-RU" dirty="0"/>
              <a:t> </a:t>
            </a:r>
            <a:r>
              <a:rPr lang="ru-RU" dirty="0" err="1"/>
              <a:t>керек</a:t>
            </a:r>
            <a:r>
              <a:rPr lang="ru-RU" dirty="0"/>
              <a:t> (</a:t>
            </a:r>
            <a:r>
              <a:rPr lang="ru-RU" dirty="0" err="1"/>
              <a:t>талшықтағы</a:t>
            </a:r>
            <a:r>
              <a:rPr lang="ru-RU" dirty="0"/>
              <a:t> </a:t>
            </a:r>
            <a:r>
              <a:rPr lang="ru-RU" dirty="0" err="1"/>
              <a:t>жоғалтуларды</a:t>
            </a:r>
            <a:r>
              <a:rPr lang="ru-RU" dirty="0"/>
              <a:t> </a:t>
            </a:r>
            <a:r>
              <a:rPr lang="ru-RU" dirty="0" err="1"/>
              <a:t>өлшеу</a:t>
            </a:r>
            <a:r>
              <a:rPr lang="ru-RU" dirty="0"/>
              <a:t> </a:t>
            </a:r>
            <a:r>
              <a:rPr lang="ru-RU" dirty="0" err="1"/>
              <a:t>кезінде</a:t>
            </a:r>
            <a:r>
              <a:rPr lang="ru-RU" dirty="0"/>
              <a:t>).</a:t>
            </a:r>
          </a:p>
        </p:txBody>
      </p:sp>
    </p:spTree>
    <p:extLst>
      <p:ext uri="{BB962C8B-B14F-4D97-AF65-F5344CB8AC3E}">
        <p14:creationId xmlns:p14="http://schemas.microsoft.com/office/powerpoint/2010/main" val="16800450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indent="450215" algn="ctr">
              <a:spcAft>
                <a:spcPts val="0"/>
              </a:spcAft>
            </a:pPr>
            <a:r>
              <a:rPr lang="kk-KZ" sz="2400" dirty="0">
                <a:latin typeface="Times New Roman" panose="02020603050405020304" pitchFamily="18" charset="0"/>
                <a:ea typeface="Times New Roman" panose="02020603050405020304" pitchFamily="18" charset="0"/>
                <a:cs typeface="Times New Roman" panose="02020603050405020304" pitchFamily="18" charset="0"/>
              </a:rPr>
              <a:t>Дискретті оптикалық рефлекторлық әдіс</a:t>
            </a:r>
            <a:endParaRPr lang="ru-RU" sz="1600"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14</a:t>
            </a:r>
            <a:endParaRPr lang="ru-RU" dirty="0">
              <a:solidFill>
                <a:schemeClr val="tx1"/>
              </a:solidFill>
            </a:endParaRPr>
          </a:p>
        </p:txBody>
      </p:sp>
      <p:sp>
        <p:nvSpPr>
          <p:cNvPr id="3" name="Прямоугольник 2"/>
          <p:cNvSpPr/>
          <p:nvPr/>
        </p:nvSpPr>
        <p:spPr>
          <a:xfrm>
            <a:off x="371476" y="1472150"/>
            <a:ext cx="11372852" cy="4708981"/>
          </a:xfrm>
          <a:prstGeom prst="rect">
            <a:avLst/>
          </a:prstGeom>
        </p:spPr>
        <p:txBody>
          <a:bodyPr wrap="square">
            <a:spAutoFit/>
          </a:bodyPr>
          <a:lstStyle/>
          <a:p>
            <a:pPr algn="just"/>
            <a:r>
              <a:rPr lang="ru-RU" sz="2000" dirty="0" err="1"/>
              <a:t>Шығындарды</a:t>
            </a:r>
            <a:r>
              <a:rPr lang="ru-RU" sz="2000" dirty="0"/>
              <a:t> </a:t>
            </a:r>
            <a:r>
              <a:rPr lang="ru-RU" sz="2000" dirty="0" err="1"/>
              <a:t>өлшеудің</a:t>
            </a:r>
            <a:r>
              <a:rPr lang="ru-RU" sz="2000" dirty="0"/>
              <a:t> </a:t>
            </a:r>
            <a:r>
              <a:rPr lang="ru-RU" sz="2000" dirty="0" err="1"/>
              <a:t>негізгі</a:t>
            </a:r>
            <a:r>
              <a:rPr lang="ru-RU" sz="2000" dirty="0"/>
              <a:t> </a:t>
            </a:r>
            <a:r>
              <a:rPr lang="ru-RU" sz="2000" dirty="0" err="1"/>
              <a:t>схемаларын</a:t>
            </a:r>
            <a:r>
              <a:rPr lang="ru-RU" sz="2000" dirty="0"/>
              <a:t> </a:t>
            </a:r>
            <a:r>
              <a:rPr lang="ru-RU" sz="2000" dirty="0" err="1"/>
              <a:t>қарастырғаннан</a:t>
            </a:r>
            <a:r>
              <a:rPr lang="ru-RU" sz="2000" dirty="0"/>
              <a:t> </a:t>
            </a:r>
            <a:r>
              <a:rPr lang="ru-RU" sz="2000" dirty="0" err="1"/>
              <a:t>кейін</a:t>
            </a:r>
            <a:r>
              <a:rPr lang="ru-RU" sz="2000" dirty="0"/>
              <a:t>, </a:t>
            </a:r>
            <a:r>
              <a:rPr lang="ru-RU" sz="2000" dirty="0" err="1"/>
              <a:t>бұл</a:t>
            </a:r>
            <a:r>
              <a:rPr lang="ru-RU" sz="2000" dirty="0"/>
              <a:t> </a:t>
            </a:r>
            <a:r>
              <a:rPr lang="ru-RU" sz="2000" dirty="0" err="1"/>
              <a:t>процедуралар</a:t>
            </a:r>
            <a:r>
              <a:rPr lang="ru-RU" sz="2000" dirty="0"/>
              <a:t> </a:t>
            </a:r>
            <a:r>
              <a:rPr lang="ru-RU" sz="2000" dirty="0" err="1"/>
              <a:t>нәтижеге</a:t>
            </a:r>
            <a:r>
              <a:rPr lang="ru-RU" sz="2000" dirty="0"/>
              <a:t> </a:t>
            </a:r>
            <a:r>
              <a:rPr lang="ru-RU" sz="2000" dirty="0" err="1"/>
              <a:t>ең</a:t>
            </a:r>
            <a:r>
              <a:rPr lang="ru-RU" sz="2000" dirty="0"/>
              <a:t> аз </a:t>
            </a:r>
            <a:r>
              <a:rPr lang="ru-RU" sz="2000" dirty="0" err="1"/>
              <a:t>қателерді</a:t>
            </a:r>
            <a:r>
              <a:rPr lang="ru-RU" sz="2000" dirty="0"/>
              <a:t> </a:t>
            </a:r>
            <a:r>
              <a:rPr lang="ru-RU" sz="2000" dirty="0" err="1"/>
              <a:t>енгізетін</a:t>
            </a:r>
            <a:r>
              <a:rPr lang="ru-RU" sz="2000" dirty="0"/>
              <a:t> </a:t>
            </a:r>
            <a:r>
              <a:rPr lang="ru-RU" sz="2000" dirty="0" err="1"/>
              <a:t>сыртқы</a:t>
            </a:r>
            <a:r>
              <a:rPr lang="ru-RU" sz="2000" dirty="0"/>
              <a:t> </a:t>
            </a:r>
            <a:r>
              <a:rPr lang="ru-RU" sz="2000" dirty="0" err="1"/>
              <a:t>және</a:t>
            </a:r>
            <a:r>
              <a:rPr lang="ru-RU" sz="2000" dirty="0"/>
              <a:t> </a:t>
            </a:r>
            <a:r>
              <a:rPr lang="ru-RU" sz="2000" dirty="0" err="1"/>
              <a:t>ішкі</a:t>
            </a:r>
            <a:r>
              <a:rPr lang="ru-RU" sz="2000" dirty="0"/>
              <a:t> </a:t>
            </a:r>
            <a:r>
              <a:rPr lang="ru-RU" sz="2000" dirty="0" err="1"/>
              <a:t>жағдайларды</a:t>
            </a:r>
            <a:r>
              <a:rPr lang="ru-RU" sz="2000" dirty="0"/>
              <a:t> </a:t>
            </a:r>
            <a:r>
              <a:rPr lang="ru-RU" sz="2000" dirty="0" err="1"/>
              <a:t>анықтау</a:t>
            </a:r>
            <a:r>
              <a:rPr lang="ru-RU" sz="2000" dirty="0"/>
              <a:t> </a:t>
            </a:r>
            <a:r>
              <a:rPr lang="ru-RU" sz="2000" dirty="0" err="1"/>
              <a:t>керек</a:t>
            </a:r>
            <a:r>
              <a:rPr lang="ru-RU" sz="2000" dirty="0"/>
              <a:t>. </a:t>
            </a:r>
            <a:r>
              <a:rPr lang="ru-RU" sz="2000" dirty="0" err="1"/>
              <a:t>Талшықты</a:t>
            </a:r>
            <a:r>
              <a:rPr lang="ru-RU" sz="2000" dirty="0"/>
              <a:t> </a:t>
            </a:r>
            <a:r>
              <a:rPr lang="ru-RU" sz="2000" dirty="0" err="1"/>
              <a:t>қоздыру</a:t>
            </a:r>
            <a:r>
              <a:rPr lang="ru-RU" sz="2000" dirty="0"/>
              <a:t> </a:t>
            </a:r>
            <a:r>
              <a:rPr lang="ru-RU" sz="2000" dirty="0" err="1"/>
              <a:t>әдісі</a:t>
            </a:r>
            <a:r>
              <a:rPr lang="ru-RU" sz="2000" dirty="0"/>
              <a:t>, температура мен </a:t>
            </a:r>
            <a:r>
              <a:rPr lang="ru-RU" sz="2000" dirty="0" err="1"/>
              <a:t>қысымның</a:t>
            </a:r>
            <a:r>
              <a:rPr lang="ru-RU" sz="2000" dirty="0"/>
              <a:t> </a:t>
            </a:r>
            <a:r>
              <a:rPr lang="ru-RU" sz="2000" dirty="0" err="1"/>
              <a:t>өзгеруі</a:t>
            </a:r>
            <a:r>
              <a:rPr lang="ru-RU" sz="2000" dirty="0"/>
              <a:t>, макро- </a:t>
            </a:r>
            <a:r>
              <a:rPr lang="ru-RU" sz="2000" dirty="0" err="1"/>
              <a:t>және</a:t>
            </a:r>
            <a:r>
              <a:rPr lang="ru-RU" sz="2000" dirty="0"/>
              <a:t> </a:t>
            </a:r>
            <a:r>
              <a:rPr lang="ru-RU" sz="2000" dirty="0" err="1"/>
              <a:t>микробүктеулердің</a:t>
            </a:r>
            <a:r>
              <a:rPr lang="ru-RU" sz="2000" dirty="0"/>
              <a:t> </a:t>
            </a:r>
            <a:r>
              <a:rPr lang="ru-RU" sz="2000" dirty="0" err="1"/>
              <a:t>болуы</a:t>
            </a:r>
            <a:r>
              <a:rPr lang="ru-RU" sz="2000" dirty="0"/>
              <a:t> </a:t>
            </a:r>
            <a:r>
              <a:rPr lang="ru-RU" sz="2000" dirty="0" err="1"/>
              <a:t>негізгі</a:t>
            </a:r>
            <a:r>
              <a:rPr lang="ru-RU" sz="2000" dirty="0"/>
              <a:t> </a:t>
            </a:r>
            <a:r>
              <a:rPr lang="ru-RU" sz="2000" dirty="0" err="1"/>
              <a:t>әлсіретуді</a:t>
            </a:r>
            <a:r>
              <a:rPr lang="ru-RU" sz="2000" dirty="0"/>
              <a:t> </a:t>
            </a:r>
            <a:r>
              <a:rPr lang="ru-RU" sz="2000" dirty="0" err="1"/>
              <a:t>өлшеу</a:t>
            </a:r>
            <a:r>
              <a:rPr lang="ru-RU" sz="2000" dirty="0"/>
              <a:t> </a:t>
            </a:r>
            <a:r>
              <a:rPr lang="ru-RU" sz="2000" dirty="0" err="1"/>
              <a:t>қателігінің</a:t>
            </a:r>
            <a:r>
              <a:rPr lang="ru-RU" sz="2000" dirty="0"/>
              <a:t> </a:t>
            </a:r>
            <a:r>
              <a:rPr lang="ru-RU" sz="2000" dirty="0" err="1"/>
              <a:t>көздері</a:t>
            </a:r>
            <a:r>
              <a:rPr lang="ru-RU" sz="2000" dirty="0"/>
              <a:t> </a:t>
            </a:r>
            <a:r>
              <a:rPr lang="ru-RU" sz="2000" dirty="0" err="1"/>
              <a:t>болып</a:t>
            </a:r>
            <a:r>
              <a:rPr lang="ru-RU" sz="2000" dirty="0"/>
              <a:t> </a:t>
            </a:r>
            <a:r>
              <a:rPr lang="ru-RU" sz="2000" dirty="0" err="1"/>
              <a:t>саналмайды</a:t>
            </a:r>
            <a:r>
              <a:rPr lang="ru-RU" sz="2000" dirty="0"/>
              <a:t>. </a:t>
            </a:r>
            <a:r>
              <a:rPr lang="ru-RU" sz="2000" dirty="0" err="1"/>
              <a:t>Олар</a:t>
            </a:r>
            <a:r>
              <a:rPr lang="ru-RU" sz="2000" dirty="0"/>
              <a:t> тек </a:t>
            </a:r>
            <a:r>
              <a:rPr lang="ru-RU" sz="2000" dirty="0" err="1"/>
              <a:t>төлқұжат</a:t>
            </a:r>
            <a:r>
              <a:rPr lang="ru-RU" sz="2000" dirty="0"/>
              <a:t> </a:t>
            </a:r>
            <a:r>
              <a:rPr lang="ru-RU" sz="2000" dirty="0" err="1"/>
              <a:t>деректерінен</a:t>
            </a:r>
            <a:r>
              <a:rPr lang="ru-RU" sz="2000" dirty="0"/>
              <a:t> </a:t>
            </a:r>
            <a:r>
              <a:rPr lang="ru-RU" sz="2000" dirty="0" err="1"/>
              <a:t>өзгеше</a:t>
            </a:r>
            <a:r>
              <a:rPr lang="ru-RU" sz="2000" dirty="0"/>
              <a:t> </a:t>
            </a:r>
            <a:r>
              <a:rPr lang="ru-RU" sz="2000" dirty="0" err="1"/>
              <a:t>жағдайларда</a:t>
            </a:r>
            <a:r>
              <a:rPr lang="ru-RU" sz="2000" dirty="0"/>
              <a:t> </a:t>
            </a:r>
            <a:r>
              <a:rPr lang="ru-RU" sz="2000" dirty="0" err="1"/>
              <a:t>түпкілікті</a:t>
            </a:r>
            <a:r>
              <a:rPr lang="ru-RU" sz="2000" dirty="0"/>
              <a:t> </a:t>
            </a:r>
            <a:r>
              <a:rPr lang="ru-RU" sz="2000" dirty="0" err="1"/>
              <a:t>нәтижелерді</a:t>
            </a:r>
            <a:r>
              <a:rPr lang="ru-RU" sz="2000" dirty="0"/>
              <a:t> </a:t>
            </a:r>
            <a:r>
              <a:rPr lang="ru-RU" sz="2000" dirty="0" err="1"/>
              <a:t>қорытындылау</a:t>
            </a:r>
            <a:r>
              <a:rPr lang="ru-RU" sz="2000" dirty="0"/>
              <a:t> </a:t>
            </a:r>
            <a:r>
              <a:rPr lang="ru-RU" sz="2000" dirty="0" err="1"/>
              <a:t>кезінде</a:t>
            </a:r>
            <a:r>
              <a:rPr lang="ru-RU" sz="2000" dirty="0"/>
              <a:t> </a:t>
            </a:r>
            <a:r>
              <a:rPr lang="ru-RU" sz="2000" dirty="0" err="1"/>
              <a:t>ғана</a:t>
            </a:r>
            <a:r>
              <a:rPr lang="ru-RU" sz="2000" dirty="0"/>
              <a:t> </a:t>
            </a:r>
            <a:r>
              <a:rPr lang="ru-RU" sz="2000" dirty="0" err="1"/>
              <a:t>ескерілуі</a:t>
            </a:r>
            <a:r>
              <a:rPr lang="ru-RU" sz="2000" dirty="0"/>
              <a:t> </a:t>
            </a:r>
            <a:r>
              <a:rPr lang="ru-RU" sz="2000" dirty="0" err="1"/>
              <a:t>керек</a:t>
            </a:r>
            <a:r>
              <a:rPr lang="ru-RU" sz="2000" dirty="0"/>
              <a:t>, ал </a:t>
            </a:r>
            <a:r>
              <a:rPr lang="ru-RU" sz="2000" dirty="0" err="1"/>
              <a:t>қалыпты</a:t>
            </a:r>
            <a:r>
              <a:rPr lang="ru-RU" sz="2000" dirty="0"/>
              <a:t> </a:t>
            </a:r>
            <a:r>
              <a:rPr lang="ru-RU" sz="2000" dirty="0" err="1"/>
              <a:t>тұрақты</a:t>
            </a:r>
            <a:r>
              <a:rPr lang="ru-RU" sz="2000" dirty="0"/>
              <a:t> </a:t>
            </a:r>
            <a:r>
              <a:rPr lang="ru-RU" sz="2000" dirty="0" err="1"/>
              <a:t>жағдайларда</a:t>
            </a:r>
            <a:r>
              <a:rPr lang="ru-RU" sz="2000" dirty="0"/>
              <a:t> </a:t>
            </a:r>
            <a:r>
              <a:rPr lang="ru-RU" sz="2000" dirty="0" err="1"/>
              <a:t>өлшеулер</a:t>
            </a:r>
            <a:r>
              <a:rPr lang="ru-RU" sz="2000" dirty="0"/>
              <a:t> </a:t>
            </a:r>
            <a:r>
              <a:rPr lang="ru-RU" sz="2000" dirty="0" err="1"/>
              <a:t>жүргізген</a:t>
            </a:r>
            <a:r>
              <a:rPr lang="ru-RU" sz="2000" dirty="0"/>
              <a:t> </a:t>
            </a:r>
            <a:r>
              <a:rPr lang="ru-RU" sz="2000" dirty="0" err="1"/>
              <a:t>кезде</a:t>
            </a:r>
            <a:r>
              <a:rPr lang="ru-RU" sz="2000" dirty="0"/>
              <a:t> </a:t>
            </a:r>
            <a:r>
              <a:rPr lang="ru-RU" sz="2000" dirty="0" err="1"/>
              <a:t>олар</a:t>
            </a:r>
            <a:r>
              <a:rPr lang="ru-RU" sz="2000" dirty="0"/>
              <a:t> </a:t>
            </a:r>
            <a:r>
              <a:rPr lang="ru-RU" sz="2000" dirty="0" err="1"/>
              <a:t>мүлде</a:t>
            </a:r>
            <a:r>
              <a:rPr lang="ru-RU" sz="2000" dirty="0"/>
              <a:t> </a:t>
            </a:r>
            <a:r>
              <a:rPr lang="ru-RU" sz="2000" dirty="0" err="1"/>
              <a:t>қате</a:t>
            </a:r>
            <a:r>
              <a:rPr lang="ru-RU" sz="2000" dirty="0"/>
              <a:t> </a:t>
            </a:r>
            <a:r>
              <a:rPr lang="ru-RU" sz="2000" dirty="0" err="1"/>
              <a:t>жібермейді</a:t>
            </a:r>
            <a:r>
              <a:rPr lang="ru-RU" sz="2000" dirty="0"/>
              <a:t> (</a:t>
            </a:r>
            <a:r>
              <a:rPr lang="ru-RU" sz="2000" dirty="0" err="1"/>
              <a:t>дәлірек</a:t>
            </a:r>
            <a:r>
              <a:rPr lang="ru-RU" sz="2000" dirty="0"/>
              <a:t> </a:t>
            </a:r>
            <a:r>
              <a:rPr lang="ru-RU" sz="2000" dirty="0" err="1"/>
              <a:t>айтқанда</a:t>
            </a:r>
            <a:r>
              <a:rPr lang="ru-RU" sz="2000" dirty="0"/>
              <a:t>, </a:t>
            </a:r>
            <a:r>
              <a:rPr lang="ru-RU" sz="2000" dirty="0" err="1"/>
              <a:t>енгізбеу</a:t>
            </a:r>
            <a:r>
              <a:rPr lang="ru-RU" sz="2000" dirty="0"/>
              <a:t> </a:t>
            </a:r>
            <a:r>
              <a:rPr lang="ru-RU" sz="2000" dirty="0" err="1"/>
              <a:t>керек</a:t>
            </a:r>
            <a:r>
              <a:rPr lang="ru-RU" sz="2000" dirty="0"/>
              <a:t>).</a:t>
            </a:r>
          </a:p>
          <a:p>
            <a:pPr algn="just"/>
            <a:r>
              <a:rPr lang="ru-RU" sz="2000" dirty="0" err="1"/>
              <a:t>Егер</a:t>
            </a:r>
            <a:r>
              <a:rPr lang="ru-RU" sz="2000" dirty="0"/>
              <a:t> </a:t>
            </a:r>
            <a:r>
              <a:rPr lang="ru-RU" sz="2000" dirty="0" err="1"/>
              <a:t>тасымалдау</a:t>
            </a:r>
            <a:r>
              <a:rPr lang="ru-RU" sz="2000" dirty="0"/>
              <a:t> </a:t>
            </a:r>
            <a:r>
              <a:rPr lang="ru-RU" sz="2000" dirty="0" err="1"/>
              <a:t>жүйесінің</a:t>
            </a:r>
            <a:r>
              <a:rPr lang="ru-RU" sz="2000" dirty="0"/>
              <a:t> </a:t>
            </a:r>
            <a:r>
              <a:rPr lang="ru-RU" sz="2000" dirty="0" err="1"/>
              <a:t>көзінің</a:t>
            </a:r>
            <a:r>
              <a:rPr lang="ru-RU" sz="2000" dirty="0"/>
              <a:t> </a:t>
            </a:r>
            <a:r>
              <a:rPr lang="ru-RU" sz="2000" dirty="0" err="1"/>
              <a:t>сәулелену</a:t>
            </a:r>
            <a:r>
              <a:rPr lang="ru-RU" sz="2000" dirty="0"/>
              <a:t> </a:t>
            </a:r>
            <a:r>
              <a:rPr lang="ru-RU" sz="2000" dirty="0" err="1"/>
              <a:t>толқын</a:t>
            </a:r>
            <a:r>
              <a:rPr lang="ru-RU" sz="2000" dirty="0"/>
              <a:t> </a:t>
            </a:r>
            <a:r>
              <a:rPr lang="ru-RU" sz="2000" dirty="0" err="1"/>
              <a:t>ұзындығы</a:t>
            </a:r>
            <a:r>
              <a:rPr lang="ru-RU" sz="2000" dirty="0"/>
              <a:t> мен </a:t>
            </a:r>
            <a:r>
              <a:rPr lang="ru-RU" sz="2000" dirty="0" err="1"/>
              <a:t>өлшеу</a:t>
            </a:r>
            <a:r>
              <a:rPr lang="ru-RU" sz="2000" dirty="0"/>
              <a:t> </a:t>
            </a:r>
            <a:r>
              <a:rPr lang="ru-RU" sz="2000" dirty="0" err="1"/>
              <a:t>құрылғысының</a:t>
            </a:r>
            <a:r>
              <a:rPr lang="ru-RU" sz="2000" dirty="0"/>
              <a:t> </a:t>
            </a:r>
            <a:r>
              <a:rPr lang="ru-RU" sz="2000" dirty="0" err="1"/>
              <a:t>оптикалық</a:t>
            </a:r>
            <a:r>
              <a:rPr lang="ru-RU" sz="2000" dirty="0"/>
              <a:t> </a:t>
            </a:r>
            <a:r>
              <a:rPr lang="ru-RU" sz="2000" dirty="0" err="1"/>
              <a:t>генераторының</a:t>
            </a:r>
            <a:r>
              <a:rPr lang="ru-RU" sz="2000" dirty="0"/>
              <a:t> </a:t>
            </a:r>
            <a:r>
              <a:rPr lang="ru-RU" sz="2000" dirty="0" err="1"/>
              <a:t>толқын</a:t>
            </a:r>
            <a:r>
              <a:rPr lang="ru-RU" sz="2000" dirty="0"/>
              <a:t> </a:t>
            </a:r>
            <a:r>
              <a:rPr lang="ru-RU" sz="2000" dirty="0" err="1"/>
              <a:t>ұзындығы</a:t>
            </a:r>
            <a:r>
              <a:rPr lang="ru-RU" sz="2000" dirty="0"/>
              <a:t> </a:t>
            </a:r>
            <a:r>
              <a:rPr lang="ru-RU" sz="2000" dirty="0" err="1"/>
              <a:t>сәйкес</a:t>
            </a:r>
            <a:r>
              <a:rPr lang="ru-RU" sz="2000" dirty="0"/>
              <a:t> </a:t>
            </a:r>
            <a:r>
              <a:rPr lang="ru-RU" sz="2000" dirty="0" err="1"/>
              <a:t>келмесе</a:t>
            </a:r>
            <a:r>
              <a:rPr lang="ru-RU" sz="2000" dirty="0"/>
              <a:t>, </a:t>
            </a:r>
            <a:r>
              <a:rPr lang="ru-RU" sz="2000" dirty="0" err="1"/>
              <a:t>онда</a:t>
            </a:r>
            <a:r>
              <a:rPr lang="ru-RU" sz="2000" dirty="0"/>
              <a:t> </a:t>
            </a:r>
            <a:r>
              <a:rPr lang="ru-RU" sz="2000" dirty="0" err="1"/>
              <a:t>өлшеу</a:t>
            </a:r>
            <a:r>
              <a:rPr lang="ru-RU" sz="2000" dirty="0"/>
              <a:t> </a:t>
            </a:r>
            <a:r>
              <a:rPr lang="ru-RU" sz="2000" dirty="0" err="1"/>
              <a:t>қателігі</a:t>
            </a:r>
            <a:r>
              <a:rPr lang="ru-RU" sz="2000" dirty="0"/>
              <a:t> </a:t>
            </a:r>
            <a:r>
              <a:rPr lang="ru-RU" sz="2000" dirty="0" err="1"/>
              <a:t>болуы</a:t>
            </a:r>
            <a:r>
              <a:rPr lang="ru-RU" sz="2000" dirty="0"/>
              <a:t> </a:t>
            </a:r>
            <a:r>
              <a:rPr lang="ru-RU" sz="2000" dirty="0" err="1"/>
              <a:t>мүмкін</a:t>
            </a:r>
            <a:r>
              <a:rPr lang="ru-RU" sz="2000" dirty="0"/>
              <a:t> (</a:t>
            </a:r>
            <a:r>
              <a:rPr lang="ru-RU" sz="2000" dirty="0" err="1"/>
              <a:t>берілетін</a:t>
            </a:r>
            <a:r>
              <a:rPr lang="ru-RU" sz="2000" dirty="0"/>
              <a:t> </a:t>
            </a:r>
            <a:r>
              <a:rPr lang="ru-RU" sz="2000" dirty="0" err="1"/>
              <a:t>оптикалық</a:t>
            </a:r>
            <a:r>
              <a:rPr lang="ru-RU" sz="2000" dirty="0"/>
              <a:t> </a:t>
            </a:r>
            <a:r>
              <a:rPr lang="ru-RU" sz="2000" dirty="0" err="1"/>
              <a:t>сигналдың</a:t>
            </a:r>
            <a:r>
              <a:rPr lang="ru-RU" sz="2000" dirty="0"/>
              <a:t> </a:t>
            </a:r>
            <a:r>
              <a:rPr lang="ru-RU" sz="2000" dirty="0" err="1"/>
              <a:t>шынайы</a:t>
            </a:r>
            <a:r>
              <a:rPr lang="ru-RU" sz="2000" dirty="0"/>
              <a:t> </a:t>
            </a:r>
            <a:r>
              <a:rPr lang="ru-RU" sz="2000" dirty="0" err="1"/>
              <a:t>жоғалтулары</a:t>
            </a:r>
            <a:r>
              <a:rPr lang="ru-RU" sz="2000" dirty="0"/>
              <a:t> мен </a:t>
            </a:r>
            <a:r>
              <a:rPr lang="ru-RU" sz="2000" dirty="0" err="1"/>
              <a:t>алынған</a:t>
            </a:r>
            <a:r>
              <a:rPr lang="ru-RU" sz="2000" dirty="0"/>
              <a:t> </a:t>
            </a:r>
            <a:r>
              <a:rPr lang="ru-RU" sz="2000" dirty="0" err="1"/>
              <a:t>өлшеу</a:t>
            </a:r>
            <a:r>
              <a:rPr lang="ru-RU" sz="2000" dirty="0"/>
              <a:t> </a:t>
            </a:r>
            <a:r>
              <a:rPr lang="ru-RU" sz="2000" dirty="0" err="1"/>
              <a:t>нәтижелері</a:t>
            </a:r>
            <a:r>
              <a:rPr lang="ru-RU" sz="2000" dirty="0"/>
              <a:t> </a:t>
            </a:r>
            <a:r>
              <a:rPr lang="ru-RU" sz="2000" dirty="0" err="1"/>
              <a:t>арасындағы</a:t>
            </a:r>
            <a:r>
              <a:rPr lang="ru-RU" sz="2000" dirty="0"/>
              <a:t> </a:t>
            </a:r>
            <a:r>
              <a:rPr lang="ru-RU" sz="2000" dirty="0" err="1"/>
              <a:t>сәйкессіздік</a:t>
            </a:r>
            <a:r>
              <a:rPr lang="ru-RU" sz="2000" dirty="0"/>
              <a:t>) , </a:t>
            </a:r>
            <a:r>
              <a:rPr lang="ru-RU" sz="2000" dirty="0" err="1"/>
              <a:t>әсіресе</a:t>
            </a:r>
            <a:r>
              <a:rPr lang="ru-RU" sz="2000" dirty="0"/>
              <a:t> </a:t>
            </a:r>
            <a:r>
              <a:rPr lang="ru-RU" sz="2000" dirty="0" err="1"/>
              <a:t>кабельдік</a:t>
            </a:r>
            <a:r>
              <a:rPr lang="ru-RU" sz="2000" dirty="0"/>
              <a:t> </a:t>
            </a:r>
            <a:r>
              <a:rPr lang="ru-RU" sz="2000" dirty="0" err="1"/>
              <a:t>жүйеде</a:t>
            </a:r>
            <a:r>
              <a:rPr lang="ru-RU" sz="2000" dirty="0"/>
              <a:t> </a:t>
            </a:r>
            <a:r>
              <a:rPr lang="ru-RU" sz="2000" dirty="0" err="1"/>
              <a:t>күшті</a:t>
            </a:r>
            <a:r>
              <a:rPr lang="ru-RU" sz="2000" dirty="0"/>
              <a:t> </a:t>
            </a:r>
            <a:r>
              <a:rPr lang="ru-RU" sz="2000" dirty="0" err="1"/>
              <a:t>спектрлік</a:t>
            </a:r>
            <a:r>
              <a:rPr lang="ru-RU" sz="2000" dirty="0"/>
              <a:t> </a:t>
            </a:r>
            <a:r>
              <a:rPr lang="ru-RU" sz="2000" dirty="0" err="1"/>
              <a:t>тәуелділігі</a:t>
            </a:r>
            <a:r>
              <a:rPr lang="ru-RU" sz="2000" dirty="0"/>
              <a:t> бар </a:t>
            </a:r>
            <a:r>
              <a:rPr lang="ru-RU" sz="2000" dirty="0" err="1"/>
              <a:t>компоненттер</a:t>
            </a:r>
            <a:r>
              <a:rPr lang="ru-RU" sz="2000" dirty="0"/>
              <a:t> </a:t>
            </a:r>
            <a:r>
              <a:rPr lang="ru-RU" sz="2000" dirty="0" err="1"/>
              <a:t>болса</a:t>
            </a:r>
            <a:r>
              <a:rPr lang="ru-RU" sz="2000" dirty="0"/>
              <a:t>. </a:t>
            </a:r>
            <a:r>
              <a:rPr lang="ru-RU" sz="2000" dirty="0" err="1"/>
              <a:t>Бұл</a:t>
            </a:r>
            <a:r>
              <a:rPr lang="ru-RU" sz="2000" dirty="0"/>
              <a:t> </a:t>
            </a:r>
            <a:r>
              <a:rPr lang="ru-RU" sz="2000" dirty="0" err="1"/>
              <a:t>жағдайда</a:t>
            </a:r>
            <a:r>
              <a:rPr lang="ru-RU" sz="2000" dirty="0"/>
              <a:t> </a:t>
            </a:r>
            <a:r>
              <a:rPr lang="ru-RU" sz="2000" dirty="0" err="1"/>
              <a:t>өлшеу</a:t>
            </a:r>
            <a:r>
              <a:rPr lang="ru-RU" sz="2000" dirty="0"/>
              <a:t> </a:t>
            </a:r>
            <a:r>
              <a:rPr lang="ru-RU" sz="2000" dirty="0" err="1"/>
              <a:t>құралының</a:t>
            </a:r>
            <a:r>
              <a:rPr lang="ru-RU" sz="2000" dirty="0"/>
              <a:t> </a:t>
            </a:r>
            <a:r>
              <a:rPr lang="ru-RU" sz="2000" dirty="0" err="1"/>
              <a:t>спектрлік</a:t>
            </a:r>
            <a:r>
              <a:rPr lang="ru-RU" sz="2000" dirty="0"/>
              <a:t> </a:t>
            </a:r>
            <a:r>
              <a:rPr lang="ru-RU" sz="2000" dirty="0" err="1"/>
              <a:t>сипаттамаларын</a:t>
            </a:r>
            <a:r>
              <a:rPr lang="ru-RU" sz="2000" dirty="0"/>
              <a:t> </a:t>
            </a:r>
            <a:r>
              <a:rPr lang="ru-RU" sz="2000" dirty="0" err="1"/>
              <a:t>анықтау</a:t>
            </a:r>
            <a:r>
              <a:rPr lang="ru-RU" sz="2000" dirty="0"/>
              <a:t>, </a:t>
            </a:r>
            <a:r>
              <a:rPr lang="ru-RU" sz="2000" dirty="0" err="1"/>
              <a:t>содан</a:t>
            </a:r>
            <a:r>
              <a:rPr lang="ru-RU" sz="2000" dirty="0"/>
              <a:t> </a:t>
            </a:r>
            <a:r>
              <a:rPr lang="ru-RU" sz="2000" dirty="0" err="1"/>
              <a:t>кейін</a:t>
            </a:r>
            <a:r>
              <a:rPr lang="ru-RU" sz="2000" dirty="0"/>
              <a:t> </a:t>
            </a:r>
            <a:r>
              <a:rPr lang="ru-RU" sz="2000" dirty="0" err="1"/>
              <a:t>алынған</a:t>
            </a:r>
            <a:r>
              <a:rPr lang="ru-RU" sz="2000" dirty="0"/>
              <a:t> </a:t>
            </a:r>
            <a:r>
              <a:rPr lang="ru-RU" sz="2000" dirty="0" err="1"/>
              <a:t>мәндерді</a:t>
            </a:r>
            <a:r>
              <a:rPr lang="ru-RU" sz="2000" dirty="0"/>
              <a:t> </a:t>
            </a:r>
            <a:r>
              <a:rPr lang="ru-RU" sz="2000" dirty="0" err="1"/>
              <a:t>қайта</a:t>
            </a:r>
            <a:r>
              <a:rPr lang="ru-RU" sz="2000" dirty="0"/>
              <a:t> </a:t>
            </a:r>
            <a:r>
              <a:rPr lang="ru-RU" sz="2000" dirty="0" err="1"/>
              <a:t>есептеу</a:t>
            </a:r>
            <a:r>
              <a:rPr lang="ru-RU" sz="2000" dirty="0"/>
              <a:t> </a:t>
            </a:r>
            <a:r>
              <a:rPr lang="ru-RU" sz="2000" dirty="0" err="1"/>
              <a:t>немесе</a:t>
            </a:r>
            <a:r>
              <a:rPr lang="ru-RU" sz="2000" dirty="0"/>
              <a:t> </a:t>
            </a:r>
            <a:r>
              <a:rPr lang="ru-RU" sz="2000" dirty="0" err="1"/>
              <a:t>одан</a:t>
            </a:r>
            <a:r>
              <a:rPr lang="ru-RU" sz="2000" dirty="0"/>
              <a:t> да </a:t>
            </a:r>
            <a:r>
              <a:rPr lang="ru-RU" sz="2000" dirty="0" err="1"/>
              <a:t>күрделі</a:t>
            </a:r>
            <a:r>
              <a:rPr lang="ru-RU" sz="2000" dirty="0"/>
              <a:t> </a:t>
            </a:r>
            <a:r>
              <a:rPr lang="ru-RU" sz="2000" dirty="0" err="1"/>
              <a:t>спектрлік</a:t>
            </a:r>
            <a:r>
              <a:rPr lang="ru-RU" sz="2000" dirty="0"/>
              <a:t> </a:t>
            </a:r>
            <a:r>
              <a:rPr lang="ru-RU" sz="2000" dirty="0" err="1"/>
              <a:t>құрылғыларды</a:t>
            </a:r>
            <a:r>
              <a:rPr lang="ru-RU" sz="2000" dirty="0"/>
              <a:t> </a:t>
            </a:r>
            <a:r>
              <a:rPr lang="ru-RU" sz="2000" dirty="0" err="1"/>
              <a:t>қолдану</a:t>
            </a:r>
            <a:r>
              <a:rPr lang="ru-RU" sz="2000" dirty="0"/>
              <a:t> </a:t>
            </a:r>
            <a:r>
              <a:rPr lang="ru-RU" sz="2000" dirty="0" err="1"/>
              <a:t>қажет</a:t>
            </a:r>
            <a:r>
              <a:rPr lang="ru-RU" sz="2000" dirty="0"/>
              <a:t>.</a:t>
            </a:r>
          </a:p>
          <a:p>
            <a:pPr algn="just"/>
            <a:r>
              <a:rPr lang="ru-RU" sz="2000" dirty="0" err="1"/>
              <a:t>Егер</a:t>
            </a:r>
            <a:r>
              <a:rPr lang="ru-RU" sz="2000" dirty="0"/>
              <a:t> </a:t>
            </a:r>
            <a:r>
              <a:rPr lang="ru-RU" sz="2000" dirty="0" err="1"/>
              <a:t>кабельдік</a:t>
            </a:r>
            <a:r>
              <a:rPr lang="ru-RU" sz="2000" dirty="0"/>
              <a:t> </a:t>
            </a:r>
            <a:r>
              <a:rPr lang="ru-RU" sz="2000" dirty="0" err="1"/>
              <a:t>жүйе</a:t>
            </a:r>
            <a:r>
              <a:rPr lang="ru-RU" sz="2000" dirty="0"/>
              <a:t> </a:t>
            </a:r>
            <a:r>
              <a:rPr lang="ru-RU" sz="2000" dirty="0" err="1"/>
              <a:t>өзара</a:t>
            </a:r>
            <a:r>
              <a:rPr lang="ru-RU" sz="2000" dirty="0"/>
              <a:t> </a:t>
            </a:r>
            <a:r>
              <a:rPr lang="ru-RU" sz="2000" dirty="0" err="1"/>
              <a:t>байланысты</a:t>
            </a:r>
            <a:r>
              <a:rPr lang="ru-RU" sz="2000" dirty="0"/>
              <a:t> </a:t>
            </a:r>
            <a:r>
              <a:rPr lang="ru-RU" sz="2000" dirty="0" err="1"/>
              <a:t>бірнеше</a:t>
            </a:r>
            <a:r>
              <a:rPr lang="ru-RU" sz="2000" dirty="0"/>
              <a:t> </a:t>
            </a:r>
            <a:r>
              <a:rPr lang="ru-RU" sz="2000" dirty="0" err="1"/>
              <a:t>бөлімдерден</a:t>
            </a:r>
            <a:r>
              <a:rPr lang="ru-RU" sz="2000" dirty="0"/>
              <a:t> </a:t>
            </a:r>
            <a:r>
              <a:rPr lang="ru-RU" sz="2000" dirty="0" err="1"/>
              <a:t>тұратын</a:t>
            </a:r>
            <a:r>
              <a:rPr lang="ru-RU" sz="2000" dirty="0"/>
              <a:t> </a:t>
            </a:r>
            <a:r>
              <a:rPr lang="ru-RU" sz="2000" dirty="0" err="1"/>
              <a:t>болса</a:t>
            </a:r>
            <a:r>
              <a:rPr lang="ru-RU" sz="2000" dirty="0"/>
              <a:t>, </a:t>
            </a:r>
            <a:r>
              <a:rPr lang="ru-RU" sz="2000" dirty="0" err="1"/>
              <a:t>онда</a:t>
            </a:r>
            <a:r>
              <a:rPr lang="ru-RU" sz="2000" dirty="0"/>
              <a:t> </a:t>
            </a:r>
            <a:r>
              <a:rPr lang="ru-RU" sz="2000" dirty="0" err="1"/>
              <a:t>жалпы</a:t>
            </a:r>
            <a:r>
              <a:rPr lang="ru-RU" sz="2000" dirty="0"/>
              <a:t> </a:t>
            </a:r>
            <a:r>
              <a:rPr lang="ru-RU" sz="2000" dirty="0" err="1"/>
              <a:t>әлсіреуді</a:t>
            </a:r>
            <a:r>
              <a:rPr lang="ru-RU" sz="2000" dirty="0"/>
              <a:t> </a:t>
            </a:r>
            <a:r>
              <a:rPr lang="ru-RU" sz="2000" dirty="0" err="1"/>
              <a:t>өлшеу</a:t>
            </a:r>
            <a:r>
              <a:rPr lang="ru-RU" sz="2000" dirty="0"/>
              <a:t> </a:t>
            </a:r>
            <a:r>
              <a:rPr lang="ru-RU" sz="2000" dirty="0" err="1"/>
              <a:t>оның</a:t>
            </a:r>
            <a:r>
              <a:rPr lang="ru-RU" sz="2000" dirty="0"/>
              <a:t> сигнал беру </a:t>
            </a:r>
            <a:r>
              <a:rPr lang="ru-RU" sz="2000" dirty="0" err="1"/>
              <a:t>кезіндегі</a:t>
            </a:r>
            <a:r>
              <a:rPr lang="ru-RU" sz="2000" dirty="0"/>
              <a:t> </a:t>
            </a:r>
            <a:r>
              <a:rPr lang="ru-RU" sz="2000" dirty="0" err="1"/>
              <a:t>нақты</a:t>
            </a:r>
            <a:r>
              <a:rPr lang="ru-RU" sz="2000" dirty="0"/>
              <a:t> </a:t>
            </a:r>
            <a:r>
              <a:rPr lang="ru-RU" sz="2000" dirty="0" err="1"/>
              <a:t>шығындарын</a:t>
            </a:r>
            <a:r>
              <a:rPr lang="ru-RU" sz="2000" dirty="0"/>
              <a:t> </a:t>
            </a:r>
            <a:r>
              <a:rPr lang="ru-RU" sz="2000" dirty="0" err="1"/>
              <a:t>бір</a:t>
            </a:r>
            <a:r>
              <a:rPr lang="ru-RU" sz="2000" dirty="0"/>
              <a:t> </a:t>
            </a:r>
            <a:r>
              <a:rPr lang="ru-RU" sz="2000" dirty="0" err="1"/>
              <a:t>мәнді</a:t>
            </a:r>
            <a:r>
              <a:rPr lang="ru-RU" sz="2000" dirty="0"/>
              <a:t> </a:t>
            </a:r>
            <a:r>
              <a:rPr lang="ru-RU" sz="2000" dirty="0" err="1"/>
              <a:t>анықтауға</a:t>
            </a:r>
            <a:r>
              <a:rPr lang="ru-RU" sz="2000" dirty="0"/>
              <a:t> </a:t>
            </a:r>
            <a:r>
              <a:rPr lang="ru-RU" sz="2000" dirty="0" err="1"/>
              <a:t>мүмкіндік</a:t>
            </a:r>
            <a:r>
              <a:rPr lang="ru-RU" sz="2000" dirty="0"/>
              <a:t> </a:t>
            </a:r>
            <a:r>
              <a:rPr lang="ru-RU" sz="2000" dirty="0" err="1"/>
              <a:t>бермейді</a:t>
            </a:r>
            <a:r>
              <a:rPr lang="ru-RU" sz="2000" dirty="0"/>
              <a:t>. </a:t>
            </a:r>
            <a:r>
              <a:rPr lang="ru-RU" sz="2000" dirty="0" err="1"/>
              <a:t>Бұл</a:t>
            </a:r>
            <a:r>
              <a:rPr lang="ru-RU" sz="2000" dirty="0"/>
              <a:t> </a:t>
            </a:r>
            <a:r>
              <a:rPr lang="ru-RU" sz="2000" dirty="0" err="1"/>
              <a:t>жағдайда</a:t>
            </a:r>
            <a:r>
              <a:rPr lang="ru-RU" sz="2000" dirty="0"/>
              <a:t> </a:t>
            </a:r>
            <a:r>
              <a:rPr lang="ru-RU" sz="2000" dirty="0" err="1"/>
              <a:t>ысыраптардың</a:t>
            </a:r>
            <a:r>
              <a:rPr lang="ru-RU" sz="2000" dirty="0"/>
              <a:t> режим </a:t>
            </a:r>
            <a:r>
              <a:rPr lang="ru-RU" sz="2000" dirty="0" err="1"/>
              <a:t>түріне</a:t>
            </a:r>
            <a:r>
              <a:rPr lang="ru-RU" sz="2000" dirty="0"/>
              <a:t> </a:t>
            </a:r>
            <a:r>
              <a:rPr lang="ru-RU" sz="2000" dirty="0" err="1"/>
              <a:t>және</a:t>
            </a:r>
            <a:r>
              <a:rPr lang="ru-RU" sz="2000" dirty="0"/>
              <a:t> </a:t>
            </a:r>
            <a:r>
              <a:rPr lang="ru-RU" sz="2000" dirty="0" err="1"/>
              <a:t>энергияның</a:t>
            </a:r>
            <a:r>
              <a:rPr lang="ru-RU" sz="2000" dirty="0"/>
              <a:t> </a:t>
            </a:r>
            <a:r>
              <a:rPr lang="ru-RU" sz="2000" dirty="0" err="1"/>
              <a:t>таралуына</a:t>
            </a:r>
            <a:r>
              <a:rPr lang="ru-RU" sz="2000" dirty="0"/>
              <a:t> </a:t>
            </a:r>
            <a:r>
              <a:rPr lang="ru-RU" sz="2000" dirty="0" err="1"/>
              <a:t>тәуелділігін</a:t>
            </a:r>
            <a:r>
              <a:rPr lang="ru-RU" sz="2000" dirty="0"/>
              <a:t> </a:t>
            </a:r>
            <a:r>
              <a:rPr lang="ru-RU" sz="2000" dirty="0" err="1"/>
              <a:t>зерттеу</a:t>
            </a:r>
            <a:r>
              <a:rPr lang="ru-RU" sz="2000" dirty="0"/>
              <a:t> </a:t>
            </a:r>
            <a:r>
              <a:rPr lang="ru-RU" sz="2000" dirty="0" err="1"/>
              <a:t>қажет</a:t>
            </a:r>
            <a:r>
              <a:rPr lang="ru-RU" sz="2000" dirty="0"/>
              <a:t>.</a:t>
            </a:r>
          </a:p>
        </p:txBody>
      </p:sp>
    </p:spTree>
    <p:extLst>
      <p:ext uri="{BB962C8B-B14F-4D97-AF65-F5344CB8AC3E}">
        <p14:creationId xmlns:p14="http://schemas.microsoft.com/office/powerpoint/2010/main" val="12706771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1643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Выноска 3 (граница и черта) 3"/>
          <p:cNvSpPr/>
          <p:nvPr/>
        </p:nvSpPr>
        <p:spPr>
          <a:xfrm flipV="1">
            <a:off x="1500187" y="1285874"/>
            <a:ext cx="9679781" cy="5300663"/>
          </a:xfrm>
          <a:prstGeom prst="accentBorderCallout3">
            <a:avLst>
              <a:gd name="adj1" fmla="val 17279"/>
              <a:gd name="adj2" fmla="val -2147"/>
              <a:gd name="adj3" fmla="val 17181"/>
              <a:gd name="adj4" fmla="val -8714"/>
              <a:gd name="adj5" fmla="val 104180"/>
              <a:gd name="adj6" fmla="val -9451"/>
              <a:gd name="adj7" fmla="val 104114"/>
              <a:gd name="adj8" fmla="val 27456"/>
            </a:avLst>
          </a:prstGeom>
          <a:solidFill>
            <a:schemeClr val="bg1">
              <a:lumMod val="95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Прямоугольник 4"/>
          <p:cNvSpPr/>
          <p:nvPr/>
        </p:nvSpPr>
        <p:spPr>
          <a:xfrm>
            <a:off x="1500187" y="1884853"/>
            <a:ext cx="8865393" cy="430887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r>
              <a:rPr lang="kk-KZ" sz="2400" dirty="0"/>
              <a:t>1.Оптикалық талшықтардағы шығынды өлшеудің қандай әдістері қолданылады?</a:t>
            </a:r>
            <a:endParaRPr lang="ru-RU" sz="2400" dirty="0"/>
          </a:p>
          <a:p>
            <a:r>
              <a:rPr lang="kk-KZ" sz="2400" dirty="0"/>
              <a:t>2.Оптикалық рефлектордың әдісін анықтауға не мүмкіндік береді?</a:t>
            </a:r>
            <a:endParaRPr lang="ru-RU" sz="2400" dirty="0"/>
          </a:p>
          <a:p>
            <a:r>
              <a:rPr lang="kk-KZ" sz="2400" dirty="0"/>
              <a:t>3.Кірістіру жоғалуын өлшеу қалай жүзеге асырылады?</a:t>
            </a:r>
            <a:endParaRPr lang="ru-RU" sz="2400" dirty="0"/>
          </a:p>
          <a:p>
            <a:r>
              <a:rPr lang="kk-KZ" sz="2400" dirty="0"/>
              <a:t>4.Үзіліс әдісі арқылы шығынды қалай өлшеуге болады?</a:t>
            </a:r>
            <a:endParaRPr lang="ru-RU" sz="2400" dirty="0"/>
          </a:p>
          <a:p>
            <a:r>
              <a:rPr lang="kk-KZ" sz="2400" dirty="0"/>
              <a:t>5.Дәнекерлеуді қолданатын үзіліс әдісінің артықшылығы неде?</a:t>
            </a:r>
            <a:endParaRPr lang="ru-RU" sz="2400" dirty="0"/>
          </a:p>
          <a:p>
            <a:r>
              <a:rPr lang="kk-KZ" sz="2400" dirty="0"/>
              <a:t>6.Қайтару шығынын қалай өлшеуге болады?</a:t>
            </a:r>
            <a:endParaRPr lang="ru-RU" sz="2400" dirty="0"/>
          </a:p>
          <a:p>
            <a:r>
              <a:rPr lang="kk-KZ" sz="2400" dirty="0"/>
              <a:t>7.Дискретті оптикалық рефлекторлық әдіс дегеніміз не?</a:t>
            </a:r>
            <a:endParaRPr lang="ru-RU" sz="2400" dirty="0"/>
          </a:p>
          <a:p>
            <a:r>
              <a:rPr lang="kk-KZ" sz="2400" dirty="0"/>
              <a:t>8.Дискретті әдіспен нені өлшеуге болады</a:t>
            </a:r>
            <a:r>
              <a:rPr lang="kk-KZ" sz="1600" dirty="0"/>
              <a:t>?</a:t>
            </a:r>
            <a:endParaRPr lang="ru-RU" sz="1600" dirty="0"/>
          </a:p>
          <a:p>
            <a:r>
              <a:rPr lang="kk-KZ" sz="1600" dirty="0"/>
              <a:t> </a:t>
            </a:r>
            <a:endParaRPr lang="ru-RU" sz="1600" dirty="0"/>
          </a:p>
          <a:p>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765166" y="397815"/>
            <a:ext cx="3415679"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lvl="0"/>
            <a:r>
              <a:rPr lang="kk-KZ" sz="2400" dirty="0" smtClean="0">
                <a:latin typeface="Times New Roman" panose="02020603050405020304" pitchFamily="18" charset="0"/>
                <a:cs typeface="Times New Roman" panose="02020603050405020304" pitchFamily="18" charset="0"/>
              </a:rPr>
              <a:t>15</a:t>
            </a:r>
            <a:r>
              <a:rPr lang="kk-KZ" sz="2400" dirty="0" smtClean="0">
                <a:latin typeface="Times New Roman" panose="02020603050405020304" pitchFamily="18" charset="0"/>
                <a:cs typeface="Times New Roman" panose="02020603050405020304" pitchFamily="18" charset="0"/>
              </a:rPr>
              <a:t>.6</a:t>
            </a:r>
            <a:r>
              <a:rPr lang="kk-KZ" sz="2400" b="0" dirty="0" smtClean="0">
                <a:effectLst/>
                <a:latin typeface="Times New Roman" panose="02020603050405020304" pitchFamily="18" charset="0"/>
                <a:cs typeface="Times New Roman" panose="02020603050405020304" pitchFamily="18" charset="0"/>
              </a:rPr>
              <a:t>. </a:t>
            </a:r>
            <a:r>
              <a:rPr lang="kk-KZ" sz="2400" b="0" dirty="0" smtClean="0">
                <a:effectLst/>
                <a:latin typeface="Times New Roman" panose="02020603050405020304" pitchFamily="18" charset="0"/>
                <a:cs typeface="Times New Roman" panose="02020603050405020304" pitchFamily="18" charset="0"/>
              </a:rPr>
              <a:t>Бақылау сұрақтары</a:t>
            </a:r>
            <a:endParaRPr lang="ru-RU" sz="2400"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25510" y="4465683"/>
            <a:ext cx="3080140" cy="2843206"/>
          </a:xfrm>
          <a:prstGeom prst="rect">
            <a:avLst/>
          </a:prstGeom>
          <a:effectLst/>
        </p:spPr>
      </p:pic>
      <p:sp>
        <p:nvSpPr>
          <p:cNvPr id="8" name="Нашивка 7"/>
          <p:cNvSpPr/>
          <p:nvPr/>
        </p:nvSpPr>
        <p:spPr>
          <a:xfrm>
            <a:off x="11058526" y="159392"/>
            <a:ext cx="1133474"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solidFill>
                  <a:schemeClr val="tx1"/>
                </a:solidFill>
              </a:rPr>
              <a:t>15</a:t>
            </a:r>
            <a:endParaRPr lang="ru-RU" dirty="0">
              <a:solidFill>
                <a:schemeClr val="tx1"/>
              </a:solidFill>
            </a:endParaRPr>
          </a:p>
        </p:txBody>
      </p:sp>
    </p:spTree>
    <p:extLst>
      <p:ext uri="{BB962C8B-B14F-4D97-AF65-F5344CB8AC3E}">
        <p14:creationId xmlns:p14="http://schemas.microsoft.com/office/powerpoint/2010/main" val="1121663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ятиугольник 6"/>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5" name="Схема 4"/>
          <p:cNvGraphicFramePr/>
          <p:nvPr>
            <p:extLst>
              <p:ext uri="{D42A27DB-BD31-4B8C-83A1-F6EECF244321}">
                <p14:modId xmlns:p14="http://schemas.microsoft.com/office/powerpoint/2010/main" val="3941660733"/>
              </p:ext>
            </p:extLst>
          </p:nvPr>
        </p:nvGraphicFramePr>
        <p:xfrm>
          <a:off x="0" y="1443038"/>
          <a:ext cx="11987213" cy="48291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5492759" y="252195"/>
            <a:ext cx="1849161" cy="707886"/>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a:spAutoFit/>
          </a:bodyPr>
          <a:lstStyle/>
          <a:p>
            <a:pPr>
              <a:lnSpc>
                <a:spcPct val="125000"/>
              </a:lnSpc>
              <a:spcAft>
                <a:spcPts val="0"/>
              </a:spcAft>
            </a:pPr>
            <a:r>
              <a:rPr lang="kk-KZ" sz="3200" b="0" dirty="0" smtClean="0">
                <a:solidFill>
                  <a:schemeClr val="tx2"/>
                </a:solidFill>
                <a:latin typeface="Times New Roman" panose="02020603050405020304" pitchFamily="18" charset="0"/>
                <a:cs typeface="Times New Roman" panose="02020603050405020304" pitchFamily="18" charset="0"/>
              </a:rPr>
              <a:t>Мазмұны</a:t>
            </a:r>
            <a:endParaRPr lang="ru-RU" sz="3200" b="0" dirty="0">
              <a:solidFill>
                <a:schemeClr val="tx2"/>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chemeClr val="tx1"/>
              </a:solidFill>
            </a:endParaRPr>
          </a:p>
        </p:txBody>
      </p:sp>
    </p:spTree>
    <p:extLst>
      <p:ext uri="{BB962C8B-B14F-4D97-AF65-F5344CB8AC3E}">
        <p14:creationId xmlns:p14="http://schemas.microsoft.com/office/powerpoint/2010/main" val="771020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Оптикалық</a:t>
            </a:r>
            <a:r>
              <a:rPr lang="ru-RU" sz="2400" dirty="0"/>
              <a:t> </a:t>
            </a:r>
            <a:r>
              <a:rPr lang="ru-RU" sz="2400" dirty="0" err="1"/>
              <a:t>рефлекторлық</a:t>
            </a:r>
            <a:r>
              <a:rPr lang="ru-RU" sz="2400" dirty="0"/>
              <a:t> </a:t>
            </a:r>
            <a:r>
              <a:rPr lang="ru-RU" sz="2400" dirty="0" err="1"/>
              <a:t>әдіс</a:t>
            </a:r>
            <a:endParaRPr lang="ru-RU" sz="24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3</a:t>
            </a:r>
            <a:endParaRPr lang="ru-RU" dirty="0">
              <a:solidFill>
                <a:schemeClr val="tx1"/>
              </a:solidFill>
            </a:endParaRPr>
          </a:p>
        </p:txBody>
      </p:sp>
      <p:sp>
        <p:nvSpPr>
          <p:cNvPr id="2" name="Прямоугольник 1"/>
          <p:cNvSpPr/>
          <p:nvPr/>
        </p:nvSpPr>
        <p:spPr>
          <a:xfrm>
            <a:off x="3048000" y="2274838"/>
            <a:ext cx="6096000" cy="369332"/>
          </a:xfrm>
          <a:prstGeom prst="rect">
            <a:avLst/>
          </a:prstGeom>
        </p:spPr>
        <p:txBody>
          <a:bodyPr>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p:sp>
        <p:nvSpPr>
          <p:cNvPr id="4" name="Прямоугольник 3"/>
          <p:cNvSpPr/>
          <p:nvPr/>
        </p:nvSpPr>
        <p:spPr>
          <a:xfrm>
            <a:off x="481012" y="1266587"/>
            <a:ext cx="11229975" cy="5324535"/>
          </a:xfrm>
          <a:prstGeom prst="rect">
            <a:avLst/>
          </a:prstGeom>
        </p:spPr>
        <p:txBody>
          <a:bodyPr wrap="square">
            <a:spAutoFit/>
          </a:bodyPr>
          <a:lstStyle/>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OTDR әдісі, ең алдымен, талшықтың оптикалық ұзындығы бойынша жоғалтулардың таралуын бағалауға және жеке біртексіздіктерді анықтауға арналған. Ол оптикалық талшыққа жарық импульсінің енгізілуінен тұрады, ол таралу кезінде шыны құрылымының бұзылуынан және оның құрамындағы микроскопиялық өзгерістерден туындаған Релей шашырауын тудырады, бұл бойымен таралатын сыну көрсеткішінің аздаған өзгерістеріне әкеледі. Бұл шашырау кремнеземдік талшықтардағы жоғалтулардың негізгі себебі болып табылады. Релей шашырауының бір бөлігі қайтадан көзге таралады, нәтижесінде оны қабылдауға және өңдеуге болады. Осылайша, талшыққа оптикалық импульс енгізу және осы импульстен туындаған сыну көрсеткішінің біртекті еместігінен шағылған сәулеленуді алу арқылы, талшықтың ұзындығы бойынша әртүрлі біртекті еместердің таралу картасын алуға болады, әдетте рефлектограмма деп аталады. OTDR құралдарын пайдаланудың басты артықшылығы - өлшеулерді құралды талшықтың бір ұшына орналастыру арқылы жасауға болады. Дегенмен, бұл артықшылықпен бірге әдістің белгілі бір кемшіліктері де бар. Біріншіден, бұл «өлі аймақтың» болуы - тікелей құрылғыда орналасқан талшықтың бөлігі, оны өлшеу мүмкін емес. Екіншіден, рефлексометрдің жеткіліксіз дәлдігі; үшіншіден, шағын динамикалық диапазон; төртіншіден, өлшеу құралының қымбаттығы. Сонымен қатар, бір жағынан немесе екінші жағынан сигналдарды беру кезінде оптикалық талшық әртүрлі шығындарға ие болуы мүмкін, бұл екі жақты өлшеу қажеттілігіне әкеледі.</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60890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Енгізуді</a:t>
            </a:r>
            <a:r>
              <a:rPr lang="ru-RU" sz="2400" dirty="0"/>
              <a:t> </a:t>
            </a:r>
            <a:r>
              <a:rPr lang="ru-RU" sz="2400" dirty="0" err="1"/>
              <a:t>жоғалту</a:t>
            </a:r>
            <a:r>
              <a:rPr lang="ru-RU" sz="2400" dirty="0"/>
              <a:t> </a:t>
            </a:r>
            <a:r>
              <a:rPr lang="ru-RU" sz="2400" dirty="0" err="1"/>
              <a:t>әдісі</a:t>
            </a:r>
            <a:endParaRPr lang="ru-RU" sz="24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4</a:t>
            </a:r>
            <a:endParaRPr lang="ru-RU" dirty="0">
              <a:solidFill>
                <a:schemeClr val="tx1"/>
              </a:solidFill>
            </a:endParaRPr>
          </a:p>
        </p:txBody>
      </p:sp>
      <p:sp>
        <p:nvSpPr>
          <p:cNvPr id="3" name="Прямоугольник 2"/>
          <p:cNvSpPr/>
          <p:nvPr/>
        </p:nvSpPr>
        <p:spPr>
          <a:xfrm>
            <a:off x="342900" y="1255064"/>
            <a:ext cx="6315075" cy="5355312"/>
          </a:xfrm>
          <a:prstGeom prst="rect">
            <a:avLst/>
          </a:prstGeom>
        </p:spPr>
        <p:txBody>
          <a:bodyPr wrap="square">
            <a:spAutoFit/>
          </a:bodyPr>
          <a:lstStyle/>
          <a:p>
            <a:pPr algn="just"/>
            <a:r>
              <a:rPr lang="ru-RU" dirty="0" err="1" smtClean="0"/>
              <a:t>Негізгі</a:t>
            </a:r>
            <a:r>
              <a:rPr lang="ru-RU" dirty="0" smtClean="0"/>
              <a:t> </a:t>
            </a:r>
            <a:r>
              <a:rPr lang="ru-RU" dirty="0" err="1"/>
              <a:t>шығынды</a:t>
            </a:r>
            <a:r>
              <a:rPr lang="ru-RU" dirty="0"/>
              <a:t> </a:t>
            </a:r>
            <a:r>
              <a:rPr lang="ru-RU" dirty="0" err="1"/>
              <a:t>өлшеу</a:t>
            </a:r>
            <a:r>
              <a:rPr lang="ru-RU" dirty="0"/>
              <a:t> </a:t>
            </a:r>
            <a:r>
              <a:rPr lang="ru-RU" dirty="0" err="1"/>
              <a:t>схемасы</a:t>
            </a:r>
            <a:r>
              <a:rPr lang="ru-RU" dirty="0"/>
              <a:t> 17.1. </a:t>
            </a:r>
            <a:r>
              <a:rPr lang="ru-RU" dirty="0" err="1"/>
              <a:t>суретте</a:t>
            </a:r>
            <a:r>
              <a:rPr lang="ru-RU" dirty="0"/>
              <a:t> </a:t>
            </a:r>
            <a:r>
              <a:rPr lang="ru-RU" dirty="0" err="1"/>
              <a:t>көрсетілген</a:t>
            </a:r>
            <a:r>
              <a:rPr lang="ru-RU" dirty="0"/>
              <a:t>. </a:t>
            </a:r>
          </a:p>
          <a:p>
            <a:pPr algn="just"/>
            <a:r>
              <a:rPr lang="ru-RU" dirty="0" err="1"/>
              <a:t>Өлшенетін</a:t>
            </a:r>
            <a:r>
              <a:rPr lang="ru-RU" dirty="0"/>
              <a:t> </a:t>
            </a:r>
            <a:r>
              <a:rPr lang="ru-RU" dirty="0" err="1"/>
              <a:t>құрылғыдағы</a:t>
            </a:r>
            <a:r>
              <a:rPr lang="ru-RU" dirty="0"/>
              <a:t> </a:t>
            </a:r>
            <a:r>
              <a:rPr lang="ru-RU" dirty="0" err="1"/>
              <a:t>жоғалту</a:t>
            </a:r>
            <a:r>
              <a:rPr lang="ru-RU" dirty="0"/>
              <a:t>: </a:t>
            </a:r>
            <a:r>
              <a:rPr lang="el-GR" dirty="0"/>
              <a:t>α (</a:t>
            </a:r>
            <a:r>
              <a:rPr lang="ru-RU" dirty="0"/>
              <a:t>дБ) = Р0 (</a:t>
            </a:r>
            <a:r>
              <a:rPr lang="ru-RU" dirty="0" err="1"/>
              <a:t>дБм</a:t>
            </a:r>
            <a:r>
              <a:rPr lang="ru-RU" dirty="0"/>
              <a:t>) - Р1 (</a:t>
            </a:r>
            <a:r>
              <a:rPr lang="ru-RU" dirty="0" err="1"/>
              <a:t>дБм</a:t>
            </a:r>
            <a:r>
              <a:rPr lang="ru-RU" dirty="0"/>
              <a:t>)</a:t>
            </a:r>
          </a:p>
          <a:p>
            <a:pPr algn="just"/>
            <a:r>
              <a:rPr lang="ru-RU" dirty="0" err="1"/>
              <a:t>Режимдік</a:t>
            </a:r>
            <a:r>
              <a:rPr lang="ru-RU" dirty="0"/>
              <a:t> </a:t>
            </a:r>
            <a:r>
              <a:rPr lang="ru-RU" dirty="0" err="1"/>
              <a:t>араластырғыш</a:t>
            </a:r>
            <a:r>
              <a:rPr lang="ru-RU" dirty="0"/>
              <a:t> - </a:t>
            </a:r>
            <a:r>
              <a:rPr lang="ru-RU" dirty="0" err="1"/>
              <a:t>бұл</a:t>
            </a:r>
            <a:r>
              <a:rPr lang="ru-RU" dirty="0"/>
              <a:t> </a:t>
            </a:r>
            <a:r>
              <a:rPr lang="ru-RU" dirty="0" err="1"/>
              <a:t>жеке</a:t>
            </a:r>
            <a:r>
              <a:rPr lang="ru-RU" dirty="0"/>
              <a:t> </a:t>
            </a:r>
            <a:r>
              <a:rPr lang="ru-RU" dirty="0" err="1"/>
              <a:t>режимдердің</a:t>
            </a:r>
            <a:r>
              <a:rPr lang="ru-RU" dirty="0"/>
              <a:t> </a:t>
            </a:r>
            <a:r>
              <a:rPr lang="ru-RU" dirty="0" err="1"/>
              <a:t>оптикалық</a:t>
            </a:r>
            <a:r>
              <a:rPr lang="ru-RU" dirty="0"/>
              <a:t> </a:t>
            </a:r>
            <a:r>
              <a:rPr lang="ru-RU" dirty="0" err="1"/>
              <a:t>қуаттарын</a:t>
            </a:r>
            <a:r>
              <a:rPr lang="ru-RU" dirty="0"/>
              <a:t> </a:t>
            </a:r>
            <a:r>
              <a:rPr lang="ru-RU" dirty="0" err="1"/>
              <a:t>теңестіруге</a:t>
            </a:r>
            <a:r>
              <a:rPr lang="ru-RU" dirty="0"/>
              <a:t> </a:t>
            </a:r>
            <a:r>
              <a:rPr lang="ru-RU" dirty="0" err="1"/>
              <a:t>және</a:t>
            </a:r>
            <a:r>
              <a:rPr lang="ru-RU" dirty="0"/>
              <a:t> тепе-</a:t>
            </a:r>
            <a:r>
              <a:rPr lang="ru-RU" dirty="0" err="1"/>
              <a:t>теңдік</a:t>
            </a:r>
            <a:r>
              <a:rPr lang="ru-RU" dirty="0"/>
              <a:t> </a:t>
            </a:r>
            <a:r>
              <a:rPr lang="ru-RU" dirty="0" err="1"/>
              <a:t>режимінің</a:t>
            </a:r>
            <a:r>
              <a:rPr lang="ru-RU" dirty="0"/>
              <a:t> </a:t>
            </a:r>
            <a:r>
              <a:rPr lang="ru-RU" dirty="0" err="1"/>
              <a:t>энергияны</a:t>
            </a:r>
            <a:r>
              <a:rPr lang="ru-RU" dirty="0"/>
              <a:t> </a:t>
            </a:r>
            <a:r>
              <a:rPr lang="ru-RU" dirty="0" err="1"/>
              <a:t>бөлу</a:t>
            </a:r>
            <a:r>
              <a:rPr lang="ru-RU" dirty="0"/>
              <a:t> </a:t>
            </a:r>
            <a:r>
              <a:rPr lang="ru-RU" dirty="0" err="1"/>
              <a:t>режимін</a:t>
            </a:r>
            <a:r>
              <a:rPr lang="ru-RU" dirty="0"/>
              <a:t> </a:t>
            </a:r>
            <a:r>
              <a:rPr lang="ru-RU" dirty="0" err="1"/>
              <a:t>орнатуға</a:t>
            </a:r>
            <a:r>
              <a:rPr lang="ru-RU" dirty="0"/>
              <a:t> </a:t>
            </a:r>
            <a:r>
              <a:rPr lang="ru-RU" dirty="0" err="1"/>
              <a:t>арналған</a:t>
            </a:r>
            <a:r>
              <a:rPr lang="ru-RU" dirty="0"/>
              <a:t> </a:t>
            </a:r>
            <a:r>
              <a:rPr lang="ru-RU" dirty="0" err="1"/>
              <a:t>арнайы</a:t>
            </a:r>
            <a:r>
              <a:rPr lang="ru-RU" dirty="0"/>
              <a:t> </a:t>
            </a:r>
            <a:r>
              <a:rPr lang="ru-RU" dirty="0" err="1"/>
              <a:t>құрылғы</a:t>
            </a:r>
            <a:r>
              <a:rPr lang="ru-RU" dirty="0"/>
              <a:t> - </a:t>
            </a:r>
            <a:r>
              <a:rPr lang="en-US" dirty="0"/>
              <a:t>PPM (</a:t>
            </a:r>
            <a:r>
              <a:rPr lang="ru-RU" dirty="0" err="1"/>
              <a:t>бұл</a:t>
            </a:r>
            <a:r>
              <a:rPr lang="ru-RU" dirty="0"/>
              <a:t> </a:t>
            </a:r>
            <a:r>
              <a:rPr lang="ru-RU" dirty="0" err="1"/>
              <a:t>туралы</a:t>
            </a:r>
            <a:r>
              <a:rPr lang="ru-RU" dirty="0"/>
              <a:t> </a:t>
            </a:r>
            <a:r>
              <a:rPr lang="ru-RU" dirty="0" err="1"/>
              <a:t>толығырақ</a:t>
            </a:r>
            <a:r>
              <a:rPr lang="ru-RU" dirty="0"/>
              <a:t> </a:t>
            </a:r>
            <a:r>
              <a:rPr lang="ru-RU" dirty="0" err="1"/>
              <a:t>төменде</a:t>
            </a:r>
            <a:r>
              <a:rPr lang="ru-RU" dirty="0"/>
              <a:t>). </a:t>
            </a:r>
            <a:r>
              <a:rPr lang="ru-RU" dirty="0" err="1"/>
              <a:t>Айта</a:t>
            </a:r>
            <a:r>
              <a:rPr lang="ru-RU" dirty="0"/>
              <a:t> кету </a:t>
            </a:r>
            <a:r>
              <a:rPr lang="ru-RU" dirty="0" err="1"/>
              <a:t>керек</a:t>
            </a:r>
            <a:r>
              <a:rPr lang="ru-RU" dirty="0"/>
              <a:t>, </a:t>
            </a:r>
            <a:r>
              <a:rPr lang="ru-RU" dirty="0" err="1"/>
              <a:t>шетелдік</a:t>
            </a:r>
            <a:r>
              <a:rPr lang="ru-RU" dirty="0"/>
              <a:t> </a:t>
            </a:r>
            <a:r>
              <a:rPr lang="ru-RU" dirty="0" err="1"/>
              <a:t>әзірлеушілер</a:t>
            </a:r>
            <a:r>
              <a:rPr lang="ru-RU" dirty="0"/>
              <a:t> </a:t>
            </a:r>
            <a:r>
              <a:rPr lang="ru-RU" dirty="0" err="1"/>
              <a:t>ұсынған</a:t>
            </a:r>
            <a:r>
              <a:rPr lang="ru-RU" dirty="0"/>
              <a:t> </a:t>
            </a:r>
            <a:r>
              <a:rPr lang="ru-RU" dirty="0" err="1"/>
              <a:t>әлсіретуді</a:t>
            </a:r>
            <a:r>
              <a:rPr lang="ru-RU" dirty="0"/>
              <a:t> </a:t>
            </a:r>
            <a:r>
              <a:rPr lang="ru-RU" dirty="0" err="1"/>
              <a:t>өлшеудің</a:t>
            </a:r>
            <a:r>
              <a:rPr lang="ru-RU" dirty="0"/>
              <a:t> </a:t>
            </a:r>
            <a:r>
              <a:rPr lang="ru-RU" dirty="0" err="1"/>
              <a:t>көптеген</a:t>
            </a:r>
            <a:r>
              <a:rPr lang="ru-RU" dirty="0"/>
              <a:t> </a:t>
            </a:r>
            <a:r>
              <a:rPr lang="ru-RU" dirty="0" err="1"/>
              <a:t>әдістері</a:t>
            </a:r>
            <a:r>
              <a:rPr lang="ru-RU" dirty="0"/>
              <a:t> </a:t>
            </a:r>
            <a:r>
              <a:rPr lang="ru-RU" dirty="0" err="1"/>
              <a:t>кез</a:t>
            </a:r>
            <a:r>
              <a:rPr lang="ru-RU" dirty="0"/>
              <a:t> </a:t>
            </a:r>
            <a:r>
              <a:rPr lang="ru-RU" dirty="0" err="1"/>
              <a:t>келген</a:t>
            </a:r>
            <a:r>
              <a:rPr lang="ru-RU" dirty="0"/>
              <a:t> </a:t>
            </a:r>
            <a:r>
              <a:rPr lang="ru-RU" dirty="0" err="1"/>
              <a:t>өлшеулерді</a:t>
            </a:r>
            <a:r>
              <a:rPr lang="ru-RU" dirty="0"/>
              <a:t> </a:t>
            </a:r>
            <a:r>
              <a:rPr lang="ru-RU" dirty="0" err="1"/>
              <a:t>жүргізу</a:t>
            </a:r>
            <a:r>
              <a:rPr lang="ru-RU" dirty="0"/>
              <a:t> </a:t>
            </a:r>
            <a:r>
              <a:rPr lang="ru-RU" dirty="0" err="1"/>
              <a:t>кезінде</a:t>
            </a:r>
            <a:r>
              <a:rPr lang="ru-RU" dirty="0"/>
              <a:t>, </a:t>
            </a:r>
            <a:r>
              <a:rPr lang="ru-RU" dirty="0" err="1"/>
              <a:t>соның</a:t>
            </a:r>
            <a:r>
              <a:rPr lang="ru-RU" dirty="0"/>
              <a:t> </a:t>
            </a:r>
            <a:r>
              <a:rPr lang="ru-RU" dirty="0" err="1"/>
              <a:t>ішінде</a:t>
            </a:r>
            <a:r>
              <a:rPr lang="ru-RU" dirty="0"/>
              <a:t> </a:t>
            </a:r>
            <a:r>
              <a:rPr lang="ru-RU" dirty="0" err="1"/>
              <a:t>импульстік</a:t>
            </a:r>
            <a:r>
              <a:rPr lang="ru-RU" dirty="0"/>
              <a:t> </a:t>
            </a:r>
            <a:r>
              <a:rPr lang="ru-RU" dirty="0" err="1"/>
              <a:t>оптикалық</a:t>
            </a:r>
            <a:r>
              <a:rPr lang="ru-RU" dirty="0"/>
              <a:t> </a:t>
            </a:r>
            <a:r>
              <a:rPr lang="ru-RU" dirty="0" err="1"/>
              <a:t>рефлекторды</a:t>
            </a:r>
            <a:r>
              <a:rPr lang="ru-RU" dirty="0"/>
              <a:t> </a:t>
            </a:r>
            <a:r>
              <a:rPr lang="ru-RU" dirty="0" err="1"/>
              <a:t>пайдаланып</a:t>
            </a:r>
            <a:r>
              <a:rPr lang="ru-RU" dirty="0"/>
              <a:t> </a:t>
            </a:r>
            <a:r>
              <a:rPr lang="ru-RU" dirty="0" err="1"/>
              <a:t>жоғалтуларды</a:t>
            </a:r>
            <a:r>
              <a:rPr lang="ru-RU" dirty="0"/>
              <a:t> </a:t>
            </a:r>
            <a:r>
              <a:rPr lang="ru-RU" dirty="0" err="1"/>
              <a:t>өлшеу</a:t>
            </a:r>
            <a:r>
              <a:rPr lang="ru-RU" dirty="0"/>
              <a:t> </a:t>
            </a:r>
            <a:r>
              <a:rPr lang="ru-RU" dirty="0" err="1"/>
              <a:t>кезінде</a:t>
            </a:r>
            <a:r>
              <a:rPr lang="ru-RU" dirty="0"/>
              <a:t> </a:t>
            </a:r>
            <a:r>
              <a:rPr lang="ru-RU" dirty="0" err="1"/>
              <a:t>міндетті</a:t>
            </a:r>
            <a:r>
              <a:rPr lang="ru-RU" dirty="0"/>
              <a:t> </a:t>
            </a:r>
            <a:r>
              <a:rPr lang="ru-RU" dirty="0" err="1"/>
              <a:t>түрде</a:t>
            </a:r>
            <a:r>
              <a:rPr lang="ru-RU" dirty="0"/>
              <a:t> </a:t>
            </a:r>
            <a:r>
              <a:rPr lang="ru-RU" dirty="0" err="1"/>
              <a:t>араластырғыштарды</a:t>
            </a:r>
            <a:r>
              <a:rPr lang="ru-RU" dirty="0"/>
              <a:t> </a:t>
            </a:r>
            <a:r>
              <a:rPr lang="ru-RU" dirty="0" err="1"/>
              <a:t>пайдалануды</a:t>
            </a:r>
            <a:r>
              <a:rPr lang="ru-RU" dirty="0"/>
              <a:t> </a:t>
            </a:r>
            <a:r>
              <a:rPr lang="ru-RU" dirty="0" err="1"/>
              <a:t>талап</a:t>
            </a:r>
            <a:r>
              <a:rPr lang="ru-RU" dirty="0"/>
              <a:t> </a:t>
            </a:r>
            <a:r>
              <a:rPr lang="ru-RU" dirty="0" err="1"/>
              <a:t>етеді</a:t>
            </a:r>
            <a:r>
              <a:rPr lang="ru-RU" dirty="0"/>
              <a:t>. </a:t>
            </a:r>
            <a:r>
              <a:rPr lang="ru-RU" dirty="0" err="1"/>
              <a:t>Мұны</a:t>
            </a:r>
            <a:r>
              <a:rPr lang="ru-RU" dirty="0"/>
              <a:t> </a:t>
            </a:r>
            <a:r>
              <a:rPr lang="ru-RU" dirty="0" err="1"/>
              <a:t>Ресейде</a:t>
            </a:r>
            <a:r>
              <a:rPr lang="ru-RU" dirty="0"/>
              <a:t> </a:t>
            </a:r>
            <a:r>
              <a:rPr lang="ru-RU" dirty="0" err="1"/>
              <a:t>қолданыстағы</a:t>
            </a:r>
            <a:r>
              <a:rPr lang="ru-RU" dirty="0"/>
              <a:t> ГОСТ-тар да </a:t>
            </a:r>
            <a:r>
              <a:rPr lang="ru-RU" dirty="0" err="1"/>
              <a:t>талап</a:t>
            </a:r>
            <a:r>
              <a:rPr lang="ru-RU" dirty="0"/>
              <a:t> </a:t>
            </a:r>
            <a:r>
              <a:rPr lang="ru-RU" dirty="0" err="1"/>
              <a:t>етеді</a:t>
            </a:r>
            <a:r>
              <a:rPr lang="ru-RU" dirty="0"/>
              <a:t>. </a:t>
            </a:r>
            <a:r>
              <a:rPr lang="ru-RU" dirty="0" err="1"/>
              <a:t>Мұны</a:t>
            </a:r>
            <a:r>
              <a:rPr lang="ru-RU" dirty="0"/>
              <a:t> </a:t>
            </a:r>
            <a:r>
              <a:rPr lang="ru-RU" dirty="0" err="1"/>
              <a:t>міндетті</a:t>
            </a:r>
            <a:r>
              <a:rPr lang="ru-RU" dirty="0"/>
              <a:t> </a:t>
            </a:r>
            <a:r>
              <a:rPr lang="ru-RU" dirty="0" err="1"/>
              <a:t>шарт</a:t>
            </a:r>
            <a:r>
              <a:rPr lang="ru-RU" dirty="0"/>
              <a:t> </a:t>
            </a:r>
            <a:r>
              <a:rPr lang="ru-RU" dirty="0" err="1"/>
              <a:t>ретінде</a:t>
            </a:r>
            <a:r>
              <a:rPr lang="ru-RU" dirty="0"/>
              <a:t> </a:t>
            </a:r>
            <a:r>
              <a:rPr lang="ru-RU" dirty="0" err="1"/>
              <a:t>алайық</a:t>
            </a:r>
            <a:r>
              <a:rPr lang="ru-RU" dirty="0"/>
              <a:t> </a:t>
            </a:r>
            <a:r>
              <a:rPr lang="ru-RU" dirty="0" err="1"/>
              <a:t>және</a:t>
            </a:r>
            <a:r>
              <a:rPr lang="ru-RU" dirty="0"/>
              <a:t> </a:t>
            </a:r>
            <a:r>
              <a:rPr lang="ru-RU" dirty="0" err="1"/>
              <a:t>келесі</a:t>
            </a:r>
            <a:r>
              <a:rPr lang="ru-RU" dirty="0"/>
              <a:t> </a:t>
            </a:r>
            <a:r>
              <a:rPr lang="ru-RU" dirty="0" err="1"/>
              <a:t>диаграммаларда</a:t>
            </a:r>
            <a:r>
              <a:rPr lang="ru-RU" dirty="0"/>
              <a:t> </a:t>
            </a:r>
            <a:r>
              <a:rPr lang="ru-RU" dirty="0" err="1"/>
              <a:t>араластырғыштың</a:t>
            </a:r>
            <a:r>
              <a:rPr lang="ru-RU" dirty="0"/>
              <a:t> </a:t>
            </a:r>
            <a:r>
              <a:rPr lang="ru-RU" dirty="0" err="1"/>
              <a:t>болуын</a:t>
            </a:r>
            <a:r>
              <a:rPr lang="ru-RU" dirty="0"/>
              <a:t>, оны </a:t>
            </a:r>
            <a:r>
              <a:rPr lang="ru-RU" dirty="0" err="1"/>
              <a:t>суреттемей-ақ</a:t>
            </a:r>
            <a:r>
              <a:rPr lang="ru-RU" dirty="0"/>
              <a:t> </a:t>
            </a:r>
            <a:r>
              <a:rPr lang="ru-RU" dirty="0" err="1"/>
              <a:t>есте</a:t>
            </a:r>
            <a:r>
              <a:rPr lang="ru-RU" dirty="0"/>
              <a:t> </a:t>
            </a:r>
            <a:r>
              <a:rPr lang="ru-RU" dirty="0" err="1"/>
              <a:t>сақтаймыз</a:t>
            </a:r>
            <a:r>
              <a:rPr lang="ru-RU" dirty="0"/>
              <a:t>.</a:t>
            </a:r>
          </a:p>
          <a:p>
            <a:pPr algn="just"/>
            <a:r>
              <a:rPr lang="ru-RU" dirty="0"/>
              <a:t>Жеке </a:t>
            </a:r>
            <a:r>
              <a:rPr lang="ru-RU" dirty="0" err="1"/>
              <a:t>толқын</a:t>
            </a:r>
            <a:r>
              <a:rPr lang="ru-RU" dirty="0"/>
              <a:t> </a:t>
            </a:r>
            <a:r>
              <a:rPr lang="ru-RU" dirty="0" err="1"/>
              <a:t>ұзындықтарындағы</a:t>
            </a:r>
            <a:r>
              <a:rPr lang="ru-RU" dirty="0"/>
              <a:t> </a:t>
            </a:r>
            <a:r>
              <a:rPr lang="ru-RU" dirty="0" err="1"/>
              <a:t>спектрлік</a:t>
            </a:r>
            <a:r>
              <a:rPr lang="ru-RU" dirty="0"/>
              <a:t> </a:t>
            </a:r>
            <a:r>
              <a:rPr lang="ru-RU" dirty="0" err="1"/>
              <a:t>жоғалтуларды</a:t>
            </a:r>
            <a:r>
              <a:rPr lang="ru-RU" dirty="0"/>
              <a:t> </a:t>
            </a:r>
            <a:r>
              <a:rPr lang="ru-RU" dirty="0" err="1"/>
              <a:t>өлшеу</a:t>
            </a:r>
            <a:r>
              <a:rPr lang="ru-RU" dirty="0"/>
              <a:t> </a:t>
            </a:r>
            <a:r>
              <a:rPr lang="ru-RU" dirty="0" err="1"/>
              <a:t>кезінде</a:t>
            </a:r>
            <a:r>
              <a:rPr lang="ru-RU" dirty="0"/>
              <a:t> </a:t>
            </a:r>
            <a:r>
              <a:rPr lang="ru-RU" dirty="0" err="1"/>
              <a:t>сәулелену</a:t>
            </a:r>
            <a:r>
              <a:rPr lang="ru-RU" dirty="0"/>
              <a:t> </a:t>
            </a:r>
            <a:r>
              <a:rPr lang="ru-RU" dirty="0" err="1"/>
              <a:t>көзі</a:t>
            </a:r>
            <a:r>
              <a:rPr lang="ru-RU" dirty="0"/>
              <a:t> </a:t>
            </a:r>
            <a:r>
              <a:rPr lang="ru-RU" dirty="0" err="1"/>
              <a:t>ретінде</a:t>
            </a:r>
            <a:r>
              <a:rPr lang="ru-RU" dirty="0"/>
              <a:t> </a:t>
            </a:r>
            <a:r>
              <a:rPr lang="ru-RU" dirty="0" err="1"/>
              <a:t>жарық</a:t>
            </a:r>
            <a:r>
              <a:rPr lang="ru-RU" dirty="0"/>
              <a:t> </a:t>
            </a:r>
            <a:r>
              <a:rPr lang="ru-RU" dirty="0" err="1"/>
              <a:t>диодты</a:t>
            </a:r>
            <a:r>
              <a:rPr lang="ru-RU" dirty="0"/>
              <a:t> </a:t>
            </a:r>
            <a:r>
              <a:rPr lang="ru-RU" dirty="0" err="1"/>
              <a:t>немесе</a:t>
            </a:r>
            <a:r>
              <a:rPr lang="ru-RU" dirty="0"/>
              <a:t> </a:t>
            </a:r>
            <a:r>
              <a:rPr lang="ru-RU" dirty="0" err="1"/>
              <a:t>тұрақты</a:t>
            </a:r>
            <a:r>
              <a:rPr lang="ru-RU" dirty="0"/>
              <a:t> </a:t>
            </a:r>
            <a:r>
              <a:rPr lang="ru-RU" dirty="0" err="1"/>
              <a:t>толқын</a:t>
            </a:r>
            <a:r>
              <a:rPr lang="ru-RU" dirty="0"/>
              <a:t> </a:t>
            </a:r>
            <a:r>
              <a:rPr lang="ru-RU" dirty="0" err="1"/>
              <a:t>ұзындығы</a:t>
            </a:r>
            <a:r>
              <a:rPr lang="ru-RU" dirty="0"/>
              <a:t> бар лазер </a:t>
            </a:r>
            <a:r>
              <a:rPr lang="ru-RU" dirty="0" err="1"/>
              <a:t>немесе</a:t>
            </a:r>
            <a:r>
              <a:rPr lang="ru-RU" dirty="0"/>
              <a:t> монохроматоры бар </a:t>
            </a:r>
            <a:r>
              <a:rPr lang="ru-RU" dirty="0" err="1"/>
              <a:t>ақ</a:t>
            </a:r>
            <a:r>
              <a:rPr lang="ru-RU" dirty="0"/>
              <a:t> </a:t>
            </a:r>
            <a:r>
              <a:rPr lang="ru-RU" dirty="0" err="1"/>
              <a:t>жарық</a:t>
            </a:r>
            <a:r>
              <a:rPr lang="ru-RU" dirty="0"/>
              <a:t> </a:t>
            </a:r>
            <a:r>
              <a:rPr lang="ru-RU" dirty="0" err="1"/>
              <a:t>шамы</a:t>
            </a:r>
            <a:r>
              <a:rPr lang="ru-RU" dirty="0"/>
              <a:t> </a:t>
            </a:r>
            <a:r>
              <a:rPr lang="ru-RU" dirty="0" err="1"/>
              <a:t>қолданылады</a:t>
            </a:r>
            <a:r>
              <a:rPr lang="ru-RU" dirty="0"/>
              <a:t>.</a:t>
            </a:r>
          </a:p>
        </p:txBody>
      </p:sp>
      <p:sp>
        <p:nvSpPr>
          <p:cNvPr id="4" name="Прямоугольник 3"/>
          <p:cNvSpPr/>
          <p:nvPr/>
        </p:nvSpPr>
        <p:spPr>
          <a:xfrm>
            <a:off x="6657975" y="5402825"/>
            <a:ext cx="5429252" cy="1200329"/>
          </a:xfrm>
          <a:prstGeom prst="rect">
            <a:avLst/>
          </a:prstGeom>
        </p:spPr>
        <p:txBody>
          <a:bodyPr wrap="square">
            <a:spAutoFit/>
          </a:bodyPr>
          <a:lstStyle/>
          <a:p>
            <a:pPr algn="ctr"/>
            <a:r>
              <a:rPr lang="ru-RU" dirty="0"/>
              <a:t>17.1-сурет. </a:t>
            </a:r>
            <a:r>
              <a:rPr lang="ru-RU" dirty="0" err="1"/>
              <a:t>Кірістіруді</a:t>
            </a:r>
            <a:r>
              <a:rPr lang="ru-RU" dirty="0"/>
              <a:t> </a:t>
            </a:r>
            <a:r>
              <a:rPr lang="ru-RU" dirty="0" err="1"/>
              <a:t>жоғалту</a:t>
            </a:r>
            <a:r>
              <a:rPr lang="ru-RU" dirty="0"/>
              <a:t> </a:t>
            </a:r>
            <a:r>
              <a:rPr lang="ru-RU" dirty="0" err="1"/>
              <a:t>әдісімен</a:t>
            </a:r>
            <a:r>
              <a:rPr lang="ru-RU" dirty="0"/>
              <a:t> </a:t>
            </a:r>
            <a:r>
              <a:rPr lang="ru-RU" dirty="0" err="1"/>
              <a:t>сигналдың</a:t>
            </a:r>
            <a:r>
              <a:rPr lang="ru-RU" dirty="0"/>
              <a:t> </a:t>
            </a:r>
            <a:r>
              <a:rPr lang="ru-RU" dirty="0" err="1"/>
              <a:t>әлсіреуін</a:t>
            </a:r>
            <a:r>
              <a:rPr lang="ru-RU" dirty="0"/>
              <a:t> </a:t>
            </a:r>
            <a:r>
              <a:rPr lang="ru-RU" dirty="0" err="1"/>
              <a:t>өлшеудің</a:t>
            </a:r>
            <a:r>
              <a:rPr lang="ru-RU" dirty="0"/>
              <a:t> </a:t>
            </a:r>
            <a:r>
              <a:rPr lang="ru-RU" dirty="0" err="1"/>
              <a:t>негізгі</a:t>
            </a:r>
            <a:r>
              <a:rPr lang="ru-RU" dirty="0"/>
              <a:t> </a:t>
            </a:r>
            <a:r>
              <a:rPr lang="ru-RU" dirty="0" err="1"/>
              <a:t>схемасы</a:t>
            </a:r>
            <a:r>
              <a:rPr lang="ru-RU" dirty="0"/>
              <a:t>: а) </a:t>
            </a:r>
            <a:r>
              <a:rPr lang="ru-RU" dirty="0" err="1"/>
              <a:t>өлшеуді</a:t>
            </a:r>
            <a:r>
              <a:rPr lang="ru-RU" dirty="0"/>
              <a:t> </a:t>
            </a:r>
            <a:r>
              <a:rPr lang="ru-RU" dirty="0" err="1"/>
              <a:t>бастамас</a:t>
            </a:r>
            <a:r>
              <a:rPr lang="ru-RU" dirty="0"/>
              <a:t> </a:t>
            </a:r>
            <a:r>
              <a:rPr lang="ru-RU" dirty="0" err="1"/>
              <a:t>бұрын</a:t>
            </a:r>
            <a:r>
              <a:rPr lang="ru-RU" dirty="0"/>
              <a:t> </a:t>
            </a:r>
            <a:r>
              <a:rPr lang="ru-RU" dirty="0" err="1"/>
              <a:t>есептегішті</a:t>
            </a:r>
            <a:r>
              <a:rPr lang="ru-RU" dirty="0"/>
              <a:t> </a:t>
            </a:r>
            <a:r>
              <a:rPr lang="ru-RU" dirty="0" err="1"/>
              <a:t>калибрлеу</a:t>
            </a:r>
            <a:r>
              <a:rPr lang="ru-RU" dirty="0"/>
              <a:t>; б) </a:t>
            </a:r>
            <a:r>
              <a:rPr lang="ru-RU" dirty="0" err="1"/>
              <a:t>өлшемдерді</a:t>
            </a:r>
            <a:r>
              <a:rPr lang="ru-RU" dirty="0"/>
              <a:t> </a:t>
            </a:r>
            <a:r>
              <a:rPr lang="ru-RU" dirty="0" err="1"/>
              <a:t>алу</a:t>
            </a:r>
            <a:endParaRPr lang="ru-RU" dirty="0"/>
          </a:p>
        </p:txBody>
      </p:sp>
      <p:pic>
        <p:nvPicPr>
          <p:cNvPr id="10" name="Рисунок 9"/>
          <p:cNvPicPr/>
          <p:nvPr/>
        </p:nvPicPr>
        <p:blipFill>
          <a:blip r:embed="rId2">
            <a:extLst>
              <a:ext uri="{28A0092B-C50C-407E-A947-70E740481C1C}">
                <a14:useLocalDpi xmlns:a14="http://schemas.microsoft.com/office/drawing/2010/main" val="0"/>
              </a:ext>
            </a:extLst>
          </a:blip>
          <a:srcRect/>
          <a:stretch>
            <a:fillRect/>
          </a:stretch>
        </p:blipFill>
        <p:spPr bwMode="auto">
          <a:xfrm>
            <a:off x="6657975" y="1183093"/>
            <a:ext cx="5387342" cy="1600293"/>
          </a:xfrm>
          <a:prstGeom prst="rect">
            <a:avLst/>
          </a:prstGeom>
          <a:noFill/>
        </p:spPr>
      </p:pic>
      <p:sp>
        <p:nvSpPr>
          <p:cNvPr id="5" name="Прямоугольник 4"/>
          <p:cNvSpPr/>
          <p:nvPr/>
        </p:nvSpPr>
        <p:spPr>
          <a:xfrm>
            <a:off x="9077919" y="2709626"/>
            <a:ext cx="431528" cy="2585323"/>
          </a:xfrm>
          <a:prstGeom prst="rect">
            <a:avLst/>
          </a:prstGeom>
        </p:spPr>
        <p:txBody>
          <a:bodyPr wrap="none">
            <a:spAutoFit/>
          </a:bodyPr>
          <a:lstStyle/>
          <a:p>
            <a:r>
              <a:rPr lang="ru-RU" dirty="0"/>
              <a:t>а</a:t>
            </a:r>
            <a:r>
              <a:rPr lang="ru-RU" dirty="0" smtClean="0"/>
              <a:t>)</a:t>
            </a:r>
          </a:p>
          <a:p>
            <a:endParaRPr lang="ru-RU" dirty="0"/>
          </a:p>
          <a:p>
            <a:endParaRPr lang="ru-RU" dirty="0" smtClean="0"/>
          </a:p>
          <a:p>
            <a:endParaRPr lang="ru-RU" dirty="0"/>
          </a:p>
          <a:p>
            <a:endParaRPr lang="ru-RU" dirty="0" smtClean="0"/>
          </a:p>
          <a:p>
            <a:endParaRPr lang="ru-RU" dirty="0"/>
          </a:p>
          <a:p>
            <a:endParaRPr lang="ru-RU" dirty="0" smtClean="0"/>
          </a:p>
          <a:p>
            <a:endParaRPr lang="ru-RU" dirty="0" smtClean="0"/>
          </a:p>
          <a:p>
            <a:r>
              <a:rPr lang="ru-RU" dirty="0" smtClean="0"/>
              <a:t> </a:t>
            </a:r>
            <a:r>
              <a:rPr lang="ru-RU" dirty="0"/>
              <a:t>б)</a:t>
            </a:r>
          </a:p>
        </p:txBody>
      </p:sp>
      <p:pic>
        <p:nvPicPr>
          <p:cNvPr id="11" name="Рисунок 10"/>
          <p:cNvPicPr/>
          <p:nvPr/>
        </p:nvPicPr>
        <p:blipFill>
          <a:blip r:embed="rId3">
            <a:extLst>
              <a:ext uri="{28A0092B-C50C-407E-A947-70E740481C1C}">
                <a14:useLocalDpi xmlns:a14="http://schemas.microsoft.com/office/drawing/2010/main" val="0"/>
              </a:ext>
            </a:extLst>
          </a:blip>
          <a:srcRect/>
          <a:stretch>
            <a:fillRect/>
          </a:stretch>
        </p:blipFill>
        <p:spPr bwMode="auto">
          <a:xfrm>
            <a:off x="6657975" y="3256173"/>
            <a:ext cx="5387342" cy="1673864"/>
          </a:xfrm>
          <a:prstGeom prst="rect">
            <a:avLst/>
          </a:prstGeom>
          <a:noFill/>
        </p:spPr>
      </p:pic>
    </p:spTree>
    <p:extLst>
      <p:ext uri="{BB962C8B-B14F-4D97-AF65-F5344CB8AC3E}">
        <p14:creationId xmlns:p14="http://schemas.microsoft.com/office/powerpoint/2010/main" val="4083302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Енгізуді</a:t>
            </a:r>
            <a:r>
              <a:rPr lang="ru-RU" sz="2400" dirty="0"/>
              <a:t> </a:t>
            </a:r>
            <a:r>
              <a:rPr lang="ru-RU" sz="2400" dirty="0" err="1"/>
              <a:t>жоғалту</a:t>
            </a:r>
            <a:r>
              <a:rPr lang="ru-RU" sz="2400" dirty="0"/>
              <a:t> </a:t>
            </a:r>
            <a:r>
              <a:rPr lang="ru-RU" sz="2400" dirty="0" err="1"/>
              <a:t>әдісі</a:t>
            </a:r>
            <a:endParaRPr lang="ru-RU" sz="24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5</a:t>
            </a:r>
            <a:endParaRPr lang="ru-RU" dirty="0">
              <a:solidFill>
                <a:schemeClr val="tx1"/>
              </a:solidFill>
            </a:endParaRPr>
          </a:p>
        </p:txBody>
      </p:sp>
      <p:sp>
        <p:nvSpPr>
          <p:cNvPr id="2" name="Прямоугольник 1"/>
          <p:cNvSpPr/>
          <p:nvPr/>
        </p:nvSpPr>
        <p:spPr>
          <a:xfrm>
            <a:off x="3048000" y="2274838"/>
            <a:ext cx="6096000" cy="369332"/>
          </a:xfrm>
          <a:prstGeom prst="rect">
            <a:avLst/>
          </a:prstGeom>
        </p:spPr>
        <p:txBody>
          <a:bodyPr>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300038" y="1097903"/>
            <a:ext cx="11530016" cy="5632311"/>
          </a:xfrm>
          <a:prstGeom prst="rect">
            <a:avLst/>
          </a:prstGeom>
        </p:spPr>
        <p:txBody>
          <a:bodyPr wrap="square">
            <a:spAutoFit/>
          </a:bodyPr>
          <a:lstStyle/>
          <a:p>
            <a:pPr algn="just"/>
            <a:r>
              <a:rPr lang="ru-RU" dirty="0" err="1"/>
              <a:t>Жоғарыдағы</a:t>
            </a:r>
            <a:r>
              <a:rPr lang="ru-RU" dirty="0"/>
              <a:t> </a:t>
            </a:r>
            <a:r>
              <a:rPr lang="ru-RU" dirty="0" err="1"/>
              <a:t>диаграммада</a:t>
            </a:r>
            <a:r>
              <a:rPr lang="ru-RU" dirty="0"/>
              <a:t> 17.1 а. </a:t>
            </a:r>
            <a:r>
              <a:rPr lang="ru-RU" dirty="0" err="1"/>
              <a:t>суретте</a:t>
            </a:r>
            <a:r>
              <a:rPr lang="ru-RU" dirty="0"/>
              <a:t>, </a:t>
            </a:r>
            <a:r>
              <a:rPr lang="ru-RU" dirty="0" err="1"/>
              <a:t>жалпы</a:t>
            </a:r>
            <a:r>
              <a:rPr lang="ru-RU" dirty="0"/>
              <a:t> </a:t>
            </a:r>
            <a:r>
              <a:rPr lang="ru-RU" dirty="0" err="1"/>
              <a:t>алғанда</a:t>
            </a:r>
            <a:r>
              <a:rPr lang="ru-RU" dirty="0"/>
              <a:t> </a:t>
            </a:r>
            <a:r>
              <a:rPr lang="ru-RU" dirty="0" err="1"/>
              <a:t>өлшенетін</a:t>
            </a:r>
            <a:r>
              <a:rPr lang="ru-RU" dirty="0"/>
              <a:t> </a:t>
            </a:r>
            <a:r>
              <a:rPr lang="ru-RU" dirty="0" err="1"/>
              <a:t>талшыққа</a:t>
            </a:r>
            <a:r>
              <a:rPr lang="ru-RU" dirty="0"/>
              <a:t> </a:t>
            </a:r>
            <a:r>
              <a:rPr lang="ru-RU" dirty="0" err="1"/>
              <a:t>оптикалық</a:t>
            </a:r>
            <a:r>
              <a:rPr lang="ru-RU" dirty="0"/>
              <a:t> </a:t>
            </a:r>
            <a:r>
              <a:rPr lang="ru-RU" dirty="0" err="1"/>
              <a:t>сәулеленуді</a:t>
            </a:r>
            <a:r>
              <a:rPr lang="ru-RU" dirty="0"/>
              <a:t> </a:t>
            </a:r>
            <a:r>
              <a:rPr lang="ru-RU" dirty="0" err="1"/>
              <a:t>енгізу</a:t>
            </a:r>
            <a:r>
              <a:rPr lang="ru-RU" dirty="0"/>
              <a:t> </a:t>
            </a:r>
            <a:r>
              <a:rPr lang="ru-RU" dirty="0" err="1"/>
              <a:t>шарттары</a:t>
            </a:r>
            <a:r>
              <a:rPr lang="ru-RU" dirty="0"/>
              <a:t> </a:t>
            </a:r>
            <a:r>
              <a:rPr lang="ru-RU" dirty="0" err="1"/>
              <a:t>қарастырылған</a:t>
            </a:r>
            <a:r>
              <a:rPr lang="ru-RU" dirty="0"/>
              <a:t>. </a:t>
            </a:r>
            <a:r>
              <a:rPr lang="ru-RU" dirty="0" err="1"/>
              <a:t>Көп</a:t>
            </a:r>
            <a:r>
              <a:rPr lang="ru-RU" dirty="0"/>
              <a:t> </a:t>
            </a:r>
            <a:r>
              <a:rPr lang="ru-RU" dirty="0" err="1"/>
              <a:t>жағдайда</a:t>
            </a:r>
            <a:r>
              <a:rPr lang="ru-RU" dirty="0"/>
              <a:t> </a:t>
            </a:r>
            <a:r>
              <a:rPr lang="ru-RU" dirty="0" err="1"/>
              <a:t>мұндай</a:t>
            </a:r>
            <a:r>
              <a:rPr lang="ru-RU" dirty="0"/>
              <a:t> </a:t>
            </a:r>
            <a:r>
              <a:rPr lang="ru-RU" dirty="0" err="1"/>
              <a:t>енгізу</a:t>
            </a:r>
            <a:r>
              <a:rPr lang="ru-RU" dirty="0"/>
              <a:t> </a:t>
            </a:r>
            <a:r>
              <a:rPr lang="ru-RU" dirty="0" err="1"/>
              <a:t>шарттары</a:t>
            </a:r>
            <a:r>
              <a:rPr lang="ru-RU" dirty="0"/>
              <a:t> </a:t>
            </a:r>
            <a:r>
              <a:rPr lang="ru-RU" dirty="0" err="1"/>
              <a:t>жеткілікті</a:t>
            </a:r>
            <a:r>
              <a:rPr lang="ru-RU" dirty="0"/>
              <a:t> </a:t>
            </a:r>
            <a:r>
              <a:rPr lang="ru-RU" dirty="0" err="1"/>
              <a:t>деп</a:t>
            </a:r>
            <a:r>
              <a:rPr lang="ru-RU" dirty="0"/>
              <a:t> </a:t>
            </a:r>
            <a:r>
              <a:rPr lang="ru-RU" dirty="0" err="1"/>
              <a:t>саналады</a:t>
            </a:r>
            <a:r>
              <a:rPr lang="ru-RU" dirty="0"/>
              <a:t>. </a:t>
            </a:r>
            <a:r>
              <a:rPr lang="ru-RU" dirty="0" err="1"/>
              <a:t>Дегенмен</a:t>
            </a:r>
            <a:r>
              <a:rPr lang="ru-RU" dirty="0"/>
              <a:t>, </a:t>
            </a:r>
            <a:r>
              <a:rPr lang="ru-RU" dirty="0" err="1"/>
              <a:t>өлшенетін</a:t>
            </a:r>
            <a:r>
              <a:rPr lang="ru-RU" dirty="0"/>
              <a:t> </a:t>
            </a:r>
            <a:r>
              <a:rPr lang="ru-RU" dirty="0" err="1"/>
              <a:t>құрылғыны</a:t>
            </a:r>
            <a:r>
              <a:rPr lang="ru-RU" dirty="0"/>
              <a:t> </a:t>
            </a:r>
            <a:r>
              <a:rPr lang="ru-RU" dirty="0" err="1"/>
              <a:t>калибрлеу</a:t>
            </a:r>
            <a:r>
              <a:rPr lang="ru-RU" dirty="0"/>
              <a:t> </a:t>
            </a:r>
            <a:r>
              <a:rPr lang="ru-RU" dirty="0" err="1"/>
              <a:t>талшығына</a:t>
            </a:r>
            <a:r>
              <a:rPr lang="ru-RU" dirty="0"/>
              <a:t> </a:t>
            </a:r>
            <a:r>
              <a:rPr lang="ru-RU" dirty="0" err="1"/>
              <a:t>қосқаннан</a:t>
            </a:r>
            <a:r>
              <a:rPr lang="ru-RU" dirty="0"/>
              <a:t> </a:t>
            </a:r>
            <a:r>
              <a:rPr lang="ru-RU" dirty="0" err="1"/>
              <a:t>кейін</a:t>
            </a:r>
            <a:r>
              <a:rPr lang="ru-RU" dirty="0"/>
              <a:t> </a:t>
            </a:r>
            <a:r>
              <a:rPr lang="ru-RU" dirty="0" err="1"/>
              <a:t>сәулеленуді</a:t>
            </a:r>
            <a:r>
              <a:rPr lang="ru-RU" dirty="0"/>
              <a:t> </a:t>
            </a:r>
            <a:r>
              <a:rPr lang="ru-RU" dirty="0" err="1"/>
              <a:t>енгізу</a:t>
            </a:r>
            <a:r>
              <a:rPr lang="ru-RU" dirty="0"/>
              <a:t> </a:t>
            </a:r>
            <a:r>
              <a:rPr lang="ru-RU" dirty="0" err="1"/>
              <a:t>шарттары</a:t>
            </a:r>
            <a:r>
              <a:rPr lang="ru-RU" dirty="0"/>
              <a:t> </a:t>
            </a:r>
            <a:r>
              <a:rPr lang="ru-RU" dirty="0" err="1"/>
              <a:t>өзгеруі</a:t>
            </a:r>
            <a:r>
              <a:rPr lang="ru-RU" dirty="0"/>
              <a:t> </a:t>
            </a:r>
            <a:r>
              <a:rPr lang="ru-RU" dirty="0" err="1"/>
              <a:t>мүмкін</a:t>
            </a:r>
            <a:r>
              <a:rPr lang="ru-RU" dirty="0"/>
              <a:t>, </a:t>
            </a:r>
            <a:r>
              <a:rPr lang="ru-RU" dirty="0" err="1"/>
              <a:t>өйткені</a:t>
            </a:r>
            <a:r>
              <a:rPr lang="ru-RU" dirty="0"/>
              <a:t> </a:t>
            </a:r>
            <a:r>
              <a:rPr lang="ru-RU" dirty="0" err="1"/>
              <a:t>калибрлеу</a:t>
            </a:r>
            <a:r>
              <a:rPr lang="ru-RU" dirty="0"/>
              <a:t> </a:t>
            </a:r>
            <a:r>
              <a:rPr lang="ru-RU" dirty="0" err="1"/>
              <a:t>кезінде</a:t>
            </a:r>
            <a:r>
              <a:rPr lang="ru-RU" dirty="0"/>
              <a:t> 17.1суретке </a:t>
            </a:r>
            <a:r>
              <a:rPr lang="ru-RU" dirty="0" err="1"/>
              <a:t>сәйкес</a:t>
            </a:r>
            <a:r>
              <a:rPr lang="ru-RU" dirty="0"/>
              <a:t> </a:t>
            </a:r>
            <a:r>
              <a:rPr lang="ru-RU" dirty="0" err="1"/>
              <a:t>талшықтан</a:t>
            </a:r>
            <a:r>
              <a:rPr lang="ru-RU" dirty="0"/>
              <a:t> </a:t>
            </a:r>
            <a:r>
              <a:rPr lang="ru-RU" dirty="0" err="1"/>
              <a:t>шыққан</a:t>
            </a:r>
            <a:r>
              <a:rPr lang="ru-RU" dirty="0"/>
              <a:t> </a:t>
            </a:r>
            <a:r>
              <a:rPr lang="ru-RU" dirty="0" err="1"/>
              <a:t>жарық</a:t>
            </a:r>
            <a:r>
              <a:rPr lang="ru-RU" dirty="0"/>
              <a:t> </a:t>
            </a:r>
            <a:r>
              <a:rPr lang="ru-RU" dirty="0" err="1"/>
              <a:t>өлшегіштің</a:t>
            </a:r>
            <a:r>
              <a:rPr lang="ru-RU" dirty="0"/>
              <a:t> </a:t>
            </a:r>
            <a:r>
              <a:rPr lang="ru-RU" dirty="0" err="1"/>
              <a:t>фотосезімтал</a:t>
            </a:r>
            <a:r>
              <a:rPr lang="ru-RU" dirty="0"/>
              <a:t> </a:t>
            </a:r>
            <a:r>
              <a:rPr lang="ru-RU" dirty="0" err="1"/>
              <a:t>аймағына</a:t>
            </a:r>
            <a:r>
              <a:rPr lang="ru-RU" dirty="0"/>
              <a:t> </a:t>
            </a:r>
            <a:r>
              <a:rPr lang="ru-RU" dirty="0" err="1"/>
              <a:t>толығымен</a:t>
            </a:r>
            <a:r>
              <a:rPr lang="ru-RU" dirty="0"/>
              <a:t> </a:t>
            </a:r>
            <a:r>
              <a:rPr lang="ru-RU" dirty="0" err="1"/>
              <a:t>түседі</a:t>
            </a:r>
            <a:r>
              <a:rPr lang="ru-RU" dirty="0"/>
              <a:t> </a:t>
            </a:r>
            <a:r>
              <a:rPr lang="ru-RU" dirty="0" err="1"/>
              <a:t>және</a:t>
            </a:r>
            <a:r>
              <a:rPr lang="ru-RU" dirty="0"/>
              <a:t> </a:t>
            </a:r>
            <a:r>
              <a:rPr lang="ru-RU" dirty="0" err="1"/>
              <a:t>өлшенетін</a:t>
            </a:r>
            <a:r>
              <a:rPr lang="ru-RU" dirty="0"/>
              <a:t> </a:t>
            </a:r>
            <a:r>
              <a:rPr lang="ru-RU" dirty="0" err="1"/>
              <a:t>құрылғы</a:t>
            </a:r>
            <a:r>
              <a:rPr lang="ru-RU" dirty="0"/>
              <a:t> </a:t>
            </a:r>
            <a:r>
              <a:rPr lang="ru-RU" dirty="0" err="1"/>
              <a:t>оған</a:t>
            </a:r>
            <a:r>
              <a:rPr lang="ru-RU" dirty="0"/>
              <a:t> </a:t>
            </a:r>
            <a:r>
              <a:rPr lang="ru-RU" dirty="0" err="1"/>
              <a:t>қосылған</a:t>
            </a:r>
            <a:r>
              <a:rPr lang="ru-RU" dirty="0"/>
              <a:t> </a:t>
            </a:r>
            <a:r>
              <a:rPr lang="ru-RU" dirty="0" err="1"/>
              <a:t>кезде</a:t>
            </a:r>
            <a:r>
              <a:rPr lang="ru-RU" dirty="0"/>
              <a:t>, </a:t>
            </a:r>
            <a:r>
              <a:rPr lang="ru-RU" dirty="0" err="1"/>
              <a:t>дәл</a:t>
            </a:r>
            <a:r>
              <a:rPr lang="ru-RU" dirty="0"/>
              <a:t> </a:t>
            </a:r>
            <a:r>
              <a:rPr lang="ru-RU" dirty="0" err="1"/>
              <a:t>емес</a:t>
            </a:r>
            <a:r>
              <a:rPr lang="ru-RU" dirty="0"/>
              <a:t> </a:t>
            </a:r>
            <a:r>
              <a:rPr lang="ru-RU" dirty="0" err="1"/>
              <a:t>туралау</a:t>
            </a:r>
            <a:r>
              <a:rPr lang="ru-RU" dirty="0"/>
              <a:t> </a:t>
            </a:r>
            <a:r>
              <a:rPr lang="ru-RU" dirty="0" err="1"/>
              <a:t>немесе</a:t>
            </a:r>
            <a:r>
              <a:rPr lang="ru-RU" dirty="0"/>
              <a:t> </a:t>
            </a:r>
            <a:r>
              <a:rPr lang="ru-RU" dirty="0" err="1"/>
              <a:t>геометриядағы</a:t>
            </a:r>
            <a:r>
              <a:rPr lang="ru-RU" dirty="0"/>
              <a:t> </a:t>
            </a:r>
            <a:r>
              <a:rPr lang="ru-RU" dirty="0" err="1"/>
              <a:t>айырмашылықтар</a:t>
            </a:r>
            <a:r>
              <a:rPr lang="ru-RU" dirty="0"/>
              <a:t> </a:t>
            </a:r>
            <a:r>
              <a:rPr lang="ru-RU" dirty="0" err="1"/>
              <a:t>салдарынан</a:t>
            </a:r>
            <a:r>
              <a:rPr lang="ru-RU" dirty="0"/>
              <a:t> </a:t>
            </a:r>
            <a:r>
              <a:rPr lang="ru-RU" dirty="0" err="1"/>
              <a:t>талшықтардың</a:t>
            </a:r>
            <a:r>
              <a:rPr lang="ru-RU" dirty="0"/>
              <a:t> </a:t>
            </a:r>
            <a:r>
              <a:rPr lang="ru-RU" dirty="0" err="1"/>
              <a:t>өзегі</a:t>
            </a:r>
            <a:r>
              <a:rPr lang="ru-RU" dirty="0"/>
              <a:t>, </a:t>
            </a:r>
            <a:r>
              <a:rPr lang="ru-RU" dirty="0" err="1"/>
              <a:t>барлығы</a:t>
            </a:r>
            <a:r>
              <a:rPr lang="ru-RU" dirty="0"/>
              <a:t> </a:t>
            </a:r>
            <a:r>
              <a:rPr lang="ru-RU" dirty="0" err="1"/>
              <a:t>емес</a:t>
            </a:r>
            <a:r>
              <a:rPr lang="ru-RU" dirty="0"/>
              <a:t>, </a:t>
            </a:r>
            <a:r>
              <a:rPr lang="ru-RU" dirty="0" err="1"/>
              <a:t>калибрлеу</a:t>
            </a:r>
            <a:r>
              <a:rPr lang="ru-RU" dirty="0"/>
              <a:t> </a:t>
            </a:r>
            <a:r>
              <a:rPr lang="ru-RU" dirty="0" err="1"/>
              <a:t>талшығынан</a:t>
            </a:r>
            <a:r>
              <a:rPr lang="ru-RU" dirty="0"/>
              <a:t> </a:t>
            </a:r>
            <a:r>
              <a:rPr lang="ru-RU" dirty="0" err="1"/>
              <a:t>шыққан</a:t>
            </a:r>
            <a:r>
              <a:rPr lang="ru-RU" dirty="0"/>
              <a:t> </a:t>
            </a:r>
            <a:r>
              <a:rPr lang="ru-RU" dirty="0" err="1"/>
              <a:t>қуаттың</a:t>
            </a:r>
            <a:r>
              <a:rPr lang="ru-RU" dirty="0"/>
              <a:t> </a:t>
            </a:r>
            <a:r>
              <a:rPr lang="ru-RU" dirty="0" err="1"/>
              <a:t>бір</a:t>
            </a:r>
            <a:r>
              <a:rPr lang="ru-RU" dirty="0"/>
              <a:t> </a:t>
            </a:r>
            <a:r>
              <a:rPr lang="ru-RU" dirty="0" err="1"/>
              <a:t>бөлігі</a:t>
            </a:r>
            <a:r>
              <a:rPr lang="ru-RU" dirty="0"/>
              <a:t> </a:t>
            </a:r>
            <a:r>
              <a:rPr lang="ru-RU" dirty="0" err="1"/>
              <a:t>ғана</a:t>
            </a:r>
            <a:r>
              <a:rPr lang="ru-RU" dirty="0"/>
              <a:t> </a:t>
            </a:r>
            <a:r>
              <a:rPr lang="ru-RU" dirty="0" err="1"/>
              <a:t>өлшенген</a:t>
            </a:r>
            <a:r>
              <a:rPr lang="ru-RU" dirty="0"/>
              <a:t> </a:t>
            </a:r>
            <a:r>
              <a:rPr lang="ru-RU" dirty="0" err="1"/>
              <a:t>талшыққа</a:t>
            </a:r>
            <a:r>
              <a:rPr lang="ru-RU" dirty="0"/>
              <a:t> </a:t>
            </a:r>
            <a:r>
              <a:rPr lang="ru-RU" dirty="0" err="1"/>
              <a:t>түсе</a:t>
            </a:r>
            <a:r>
              <a:rPr lang="ru-RU" dirty="0"/>
              <a:t> </a:t>
            </a:r>
            <a:r>
              <a:rPr lang="ru-RU" dirty="0" err="1"/>
              <a:t>алады</a:t>
            </a:r>
            <a:r>
              <a:rPr lang="ru-RU" dirty="0"/>
              <a:t>. </a:t>
            </a:r>
            <a:r>
              <a:rPr lang="ru-RU" dirty="0" err="1"/>
              <a:t>Мұндай</a:t>
            </a:r>
            <a:r>
              <a:rPr lang="ru-RU" dirty="0"/>
              <a:t> </a:t>
            </a:r>
            <a:r>
              <a:rPr lang="ru-RU" dirty="0" err="1"/>
              <a:t>қатені</a:t>
            </a:r>
            <a:r>
              <a:rPr lang="ru-RU" dirty="0"/>
              <a:t> </a:t>
            </a:r>
            <a:r>
              <a:rPr lang="ru-RU" dirty="0" err="1"/>
              <a:t>азайту</a:t>
            </a:r>
            <a:r>
              <a:rPr lang="ru-RU" dirty="0"/>
              <a:t> </a:t>
            </a:r>
            <a:r>
              <a:rPr lang="ru-RU" dirty="0" err="1"/>
              <a:t>және</a:t>
            </a:r>
            <a:r>
              <a:rPr lang="ru-RU" dirty="0"/>
              <a:t> </a:t>
            </a:r>
            <a:r>
              <a:rPr lang="ru-RU" dirty="0" err="1"/>
              <a:t>кейбір</a:t>
            </a:r>
            <a:r>
              <a:rPr lang="ru-RU" dirty="0"/>
              <a:t> </a:t>
            </a:r>
            <a:r>
              <a:rPr lang="ru-RU" dirty="0" err="1"/>
              <a:t>жағдайларда</a:t>
            </a:r>
            <a:r>
              <a:rPr lang="ru-RU" dirty="0"/>
              <a:t> </a:t>
            </a:r>
            <a:r>
              <a:rPr lang="ru-RU" dirty="0" err="1"/>
              <a:t>толығымен</a:t>
            </a:r>
            <a:r>
              <a:rPr lang="ru-RU" dirty="0"/>
              <a:t> </a:t>
            </a:r>
            <a:r>
              <a:rPr lang="ru-RU" dirty="0" err="1"/>
              <a:t>өтеу</a:t>
            </a:r>
            <a:r>
              <a:rPr lang="ru-RU" dirty="0"/>
              <a:t> </a:t>
            </a:r>
            <a:r>
              <a:rPr lang="ru-RU" dirty="0" err="1"/>
              <a:t>үшін</a:t>
            </a:r>
            <a:r>
              <a:rPr lang="ru-RU" dirty="0"/>
              <a:t> 17.1-суреттегі </a:t>
            </a:r>
            <a:r>
              <a:rPr lang="ru-RU" dirty="0" err="1"/>
              <a:t>схеманы</a:t>
            </a:r>
            <a:r>
              <a:rPr lang="ru-RU" dirty="0"/>
              <a:t> </a:t>
            </a:r>
            <a:r>
              <a:rPr lang="ru-RU" dirty="0" err="1"/>
              <a:t>қолданған</a:t>
            </a:r>
            <a:r>
              <a:rPr lang="ru-RU" dirty="0"/>
              <a:t> </a:t>
            </a:r>
            <a:r>
              <a:rPr lang="ru-RU" dirty="0" err="1"/>
              <a:t>жөн</a:t>
            </a:r>
            <a:r>
              <a:rPr lang="ru-RU" dirty="0"/>
              <a:t>, </a:t>
            </a:r>
            <a:r>
              <a:rPr lang="ru-RU" dirty="0" err="1"/>
              <a:t>бірақ</a:t>
            </a:r>
            <a:r>
              <a:rPr lang="ru-RU" dirty="0"/>
              <a:t> оны </a:t>
            </a:r>
            <a:r>
              <a:rPr lang="ru-RU" dirty="0" err="1"/>
              <a:t>біршама</a:t>
            </a:r>
            <a:r>
              <a:rPr lang="ru-RU" dirty="0"/>
              <a:t> </a:t>
            </a:r>
            <a:r>
              <a:rPr lang="ru-RU" dirty="0" err="1"/>
              <a:t>қиындату</a:t>
            </a:r>
            <a:r>
              <a:rPr lang="ru-RU" dirty="0"/>
              <a:t> үшін17.2.суретте </a:t>
            </a:r>
            <a:r>
              <a:rPr lang="ru-RU" dirty="0" err="1"/>
              <a:t>көрсетілгендей</a:t>
            </a:r>
            <a:r>
              <a:rPr lang="ru-RU" dirty="0"/>
              <a:t> </a:t>
            </a:r>
            <a:r>
              <a:rPr lang="ru-RU" dirty="0" err="1"/>
              <a:t>қарастырамыз</a:t>
            </a:r>
            <a:r>
              <a:rPr lang="ru-RU" dirty="0"/>
              <a:t>. </a:t>
            </a:r>
          </a:p>
          <a:p>
            <a:pPr algn="just"/>
            <a:endParaRPr lang="ru-RU" dirty="0"/>
          </a:p>
          <a:p>
            <a:pPr algn="just"/>
            <a:r>
              <a:rPr lang="ru-RU" dirty="0"/>
              <a:t> </a:t>
            </a:r>
            <a:endParaRPr lang="ru-RU" dirty="0" smtClean="0"/>
          </a:p>
          <a:p>
            <a:pPr algn="just"/>
            <a:endParaRPr lang="kk-KZ" dirty="0"/>
          </a:p>
          <a:p>
            <a:pPr algn="just"/>
            <a:endParaRPr lang="kk-KZ" dirty="0" smtClean="0"/>
          </a:p>
          <a:p>
            <a:pPr algn="just"/>
            <a:endParaRPr lang="kk-KZ" dirty="0"/>
          </a:p>
          <a:p>
            <a:pPr algn="just"/>
            <a:endParaRPr lang="ru-RU" dirty="0"/>
          </a:p>
          <a:p>
            <a:pPr algn="ctr"/>
            <a:r>
              <a:rPr lang="ru-RU" dirty="0"/>
              <a:t>17.2-сурет </a:t>
            </a:r>
            <a:r>
              <a:rPr lang="ru-RU" dirty="0" err="1"/>
              <a:t>Есептегішті</a:t>
            </a:r>
            <a:r>
              <a:rPr lang="ru-RU" dirty="0"/>
              <a:t> </a:t>
            </a:r>
            <a:r>
              <a:rPr lang="ru-RU" dirty="0" err="1"/>
              <a:t>калибрлеу</a:t>
            </a:r>
            <a:r>
              <a:rPr lang="ru-RU" dirty="0"/>
              <a:t> </a:t>
            </a:r>
            <a:r>
              <a:rPr lang="ru-RU" dirty="0" err="1"/>
              <a:t>схемасы</a:t>
            </a:r>
            <a:r>
              <a:rPr lang="ru-RU" dirty="0"/>
              <a:t> </a:t>
            </a:r>
            <a:r>
              <a:rPr lang="ru-RU" dirty="0" err="1"/>
              <a:t>жетілдірілді</a:t>
            </a:r>
            <a:r>
              <a:rPr lang="ru-RU" dirty="0"/>
              <a:t>.</a:t>
            </a:r>
          </a:p>
          <a:p>
            <a:pPr algn="just"/>
            <a:endParaRPr lang="ru-RU" dirty="0"/>
          </a:p>
          <a:p>
            <a:pPr algn="just"/>
            <a:r>
              <a:rPr lang="ru-RU" dirty="0" err="1"/>
              <a:t>Өлшенетін</a:t>
            </a:r>
            <a:r>
              <a:rPr lang="ru-RU" dirty="0"/>
              <a:t> </a:t>
            </a:r>
            <a:r>
              <a:rPr lang="ru-RU" dirty="0" err="1"/>
              <a:t>құрылғы</a:t>
            </a:r>
            <a:r>
              <a:rPr lang="ru-RU" dirty="0"/>
              <a:t> </a:t>
            </a:r>
            <a:r>
              <a:rPr lang="ru-RU" dirty="0" err="1"/>
              <a:t>екі</a:t>
            </a:r>
            <a:r>
              <a:rPr lang="ru-RU" dirty="0"/>
              <a:t> </a:t>
            </a:r>
            <a:r>
              <a:rPr lang="ru-RU" dirty="0" err="1"/>
              <a:t>калибрлеу</a:t>
            </a:r>
            <a:r>
              <a:rPr lang="ru-RU" dirty="0"/>
              <a:t> </a:t>
            </a:r>
            <a:r>
              <a:rPr lang="ru-RU" dirty="0" err="1"/>
              <a:t>талшықтарының</a:t>
            </a:r>
            <a:r>
              <a:rPr lang="ru-RU" dirty="0"/>
              <a:t> </a:t>
            </a:r>
            <a:r>
              <a:rPr lang="ru-RU" dirty="0" err="1"/>
              <a:t>арасындағы</a:t>
            </a:r>
            <a:r>
              <a:rPr lang="ru-RU" dirty="0"/>
              <a:t> </a:t>
            </a:r>
            <a:r>
              <a:rPr lang="ru-RU" dirty="0" err="1"/>
              <a:t>саңылауға</a:t>
            </a:r>
            <a:r>
              <a:rPr lang="ru-RU" dirty="0"/>
              <a:t> </a:t>
            </a:r>
            <a:r>
              <a:rPr lang="ru-RU" dirty="0" err="1"/>
              <a:t>кіреді</a:t>
            </a:r>
            <a:r>
              <a:rPr lang="ru-RU" dirty="0"/>
              <a:t>. </a:t>
            </a:r>
            <a:r>
              <a:rPr lang="ru-RU" dirty="0" err="1"/>
              <a:t>Бұл</a:t>
            </a:r>
            <a:r>
              <a:rPr lang="ru-RU" dirty="0"/>
              <a:t> </a:t>
            </a:r>
            <a:r>
              <a:rPr lang="ru-RU" dirty="0" err="1"/>
              <a:t>жағдайда</a:t>
            </a:r>
            <a:r>
              <a:rPr lang="ru-RU" dirty="0"/>
              <a:t> </a:t>
            </a:r>
            <a:r>
              <a:rPr lang="ru-RU" dirty="0" err="1"/>
              <a:t>калибрлеу</a:t>
            </a:r>
            <a:r>
              <a:rPr lang="ru-RU" dirty="0"/>
              <a:t> </a:t>
            </a:r>
            <a:r>
              <a:rPr lang="ru-RU" dirty="0" err="1"/>
              <a:t>талшықтары</a:t>
            </a:r>
            <a:r>
              <a:rPr lang="ru-RU" dirty="0"/>
              <a:t> да, </a:t>
            </a:r>
            <a:r>
              <a:rPr lang="ru-RU" dirty="0" err="1"/>
              <a:t>өлшенетін</a:t>
            </a:r>
            <a:r>
              <a:rPr lang="ru-RU" dirty="0"/>
              <a:t> </a:t>
            </a:r>
            <a:r>
              <a:rPr lang="ru-RU" dirty="0" err="1"/>
              <a:t>құрылғы</a:t>
            </a:r>
            <a:r>
              <a:rPr lang="ru-RU" dirty="0"/>
              <a:t> да, </a:t>
            </a:r>
            <a:r>
              <a:rPr lang="ru-RU" dirty="0" err="1"/>
              <a:t>мүмкіндігінше</a:t>
            </a:r>
            <a:r>
              <a:rPr lang="ru-RU" dirty="0"/>
              <a:t>, </a:t>
            </a:r>
            <a:r>
              <a:rPr lang="ru-RU" dirty="0" err="1"/>
              <a:t>бір</a:t>
            </a:r>
            <a:r>
              <a:rPr lang="ru-RU" dirty="0"/>
              <a:t> </a:t>
            </a:r>
            <a:r>
              <a:rPr lang="ru-RU" dirty="0" err="1"/>
              <a:t>талшықтан</a:t>
            </a:r>
            <a:r>
              <a:rPr lang="ru-RU" dirty="0"/>
              <a:t> (</a:t>
            </a:r>
            <a:r>
              <a:rPr lang="ru-RU" dirty="0" err="1"/>
              <a:t>егер</a:t>
            </a:r>
            <a:r>
              <a:rPr lang="ru-RU" dirty="0"/>
              <a:t> </a:t>
            </a:r>
            <a:r>
              <a:rPr lang="ru-RU" dirty="0" err="1"/>
              <a:t>өлшенетін</a:t>
            </a:r>
            <a:r>
              <a:rPr lang="ru-RU" dirty="0"/>
              <a:t> </a:t>
            </a:r>
            <a:r>
              <a:rPr lang="ru-RU" dirty="0" err="1"/>
              <a:t>құрылғы</a:t>
            </a:r>
            <a:r>
              <a:rPr lang="ru-RU" dirty="0"/>
              <a:t> </a:t>
            </a:r>
            <a:r>
              <a:rPr lang="ru-RU" dirty="0" err="1"/>
              <a:t>талшық</a:t>
            </a:r>
            <a:r>
              <a:rPr lang="ru-RU" dirty="0"/>
              <a:t> </a:t>
            </a:r>
            <a:r>
              <a:rPr lang="ru-RU" dirty="0" err="1"/>
              <a:t>болса</a:t>
            </a:r>
            <a:r>
              <a:rPr lang="ru-RU" dirty="0"/>
              <a:t>) </a:t>
            </a:r>
            <a:r>
              <a:rPr lang="ru-RU" dirty="0" err="1"/>
              <a:t>жасалуы</a:t>
            </a:r>
            <a:r>
              <a:rPr lang="ru-RU" dirty="0"/>
              <a:t> </a:t>
            </a:r>
            <a:r>
              <a:rPr lang="ru-RU" dirty="0" err="1"/>
              <a:t>керек</a:t>
            </a:r>
            <a:r>
              <a:rPr lang="ru-RU" dirty="0"/>
              <a:t>. </a:t>
            </a:r>
            <a:r>
              <a:rPr lang="ru-RU" dirty="0" err="1"/>
              <a:t>Бұл</a:t>
            </a:r>
            <a:r>
              <a:rPr lang="ru-RU" dirty="0"/>
              <a:t> </a:t>
            </a:r>
            <a:r>
              <a:rPr lang="ru-RU" dirty="0" err="1"/>
              <a:t>қосумен</a:t>
            </a:r>
            <a:r>
              <a:rPr lang="ru-RU" dirty="0"/>
              <a:t> </a:t>
            </a:r>
            <a:r>
              <a:rPr lang="ru-RU" dirty="0" err="1"/>
              <a:t>екі</a:t>
            </a:r>
            <a:r>
              <a:rPr lang="ru-RU" dirty="0"/>
              <a:t> </a:t>
            </a:r>
            <a:r>
              <a:rPr lang="ru-RU" dirty="0" err="1"/>
              <a:t>оптикалық</a:t>
            </a:r>
            <a:r>
              <a:rPr lang="ru-RU" dirty="0"/>
              <a:t> розетка </a:t>
            </a:r>
            <a:r>
              <a:rPr lang="ru-RU" dirty="0" err="1"/>
              <a:t>пайда</a:t>
            </a:r>
            <a:r>
              <a:rPr lang="ru-RU" dirty="0"/>
              <a:t> </a:t>
            </a:r>
            <a:r>
              <a:rPr lang="ru-RU" dirty="0" err="1"/>
              <a:t>болады</a:t>
            </a:r>
            <a:r>
              <a:rPr lang="ru-RU" dirty="0"/>
              <a:t>, </a:t>
            </a:r>
            <a:r>
              <a:rPr lang="ru-RU" dirty="0" err="1"/>
              <a:t>олардың</a:t>
            </a:r>
            <a:r>
              <a:rPr lang="ru-RU" dirty="0"/>
              <a:t> </a:t>
            </a:r>
            <a:r>
              <a:rPr lang="ru-RU" dirty="0" err="1"/>
              <a:t>әрқайсысы</a:t>
            </a:r>
            <a:r>
              <a:rPr lang="ru-RU" dirty="0"/>
              <a:t> </a:t>
            </a:r>
            <a:r>
              <a:rPr lang="ru-RU" dirty="0" err="1"/>
              <a:t>белгілі</a:t>
            </a:r>
            <a:r>
              <a:rPr lang="ru-RU" dirty="0"/>
              <a:t> </a:t>
            </a:r>
            <a:r>
              <a:rPr lang="ru-RU" dirty="0" err="1"/>
              <a:t>бір</a:t>
            </a:r>
            <a:r>
              <a:rPr lang="ru-RU" dirty="0"/>
              <a:t> </a:t>
            </a:r>
            <a:r>
              <a:rPr lang="ru-RU" dirty="0" err="1"/>
              <a:t>төлқұжат</a:t>
            </a:r>
            <a:r>
              <a:rPr lang="ru-RU" dirty="0"/>
              <a:t> </a:t>
            </a:r>
            <a:r>
              <a:rPr lang="ru-RU" dirty="0" err="1"/>
              <a:t>жоғалтуларын</a:t>
            </a:r>
            <a:r>
              <a:rPr lang="ru-RU" dirty="0"/>
              <a:t> </a:t>
            </a:r>
            <a:r>
              <a:rPr lang="ru-RU" dirty="0" err="1"/>
              <a:t>енгізеді</a:t>
            </a:r>
            <a:r>
              <a:rPr lang="ru-RU" dirty="0"/>
              <a:t>. </a:t>
            </a:r>
            <a:r>
              <a:rPr lang="ru-RU" dirty="0" err="1"/>
              <a:t>Содан</a:t>
            </a:r>
            <a:r>
              <a:rPr lang="ru-RU" dirty="0"/>
              <a:t> </a:t>
            </a:r>
            <a:r>
              <a:rPr lang="ru-RU" dirty="0" err="1"/>
              <a:t>кейін</a:t>
            </a:r>
            <a:r>
              <a:rPr lang="ru-RU" dirty="0"/>
              <a:t> </a:t>
            </a:r>
            <a:r>
              <a:rPr lang="ru-RU" dirty="0" err="1"/>
              <a:t>бұл</a:t>
            </a:r>
            <a:r>
              <a:rPr lang="ru-RU" dirty="0"/>
              <a:t> </a:t>
            </a:r>
            <a:r>
              <a:rPr lang="ru-RU" dirty="0" err="1"/>
              <a:t>шығындарды</a:t>
            </a:r>
            <a:r>
              <a:rPr lang="ru-RU" dirty="0"/>
              <a:t> </a:t>
            </a:r>
            <a:r>
              <a:rPr lang="ru-RU" dirty="0" err="1"/>
              <a:t>есепке</a:t>
            </a:r>
            <a:r>
              <a:rPr lang="ru-RU" dirty="0"/>
              <a:t> </a:t>
            </a:r>
            <a:r>
              <a:rPr lang="ru-RU" dirty="0" err="1"/>
              <a:t>алуға</a:t>
            </a:r>
            <a:r>
              <a:rPr lang="ru-RU" dirty="0"/>
              <a:t> </a:t>
            </a:r>
            <a:r>
              <a:rPr lang="ru-RU" dirty="0" err="1"/>
              <a:t>және</a:t>
            </a:r>
            <a:r>
              <a:rPr lang="ru-RU" dirty="0"/>
              <a:t> </a:t>
            </a:r>
            <a:r>
              <a:rPr lang="ru-RU" dirty="0" err="1"/>
              <a:t>нәтижелерден</a:t>
            </a:r>
            <a:r>
              <a:rPr lang="ru-RU" dirty="0"/>
              <a:t> </a:t>
            </a:r>
            <a:r>
              <a:rPr lang="ru-RU" dirty="0" err="1"/>
              <a:t>алып</a:t>
            </a:r>
            <a:r>
              <a:rPr lang="ru-RU" dirty="0"/>
              <a:t> </a:t>
            </a:r>
            <a:r>
              <a:rPr lang="ru-RU" dirty="0" err="1"/>
              <a:t>тастауға</a:t>
            </a:r>
            <a:r>
              <a:rPr lang="ru-RU" dirty="0"/>
              <a:t> </a:t>
            </a:r>
            <a:r>
              <a:rPr lang="ru-RU" dirty="0" err="1"/>
              <a:t>болады</a:t>
            </a:r>
            <a:r>
              <a:rPr lang="ru-RU" dirty="0"/>
              <a:t>.</a:t>
            </a:r>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2894330" y="3499802"/>
            <a:ext cx="6249670" cy="1486536"/>
          </a:xfrm>
          <a:prstGeom prst="rect">
            <a:avLst/>
          </a:prstGeom>
          <a:noFill/>
        </p:spPr>
      </p:pic>
    </p:spTree>
    <p:extLst>
      <p:ext uri="{BB962C8B-B14F-4D97-AF65-F5344CB8AC3E}">
        <p14:creationId xmlns:p14="http://schemas.microsoft.com/office/powerpoint/2010/main" val="2264411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Үзіліс</a:t>
            </a:r>
            <a:r>
              <a:rPr lang="ru-RU" sz="2400" dirty="0"/>
              <a:t> </a:t>
            </a:r>
            <a:r>
              <a:rPr lang="ru-RU" sz="2400" dirty="0" err="1" smtClean="0"/>
              <a:t>әдісі</a:t>
            </a:r>
            <a:endParaRPr lang="ru-RU" sz="24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6</a:t>
            </a:r>
            <a:endParaRPr lang="ru-RU" dirty="0">
              <a:solidFill>
                <a:schemeClr val="tx1"/>
              </a:solidFill>
            </a:endParaRPr>
          </a:p>
        </p:txBody>
      </p:sp>
      <p:sp>
        <p:nvSpPr>
          <p:cNvPr id="3" name="Прямоугольник 2"/>
          <p:cNvSpPr/>
          <p:nvPr/>
        </p:nvSpPr>
        <p:spPr>
          <a:xfrm>
            <a:off x="214313" y="1626764"/>
            <a:ext cx="6238874" cy="5355312"/>
          </a:xfrm>
          <a:prstGeom prst="rect">
            <a:avLst/>
          </a:prstGeom>
        </p:spPr>
        <p:txBody>
          <a:bodyPr wrap="square">
            <a:spAutoFit/>
          </a:bodyPr>
          <a:lstStyle/>
          <a:p>
            <a:endParaRPr lang="ru-RU" dirty="0"/>
          </a:p>
          <a:p>
            <a:r>
              <a:rPr lang="ru-RU" dirty="0"/>
              <a:t> </a:t>
            </a:r>
          </a:p>
          <a:p>
            <a:pPr algn="ctr"/>
            <a:r>
              <a:rPr lang="ru-RU" dirty="0"/>
              <a:t>а</a:t>
            </a:r>
            <a:r>
              <a:rPr lang="ru-RU" dirty="0" smtClean="0"/>
              <a:t>)</a:t>
            </a:r>
          </a:p>
          <a:p>
            <a:pPr algn="ctr"/>
            <a:endParaRPr lang="ru-RU" dirty="0" smtClean="0"/>
          </a:p>
          <a:p>
            <a:pPr algn="ctr"/>
            <a:endParaRPr lang="kk-KZ" dirty="0" smtClean="0"/>
          </a:p>
          <a:p>
            <a:pPr algn="ctr"/>
            <a:endParaRPr lang="ru-RU" dirty="0"/>
          </a:p>
          <a:p>
            <a:pPr algn="ctr"/>
            <a:r>
              <a:rPr lang="ru-RU" dirty="0"/>
              <a:t> </a:t>
            </a:r>
          </a:p>
          <a:p>
            <a:pPr algn="ctr"/>
            <a:r>
              <a:rPr lang="ru-RU" dirty="0"/>
              <a:t>б</a:t>
            </a:r>
            <a:r>
              <a:rPr lang="ru-RU" dirty="0" smtClean="0"/>
              <a:t>)</a:t>
            </a:r>
          </a:p>
          <a:p>
            <a:pPr algn="ctr"/>
            <a:endParaRPr lang="kk-KZ" dirty="0"/>
          </a:p>
          <a:p>
            <a:pPr algn="ctr"/>
            <a:endParaRPr lang="kk-KZ" dirty="0" smtClean="0"/>
          </a:p>
          <a:p>
            <a:pPr algn="ctr"/>
            <a:endParaRPr lang="kk-KZ" dirty="0"/>
          </a:p>
          <a:p>
            <a:pPr algn="ctr"/>
            <a:endParaRPr lang="ru-RU" dirty="0"/>
          </a:p>
          <a:p>
            <a:pPr algn="ctr"/>
            <a:r>
              <a:rPr lang="ru-RU" dirty="0"/>
              <a:t> </a:t>
            </a:r>
          </a:p>
          <a:p>
            <a:pPr algn="ctr"/>
            <a:r>
              <a:rPr lang="ru-RU" dirty="0"/>
              <a:t>в</a:t>
            </a:r>
            <a:r>
              <a:rPr lang="ru-RU" dirty="0" smtClean="0"/>
              <a:t>)</a:t>
            </a:r>
            <a:endParaRPr lang="ru-RU" dirty="0"/>
          </a:p>
          <a:p>
            <a:r>
              <a:rPr lang="ru-RU" dirty="0" smtClean="0"/>
              <a:t>17.3-сурет </a:t>
            </a:r>
            <a:r>
              <a:rPr lang="ru-RU" dirty="0" err="1"/>
              <a:t>Үзіліс</a:t>
            </a:r>
            <a:r>
              <a:rPr lang="ru-RU" dirty="0"/>
              <a:t> </a:t>
            </a:r>
            <a:r>
              <a:rPr lang="ru-RU" dirty="0" err="1"/>
              <a:t>әдісі</a:t>
            </a:r>
            <a:r>
              <a:rPr lang="ru-RU" dirty="0"/>
              <a:t> </a:t>
            </a:r>
            <a:r>
              <a:rPr lang="ru-RU" dirty="0" err="1"/>
              <a:t>бойынша</a:t>
            </a:r>
            <a:r>
              <a:rPr lang="ru-RU" dirty="0"/>
              <a:t> </a:t>
            </a:r>
            <a:r>
              <a:rPr lang="ru-RU" dirty="0" err="1"/>
              <a:t>шығынды</a:t>
            </a:r>
            <a:r>
              <a:rPr lang="ru-RU" dirty="0"/>
              <a:t> </a:t>
            </a:r>
            <a:r>
              <a:rPr lang="ru-RU" dirty="0" err="1"/>
              <a:t>өлшеу</a:t>
            </a:r>
            <a:r>
              <a:rPr lang="ru-RU" dirty="0"/>
              <a:t>:</a:t>
            </a:r>
          </a:p>
          <a:p>
            <a:r>
              <a:rPr lang="ru-RU" dirty="0" smtClean="0"/>
              <a:t>а</a:t>
            </a:r>
            <a:r>
              <a:rPr lang="ru-RU" dirty="0"/>
              <a:t>) </a:t>
            </a:r>
            <a:r>
              <a:rPr lang="ru-RU" dirty="0" err="1"/>
              <a:t>өлшенетін</a:t>
            </a:r>
            <a:r>
              <a:rPr lang="ru-RU" dirty="0"/>
              <a:t> </a:t>
            </a:r>
            <a:r>
              <a:rPr lang="ru-RU" dirty="0" err="1"/>
              <a:t>құрылғыдағы</a:t>
            </a:r>
            <a:r>
              <a:rPr lang="ru-RU" dirty="0"/>
              <a:t> </a:t>
            </a:r>
            <a:r>
              <a:rPr lang="ru-RU" dirty="0" err="1"/>
              <a:t>жалпы</a:t>
            </a:r>
            <a:r>
              <a:rPr lang="ru-RU" dirty="0"/>
              <a:t> </a:t>
            </a:r>
            <a:r>
              <a:rPr lang="ru-RU" dirty="0" err="1"/>
              <a:t>шығындарды</a:t>
            </a:r>
            <a:r>
              <a:rPr lang="ru-RU" dirty="0"/>
              <a:t> </a:t>
            </a:r>
            <a:r>
              <a:rPr lang="ru-RU" dirty="0" err="1"/>
              <a:t>өлшеу</a:t>
            </a:r>
            <a:r>
              <a:rPr lang="ru-RU" dirty="0" smtClean="0"/>
              <a:t>;</a:t>
            </a:r>
          </a:p>
          <a:p>
            <a:r>
              <a:rPr lang="ru-RU" dirty="0" smtClean="0"/>
              <a:t>б</a:t>
            </a:r>
            <a:r>
              <a:rPr lang="ru-RU" dirty="0"/>
              <a:t>) </a:t>
            </a:r>
            <a:r>
              <a:rPr lang="ru-RU" dirty="0" err="1"/>
              <a:t>көзге</a:t>
            </a:r>
            <a:r>
              <a:rPr lang="ru-RU" dirty="0"/>
              <a:t> </a:t>
            </a:r>
            <a:r>
              <a:rPr lang="ru-RU" dirty="0" err="1"/>
              <a:t>жақын</a:t>
            </a:r>
            <a:r>
              <a:rPr lang="ru-RU" dirty="0"/>
              <a:t> </a:t>
            </a:r>
            <a:r>
              <a:rPr lang="ru-RU" dirty="0" err="1"/>
              <a:t>талшықтың</a:t>
            </a:r>
            <a:r>
              <a:rPr lang="ru-RU" dirty="0"/>
              <a:t> </a:t>
            </a:r>
            <a:r>
              <a:rPr lang="ru-RU" dirty="0" err="1"/>
              <a:t>үзілуі</a:t>
            </a:r>
            <a:r>
              <a:rPr lang="ru-RU" dirty="0"/>
              <a:t>; </a:t>
            </a:r>
            <a:endParaRPr lang="ru-RU" dirty="0" smtClean="0"/>
          </a:p>
          <a:p>
            <a:r>
              <a:rPr lang="ru-RU" dirty="0" smtClean="0"/>
              <a:t>в</a:t>
            </a:r>
            <a:r>
              <a:rPr lang="ru-RU" dirty="0"/>
              <a:t>) </a:t>
            </a:r>
            <a:r>
              <a:rPr lang="ru-RU" dirty="0" err="1"/>
              <a:t>сыналған</a:t>
            </a:r>
            <a:r>
              <a:rPr lang="ru-RU" dirty="0"/>
              <a:t> </a:t>
            </a:r>
            <a:r>
              <a:rPr lang="ru-RU" dirty="0" err="1"/>
              <a:t>талшыққа</a:t>
            </a:r>
            <a:r>
              <a:rPr lang="ru-RU" dirty="0"/>
              <a:t> </a:t>
            </a:r>
            <a:r>
              <a:rPr lang="ru-RU" dirty="0" err="1"/>
              <a:t>енгізілген</a:t>
            </a:r>
            <a:r>
              <a:rPr lang="ru-RU" dirty="0"/>
              <a:t> </a:t>
            </a:r>
            <a:r>
              <a:rPr lang="ru-RU" dirty="0" err="1"/>
              <a:t>қуатты</a:t>
            </a:r>
            <a:r>
              <a:rPr lang="ru-RU" dirty="0"/>
              <a:t> </a:t>
            </a:r>
            <a:r>
              <a:rPr lang="ru-RU" dirty="0" err="1"/>
              <a:t>өлшеу</a:t>
            </a:r>
            <a:endParaRPr lang="ru-RU" dirty="0"/>
          </a:p>
          <a:p>
            <a:endParaRPr lang="ru-RU" dirty="0"/>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1034491" y="1126389"/>
            <a:ext cx="4293711" cy="1057723"/>
          </a:xfrm>
          <a:prstGeom prst="rect">
            <a:avLst/>
          </a:prstGeom>
          <a:noFill/>
        </p:spPr>
      </p:pic>
      <p:sp>
        <p:nvSpPr>
          <p:cNvPr id="4" name="Прямоугольник 3"/>
          <p:cNvSpPr/>
          <p:nvPr/>
        </p:nvSpPr>
        <p:spPr>
          <a:xfrm>
            <a:off x="6453187" y="1097903"/>
            <a:ext cx="5381626" cy="5632311"/>
          </a:xfrm>
          <a:prstGeom prst="rect">
            <a:avLst/>
          </a:prstGeom>
        </p:spPr>
        <p:txBody>
          <a:bodyPr wrap="square">
            <a:spAutoFit/>
          </a:bodyPr>
          <a:lstStyle/>
          <a:p>
            <a:pPr algn="just"/>
            <a:r>
              <a:rPr lang="ru-RU" dirty="0" err="1"/>
              <a:t>Жоғарыдағы</a:t>
            </a:r>
            <a:r>
              <a:rPr lang="ru-RU" dirty="0"/>
              <a:t> </a:t>
            </a:r>
            <a:r>
              <a:rPr lang="ru-RU" dirty="0" err="1"/>
              <a:t>диаграммалар</a:t>
            </a:r>
            <a:r>
              <a:rPr lang="ru-RU" dirty="0"/>
              <a:t> </a:t>
            </a:r>
            <a:r>
              <a:rPr lang="ru-RU" dirty="0" err="1"/>
              <a:t>стандартты</a:t>
            </a:r>
            <a:r>
              <a:rPr lang="ru-RU" dirty="0"/>
              <a:t> </a:t>
            </a:r>
            <a:r>
              <a:rPr lang="ru-RU" dirty="0" err="1"/>
              <a:t>қосқыштармен</a:t>
            </a:r>
            <a:r>
              <a:rPr lang="ru-RU" dirty="0"/>
              <a:t> </a:t>
            </a:r>
            <a:r>
              <a:rPr lang="ru-RU" dirty="0" err="1"/>
              <a:t>екі</a:t>
            </a:r>
            <a:r>
              <a:rPr lang="ru-RU" dirty="0"/>
              <a:t> </a:t>
            </a:r>
            <a:r>
              <a:rPr lang="ru-RU" dirty="0" err="1"/>
              <a:t>жағынан</a:t>
            </a:r>
            <a:r>
              <a:rPr lang="ru-RU" dirty="0"/>
              <a:t> </a:t>
            </a:r>
            <a:r>
              <a:rPr lang="ru-RU" dirty="0" err="1"/>
              <a:t>аяқталатын</a:t>
            </a:r>
            <a:r>
              <a:rPr lang="ru-RU" dirty="0"/>
              <a:t> </a:t>
            </a:r>
            <a:r>
              <a:rPr lang="ru-RU" dirty="0" err="1"/>
              <a:t>орнатылған</a:t>
            </a:r>
            <a:r>
              <a:rPr lang="ru-RU" dirty="0"/>
              <a:t> </a:t>
            </a:r>
            <a:r>
              <a:rPr lang="ru-RU" dirty="0" err="1"/>
              <a:t>талшыққа</a:t>
            </a:r>
            <a:r>
              <a:rPr lang="ru-RU" dirty="0"/>
              <a:t> </a:t>
            </a:r>
            <a:r>
              <a:rPr lang="ru-RU" dirty="0" err="1"/>
              <a:t>арналған</a:t>
            </a:r>
            <a:r>
              <a:rPr lang="ru-RU" dirty="0"/>
              <a:t>. </a:t>
            </a:r>
            <a:r>
              <a:rPr lang="ru-RU" dirty="0" err="1"/>
              <a:t>Бірақ</a:t>
            </a:r>
            <a:r>
              <a:rPr lang="ru-RU" dirty="0"/>
              <a:t> </a:t>
            </a:r>
            <a:r>
              <a:rPr lang="ru-RU" dirty="0" err="1"/>
              <a:t>көптеген</a:t>
            </a:r>
            <a:r>
              <a:rPr lang="ru-RU" dirty="0"/>
              <a:t> </a:t>
            </a:r>
            <a:r>
              <a:rPr lang="ru-RU" dirty="0" err="1"/>
              <a:t>жағдайларда</a:t>
            </a:r>
            <a:r>
              <a:rPr lang="ru-RU" dirty="0"/>
              <a:t>, </a:t>
            </a:r>
            <a:r>
              <a:rPr lang="ru-RU" dirty="0" err="1"/>
              <a:t>аяқталмаған</a:t>
            </a:r>
            <a:r>
              <a:rPr lang="ru-RU" dirty="0"/>
              <a:t> </a:t>
            </a:r>
            <a:r>
              <a:rPr lang="ru-RU" dirty="0" err="1"/>
              <a:t>талшықтағы</a:t>
            </a:r>
            <a:r>
              <a:rPr lang="ru-RU" dirty="0"/>
              <a:t> </a:t>
            </a:r>
            <a:r>
              <a:rPr lang="ru-RU" dirty="0" err="1"/>
              <a:t>жоғалтуды</a:t>
            </a:r>
            <a:r>
              <a:rPr lang="ru-RU" dirty="0"/>
              <a:t> </a:t>
            </a:r>
            <a:r>
              <a:rPr lang="ru-RU" dirty="0" err="1"/>
              <a:t>өлшеу</a:t>
            </a:r>
            <a:r>
              <a:rPr lang="ru-RU" dirty="0"/>
              <a:t> </a:t>
            </a:r>
            <a:r>
              <a:rPr lang="ru-RU" dirty="0" err="1"/>
              <a:t>қажет</a:t>
            </a:r>
            <a:r>
              <a:rPr lang="ru-RU" dirty="0"/>
              <a:t>, </a:t>
            </a:r>
            <a:r>
              <a:rPr lang="ru-RU" dirty="0" err="1"/>
              <a:t>оның</a:t>
            </a:r>
            <a:r>
              <a:rPr lang="ru-RU" dirty="0"/>
              <a:t> </a:t>
            </a:r>
            <a:r>
              <a:rPr lang="ru-RU" dirty="0" err="1"/>
              <a:t>үстіне</a:t>
            </a:r>
            <a:r>
              <a:rPr lang="ru-RU" dirty="0"/>
              <a:t> </a:t>
            </a:r>
            <a:r>
              <a:rPr lang="ru-RU" dirty="0" err="1"/>
              <a:t>жақсы</a:t>
            </a:r>
            <a:r>
              <a:rPr lang="ru-RU" dirty="0"/>
              <a:t> </a:t>
            </a:r>
            <a:r>
              <a:rPr lang="ru-RU" dirty="0" err="1"/>
              <a:t>аяқталған</a:t>
            </a:r>
            <a:r>
              <a:rPr lang="ru-RU" dirty="0"/>
              <a:t> </a:t>
            </a:r>
            <a:r>
              <a:rPr lang="ru-RU" dirty="0" err="1"/>
              <a:t>ұштары</a:t>
            </a:r>
            <a:r>
              <a:rPr lang="ru-RU" dirty="0"/>
              <a:t> </a:t>
            </a:r>
            <a:r>
              <a:rPr lang="ru-RU" dirty="0" err="1"/>
              <a:t>жоқ</a:t>
            </a:r>
            <a:r>
              <a:rPr lang="ru-RU" dirty="0"/>
              <a:t>. </a:t>
            </a:r>
            <a:r>
              <a:rPr lang="ru-RU" dirty="0" err="1"/>
              <a:t>Мұндай</a:t>
            </a:r>
            <a:r>
              <a:rPr lang="ru-RU" dirty="0"/>
              <a:t> </a:t>
            </a:r>
            <a:r>
              <a:rPr lang="ru-RU" dirty="0" err="1"/>
              <a:t>жағдайларда</a:t>
            </a:r>
            <a:r>
              <a:rPr lang="ru-RU" dirty="0"/>
              <a:t> </a:t>
            </a:r>
            <a:r>
              <a:rPr lang="ru-RU" dirty="0" err="1"/>
              <a:t>басқа</a:t>
            </a:r>
            <a:r>
              <a:rPr lang="ru-RU" dirty="0"/>
              <a:t> </a:t>
            </a:r>
            <a:r>
              <a:rPr lang="ru-RU" dirty="0" err="1"/>
              <a:t>өлшеу</a:t>
            </a:r>
            <a:r>
              <a:rPr lang="ru-RU" dirty="0"/>
              <a:t> </a:t>
            </a:r>
            <a:r>
              <a:rPr lang="ru-RU" dirty="0" err="1"/>
              <a:t>әдісін</a:t>
            </a:r>
            <a:r>
              <a:rPr lang="ru-RU" dirty="0"/>
              <a:t> </a:t>
            </a:r>
            <a:r>
              <a:rPr lang="ru-RU" dirty="0" err="1"/>
              <a:t>қолдану</a:t>
            </a:r>
            <a:r>
              <a:rPr lang="ru-RU" dirty="0"/>
              <a:t> </a:t>
            </a:r>
            <a:r>
              <a:rPr lang="ru-RU" dirty="0" err="1"/>
              <a:t>және</a:t>
            </a:r>
            <a:r>
              <a:rPr lang="ru-RU" dirty="0"/>
              <a:t> </a:t>
            </a:r>
            <a:r>
              <a:rPr lang="ru-RU" dirty="0" err="1"/>
              <a:t>ұштарды</a:t>
            </a:r>
            <a:r>
              <a:rPr lang="ru-RU" dirty="0"/>
              <a:t> </a:t>
            </a:r>
            <a:r>
              <a:rPr lang="ru-RU" dirty="0" err="1"/>
              <a:t>дайындау</a:t>
            </a:r>
            <a:r>
              <a:rPr lang="ru-RU" dirty="0"/>
              <a:t> </a:t>
            </a:r>
            <a:r>
              <a:rPr lang="ru-RU" dirty="0" err="1"/>
              <a:t>үшін</a:t>
            </a:r>
            <a:r>
              <a:rPr lang="ru-RU" dirty="0"/>
              <a:t> </a:t>
            </a:r>
            <a:r>
              <a:rPr lang="ru-RU" dirty="0" err="1"/>
              <a:t>арнайы</a:t>
            </a:r>
            <a:r>
              <a:rPr lang="ru-RU" dirty="0"/>
              <a:t> </a:t>
            </a:r>
            <a:r>
              <a:rPr lang="ru-RU" dirty="0" err="1"/>
              <a:t>шараларды</a:t>
            </a:r>
            <a:r>
              <a:rPr lang="ru-RU" dirty="0"/>
              <a:t> </a:t>
            </a:r>
            <a:r>
              <a:rPr lang="ru-RU" dirty="0" err="1"/>
              <a:t>қолдану</a:t>
            </a:r>
            <a:r>
              <a:rPr lang="ru-RU" dirty="0"/>
              <a:t> </a:t>
            </a:r>
            <a:r>
              <a:rPr lang="ru-RU" dirty="0" err="1"/>
              <a:t>қажет</a:t>
            </a:r>
            <a:r>
              <a:rPr lang="ru-RU" dirty="0"/>
              <a:t>. </a:t>
            </a:r>
            <a:r>
              <a:rPr lang="ru-RU" dirty="0" err="1"/>
              <a:t>Бұл</a:t>
            </a:r>
            <a:r>
              <a:rPr lang="ru-RU" dirty="0"/>
              <a:t> </a:t>
            </a:r>
            <a:r>
              <a:rPr lang="ru-RU" dirty="0" err="1"/>
              <a:t>жағдайда</a:t>
            </a:r>
            <a:r>
              <a:rPr lang="ru-RU" dirty="0"/>
              <a:t> «</a:t>
            </a:r>
            <a:r>
              <a:rPr lang="ru-RU" dirty="0" err="1"/>
              <a:t>қиып</a:t>
            </a:r>
            <a:r>
              <a:rPr lang="ru-RU" dirty="0"/>
              <a:t> </a:t>
            </a:r>
            <a:r>
              <a:rPr lang="ru-RU" dirty="0" err="1"/>
              <a:t>алу</a:t>
            </a:r>
            <a:r>
              <a:rPr lang="ru-RU" dirty="0"/>
              <a:t> </a:t>
            </a:r>
            <a:r>
              <a:rPr lang="ru-RU" dirty="0" err="1"/>
              <a:t>әдісі</a:t>
            </a:r>
            <a:r>
              <a:rPr lang="ru-RU" dirty="0"/>
              <a:t>» </a:t>
            </a:r>
            <a:r>
              <a:rPr lang="ru-RU" dirty="0" err="1"/>
              <a:t>деп</a:t>
            </a:r>
            <a:r>
              <a:rPr lang="ru-RU" dirty="0"/>
              <a:t> </a:t>
            </a:r>
            <a:r>
              <a:rPr lang="ru-RU" dirty="0" err="1"/>
              <a:t>аталатын</a:t>
            </a:r>
            <a:r>
              <a:rPr lang="ru-RU" dirty="0"/>
              <a:t> </a:t>
            </a:r>
            <a:r>
              <a:rPr lang="ru-RU" dirty="0" err="1"/>
              <a:t>әдіс</a:t>
            </a:r>
            <a:r>
              <a:rPr lang="ru-RU" dirty="0"/>
              <a:t> </a:t>
            </a:r>
            <a:r>
              <a:rPr lang="ru-RU" dirty="0" err="1"/>
              <a:t>қолданылады</a:t>
            </a:r>
            <a:r>
              <a:rPr lang="ru-RU" dirty="0"/>
              <a:t>.</a:t>
            </a:r>
          </a:p>
          <a:p>
            <a:pPr algn="just"/>
            <a:r>
              <a:rPr lang="ru-RU" dirty="0" err="1"/>
              <a:t>Шығынды</a:t>
            </a:r>
            <a:r>
              <a:rPr lang="ru-RU" dirty="0"/>
              <a:t> </a:t>
            </a:r>
            <a:r>
              <a:rPr lang="ru-RU" dirty="0" err="1"/>
              <a:t>кесу</a:t>
            </a:r>
            <a:r>
              <a:rPr lang="ru-RU" dirty="0"/>
              <a:t> </a:t>
            </a:r>
            <a:r>
              <a:rPr lang="ru-RU" dirty="0" err="1"/>
              <a:t>әдісімен</a:t>
            </a:r>
            <a:r>
              <a:rPr lang="ru-RU" dirty="0"/>
              <a:t> </a:t>
            </a:r>
            <a:r>
              <a:rPr lang="ru-RU" dirty="0" err="1"/>
              <a:t>өлшеу</a:t>
            </a:r>
            <a:r>
              <a:rPr lang="ru-RU" dirty="0"/>
              <a:t> </a:t>
            </a:r>
            <a:r>
              <a:rPr lang="ru-RU" dirty="0" err="1"/>
              <a:t>дәлдігі</a:t>
            </a:r>
            <a:r>
              <a:rPr lang="ru-RU" dirty="0"/>
              <a:t> </a:t>
            </a:r>
            <a:r>
              <a:rPr lang="ru-RU" dirty="0" err="1"/>
              <a:t>кірістіру</a:t>
            </a:r>
            <a:r>
              <a:rPr lang="ru-RU" dirty="0"/>
              <a:t> </a:t>
            </a:r>
            <a:r>
              <a:rPr lang="ru-RU" dirty="0" err="1"/>
              <a:t>жоғалту</a:t>
            </a:r>
            <a:r>
              <a:rPr lang="ru-RU" dirty="0"/>
              <a:t> </a:t>
            </a:r>
            <a:r>
              <a:rPr lang="ru-RU" dirty="0" err="1"/>
              <a:t>әдісіне</a:t>
            </a:r>
            <a:r>
              <a:rPr lang="ru-RU" dirty="0"/>
              <a:t> </a:t>
            </a:r>
            <a:r>
              <a:rPr lang="ru-RU" dirty="0" err="1"/>
              <a:t>қарағанда</a:t>
            </a:r>
            <a:r>
              <a:rPr lang="ru-RU" dirty="0"/>
              <a:t> </a:t>
            </a:r>
            <a:r>
              <a:rPr lang="ru-RU" dirty="0" err="1"/>
              <a:t>айтарлықтай</a:t>
            </a:r>
            <a:r>
              <a:rPr lang="ru-RU" dirty="0"/>
              <a:t> </a:t>
            </a:r>
            <a:r>
              <a:rPr lang="ru-RU" dirty="0" err="1"/>
              <a:t>жоғары</a:t>
            </a:r>
            <a:r>
              <a:rPr lang="ru-RU" dirty="0"/>
              <a:t>, </a:t>
            </a:r>
            <a:r>
              <a:rPr lang="ru-RU" dirty="0" err="1"/>
              <a:t>өйткені</a:t>
            </a:r>
            <a:r>
              <a:rPr lang="ru-RU" dirty="0"/>
              <a:t> </a:t>
            </a:r>
            <a:r>
              <a:rPr lang="ru-RU" dirty="0" err="1"/>
              <a:t>талшыққа</a:t>
            </a:r>
            <a:r>
              <a:rPr lang="ru-RU" dirty="0"/>
              <a:t> </a:t>
            </a:r>
            <a:r>
              <a:rPr lang="ru-RU" dirty="0" err="1"/>
              <a:t>енгізілген</a:t>
            </a:r>
            <a:r>
              <a:rPr lang="ru-RU" dirty="0"/>
              <a:t> </a:t>
            </a:r>
            <a:r>
              <a:rPr lang="ru-RU" dirty="0" err="1"/>
              <a:t>қуатты</a:t>
            </a:r>
            <a:r>
              <a:rPr lang="ru-RU" dirty="0"/>
              <a:t> </a:t>
            </a:r>
            <a:r>
              <a:rPr lang="ru-RU" dirty="0" err="1"/>
              <a:t>өлшеу</a:t>
            </a:r>
            <a:r>
              <a:rPr lang="ru-RU" dirty="0"/>
              <a:t> </a:t>
            </a:r>
            <a:r>
              <a:rPr lang="ru-RU" dirty="0" err="1"/>
              <a:t>кезінде</a:t>
            </a:r>
            <a:r>
              <a:rPr lang="ru-RU" dirty="0"/>
              <a:t> </a:t>
            </a:r>
            <a:r>
              <a:rPr lang="ru-RU" dirty="0" err="1"/>
              <a:t>оның</a:t>
            </a:r>
            <a:r>
              <a:rPr lang="ru-RU" dirty="0"/>
              <a:t> </a:t>
            </a:r>
            <a:r>
              <a:rPr lang="ru-RU" dirty="0" err="1"/>
              <a:t>барлығы</a:t>
            </a:r>
            <a:r>
              <a:rPr lang="ru-RU" dirty="0"/>
              <a:t> </a:t>
            </a:r>
            <a:r>
              <a:rPr lang="ru-RU" dirty="0" err="1"/>
              <a:t>өлшемдері</a:t>
            </a:r>
            <a:r>
              <a:rPr lang="ru-RU" dirty="0"/>
              <a:t> </a:t>
            </a:r>
            <a:r>
              <a:rPr lang="ru-RU" dirty="0" err="1"/>
              <a:t>оптикалық</a:t>
            </a:r>
            <a:r>
              <a:rPr lang="ru-RU" dirty="0"/>
              <a:t> </a:t>
            </a:r>
            <a:r>
              <a:rPr lang="ru-RU" dirty="0" err="1"/>
              <a:t>талшықтың</a:t>
            </a:r>
            <a:r>
              <a:rPr lang="ru-RU" dirty="0"/>
              <a:t> </a:t>
            </a:r>
            <a:r>
              <a:rPr lang="ru-RU" dirty="0" err="1"/>
              <a:t>диаметрімен</a:t>
            </a:r>
            <a:r>
              <a:rPr lang="ru-RU" dirty="0"/>
              <a:t> </a:t>
            </a:r>
            <a:r>
              <a:rPr lang="ru-RU" dirty="0" err="1"/>
              <a:t>салыстырғанда</a:t>
            </a:r>
            <a:r>
              <a:rPr lang="ru-RU" dirty="0"/>
              <a:t> (</a:t>
            </a:r>
            <a:r>
              <a:rPr lang="ru-RU" dirty="0" err="1"/>
              <a:t>тиісінше</a:t>
            </a:r>
            <a:r>
              <a:rPr lang="ru-RU" dirty="0"/>
              <a:t> 1-5 мм </a:t>
            </a:r>
            <a:r>
              <a:rPr lang="ru-RU" dirty="0" err="1"/>
              <a:t>және</a:t>
            </a:r>
            <a:r>
              <a:rPr lang="ru-RU" dirty="0"/>
              <a:t> 10 - 50 - 62, 5 мкм) </a:t>
            </a:r>
            <a:r>
              <a:rPr lang="ru-RU" dirty="0" err="1"/>
              <a:t>айтарлықтай</a:t>
            </a:r>
            <a:r>
              <a:rPr lang="ru-RU" dirty="0"/>
              <a:t> </a:t>
            </a:r>
            <a:r>
              <a:rPr lang="ru-RU" dirty="0" err="1"/>
              <a:t>үлкен</a:t>
            </a:r>
            <a:r>
              <a:rPr lang="ru-RU" dirty="0"/>
              <a:t> </a:t>
            </a:r>
            <a:r>
              <a:rPr lang="ru-RU" dirty="0" err="1"/>
              <a:t>метрдің</a:t>
            </a:r>
            <a:r>
              <a:rPr lang="ru-RU" dirty="0"/>
              <a:t> </a:t>
            </a:r>
            <a:r>
              <a:rPr lang="ru-RU" dirty="0" err="1"/>
              <a:t>фотосезімтал</a:t>
            </a:r>
            <a:r>
              <a:rPr lang="ru-RU" dirty="0"/>
              <a:t> </a:t>
            </a:r>
            <a:r>
              <a:rPr lang="ru-RU" dirty="0" err="1"/>
              <a:t>аймағына</a:t>
            </a:r>
            <a:r>
              <a:rPr lang="ru-RU" dirty="0"/>
              <a:t> </a:t>
            </a:r>
            <a:r>
              <a:rPr lang="ru-RU" dirty="0" err="1"/>
              <a:t>түседі</a:t>
            </a:r>
            <a:r>
              <a:rPr lang="ru-RU" dirty="0"/>
              <a:t>. </a:t>
            </a:r>
            <a:r>
              <a:rPr lang="ru-RU" dirty="0" err="1"/>
              <a:t>Сонымен</a:t>
            </a:r>
            <a:r>
              <a:rPr lang="ru-RU" dirty="0"/>
              <a:t> </a:t>
            </a:r>
            <a:r>
              <a:rPr lang="ru-RU" dirty="0" err="1"/>
              <a:t>қатар</a:t>
            </a:r>
            <a:r>
              <a:rPr lang="ru-RU" dirty="0"/>
              <a:t>, </a:t>
            </a:r>
            <a:r>
              <a:rPr lang="ru-RU" dirty="0" err="1"/>
              <a:t>бұл</a:t>
            </a:r>
            <a:r>
              <a:rPr lang="ru-RU" dirty="0"/>
              <a:t> </a:t>
            </a:r>
            <a:r>
              <a:rPr lang="ru-RU" dirty="0" err="1"/>
              <a:t>әдісте</a:t>
            </a:r>
            <a:r>
              <a:rPr lang="ru-RU" dirty="0"/>
              <a:t> </a:t>
            </a:r>
            <a:r>
              <a:rPr lang="ru-RU" dirty="0" err="1"/>
              <a:t>сымдар</a:t>
            </a:r>
            <a:r>
              <a:rPr lang="ru-RU" dirty="0"/>
              <a:t> мен </a:t>
            </a:r>
            <a:r>
              <a:rPr lang="ru-RU" dirty="0" err="1"/>
              <a:t>талшықтарды</a:t>
            </a:r>
            <a:r>
              <a:rPr lang="ru-RU" dirty="0"/>
              <a:t> </a:t>
            </a:r>
            <a:r>
              <a:rPr lang="ru-RU" dirty="0" err="1"/>
              <a:t>ауыстырған</a:t>
            </a:r>
            <a:r>
              <a:rPr lang="ru-RU" dirty="0"/>
              <a:t> </a:t>
            </a:r>
            <a:r>
              <a:rPr lang="ru-RU" dirty="0" err="1"/>
              <a:t>кезде</a:t>
            </a:r>
            <a:r>
              <a:rPr lang="ru-RU" dirty="0"/>
              <a:t> </a:t>
            </a:r>
            <a:r>
              <a:rPr lang="ru-RU" dirty="0" err="1"/>
              <a:t>пайда</a:t>
            </a:r>
            <a:r>
              <a:rPr lang="ru-RU" dirty="0"/>
              <a:t> </a:t>
            </a:r>
            <a:r>
              <a:rPr lang="ru-RU" dirty="0" err="1"/>
              <a:t>болатын</a:t>
            </a:r>
            <a:r>
              <a:rPr lang="ru-RU" dirty="0"/>
              <a:t> </a:t>
            </a:r>
            <a:r>
              <a:rPr lang="ru-RU" dirty="0" err="1"/>
              <a:t>бірінші</a:t>
            </a:r>
            <a:r>
              <a:rPr lang="ru-RU" dirty="0"/>
              <a:t> </a:t>
            </a:r>
            <a:r>
              <a:rPr lang="ru-RU" dirty="0" err="1"/>
              <a:t>қосылыста</a:t>
            </a:r>
            <a:r>
              <a:rPr lang="ru-RU" dirty="0"/>
              <a:t> (</a:t>
            </a:r>
            <a:r>
              <a:rPr lang="ru-RU" dirty="0" err="1"/>
              <a:t>оптикалық</a:t>
            </a:r>
            <a:r>
              <a:rPr lang="ru-RU" dirty="0"/>
              <a:t> </a:t>
            </a:r>
            <a:r>
              <a:rPr lang="ru-RU" dirty="0" err="1"/>
              <a:t>розеткада</a:t>
            </a:r>
            <a:r>
              <a:rPr lang="ru-RU" dirty="0"/>
              <a:t>, 17.2-суретті </a:t>
            </a:r>
            <a:r>
              <a:rPr lang="ru-RU" dirty="0" err="1"/>
              <a:t>қараңыз</a:t>
            </a:r>
            <a:r>
              <a:rPr lang="ru-RU" dirty="0"/>
              <a:t>) </a:t>
            </a:r>
            <a:r>
              <a:rPr lang="ru-RU" dirty="0" err="1"/>
              <a:t>параметрлердің</a:t>
            </a:r>
            <a:r>
              <a:rPr lang="ru-RU" dirty="0"/>
              <a:t> </a:t>
            </a:r>
            <a:r>
              <a:rPr lang="ru-RU" dirty="0" err="1"/>
              <a:t>таралуы</a:t>
            </a:r>
            <a:r>
              <a:rPr lang="ru-RU" dirty="0"/>
              <a:t> </a:t>
            </a:r>
            <a:r>
              <a:rPr lang="ru-RU" dirty="0" err="1"/>
              <a:t>болмайды</a:t>
            </a:r>
            <a:r>
              <a:rPr lang="ru-RU" dirty="0"/>
              <a:t>.</a:t>
            </a:r>
            <a:endParaRPr lang="ru-RU" dirty="0"/>
          </a:p>
        </p:txBody>
      </p:sp>
      <p:pic>
        <p:nvPicPr>
          <p:cNvPr id="10" name="Рисунок 9"/>
          <p:cNvPicPr/>
          <p:nvPr/>
        </p:nvPicPr>
        <p:blipFill>
          <a:blip r:embed="rId3">
            <a:extLst>
              <a:ext uri="{28A0092B-C50C-407E-A947-70E740481C1C}">
                <a14:useLocalDpi xmlns:a14="http://schemas.microsoft.com/office/drawing/2010/main" val="0"/>
              </a:ext>
            </a:extLst>
          </a:blip>
          <a:srcRect/>
          <a:stretch>
            <a:fillRect/>
          </a:stretch>
        </p:blipFill>
        <p:spPr bwMode="auto">
          <a:xfrm>
            <a:off x="915032" y="2508884"/>
            <a:ext cx="4532632" cy="1062991"/>
          </a:xfrm>
          <a:prstGeom prst="rect">
            <a:avLst/>
          </a:prstGeom>
          <a:noFill/>
        </p:spPr>
      </p:pic>
      <p:pic>
        <p:nvPicPr>
          <p:cNvPr id="11" name="Рисунок 10"/>
          <p:cNvPicPr/>
          <p:nvPr/>
        </p:nvPicPr>
        <p:blipFill>
          <a:blip r:embed="rId4">
            <a:extLst>
              <a:ext uri="{28A0092B-C50C-407E-A947-70E740481C1C}">
                <a14:useLocalDpi xmlns:a14="http://schemas.microsoft.com/office/drawing/2010/main" val="0"/>
              </a:ext>
            </a:extLst>
          </a:blip>
          <a:srcRect/>
          <a:stretch>
            <a:fillRect/>
          </a:stretch>
        </p:blipFill>
        <p:spPr bwMode="auto">
          <a:xfrm>
            <a:off x="1490660" y="3838784"/>
            <a:ext cx="3381375" cy="1230422"/>
          </a:xfrm>
          <a:prstGeom prst="rect">
            <a:avLst/>
          </a:prstGeom>
          <a:noFill/>
        </p:spPr>
      </p:pic>
    </p:spTree>
    <p:extLst>
      <p:ext uri="{BB962C8B-B14F-4D97-AF65-F5344CB8AC3E}">
        <p14:creationId xmlns:p14="http://schemas.microsoft.com/office/powerpoint/2010/main" val="3121676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Үзіліс</a:t>
            </a:r>
            <a:r>
              <a:rPr lang="ru-RU" sz="2400" dirty="0"/>
              <a:t> </a:t>
            </a:r>
            <a:r>
              <a:rPr lang="ru-RU" sz="2400" dirty="0" err="1"/>
              <a:t>әдісі</a:t>
            </a:r>
            <a:endParaRPr lang="ru-RU" sz="24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7</a:t>
            </a:r>
            <a:endParaRPr lang="ru-RU" dirty="0">
              <a:solidFill>
                <a:schemeClr val="tx1"/>
              </a:solidFill>
            </a:endParaRPr>
          </a:p>
        </p:txBody>
      </p:sp>
      <p:sp>
        <p:nvSpPr>
          <p:cNvPr id="2" name="Прямоугольник 1"/>
          <p:cNvSpPr/>
          <p:nvPr/>
        </p:nvSpPr>
        <p:spPr>
          <a:xfrm>
            <a:off x="3048000" y="2274838"/>
            <a:ext cx="6096000" cy="369332"/>
          </a:xfrm>
          <a:prstGeom prst="rect">
            <a:avLst/>
          </a:prstGeom>
        </p:spPr>
        <p:txBody>
          <a:bodyPr>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6029325" y="1615291"/>
            <a:ext cx="5543551" cy="4524315"/>
          </a:xfrm>
          <a:prstGeom prst="rect">
            <a:avLst/>
          </a:prstGeom>
        </p:spPr>
        <p:txBody>
          <a:bodyPr wrap="square">
            <a:spAutoFit/>
          </a:bodyPr>
          <a:lstStyle/>
          <a:p>
            <a:pPr algn="just"/>
            <a:r>
              <a:rPr lang="ru-RU" dirty="0"/>
              <a:t>17.4--</a:t>
            </a:r>
            <a:r>
              <a:rPr lang="ru-RU" dirty="0" err="1"/>
              <a:t>сурет</a:t>
            </a:r>
            <a:r>
              <a:rPr lang="ru-RU" dirty="0"/>
              <a:t> </a:t>
            </a:r>
            <a:r>
              <a:rPr lang="ru-RU" dirty="0" err="1"/>
              <a:t>Дәнекерлеу</a:t>
            </a:r>
            <a:r>
              <a:rPr lang="ru-RU" dirty="0"/>
              <a:t> </a:t>
            </a:r>
            <a:r>
              <a:rPr lang="ru-RU" dirty="0" err="1"/>
              <a:t>арқылы</a:t>
            </a:r>
            <a:r>
              <a:rPr lang="ru-RU" dirty="0"/>
              <a:t> </a:t>
            </a:r>
            <a:r>
              <a:rPr lang="ru-RU" dirty="0" err="1"/>
              <a:t>модификацияланған</a:t>
            </a:r>
            <a:r>
              <a:rPr lang="ru-RU" dirty="0"/>
              <a:t> </a:t>
            </a:r>
            <a:r>
              <a:rPr lang="ru-RU" dirty="0" err="1"/>
              <a:t>үзіліс</a:t>
            </a:r>
            <a:r>
              <a:rPr lang="ru-RU" dirty="0"/>
              <a:t> </a:t>
            </a:r>
            <a:r>
              <a:rPr lang="ru-RU" dirty="0" err="1"/>
              <a:t>әдісі</a:t>
            </a:r>
            <a:r>
              <a:rPr lang="ru-RU" dirty="0"/>
              <a:t>:</a:t>
            </a:r>
          </a:p>
          <a:p>
            <a:pPr algn="just"/>
            <a:r>
              <a:rPr lang="ru-RU" dirty="0"/>
              <a:t>а) </a:t>
            </a:r>
            <a:r>
              <a:rPr lang="ru-RU" dirty="0" err="1"/>
              <a:t>бастапқы</a:t>
            </a:r>
            <a:r>
              <a:rPr lang="ru-RU" dirty="0"/>
              <a:t> </a:t>
            </a:r>
            <a:r>
              <a:rPr lang="ru-RU" dirty="0" err="1"/>
              <a:t>қуатты</a:t>
            </a:r>
            <a:r>
              <a:rPr lang="ru-RU" dirty="0"/>
              <a:t> </a:t>
            </a:r>
            <a:r>
              <a:rPr lang="ru-RU" dirty="0" err="1"/>
              <a:t>өлшеу</a:t>
            </a:r>
            <a:r>
              <a:rPr lang="ru-RU" dirty="0"/>
              <a:t> </a:t>
            </a:r>
            <a:r>
              <a:rPr lang="ru-RU" dirty="0" err="1"/>
              <a:t>тізбегі</a:t>
            </a:r>
            <a:r>
              <a:rPr lang="ru-RU" dirty="0"/>
              <a:t>; б) </a:t>
            </a:r>
            <a:r>
              <a:rPr lang="ru-RU" dirty="0" err="1"/>
              <a:t>құрылғыға</a:t>
            </a:r>
            <a:r>
              <a:rPr lang="ru-RU" dirty="0"/>
              <a:t> </a:t>
            </a:r>
            <a:r>
              <a:rPr lang="ru-RU" dirty="0" err="1"/>
              <a:t>түсетін</a:t>
            </a:r>
            <a:r>
              <a:rPr lang="ru-RU" dirty="0"/>
              <a:t> </a:t>
            </a:r>
            <a:r>
              <a:rPr lang="ru-RU" dirty="0" err="1"/>
              <a:t>қуатты</a:t>
            </a:r>
            <a:r>
              <a:rPr lang="ru-RU" dirty="0"/>
              <a:t> </a:t>
            </a:r>
            <a:r>
              <a:rPr lang="ru-RU" dirty="0" err="1"/>
              <a:t>анықтау</a:t>
            </a:r>
            <a:r>
              <a:rPr lang="ru-RU" dirty="0"/>
              <a:t> </a:t>
            </a:r>
            <a:r>
              <a:rPr lang="ru-RU" dirty="0" err="1"/>
              <a:t>схемасы</a:t>
            </a:r>
            <a:endParaRPr lang="ru-RU" dirty="0"/>
          </a:p>
          <a:p>
            <a:pPr algn="just"/>
            <a:endParaRPr lang="ru-RU" dirty="0"/>
          </a:p>
          <a:p>
            <a:pPr algn="just"/>
            <a:r>
              <a:rPr lang="ru-RU" dirty="0" err="1"/>
              <a:t>Шығындарды</a:t>
            </a:r>
            <a:r>
              <a:rPr lang="ru-RU" dirty="0"/>
              <a:t> </a:t>
            </a:r>
            <a:r>
              <a:rPr lang="ru-RU" dirty="0" err="1"/>
              <a:t>анықтаудың</a:t>
            </a:r>
            <a:r>
              <a:rPr lang="ru-RU" dirty="0"/>
              <a:t> </a:t>
            </a:r>
            <a:r>
              <a:rPr lang="ru-RU" dirty="0" err="1"/>
              <a:t>көптеген</a:t>
            </a:r>
            <a:r>
              <a:rPr lang="ru-RU" dirty="0"/>
              <a:t> </a:t>
            </a:r>
            <a:r>
              <a:rPr lang="ru-RU" dirty="0" err="1"/>
              <a:t>шетелдік</a:t>
            </a:r>
            <a:r>
              <a:rPr lang="ru-RU" dirty="0"/>
              <a:t> </a:t>
            </a:r>
            <a:r>
              <a:rPr lang="ru-RU" dirty="0" err="1"/>
              <a:t>әдістері</a:t>
            </a:r>
            <a:r>
              <a:rPr lang="ru-RU" dirty="0"/>
              <a:t> </a:t>
            </a:r>
            <a:r>
              <a:rPr lang="ru-RU" dirty="0" err="1"/>
              <a:t>дәнекерленген</a:t>
            </a:r>
            <a:r>
              <a:rPr lang="ru-RU" dirty="0"/>
              <a:t> </a:t>
            </a:r>
            <a:r>
              <a:rPr lang="ru-RU" dirty="0" err="1"/>
              <a:t>қосылыстарды</a:t>
            </a:r>
            <a:r>
              <a:rPr lang="ru-RU" dirty="0"/>
              <a:t> </a:t>
            </a:r>
            <a:r>
              <a:rPr lang="ru-RU" dirty="0" err="1"/>
              <a:t>максималды</a:t>
            </a:r>
            <a:r>
              <a:rPr lang="ru-RU" dirty="0"/>
              <a:t> </a:t>
            </a:r>
            <a:r>
              <a:rPr lang="ru-RU" dirty="0" err="1"/>
              <a:t>пайдалану</a:t>
            </a:r>
            <a:r>
              <a:rPr lang="ru-RU" dirty="0"/>
              <a:t> </a:t>
            </a:r>
            <a:r>
              <a:rPr lang="ru-RU" dirty="0" err="1"/>
              <a:t>арқылы</a:t>
            </a:r>
            <a:r>
              <a:rPr lang="ru-RU" dirty="0"/>
              <a:t> </a:t>
            </a:r>
            <a:r>
              <a:rPr lang="ru-RU" dirty="0" err="1"/>
              <a:t>өлшеуді</a:t>
            </a:r>
            <a:r>
              <a:rPr lang="ru-RU" dirty="0"/>
              <a:t> </a:t>
            </a:r>
            <a:r>
              <a:rPr lang="ru-RU" dirty="0" err="1"/>
              <a:t>ұсынады</a:t>
            </a:r>
            <a:r>
              <a:rPr lang="ru-RU" dirty="0"/>
              <a:t>, </a:t>
            </a:r>
            <a:r>
              <a:rPr lang="ru-RU" dirty="0" err="1"/>
              <a:t>олардағы</a:t>
            </a:r>
            <a:r>
              <a:rPr lang="ru-RU" dirty="0"/>
              <a:t> </a:t>
            </a:r>
            <a:r>
              <a:rPr lang="ru-RU" dirty="0" err="1"/>
              <a:t>жоғалтулар</a:t>
            </a:r>
            <a:r>
              <a:rPr lang="ru-RU" dirty="0"/>
              <a:t> </a:t>
            </a:r>
            <a:r>
              <a:rPr lang="ru-RU" dirty="0" err="1"/>
              <a:t>сыналатын</a:t>
            </a:r>
            <a:r>
              <a:rPr lang="ru-RU" dirty="0"/>
              <a:t> </a:t>
            </a:r>
            <a:r>
              <a:rPr lang="ru-RU" dirty="0" err="1"/>
              <a:t>құрылғыдағы</a:t>
            </a:r>
            <a:r>
              <a:rPr lang="ru-RU" dirty="0"/>
              <a:t> </a:t>
            </a:r>
            <a:r>
              <a:rPr lang="ru-RU" dirty="0" err="1"/>
              <a:t>нақты</a:t>
            </a:r>
            <a:r>
              <a:rPr lang="ru-RU" dirty="0"/>
              <a:t> </a:t>
            </a:r>
            <a:r>
              <a:rPr lang="ru-RU" dirty="0" err="1"/>
              <a:t>шығындардың</a:t>
            </a:r>
            <a:r>
              <a:rPr lang="ru-RU" dirty="0"/>
              <a:t> </a:t>
            </a:r>
            <a:r>
              <a:rPr lang="ru-RU" dirty="0" err="1"/>
              <a:t>мәніне</a:t>
            </a:r>
            <a:r>
              <a:rPr lang="ru-RU" dirty="0"/>
              <a:t> </a:t>
            </a:r>
            <a:r>
              <a:rPr lang="ru-RU" dirty="0" err="1"/>
              <a:t>дерлік</a:t>
            </a:r>
            <a:r>
              <a:rPr lang="ru-RU" dirty="0"/>
              <a:t> </a:t>
            </a:r>
            <a:r>
              <a:rPr lang="ru-RU" dirty="0" err="1"/>
              <a:t>әсер</a:t>
            </a:r>
            <a:r>
              <a:rPr lang="ru-RU" dirty="0"/>
              <a:t> </a:t>
            </a:r>
            <a:r>
              <a:rPr lang="ru-RU" dirty="0" err="1"/>
              <a:t>етпейді</a:t>
            </a:r>
            <a:r>
              <a:rPr lang="ru-RU" dirty="0"/>
              <a:t> (17.4-суретті </a:t>
            </a:r>
            <a:r>
              <a:rPr lang="ru-RU" dirty="0" err="1"/>
              <a:t>қараңыз</a:t>
            </a:r>
            <a:r>
              <a:rPr lang="ru-RU" dirty="0"/>
              <a:t>).</a:t>
            </a:r>
          </a:p>
          <a:p>
            <a:pPr algn="just"/>
            <a:r>
              <a:rPr lang="ru-RU" dirty="0" err="1"/>
              <a:t>Бұл</a:t>
            </a:r>
            <a:r>
              <a:rPr lang="ru-RU" dirty="0"/>
              <a:t> </a:t>
            </a:r>
            <a:r>
              <a:rPr lang="ru-RU" dirty="0" err="1"/>
              <a:t>әдістің</a:t>
            </a:r>
            <a:r>
              <a:rPr lang="ru-RU" dirty="0"/>
              <a:t> </a:t>
            </a:r>
            <a:r>
              <a:rPr lang="ru-RU" dirty="0" err="1"/>
              <a:t>артықшылығы</a:t>
            </a:r>
            <a:r>
              <a:rPr lang="ru-RU" dirty="0"/>
              <a:t> - </a:t>
            </a:r>
            <a:r>
              <a:rPr lang="ru-RU" dirty="0" err="1"/>
              <a:t>талшықтарды</a:t>
            </a:r>
            <a:r>
              <a:rPr lang="ru-RU" dirty="0"/>
              <a:t> </a:t>
            </a:r>
            <a:r>
              <a:rPr lang="ru-RU" dirty="0" err="1"/>
              <a:t>ауыстырудың</a:t>
            </a:r>
            <a:r>
              <a:rPr lang="ru-RU" dirty="0"/>
              <a:t> </a:t>
            </a:r>
            <a:r>
              <a:rPr lang="ru-RU" dirty="0" err="1"/>
              <a:t>қажеті</a:t>
            </a:r>
            <a:r>
              <a:rPr lang="ru-RU" dirty="0"/>
              <a:t> </a:t>
            </a:r>
            <a:r>
              <a:rPr lang="ru-RU" dirty="0" err="1"/>
              <a:t>жоқ</a:t>
            </a:r>
            <a:r>
              <a:rPr lang="ru-RU" dirty="0"/>
              <a:t> </a:t>
            </a:r>
            <a:r>
              <a:rPr lang="ru-RU" dirty="0" err="1"/>
              <a:t>және</a:t>
            </a:r>
            <a:r>
              <a:rPr lang="ru-RU" dirty="0"/>
              <a:t> </a:t>
            </a:r>
            <a:r>
              <a:rPr lang="ru-RU" dirty="0" err="1"/>
              <a:t>сәйкесінше</a:t>
            </a:r>
            <a:r>
              <a:rPr lang="ru-RU" dirty="0"/>
              <a:t> </a:t>
            </a:r>
            <a:r>
              <a:rPr lang="ru-RU" dirty="0" err="1"/>
              <a:t>кіріс</a:t>
            </a:r>
            <a:r>
              <a:rPr lang="ru-RU" dirty="0"/>
              <a:t> </a:t>
            </a:r>
            <a:r>
              <a:rPr lang="ru-RU" dirty="0" err="1"/>
              <a:t>шарттарын</a:t>
            </a:r>
            <a:r>
              <a:rPr lang="ru-RU" dirty="0"/>
              <a:t> </a:t>
            </a:r>
            <a:r>
              <a:rPr lang="ru-RU" dirty="0" err="1"/>
              <a:t>өзгерту</a:t>
            </a:r>
            <a:r>
              <a:rPr lang="ru-RU" dirty="0"/>
              <a:t> </a:t>
            </a:r>
            <a:r>
              <a:rPr lang="ru-RU" dirty="0" err="1"/>
              <a:t>және</a:t>
            </a:r>
            <a:r>
              <a:rPr lang="ru-RU" dirty="0"/>
              <a:t> </a:t>
            </a:r>
            <a:r>
              <a:rPr lang="ru-RU" dirty="0" err="1"/>
              <a:t>қате</a:t>
            </a:r>
            <a:r>
              <a:rPr lang="ru-RU" dirty="0"/>
              <a:t> тек 0,01 дБ </a:t>
            </a:r>
            <a:r>
              <a:rPr lang="ru-RU" dirty="0" err="1"/>
              <a:t>болуы</a:t>
            </a:r>
            <a:r>
              <a:rPr lang="ru-RU" dirty="0"/>
              <a:t> </a:t>
            </a:r>
            <a:r>
              <a:rPr lang="ru-RU" dirty="0" err="1"/>
              <a:t>мүмкін</a:t>
            </a:r>
            <a:r>
              <a:rPr lang="ru-RU" dirty="0"/>
              <a:t> </a:t>
            </a:r>
            <a:r>
              <a:rPr lang="ru-RU" dirty="0" err="1"/>
              <a:t>орындалған</a:t>
            </a:r>
            <a:r>
              <a:rPr lang="ru-RU" dirty="0"/>
              <a:t> </a:t>
            </a:r>
            <a:r>
              <a:rPr lang="ru-RU" dirty="0" err="1"/>
              <a:t>дәнекерлеу</a:t>
            </a:r>
            <a:r>
              <a:rPr lang="ru-RU" dirty="0"/>
              <a:t> </a:t>
            </a:r>
            <a:r>
              <a:rPr lang="ru-RU" dirty="0" err="1"/>
              <a:t>жұмыстарының</a:t>
            </a:r>
            <a:r>
              <a:rPr lang="ru-RU" dirty="0"/>
              <a:t> </a:t>
            </a:r>
            <a:r>
              <a:rPr lang="ru-RU" dirty="0" err="1"/>
              <a:t>сапасымен</a:t>
            </a:r>
            <a:r>
              <a:rPr lang="ru-RU" dirty="0"/>
              <a:t> </a:t>
            </a:r>
            <a:r>
              <a:rPr lang="ru-RU" dirty="0" err="1"/>
              <a:t>ғана</a:t>
            </a:r>
            <a:r>
              <a:rPr lang="ru-RU" dirty="0"/>
              <a:t> </a:t>
            </a:r>
            <a:r>
              <a:rPr lang="ru-RU" dirty="0" err="1"/>
              <a:t>анықталады</a:t>
            </a:r>
            <a:r>
              <a:rPr lang="ru-RU" dirty="0"/>
              <a:t>.</a:t>
            </a:r>
          </a:p>
        </p:txBody>
      </p:sp>
      <p:pic>
        <p:nvPicPr>
          <p:cNvPr id="7" name="Рисунок 6"/>
          <p:cNvPicPr/>
          <p:nvPr/>
        </p:nvPicPr>
        <p:blipFill>
          <a:blip r:embed="rId2">
            <a:extLst>
              <a:ext uri="{28A0092B-C50C-407E-A947-70E740481C1C}">
                <a14:useLocalDpi xmlns:a14="http://schemas.microsoft.com/office/drawing/2010/main" val="0"/>
              </a:ext>
            </a:extLst>
          </a:blip>
          <a:srcRect/>
          <a:stretch>
            <a:fillRect/>
          </a:stretch>
        </p:blipFill>
        <p:spPr bwMode="auto">
          <a:xfrm>
            <a:off x="92868" y="1391119"/>
            <a:ext cx="5910263" cy="2136770"/>
          </a:xfrm>
          <a:prstGeom prst="rect">
            <a:avLst/>
          </a:prstGeom>
          <a:noFill/>
        </p:spPr>
      </p:pic>
      <p:pic>
        <p:nvPicPr>
          <p:cNvPr id="10" name="Рисунок 9"/>
          <p:cNvPicPr/>
          <p:nvPr/>
        </p:nvPicPr>
        <p:blipFill>
          <a:blip r:embed="rId3">
            <a:extLst>
              <a:ext uri="{28A0092B-C50C-407E-A947-70E740481C1C}">
                <a14:useLocalDpi xmlns:a14="http://schemas.microsoft.com/office/drawing/2010/main" val="0"/>
              </a:ext>
            </a:extLst>
          </a:blip>
          <a:srcRect/>
          <a:stretch>
            <a:fillRect/>
          </a:stretch>
        </p:blipFill>
        <p:spPr bwMode="auto">
          <a:xfrm>
            <a:off x="92868" y="4164488"/>
            <a:ext cx="5936457" cy="1761292"/>
          </a:xfrm>
          <a:prstGeom prst="rect">
            <a:avLst/>
          </a:prstGeom>
          <a:noFill/>
        </p:spPr>
      </p:pic>
      <p:sp>
        <p:nvSpPr>
          <p:cNvPr id="4" name="Прямоугольник 3"/>
          <p:cNvSpPr/>
          <p:nvPr/>
        </p:nvSpPr>
        <p:spPr>
          <a:xfrm>
            <a:off x="319087" y="3752472"/>
            <a:ext cx="6096000" cy="2585323"/>
          </a:xfrm>
          <a:prstGeom prst="rect">
            <a:avLst/>
          </a:prstGeom>
        </p:spPr>
        <p:txBody>
          <a:bodyPr>
            <a:spAutoFit/>
          </a:bodyPr>
          <a:lstStyle/>
          <a:p>
            <a:pPr algn="ctr"/>
            <a:r>
              <a:rPr lang="ru-RU" dirty="0"/>
              <a:t>а</a:t>
            </a:r>
            <a:r>
              <a:rPr lang="ru-RU" dirty="0" smtClean="0"/>
              <a:t>) </a:t>
            </a:r>
          </a:p>
          <a:p>
            <a:pPr algn="ctr"/>
            <a:endParaRPr lang="ru-RU" dirty="0"/>
          </a:p>
          <a:p>
            <a:pPr algn="ctr"/>
            <a:endParaRPr lang="ru-RU" dirty="0" smtClean="0"/>
          </a:p>
          <a:p>
            <a:pPr algn="ctr"/>
            <a:endParaRPr lang="ru-RU" dirty="0"/>
          </a:p>
          <a:p>
            <a:pPr algn="ctr"/>
            <a:endParaRPr lang="ru-RU" dirty="0" smtClean="0"/>
          </a:p>
          <a:p>
            <a:pPr algn="ctr"/>
            <a:endParaRPr lang="ru-RU" dirty="0"/>
          </a:p>
          <a:p>
            <a:pPr algn="ctr"/>
            <a:endParaRPr lang="ru-RU" dirty="0" smtClean="0"/>
          </a:p>
          <a:p>
            <a:pPr algn="ctr"/>
            <a:endParaRPr lang="ru-RU" dirty="0"/>
          </a:p>
          <a:p>
            <a:pPr algn="ctr"/>
            <a:r>
              <a:rPr lang="ru-RU" dirty="0" smtClean="0"/>
              <a:t>б)</a:t>
            </a:r>
            <a:endParaRPr lang="ru-RU" dirty="0"/>
          </a:p>
        </p:txBody>
      </p:sp>
    </p:spTree>
    <p:extLst>
      <p:ext uri="{BB962C8B-B14F-4D97-AF65-F5344CB8AC3E}">
        <p14:creationId xmlns:p14="http://schemas.microsoft.com/office/powerpoint/2010/main" val="1324715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Қайтару</a:t>
            </a:r>
            <a:r>
              <a:rPr lang="ru-RU" sz="2400" dirty="0"/>
              <a:t> </a:t>
            </a:r>
            <a:r>
              <a:rPr lang="ru-RU" sz="2400" dirty="0" err="1"/>
              <a:t>шығынын</a:t>
            </a:r>
            <a:r>
              <a:rPr lang="ru-RU" sz="2400" dirty="0"/>
              <a:t> </a:t>
            </a:r>
            <a:r>
              <a:rPr lang="ru-RU" sz="2400" dirty="0" err="1"/>
              <a:t>өлшеу</a:t>
            </a:r>
            <a:r>
              <a:rPr lang="ru-RU" sz="2400" dirty="0"/>
              <a:t> </a:t>
            </a:r>
            <a:r>
              <a:rPr lang="ru-RU" sz="2400" dirty="0" err="1"/>
              <a:t>әдісі</a:t>
            </a:r>
            <a:endParaRPr lang="ru-RU" sz="24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8</a:t>
            </a:r>
            <a:endParaRPr lang="ru-RU" dirty="0">
              <a:solidFill>
                <a:schemeClr val="tx1"/>
              </a:solidFill>
            </a:endParaRPr>
          </a:p>
        </p:txBody>
      </p:sp>
      <p:sp>
        <p:nvSpPr>
          <p:cNvPr id="2" name="Прямоугольник 1"/>
          <p:cNvSpPr/>
          <p:nvPr/>
        </p:nvSpPr>
        <p:spPr>
          <a:xfrm>
            <a:off x="3048000" y="2274838"/>
            <a:ext cx="6096000" cy="369332"/>
          </a:xfrm>
          <a:prstGeom prst="rect">
            <a:avLst/>
          </a:prstGeom>
        </p:spPr>
        <p:txBody>
          <a:bodyPr>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271464" y="1221578"/>
            <a:ext cx="6043611" cy="5355312"/>
          </a:xfrm>
          <a:prstGeom prst="rect">
            <a:avLst/>
          </a:prstGeom>
        </p:spPr>
        <p:txBody>
          <a:bodyPr wrap="square">
            <a:spAutoFit/>
          </a:bodyPr>
          <a:lstStyle/>
          <a:p>
            <a:pPr algn="just"/>
            <a:r>
              <a:rPr lang="ru-RU" dirty="0" err="1" smtClean="0"/>
              <a:t>Қайтару</a:t>
            </a:r>
            <a:r>
              <a:rPr lang="ru-RU" dirty="0" smtClean="0"/>
              <a:t> </a:t>
            </a:r>
            <a:r>
              <a:rPr lang="ru-RU" dirty="0"/>
              <a:t>(</a:t>
            </a:r>
            <a:r>
              <a:rPr lang="ru-RU" dirty="0" err="1"/>
              <a:t>немесе</a:t>
            </a:r>
            <a:r>
              <a:rPr lang="ru-RU" dirty="0"/>
              <a:t> </a:t>
            </a:r>
            <a:r>
              <a:rPr lang="ru-RU" dirty="0" err="1"/>
              <a:t>қайтару</a:t>
            </a:r>
            <a:r>
              <a:rPr lang="ru-RU" dirty="0"/>
              <a:t>) </a:t>
            </a:r>
            <a:r>
              <a:rPr lang="ru-RU" dirty="0" err="1"/>
              <a:t>шығындарын</a:t>
            </a:r>
            <a:r>
              <a:rPr lang="ru-RU" dirty="0"/>
              <a:t> </a:t>
            </a:r>
            <a:r>
              <a:rPr lang="ru-RU" dirty="0" err="1"/>
              <a:t>өлшеу</a:t>
            </a:r>
            <a:r>
              <a:rPr lang="ru-RU" dirty="0"/>
              <a:t> </a:t>
            </a:r>
            <a:r>
              <a:rPr lang="ru-RU" dirty="0" err="1"/>
              <a:t>үшін</a:t>
            </a:r>
            <a:r>
              <a:rPr lang="ru-RU" dirty="0"/>
              <a:t>, </a:t>
            </a:r>
            <a:r>
              <a:rPr lang="ru-RU" dirty="0" err="1"/>
              <a:t>олардың</a:t>
            </a:r>
            <a:r>
              <a:rPr lang="ru-RU" dirty="0"/>
              <a:t> </a:t>
            </a:r>
            <a:r>
              <a:rPr lang="ru-RU" dirty="0" err="1"/>
              <a:t>үлкен</a:t>
            </a:r>
            <a:r>
              <a:rPr lang="ru-RU" dirty="0"/>
              <a:t> </a:t>
            </a:r>
            <a:r>
              <a:rPr lang="ru-RU" dirty="0" err="1"/>
              <a:t>мәні</a:t>
            </a:r>
            <a:r>
              <a:rPr lang="ru-RU" dirty="0"/>
              <a:t> </a:t>
            </a:r>
            <a:r>
              <a:rPr lang="ru-RU" dirty="0" err="1"/>
              <a:t>байланыс</a:t>
            </a:r>
            <a:r>
              <a:rPr lang="ru-RU" dirty="0"/>
              <a:t> </a:t>
            </a:r>
            <a:r>
              <a:rPr lang="ru-RU" dirty="0" err="1"/>
              <a:t>жүйесінде</a:t>
            </a:r>
            <a:r>
              <a:rPr lang="ru-RU" dirty="0"/>
              <a:t> (</a:t>
            </a:r>
            <a:r>
              <a:rPr lang="ru-RU" dirty="0" err="1"/>
              <a:t>әсіресе</a:t>
            </a:r>
            <a:r>
              <a:rPr lang="ru-RU" dirty="0"/>
              <a:t> </a:t>
            </a:r>
            <a:r>
              <a:rPr lang="ru-RU" dirty="0" err="1"/>
              <a:t>бір</a:t>
            </a:r>
            <a:r>
              <a:rPr lang="ru-RU" dirty="0"/>
              <a:t> </a:t>
            </a:r>
            <a:r>
              <a:rPr lang="ru-RU" dirty="0" err="1"/>
              <a:t>режимде</a:t>
            </a:r>
            <a:r>
              <a:rPr lang="ru-RU" dirty="0"/>
              <a:t>) беру </a:t>
            </a:r>
            <a:r>
              <a:rPr lang="ru-RU" dirty="0" err="1"/>
              <a:t>сапасының</a:t>
            </a:r>
            <a:r>
              <a:rPr lang="ru-RU" dirty="0"/>
              <a:t> </a:t>
            </a:r>
            <a:r>
              <a:rPr lang="ru-RU" dirty="0" err="1"/>
              <a:t>айтарлықтай</a:t>
            </a:r>
            <a:r>
              <a:rPr lang="ru-RU" dirty="0"/>
              <a:t> </a:t>
            </a:r>
            <a:r>
              <a:rPr lang="ru-RU" dirty="0" err="1"/>
              <a:t>нашарлауына</a:t>
            </a:r>
            <a:r>
              <a:rPr lang="ru-RU" dirty="0"/>
              <a:t> </a:t>
            </a:r>
            <a:r>
              <a:rPr lang="ru-RU" dirty="0" err="1"/>
              <a:t>әкелуі</a:t>
            </a:r>
            <a:r>
              <a:rPr lang="ru-RU" dirty="0"/>
              <a:t> </a:t>
            </a:r>
            <a:r>
              <a:rPr lang="ru-RU" dirty="0" err="1"/>
              <a:t>мүмкін</a:t>
            </a:r>
            <a:r>
              <a:rPr lang="ru-RU" dirty="0"/>
              <a:t>, </a:t>
            </a:r>
            <a:r>
              <a:rPr lang="ru-RU" dirty="0" err="1"/>
              <a:t>батыс</a:t>
            </a:r>
            <a:r>
              <a:rPr lang="ru-RU" dirty="0"/>
              <a:t> </a:t>
            </a:r>
            <a:r>
              <a:rPr lang="ru-RU" dirty="0" err="1"/>
              <a:t>әдебиетінде</a:t>
            </a:r>
            <a:r>
              <a:rPr lang="ru-RU" dirty="0"/>
              <a:t> </a:t>
            </a:r>
            <a:r>
              <a:rPr lang="en-US" dirty="0"/>
              <a:t>OCWR </a:t>
            </a:r>
            <a:r>
              <a:rPr lang="ru-RU" dirty="0" err="1"/>
              <a:t>атауын</a:t>
            </a:r>
            <a:r>
              <a:rPr lang="ru-RU" dirty="0"/>
              <a:t> </a:t>
            </a:r>
            <a:r>
              <a:rPr lang="ru-RU" dirty="0" err="1"/>
              <a:t>алған</a:t>
            </a:r>
            <a:r>
              <a:rPr lang="ru-RU" dirty="0"/>
              <a:t> </a:t>
            </a:r>
            <a:r>
              <a:rPr lang="ru-RU" dirty="0" err="1"/>
              <a:t>әдіс</a:t>
            </a:r>
            <a:r>
              <a:rPr lang="ru-RU" dirty="0"/>
              <a:t> </a:t>
            </a:r>
            <a:r>
              <a:rPr lang="ru-RU" dirty="0" err="1"/>
              <a:t>қолданылады</a:t>
            </a:r>
            <a:r>
              <a:rPr lang="ru-RU" dirty="0"/>
              <a:t> – </a:t>
            </a:r>
            <a:r>
              <a:rPr lang="ru-RU" dirty="0" err="1"/>
              <a:t>оптикалық</a:t>
            </a:r>
            <a:r>
              <a:rPr lang="ru-RU" dirty="0"/>
              <a:t> </a:t>
            </a:r>
            <a:r>
              <a:rPr lang="ru-RU" dirty="0" err="1"/>
              <a:t>үздіксіз</a:t>
            </a:r>
            <a:r>
              <a:rPr lang="ru-RU" dirty="0"/>
              <a:t> </a:t>
            </a:r>
            <a:r>
              <a:rPr lang="ru-RU" dirty="0" err="1"/>
              <a:t>толқынды</a:t>
            </a:r>
            <a:r>
              <a:rPr lang="ru-RU" dirty="0"/>
              <a:t> рефлектометр – </a:t>
            </a:r>
            <a:r>
              <a:rPr lang="ru-RU" dirty="0" err="1"/>
              <a:t>ұзақ</a:t>
            </a:r>
            <a:r>
              <a:rPr lang="ru-RU" dirty="0"/>
              <a:t> </a:t>
            </a:r>
            <a:r>
              <a:rPr lang="ru-RU" dirty="0" err="1"/>
              <a:t>мерзімді</a:t>
            </a:r>
            <a:r>
              <a:rPr lang="ru-RU" dirty="0"/>
              <a:t> </a:t>
            </a:r>
            <a:r>
              <a:rPr lang="ru-RU" dirty="0" err="1"/>
              <a:t>оптикалық</a:t>
            </a:r>
            <a:r>
              <a:rPr lang="ru-RU" dirty="0"/>
              <a:t> рефлектометр. </a:t>
            </a:r>
            <a:r>
              <a:rPr lang="ru-RU" dirty="0" err="1"/>
              <a:t>Ол</a:t>
            </a:r>
            <a:r>
              <a:rPr lang="ru-RU" dirty="0"/>
              <a:t> 17.5.суретте </a:t>
            </a:r>
            <a:r>
              <a:rPr lang="ru-RU" dirty="0" err="1"/>
              <a:t>көрсетілген</a:t>
            </a:r>
            <a:r>
              <a:rPr lang="ru-RU" dirty="0"/>
              <a:t>. </a:t>
            </a:r>
          </a:p>
          <a:p>
            <a:pPr algn="just"/>
            <a:r>
              <a:rPr lang="ru-RU" dirty="0" err="1" smtClean="0"/>
              <a:t>Оптикалық</a:t>
            </a:r>
            <a:r>
              <a:rPr lang="ru-RU" dirty="0" smtClean="0"/>
              <a:t> </a:t>
            </a:r>
            <a:r>
              <a:rPr lang="ru-RU" dirty="0" err="1"/>
              <a:t>қайтару</a:t>
            </a:r>
            <a:r>
              <a:rPr lang="ru-RU" dirty="0"/>
              <a:t> </a:t>
            </a:r>
            <a:r>
              <a:rPr lang="ru-RU" dirty="0" err="1"/>
              <a:t>жоғалуы</a:t>
            </a:r>
            <a:r>
              <a:rPr lang="ru-RU" dirty="0"/>
              <a:t> (</a:t>
            </a:r>
            <a:r>
              <a:rPr lang="ru-RU" dirty="0" err="1"/>
              <a:t>ағылшын</a:t>
            </a:r>
            <a:r>
              <a:rPr lang="ru-RU" dirty="0"/>
              <a:t> </a:t>
            </a:r>
            <a:r>
              <a:rPr lang="ru-RU" dirty="0" err="1"/>
              <a:t>тілінде</a:t>
            </a:r>
            <a:r>
              <a:rPr lang="ru-RU" dirty="0"/>
              <a:t> </a:t>
            </a:r>
            <a:r>
              <a:rPr lang="en-US" dirty="0"/>
              <a:t>ORL) – </a:t>
            </a:r>
            <a:r>
              <a:rPr lang="ru-RU" dirty="0" err="1"/>
              <a:t>қайтарылған</a:t>
            </a:r>
            <a:r>
              <a:rPr lang="ru-RU" dirty="0"/>
              <a:t> </a:t>
            </a:r>
            <a:r>
              <a:rPr lang="ru-RU" dirty="0" err="1"/>
              <a:t>оптикалық</a:t>
            </a:r>
            <a:r>
              <a:rPr lang="ru-RU" dirty="0"/>
              <a:t> </a:t>
            </a:r>
            <a:r>
              <a:rPr lang="ru-RU" dirty="0" err="1"/>
              <a:t>қуаттың</a:t>
            </a:r>
            <a:r>
              <a:rPr lang="ru-RU" dirty="0"/>
              <a:t> (</a:t>
            </a:r>
            <a:r>
              <a:rPr lang="ru-RU" dirty="0" err="1"/>
              <a:t>сәулелену</a:t>
            </a:r>
            <a:r>
              <a:rPr lang="ru-RU" dirty="0"/>
              <a:t> </a:t>
            </a:r>
            <a:r>
              <a:rPr lang="ru-RU" dirty="0" err="1"/>
              <a:t>көзіне</a:t>
            </a:r>
            <a:r>
              <a:rPr lang="ru-RU" dirty="0"/>
              <a:t>) </a:t>
            </a:r>
            <a:r>
              <a:rPr lang="ru-RU" dirty="0" err="1"/>
              <a:t>көзден</a:t>
            </a:r>
            <a:r>
              <a:rPr lang="ru-RU" dirty="0"/>
              <a:t> </a:t>
            </a:r>
            <a:r>
              <a:rPr lang="ru-RU" dirty="0" err="1"/>
              <a:t>жүйеге</a:t>
            </a:r>
            <a:r>
              <a:rPr lang="ru-RU" dirty="0"/>
              <a:t> </a:t>
            </a:r>
            <a:r>
              <a:rPr lang="ru-RU" dirty="0" err="1"/>
              <a:t>енгізілген</a:t>
            </a:r>
            <a:r>
              <a:rPr lang="ru-RU" dirty="0"/>
              <a:t> </a:t>
            </a:r>
            <a:r>
              <a:rPr lang="ru-RU" dirty="0" err="1"/>
              <a:t>қуатқа</a:t>
            </a:r>
            <a:r>
              <a:rPr lang="ru-RU" dirty="0"/>
              <a:t> </a:t>
            </a:r>
            <a:r>
              <a:rPr lang="ru-RU" dirty="0" err="1"/>
              <a:t>қатынасы</a:t>
            </a:r>
            <a:r>
              <a:rPr lang="ru-RU" dirty="0"/>
              <a:t>. </a:t>
            </a:r>
            <a:r>
              <a:rPr lang="ru-RU" dirty="0" err="1"/>
              <a:t>Шын</a:t>
            </a:r>
            <a:r>
              <a:rPr lang="ru-RU" dirty="0"/>
              <a:t> </a:t>
            </a:r>
            <a:r>
              <a:rPr lang="ru-RU" dirty="0" err="1"/>
              <a:t>мәнінде</a:t>
            </a:r>
            <a:r>
              <a:rPr lang="ru-RU" dirty="0"/>
              <a:t>, </a:t>
            </a:r>
            <a:r>
              <a:rPr lang="ru-RU" dirty="0" err="1"/>
              <a:t>бұл</a:t>
            </a:r>
            <a:r>
              <a:rPr lang="ru-RU" dirty="0"/>
              <a:t> </a:t>
            </a:r>
            <a:r>
              <a:rPr lang="ru-RU" dirty="0" err="1"/>
              <a:t>талшықтағы</a:t>
            </a:r>
            <a:r>
              <a:rPr lang="ru-RU" dirty="0"/>
              <a:t> </a:t>
            </a:r>
            <a:r>
              <a:rPr lang="ru-RU" dirty="0" err="1"/>
              <a:t>біркелкі</a:t>
            </a:r>
            <a:r>
              <a:rPr lang="ru-RU" dirty="0"/>
              <a:t> </a:t>
            </a:r>
            <a:r>
              <a:rPr lang="ru-RU" dirty="0" err="1"/>
              <a:t>емес</a:t>
            </a:r>
            <a:r>
              <a:rPr lang="ru-RU" dirty="0"/>
              <a:t> </a:t>
            </a:r>
            <a:r>
              <a:rPr lang="ru-RU" dirty="0" err="1"/>
              <a:t>шағылысулар</a:t>
            </a:r>
            <a:r>
              <a:rPr lang="ru-RU" dirty="0"/>
              <a:t> мен </a:t>
            </a:r>
            <a:r>
              <a:rPr lang="ru-RU" dirty="0" err="1"/>
              <a:t>Релейдің</a:t>
            </a:r>
            <a:r>
              <a:rPr lang="ru-RU" dirty="0"/>
              <a:t> </a:t>
            </a:r>
            <a:r>
              <a:rPr lang="ru-RU" dirty="0" err="1"/>
              <a:t>кері</a:t>
            </a:r>
            <a:r>
              <a:rPr lang="ru-RU" dirty="0"/>
              <a:t> </a:t>
            </a:r>
            <a:r>
              <a:rPr lang="ru-RU" dirty="0" err="1"/>
              <a:t>шашырауының</a:t>
            </a:r>
            <a:r>
              <a:rPr lang="ru-RU" dirty="0"/>
              <a:t> </a:t>
            </a:r>
            <a:r>
              <a:rPr lang="ru-RU" dirty="0" err="1"/>
              <a:t>қоспасы</a:t>
            </a:r>
            <a:r>
              <a:rPr lang="ru-RU" dirty="0"/>
              <a:t>. </a:t>
            </a:r>
            <a:r>
              <a:rPr lang="ru-RU" dirty="0" err="1"/>
              <a:t>Бір</a:t>
            </a:r>
            <a:r>
              <a:rPr lang="ru-RU" dirty="0"/>
              <a:t> </a:t>
            </a:r>
            <a:r>
              <a:rPr lang="ru-RU" dirty="0" err="1"/>
              <a:t>режимді</a:t>
            </a:r>
            <a:r>
              <a:rPr lang="ru-RU" dirty="0"/>
              <a:t> </a:t>
            </a:r>
            <a:r>
              <a:rPr lang="ru-RU" dirty="0" err="1"/>
              <a:t>жүйелерде</a:t>
            </a:r>
            <a:r>
              <a:rPr lang="ru-RU" dirty="0"/>
              <a:t> </a:t>
            </a:r>
            <a:r>
              <a:rPr lang="ru-RU" dirty="0" err="1"/>
              <a:t>жоғары</a:t>
            </a:r>
            <a:r>
              <a:rPr lang="ru-RU" dirty="0"/>
              <a:t> </a:t>
            </a:r>
            <a:r>
              <a:rPr lang="ru-RU" dirty="0" err="1"/>
              <a:t>қайтарымды</a:t>
            </a:r>
            <a:r>
              <a:rPr lang="ru-RU" dirty="0"/>
              <a:t> </a:t>
            </a:r>
            <a:r>
              <a:rPr lang="ru-RU" dirty="0" err="1"/>
              <a:t>жоғалту</a:t>
            </a:r>
            <a:r>
              <a:rPr lang="ru-RU" dirty="0"/>
              <a:t> </a:t>
            </a:r>
            <a:r>
              <a:rPr lang="ru-RU" dirty="0" err="1"/>
              <a:t>разрядтық</a:t>
            </a:r>
            <a:r>
              <a:rPr lang="ru-RU" dirty="0"/>
              <a:t> </a:t>
            </a:r>
            <a:r>
              <a:rPr lang="ru-RU" dirty="0" err="1"/>
              <a:t>қателерді</a:t>
            </a:r>
            <a:r>
              <a:rPr lang="ru-RU" dirty="0"/>
              <a:t> </a:t>
            </a:r>
            <a:r>
              <a:rPr lang="ru-RU" dirty="0" err="1"/>
              <a:t>генерациялау</a:t>
            </a:r>
            <a:r>
              <a:rPr lang="ru-RU" dirty="0"/>
              <a:t> мен </a:t>
            </a:r>
            <a:r>
              <a:rPr lang="ru-RU" dirty="0" err="1"/>
              <a:t>берудің</a:t>
            </a:r>
            <a:r>
              <a:rPr lang="ru-RU" dirty="0"/>
              <a:t> </a:t>
            </a:r>
            <a:r>
              <a:rPr lang="ru-RU" dirty="0" err="1"/>
              <a:t>негізгі</a:t>
            </a:r>
            <a:r>
              <a:rPr lang="ru-RU" dirty="0"/>
              <a:t> </a:t>
            </a:r>
            <a:r>
              <a:rPr lang="ru-RU" dirty="0" err="1"/>
              <a:t>көзі</a:t>
            </a:r>
            <a:r>
              <a:rPr lang="ru-RU" dirty="0"/>
              <a:t> </a:t>
            </a:r>
            <a:r>
              <a:rPr lang="ru-RU" dirty="0" err="1"/>
              <a:t>болуы</a:t>
            </a:r>
            <a:r>
              <a:rPr lang="ru-RU" dirty="0"/>
              <a:t> </a:t>
            </a:r>
            <a:r>
              <a:rPr lang="ru-RU" dirty="0" err="1"/>
              <a:t>мүмкін</a:t>
            </a:r>
            <a:r>
              <a:rPr lang="ru-RU" dirty="0"/>
              <a:t>. </a:t>
            </a:r>
            <a:r>
              <a:rPr lang="ru-RU" dirty="0" err="1"/>
              <a:t>Әсіресе</a:t>
            </a:r>
            <a:r>
              <a:rPr lang="ru-RU" dirty="0"/>
              <a:t> </a:t>
            </a:r>
            <a:r>
              <a:rPr lang="ru-RU" dirty="0" err="1"/>
              <a:t>қауіпті</a:t>
            </a:r>
            <a:r>
              <a:rPr lang="ru-RU" dirty="0"/>
              <a:t> </a:t>
            </a:r>
            <a:r>
              <a:rPr lang="ru-RU" dirty="0" err="1"/>
              <a:t>коннекторлардағы</a:t>
            </a:r>
            <a:r>
              <a:rPr lang="ru-RU" dirty="0"/>
              <a:t> </a:t>
            </a:r>
            <a:r>
              <a:rPr lang="ru-RU" dirty="0" err="1"/>
              <a:t>жарық</a:t>
            </a:r>
            <a:r>
              <a:rPr lang="ru-RU" dirty="0"/>
              <a:t> </a:t>
            </a:r>
            <a:r>
              <a:rPr lang="ru-RU" dirty="0" err="1"/>
              <a:t>бағыттағыштарының</a:t>
            </a:r>
            <a:r>
              <a:rPr lang="ru-RU" dirty="0"/>
              <a:t> </a:t>
            </a:r>
            <a:r>
              <a:rPr lang="ru-RU" dirty="0" err="1"/>
              <a:t>ұштарынан</a:t>
            </a:r>
            <a:r>
              <a:rPr lang="ru-RU" dirty="0"/>
              <a:t> </a:t>
            </a:r>
            <a:r>
              <a:rPr lang="ru-RU" dirty="0" err="1"/>
              <a:t>шағылысады</a:t>
            </a:r>
            <a:r>
              <a:rPr lang="ru-RU" dirty="0"/>
              <a:t>, </a:t>
            </a:r>
            <a:r>
              <a:rPr lang="ru-RU" dirty="0" err="1"/>
              <a:t>бұл</a:t>
            </a:r>
            <a:r>
              <a:rPr lang="ru-RU" dirty="0"/>
              <a:t> </a:t>
            </a:r>
            <a:r>
              <a:rPr lang="ru-RU" dirty="0" err="1"/>
              <a:t>жерде</a:t>
            </a:r>
            <a:r>
              <a:rPr lang="ru-RU" dirty="0"/>
              <a:t> </a:t>
            </a:r>
            <a:r>
              <a:rPr lang="ru-RU" dirty="0" err="1"/>
              <a:t>шағылысу</a:t>
            </a:r>
            <a:r>
              <a:rPr lang="ru-RU" dirty="0"/>
              <a:t> </a:t>
            </a:r>
            <a:r>
              <a:rPr lang="ru-RU" dirty="0" err="1"/>
              <a:t>мәні</a:t>
            </a:r>
            <a:r>
              <a:rPr lang="ru-RU" dirty="0"/>
              <a:t> </a:t>
            </a:r>
            <a:r>
              <a:rPr lang="ru-RU" dirty="0" err="1"/>
              <a:t>оларға</a:t>
            </a:r>
            <a:r>
              <a:rPr lang="ru-RU" dirty="0"/>
              <a:t> </a:t>
            </a:r>
            <a:r>
              <a:rPr lang="ru-RU" dirty="0" err="1"/>
              <a:t>түсетін</a:t>
            </a:r>
            <a:r>
              <a:rPr lang="ru-RU" dirty="0"/>
              <a:t> </a:t>
            </a:r>
            <a:r>
              <a:rPr lang="ru-RU" dirty="0" err="1"/>
              <a:t>қуаттың</a:t>
            </a:r>
            <a:r>
              <a:rPr lang="ru-RU" dirty="0"/>
              <a:t> 4-5% </a:t>
            </a:r>
            <a:r>
              <a:rPr lang="ru-RU" dirty="0" err="1"/>
              <a:t>жетуі</a:t>
            </a:r>
            <a:r>
              <a:rPr lang="ru-RU" dirty="0"/>
              <a:t> </a:t>
            </a:r>
            <a:r>
              <a:rPr lang="ru-RU" dirty="0" err="1"/>
              <a:t>мүмкін</a:t>
            </a:r>
            <a:r>
              <a:rPr lang="ru-RU" dirty="0"/>
              <a:t>. </a:t>
            </a:r>
            <a:r>
              <a:rPr lang="ru-RU" dirty="0" err="1"/>
              <a:t>Шағылысқан</a:t>
            </a:r>
            <a:r>
              <a:rPr lang="ru-RU" dirty="0"/>
              <a:t> </a:t>
            </a:r>
            <a:r>
              <a:rPr lang="ru-RU" dirty="0" err="1"/>
              <a:t>жарық</a:t>
            </a:r>
            <a:r>
              <a:rPr lang="ru-RU" dirty="0"/>
              <a:t> </a:t>
            </a:r>
            <a:r>
              <a:rPr lang="ru-RU" dirty="0" err="1"/>
              <a:t>лазерлік</a:t>
            </a:r>
            <a:r>
              <a:rPr lang="ru-RU" dirty="0"/>
              <a:t> </a:t>
            </a:r>
            <a:r>
              <a:rPr lang="ru-RU" dirty="0" err="1"/>
              <a:t>диодтың</a:t>
            </a:r>
            <a:r>
              <a:rPr lang="ru-RU" dirty="0"/>
              <a:t> </a:t>
            </a:r>
            <a:r>
              <a:rPr lang="ru-RU" dirty="0" err="1"/>
              <a:t>кристалына</a:t>
            </a:r>
            <a:r>
              <a:rPr lang="ru-RU" dirty="0"/>
              <a:t> </a:t>
            </a:r>
            <a:r>
              <a:rPr lang="ru-RU" dirty="0" err="1"/>
              <a:t>түседі</a:t>
            </a:r>
            <a:r>
              <a:rPr lang="ru-RU" dirty="0"/>
              <a:t> </a:t>
            </a:r>
            <a:r>
              <a:rPr lang="ru-RU" dirty="0" err="1"/>
              <a:t>және</a:t>
            </a:r>
            <a:r>
              <a:rPr lang="ru-RU" dirty="0"/>
              <a:t> </a:t>
            </a:r>
            <a:r>
              <a:rPr lang="ru-RU" dirty="0" err="1"/>
              <a:t>режимнің</a:t>
            </a:r>
            <a:r>
              <a:rPr lang="ru-RU" dirty="0"/>
              <a:t> </a:t>
            </a:r>
            <a:r>
              <a:rPr lang="ru-RU" dirty="0" err="1"/>
              <a:t>өтуіне</a:t>
            </a:r>
            <a:r>
              <a:rPr lang="ru-RU" dirty="0"/>
              <a:t> </a:t>
            </a:r>
            <a:r>
              <a:rPr lang="ru-RU" dirty="0" err="1"/>
              <a:t>және</a:t>
            </a:r>
            <a:r>
              <a:rPr lang="ru-RU" dirty="0"/>
              <a:t> </a:t>
            </a:r>
            <a:r>
              <a:rPr lang="ru-RU" dirty="0" err="1"/>
              <a:t>модальды</a:t>
            </a:r>
            <a:r>
              <a:rPr lang="ru-RU" dirty="0"/>
              <a:t> </a:t>
            </a:r>
            <a:r>
              <a:rPr lang="ru-RU" dirty="0" err="1"/>
              <a:t>шуылға</a:t>
            </a:r>
            <a:r>
              <a:rPr lang="ru-RU" dirty="0"/>
              <a:t> </a:t>
            </a:r>
            <a:r>
              <a:rPr lang="ru-RU" dirty="0" err="1"/>
              <a:t>әкелуі</a:t>
            </a:r>
            <a:r>
              <a:rPr lang="ru-RU" dirty="0"/>
              <a:t> </a:t>
            </a:r>
            <a:r>
              <a:rPr lang="ru-RU" dirty="0" err="1"/>
              <a:t>мүмкін</a:t>
            </a:r>
            <a:r>
              <a:rPr lang="ru-RU" dirty="0"/>
              <a:t>.</a:t>
            </a:r>
          </a:p>
        </p:txBody>
      </p:sp>
      <p:sp>
        <p:nvSpPr>
          <p:cNvPr id="4" name="Прямоугольник 3"/>
          <p:cNvSpPr/>
          <p:nvPr/>
        </p:nvSpPr>
        <p:spPr>
          <a:xfrm>
            <a:off x="6837680" y="4301746"/>
            <a:ext cx="4938713" cy="1477328"/>
          </a:xfrm>
          <a:prstGeom prst="rect">
            <a:avLst/>
          </a:prstGeom>
        </p:spPr>
        <p:txBody>
          <a:bodyPr wrap="square">
            <a:spAutoFit/>
          </a:bodyPr>
          <a:lstStyle/>
          <a:p>
            <a:pPr algn="ctr"/>
            <a:endParaRPr lang="ru-RU" dirty="0"/>
          </a:p>
          <a:p>
            <a:pPr algn="ctr"/>
            <a:endParaRPr lang="ru-RU" dirty="0"/>
          </a:p>
          <a:p>
            <a:pPr algn="ctr"/>
            <a:r>
              <a:rPr lang="ru-RU" dirty="0"/>
              <a:t>17.5-сурет. </a:t>
            </a:r>
            <a:r>
              <a:rPr lang="ru-RU" dirty="0" err="1"/>
              <a:t>Ұзақ</a:t>
            </a:r>
            <a:r>
              <a:rPr lang="ru-RU" dirty="0"/>
              <a:t> </a:t>
            </a:r>
            <a:r>
              <a:rPr lang="ru-RU" dirty="0" err="1"/>
              <a:t>мерзімді</a:t>
            </a:r>
            <a:r>
              <a:rPr lang="ru-RU" dirty="0"/>
              <a:t> рефлектометр </a:t>
            </a:r>
            <a:r>
              <a:rPr lang="ru-RU" dirty="0" err="1"/>
              <a:t>әдісімен</a:t>
            </a:r>
            <a:r>
              <a:rPr lang="ru-RU" dirty="0"/>
              <a:t> </a:t>
            </a:r>
            <a:r>
              <a:rPr lang="ru-RU" dirty="0" err="1"/>
              <a:t>қайтарым</a:t>
            </a:r>
            <a:r>
              <a:rPr lang="ru-RU" dirty="0"/>
              <a:t> </a:t>
            </a:r>
            <a:r>
              <a:rPr lang="ru-RU" dirty="0" err="1"/>
              <a:t>жоғалтуды</a:t>
            </a:r>
            <a:r>
              <a:rPr lang="ru-RU" dirty="0"/>
              <a:t> </a:t>
            </a:r>
            <a:r>
              <a:rPr lang="ru-RU" dirty="0" err="1"/>
              <a:t>өлшеу</a:t>
            </a:r>
            <a:r>
              <a:rPr lang="ru-RU" dirty="0"/>
              <a:t>.</a:t>
            </a:r>
          </a:p>
          <a:p>
            <a:pPr algn="ctr"/>
            <a:endParaRPr lang="ru-RU" dirty="0"/>
          </a:p>
        </p:txBody>
      </p:sp>
      <p:pic>
        <p:nvPicPr>
          <p:cNvPr id="10" name="Рисунок 9"/>
          <p:cNvPicPr/>
          <p:nvPr/>
        </p:nvPicPr>
        <p:blipFill>
          <a:blip r:embed="rId2">
            <a:extLst>
              <a:ext uri="{28A0092B-C50C-407E-A947-70E740481C1C}">
                <a14:useLocalDpi xmlns:a14="http://schemas.microsoft.com/office/drawing/2010/main" val="0"/>
              </a:ext>
            </a:extLst>
          </a:blip>
          <a:srcRect/>
          <a:stretch>
            <a:fillRect/>
          </a:stretch>
        </p:blipFill>
        <p:spPr bwMode="auto">
          <a:xfrm>
            <a:off x="6511606" y="1922929"/>
            <a:ext cx="5264787" cy="2591922"/>
          </a:xfrm>
          <a:prstGeom prst="rect">
            <a:avLst/>
          </a:prstGeom>
          <a:noFill/>
        </p:spPr>
      </p:pic>
    </p:spTree>
    <p:extLst>
      <p:ext uri="{BB962C8B-B14F-4D97-AF65-F5344CB8AC3E}">
        <p14:creationId xmlns:p14="http://schemas.microsoft.com/office/powerpoint/2010/main" val="3711475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ятиугольник 8"/>
          <p:cNvSpPr/>
          <p:nvPr/>
        </p:nvSpPr>
        <p:spPr>
          <a:xfrm>
            <a:off x="0" y="278604"/>
            <a:ext cx="11058526" cy="700088"/>
          </a:xfrm>
          <a:prstGeom prst="homePlate">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0" y="397815"/>
            <a:ext cx="10801350" cy="461665"/>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r>
              <a:rPr lang="ru-RU" sz="2400" dirty="0" err="1"/>
              <a:t>Қайтару</a:t>
            </a:r>
            <a:r>
              <a:rPr lang="ru-RU" sz="2400" dirty="0"/>
              <a:t> </a:t>
            </a:r>
            <a:r>
              <a:rPr lang="ru-RU" sz="2400" dirty="0" err="1"/>
              <a:t>шығынын</a:t>
            </a:r>
            <a:r>
              <a:rPr lang="ru-RU" sz="2400" dirty="0"/>
              <a:t> </a:t>
            </a:r>
            <a:r>
              <a:rPr lang="ru-RU" sz="2400" dirty="0" err="1"/>
              <a:t>өлшеу</a:t>
            </a:r>
            <a:r>
              <a:rPr lang="ru-RU" sz="2400" dirty="0"/>
              <a:t> </a:t>
            </a:r>
            <a:r>
              <a:rPr lang="ru-RU" sz="2400" dirty="0" err="1"/>
              <a:t>әдісі</a:t>
            </a:r>
            <a:endParaRPr lang="ru-RU" sz="2400" dirty="0"/>
          </a:p>
        </p:txBody>
      </p:sp>
      <p:sp>
        <p:nvSpPr>
          <p:cNvPr id="8" name="Нашивка 7"/>
          <p:cNvSpPr/>
          <p:nvPr/>
        </p:nvSpPr>
        <p:spPr>
          <a:xfrm>
            <a:off x="11058526" y="278604"/>
            <a:ext cx="1028701" cy="700088"/>
          </a:xfrm>
          <a:prstGeom prst="chevron">
            <a:avLst/>
          </a:prstGeom>
          <a:solidFill>
            <a:schemeClr val="bg1">
              <a:lumMod val="9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a:solidFill>
                  <a:schemeClr val="tx1"/>
                </a:solidFill>
              </a:rPr>
              <a:t>9</a:t>
            </a:r>
            <a:endParaRPr lang="ru-RU" dirty="0">
              <a:solidFill>
                <a:schemeClr val="tx1"/>
              </a:solidFill>
            </a:endParaRPr>
          </a:p>
        </p:txBody>
      </p:sp>
      <p:sp>
        <p:nvSpPr>
          <p:cNvPr id="2" name="Прямоугольник 1"/>
          <p:cNvSpPr/>
          <p:nvPr/>
        </p:nvSpPr>
        <p:spPr>
          <a:xfrm>
            <a:off x="3048000" y="2274838"/>
            <a:ext cx="6096000" cy="369332"/>
          </a:xfrm>
          <a:prstGeom prst="rect">
            <a:avLst/>
          </a:prstGeom>
        </p:spPr>
        <p:txBody>
          <a:bodyPr>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dirty="0">
              <a:effectLst/>
              <a:latin typeface="Times New Roman" panose="02020603050405020304" pitchFamily="18" charset="0"/>
              <a:ea typeface="Times New Roman" panose="02020603050405020304" pitchFamily="18" charset="0"/>
            </a:endParaRPr>
          </a:p>
        </p:txBody>
      </p:sp>
      <p:sp>
        <p:nvSpPr>
          <p:cNvPr id="3" name="Прямоугольник 2"/>
          <p:cNvSpPr/>
          <p:nvPr/>
        </p:nvSpPr>
        <p:spPr>
          <a:xfrm>
            <a:off x="316707" y="1707354"/>
            <a:ext cx="11558586" cy="4401205"/>
          </a:xfrm>
          <a:prstGeom prst="rect">
            <a:avLst/>
          </a:prstGeom>
        </p:spPr>
        <p:txBody>
          <a:bodyPr wrap="square">
            <a:spAutoFit/>
          </a:bodyPr>
          <a:lstStyle/>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Шағылыстырудың әлсіреуін өлшеуге қажетті динамикалық диапазонның мәні -30... -80 дБ болатындықтан, мұндай өлшеулер үшін жоғары шығыс қуаты бар лазер көзі қажет. Сонымен қатар, лазерлік сәулелену жеткілікті тұрақты болуы керек, өйткені өлшеулер ұзақ уақыт бойы жүргізіледі.</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OCWR әдісінің дәлдігі кірістіру жоғалуына және компоненттердің шағылыстарына байланысты. Дәлдікті жақсарту үшін 2 шарт орындалуы керек:</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1)аспап белгілі шағылысу үшін калибрленген болуы керек;</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2)фондық шығарындыларды өлшеу қажет (фондық қайтарым жоғалуы - өлшенбейтін құрылғылардан көрсетілетін қуат деңгейлері - содан кейін өлшеу нәтижелерінен шегерілуі керек.</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Дәл өлшемдер үшін OCWR калибрлеу үшін көздің шығысына калибрлеу кабелі қосылған. Содан кейін қайтарылған қуат деңгейі өлшенеді, оған қарсы барлық кейінгі өлшемдер салыстырылады.</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a:p>
            <a:pPr indent="450215" algn="just">
              <a:spcAft>
                <a:spcPts val="0"/>
              </a:spcAft>
            </a:pPr>
            <a:r>
              <a:rPr lang="kk-KZ" sz="2000" dirty="0">
                <a:latin typeface="Times New Roman" panose="02020603050405020304" pitchFamily="18" charset="0"/>
                <a:ea typeface="Times New Roman" panose="02020603050405020304" pitchFamily="18" charset="0"/>
                <a:cs typeface="Times New Roman" panose="02020603050405020304" pitchFamily="18" charset="0"/>
              </a:rPr>
              <a:t>Қайтару шығыны децибелмен көрсетіледі. Сонымен, егер көзге қайтарылған қуат кіріс қуатының 0,001 бөлігін құраса, онда қайтару шығыны - 30 дБ (- 10 1г 0,001) болады. Қайтару шығынының мәні неғұрлым көп болса (абсолюттік мәнде), олардың сәулелену көзіне әсері және талшықтағы жоғалтуларды өлшеу қателігінің шамасы соғұрлым аз болады</a:t>
            </a:r>
            <a:r>
              <a:rPr lang="kk-KZ" sz="20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678230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TM03457444[[fn=Базис]]</Template>
  <TotalTime>328</TotalTime>
  <Words>2008</Words>
  <Application>Microsoft Office PowerPoint</Application>
  <PresentationFormat>Широкоэкранный</PresentationFormat>
  <Paragraphs>149</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Учетная запись Майкрософт</dc:creator>
  <cp:lastModifiedBy>Учетная запись Майкрософт</cp:lastModifiedBy>
  <cp:revision>39</cp:revision>
  <dcterms:created xsi:type="dcterms:W3CDTF">2022-07-25T13:01:11Z</dcterms:created>
  <dcterms:modified xsi:type="dcterms:W3CDTF">2022-08-04T14:44:51Z</dcterms:modified>
</cp:coreProperties>
</file>