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6" r:id="rId5"/>
    <p:sldId id="257" r:id="rId6"/>
    <p:sldId id="259" r:id="rId7"/>
    <p:sldId id="263" r:id="rId8"/>
    <p:sldId id="258" r:id="rId9"/>
    <p:sldId id="260" r:id="rId10"/>
    <p:sldId id="262" r:id="rId11"/>
    <p:sldId id="261" r:id="rId12"/>
    <p:sldId id="265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4660"/>
  </p:normalViewPr>
  <p:slideViewPr>
    <p:cSldViewPr>
      <p:cViewPr varScale="1">
        <p:scale>
          <a:sx n="61" d="100"/>
          <a:sy n="61" d="100"/>
        </p:scale>
        <p:origin x="27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BC26-7876-471E-B5A6-5C736B15326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E165-3899-4889-A474-92FF5B6BD5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BC26-7876-471E-B5A6-5C736B15326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E165-3899-4889-A474-92FF5B6BD5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BC26-7876-471E-B5A6-5C736B15326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E165-3899-4889-A474-92FF5B6BD5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BC26-7876-471E-B5A6-5C736B15326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E165-3899-4889-A474-92FF5B6BD5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BC26-7876-471E-B5A6-5C736B15326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E165-3899-4889-A474-92FF5B6BD5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BC26-7876-471E-B5A6-5C736B15326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E165-3899-4889-A474-92FF5B6BD5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BC26-7876-471E-B5A6-5C736B15326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E165-3899-4889-A474-92FF5B6BD5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BC26-7876-471E-B5A6-5C736B15326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E165-3899-4889-A474-92FF5B6BD5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BC26-7876-471E-B5A6-5C736B15326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E165-3899-4889-A474-92FF5B6BD5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BC26-7876-471E-B5A6-5C736B15326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04E165-3899-4889-A474-92FF5B6BD5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BC26-7876-471E-B5A6-5C736B15326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E165-3899-4889-A474-92FF5B6BD5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BAEBC26-7876-471E-B5A6-5C736B153269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604E165-3899-4889-A474-92FF5B6BD5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cgis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420888"/>
            <a:ext cx="7520940" cy="3579849"/>
          </a:xfrm>
        </p:spPr>
        <p:txBody>
          <a:bodyPr>
            <a:normAutofit fontScale="92500" lnSpcReduction="20000"/>
          </a:bodyPr>
          <a:lstStyle/>
          <a:p>
            <a:pPr marL="0" indent="0"/>
            <a:endParaRPr lang="ru-RU" dirty="0"/>
          </a:p>
          <a:p>
            <a:pPr marL="0" indent="0"/>
            <a:endParaRPr lang="ru-RU" dirty="0"/>
          </a:p>
          <a:p>
            <a:pPr marL="0" indent="0" algn="ctr"/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  <a:sym typeface="Montserrat" charset="-52"/>
              </a:rPr>
              <a:t>Дисциплина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  <a:sym typeface="Montserrat" charset="-52"/>
              </a:rPr>
              <a:t>WEB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  <a:sym typeface="Montserrat" charset="-52"/>
              </a:rPr>
              <a:t> - ГИС</a:t>
            </a:r>
          </a:p>
          <a:p>
            <a:pPr marL="0" indent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Лекция №8.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ArcGIS online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/>
            <a:r>
              <a:rPr lang="ru-RU" sz="1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</a:t>
            </a:r>
            <a:r>
              <a:rPr lang="ru-RU" sz="17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Орынбасарова</a:t>
            </a:r>
            <a:r>
              <a:rPr lang="ru-RU" sz="1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Э.О.</a:t>
            </a:r>
            <a:r>
              <a:rPr lang="en-US" sz="1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,PhD</a:t>
            </a:r>
            <a:r>
              <a:rPr lang="ru-RU" sz="1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r"/>
            <a:r>
              <a:rPr lang="en-US" sz="17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e.orynbassarova@satbayev.university</a:t>
            </a:r>
            <a:endParaRPr lang="ru-RU" sz="17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57562" y="260648"/>
            <a:ext cx="2428875" cy="964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757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836712"/>
            <a:ext cx="4752528" cy="1944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Анонимный доступ (</a:t>
            </a: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Anonymous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любое лицо может подключиться к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ArcGIS.com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 целью поиска, просмотра и взаимодействия с интеллектуальными, интерактивными картами, опубликованными или распространяемыми другими пользователями. Однако для создания и обмена картами вам необходима учетная запись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ArcGIS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(а значит, переход на следующий уровень).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869160"/>
            <a:ext cx="4104456" cy="16552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ArcGIS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для организаций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после получения подписки организации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ArcGIS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предоставит вам главную учетную запись для вашей организации, позволяющую использовать всю мощь ГИС-содержания для обмена сделанной вами работы в рамках всей организации.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2924944"/>
            <a:ext cx="5140541" cy="18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Частная / индивидуальная (</a:t>
            </a: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учетная запись </a:t>
            </a: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ArcGIS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подписавшись на учетную запись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ArcGIS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вы можете начать загрузку ваших личных данных, создание и обмен собственных веб-карт и смешанных сервисов (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mashup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участвовать в группах пользователей и сообществах, а также начать внедрение и использование существующих сервисов географической информации, распространяемых другими пользователями.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3907" y="135301"/>
            <a:ext cx="8240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     </a:t>
            </a:r>
            <a:r>
              <a:rPr lang="ru-RU" b="1" dirty="0"/>
              <a:t>Для использования </a:t>
            </a:r>
            <a:r>
              <a:rPr lang="ru-RU" b="1" dirty="0" err="1"/>
              <a:t>ArcGIS</a:t>
            </a:r>
            <a:r>
              <a:rPr lang="ru-RU" b="1" dirty="0"/>
              <a:t> </a:t>
            </a:r>
            <a:r>
              <a:rPr lang="ru-RU" b="1" dirty="0" err="1"/>
              <a:t>Online</a:t>
            </a:r>
            <a:r>
              <a:rPr lang="ru-RU" b="1" dirty="0"/>
              <a:t> имеется </a:t>
            </a:r>
            <a:r>
              <a:rPr lang="en-US" b="1" dirty="0"/>
              <a:t>3</a:t>
            </a:r>
            <a:r>
              <a:rPr lang="ru-RU" b="1" dirty="0"/>
              <a:t> уровня доступа</a:t>
            </a:r>
          </a:p>
        </p:txBody>
      </p:sp>
    </p:spTree>
    <p:extLst>
      <p:ext uri="{BB962C8B-B14F-4D97-AF65-F5344CB8AC3E}">
        <p14:creationId xmlns:p14="http://schemas.microsoft.com/office/powerpoint/2010/main" val="391385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80512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ArcGIS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представляет собой полную систему, которая позволяет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собирать, организовывать, управлять, анализировать, обмениваться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распределять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географическую информацию. Является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мировым лидером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среди платформ для построения и использования геоинформационных систем (ГИС). Платформа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ArcGIS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позволяет публиковать географическую информацию для доступа и использования любыми пользователями. Система доступна в любой точке.</a:t>
            </a:r>
          </a:p>
        </p:txBody>
      </p:sp>
      <p:pic>
        <p:nvPicPr>
          <p:cNvPr id="1026" name="Picture 2" descr="ArcGIS — это полноценная система ГИС. ArcG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54326"/>
            <a:ext cx="9144001" cy="510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63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4797151"/>
            <a:ext cx="9144000" cy="20218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ArcGIS</a:t>
            </a: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Online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предоставляет место для размещения в сети ваших карт с соответствующей графической информации, а также обмена ею с пользователями. Это система управления географической информацией, позволяющая вам обмениваться вашим содержанием, а также размещать его в ГИС приложениях и на веб-сайтах конечных пользователей. Ваши пользователи подключаются к данным картам и приложениям для использования размещенного содержания, которым вы управляете в облаке 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ArcGIS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Online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 также в локальных системах.</a:t>
            </a:r>
          </a:p>
        </p:txBody>
      </p:sp>
      <p:pic>
        <p:nvPicPr>
          <p:cNvPr id="2050" name="Picture 2" descr="ArcGIS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57"/>
            <a:ext cx="9144000" cy="475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754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188640"/>
            <a:ext cx="2828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b="1" dirty="0"/>
              <a:t>Что позволяет </a:t>
            </a:r>
            <a:r>
              <a:rPr lang="en-US" b="1" dirty="0"/>
              <a:t>ArcGIS?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210292" y="696832"/>
            <a:ext cx="7674075" cy="48463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Создавать, обмениваться и использовать интеллектуальные карты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239357" y="1484784"/>
            <a:ext cx="4692684" cy="48463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Компиляция географической информации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210293" y="2201267"/>
            <a:ext cx="6089900" cy="48463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Создавать и управлять базами географических данных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210293" y="2879228"/>
            <a:ext cx="6161908" cy="48463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Решение задач при помощи пространственного анализа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210293" y="3645024"/>
            <a:ext cx="4649740" cy="48463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приложений на основании карт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202933" y="4401300"/>
            <a:ext cx="8329508" cy="48463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Связь и обмен информацией с использованием силы географии и визуализации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4255545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4624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Обычно люди используют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ArcGIS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потому, что она помогает им: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210293" y="696832"/>
            <a:ext cx="2509104" cy="48463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</a:rPr>
              <a:t>Решать проблемы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203761" y="1386008"/>
            <a:ext cx="3408437" cy="48463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</a:rPr>
              <a:t>Принимать лучшие решения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179512" y="1988840"/>
            <a:ext cx="4128517" cy="48463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</a:rPr>
              <a:t>Выполнять успешное планирование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171073" y="2643848"/>
            <a:ext cx="3498513" cy="48463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</a:rPr>
              <a:t>Лучше использовать ресурсы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71073" y="3293483"/>
            <a:ext cx="4392488" cy="48463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</a:rPr>
              <a:t>Предвидеть и управлять изменениями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71073" y="3933056"/>
            <a:ext cx="6129119" cy="48463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</a:rPr>
              <a:t>Управлять и более эффективно использовать операции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171073" y="4509120"/>
            <a:ext cx="8433375" cy="48463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</a:rPr>
              <a:t>Продвигать сотрудничество между командами, дисциплинами и институтами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192138" y="5085184"/>
            <a:ext cx="3659782" cy="48463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</a:rPr>
              <a:t>Улучшать понимание и знания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160716" y="5701779"/>
            <a:ext cx="5376351" cy="48463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</a:rPr>
              <a:t>Более эффективно обмениваться информацией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179512" y="6309320"/>
            <a:ext cx="5256584" cy="48463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</a:rPr>
              <a:t>Получать образование и мотивировать других</a:t>
            </a:r>
          </a:p>
        </p:txBody>
      </p:sp>
    </p:spTree>
    <p:extLst>
      <p:ext uri="{BB962C8B-B14F-4D97-AF65-F5344CB8AC3E}">
        <p14:creationId xmlns:p14="http://schemas.microsoft.com/office/powerpoint/2010/main" val="1460856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оллаж карт ArcG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" y="1754326"/>
            <a:ext cx="9143999" cy="510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Карты, подготовленные при помощи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Ar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GIS, отображают информацию и используют ее в работе для поддержки запросов, анализа, планирования и управления. Это ключевой момент в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Ar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GIS: карты являются и конечным продуктом работы ГИС, и инструментом такой работы. Карты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ArcGIS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представляют собой интерактивное окно, при помощи которого люди могут визуализировать, изучать, анализировать и обновлять географическую информацию.</a:t>
            </a:r>
          </a:p>
        </p:txBody>
      </p:sp>
    </p:spTree>
    <p:extLst>
      <p:ext uri="{BB962C8B-B14F-4D97-AF65-F5344CB8AC3E}">
        <p14:creationId xmlns:p14="http://schemas.microsoft.com/office/powerpoint/2010/main" val="4140466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абочие зоны живой природы (Wildlife Operational Areas)—Deepwater Horizon/B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" y="1700808"/>
            <a:ext cx="4176464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99587" y="1124744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err="1"/>
              <a:t>ArcGIS</a:t>
            </a:r>
            <a:r>
              <a:rPr lang="ru-RU" sz="1600" dirty="0"/>
              <a:t> позволяет вам синтезировать данные из нескольких источников в один связанный географический вид. К таким источникам данных относится информация из географических баз данных, табличных данных из систем управления базами данных (СУБД) и других систем предприятия, файлов, электронных таблиц, фотографий и видео с географическими метками, KML, CAD данных, данных реального времени с датчиков, аэрокосмических и спутниковых изображений и т. д. Фактически любая запись с географической ссылкой, например, с названием улицы, города, идентификатора земельного участка, GPS координатами и т. д., может быть размещена на карте и к ней может быть получен доступ.</a:t>
            </a:r>
          </a:p>
        </p:txBody>
      </p:sp>
    </p:spTree>
    <p:extLst>
      <p:ext uri="{BB962C8B-B14F-4D97-AF65-F5344CB8AC3E}">
        <p14:creationId xmlns:p14="http://schemas.microsoft.com/office/powerpoint/2010/main" val="1576977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32587" y="118299"/>
            <a:ext cx="8352928" cy="72008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Приложения конечных пользователей и веб-сайты на основе 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ArcGIS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Online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6583" y="889185"/>
            <a:ext cx="8424936" cy="23042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Информационные продукты 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ArcGIS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Online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могут использоваться для множества типов приложений — интернет, мобильных, приложений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Windows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т. д. 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ArcGIS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Online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также позволяет пользователям, не являющимся специалистами в ГИС, создать собственные карты и продукты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геоданных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путем смешивания существующих слоев, добавления новых слоев из электронных таблиц или простым рисованием на самой карте.</a:t>
            </a:r>
          </a:p>
        </p:txBody>
      </p:sp>
      <p:pic>
        <p:nvPicPr>
          <p:cNvPr id="4098" name="Picture 2" descr="Приложения на осно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65770"/>
            <a:ext cx="7848872" cy="35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080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764704"/>
            <a:ext cx="3710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/>
              <a:t>Кто использует </a:t>
            </a:r>
            <a:r>
              <a:rPr lang="en-US" b="1" dirty="0"/>
              <a:t>ArcGIS Online?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484784"/>
            <a:ext cx="9144000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Платформа </a:t>
            </a:r>
            <a:r>
              <a:rPr lang="ru-RU" dirty="0" err="1"/>
              <a:t>ArcGIS</a:t>
            </a:r>
            <a:r>
              <a:rPr lang="ru-RU" dirty="0"/>
              <a:t> </a:t>
            </a:r>
            <a:r>
              <a:rPr lang="ru-RU" dirty="0" err="1"/>
              <a:t>Online</a:t>
            </a:r>
            <a:r>
              <a:rPr lang="ru-RU" dirty="0"/>
              <a:t> позволяет сделать вашу географическую информацию доступной всем пользователям, например: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i="1" dirty="0"/>
              <a:t>пользователям, не являющимся специалистами в данной области, через использование самостоятельных картографических сервисов;</a:t>
            </a:r>
            <a:endParaRPr lang="en-US" i="1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i="1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i="1" dirty="0"/>
              <a:t>веб-разработчикам, комбинирующим географическое содержание и инструменты для создания веб-страниц и приложений, использующих эти данные;</a:t>
            </a:r>
            <a:endParaRPr lang="en-US" i="1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i="1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i="1" dirty="0"/>
              <a:t>людям, не имеющим программного обеспечения ГИС или не прошедшим обучение;</a:t>
            </a:r>
            <a:endParaRPr lang="en-US" i="1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i="1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i="1" dirty="0"/>
              <a:t>специалистам в области географической информации для распространения детализированных данных, моделей анализа, специальной совместной подготовки, рабочих процессов и подготовки в более широком сообществе;</a:t>
            </a:r>
            <a:endParaRPr lang="en-US" i="1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i="1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i="1" dirty="0"/>
              <a:t>архитекторам и разработчикам системы, которым необходима интеграция картирования и географическая функциональность в их решениях.</a:t>
            </a:r>
          </a:p>
        </p:txBody>
      </p:sp>
    </p:spTree>
    <p:extLst>
      <p:ext uri="{BB962C8B-B14F-4D97-AF65-F5344CB8AC3E}">
        <p14:creationId xmlns:p14="http://schemas.microsoft.com/office/powerpoint/2010/main" val="1511174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29EB401969BE48A8E27AB480060B2D" ma:contentTypeVersion="4" ma:contentTypeDescription="Create a new document." ma:contentTypeScope="" ma:versionID="3f38229f54613b751a50037e9bf0bd4a">
  <xsd:schema xmlns:xsd="http://www.w3.org/2001/XMLSchema" xmlns:xs="http://www.w3.org/2001/XMLSchema" xmlns:p="http://schemas.microsoft.com/office/2006/metadata/properties" xmlns:ns2="993f9c6c-c197-433b-b481-a90beafbd238" targetNamespace="http://schemas.microsoft.com/office/2006/metadata/properties" ma:root="true" ma:fieldsID="85c64cbeaa707780b12847667a35113c" ns2:_="">
    <xsd:import namespace="993f9c6c-c197-433b-b481-a90beafbd2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f9c6c-c197-433b-b481-a90beafbd2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23ED51-39BE-4D6B-87E9-F9A8D38CA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3f9c6c-c197-433b-b481-a90beafbd2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2FD974-1A2D-4BE9-BDE2-6C08E5BA88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4E88062-EB24-4898-B826-AAC37D8400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262</TotalTime>
  <Words>763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Franklin Gothic Book</vt:lpstr>
      <vt:lpstr>Franklin Gothic Medium</vt:lpstr>
      <vt:lpstr>Times New Roman</vt:lpstr>
      <vt:lpstr>Wingdings</vt:lpstr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Rustem Akhmetov</cp:lastModifiedBy>
  <cp:revision>11</cp:revision>
  <dcterms:created xsi:type="dcterms:W3CDTF">2020-01-28T02:54:15Z</dcterms:created>
  <dcterms:modified xsi:type="dcterms:W3CDTF">2022-10-31T09:43:07Z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0x0101006429EB401969BE48A8E27AB480060B2D</vt:lpwstr>
  </property>
</Properties>
</file>