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4"/>
  </p:sldMasterIdLst>
  <p:sldIdLst>
    <p:sldId id="279" r:id="rId5"/>
    <p:sldId id="271" r:id="rId6"/>
    <p:sldId id="272" r:id="rId7"/>
    <p:sldId id="273" r:id="rId8"/>
    <p:sldId id="280" r:id="rId9"/>
    <p:sldId id="27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B32"/>
    <a:srgbClr val="363D48"/>
    <a:srgbClr val="4A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80517-4BA8-C1AC-5EB3-CD055CA55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C64FC6-0BB4-4191-5AFE-A694A4320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1B8D2-33D0-6F5E-18CC-00FAD5B3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24F3E-7924-8549-C2A0-50D405BE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9BA50-DC84-C110-EC3E-47EEE6AE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A9CE70-3289-E6F7-B840-B73745A5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14490-FE31-6CC0-EDE4-E2E3CDEE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2C0F3A-4FA5-B74B-D133-CA8D9991E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248F2-A04C-C3EC-9AEF-AAA4034D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34CCFB-3AB4-C4DB-C8E2-8BFC20EE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9F5B6-BB12-170B-5C4C-599E0BF4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5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359E9A-2128-B1E4-0E06-424CB7331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78C4CD-730A-A2DF-B279-379619EF8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D2AA9-B674-0200-E199-89663569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4B399-CBEC-0D52-A093-4EFDF785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B3C37-AD5B-4C51-C2AE-219D5A2D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3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FA542-4E79-0E3C-B474-CD5FD662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2EB92-951D-CDBF-61DF-DEF1A8D22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53E39-3A9C-6652-BEC8-7F87B4EC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BFE36A-4ADE-ACBC-D396-8AF4E15C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253AF-78BD-9BBC-A5E6-C23096F6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3749F-0193-4F28-B27A-598516B8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83024-D1A2-57E9-F6CD-BC1312D94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125D6-8D25-BB57-EAD2-9E215C2D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96611-A890-BFCB-575F-4FDFCAB2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A59F4-D698-D571-05CC-90DF87E4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6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6A080-0877-2E94-B6C4-2990E4A4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2C908-DDF3-5B48-0308-20E5BD405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1DF07B-9E7D-BE29-6076-59105DC3C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E13A00-06C3-22F1-1AE9-4365FCDC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69209-E00F-C633-C221-020373C7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E1AB79-E763-1675-B508-002CBC4A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3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7E138-31B0-99FD-16FC-A0F1EE93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D117DA-0F15-9CFD-DABF-FAE9F34F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55870-C473-0221-30BB-B27750B4C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F20223-9906-60D5-B522-2C0EE4C9E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DBFB95-2880-659D-B254-357CF13EF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706F9B-6AB9-9F9B-8230-D30C2E79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D0F816-5621-3B87-3750-78227A01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C8A6AF-FF19-3AE1-0C9E-BD4B12A3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D6FD8-83C3-BF61-6895-4CD6FAC7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470D09-6693-B285-46CD-A9F42BB2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3637-E70C-0D8B-A5EF-2510E22E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2E6639-507C-45E2-1706-3BBB9ED7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1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66945A-8514-F41E-E5C5-EFE325E6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F91039-0C4D-E8D7-D8C8-B39FF169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3CB2B2-9075-A666-A3CE-D2EA1CCE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5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5B710-3B84-3F1F-A485-A6AF75C3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9FCC3-0395-FAB2-B925-76665C2B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C7C15A-0CCF-43C9-1D00-D78AD3ECB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37B18C-0D42-985C-CAD5-4E7850CF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7C0EB1-3AA4-1801-6C7B-7A52899E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5BAB0-CEA3-5C8A-DFA1-603343AB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3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0E5D3-4524-A68F-74D2-B179A511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8EE8EA-A18E-7B57-69C7-E31BE0A98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4D8D9B-D580-6188-CBC5-EC9F689BC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0F2B7-490B-5764-2ADE-A6803416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371BB3-86BD-DE27-A03B-E09BADCA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C09FF2-51A3-3230-E2F4-F5FD44BB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3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9776E-38ED-5FAC-4958-5BB6F1E2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B594F-25ED-554F-4ADA-B9E08F7A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4E277-CD58-E298-E85D-8263AE801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36951-4F77-9B8E-B099-C41AE7EC4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51481-5463-A70C-ADCE-7C448D25F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9C318C-17A3-4775-202C-0087BFAD12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Дисциплина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WEB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 - ГИС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Лекция №9.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Геосерверы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Э.О.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,PhD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e.orynbassarova@satbayev.university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4617" y="235879"/>
            <a:ext cx="3238500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75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zeservers.ru/wp-content/uploads/5/e/e/5eea65c04d0dfd8af82d5ce216e44331.png">
            <a:extLst>
              <a:ext uri="{FF2B5EF4-FFF2-40B4-BE49-F238E27FC236}">
                <a16:creationId xmlns:a16="http://schemas.microsoft.com/office/drawing/2014/main" id="{DBEC5CD4-CC39-4B92-9ADE-FEB4B90E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4236"/>
            <a:ext cx="7624354" cy="56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8BC250-A050-4979-81C1-0CDBCECC0C71}"/>
              </a:ext>
            </a:extLst>
          </p:cNvPr>
          <p:cNvSpPr/>
          <p:nvPr/>
        </p:nvSpPr>
        <p:spPr>
          <a:xfrm>
            <a:off x="7687112" y="2154738"/>
            <a:ext cx="4132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      ГИС-сервер</a:t>
            </a:r>
            <a:r>
              <a:rPr lang="ru-RU" dirty="0"/>
              <a:t> – это комплекс программного обеспечения, предназначенного для публикации пространственных данных, карт и алгоритмов (моделей) их обработки в локальных или глобальных сетях (в том числе в сети Интернет), а также обработки запросов к ним.</a:t>
            </a:r>
          </a:p>
        </p:txBody>
      </p:sp>
    </p:spTree>
    <p:extLst>
      <p:ext uri="{BB962C8B-B14F-4D97-AF65-F5344CB8AC3E}">
        <p14:creationId xmlns:p14="http://schemas.microsoft.com/office/powerpoint/2010/main" val="2882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5574D2-082D-490A-8510-F7361F1C347D}"/>
              </a:ext>
            </a:extLst>
          </p:cNvPr>
          <p:cNvSpPr/>
          <p:nvPr/>
        </p:nvSpPr>
        <p:spPr>
          <a:xfrm>
            <a:off x="1185645" y="290257"/>
            <a:ext cx="3176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Esri</a:t>
            </a:r>
            <a:r>
              <a:rPr lang="en-US" sz="2400" b="1" dirty="0"/>
              <a:t> Geoportal Server</a:t>
            </a:r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48B781-ECFD-4FCB-8483-B077987903A5}"/>
              </a:ext>
            </a:extLst>
          </p:cNvPr>
          <p:cNvSpPr/>
          <p:nvPr/>
        </p:nvSpPr>
        <p:spPr>
          <a:xfrm>
            <a:off x="1110144" y="928487"/>
            <a:ext cx="10198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- </a:t>
            </a:r>
            <a:r>
              <a:rPr lang="ru-RU" dirty="0"/>
              <a:t>это бесплатный продукт с открытым исходным кодом, который позволяет обнаруживать и использовать </a:t>
            </a:r>
            <a:r>
              <a:rPr lang="ru-RU" dirty="0" err="1"/>
              <a:t>геопространственные</a:t>
            </a:r>
            <a:r>
              <a:rPr lang="ru-RU" dirty="0"/>
              <a:t> ресурсы, включая наборы данных, растры и веб-службы. Это помогает организациям управлять и публиковать метаданные для своих </a:t>
            </a:r>
            <a:r>
              <a:rPr lang="ru-RU" dirty="0" err="1"/>
              <a:t>геопространственных</a:t>
            </a:r>
            <a:r>
              <a:rPr lang="ru-RU" dirty="0"/>
              <a:t> ресурсов, чтобы пользователи могли находить эти ресурсы и подключаться к ним.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2C32D2-2E7B-4014-A5EF-0EBB5FD87C69}"/>
              </a:ext>
            </a:extLst>
          </p:cNvPr>
          <p:cNvSpPr/>
          <p:nvPr/>
        </p:nvSpPr>
        <p:spPr>
          <a:xfrm>
            <a:off x="1034641" y="3631981"/>
            <a:ext cx="4728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ru-RU" dirty="0"/>
              <a:t>Сокращение времени и избыточности</a:t>
            </a:r>
            <a:endParaRPr lang="en-US" dirty="0"/>
          </a:p>
          <a:p>
            <a:endParaRPr lang="en-US" dirty="0"/>
          </a:p>
          <a:p>
            <a:r>
              <a:rPr lang="en-US" dirty="0"/>
              <a:t>- </a:t>
            </a:r>
            <a:r>
              <a:rPr lang="ru-RU" dirty="0"/>
              <a:t>Поддерживать целостность данных</a:t>
            </a:r>
            <a:endParaRPr lang="en-US" dirty="0"/>
          </a:p>
          <a:p>
            <a:endParaRPr lang="en-US" dirty="0"/>
          </a:p>
          <a:p>
            <a:r>
              <a:rPr lang="en-US" dirty="0"/>
              <a:t>- </a:t>
            </a:r>
            <a:r>
              <a:rPr lang="ru-RU" dirty="0"/>
              <a:t>Включите легкий поиск и обнаружение</a:t>
            </a:r>
          </a:p>
        </p:txBody>
      </p:sp>
      <p:pic>
        <p:nvPicPr>
          <p:cNvPr id="2050" name="Picture 2" descr="https://i.ytimg.com/vi/vpyTuH7ZTuU/0.jpg">
            <a:extLst>
              <a:ext uri="{FF2B5EF4-FFF2-40B4-BE49-F238E27FC236}">
                <a16:creationId xmlns:a16="http://schemas.microsoft.com/office/drawing/2014/main" id="{A29A0BC5-96EA-4F37-AE16-DAB26F7A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23" y="2305381"/>
            <a:ext cx="5507373" cy="41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AAB2C1-4696-4709-8E60-86B72E5DDB4D}"/>
              </a:ext>
            </a:extLst>
          </p:cNvPr>
          <p:cNvSpPr/>
          <p:nvPr/>
        </p:nvSpPr>
        <p:spPr>
          <a:xfrm>
            <a:off x="1110144" y="3028890"/>
            <a:ext cx="410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</a:t>
            </a:r>
            <a:r>
              <a:rPr lang="en-US" sz="2000" b="1" dirty="0"/>
              <a:t> Geoportal Server</a:t>
            </a:r>
            <a:r>
              <a:rPr lang="ru-RU" sz="2000" b="1" dirty="0"/>
              <a:t> возможно </a:t>
            </a:r>
          </a:p>
        </p:txBody>
      </p:sp>
    </p:spTree>
    <p:extLst>
      <p:ext uri="{BB962C8B-B14F-4D97-AF65-F5344CB8AC3E}">
        <p14:creationId xmlns:p14="http://schemas.microsoft.com/office/powerpoint/2010/main" val="34598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lay-lh.googleusercontent.com/6A7zjAR0RluYGLQW1RfMWBkIOiGCBDxa8J1vOGqMckc5UN_4FpeWieKmyg-FTjb75dU">
            <a:extLst>
              <a:ext uri="{FF2B5EF4-FFF2-40B4-BE49-F238E27FC236}">
                <a16:creationId xmlns:a16="http://schemas.microsoft.com/office/drawing/2014/main" id="{35F28BEB-75FC-43D9-AD00-2AA0BDED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0" y="427839"/>
            <a:ext cx="2013358" cy="20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E3C8CB-4207-4620-B836-C8E2B8C7A1C2}"/>
              </a:ext>
            </a:extLst>
          </p:cNvPr>
          <p:cNvSpPr/>
          <p:nvPr/>
        </p:nvSpPr>
        <p:spPr>
          <a:xfrm>
            <a:off x="5514363" y="10670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pt-sans-light"/>
              </a:rPr>
              <a:t>       </a:t>
            </a:r>
            <a:r>
              <a:rPr lang="ru-RU" dirty="0">
                <a:latin typeface="pt-sans-light"/>
              </a:rPr>
              <a:t>Цифровая</a:t>
            </a:r>
            <a:r>
              <a:rPr lang="en-US" dirty="0">
                <a:latin typeface="pt-sans-light"/>
              </a:rPr>
              <a:t> </a:t>
            </a:r>
            <a:r>
              <a:rPr lang="ru-RU" dirty="0">
                <a:latin typeface="pt-sans-light"/>
              </a:rPr>
              <a:t>инфраструктурная платформа для создания картографических веб-приложений и геоинформационных порталов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54C729-FE33-4C05-8A29-973805C0B30B}"/>
              </a:ext>
            </a:extLst>
          </p:cNvPr>
          <p:cNvSpPr/>
          <p:nvPr/>
        </p:nvSpPr>
        <p:spPr>
          <a:xfrm>
            <a:off x="3190613" y="1067039"/>
            <a:ext cx="1675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pt-sans-light"/>
              </a:rPr>
              <a:t>CoGIS</a:t>
            </a:r>
            <a:endParaRPr lang="ru-RU" sz="36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17D95E-667E-4E3A-AEFD-9A9146CCBC55}"/>
              </a:ext>
            </a:extLst>
          </p:cNvPr>
          <p:cNvSpPr/>
          <p:nvPr/>
        </p:nvSpPr>
        <p:spPr>
          <a:xfrm>
            <a:off x="412459" y="2893310"/>
            <a:ext cx="41749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pt-sans-light"/>
              </a:rPr>
              <a:t>       </a:t>
            </a:r>
            <a:r>
              <a:rPr lang="ru-RU" sz="1600" dirty="0">
                <a:latin typeface="pt-sans-light"/>
              </a:rPr>
              <a:t>Отличительной особенностью платформы </a:t>
            </a:r>
            <a:r>
              <a:rPr lang="ru-RU" sz="1600" dirty="0" err="1">
                <a:latin typeface="pt-sans-light"/>
              </a:rPr>
              <a:t>CoGIS</a:t>
            </a:r>
            <a:r>
              <a:rPr lang="ru-RU" sz="1600" dirty="0">
                <a:latin typeface="pt-sans-light"/>
              </a:rPr>
              <a:t> является возможность создания тематических картографических веб-приложений, не прибегая к классическому программированию.</a:t>
            </a:r>
          </a:p>
          <a:p>
            <a:pPr algn="just"/>
            <a:r>
              <a:rPr lang="en-US" sz="1600" dirty="0">
                <a:latin typeface="pt-sans-light"/>
              </a:rPr>
              <a:t>      </a:t>
            </a:r>
            <a:r>
              <a:rPr lang="ru-RU" sz="1600" dirty="0">
                <a:latin typeface="pt-sans-light"/>
              </a:rPr>
              <a:t>Работа с конструктором приложений, который является основным инструментом для настройки платформы, не требует никаких специальных технических навыков и знания языков программирования. </a:t>
            </a:r>
          </a:p>
        </p:txBody>
      </p:sp>
      <p:pic>
        <p:nvPicPr>
          <p:cNvPr id="3078" name="Picture 6" descr="https://cogis.dataeast.com/media/1723/gptool_good.png">
            <a:extLst>
              <a:ext uri="{FF2B5EF4-FFF2-40B4-BE49-F238E27FC236}">
                <a16:creationId xmlns:a16="http://schemas.microsoft.com/office/drawing/2014/main" id="{31CE8111-0506-463E-91BE-91FD7A980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/>
          <a:stretch/>
        </p:blipFill>
        <p:spPr bwMode="auto">
          <a:xfrm>
            <a:off x="4781726" y="2409065"/>
            <a:ext cx="7258967" cy="384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6A62C-530F-F9E2-6710-94E2861E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F19261-2557-49FD-63C4-D1191589D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700653"/>
              </p:ext>
            </p:extLst>
          </p:nvPr>
        </p:nvGraphicFramePr>
        <p:xfrm>
          <a:off x="0" y="0"/>
          <a:ext cx="12192004" cy="690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036">
                  <a:extLst>
                    <a:ext uri="{9D8B030D-6E8A-4147-A177-3AD203B41FA5}">
                      <a16:colId xmlns:a16="http://schemas.microsoft.com/office/drawing/2014/main" val="3840691596"/>
                    </a:ext>
                  </a:extLst>
                </a:gridCol>
                <a:gridCol w="2549742">
                  <a:extLst>
                    <a:ext uri="{9D8B030D-6E8A-4147-A177-3AD203B41FA5}">
                      <a16:colId xmlns:a16="http://schemas.microsoft.com/office/drawing/2014/main" val="77952718"/>
                    </a:ext>
                  </a:extLst>
                </a:gridCol>
                <a:gridCol w="2549742">
                  <a:extLst>
                    <a:ext uri="{9D8B030D-6E8A-4147-A177-3AD203B41FA5}">
                      <a16:colId xmlns:a16="http://schemas.microsoft.com/office/drawing/2014/main" val="513582793"/>
                    </a:ext>
                  </a:extLst>
                </a:gridCol>
                <a:gridCol w="2549742">
                  <a:extLst>
                    <a:ext uri="{9D8B030D-6E8A-4147-A177-3AD203B41FA5}">
                      <a16:colId xmlns:a16="http://schemas.microsoft.com/office/drawing/2014/main" val="2011833225"/>
                    </a:ext>
                  </a:extLst>
                </a:gridCol>
                <a:gridCol w="2549742">
                  <a:extLst>
                    <a:ext uri="{9D8B030D-6E8A-4147-A177-3AD203B41FA5}">
                      <a16:colId xmlns:a16="http://schemas.microsoft.com/office/drawing/2014/main" val="1276856392"/>
                    </a:ext>
                  </a:extLst>
                </a:gridCol>
              </a:tblGrid>
              <a:tr h="129397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900">
                          <a:effectLst/>
                        </a:rPr>
                        <a:t>ESRI Geoportal Server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 anchor="ctr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900">
                          <a:effectLst/>
                        </a:rPr>
                        <a:t>MapServer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 anchor="ctr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900">
                          <a:effectLst/>
                        </a:rPr>
                        <a:t>CartoDB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 anchor="ctr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en-US" sz="900">
                          <a:effectLst/>
                        </a:rPr>
                        <a:t>Manifold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 anchor="ctr"/>
                </a:tc>
                <a:extLst>
                  <a:ext uri="{0D108BD9-81ED-4DB2-BD59-A6C34878D82A}">
                    <a16:rowId xmlns:a16="http://schemas.microsoft.com/office/drawing/2014/main" val="1100535756"/>
                  </a:ext>
                </a:extLst>
              </a:tr>
              <a:tr h="1099867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900">
                          <a:effectLst/>
                        </a:rPr>
                        <a:t>Программный продукт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 anchor="ctr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Бесплатный программный продукт с открытым исходным кодом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Библиотека пространственных данных 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Средство упорядочивания новых данных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Серверная ГИС с открытым исходным кодом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Веб-платформа для создания пользовательских динамических карт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Облачная вычислительная платформа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Программное обеспечение с открытым исходным кодом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Коллектор ГИС (платный)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Комбинация карт, САПР, СУБД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Объединяет несколько автономных приложений: настольное приложение, библиотека объектов, интернет-картографический сервер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extLst>
                  <a:ext uri="{0D108BD9-81ED-4DB2-BD59-A6C34878D82A}">
                    <a16:rowId xmlns:a16="http://schemas.microsoft.com/office/drawing/2014/main" val="596169502"/>
                  </a:ext>
                </a:extLst>
              </a:tr>
              <a:tr h="2393829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900">
                          <a:effectLst/>
                        </a:rPr>
                        <a:t>Функциональные возможности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 anchor="ctr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Содержит инструменты для создания геопортала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Включает в себя шаблон веб-сайта, каталог метаданных средства визуализации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Может работать в связке с </a:t>
                      </a:r>
                      <a:r>
                        <a:rPr lang="en-US" sz="900">
                          <a:effectLst/>
                        </a:rPr>
                        <a:t>ArcGIS Server </a:t>
                      </a:r>
                      <a:r>
                        <a:rPr lang="ru-RU" sz="900">
                          <a:effectLst/>
                        </a:rPr>
                        <a:t>и использовать сервисы </a:t>
                      </a:r>
                      <a:r>
                        <a:rPr lang="en-US" sz="900">
                          <a:effectLst/>
                        </a:rPr>
                        <a:t>ArcGIS Online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Создание интернет-приложений с пространственной поддержкой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Публикация пространственных данных и картографических приложений в интернете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Основу составляет </a:t>
                      </a:r>
                      <a:r>
                        <a:rPr lang="en-US" sz="900">
                          <a:effectLst/>
                        </a:rPr>
                        <a:t>CGI</a:t>
                      </a:r>
                      <a:r>
                        <a:rPr lang="ru-RU" sz="900">
                          <a:effectLst/>
                        </a:rPr>
                        <a:t>-программа </a:t>
                      </a:r>
                      <a:r>
                        <a:rPr lang="en-US" sz="900">
                          <a:effectLst/>
                        </a:rPr>
                        <a:t>mapserv</a:t>
                      </a:r>
                      <a:r>
                        <a:rPr lang="ru-RU" sz="900">
                          <a:effectLst/>
                        </a:rPr>
                        <a:t>.</a:t>
                      </a:r>
                      <a:r>
                        <a:rPr lang="en-US" sz="900">
                          <a:effectLst/>
                        </a:rPr>
                        <a:t>exe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Позволяет использовать информацию, хранящуюся в базах данных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Создание собственных условных обозначений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Создание интерактивной карты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Содержит встроенный мощный редактор, который позволяет использовать специальные каскадные таблицы стилей для карт (</a:t>
                      </a:r>
                      <a:r>
                        <a:rPr lang="en-US" sz="900">
                          <a:effectLst/>
                        </a:rPr>
                        <a:t>CartoCSS</a:t>
                      </a:r>
                      <a:r>
                        <a:rPr lang="ru-RU" sz="900">
                          <a:effectLst/>
                        </a:rPr>
                        <a:t>)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Позволяет разместить данные в нескольких слоях на основе встроенной карты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Предоставляет дополнительные опции для публикации проекта в </a:t>
                      </a:r>
                      <a:r>
                        <a:rPr lang="en-US" sz="900">
                          <a:effectLst/>
                        </a:rPr>
                        <a:t>Twitter </a:t>
                      </a:r>
                      <a:r>
                        <a:rPr lang="ru-RU" sz="900">
                          <a:effectLst/>
                        </a:rPr>
                        <a:t>или </a:t>
                      </a:r>
                      <a:r>
                        <a:rPr lang="en-US" sz="900">
                          <a:effectLst/>
                        </a:rPr>
                        <a:t>Facebook</a:t>
                      </a:r>
                      <a:endParaRPr lang="ru-RU" sz="900">
                        <a:effectLst/>
                      </a:endParaRP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Позволяет создавать приложения и интегрировать туда геопространственные данные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Позволяет встраивать видео в интерактивную карту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Использование визуального интерфейса для работы с данными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Одновременное подключение ко многим источникам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Преобразование данных на месте в существующем хранилище или в коллекторе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Обработка терабайтных данных с использованием полностью параллельной технологии СУБД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Подключение к корпоративной СУБД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Выполнение ресурсозатратных и трудоемких задач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Встроенная функция чтения/записи баз данных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extLst>
                  <a:ext uri="{0D108BD9-81ED-4DB2-BD59-A6C34878D82A}">
                    <a16:rowId xmlns:a16="http://schemas.microsoft.com/office/drawing/2014/main" val="900983904"/>
                  </a:ext>
                </a:extLst>
              </a:tr>
              <a:tr h="1229264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900">
                          <a:effectLst/>
                        </a:rPr>
                        <a:t>Операции с данными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 anchor="ctr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Поиск, доступ, использование, обработка, визуализация, запрос, комбинирование, редактирование, публикация пространственных данных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Оформление картографической информации, ее публикация, просмотр, масштабирование, панорамирование, запрос, визуализация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Загрузка, редактирование, сохранение, публикация в сети интернет, настройка внешнего вида карты, создание и преобразование геометрии, перепроектирование, буферизация, обобщение, объединение, анализ, геовизуализация результатов исследования, анимация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Просмотр, захват, анализ, манипулирование, обработка, преобразование, извлечение, анализ, исследование данных, визуальные вычисления с базами данных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extLst>
                  <a:ext uri="{0D108BD9-81ED-4DB2-BD59-A6C34878D82A}">
                    <a16:rowId xmlns:a16="http://schemas.microsoft.com/office/drawing/2014/main" val="4182361238"/>
                  </a:ext>
                </a:extLst>
              </a:tr>
              <a:tr h="1358660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900">
                          <a:effectLst/>
                        </a:rPr>
                        <a:t>Преимущества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 anchor="ctr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Специализация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Доступность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Масштабируемость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Конфигурируемость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Совместимость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Кросс</a:t>
                      </a:r>
                      <a:r>
                        <a:rPr lang="en-US" sz="900">
                          <a:effectLst/>
                        </a:rPr>
                        <a:t>-</a:t>
                      </a:r>
                      <a:r>
                        <a:rPr lang="ru-RU" sz="900">
                          <a:effectLst/>
                        </a:rPr>
                        <a:t>платформенность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Оптимизация данных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Широкая функциональность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Простота использования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Хранение геоданных в облаке и их публикация на различных платформах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Сервис сам анализирует загруженные данные, предлагает сценарии визуализации и шаблоны готовых карт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Понятный интерфейс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Высокая скорость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Огромная мощность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Высокая производительность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Истинная параллельная обработка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Простой рабочий процесс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Единый унифицированный пакет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Гибкость при обработке нескольких карт с множеством слоев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extLst>
                  <a:ext uri="{0D108BD9-81ED-4DB2-BD59-A6C34878D82A}">
                    <a16:rowId xmlns:a16="http://schemas.microsoft.com/office/drawing/2014/main" val="705676298"/>
                  </a:ext>
                </a:extLst>
              </a:tr>
              <a:tr h="646982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900">
                          <a:effectLst/>
                        </a:rPr>
                        <a:t>Форматы пространственных ресурсов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 anchor="ctr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Наборы данных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Растровые изображения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Веб-сервисы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Веб-службы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Документы </a:t>
                      </a:r>
                      <a:r>
                        <a:rPr lang="en-US" sz="900">
                          <a:effectLst/>
                        </a:rPr>
                        <a:t>SharePoint</a:t>
                      </a:r>
                      <a:r>
                        <a:rPr lang="ru-RU" sz="900">
                          <a:effectLst/>
                        </a:rPr>
                        <a:t>, </a:t>
                      </a:r>
                      <a:r>
                        <a:rPr lang="en-US" sz="900">
                          <a:effectLst/>
                        </a:rPr>
                        <a:t>KML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Растровый формат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Векторный формат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Веб-сервисы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>
                          <a:effectLst/>
                        </a:rPr>
                        <a:t>• Табличные данные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Шейп-файлы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Растровые данные</a:t>
                      </a:r>
                    </a:p>
                    <a:p>
                      <a:pPr indent="450215" algn="just"/>
                      <a:r>
                        <a:rPr lang="ru-RU" sz="900">
                          <a:effectLst/>
                        </a:rPr>
                        <a:t>• </a:t>
                      </a:r>
                      <a:r>
                        <a:rPr lang="en-US" sz="900">
                          <a:effectLst/>
                        </a:rPr>
                        <a:t>GeoJSON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900" dirty="0">
                          <a:effectLst/>
                        </a:rPr>
                        <a:t>• Векторная геометрия</a:t>
                      </a:r>
                    </a:p>
                    <a:p>
                      <a:pPr indent="450215" algn="just"/>
                      <a:r>
                        <a:rPr lang="ru-RU" sz="900" dirty="0">
                          <a:effectLst/>
                        </a:rPr>
                        <a:t>• Растровые данные</a:t>
                      </a:r>
                    </a:p>
                    <a:p>
                      <a:pPr indent="450215" algn="just"/>
                      <a:r>
                        <a:rPr lang="ru-RU" sz="900" dirty="0">
                          <a:effectLst/>
                        </a:rPr>
                        <a:t>• Чертежи, карты</a:t>
                      </a:r>
                    </a:p>
                    <a:p>
                      <a:pPr indent="450215" algn="just"/>
                      <a:r>
                        <a:rPr lang="ru-RU" sz="900" dirty="0">
                          <a:effectLst/>
                        </a:rPr>
                        <a:t>• Таблицы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0" marB="0"/>
                </a:tc>
                <a:extLst>
                  <a:ext uri="{0D108BD9-81ED-4DB2-BD59-A6C34878D82A}">
                    <a16:rowId xmlns:a16="http://schemas.microsoft.com/office/drawing/2014/main" val="261760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42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osgeo.org/wp-content/uploads/GeoServer.png">
            <a:extLst>
              <a:ext uri="{FF2B5EF4-FFF2-40B4-BE49-F238E27FC236}">
                <a16:creationId xmlns:a16="http://schemas.microsoft.com/office/drawing/2014/main" id="{5965C922-4D33-4365-9798-C310EFAB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2" y="384670"/>
            <a:ext cx="4021997" cy="22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DCC908-2C3C-4831-B2C1-E827C5FC7B07}"/>
              </a:ext>
            </a:extLst>
          </p:cNvPr>
          <p:cNvSpPr/>
          <p:nvPr/>
        </p:nvSpPr>
        <p:spPr>
          <a:xfrm>
            <a:off x="372552" y="3173758"/>
            <a:ext cx="46810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</a:rPr>
              <a:t>программное обеспечение с открытым исходным кодом, написанное на </a:t>
            </a:r>
            <a:r>
              <a:rPr lang="ru-RU" sz="1600" dirty="0" err="1">
                <a:latin typeface="Arial" panose="020B0604020202020204" pitchFamily="34" charset="0"/>
              </a:rPr>
              <a:t>Java</a:t>
            </a:r>
            <a:r>
              <a:rPr lang="ru-RU" sz="1600" dirty="0">
                <a:latin typeface="Arial" panose="020B0604020202020204" pitchFamily="34" charset="0"/>
              </a:rPr>
              <a:t>, предоставляющее возможность администрирования и публикации </a:t>
            </a:r>
            <a:r>
              <a:rPr lang="ru-RU" sz="1600" dirty="0" err="1">
                <a:latin typeface="Arial" panose="020B0604020202020204" pitchFamily="34" charset="0"/>
              </a:rPr>
              <a:t>геоданных</a:t>
            </a:r>
            <a:r>
              <a:rPr lang="ru-RU" sz="1600" dirty="0">
                <a:latin typeface="Arial" panose="020B0604020202020204" pitchFamily="34" charset="0"/>
              </a:rPr>
              <a:t> на сервере. Соответствует стандартам </a:t>
            </a:r>
            <a:r>
              <a:rPr lang="ru-RU" sz="1600" dirty="0" err="1">
                <a:latin typeface="Arial" panose="020B0604020202020204" pitchFamily="34" charset="0"/>
              </a:rPr>
              <a:t>Open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Geospatial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Consortium</a:t>
            </a:r>
            <a:r>
              <a:rPr lang="ru-RU" sz="1600" dirty="0">
                <a:latin typeface="Arial" panose="020B0604020202020204" pitchFamily="34" charset="0"/>
              </a:rPr>
              <a:t>: WMS, WFS, WMTS, WPS. Предоставляет возможность работать с опубликованными </a:t>
            </a:r>
            <a:r>
              <a:rPr lang="ru-RU" sz="1600" dirty="0" err="1">
                <a:latin typeface="Arial" panose="020B0604020202020204" pitchFamily="34" charset="0"/>
              </a:rPr>
              <a:t>геоданными</a:t>
            </a:r>
            <a:r>
              <a:rPr lang="ru-RU" sz="1600" dirty="0">
                <a:latin typeface="Arial" panose="020B0604020202020204" pitchFamily="34" charset="0"/>
              </a:rPr>
              <a:t> в различных картографических приложениях (</a:t>
            </a:r>
            <a:r>
              <a:rPr lang="ru-RU" sz="1600" dirty="0" err="1">
                <a:latin typeface="Arial" panose="020B0604020202020204" pitchFamily="34" charset="0"/>
              </a:rPr>
              <a:t>ArcGIS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GoogleEarth</a:t>
            </a:r>
            <a:r>
              <a:rPr lang="ru-RU" sz="1600" dirty="0">
                <a:latin typeface="Arial" panose="020B0604020202020204" pitchFamily="34" charset="0"/>
              </a:rPr>
              <a:t>, QGIS, </a:t>
            </a:r>
            <a:r>
              <a:rPr lang="ru-RU" sz="1600" dirty="0" err="1">
                <a:latin typeface="Arial" panose="020B0604020202020204" pitchFamily="34" charset="0"/>
              </a:rPr>
              <a:t>OpenLayers</a:t>
            </a:r>
            <a:r>
              <a:rPr lang="ru-RU" sz="1600" dirty="0">
                <a:latin typeface="Arial" panose="020B0604020202020204" pitchFamily="34" charset="0"/>
              </a:rPr>
              <a:t> и др.).</a:t>
            </a:r>
            <a:endParaRPr lang="ru-RU" sz="1600" dirty="0"/>
          </a:p>
        </p:txBody>
      </p:sp>
      <p:pic>
        <p:nvPicPr>
          <p:cNvPr id="5124" name="Picture 4" descr="http://3.bp.blogspot.com/-3pZbhXYYv_Q/VypAL1Sv_BI/AAAAAAAAEEA/9BzQQXsPTl8fiZDz12t5InTS7tQybfwkQCK4B/s1600/GeoServer-Graphic1.png">
            <a:extLst>
              <a:ext uri="{FF2B5EF4-FFF2-40B4-BE49-F238E27FC236}">
                <a16:creationId xmlns:a16="http://schemas.microsoft.com/office/drawing/2014/main" id="{C2BDBCC2-DBB3-48C6-A250-26D8F849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03" y="1228779"/>
            <a:ext cx="6274705" cy="440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dicam 2022-05-04 20-00-55-443">
            <a:hlinkClick r:id="" action="ppaction://media"/>
            <a:extLst>
              <a:ext uri="{FF2B5EF4-FFF2-40B4-BE49-F238E27FC236}">
                <a16:creationId xmlns:a16="http://schemas.microsoft.com/office/drawing/2014/main" id="{1558A5ED-4D09-4B3E-996A-CCDBC584F1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1643919" cy="60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cfa274ec-27cb-4af3-a652-5b6e348e1e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03A8D4BE76B45B82A2E2A8733C9DD" ma:contentTypeVersion="5" ma:contentTypeDescription="Create a new document." ma:contentTypeScope="" ma:versionID="e9835c574790fda7a7003790194c294e">
  <xsd:schema xmlns:xsd="http://www.w3.org/2001/XMLSchema" xmlns:xs="http://www.w3.org/2001/XMLSchema" xmlns:p="http://schemas.microsoft.com/office/2006/metadata/properties" xmlns:ns2="cfa274ec-27cb-4af3-a652-5b6e348e1ef9" targetNamespace="http://schemas.microsoft.com/office/2006/metadata/properties" ma:root="true" ma:fieldsID="9130c655232ccba382b6538af60379ca" ns2:_="">
    <xsd:import namespace="cfa274ec-27cb-4af3-a652-5b6e348e1ef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274ec-27cb-4af3-a652-5b6e348e1ef9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06142-C35B-4049-B4B3-1D2AD24E5E6B}">
  <ds:schemaRefs>
    <ds:schemaRef ds:uri="http://schemas.microsoft.com/office/2006/metadata/properties"/>
    <ds:schemaRef ds:uri="http://schemas.microsoft.com/office/infopath/2007/PartnerControls"/>
    <ds:schemaRef ds:uri="cfa274ec-27cb-4af3-a652-5b6e348e1ef9"/>
  </ds:schemaRefs>
</ds:datastoreItem>
</file>

<file path=customXml/itemProps2.xml><?xml version="1.0" encoding="utf-8"?>
<ds:datastoreItem xmlns:ds="http://schemas.openxmlformats.org/officeDocument/2006/customXml" ds:itemID="{1825F040-7395-4B82-94FB-E4CC97F68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A776C-3117-4C8B-8981-DE16C5F9B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274ec-27cb-4af3-a652-5b6e348e1e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744</Words>
  <Application>Microsoft Office PowerPoint</Application>
  <PresentationFormat>Широкоэкранный</PresentationFormat>
  <Paragraphs>109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pt-sans-light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Rustem Akhmetov</cp:lastModifiedBy>
  <cp:revision>40</cp:revision>
  <dcterms:created xsi:type="dcterms:W3CDTF">2021-04-14T06:25:05Z</dcterms:created>
  <dcterms:modified xsi:type="dcterms:W3CDTF">2022-10-31T09:08:28Z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0x0101002B503A8D4BE76B45B82A2E2A8733C9DD</vt:lpwstr>
  </property>
</Properties>
</file>