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62" r:id="rId2"/>
    <p:sldId id="279" r:id="rId3"/>
    <p:sldId id="281" r:id="rId4"/>
    <p:sldId id="282" r:id="rId5"/>
    <p:sldId id="283" r:id="rId6"/>
    <p:sldId id="284" r:id="rId7"/>
    <p:sldId id="285" r:id="rId8"/>
    <p:sldId id="286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275" r:id="rId26"/>
    <p:sldId id="278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Georgia" panose="02040502050405020303" pitchFamily="18" charset="0"/>
      <p:regular r:id="rId33"/>
      <p:bold r:id="rId34"/>
      <p:italic r:id="rId35"/>
      <p:boldItalic r:id="rId36"/>
    </p:embeddedFont>
    <p:embeddedFont>
      <p:font typeface="Proxima Nova" panose="020B0604020202020204" charset="0"/>
      <p:regular r:id="rId37"/>
      <p:bold r:id="rId38"/>
      <p:italic r:id="rId39"/>
      <p:bold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7" y="3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28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163BE-3FD1-4ACA-922F-D3E6F87454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577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9BF7-6AA1-E24C-89C3-9E636399E942}" type="datetime1">
              <a:rPr lang="en-GB" smtClean="0"/>
              <a:t>31/10/2022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939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60" r:id="rId8"/>
    <p:sldLayoutId id="214748366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.earthdata.nasa.gov/" TargetMode="External"/><Relationship Id="rId2" Type="http://schemas.openxmlformats.org/officeDocument/2006/relationships/hyperlink" Target="https://gdex.cr.usgs.gov/gdex/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sso.eoc.dlr.de/pwm-tdmdem9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elnsbJ7VW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coursera.org/lecture/spatial-data-science/five-layers-of-gis-UBX6V" TargetMode="External"/><Relationship Id="rId4" Type="http://schemas.openxmlformats.org/officeDocument/2006/relationships/hyperlink" Target="https://www.youtube.com/watch?v=VkQ7SljSH3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5895381" y="1072747"/>
            <a:ext cx="1445327" cy="4421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ctr" defTabSz="685800">
              <a:spcBef>
                <a:spcPct val="20000"/>
              </a:spcBef>
              <a:buClrTx/>
              <a:defRPr/>
            </a:pPr>
            <a:endParaRPr lang="ru-RU" sz="2400" kern="12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algn="ctr" defTabSz="685800">
              <a:spcBef>
                <a:spcPct val="20000"/>
              </a:spcBef>
              <a:buClrTx/>
              <a:defRPr/>
            </a:pPr>
            <a:endParaRPr lang="ru-RU" sz="2400" dirty="0">
              <a:solidFill>
                <a:srgbClr val="002060"/>
              </a:solidFill>
            </a:endParaRPr>
          </a:p>
          <a:p>
            <a:pPr algn="ctr" defTabSz="685800">
              <a:spcBef>
                <a:spcPct val="20000"/>
              </a:spcBef>
              <a:buClrTx/>
              <a:defRPr/>
            </a:pPr>
            <a:endParaRPr lang="ru-RU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 defTabSz="685800">
              <a:spcBef>
                <a:spcPct val="20000"/>
              </a:spcBef>
              <a:buClrTx/>
              <a:defRPr/>
            </a:pPr>
            <a:endParaRPr lang="ru-RU" sz="1800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Google Shape;85;p13"/>
          <p:cNvSpPr txBox="1">
            <a:spLocks/>
          </p:cNvSpPr>
          <p:nvPr/>
        </p:nvSpPr>
        <p:spPr>
          <a:xfrm>
            <a:off x="758155" y="1512332"/>
            <a:ext cx="7943150" cy="399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algn="ctr"/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Georgia" pitchFamily="18" charset="0"/>
                <a:cs typeface="Times New Roman" panose="02020603050405020304" pitchFamily="18" charset="0"/>
                <a:sym typeface="Montserrat" charset="-52"/>
              </a:rPr>
              <a:t>Дисциплина 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Georgia" pitchFamily="18" charset="0"/>
                <a:cs typeface="Times New Roman" panose="02020603050405020304" pitchFamily="18" charset="0"/>
                <a:sym typeface="Montserrat" charset="-52"/>
              </a:rPr>
              <a:t>WEB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Georgia" pitchFamily="18" charset="0"/>
                <a:cs typeface="Times New Roman" panose="02020603050405020304" pitchFamily="18" charset="0"/>
                <a:sym typeface="Montserrat" charset="-52"/>
              </a:rPr>
              <a:t> - ГИС</a:t>
            </a:r>
          </a:p>
          <a:p>
            <a:pPr algn="ctr"/>
            <a:br>
              <a:rPr lang="ru-RU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8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79951" y="128213"/>
            <a:ext cx="3238500" cy="1285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oogle Shape;107;p25"/>
          <p:cNvCxnSpPr/>
          <p:nvPr/>
        </p:nvCxnSpPr>
        <p:spPr>
          <a:xfrm>
            <a:off x="615150" y="2998025"/>
            <a:ext cx="500400" cy="0"/>
          </a:xfrm>
          <a:prstGeom prst="straightConnector1">
            <a:avLst/>
          </a:prstGeom>
          <a:noFill/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Заголовок 1"/>
          <p:cNvSpPr txBox="1">
            <a:spLocks/>
          </p:cNvSpPr>
          <p:nvPr/>
        </p:nvSpPr>
        <p:spPr>
          <a:xfrm>
            <a:off x="1026340" y="2603175"/>
            <a:ext cx="7406780" cy="789699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/>
            <a:r>
              <a:rPr lang="ru-RU" sz="2000" i="1" dirty="0">
                <a:solidFill>
                  <a:srgbClr val="000000"/>
                </a:solidFill>
                <a:latin typeface="Georgia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Лекция №</a:t>
            </a:r>
            <a:r>
              <a:rPr lang="en-US" sz="2000" i="1" dirty="0">
                <a:solidFill>
                  <a:srgbClr val="000000"/>
                </a:solidFill>
                <a:latin typeface="Georgia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1</a:t>
            </a:r>
            <a:r>
              <a:rPr lang="ru-RU" sz="2000" i="1" dirty="0">
                <a:solidFill>
                  <a:srgbClr val="000000"/>
                </a:solidFill>
                <a:latin typeface="Georgia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0. </a:t>
            </a:r>
          </a:p>
          <a:p>
            <a:pPr algn="ctr"/>
            <a:r>
              <a:rPr lang="kk-KZ" sz="2000" i="1" dirty="0">
                <a:solidFill>
                  <a:srgbClr val="000000"/>
                </a:solidFill>
                <a:latin typeface="Georgia" pitchFamily="18" charset="0"/>
                <a:ea typeface="Georgia" pitchFamily="18" charset="0"/>
                <a:cs typeface="Georgia" pitchFamily="18" charset="0"/>
              </a:rPr>
              <a:t>Пространственный анализ данных</a:t>
            </a:r>
            <a:br>
              <a:rPr lang="ru-RU" sz="2000" i="1" dirty="0">
                <a:solidFill>
                  <a:srgbClr val="000000"/>
                </a:solidFill>
                <a:latin typeface="Georgia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</a:br>
            <a:br>
              <a:rPr lang="ru-RU" sz="2000" i="1" dirty="0">
                <a:solidFill>
                  <a:srgbClr val="000000"/>
                </a:solidFill>
                <a:latin typeface="Georgia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</a:br>
            <a:br>
              <a:rPr lang="ru-RU" sz="2400" i="1" dirty="0">
                <a:solidFill>
                  <a:srgbClr val="000000"/>
                </a:solidFill>
                <a:latin typeface="Georgia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</a:br>
            <a:br>
              <a:rPr lang="ru-RU" sz="2400" i="1" dirty="0">
                <a:solidFill>
                  <a:srgbClr val="000000"/>
                </a:solidFill>
                <a:latin typeface="Georgia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</a:br>
            <a:br>
              <a:rPr lang="ru-RU" sz="2400" i="1" dirty="0">
                <a:solidFill>
                  <a:srgbClr val="000000"/>
                </a:solidFill>
                <a:latin typeface="Georgia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</a:br>
            <a:endParaRPr lang="ru-RU" sz="1800" i="1" dirty="0">
              <a:solidFill>
                <a:srgbClr val="000000"/>
              </a:solidFill>
              <a:latin typeface="Georgia" pitchFamily="18" charset="0"/>
              <a:ea typeface="Georgia" pitchFamily="18" charset="0"/>
              <a:cs typeface="Georgia" pitchFamily="18" charset="0"/>
            </a:endParaRPr>
          </a:p>
        </p:txBody>
      </p:sp>
      <p:sp>
        <p:nvSpPr>
          <p:cNvPr id="10" name="Подзаголовок 4"/>
          <p:cNvSpPr txBox="1">
            <a:spLocks/>
          </p:cNvSpPr>
          <p:nvPr/>
        </p:nvSpPr>
        <p:spPr>
          <a:xfrm>
            <a:off x="5567681" y="4083760"/>
            <a:ext cx="3461172" cy="1226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indent="0" algn="r">
              <a:buNone/>
            </a:pPr>
            <a:r>
              <a:rPr lang="ru-RU" sz="1300" i="1" dirty="0">
                <a:solidFill>
                  <a:srgbClr val="000000"/>
                </a:solidFill>
                <a:latin typeface="Georgia" pitchFamily="18" charset="0"/>
                <a:ea typeface="Georgia" pitchFamily="18" charset="0"/>
                <a:cs typeface="Georgia" pitchFamily="18" charset="0"/>
                <a:sym typeface="Montserrat" charset="-52"/>
              </a:rPr>
              <a:t>    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Составитель: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Орынбасарова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Э.О.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,PhD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r">
              <a:buNone/>
            </a:pP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e.orynbassarova@satbayev.university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275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Представление данных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2" t="47090" r="62373" b="35145"/>
          <a:stretch/>
        </p:blipFill>
        <p:spPr bwMode="auto">
          <a:xfrm>
            <a:off x="1270388" y="3469925"/>
            <a:ext cx="2245201" cy="1173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1" t="47131" r="79634" b="37542"/>
          <a:stretch/>
        </p:blipFill>
        <p:spPr bwMode="auto">
          <a:xfrm>
            <a:off x="1270388" y="1367716"/>
            <a:ext cx="2282509" cy="1593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10476" t="46751" r="60663" b="29304"/>
          <a:stretch/>
        </p:blipFill>
        <p:spPr bwMode="auto">
          <a:xfrm>
            <a:off x="4160171" y="1701978"/>
            <a:ext cx="4446358" cy="27583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8726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 t="5473" r="14843" b="39731"/>
          <a:stretch/>
        </p:blipFill>
        <p:spPr>
          <a:xfrm>
            <a:off x="4972713" y="445713"/>
            <a:ext cx="3796300" cy="242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23385" t="20524" r="57562" b="57621"/>
          <a:stretch/>
        </p:blipFill>
        <p:spPr bwMode="auto">
          <a:xfrm>
            <a:off x="326126" y="2328832"/>
            <a:ext cx="4099290" cy="2637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" t="63043" r="14843" b="4290"/>
          <a:stretch/>
        </p:blipFill>
        <p:spPr>
          <a:xfrm>
            <a:off x="4839638" y="3431585"/>
            <a:ext cx="4062450" cy="11797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26126" y="445713"/>
            <a:ext cx="4572000" cy="20034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ЦМР представляет собой высоту голой поверхности Земли,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называется цифровой моделью местности или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DTM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когда ЦМР представляет высоту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который включает в себя вершины объектов на поверхности Земли,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называется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DSM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или цифровой моделью поверхности.</a:t>
            </a:r>
          </a:p>
        </p:txBody>
      </p:sp>
    </p:spTree>
    <p:extLst>
      <p:ext uri="{BB962C8B-B14F-4D97-AF65-F5344CB8AC3E}">
        <p14:creationId xmlns:p14="http://schemas.microsoft.com/office/powerpoint/2010/main" val="204126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243" y="452005"/>
            <a:ext cx="8520600" cy="572700"/>
          </a:xfrm>
        </p:spPr>
        <p:txBody>
          <a:bodyPr/>
          <a:lstStyle/>
          <a:p>
            <a:r>
              <a:rPr lang="kk-KZ" sz="2000" dirty="0">
                <a:solidFill>
                  <a:schemeClr val="tx1"/>
                </a:solidFill>
              </a:rPr>
              <a:t>Цифровые модели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9621" y="1417721"/>
            <a:ext cx="8520600" cy="3416400"/>
          </a:xfrm>
        </p:spPr>
        <p:txBody>
          <a:bodyPr/>
          <a:lstStyle/>
          <a:p>
            <a:r>
              <a:rPr lang="ru-RU" dirty="0"/>
              <a:t>ЦМР - это растровое представление данных о высоте земли.</a:t>
            </a:r>
          </a:p>
          <a:p>
            <a:r>
              <a:rPr lang="ru-RU" dirty="0"/>
              <a:t>ЦМР состоит из значений высот с координатной сеткой.</a:t>
            </a:r>
          </a:p>
          <a:p>
            <a:r>
              <a:rPr lang="ru-RU" dirty="0"/>
              <a:t>То есть каждая ячейка в сетке имеет значения </a:t>
            </a:r>
            <a:r>
              <a:rPr lang="en-US" dirty="0"/>
              <a:t>X</a:t>
            </a:r>
            <a:r>
              <a:rPr lang="ru-RU" dirty="0"/>
              <a:t>, </a:t>
            </a:r>
            <a:r>
              <a:rPr lang="en-US" dirty="0"/>
              <a:t>Y</a:t>
            </a:r>
            <a:r>
              <a:rPr lang="ru-RU" dirty="0"/>
              <a:t> и </a:t>
            </a:r>
            <a:r>
              <a:rPr lang="en-US" dirty="0"/>
              <a:t>Z</a:t>
            </a:r>
            <a:r>
              <a:rPr lang="ru-RU" dirty="0"/>
              <a:t>.</a:t>
            </a:r>
          </a:p>
          <a:p>
            <a:r>
              <a:rPr lang="ru-RU" dirty="0"/>
              <a:t>Значения </a:t>
            </a:r>
            <a:r>
              <a:rPr lang="en-US" dirty="0"/>
              <a:t>X</a:t>
            </a:r>
            <a:r>
              <a:rPr lang="ru-RU" dirty="0"/>
              <a:t> и </a:t>
            </a:r>
            <a:r>
              <a:rPr lang="en-US" dirty="0"/>
              <a:t>Y</a:t>
            </a:r>
            <a:r>
              <a:rPr lang="ru-RU" dirty="0"/>
              <a:t> сохраняют местоположение ячейки,</a:t>
            </a:r>
          </a:p>
          <a:p>
            <a:r>
              <a:rPr lang="ru-RU" dirty="0"/>
              <a:t>тогда как значение </a:t>
            </a:r>
            <a:r>
              <a:rPr lang="en-US" dirty="0"/>
              <a:t>Z</a:t>
            </a:r>
            <a:r>
              <a:rPr lang="ru-RU" dirty="0"/>
              <a:t> хранит высоту ячейки.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066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2340" y="878192"/>
          <a:ext cx="5934075" cy="34171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66720">
                  <a:extLst>
                    <a:ext uri="{9D8B030D-6E8A-4147-A177-3AD203B41FA5}">
                      <a16:colId xmlns:a16="http://schemas.microsoft.com/office/drawing/2014/main" val="1028861403"/>
                    </a:ext>
                  </a:extLst>
                </a:gridCol>
                <a:gridCol w="2967355">
                  <a:extLst>
                    <a:ext uri="{9D8B030D-6E8A-4147-A177-3AD203B41FA5}">
                      <a16:colId xmlns:a16="http://schemas.microsoft.com/office/drawing/2014/main" val="19282523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Цифровая модель поверхности (DSM)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Цифровая модель поверхности (DSM) представляет собой высоту по отношению к уровню моря, которая включает верхнюю часть отражающих поверхностей, таких как здания и лесной покров, возвышающийся над поверхностью голой Земли.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Цифровая модель местности (DTM)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Цифровая модель местности (ЦМР) представляет собой высоту голой поверхности Земли по отношению к уровню моря.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9582130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KZ" sz="1100">
                          <a:effectLst/>
                        </a:rPr>
                        <a:t>Он фиксирует возвышения как естественных, так и искусственных / построенных объектов.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KZ" sz="1100">
                          <a:effectLst/>
                        </a:rPr>
                        <a:t>На нем запечатлены возвышения голой поверхности Земли, лишенной растительности и инфраструктуры.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6913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Мы получаем DSM из стереофотограмметрии  в первый возврат сигнала LiDAR.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Получаем DTM от LiDAR в последний возврат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42997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Общие приложения: управление растительностью, 3D-моделирование для телекоммуникаций, городское планирование, ландшафтное моделирование, авиация и т. Д.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Общие приложения: моделирование наводнений, моделирование дренажа, исследования землепользования, геологические приложения, планетология и т. Д.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3306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473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6034" t="48461" r="65045" b="28354"/>
          <a:stretch/>
        </p:blipFill>
        <p:spPr bwMode="auto">
          <a:xfrm>
            <a:off x="2352310" y="2275530"/>
            <a:ext cx="3971707" cy="25617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7910" t="40289" r="56815" b="40897"/>
          <a:stretch/>
        </p:blipFill>
        <p:spPr bwMode="auto">
          <a:xfrm>
            <a:off x="1225332" y="449529"/>
            <a:ext cx="5492750" cy="1647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7165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50783" y="-828823"/>
            <a:ext cx="8968517" cy="998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r>
              <a:rPr lang="ru-RU">
                <a:solidFill>
                  <a:schemeClr val="tx2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Методы формирования изображения</a:t>
            </a:r>
            <a:endParaRPr lang="en-US" dirty="0">
              <a:solidFill>
                <a:schemeClr val="tx2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79020" y="1017725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 lang="en-US" sz="2400"/>
          </a:p>
          <a:p>
            <a:endParaRPr lang="en-US" sz="2400"/>
          </a:p>
          <a:p>
            <a:endParaRPr lang="en-US" sz="2400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19"/>
          <a:stretch/>
        </p:blipFill>
        <p:spPr>
          <a:xfrm>
            <a:off x="2466477" y="0"/>
            <a:ext cx="4628604" cy="495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62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3139DE-3411-410F-8A42-610E2044C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837" y="276079"/>
            <a:ext cx="5915025" cy="3991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solidFill>
                  <a:srgbClr val="FF0000"/>
                </a:solidFill>
              </a:rPr>
              <a:t>Цифровая модель рельефа</a:t>
            </a:r>
            <a:endParaRPr lang="fr-CH" sz="18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48183" y="769906"/>
            <a:ext cx="5345141" cy="732804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buNone/>
              <a:tabLst>
                <a:tab pos="129779" algn="l"/>
              </a:tabLst>
            </a:pPr>
            <a:r>
              <a:rPr lang="ru-RU" sz="5400" dirty="0">
                <a:latin typeface="Arial" charset="0"/>
                <a:ea typeface="Arial" charset="0"/>
                <a:cs typeface="Arial" charset="0"/>
              </a:rPr>
              <a:t>ЦМР - это представление непрерывной поверхности, обычно ссылающееся на поверхность Земли. </a:t>
            </a:r>
          </a:p>
          <a:p>
            <a:pPr marL="0" indent="0" algn="just">
              <a:lnSpc>
                <a:spcPct val="120000"/>
              </a:lnSpc>
              <a:buNone/>
              <a:tabLst>
                <a:tab pos="129779" algn="l"/>
              </a:tabLst>
            </a:pPr>
            <a:endParaRPr lang="ru-RU" sz="5400" dirty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lnSpc>
                <a:spcPct val="120000"/>
              </a:lnSpc>
              <a:buNone/>
              <a:tabLst>
                <a:tab pos="129779" algn="l"/>
              </a:tabLst>
            </a:pPr>
            <a:r>
              <a:rPr lang="ru-RU" sz="5400" dirty="0">
                <a:latin typeface="Arial" charset="0"/>
                <a:ea typeface="Arial" charset="0"/>
                <a:cs typeface="Arial" charset="0"/>
              </a:rPr>
              <a:t>Типы ЦМР</a:t>
            </a:r>
          </a:p>
          <a:p>
            <a:pPr>
              <a:lnSpc>
                <a:spcPct val="120000"/>
              </a:lnSpc>
            </a:pPr>
            <a:r>
              <a:rPr lang="ru-RU" sz="5400" dirty="0">
                <a:latin typeface="Arial" charset="0"/>
                <a:ea typeface="Arial" charset="0"/>
                <a:cs typeface="Arial" charset="0"/>
              </a:rPr>
              <a:t>Векторные</a:t>
            </a: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ru-RU" sz="5400" dirty="0">
                <a:latin typeface="Arial" charset="0"/>
                <a:ea typeface="Arial" charset="0"/>
                <a:cs typeface="Arial" charset="0"/>
              </a:rPr>
              <a:t> векторные данные </a:t>
            </a:r>
            <a:r>
              <a:rPr lang="mr-IN" sz="54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ru-RU" sz="5400" dirty="0">
                <a:latin typeface="Arial" charset="0"/>
                <a:ea typeface="Arial" charset="0"/>
                <a:cs typeface="Arial" charset="0"/>
              </a:rPr>
              <a:t> изолиний, точки и др.</a:t>
            </a: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ru-RU" sz="5400" dirty="0">
                <a:latin typeface="Arial" charset="0"/>
                <a:ea typeface="Arial" charset="0"/>
                <a:cs typeface="Arial" charset="0"/>
              </a:rPr>
              <a:t> триангуляционные нерегулярные сети (</a:t>
            </a:r>
            <a:r>
              <a:rPr lang="en-GB" sz="5400" dirty="0">
                <a:latin typeface="Arial" charset="0"/>
                <a:ea typeface="Arial" charset="0"/>
                <a:cs typeface="Arial" charset="0"/>
              </a:rPr>
              <a:t>TIN)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ru-RU" sz="5400" dirty="0">
                <a:latin typeface="Arial" charset="0"/>
                <a:ea typeface="Arial" charset="0"/>
                <a:cs typeface="Arial" charset="0"/>
              </a:rPr>
              <a:t>Растровые регулярные (</a:t>
            </a:r>
            <a:r>
              <a:rPr lang="ru-RU" sz="5400" dirty="0" err="1">
                <a:latin typeface="Arial" charset="0"/>
                <a:ea typeface="Arial" charset="0"/>
                <a:cs typeface="Arial" charset="0"/>
              </a:rPr>
              <a:t>грид</a:t>
            </a:r>
            <a:r>
              <a:rPr lang="ru-RU" sz="54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0" indent="0" algn="ctr">
              <a:lnSpc>
                <a:spcPct val="110000"/>
              </a:lnSpc>
              <a:buNone/>
            </a:pPr>
            <a:br>
              <a:rPr lang="ru-RU" dirty="0"/>
            </a:br>
            <a:endParaRPr lang="en-US" sz="825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150" y="2544406"/>
            <a:ext cx="4294871" cy="231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30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3139DE-3411-410F-8A42-610E2044C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923" y="649121"/>
            <a:ext cx="5915025" cy="3991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/>
              <a:t>Способы получения цифровых моделей рельефа</a:t>
            </a:r>
            <a:endParaRPr lang="fr-CH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5010" y="1292215"/>
            <a:ext cx="5550617" cy="3263504"/>
          </a:xfrm>
        </p:spPr>
        <p:txBody>
          <a:bodyPr/>
          <a:lstStyle/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ru-RU" dirty="0"/>
              <a:t> Наземные измерения или съемка</a:t>
            </a: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ru-RU" dirty="0"/>
              <a:t> Топографические карты</a:t>
            </a: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ru-RU" dirty="0"/>
              <a:t>Дистанционное зондирование Земли</a:t>
            </a: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ru-RU" dirty="0"/>
              <a:t>Аэрофотосъемка </a:t>
            </a:r>
            <a:r>
              <a:rPr lang="mr-IN" dirty="0"/>
              <a:t>–</a:t>
            </a:r>
            <a:r>
              <a:rPr lang="ru-RU" dirty="0"/>
              <a:t> фотограмметрические/стерео методы</a:t>
            </a: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ru-RU" dirty="0"/>
              <a:t>БПЛА/</a:t>
            </a:r>
            <a:r>
              <a:rPr lang="ru-RU" dirty="0" err="1"/>
              <a:t>дроны</a:t>
            </a:r>
            <a:endParaRPr lang="ru-RU" dirty="0"/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ru-RU" dirty="0"/>
              <a:t>Лазерное сканирование</a:t>
            </a: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ru-RU" dirty="0"/>
              <a:t>Радарная съемка</a:t>
            </a:r>
          </a:p>
          <a:p>
            <a:pPr>
              <a:buFont typeface="Wingdings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9300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"/>
          <a:stretch/>
        </p:blipFill>
        <p:spPr>
          <a:xfrm>
            <a:off x="1407381" y="563549"/>
            <a:ext cx="6240781" cy="3583305"/>
          </a:xfrm>
        </p:spPr>
      </p:pic>
      <p:sp>
        <p:nvSpPr>
          <p:cNvPr id="7" name="Rectangle 6"/>
          <p:cNvSpPr/>
          <p:nvPr/>
        </p:nvSpPr>
        <p:spPr>
          <a:xfrm>
            <a:off x="1709531" y="4393205"/>
            <a:ext cx="5938631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25" dirty="0">
                <a:solidFill>
                  <a:srgbClr val="222222"/>
                </a:solidFill>
                <a:latin typeface="Arial" charset="0"/>
              </a:rPr>
              <a:t>Источник:</a:t>
            </a:r>
            <a:r>
              <a:rPr lang="en-GB" sz="825" dirty="0">
                <a:solidFill>
                  <a:srgbClr val="222222"/>
                </a:solidFill>
                <a:latin typeface="Arial" charset="0"/>
              </a:rPr>
              <a:t> </a:t>
            </a:r>
            <a:r>
              <a:rPr lang="en-US" sz="825" dirty="0">
                <a:solidFill>
                  <a:srgbClr val="222222"/>
                </a:solidFill>
                <a:latin typeface="Arial" charset="0"/>
              </a:rPr>
              <a:t>Moreira, A., 2013. German </a:t>
            </a:r>
            <a:r>
              <a:rPr lang="en-US" sz="825" dirty="0" err="1">
                <a:solidFill>
                  <a:srgbClr val="222222"/>
                </a:solidFill>
                <a:latin typeface="Arial" charset="0"/>
              </a:rPr>
              <a:t>Spaceborne</a:t>
            </a:r>
            <a:r>
              <a:rPr lang="en-US" sz="825" dirty="0">
                <a:solidFill>
                  <a:srgbClr val="222222"/>
                </a:solidFill>
                <a:latin typeface="Arial" charset="0"/>
              </a:rPr>
              <a:t> Radar Program: </a:t>
            </a:r>
            <a:r>
              <a:rPr lang="en-US" sz="825" dirty="0" err="1">
                <a:solidFill>
                  <a:srgbClr val="222222"/>
                </a:solidFill>
                <a:latin typeface="Arial" charset="0"/>
              </a:rPr>
              <a:t>TerraSAR</a:t>
            </a:r>
            <a:r>
              <a:rPr lang="en-US" sz="825" dirty="0">
                <a:solidFill>
                  <a:srgbClr val="222222"/>
                </a:solidFill>
                <a:latin typeface="Arial" charset="0"/>
              </a:rPr>
              <a:t>-X, </a:t>
            </a:r>
            <a:r>
              <a:rPr lang="en-US" sz="825" dirty="0" err="1">
                <a:solidFill>
                  <a:srgbClr val="222222"/>
                </a:solidFill>
                <a:latin typeface="Arial" charset="0"/>
              </a:rPr>
              <a:t>TanDEM</a:t>
            </a:r>
            <a:r>
              <a:rPr lang="en-US" sz="825" dirty="0">
                <a:solidFill>
                  <a:srgbClr val="222222"/>
                </a:solidFill>
                <a:latin typeface="Arial" charset="0"/>
              </a:rPr>
              <a:t>-X and Beyond, First German/Japanese Science and Application Workshop for Next Generation SAR. </a:t>
            </a:r>
            <a:r>
              <a:rPr lang="en-US" sz="825" i="1" dirty="0">
                <a:solidFill>
                  <a:srgbClr val="222222"/>
                </a:solidFill>
                <a:latin typeface="Arial" charset="0"/>
              </a:rPr>
              <a:t>Sola City, Tokyo</a:t>
            </a:r>
            <a:r>
              <a:rPr lang="en-US" sz="825" dirty="0">
                <a:solidFill>
                  <a:srgbClr val="222222"/>
                </a:solidFill>
                <a:latin typeface="Arial" charset="0"/>
              </a:rPr>
              <a:t>.</a:t>
            </a:r>
            <a:endParaRPr lang="en-US" sz="825" dirty="0"/>
          </a:p>
        </p:txBody>
      </p:sp>
    </p:spTree>
    <p:extLst>
      <p:ext uri="{BB962C8B-B14F-4D97-AF65-F5344CB8AC3E}">
        <p14:creationId xmlns:p14="http://schemas.microsoft.com/office/powerpoint/2010/main" val="3300071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374" y="119788"/>
            <a:ext cx="6138035" cy="399137"/>
          </a:xfrm>
        </p:spPr>
        <p:txBody>
          <a:bodyPr>
            <a:normAutofit fontScale="90000"/>
          </a:bodyPr>
          <a:lstStyle/>
          <a:p>
            <a:r>
              <a:rPr lang="ru-RU" sz="1800" dirty="0"/>
              <a:t>Где можно скачать ЦМР</a:t>
            </a:r>
            <a:r>
              <a:rPr lang="en-GB" sz="1800" dirty="0"/>
              <a:t> </a:t>
            </a:r>
            <a:r>
              <a:rPr lang="ru-RU" sz="1800" dirty="0"/>
              <a:t>бесплатно? </a:t>
            </a:r>
            <a:endParaRPr lang="en-US" sz="1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480931" y="622814"/>
          <a:ext cx="6380922" cy="41559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947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4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8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5440"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FFFF00"/>
                          </a:solidFill>
                        </a:rPr>
                        <a:t>Название</a:t>
                      </a:r>
                      <a:endParaRPr lang="en-US" sz="11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FFFF00"/>
                          </a:solidFill>
                        </a:rPr>
                        <a:t>Разрешение</a:t>
                      </a:r>
                      <a:endParaRPr lang="en-US" sz="11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FFFF00"/>
                          </a:solidFill>
                        </a:rPr>
                        <a:t>Веб-сайты</a:t>
                      </a:r>
                      <a:endParaRPr lang="en-US" sz="11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300">
                <a:tc>
                  <a:txBody>
                    <a:bodyPr/>
                    <a:lstStyle/>
                    <a:p>
                      <a:r>
                        <a:rPr lang="en-US" sz="1100" dirty="0"/>
                        <a:t>Shuttle Radar Topography Mission (SRTM)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effectLst/>
                        </a:rPr>
                        <a:t>30</a:t>
                      </a:r>
                      <a:r>
                        <a:rPr lang="en-US" sz="1400" kern="1200" baseline="0" dirty="0">
                          <a:effectLst/>
                        </a:rPr>
                        <a:t> </a:t>
                      </a:r>
                      <a:r>
                        <a:rPr lang="ru-RU" sz="1400" kern="1200" baseline="0" dirty="0">
                          <a:effectLst/>
                        </a:rPr>
                        <a:t>м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USGS Earth Explorer</a:t>
                      </a:r>
                      <a:endParaRPr lang="ru-RU" sz="1100" dirty="0"/>
                    </a:p>
                    <a:p>
                      <a:r>
                        <a:rPr lang="en-US" sz="1100" dirty="0"/>
                        <a:t>https://</a:t>
                      </a:r>
                      <a:r>
                        <a:rPr lang="en-US" sz="1100" dirty="0" err="1"/>
                        <a:t>earthexplorer.usgs.gov</a:t>
                      </a:r>
                      <a:r>
                        <a:rPr lang="en-US" sz="1100" dirty="0"/>
                        <a:t>/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effectLst/>
                        </a:rPr>
                        <a:t>JAXA’s Global ALOS 3D World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effectLst/>
                        </a:rPr>
                        <a:t>(ALOS) based on stereo mapping from PRISM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30</a:t>
                      </a:r>
                      <a:r>
                        <a:rPr lang="en-US" sz="1400" kern="1200" baseline="0" dirty="0">
                          <a:effectLst/>
                        </a:rPr>
                        <a:t> </a:t>
                      </a:r>
                      <a:r>
                        <a:rPr lang="ru-RU" sz="1400" kern="1200" baseline="0" dirty="0">
                          <a:effectLst/>
                        </a:rPr>
                        <a:t>м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 JAXA Global ALOS portal</a:t>
                      </a:r>
                      <a:endParaRPr lang="ru-RU" sz="1400" kern="1200" dirty="0">
                        <a:effectLst/>
                      </a:endParaRPr>
                    </a:p>
                    <a:p>
                      <a:r>
                        <a:rPr lang="en-US" sz="1100" dirty="0"/>
                        <a:t>https://</a:t>
                      </a:r>
                      <a:r>
                        <a:rPr lang="en-US" sz="1100" dirty="0" err="1"/>
                        <a:t>www.eorc.jaxa.jp</a:t>
                      </a:r>
                      <a:r>
                        <a:rPr lang="en-US" sz="1100" dirty="0"/>
                        <a:t>/ALOS/</a:t>
                      </a:r>
                      <a:r>
                        <a:rPr lang="en-US" sz="1100" dirty="0" err="1"/>
                        <a:t>en</a:t>
                      </a:r>
                      <a:r>
                        <a:rPr lang="en-US" sz="1100" dirty="0"/>
                        <a:t>/aw3d30/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300">
                <a:tc>
                  <a:txBody>
                    <a:bodyPr/>
                    <a:lstStyle/>
                    <a:p>
                      <a:r>
                        <a:rPr lang="en-US" sz="1100" dirty="0"/>
                        <a:t>ALOS</a:t>
                      </a:r>
                      <a:r>
                        <a:rPr lang="en-US" sz="1100" baseline="0" dirty="0"/>
                        <a:t> PALSAR DEM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effectLst/>
                        </a:rPr>
                        <a:t>12</a:t>
                      </a:r>
                      <a:r>
                        <a:rPr lang="ru-RU" sz="1400" kern="1200" dirty="0">
                          <a:effectLst/>
                        </a:rPr>
                        <a:t>,</a:t>
                      </a:r>
                      <a:r>
                        <a:rPr lang="en-US" sz="1400" kern="1200" dirty="0">
                          <a:effectLst/>
                        </a:rPr>
                        <a:t>5</a:t>
                      </a:r>
                      <a:r>
                        <a:rPr lang="en-US" sz="1400" kern="1200" baseline="0" dirty="0">
                          <a:effectLst/>
                        </a:rPr>
                        <a:t> </a:t>
                      </a:r>
                      <a:r>
                        <a:rPr lang="ru-RU" sz="1400" kern="1200" baseline="0" dirty="0">
                          <a:effectLst/>
                        </a:rPr>
                        <a:t>м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Alaska Satellite Facility: ASF Home Page</a:t>
                      </a:r>
                      <a:endParaRPr lang="ru-RU" sz="1100" dirty="0"/>
                    </a:p>
                    <a:p>
                      <a:r>
                        <a:rPr lang="en-US" sz="1100" dirty="0"/>
                        <a:t>https://</a:t>
                      </a:r>
                      <a:r>
                        <a:rPr lang="en-US" sz="1100" dirty="0" err="1"/>
                        <a:t>vertex.daac.asf.alaska.edu</a:t>
                      </a:r>
                      <a:r>
                        <a:rPr lang="en-US" sz="1100" dirty="0"/>
                        <a:t>/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en-US" sz="1100" dirty="0"/>
                        <a:t>ASTER Global Digital Elevation Model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effectLst/>
                        </a:rPr>
                        <a:t>30</a:t>
                      </a:r>
                      <a:r>
                        <a:rPr lang="en-US" sz="1400" kern="1200" baseline="0" dirty="0">
                          <a:effectLst/>
                        </a:rPr>
                        <a:t> </a:t>
                      </a:r>
                      <a:r>
                        <a:rPr lang="ru-RU" sz="1400" kern="1200" baseline="0" dirty="0">
                          <a:effectLst/>
                        </a:rPr>
                        <a:t>м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NASA </a:t>
                      </a:r>
                      <a:r>
                        <a:rPr lang="en-US" sz="1100" dirty="0" err="1"/>
                        <a:t>Earthdata</a:t>
                      </a:r>
                      <a:r>
                        <a:rPr lang="en-US" sz="1100" dirty="0"/>
                        <a:t> </a:t>
                      </a:r>
                      <a:r>
                        <a:rPr lang="ru-RU" sz="1100" dirty="0"/>
                        <a:t>и</a:t>
                      </a:r>
                      <a:r>
                        <a:rPr lang="en-US" sz="1100" dirty="0"/>
                        <a:t> LP DAAC Global Data Explorer</a:t>
                      </a:r>
                      <a:endParaRPr lang="ru-RU" sz="1100" dirty="0"/>
                    </a:p>
                    <a:p>
                      <a:r>
                        <a:rPr lang="en-US" sz="1100" dirty="0">
                          <a:hlinkClick r:id="rId2"/>
                        </a:rPr>
                        <a:t>https://gdex.cr.usgs.gov/gdex/</a:t>
                      </a:r>
                      <a:endParaRPr lang="ru-RU" sz="1100" dirty="0"/>
                    </a:p>
                    <a:p>
                      <a:r>
                        <a:rPr lang="mr-IN" sz="1100" dirty="0">
                          <a:hlinkClick r:id="rId3"/>
                        </a:rPr>
                        <a:t>https://search.earthdata.nasa.gov/</a:t>
                      </a:r>
                      <a:endParaRPr lang="ru-RU" sz="1100" dirty="0"/>
                    </a:p>
                    <a:p>
                      <a:r>
                        <a:rPr lang="en-US" sz="1100" dirty="0"/>
                        <a:t>https://</a:t>
                      </a:r>
                      <a:r>
                        <a:rPr lang="en-US" sz="1100" dirty="0" err="1"/>
                        <a:t>earthexplorer.usgs.gov</a:t>
                      </a:r>
                      <a:r>
                        <a:rPr lang="en-US" sz="1100" dirty="0"/>
                        <a:t>/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TanDEM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-X global elevation model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represents a Digital Surface Model (DSM)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r>
                        <a:rPr lang="it-IT" sz="14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baseline="0" dirty="0">
                          <a:effectLst/>
                        </a:rPr>
                        <a:t>м</a:t>
                      </a:r>
                      <a:endParaRPr lang="en-US" sz="1100" dirty="0"/>
                    </a:p>
                    <a:p>
                      <a:endParaRPr lang="it-IT" sz="14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DLR server 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hlinkClick r:id="rId4"/>
                      </a:endParaRPr>
                    </a:p>
                    <a:p>
                      <a:r>
                        <a:rPr lang="en-US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https://sso.eoc.dlr.de/pwm-tdmdem90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5479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Выполнение </a:t>
            </a:r>
            <a:r>
              <a:rPr lang="ru-RU" dirty="0" err="1">
                <a:solidFill>
                  <a:srgbClr val="C00000"/>
                </a:solidFill>
              </a:rPr>
              <a:t>пространсвенного</a:t>
            </a:r>
            <a:r>
              <a:rPr lang="ru-RU" dirty="0">
                <a:solidFill>
                  <a:srgbClr val="C00000"/>
                </a:solidFill>
              </a:rPr>
              <a:t> анализа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Основные этапы проведения ГИС анализа: </a:t>
            </a:r>
          </a:p>
          <a:p>
            <a:pPr marL="114300" indent="0">
              <a:buNone/>
            </a:pPr>
            <a:r>
              <a:rPr lang="ru-RU" dirty="0"/>
              <a:t>1. Определение цели и задачи анализа</a:t>
            </a:r>
          </a:p>
          <a:p>
            <a:pPr marL="114300" indent="0">
              <a:buNone/>
            </a:pPr>
            <a:r>
              <a:rPr lang="ru-RU" dirty="0"/>
              <a:t>2. Формирование исходных данных </a:t>
            </a:r>
          </a:p>
          <a:p>
            <a:pPr marL="114300" indent="0">
              <a:buNone/>
            </a:pPr>
            <a:r>
              <a:rPr lang="ru-RU" dirty="0"/>
              <a:t>3. Проектирование базы </a:t>
            </a:r>
            <a:r>
              <a:rPr lang="ru-RU" dirty="0" err="1"/>
              <a:t>геоданных</a:t>
            </a:r>
            <a:r>
              <a:rPr lang="ru-RU" dirty="0"/>
              <a:t> </a:t>
            </a:r>
          </a:p>
          <a:p>
            <a:pPr marL="114300" indent="0">
              <a:buNone/>
            </a:pPr>
            <a:r>
              <a:rPr lang="ru-RU" dirty="0"/>
              <a:t>4. Редактирование данных </a:t>
            </a:r>
          </a:p>
          <a:p>
            <a:pPr marL="114300" indent="0">
              <a:buNone/>
            </a:pPr>
            <a:r>
              <a:rPr lang="ru-RU" dirty="0"/>
              <a:t>5. </a:t>
            </a:r>
            <a:r>
              <a:rPr lang="ru-RU" dirty="0" err="1"/>
              <a:t>Геобработка</a:t>
            </a:r>
            <a:r>
              <a:rPr lang="ru-RU" dirty="0"/>
              <a:t> </a:t>
            </a:r>
          </a:p>
          <a:p>
            <a:pPr marL="114300" indent="0">
              <a:buNone/>
            </a:pPr>
            <a:r>
              <a:rPr lang="ru-RU" dirty="0"/>
              <a:t>6. Моделирование данных </a:t>
            </a:r>
          </a:p>
          <a:p>
            <a:pPr marL="114300" indent="0">
              <a:buNone/>
            </a:pPr>
            <a:r>
              <a:rPr lang="ru-RU" dirty="0"/>
              <a:t>7. Визуальная интерпретация </a:t>
            </a:r>
          </a:p>
          <a:p>
            <a:pPr marL="114300" indent="0">
              <a:buNone/>
            </a:pPr>
            <a:r>
              <a:rPr lang="ru-RU" dirty="0"/>
              <a:t>полученных результатов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340" t="21311" r="34721" b="24019"/>
          <a:stretch/>
        </p:blipFill>
        <p:spPr>
          <a:xfrm>
            <a:off x="4929022" y="1786945"/>
            <a:ext cx="3271706" cy="258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93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86197" y="1247729"/>
            <a:ext cx="5915025" cy="326350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1500" i="1" dirty="0">
                <a:solidFill>
                  <a:schemeClr val="accent6">
                    <a:lumMod val="50000"/>
                  </a:schemeClr>
                </a:solidFill>
              </a:rPr>
              <a:t>Морфометрические параметры</a:t>
            </a:r>
          </a:p>
          <a:p>
            <a:pPr>
              <a:lnSpc>
                <a:spcPct val="120000"/>
              </a:lnSpc>
            </a:pPr>
            <a:r>
              <a:rPr lang="ru-RU" sz="1500" dirty="0"/>
              <a:t>Высотные значения (</a:t>
            </a:r>
            <a:r>
              <a:rPr lang="en-GB" sz="1500" dirty="0"/>
              <a:t>elevation)</a:t>
            </a:r>
          </a:p>
          <a:p>
            <a:pPr>
              <a:lnSpc>
                <a:spcPct val="120000"/>
              </a:lnSpc>
            </a:pPr>
            <a:r>
              <a:rPr lang="mr-IN" sz="1500" dirty="0" err="1"/>
              <a:t>Уклон</a:t>
            </a:r>
            <a:r>
              <a:rPr lang="ru-RU" sz="1500" dirty="0"/>
              <a:t> </a:t>
            </a:r>
            <a:r>
              <a:rPr lang="mr-IN" sz="1500" dirty="0" err="1"/>
              <a:t>поверхности</a:t>
            </a:r>
            <a:r>
              <a:rPr lang="mr-IN" sz="1500" dirty="0"/>
              <a:t> (</a:t>
            </a:r>
            <a:r>
              <a:rPr lang="en-GB" sz="1500" dirty="0" err="1"/>
              <a:t>s</a:t>
            </a:r>
            <a:r>
              <a:rPr lang="mr-IN" sz="1500" dirty="0" err="1"/>
              <a:t>lope</a:t>
            </a:r>
            <a:r>
              <a:rPr lang="mr-IN" sz="1500" dirty="0"/>
              <a:t>) </a:t>
            </a:r>
            <a:endParaRPr lang="ru-RU" sz="1500" dirty="0"/>
          </a:p>
          <a:p>
            <a:pPr>
              <a:lnSpc>
                <a:spcPct val="120000"/>
              </a:lnSpc>
            </a:pPr>
            <a:r>
              <a:rPr lang="ru-RU" sz="1500" dirty="0"/>
              <a:t>Экспозиция (</a:t>
            </a:r>
            <a:r>
              <a:rPr lang="en-GB" sz="1500" dirty="0"/>
              <a:t>aspect)</a:t>
            </a:r>
            <a:endParaRPr lang="ru-RU" sz="1500" dirty="0"/>
          </a:p>
          <a:p>
            <a:pPr>
              <a:lnSpc>
                <a:spcPct val="120000"/>
              </a:lnSpc>
            </a:pPr>
            <a:r>
              <a:rPr lang="ru-RU" sz="1500" dirty="0"/>
              <a:t>Кривизна - общая, горизонтальная, вертикальная (с</a:t>
            </a:r>
            <a:r>
              <a:rPr lang="en-GB" sz="1500" dirty="0" err="1"/>
              <a:t>urvature</a:t>
            </a:r>
            <a:r>
              <a:rPr lang="ru-RU" sz="1500" dirty="0"/>
              <a:t>)</a:t>
            </a:r>
            <a:endParaRPr lang="en-GB" sz="1500" dirty="0"/>
          </a:p>
          <a:p>
            <a:pPr>
              <a:lnSpc>
                <a:spcPct val="120000"/>
              </a:lnSpc>
            </a:pPr>
            <a:r>
              <a:rPr lang="en-GB" sz="1500" dirty="0" err="1"/>
              <a:t>О</a:t>
            </a:r>
            <a:r>
              <a:rPr lang="ru-RU" sz="1500" dirty="0" err="1"/>
              <a:t>тмывка</a:t>
            </a:r>
            <a:r>
              <a:rPr lang="ru-RU" sz="1500" dirty="0"/>
              <a:t> рельефа </a:t>
            </a:r>
            <a:r>
              <a:rPr lang="en-GB" sz="1500" dirty="0"/>
              <a:t>(</a:t>
            </a:r>
            <a:r>
              <a:rPr lang="en-GB" sz="1500" dirty="0" err="1"/>
              <a:t>hillshade</a:t>
            </a:r>
            <a:r>
              <a:rPr lang="ru-RU" sz="1500" dirty="0"/>
              <a:t> </a:t>
            </a:r>
            <a:r>
              <a:rPr lang="en-GB" sz="1500" dirty="0"/>
              <a:t>or shaded relief)</a:t>
            </a:r>
            <a:endParaRPr lang="ru-RU" sz="1500" dirty="0"/>
          </a:p>
          <a:p>
            <a:pPr>
              <a:lnSpc>
                <a:spcPct val="120000"/>
              </a:lnSpc>
            </a:pPr>
            <a:r>
              <a:rPr lang="ru-RU" sz="1500" dirty="0"/>
              <a:t> Бассейновое моделирование - направление стока и т.д. (</a:t>
            </a:r>
            <a:r>
              <a:rPr lang="en-GB" sz="1500" dirty="0"/>
              <a:t>flow direction)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03139DE-3411-410F-8A42-610E2044C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923" y="539992"/>
            <a:ext cx="5915025" cy="399137"/>
          </a:xfrm>
        </p:spPr>
        <p:txBody>
          <a:bodyPr>
            <a:noAutofit/>
          </a:bodyPr>
          <a:lstStyle/>
          <a:p>
            <a:pPr algn="ctr"/>
            <a:r>
              <a:rPr lang="ru-RU" sz="1800" dirty="0"/>
              <a:t>Какую полезную информацию </a:t>
            </a:r>
            <a:br>
              <a:rPr lang="ru-RU" sz="1800" dirty="0"/>
            </a:br>
            <a:r>
              <a:rPr lang="ru-RU" sz="1800" dirty="0"/>
              <a:t>можно извлечь из ЦМР для изучения оползней?</a:t>
            </a:r>
            <a:endParaRPr lang="fr-CH" sz="1800" dirty="0"/>
          </a:p>
        </p:txBody>
      </p:sp>
    </p:spTree>
    <p:extLst>
      <p:ext uri="{BB962C8B-B14F-4D97-AF65-F5344CB8AC3E}">
        <p14:creationId xmlns:p14="http://schemas.microsoft.com/office/powerpoint/2010/main" val="1526848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C03139DE-3411-410F-8A42-610E2044C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612" y="548503"/>
            <a:ext cx="5915025" cy="399137"/>
          </a:xfrm>
        </p:spPr>
        <p:txBody>
          <a:bodyPr>
            <a:noAutofit/>
          </a:bodyPr>
          <a:lstStyle/>
          <a:p>
            <a:pPr algn="ctr">
              <a:lnSpc>
                <a:spcPct val="170000"/>
              </a:lnSpc>
            </a:pPr>
            <a:r>
              <a:rPr lang="mr-IN" sz="1800" dirty="0" err="1"/>
              <a:t>Уклон</a:t>
            </a:r>
            <a:r>
              <a:rPr lang="ru-RU" sz="1800" dirty="0"/>
              <a:t> </a:t>
            </a:r>
            <a:r>
              <a:rPr lang="mr-IN" sz="1800" dirty="0" err="1"/>
              <a:t>поверхности</a:t>
            </a:r>
            <a:r>
              <a:rPr lang="mr-IN" sz="1800" dirty="0"/>
              <a:t> (</a:t>
            </a:r>
            <a:r>
              <a:rPr lang="en-GB" sz="1800" dirty="0"/>
              <a:t>s</a:t>
            </a:r>
            <a:r>
              <a:rPr lang="mr-IN" sz="1800" dirty="0" err="1"/>
              <a:t>lope</a:t>
            </a:r>
            <a:r>
              <a:rPr lang="mr-IN" sz="1800" dirty="0"/>
              <a:t>) </a:t>
            </a:r>
            <a:endParaRPr lang="ru-RU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032" y="1209339"/>
            <a:ext cx="4286250" cy="3209925"/>
          </a:xfrm>
        </p:spPr>
      </p:pic>
    </p:spTree>
    <p:extLst>
      <p:ext uri="{BB962C8B-B14F-4D97-AF65-F5344CB8AC3E}">
        <p14:creationId xmlns:p14="http://schemas.microsoft.com/office/powerpoint/2010/main" val="1934809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C03139DE-3411-410F-8A42-610E2044C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996" y="423671"/>
            <a:ext cx="5915025" cy="399137"/>
          </a:xfrm>
        </p:spPr>
        <p:txBody>
          <a:bodyPr>
            <a:noAutofit/>
          </a:bodyPr>
          <a:lstStyle/>
          <a:p>
            <a:pPr algn="ctr">
              <a:lnSpc>
                <a:spcPct val="170000"/>
              </a:lnSpc>
            </a:pPr>
            <a:r>
              <a:rPr lang="mr-IN" sz="1800" dirty="0" err="1"/>
              <a:t>Уклон</a:t>
            </a:r>
            <a:r>
              <a:rPr lang="ru-RU" sz="1800" dirty="0"/>
              <a:t> </a:t>
            </a:r>
            <a:r>
              <a:rPr lang="mr-IN" sz="1800" dirty="0" err="1"/>
              <a:t>поверхности</a:t>
            </a:r>
            <a:r>
              <a:rPr lang="mr-IN" sz="1800" dirty="0"/>
              <a:t> (</a:t>
            </a:r>
            <a:r>
              <a:rPr lang="en-GB" sz="1800" dirty="0"/>
              <a:t>s</a:t>
            </a:r>
            <a:r>
              <a:rPr lang="mr-IN" sz="1800" dirty="0" err="1"/>
              <a:t>lope</a:t>
            </a:r>
            <a:r>
              <a:rPr lang="mr-IN" sz="1800" dirty="0"/>
              <a:t>) </a:t>
            </a:r>
            <a:endParaRPr lang="ru-RU" sz="18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42" y="1024847"/>
            <a:ext cx="6078098" cy="3364273"/>
          </a:xfrm>
        </p:spPr>
      </p:pic>
    </p:spTree>
    <p:extLst>
      <p:ext uri="{BB962C8B-B14F-4D97-AF65-F5344CB8AC3E}">
        <p14:creationId xmlns:p14="http://schemas.microsoft.com/office/powerpoint/2010/main" val="2923516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C03139DE-3411-410F-8A42-610E2044C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180" y="758287"/>
            <a:ext cx="5915025" cy="399137"/>
          </a:xfrm>
        </p:spPr>
        <p:txBody>
          <a:bodyPr>
            <a:noAutofit/>
          </a:bodyPr>
          <a:lstStyle/>
          <a:p>
            <a:r>
              <a:rPr lang="mr-IN" sz="1800" dirty="0" err="1">
                <a:latin typeface="Arial" charset="0"/>
                <a:ea typeface="Arial" charset="0"/>
                <a:cs typeface="Arial" charset="0"/>
              </a:rPr>
              <a:t>Экспозиция</a:t>
            </a:r>
            <a:r>
              <a:rPr lang="mr-IN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1800" dirty="0" err="1">
                <a:latin typeface="Arial" charset="0"/>
                <a:ea typeface="Arial" charset="0"/>
                <a:cs typeface="Arial" charset="0"/>
              </a:rPr>
              <a:t>склона</a:t>
            </a:r>
            <a:r>
              <a:rPr lang="mr-IN" sz="1800" dirty="0">
                <a:latin typeface="Arial" charset="0"/>
                <a:ea typeface="Arial" charset="0"/>
                <a:cs typeface="Arial" charset="0"/>
              </a:rPr>
              <a:t> (ASPECT): </a:t>
            </a:r>
            <a:br>
              <a:rPr lang="ru-RU" sz="1800" dirty="0">
                <a:latin typeface="Arial" charset="0"/>
                <a:ea typeface="Arial" charset="0"/>
                <a:cs typeface="Arial" charset="0"/>
              </a:rPr>
            </a:br>
            <a:r>
              <a:rPr lang="mr-IN" sz="1800" dirty="0">
                <a:latin typeface="Arial" charset="0"/>
                <a:ea typeface="Arial" charset="0"/>
                <a:cs typeface="Arial" charset="0"/>
              </a:rPr>
              <a:t>ASPECT = 180 – </a:t>
            </a:r>
            <a:r>
              <a:rPr lang="mr-IN" sz="1800" dirty="0" err="1">
                <a:latin typeface="Arial" charset="0"/>
                <a:ea typeface="Arial" charset="0"/>
                <a:cs typeface="Arial" charset="0"/>
              </a:rPr>
              <a:t>arctan</a:t>
            </a:r>
            <a:r>
              <a:rPr lang="mr-IN" sz="18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mr-IN" sz="1800" dirty="0" err="1">
                <a:latin typeface="Arial" charset="0"/>
                <a:ea typeface="Arial" charset="0"/>
                <a:cs typeface="Arial" charset="0"/>
              </a:rPr>
              <a:t>q</a:t>
            </a:r>
            <a:r>
              <a:rPr lang="mr-IN" sz="18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mr-IN" sz="1800" dirty="0" err="1">
                <a:latin typeface="Arial" charset="0"/>
                <a:ea typeface="Arial" charset="0"/>
                <a:cs typeface="Arial" charset="0"/>
              </a:rPr>
              <a:t>p</a:t>
            </a:r>
            <a:r>
              <a:rPr lang="mr-IN" sz="1800" dirty="0">
                <a:latin typeface="Arial" charset="0"/>
                <a:ea typeface="Arial" charset="0"/>
                <a:cs typeface="Arial" charset="0"/>
              </a:rPr>
              <a:t>) + 90*(</a:t>
            </a:r>
            <a:r>
              <a:rPr lang="mr-IN" sz="1800" dirty="0" err="1">
                <a:latin typeface="Arial" charset="0"/>
                <a:ea typeface="Arial" charset="0"/>
                <a:cs typeface="Arial" charset="0"/>
              </a:rPr>
              <a:t>q</a:t>
            </a:r>
            <a:r>
              <a:rPr lang="mr-IN" sz="1800" dirty="0">
                <a:latin typeface="Arial" charset="0"/>
                <a:ea typeface="Arial" charset="0"/>
                <a:cs typeface="Arial" charset="0"/>
              </a:rPr>
              <a:t>/|</a:t>
            </a:r>
            <a:r>
              <a:rPr lang="mr-IN" sz="1800" dirty="0" err="1">
                <a:latin typeface="Arial" charset="0"/>
                <a:ea typeface="Arial" charset="0"/>
                <a:cs typeface="Arial" charset="0"/>
              </a:rPr>
              <a:t>p</a:t>
            </a:r>
            <a:r>
              <a:rPr lang="mr-IN" sz="1800" dirty="0">
                <a:latin typeface="Arial" charset="0"/>
                <a:ea typeface="Arial" charset="0"/>
                <a:cs typeface="Arial" charset="0"/>
              </a:rPr>
              <a:t>|)</a:t>
            </a:r>
            <a:endParaRPr lang="ru-RU" sz="1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80" y="1378316"/>
            <a:ext cx="4867275" cy="3105150"/>
          </a:xfrm>
        </p:spPr>
      </p:pic>
    </p:spTree>
    <p:extLst>
      <p:ext uri="{BB962C8B-B14F-4D97-AF65-F5344CB8AC3E}">
        <p14:creationId xmlns:p14="http://schemas.microsoft.com/office/powerpoint/2010/main" val="4177711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C03139DE-3411-410F-8A42-610E2044C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571" y="1278994"/>
            <a:ext cx="4038309" cy="399137"/>
          </a:xfrm>
        </p:spPr>
        <p:txBody>
          <a:bodyPr>
            <a:noAutofit/>
          </a:bodyPr>
          <a:lstStyle/>
          <a:p>
            <a:r>
              <a:rPr lang="it-IT" sz="1800" dirty="0" err="1"/>
              <a:t>Кривизна</a:t>
            </a:r>
            <a:r>
              <a:rPr lang="it-IT" sz="1800" dirty="0"/>
              <a:t> (Curvature) </a:t>
            </a:r>
            <a:br>
              <a:rPr lang="ru-RU" sz="1500" dirty="0"/>
            </a:br>
            <a:br>
              <a:rPr lang="ru-RU" sz="1500" dirty="0"/>
            </a:br>
            <a:r>
              <a:rPr lang="it-IT" sz="1350" dirty="0" err="1"/>
              <a:t>Виды</a:t>
            </a:r>
            <a:r>
              <a:rPr lang="it-IT" sz="1350" dirty="0"/>
              <a:t> </a:t>
            </a:r>
            <a:r>
              <a:rPr lang="it-IT" sz="1350" dirty="0" err="1"/>
              <a:t>кривизны</a:t>
            </a:r>
            <a:r>
              <a:rPr lang="it-IT" sz="1350" dirty="0"/>
              <a:t>: </a:t>
            </a:r>
            <a:br>
              <a:rPr lang="ru-RU" sz="1350" dirty="0"/>
            </a:br>
            <a:r>
              <a:rPr lang="it-IT" sz="1350" dirty="0"/>
              <a:t>• </a:t>
            </a:r>
            <a:r>
              <a:rPr lang="it-IT" sz="1350" dirty="0" err="1"/>
              <a:t>Общая</a:t>
            </a:r>
            <a:r>
              <a:rPr lang="it-IT" sz="1350" dirty="0"/>
              <a:t> (</a:t>
            </a:r>
            <a:r>
              <a:rPr lang="it-IT" sz="1350" dirty="0" err="1"/>
              <a:t>total</a:t>
            </a:r>
            <a:r>
              <a:rPr lang="it-IT" sz="1350" dirty="0"/>
              <a:t> curvature); </a:t>
            </a:r>
            <a:br>
              <a:rPr lang="ru-RU" sz="1350" dirty="0"/>
            </a:br>
            <a:r>
              <a:rPr lang="it-IT" sz="1350" dirty="0"/>
              <a:t>• </a:t>
            </a:r>
            <a:r>
              <a:rPr lang="it-IT" sz="1350" dirty="0" err="1"/>
              <a:t>Вертикальная</a:t>
            </a:r>
            <a:r>
              <a:rPr lang="it-IT" sz="1350" dirty="0"/>
              <a:t> (</a:t>
            </a:r>
            <a:r>
              <a:rPr lang="it-IT" sz="1350" dirty="0" err="1"/>
              <a:t>profile</a:t>
            </a:r>
            <a:r>
              <a:rPr lang="it-IT" sz="1350" dirty="0"/>
              <a:t> curvature); </a:t>
            </a:r>
            <a:br>
              <a:rPr lang="ru-RU" sz="1350" dirty="0"/>
            </a:br>
            <a:r>
              <a:rPr lang="it-IT" sz="1350" dirty="0"/>
              <a:t>• </a:t>
            </a:r>
            <a:r>
              <a:rPr lang="it-IT" sz="1350" dirty="0" err="1"/>
              <a:t>Горизонтальная</a:t>
            </a:r>
            <a:r>
              <a:rPr lang="it-IT" sz="1350" dirty="0"/>
              <a:t> (</a:t>
            </a:r>
            <a:r>
              <a:rPr lang="it-IT" sz="1350" dirty="0" err="1"/>
              <a:t>plan</a:t>
            </a:r>
            <a:r>
              <a:rPr lang="it-IT" sz="1350" dirty="0"/>
              <a:t> curvature) </a:t>
            </a:r>
            <a:r>
              <a:rPr lang="it-IT" sz="1350" dirty="0" err="1"/>
              <a:t>и</a:t>
            </a:r>
            <a:r>
              <a:rPr lang="it-IT" sz="1350" dirty="0"/>
              <a:t> </a:t>
            </a:r>
            <a:r>
              <a:rPr lang="it-IT" sz="1350" dirty="0" err="1"/>
              <a:t>др</a:t>
            </a:r>
            <a:r>
              <a:rPr lang="it-IT" sz="1350" dirty="0"/>
              <a:t>.</a:t>
            </a:r>
            <a:endParaRPr lang="ru-RU" sz="135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372" y="2652791"/>
            <a:ext cx="5724525" cy="1714500"/>
          </a:xfrm>
        </p:spPr>
      </p:pic>
    </p:spTree>
    <p:extLst>
      <p:ext uri="{BB962C8B-B14F-4D97-AF65-F5344CB8AC3E}">
        <p14:creationId xmlns:p14="http://schemas.microsoft.com/office/powerpoint/2010/main" val="120292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90552" y="1919809"/>
            <a:ext cx="4045200" cy="1509600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Контрольные вопросы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пространственных данных?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типы классов пространственных объектов?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картографические проекции и системы координат вы знаете?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дает анализ местоположения объектов?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0419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Полезные ссылки по теме «Пространственные данные» 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10450" y="3046217"/>
            <a:ext cx="8123100" cy="630000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https://www.youtube.com/watch?v=v3ryGcLYmHE</a:t>
            </a:r>
            <a:r>
              <a:rPr lang="kk-KZ" dirty="0">
                <a:hlinkClick r:id="rId3"/>
              </a:rPr>
              <a:t>  </a:t>
            </a:r>
            <a:r>
              <a:rPr lang="kk-KZ" dirty="0"/>
              <a:t>рус</a:t>
            </a:r>
            <a:endParaRPr lang="kk-KZ" dirty="0">
              <a:hlinkClick r:id="rId3"/>
            </a:endParaRPr>
          </a:p>
          <a:p>
            <a:r>
              <a:rPr lang="en-US" dirty="0">
                <a:hlinkClick r:id="rId3"/>
              </a:rPr>
              <a:t>https://www.youtube.com/watch?v=lelnsbJ7VWo</a:t>
            </a:r>
            <a:r>
              <a:rPr lang="ru-RU" dirty="0"/>
              <a:t> </a:t>
            </a:r>
            <a:r>
              <a:rPr lang="en-US" dirty="0" err="1"/>
              <a:t>eng</a:t>
            </a:r>
            <a:endParaRPr lang="ru-RU" dirty="0"/>
          </a:p>
          <a:p>
            <a:r>
              <a:rPr lang="en-US" dirty="0">
                <a:hlinkClick r:id="rId4"/>
              </a:rPr>
              <a:t>https://www.youtube.com/watch?v=VkQ7SljSH3M</a:t>
            </a:r>
            <a:r>
              <a:rPr lang="en-US" dirty="0"/>
              <a:t>  </a:t>
            </a:r>
            <a:r>
              <a:rPr lang="en-US" dirty="0" err="1"/>
              <a:t>eng</a:t>
            </a:r>
            <a:endParaRPr lang="ru-RU" dirty="0"/>
          </a:p>
          <a:p>
            <a:r>
              <a:rPr lang="en-US" dirty="0">
                <a:hlinkClick r:id="rId5"/>
              </a:rPr>
              <a:t>https://www.coursera.org/lecture/spatial-data-science/five-layers-of-gis-UBX6V</a:t>
            </a:r>
            <a:r>
              <a:rPr lang="en-US" dirty="0"/>
              <a:t> </a:t>
            </a:r>
            <a:r>
              <a:rPr lang="en-US" dirty="0" err="1"/>
              <a:t>eng</a:t>
            </a:r>
            <a:endParaRPr lang="ru-RU" dirty="0"/>
          </a:p>
          <a:p>
            <a:endParaRPr lang="ru-RU" dirty="0"/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8397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766763"/>
            <a:ext cx="6600825" cy="195262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altLang="ru-RU" sz="1500" b="1" i="1" dirty="0" err="1"/>
              <a:t>Геообработка</a:t>
            </a:r>
            <a:r>
              <a:rPr lang="ru-RU" altLang="ru-RU" sz="1500" b="1" i="1" dirty="0"/>
              <a:t> – это один из самых мощных компонентов ГИС.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altLang="ru-RU" sz="1500" b="1" i="1" dirty="0"/>
              <a:t>ГИС состоит из базы данных ГИС и программных инструментов, используемых для обработки данных из этой базы данных ГИС. Результаты, получаемые в результате использования инструментов </a:t>
            </a:r>
            <a:r>
              <a:rPr lang="ru-RU" altLang="ru-RU" sz="1500" b="1" i="1" dirty="0" err="1"/>
              <a:t>геообработки</a:t>
            </a:r>
            <a:r>
              <a:rPr lang="ru-RU" altLang="ru-RU" sz="1500" b="1" i="1" dirty="0"/>
              <a:t>, могут оказать действенную помощь в принятии решений.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ru-RU" altLang="ru-RU" b="1" i="1" dirty="0">
              <a:solidFill>
                <a:srgbClr val="0000FF"/>
              </a:solidFill>
            </a:endParaRPr>
          </a:p>
        </p:txBody>
      </p:sp>
      <p:pic>
        <p:nvPicPr>
          <p:cNvPr id="217092" name="Picture 4" descr="WRL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893" name="Rectangle 5"/>
          <p:cNvSpPr>
            <a:spLocks noChangeArrowheads="1"/>
          </p:cNvSpPr>
          <p:nvPr/>
        </p:nvSpPr>
        <p:spPr bwMode="auto">
          <a:xfrm>
            <a:off x="2171700" y="205979"/>
            <a:ext cx="5829300" cy="31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1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Геообработка</a:t>
            </a:r>
            <a:endParaRPr lang="ru-RU" sz="21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t="37852" r="3889" b="11333"/>
          <a:stretch/>
        </p:blipFill>
        <p:spPr bwMode="auto">
          <a:xfrm>
            <a:off x="2049819" y="2122275"/>
            <a:ext cx="5658044" cy="21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28750" y="4292033"/>
            <a:ext cx="62791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i="1" dirty="0">
                <a:solidFill>
                  <a:srgbClr val="0070C0"/>
                </a:solidFill>
              </a:rPr>
              <a:t>Инструменты </a:t>
            </a:r>
            <a:r>
              <a:rPr lang="ru-RU" sz="1350" i="1" dirty="0" err="1">
                <a:solidFill>
                  <a:srgbClr val="0070C0"/>
                </a:solidFill>
              </a:rPr>
              <a:t>геообработки</a:t>
            </a:r>
            <a:r>
              <a:rPr lang="ru-RU" sz="1350" i="1" dirty="0">
                <a:solidFill>
                  <a:srgbClr val="0070C0"/>
                </a:solidFill>
              </a:rPr>
              <a:t> обрабатывают данные для получения результатов, моделирующих реальный мир.</a:t>
            </a:r>
          </a:p>
        </p:txBody>
      </p:sp>
    </p:spTree>
    <p:extLst>
      <p:ext uri="{BB962C8B-B14F-4D97-AF65-F5344CB8AC3E}">
        <p14:creationId xmlns:p14="http://schemas.microsoft.com/office/powerpoint/2010/main" val="140469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0250" y="526350"/>
            <a:ext cx="8006050" cy="4090800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пригодности - один из основных подходов к решению пространственных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</a:t>
            </a:r>
          </a:p>
        </p:txBody>
      </p:sp>
    </p:spTree>
    <p:extLst>
      <p:ext uri="{BB962C8B-B14F-4D97-AF65-F5344CB8AC3E}">
        <p14:creationId xmlns:p14="http://schemas.microsoft.com/office/powerpoint/2010/main" val="4030407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Пространственный анализ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задачами элементарного пространственного анализа являются: просмотр векторных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геообъектов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анализ их атрибутов, картометрические измерения, составление тематических картограмм, картодиаграмм, картосхем, графиков и диаграмм по атрибутам векторов. </a:t>
            </a:r>
          </a:p>
        </p:txBody>
      </p:sp>
    </p:spTree>
    <p:extLst>
      <p:ext uri="{BB962C8B-B14F-4D97-AF65-F5344CB8AC3E}">
        <p14:creationId xmlns:p14="http://schemas.microsoft.com/office/powerpoint/2010/main" val="798319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геообработки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помощью модели в ГИС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4190" t="26729" r="37743" b="26170"/>
          <a:stretch/>
        </p:blipFill>
        <p:spPr>
          <a:xfrm>
            <a:off x="2385060" y="1137235"/>
            <a:ext cx="3931920" cy="371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06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растрового геоинформационного анализа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1172" t="51936" r="40905" b="34440"/>
          <a:stretch/>
        </p:blipFill>
        <p:spPr>
          <a:xfrm>
            <a:off x="633566" y="1211580"/>
            <a:ext cx="3938434" cy="1684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9942" t="30504" r="39169" b="47215"/>
          <a:stretch/>
        </p:blipFill>
        <p:spPr>
          <a:xfrm>
            <a:off x="4572000" y="1714500"/>
            <a:ext cx="3937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34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Трехмерное геоинформационное моделирование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9099" t="32339" r="40864" b="31047"/>
          <a:stretch/>
        </p:blipFill>
        <p:spPr>
          <a:xfrm>
            <a:off x="4800600" y="1017725"/>
            <a:ext cx="3429000" cy="3524372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06060" y="1179780"/>
            <a:ext cx="4031700" cy="3416400"/>
          </a:xfrm>
        </p:spPr>
        <p:txBody>
          <a:bodyPr/>
          <a:lstStyle/>
          <a:p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создания трехмерной модели озера с помощью ГИС технологий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912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4564" y="284481"/>
            <a:ext cx="6144941" cy="637649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Представление данных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9193" t="48460" r="57455" b="21703"/>
          <a:stretch/>
        </p:blipFill>
        <p:spPr bwMode="auto">
          <a:xfrm>
            <a:off x="1578765" y="1143024"/>
            <a:ext cx="5539740" cy="2787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23849051"/>
      </p:ext>
    </p:extLst>
  </p:cSld>
  <p:clrMapOvr>
    <a:masterClrMapping/>
  </p:clrMapOvr>
</p:sld>
</file>

<file path=ppt/theme/theme1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954</Words>
  <Application>Microsoft Office PowerPoint</Application>
  <PresentationFormat>Экран (16:9)</PresentationFormat>
  <Paragraphs>126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Wingdings</vt:lpstr>
      <vt:lpstr>Arial</vt:lpstr>
      <vt:lpstr>Georgia</vt:lpstr>
      <vt:lpstr>Proxima Nova</vt:lpstr>
      <vt:lpstr>Times New Roman</vt:lpstr>
      <vt:lpstr>Roboto</vt:lpstr>
      <vt:lpstr>Calibri</vt:lpstr>
      <vt:lpstr>Spearmint</vt:lpstr>
      <vt:lpstr>Презентация PowerPoint</vt:lpstr>
      <vt:lpstr>Выполнение пространсвенного анализа </vt:lpstr>
      <vt:lpstr>Презентация PowerPoint</vt:lpstr>
      <vt:lpstr>Моделирование пригодности - один из основных подходов к решению пространственных проблем</vt:lpstr>
      <vt:lpstr>Пространственный анализ</vt:lpstr>
      <vt:lpstr>Пример геообработки с помощью модели в ГИС </vt:lpstr>
      <vt:lpstr> Методы растрового геоинформационного анализа </vt:lpstr>
      <vt:lpstr>Трехмерное геоинформационное моделирование </vt:lpstr>
      <vt:lpstr>Представление данных</vt:lpstr>
      <vt:lpstr>Представление данных</vt:lpstr>
      <vt:lpstr>Презентация PowerPoint</vt:lpstr>
      <vt:lpstr>Цифровые модели</vt:lpstr>
      <vt:lpstr>Презентация PowerPoint</vt:lpstr>
      <vt:lpstr>Презентация PowerPoint</vt:lpstr>
      <vt:lpstr>Презентация PowerPoint</vt:lpstr>
      <vt:lpstr>Цифровая модель рельефа</vt:lpstr>
      <vt:lpstr>Способы получения цифровых моделей рельефа</vt:lpstr>
      <vt:lpstr>Презентация PowerPoint</vt:lpstr>
      <vt:lpstr>Где можно скачать ЦМР бесплатно? </vt:lpstr>
      <vt:lpstr>Какую полезную информацию  можно извлечь из ЦМР для изучения оползней?</vt:lpstr>
      <vt:lpstr>Уклон поверхности (slope) </vt:lpstr>
      <vt:lpstr>Уклон поверхности (slope) </vt:lpstr>
      <vt:lpstr>Экспозиция склона (ASPECT):  ASPECT = 180 – arctan(q/p) + 90*(q/|p|)</vt:lpstr>
      <vt:lpstr>Кривизна (Curvature)   Виды кривизны:  • Общая (total curvature);  • Вертикальная (profile curvature);  • Горизонтальная (plan curvature) и др.</vt:lpstr>
      <vt:lpstr>Контрольные вопросы</vt:lpstr>
      <vt:lpstr>Полезные ссылки по теме «Пространственные данные»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Ainur Yerzhankyzy</dc:creator>
  <cp:lastModifiedBy>Rustem Akhmetov</cp:lastModifiedBy>
  <cp:revision>42</cp:revision>
  <dcterms:modified xsi:type="dcterms:W3CDTF">2022-10-31T09:44:28Z</dcterms:modified>
</cp:coreProperties>
</file>