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76" r:id="rId4"/>
    <p:sldId id="275" r:id="rId5"/>
    <p:sldId id="272" r:id="rId6"/>
    <p:sldId id="279" r:id="rId7"/>
    <p:sldId id="277" r:id="rId8"/>
    <p:sldId id="278" r:id="rId9"/>
    <p:sldId id="281" r:id="rId10"/>
    <p:sldId id="280" r:id="rId11"/>
    <p:sldId id="283" r:id="rId12"/>
    <p:sldId id="282" r:id="rId13"/>
    <p:sldId id="29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Светлый стиль 1 — акцент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64" autoAdjust="0"/>
    <p:restoredTop sz="94660"/>
  </p:normalViewPr>
  <p:slideViewPr>
    <p:cSldViewPr snapToGrid="0">
      <p:cViewPr varScale="1">
        <p:scale>
          <a:sx n="58" d="100"/>
          <a:sy n="58" d="100"/>
        </p:scale>
        <p:origin x="77" y="5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9C778A-3B52-400E-B8B8-FCF0BB0568DE}" type="datetimeFigureOut">
              <a:rPr lang="en-US" smtClean="0"/>
              <a:t>8/11/2022</a:t>
            </a:fld>
            <a:endParaRPr lang="en-US"/>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CA834-C85D-4321-A26E-942F650E8C8B}" type="slidenum">
              <a:rPr lang="en-US" smtClean="0"/>
              <a:t>‹#›</a:t>
            </a:fld>
            <a:endParaRPr lang="en-US"/>
          </a:p>
        </p:txBody>
      </p:sp>
    </p:spTree>
    <p:extLst>
      <p:ext uri="{BB962C8B-B14F-4D97-AF65-F5344CB8AC3E}">
        <p14:creationId xmlns:p14="http://schemas.microsoft.com/office/powerpoint/2010/main" val="1808952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596EC7E3-7CCD-42DE-BBD8-CF3883B27863}" type="slidenum">
              <a:rPr lang="ru-RU" smtClean="0"/>
              <a:pPr/>
              <a:t>13</a:t>
            </a:fld>
            <a:endParaRPr lang="ru-RU"/>
          </a:p>
        </p:txBody>
      </p:sp>
    </p:spTree>
    <p:extLst>
      <p:ext uri="{BB962C8B-B14F-4D97-AF65-F5344CB8AC3E}">
        <p14:creationId xmlns:p14="http://schemas.microsoft.com/office/powerpoint/2010/main" val="3007279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83431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148252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7176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8B708CAD-A79B-4FF2-A2AD-8FFCB2A3D2EB}" type="datetimeFigureOut">
              <a:rPr lang="ru-RU" smtClean="0"/>
              <a:t>11.08.2022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31804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B708CAD-A79B-4FF2-A2AD-8FFCB2A3D2EB}" type="datetimeFigureOut">
              <a:rPr lang="ru-RU" smtClean="0"/>
              <a:t>11.08.2022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2548279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8B708CAD-A79B-4FF2-A2AD-8FFCB2A3D2EB}" type="datetimeFigureOut">
              <a:rPr lang="ru-RU" smtClean="0"/>
              <a:t>11.08.2022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355765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8B708CAD-A79B-4FF2-A2AD-8FFCB2A3D2EB}" type="datetimeFigureOut">
              <a:rPr lang="ru-RU" smtClean="0"/>
              <a:t>11.08.2022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88516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B708CAD-A79B-4FF2-A2AD-8FFCB2A3D2EB}" type="datetimeFigureOut">
              <a:rPr lang="ru-RU" smtClean="0"/>
              <a:t>11.08.2022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37325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708CAD-A79B-4FF2-A2AD-8FFCB2A3D2EB}" type="datetimeFigureOut">
              <a:rPr lang="ru-RU" smtClean="0"/>
              <a:t>11.08.2022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150087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11.08.2022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343730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8B708CAD-A79B-4FF2-A2AD-8FFCB2A3D2EB}" type="datetimeFigureOut">
              <a:rPr lang="ru-RU" smtClean="0"/>
              <a:t>11.08.2022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696E53A-6968-4272-8BC2-4567D025D9BB}" type="slidenum">
              <a:rPr lang="ru-RU" smtClean="0"/>
              <a:t>‹#›</a:t>
            </a:fld>
            <a:endParaRPr lang="ru-RU"/>
          </a:p>
        </p:txBody>
      </p:sp>
    </p:spTree>
    <p:extLst>
      <p:ext uri="{BB962C8B-B14F-4D97-AF65-F5344CB8AC3E}">
        <p14:creationId xmlns:p14="http://schemas.microsoft.com/office/powerpoint/2010/main" val="4611657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708CAD-A79B-4FF2-A2AD-8FFCB2A3D2EB}" type="datetimeFigureOut">
              <a:rPr lang="ru-RU" smtClean="0"/>
              <a:t>11.08.2022</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6E53A-6968-4272-8BC2-4567D025D9BB}" type="slidenum">
              <a:rPr lang="ru-RU" smtClean="0"/>
              <a:t>‹#›</a:t>
            </a:fld>
            <a:endParaRPr lang="ru-RU"/>
          </a:p>
        </p:txBody>
      </p:sp>
    </p:spTree>
    <p:extLst>
      <p:ext uri="{BB962C8B-B14F-4D97-AF65-F5344CB8AC3E}">
        <p14:creationId xmlns:p14="http://schemas.microsoft.com/office/powerpoint/2010/main" val="24715551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hyperlink" Target="mailto:moldabaeyva@gmail.com"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94" y="0"/>
            <a:ext cx="9144000" cy="6858000"/>
          </a:xfrm>
          <a:prstGeom prst="rect">
            <a:avLst/>
          </a:prstGeom>
        </p:spPr>
      </p:pic>
      <p:sp>
        <p:nvSpPr>
          <p:cNvPr id="6" name="Заголовок 5"/>
          <p:cNvSpPr txBox="1">
            <a:spLocks noGrp="1"/>
          </p:cNvSpPr>
          <p:nvPr>
            <p:ph type="ctrTitle"/>
          </p:nvPr>
        </p:nvSpPr>
        <p:spPr>
          <a:xfrm>
            <a:off x="883509" y="2494875"/>
            <a:ext cx="7766221" cy="1505027"/>
          </a:xfrm>
          <a:prstGeom prst="rect">
            <a:avLst/>
          </a:prstGeom>
          <a:noFill/>
        </p:spPr>
        <p:txBody>
          <a:bodyPr wrap="square" rtlCol="0">
            <a:spAutoFit/>
          </a:bodyPr>
          <a:lstStyle/>
          <a:p>
            <a:r>
              <a:rPr lang="kk-KZ" sz="34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Проектирование радиотехнических и телекоммуникационных систем  </a:t>
            </a:r>
            <a:br>
              <a:rPr lang="kk-KZ" sz="34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kk-KZ" sz="3400" b="1" i="1" dirty="0" smtClean="0">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Лекция 1</a:t>
            </a:r>
            <a:endParaRPr lang="ru-RU" sz="3400" b="1" dirty="0">
              <a:latin typeface="Times New Roman" panose="02020603050405020304" pitchFamily="18" charset="0"/>
              <a:cs typeface="Times New Roman" panose="02020603050405020304" pitchFamily="18" charset="0"/>
            </a:endParaRPr>
          </a:p>
        </p:txBody>
      </p:sp>
      <p:pic>
        <p:nvPicPr>
          <p:cNvPr id="7" name="Рисунок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77172" y="180452"/>
            <a:ext cx="4178893" cy="947814"/>
          </a:xfrm>
          <a:prstGeom prst="rect">
            <a:avLst/>
          </a:prstGeom>
        </p:spPr>
      </p:pic>
      <p:sp>
        <p:nvSpPr>
          <p:cNvPr id="2" name="TextBox 1"/>
          <p:cNvSpPr txBox="1"/>
          <p:nvPr/>
        </p:nvSpPr>
        <p:spPr>
          <a:xfrm>
            <a:off x="1739899" y="3999902"/>
            <a:ext cx="6205495" cy="2246769"/>
          </a:xfrm>
          <a:prstGeom prst="rect">
            <a:avLst/>
          </a:prstGeom>
          <a:noFill/>
        </p:spPr>
        <p:txBody>
          <a:bodyPr wrap="square" rtlCol="0">
            <a:spAutoFit/>
          </a:bodyPr>
          <a:lstStyle/>
          <a:p>
            <a:pPr algn="ctr"/>
            <a:r>
              <a:rPr lang="ru-RU" sz="3200" dirty="0">
                <a:solidFill>
                  <a:schemeClr val="bg1"/>
                </a:solidFill>
                <a:cs typeface="Times New Roman" panose="02020603050405020304" pitchFamily="18" charset="0"/>
              </a:rPr>
              <a:t>Преподаватель: </a:t>
            </a:r>
            <a:r>
              <a:rPr lang="ru-RU" b="1" dirty="0" err="1" smtClean="0">
                <a:solidFill>
                  <a:schemeClr val="bg1"/>
                </a:solidFill>
              </a:rPr>
              <a:t>Куттыбаева</a:t>
            </a:r>
            <a:r>
              <a:rPr lang="ru-RU" b="1" dirty="0" smtClean="0">
                <a:solidFill>
                  <a:schemeClr val="bg1"/>
                </a:solidFill>
              </a:rPr>
              <a:t> </a:t>
            </a:r>
            <a:r>
              <a:rPr lang="ru-RU" b="1" dirty="0" err="1" smtClean="0">
                <a:solidFill>
                  <a:schemeClr val="bg1"/>
                </a:solidFill>
              </a:rPr>
              <a:t>Айнур</a:t>
            </a:r>
            <a:r>
              <a:rPr lang="ru-RU" b="1" dirty="0" smtClean="0">
                <a:solidFill>
                  <a:schemeClr val="bg1"/>
                </a:solidFill>
              </a:rPr>
              <a:t> </a:t>
            </a:r>
            <a:r>
              <a:rPr lang="ru-RU" b="1" dirty="0" err="1" smtClean="0">
                <a:solidFill>
                  <a:schemeClr val="bg1"/>
                </a:solidFill>
              </a:rPr>
              <a:t>Ермеккалиевна</a:t>
            </a:r>
            <a:r>
              <a:rPr lang="ru-RU" b="1" dirty="0" smtClean="0">
                <a:solidFill>
                  <a:schemeClr val="bg1"/>
                </a:solidFill>
              </a:rPr>
              <a:t>, </a:t>
            </a:r>
            <a:r>
              <a:rPr lang="ru-RU" b="1" dirty="0" err="1" smtClean="0">
                <a:solidFill>
                  <a:schemeClr val="bg1"/>
                </a:solidFill>
              </a:rPr>
              <a:t>канд.наук</a:t>
            </a:r>
            <a:r>
              <a:rPr lang="ru-RU" b="1" dirty="0">
                <a:solidFill>
                  <a:schemeClr val="bg1"/>
                </a:solidFill>
              </a:rPr>
              <a:t>, </a:t>
            </a:r>
            <a:r>
              <a:rPr lang="ru-RU" b="1" dirty="0" smtClean="0">
                <a:solidFill>
                  <a:schemeClr val="bg1"/>
                </a:solidFill>
              </a:rPr>
              <a:t>старший преподаватель  </a:t>
            </a:r>
            <a:r>
              <a:rPr lang="ru-RU" b="1" dirty="0">
                <a:solidFill>
                  <a:schemeClr val="bg1"/>
                </a:solidFill>
              </a:rPr>
              <a:t>Кафедры </a:t>
            </a:r>
            <a:r>
              <a:rPr lang="ru-RU" b="1" dirty="0" smtClean="0">
                <a:solidFill>
                  <a:schemeClr val="bg1"/>
                </a:solidFill>
              </a:rPr>
              <a:t>«Электроники, телекоммуникации и космических технологии»</a:t>
            </a:r>
            <a:r>
              <a:rPr lang="en-US" b="1" dirty="0"/>
              <a:t/>
            </a:r>
            <a:br>
              <a:rPr lang="en-US" b="1" dirty="0"/>
            </a:br>
            <a:r>
              <a:rPr lang="ru-RU" b="1" dirty="0"/>
              <a:t/>
            </a:r>
            <a:br>
              <a:rPr lang="ru-RU" b="1" dirty="0"/>
            </a:br>
            <a:r>
              <a:rPr lang="en-US" b="1" dirty="0" smtClean="0">
                <a:hlinkClick r:id="rId4"/>
              </a:rPr>
              <a:t>ainur_k_75@mail.ru</a:t>
            </a:r>
            <a:r>
              <a:rPr lang="en-US" b="1" dirty="0"/>
              <a:t/>
            </a:r>
            <a:br>
              <a:rPr lang="en-US" b="1" dirty="0"/>
            </a:br>
            <a:endParaRPr lang="ru-RU" dirty="0"/>
          </a:p>
        </p:txBody>
      </p:sp>
    </p:spTree>
    <p:extLst>
      <p:ext uri="{BB962C8B-B14F-4D97-AF65-F5344CB8AC3E}">
        <p14:creationId xmlns:p14="http://schemas.microsoft.com/office/powerpoint/2010/main" val="39978401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Рисунок 7"/>
          <p:cNvPicPr>
            <a:picLocks noChangeAspect="1"/>
          </p:cNvPicPr>
          <p:nvPr/>
        </p:nvPicPr>
        <p:blipFill>
          <a:blip r:embed="rId2"/>
          <a:stretch>
            <a:fillRect/>
          </a:stretch>
        </p:blipFill>
        <p:spPr>
          <a:xfrm>
            <a:off x="448044" y="1273633"/>
            <a:ext cx="8205626" cy="5317899"/>
          </a:xfrm>
          <a:prstGeom prst="rect">
            <a:avLst/>
          </a:prstGeom>
        </p:spPr>
      </p:pic>
    </p:spTree>
    <p:extLst>
      <p:ext uri="{BB962C8B-B14F-4D97-AF65-F5344CB8AC3E}">
        <p14:creationId xmlns:p14="http://schemas.microsoft.com/office/powerpoint/2010/main" val="3616206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335939" y="1680712"/>
            <a:ext cx="5942033" cy="4693584"/>
          </a:xfrm>
          <a:prstGeom prst="rect">
            <a:avLst/>
          </a:prstGeom>
        </p:spPr>
      </p:pic>
    </p:spTree>
    <p:extLst>
      <p:ext uri="{BB962C8B-B14F-4D97-AF65-F5344CB8AC3E}">
        <p14:creationId xmlns:p14="http://schemas.microsoft.com/office/powerpoint/2010/main" val="3649166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408287" y="1629732"/>
            <a:ext cx="8258635" cy="4420170"/>
          </a:xfrm>
          <a:prstGeom prst="rect">
            <a:avLst/>
          </a:prstGeom>
        </p:spPr>
      </p:pic>
    </p:spTree>
    <p:extLst>
      <p:ext uri="{BB962C8B-B14F-4D97-AF65-F5344CB8AC3E}">
        <p14:creationId xmlns:p14="http://schemas.microsoft.com/office/powerpoint/2010/main" val="1374536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18058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Содержание</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2185214"/>
          </a:xfrm>
          <a:prstGeom prst="rect">
            <a:avLst/>
          </a:prstGeom>
        </p:spPr>
        <p:txBody>
          <a:bodyPr wrap="square">
            <a:spAutoFit/>
          </a:bodyPr>
          <a:lstStyle/>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Введение </a:t>
            </a:r>
          </a:p>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Понятие беспроводной связи</a:t>
            </a:r>
          </a:p>
          <a:p>
            <a:r>
              <a:rPr lang="ru-RU" sz="2000" i="1" dirty="0"/>
              <a:t> </a:t>
            </a:r>
            <a:r>
              <a:rPr lang="ru-RU" sz="2000" i="1" dirty="0" smtClean="0"/>
              <a:t>3 Эволюция связи.</a:t>
            </a:r>
            <a:endParaRPr lang="ru-RU" sz="2000" dirty="0"/>
          </a:p>
          <a:p>
            <a:r>
              <a:rPr lang="ru-RU" sz="2000" i="1" dirty="0" smtClean="0"/>
              <a:t>4. </a:t>
            </a:r>
            <a:r>
              <a:rPr lang="ru-RU" sz="2000" i="1" dirty="0"/>
              <a:t>Классификация </a:t>
            </a:r>
            <a:r>
              <a:rPr lang="ru-RU" sz="2000" i="1" dirty="0" smtClean="0"/>
              <a:t>.</a:t>
            </a:r>
            <a:endParaRPr lang="ru-RU" sz="2000" dirty="0"/>
          </a:p>
          <a:p>
            <a:endPar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endParaRPr>
          </a:p>
          <a:p>
            <a:pPr marL="457200" indent="-457200">
              <a:buAutoNum type="arabicPeriod"/>
            </a:pPr>
            <a:endParaRPr lang="ru-RU" sz="2000" b="1" dirty="0">
              <a:solidFill>
                <a:schemeClr val="accent5">
                  <a:lumMod val="75000"/>
                </a:schemeClr>
              </a:solidFill>
              <a:latin typeface="+mj-lt"/>
              <a:ea typeface="Calibri" panose="020F0502020204030204" pitchFamily="34" charset="0"/>
              <a:cs typeface="Times New Roman" panose="02020603050405020304" pitchFamily="18" charset="0"/>
            </a:endParaRPr>
          </a:p>
          <a:p>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187420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По завершению урока Вы будете знать:</a:t>
            </a:r>
            <a:endParaRPr lang="ru-RU" sz="3200" b="1" i="1" dirty="0">
              <a:solidFill>
                <a:schemeClr val="bg1"/>
              </a:solidFill>
              <a:effectLst>
                <a:outerShdw blurRad="38100" dist="38100" dir="2700000" algn="tl">
                  <a:srgbClr val="000000">
                    <a:alpha val="43137"/>
                  </a:srgbClr>
                </a:outerShdw>
              </a:effectLst>
              <a:latin typeface="+mn-lt"/>
            </a:endParaRPr>
          </a:p>
        </p:txBody>
      </p:sp>
      <p:sp>
        <p:nvSpPr>
          <p:cNvPr id="41" name="Прямоугольник 40"/>
          <p:cNvSpPr/>
          <p:nvPr/>
        </p:nvSpPr>
        <p:spPr>
          <a:xfrm>
            <a:off x="303910" y="1527274"/>
            <a:ext cx="8307430" cy="1877437"/>
          </a:xfrm>
          <a:prstGeom prst="rect">
            <a:avLst/>
          </a:prstGeom>
        </p:spPr>
        <p:txBody>
          <a:bodyPr wrap="square">
            <a:spAutoFit/>
          </a:bodyPr>
          <a:lstStyle/>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Теория такая то </a:t>
            </a:r>
          </a:p>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Принципы такие то</a:t>
            </a:r>
          </a:p>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Инструменты такие </a:t>
            </a:r>
          </a:p>
          <a:p>
            <a:pPr marL="457200" indent="-457200">
              <a:buAutoNum type="arabicPeriod"/>
            </a:pPr>
            <a:r>
              <a:rPr lang="ru-RU" sz="2000" b="1" dirty="0" smtClean="0">
                <a:solidFill>
                  <a:schemeClr val="accent5">
                    <a:lumMod val="75000"/>
                  </a:schemeClr>
                </a:solidFill>
                <a:latin typeface="+mj-lt"/>
                <a:ea typeface="Calibri" panose="020F0502020204030204" pitchFamily="34" charset="0"/>
                <a:cs typeface="Times New Roman" panose="02020603050405020304" pitchFamily="18" charset="0"/>
              </a:rPr>
              <a:t>…</a:t>
            </a:r>
          </a:p>
          <a:p>
            <a:pPr marL="457200" indent="-457200">
              <a:buAutoNum type="arabicPeriod"/>
            </a:pPr>
            <a:endParaRPr lang="ru-RU" sz="2000" b="1" dirty="0">
              <a:solidFill>
                <a:schemeClr val="accent5">
                  <a:lumMod val="75000"/>
                </a:schemeClr>
              </a:solidFill>
              <a:latin typeface="+mj-lt"/>
              <a:ea typeface="Calibri" panose="020F0502020204030204" pitchFamily="34" charset="0"/>
              <a:cs typeface="Times New Roman" panose="02020603050405020304" pitchFamily="18" charset="0"/>
            </a:endParaRPr>
          </a:p>
          <a:p>
            <a:endParaRPr lang="ru-RU" sz="1600" b="1" dirty="0">
              <a:solidFill>
                <a:schemeClr val="accent5">
                  <a:lumMod val="75000"/>
                </a:schemeClr>
              </a:solidFill>
              <a:latin typeface="+mj-lt"/>
            </a:endParaRPr>
          </a:p>
        </p:txBody>
      </p:sp>
    </p:spTree>
    <p:extLst>
      <p:ext uri="{BB962C8B-B14F-4D97-AF65-F5344CB8AC3E}">
        <p14:creationId xmlns:p14="http://schemas.microsoft.com/office/powerpoint/2010/main" val="261907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3910" y="320130"/>
            <a:ext cx="7886700" cy="551058"/>
          </a:xfrm>
        </p:spPr>
        <p:txBody>
          <a:bodyPr>
            <a:noAutofit/>
          </a:bodyPr>
          <a:lstStyle/>
          <a:p>
            <a:r>
              <a:rPr lang="ru-RU" sz="3200" b="1" i="1" dirty="0" smtClean="0">
                <a:solidFill>
                  <a:schemeClr val="bg1"/>
                </a:solidFill>
                <a:effectLst>
                  <a:outerShdw blurRad="38100" dist="38100" dir="2700000" algn="tl">
                    <a:srgbClr val="000000">
                      <a:alpha val="43137"/>
                    </a:srgbClr>
                  </a:outerShdw>
                </a:effectLst>
                <a:latin typeface="+mn-lt"/>
                <a:cs typeface="Times New Roman" panose="02020603050405020304" pitchFamily="18" charset="0"/>
              </a:rPr>
              <a:t>Введение</a:t>
            </a:r>
            <a:endParaRPr lang="ru-RU" sz="3200" b="1" i="1" dirty="0">
              <a:solidFill>
                <a:schemeClr val="bg1"/>
              </a:solidFill>
              <a:effectLst>
                <a:outerShdw blurRad="38100" dist="38100" dir="2700000" algn="tl">
                  <a:srgbClr val="000000">
                    <a:alpha val="43137"/>
                  </a:srgbClr>
                </a:outerShdw>
              </a:effectLst>
              <a:latin typeface="+mn-lt"/>
            </a:endParaRPr>
          </a:p>
        </p:txBody>
      </p:sp>
      <p:pic>
        <p:nvPicPr>
          <p:cNvPr id="5" name="Рисунок 4"/>
          <p:cNvPicPr>
            <a:picLocks noChangeAspect="1"/>
          </p:cNvPicPr>
          <p:nvPr/>
        </p:nvPicPr>
        <p:blipFill>
          <a:blip r:embed="rId2"/>
          <a:stretch>
            <a:fillRect/>
          </a:stretch>
        </p:blipFill>
        <p:spPr>
          <a:xfrm>
            <a:off x="303910" y="1152939"/>
            <a:ext cx="8389515" cy="5847954"/>
          </a:xfrm>
          <a:prstGeom prst="rect">
            <a:avLst/>
          </a:prstGeom>
        </p:spPr>
      </p:pic>
    </p:spTree>
    <p:extLst>
      <p:ext uri="{BB962C8B-B14F-4D97-AF65-F5344CB8AC3E}">
        <p14:creationId xmlns:p14="http://schemas.microsoft.com/office/powerpoint/2010/main" val="11780960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0817" y="1193457"/>
            <a:ext cx="8256104" cy="5078313"/>
          </a:xfrm>
          <a:prstGeom prst="rect">
            <a:avLst/>
          </a:prstGeom>
        </p:spPr>
        <p:txBody>
          <a:bodyPr wrap="square">
            <a:spAutoFit/>
          </a:bodyPr>
          <a:lstStyle/>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1.1 Источник сообщений</a:t>
            </a:r>
          </a:p>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 </a:t>
            </a:r>
          </a:p>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Совокупность знаков содержащих ту или иную информацию называют сообщением. Под информацией понимают совокупность сведений о каких-либо событиях, явлениях или предметах. Для передачи или хранения информации используются различные знаки, позволяющие выразить (представить) ее в некоторой форме.</a:t>
            </a:r>
            <a:endParaRPr lang="ru-RU" sz="1600" dirty="0">
              <a:latin typeface="Times New Roman" panose="02020603050405020304" pitchFamily="18" charset="0"/>
              <a:ea typeface="Times New Roman" panose="02020603050405020304" pitchFamily="18" charset="0"/>
            </a:endParaRPr>
          </a:p>
          <a:p>
            <a:pPr indent="450215" algn="just">
              <a:lnSpc>
                <a:spcPct val="150000"/>
              </a:lnSpc>
              <a:spcAft>
                <a:spcPts val="0"/>
              </a:spcAft>
            </a:pPr>
            <a:r>
              <a:rPr lang="ru-RU" dirty="0">
                <a:latin typeface="Times New Roman" panose="02020603050405020304" pitchFamily="18" charset="0"/>
                <a:ea typeface="Times New Roman" panose="02020603050405020304" pitchFamily="18" charset="0"/>
              </a:rPr>
              <a:t>Источник сообщения генерирует сигнал, предназначенный для дальнейшей передачи в канале связи. Этот сигнал должен содержать случайную составляющую, иначе он не будет нести никакой информации. В данной работе источник сообщений представляется в виде случайного процесса с нормальным распределением плотности вероятности мгновенных значений. </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3582001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2278" y="939689"/>
            <a:ext cx="8587409" cy="5632311"/>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Кроме распределения плотности вероятности мгновенных значений основными характеристиками сигнала являются длительность сигнала </a:t>
            </a:r>
            <a:r>
              <a:rPr lang="en-US" dirty="0">
                <a:latin typeface="Times New Roman" panose="02020603050405020304" pitchFamily="18" charset="0"/>
                <a:ea typeface="Times New Roman" panose="02020603050405020304" pitchFamily="18" charset="0"/>
              </a:rPr>
              <a:t>T</a:t>
            </a:r>
            <a:r>
              <a:rPr lang="en-US" baseline="-25000" dirty="0">
                <a:latin typeface="Times New Roman" panose="02020603050405020304" pitchFamily="18" charset="0"/>
                <a:ea typeface="Times New Roman" panose="02020603050405020304" pitchFamily="18" charset="0"/>
              </a:rPr>
              <a:t>c</a:t>
            </a:r>
            <a:r>
              <a:rPr lang="ru-RU" dirty="0">
                <a:latin typeface="Times New Roman" panose="02020603050405020304" pitchFamily="18" charset="0"/>
                <a:ea typeface="Times New Roman" panose="02020603050405020304" pitchFamily="18" charset="0"/>
              </a:rPr>
              <a:t>, его динамический диапазон </a:t>
            </a:r>
            <a:r>
              <a:rPr lang="en-US" dirty="0">
                <a:latin typeface="Times New Roman" panose="02020603050405020304" pitchFamily="18" charset="0"/>
                <a:ea typeface="Times New Roman" panose="02020603050405020304" pitchFamily="18" charset="0"/>
              </a:rPr>
              <a:t>D</a:t>
            </a:r>
            <a:r>
              <a:rPr lang="en-US" baseline="-25000" dirty="0">
                <a:latin typeface="Times New Roman" panose="02020603050405020304" pitchFamily="18" charset="0"/>
                <a:ea typeface="Times New Roman" panose="02020603050405020304" pitchFamily="18" charset="0"/>
              </a:rPr>
              <a:t>c</a:t>
            </a:r>
            <a:r>
              <a:rPr lang="ru-RU" dirty="0">
                <a:latin typeface="Times New Roman" panose="02020603050405020304" pitchFamily="18" charset="0"/>
                <a:ea typeface="Times New Roman" panose="02020603050405020304" pitchFamily="18" charset="0"/>
              </a:rPr>
              <a:t> и ширина спектра </a:t>
            </a:r>
            <a:r>
              <a:rPr lang="en-US" dirty="0">
                <a:latin typeface="Times New Roman" panose="02020603050405020304" pitchFamily="18" charset="0"/>
                <a:ea typeface="Times New Roman" panose="02020603050405020304" pitchFamily="18" charset="0"/>
              </a:rPr>
              <a:t>F</a:t>
            </a:r>
            <a:r>
              <a:rPr lang="en-US" baseline="-25000" dirty="0">
                <a:latin typeface="Times New Roman" panose="02020603050405020304" pitchFamily="18" charset="0"/>
                <a:ea typeface="Times New Roman" panose="02020603050405020304" pitchFamily="18" charset="0"/>
              </a:rPr>
              <a:t>c</a:t>
            </a:r>
            <a:r>
              <a:rPr lang="ru-RU" dirty="0">
                <a:latin typeface="Times New Roman" panose="02020603050405020304" pitchFamily="18" charset="0"/>
                <a:ea typeface="Times New Roman" panose="02020603050405020304" pitchFamily="18" charset="0"/>
              </a:rPr>
              <a:t>. Длительность сигнала </a:t>
            </a:r>
            <a:r>
              <a:rPr lang="en-US" dirty="0">
                <a:latin typeface="Times New Roman" panose="02020603050405020304" pitchFamily="18" charset="0"/>
                <a:ea typeface="Times New Roman" panose="02020603050405020304" pitchFamily="18" charset="0"/>
              </a:rPr>
              <a:t>T</a:t>
            </a:r>
            <a:r>
              <a:rPr lang="en-US" baseline="-25000" dirty="0">
                <a:latin typeface="Times New Roman" panose="02020603050405020304" pitchFamily="18" charset="0"/>
                <a:ea typeface="Times New Roman" panose="02020603050405020304" pitchFamily="18" charset="0"/>
              </a:rPr>
              <a:t>c</a:t>
            </a:r>
            <a:r>
              <a:rPr lang="ru-RU" dirty="0">
                <a:latin typeface="Times New Roman" panose="02020603050405020304" pitchFamily="18" charset="0"/>
                <a:ea typeface="Times New Roman" panose="02020603050405020304" pitchFamily="18" charset="0"/>
              </a:rPr>
              <a:t> является естественным его параметром, определяющим интервал времени, в пределах которого сигнал существует. Динамический диапазон — это отношение наибольшей мгновенной мощности сигнала к той наименьшей мощности, которую необходимо отличать от нуля при заданном качестве передачи. Он выражается обычно в децибелах. Ширина спектра сигнала </a:t>
            </a:r>
            <a:r>
              <a:rPr lang="en-US" dirty="0">
                <a:latin typeface="Times New Roman" panose="02020603050405020304" pitchFamily="18" charset="0"/>
                <a:ea typeface="Times New Roman" panose="02020603050405020304" pitchFamily="18" charset="0"/>
              </a:rPr>
              <a:t>F</a:t>
            </a:r>
            <a:r>
              <a:rPr lang="en-US" baseline="-25000" dirty="0">
                <a:latin typeface="Times New Roman" panose="02020603050405020304" pitchFamily="18" charset="0"/>
                <a:ea typeface="Times New Roman" panose="02020603050405020304" pitchFamily="18" charset="0"/>
              </a:rPr>
              <a:t>c</a:t>
            </a:r>
            <a:r>
              <a:rPr lang="ru-RU" dirty="0">
                <a:latin typeface="Times New Roman" panose="02020603050405020304" pitchFamily="18" charset="0"/>
                <a:ea typeface="Times New Roman" panose="02020603050405020304" pitchFamily="18" charset="0"/>
              </a:rPr>
              <a:t> – этот параметр дает представление о скорости изменения сигнала внутри интервала его существования. Спектр сигнала, в принципе, может быть неограниченным. Однако для любого сигнала можно указать диапазон частот, в пределах которого сосредоточена его основная энергия. Этим диапазоном и определяется ширина спектра сигнала. Можно также ввести более общую и наглядную характеристику – объем сигнала:</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en-US" dirty="0" err="1">
                <a:latin typeface="Times New Roman" panose="02020603050405020304" pitchFamily="18" charset="0"/>
                <a:ea typeface="Times New Roman" panose="02020603050405020304" pitchFamily="18" charset="0"/>
              </a:rPr>
              <a:t>Vc</a:t>
            </a:r>
            <a:r>
              <a:rPr lang="ru-RU" dirty="0">
                <a:latin typeface="Times New Roman" panose="02020603050405020304" pitchFamily="18" charset="0"/>
                <a:ea typeface="Times New Roman" panose="02020603050405020304" pitchFamily="18" charset="0"/>
              </a:rPr>
              <a:t>=</a:t>
            </a:r>
            <a:r>
              <a:rPr lang="en-US" dirty="0">
                <a:latin typeface="Times New Roman" panose="02020603050405020304" pitchFamily="18" charset="0"/>
                <a:ea typeface="Times New Roman" panose="02020603050405020304" pitchFamily="18" charset="0"/>
              </a:rPr>
              <a:t>T</a:t>
            </a:r>
            <a:r>
              <a:rPr lang="en-US" baseline="-25000" dirty="0">
                <a:latin typeface="Times New Roman" panose="02020603050405020304" pitchFamily="18" charset="0"/>
                <a:ea typeface="Times New Roman" panose="02020603050405020304" pitchFamily="18" charset="0"/>
              </a:rPr>
              <a:t>c</a:t>
            </a:r>
            <a:r>
              <a:rPr lang="en-US" dirty="0">
                <a:latin typeface="Times New Roman" panose="02020603050405020304" pitchFamily="18" charset="0"/>
                <a:ea typeface="Times New Roman" panose="02020603050405020304" pitchFamily="18" charset="0"/>
              </a:rPr>
              <a:t> D</a:t>
            </a:r>
            <a:r>
              <a:rPr lang="en-US" baseline="-25000" dirty="0">
                <a:latin typeface="Times New Roman" panose="02020603050405020304" pitchFamily="18" charset="0"/>
                <a:ea typeface="Times New Roman" panose="02020603050405020304" pitchFamily="18" charset="0"/>
              </a:rPr>
              <a:t>c</a:t>
            </a:r>
            <a:r>
              <a:rPr lang="en-US" dirty="0">
                <a:latin typeface="Times New Roman" panose="02020603050405020304" pitchFamily="18" charset="0"/>
                <a:ea typeface="Times New Roman" panose="02020603050405020304" pitchFamily="18" charset="0"/>
              </a:rPr>
              <a:t> F</a:t>
            </a:r>
            <a:r>
              <a:rPr lang="en-US" baseline="-25000" dirty="0">
                <a:latin typeface="Times New Roman" panose="02020603050405020304" pitchFamily="18" charset="0"/>
                <a:ea typeface="Times New Roman" panose="02020603050405020304" pitchFamily="18" charset="0"/>
              </a:rPr>
              <a:t>c </a:t>
            </a:r>
            <a:r>
              <a:rPr lang="ru-RU" baseline="-25000" dirty="0">
                <a:latin typeface="Times New Roman" panose="02020603050405020304" pitchFamily="18" charset="0"/>
                <a:ea typeface="Times New Roman" panose="02020603050405020304" pitchFamily="18" charset="0"/>
              </a:rPr>
              <a:t>(1.1)</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Объем сигнала </a:t>
            </a:r>
            <a:r>
              <a:rPr lang="en-US" dirty="0" err="1">
                <a:latin typeface="Times New Roman" panose="02020603050405020304" pitchFamily="18" charset="0"/>
                <a:ea typeface="Times New Roman" panose="02020603050405020304" pitchFamily="18" charset="0"/>
              </a:rPr>
              <a:t>Vc</a:t>
            </a:r>
            <a:r>
              <a:rPr lang="ru-RU" dirty="0">
                <a:latin typeface="Times New Roman" panose="02020603050405020304" pitchFamily="18" charset="0"/>
                <a:ea typeface="Times New Roman" panose="02020603050405020304" pitchFamily="18" charset="0"/>
              </a:rPr>
              <a:t> дает общее представление о возможностях сигнала как переносчика сообщений, т.е. чем больше объем сигнала, тем большее количество информации можно поместить в этот сигнал и тем труднее такой сигнал передать по каналу связи [3].</a:t>
            </a:r>
          </a:p>
        </p:txBody>
      </p:sp>
    </p:spTree>
    <p:extLst>
      <p:ext uri="{BB962C8B-B14F-4D97-AF65-F5344CB8AC3E}">
        <p14:creationId xmlns:p14="http://schemas.microsoft.com/office/powerpoint/2010/main" val="12661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902528" y="3940889"/>
            <a:ext cx="7711385" cy="2585323"/>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В составе цифрового канала предусмотрены устройства для преобразования непрерывного сообщения в цифровую форму – аналогово-цифровой преобразователь на передающей стороне и устройство преобразования цифрового сигнала в непрерывный – ЦАП на приемной стороне. АЦП по средствам импульсно кодовой модуляции переводит сигнал из аналоговой формы в цифровую представленную в виде последовательности </a:t>
            </a:r>
            <a:r>
              <a:rPr lang="en-US" dirty="0">
                <a:latin typeface="Times New Roman" panose="02020603050405020304" pitchFamily="18" charset="0"/>
                <a:ea typeface="Times New Roman" panose="02020603050405020304" pitchFamily="18" charset="0"/>
              </a:rPr>
              <a:t>m</a:t>
            </a:r>
            <a:r>
              <a:rPr lang="ru-RU" dirty="0">
                <a:latin typeface="Times New Roman" panose="02020603050405020304" pitchFamily="18" charset="0"/>
                <a:ea typeface="Times New Roman" panose="02020603050405020304" pitchFamily="18" charset="0"/>
              </a:rPr>
              <a:t>-</a:t>
            </a:r>
            <a:r>
              <a:rPr lang="ru-RU" dirty="0" err="1">
                <a:latin typeface="Times New Roman" panose="02020603050405020304" pitchFamily="18" charset="0"/>
                <a:ea typeface="Times New Roman" panose="02020603050405020304" pitchFamily="18" charset="0"/>
              </a:rPr>
              <a:t>ичных</a:t>
            </a:r>
            <a:r>
              <a:rPr lang="ru-RU" dirty="0">
                <a:latin typeface="Times New Roman" panose="02020603050405020304" pitchFamily="18" charset="0"/>
                <a:ea typeface="Times New Roman" panose="02020603050405020304" pitchFamily="18" charset="0"/>
              </a:rPr>
              <a:t> кодовых комбинаций. На приемной стороне ЦАП восстанавливает исходное сообщение по принятым кодовым комбинациям. Более подробно АЦП и ЦАП будут рассмотрены в пункте 2.</a:t>
            </a:r>
          </a:p>
        </p:txBody>
      </p:sp>
      <p:pic>
        <p:nvPicPr>
          <p:cNvPr id="20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8450" y="1749840"/>
            <a:ext cx="4114800" cy="6318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5437" y="2774232"/>
            <a:ext cx="2498725" cy="563563"/>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2"/>
          <p:cNvSpPr>
            <a:spLocks noChangeArrowheads="1"/>
          </p:cNvSpPr>
          <p:nvPr/>
        </p:nvSpPr>
        <p:spPr bwMode="auto">
          <a:xfrm>
            <a:off x="2800350" y="11399838"/>
            <a:ext cx="825500" cy="534987"/>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7" name="AutoShape 3"/>
          <p:cNvSpPr>
            <a:spLocks noChangeArrowheads="1"/>
          </p:cNvSpPr>
          <p:nvPr/>
        </p:nvSpPr>
        <p:spPr bwMode="auto">
          <a:xfrm>
            <a:off x="2800350" y="11399838"/>
            <a:ext cx="825500" cy="534987"/>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8" name="AutoShape 1"/>
          <p:cNvSpPr>
            <a:spLocks noChangeArrowheads="1"/>
          </p:cNvSpPr>
          <p:nvPr/>
        </p:nvSpPr>
        <p:spPr bwMode="auto">
          <a:xfrm>
            <a:off x="2800350" y="11399838"/>
            <a:ext cx="825500" cy="534987"/>
          </a:xfrm>
          <a:prstGeom prst="flowChartProcess">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9" name="Rectangle 6"/>
          <p:cNvSpPr>
            <a:spLocks noChangeArrowheads="1"/>
          </p:cNvSpPr>
          <p:nvPr/>
        </p:nvSpPr>
        <p:spPr bwMode="auto">
          <a:xfrm>
            <a:off x="636105" y="1035987"/>
            <a:ext cx="490330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АЦП и ЦАП</a:t>
            </a:r>
            <a:endParaRPr kumimoji="0" lang="ru-RU" altLang="ru-RU" sz="600" b="0" i="0" u="none" strike="noStrike" cap="none" normalizeH="0" baseline="0" dirty="0" smtClean="0">
              <a:ln>
                <a:noFill/>
              </a:ln>
              <a:solidFill>
                <a:schemeClr val="tx1"/>
              </a:solidFill>
              <a:effectLst/>
              <a:latin typeface="Arial" panose="020B0604020202020204" pitchFamily="34" charset="0"/>
            </a:endParaRPr>
          </a:p>
          <a:p>
            <a:pPr marL="0" marR="0" lvl="0" indent="450850" algn="l" defTabSz="914400" rtl="0" eaLnBrk="0" fontAlgn="base" latinLnBrk="0" hangingPunct="0">
              <a:lnSpc>
                <a:spcPct val="100000"/>
              </a:lnSpc>
              <a:spcBef>
                <a:spcPct val="0"/>
              </a:spcBef>
              <a:spcAft>
                <a:spcPct val="0"/>
              </a:spcAft>
              <a:buClrTx/>
              <a:buSzTx/>
              <a:buFontTx/>
              <a:buNone/>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0" name="Rectangle 7"/>
          <p:cNvSpPr>
            <a:spLocks noChangeArrowheads="1"/>
          </p:cNvSpPr>
          <p:nvPr/>
        </p:nvSpPr>
        <p:spPr bwMode="auto">
          <a:xfrm>
            <a:off x="2610678" y="1163737"/>
            <a:ext cx="653332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085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085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1.1. Структурная схема АЦП.</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1" name="Rectangle 8"/>
          <p:cNvSpPr>
            <a:spLocks noChangeArrowheads="1"/>
          </p:cNvSpPr>
          <p:nvPr/>
        </p:nvSpPr>
        <p:spPr bwMode="auto">
          <a:xfrm>
            <a:off x="0" y="2109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2" name="Rectangle 9"/>
          <p:cNvSpPr>
            <a:spLocks noChangeArrowheads="1"/>
          </p:cNvSpPr>
          <p:nvPr/>
        </p:nvSpPr>
        <p:spPr bwMode="auto">
          <a:xfrm>
            <a:off x="902528" y="3545040"/>
            <a:ext cx="8241472"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450850" algn="just"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Рис 1.2. Структурная схема ЦАП.</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11410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1061" y="1047288"/>
            <a:ext cx="8136835" cy="5632311"/>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1.3 Кодер и декодер корректирующего кода</a:t>
            </a:r>
          </a:p>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На выходе АЦП наш сигнал является цифровым и представлен в двоичном коде. Однако этот код не является помехоустойчивым, поэтому между АЦП и модулятором включен кодер корректирующего кода, а между демодулятором и ЦАП - декодер корректирующего кода, для повышения помехозащищенности кода .</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При кодировании происходит процесс преобразования элементов сообщения в соответствующие им числа (кодовые символы). Каждому элементу сообщения присваивается определенная совокупность кодовых символов, которая называется кодовой комбинацией. Совокупность кодовых комбинаций, обозначающих дискретные сообщения, образует код. Правило кодирования может быть выражено кодовой таблицей, в которой приводятся алфавит кодируемых сообщений и соответствующие им кодовые комбинации. Множество возможных кодовых символов называется кодовым алфавитом, а их количество m — основанием кода. Число разрядов </a:t>
            </a:r>
            <a:r>
              <a:rPr lang="en-US" dirty="0">
                <a:latin typeface="Times New Roman" panose="02020603050405020304" pitchFamily="18" charset="0"/>
                <a:ea typeface="Times New Roman" panose="02020603050405020304" pitchFamily="18" charset="0"/>
              </a:rPr>
              <a:t>n</a:t>
            </a:r>
            <a:r>
              <a:rPr lang="ru-RU" dirty="0">
                <a:latin typeface="Times New Roman" panose="02020603050405020304" pitchFamily="18" charset="0"/>
                <a:ea typeface="Times New Roman" panose="02020603050405020304" pitchFamily="18" charset="0"/>
              </a:rPr>
              <a:t>, образующих кодовую комбинацию, называется значностью кода, или длиной кодовой комбинации.</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Декодирование состоит в восстановлении сообщения по принимаемым кодовым символам. Устройство, осуществляющее кодирование и декодирование, называют кодеком.</a:t>
            </a:r>
          </a:p>
        </p:txBody>
      </p:sp>
    </p:spTree>
    <p:extLst>
      <p:ext uri="{BB962C8B-B14F-4D97-AF65-F5344CB8AC3E}">
        <p14:creationId xmlns:p14="http://schemas.microsoft.com/office/powerpoint/2010/main" val="2094486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0573" y="1374702"/>
            <a:ext cx="8401879" cy="4524315"/>
          </a:xfrm>
          <a:prstGeom prst="rect">
            <a:avLst/>
          </a:prstGeom>
        </p:spPr>
        <p:txBody>
          <a:bodyPr wrap="square">
            <a:spAutoFit/>
          </a:bodyPr>
          <a:lstStyle/>
          <a:p>
            <a:pPr indent="450215" algn="just">
              <a:spcAft>
                <a:spcPts val="0"/>
              </a:spcAft>
            </a:pPr>
            <a:r>
              <a:rPr lang="ru-RU" dirty="0">
                <a:latin typeface="Times New Roman" panose="02020603050405020304" pitchFamily="18" charset="0"/>
                <a:ea typeface="Times New Roman" panose="02020603050405020304" pitchFamily="18" charset="0"/>
              </a:rPr>
              <a:t>1.4 Модулятор и демодулятор</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 </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Так как сигнал является широкополосным и не приспособленным к передачи в канале связи то его моделируют и делают более приспособленным к передаче в канале связи. Модуляция производится путем изменения тех или иных параметров физического носителя по закону передаваемых сообщений.</a:t>
            </a:r>
            <a:endParaRPr lang="ru-RU" sz="1600" dirty="0">
              <a:latin typeface="Times New Roman" panose="02020603050405020304" pitchFamily="18" charset="0"/>
              <a:ea typeface="Times New Roman" panose="02020603050405020304" pitchFamily="18" charset="0"/>
            </a:endParaRPr>
          </a:p>
          <a:p>
            <a:pPr indent="450215" algn="just">
              <a:spcAft>
                <a:spcPts val="0"/>
              </a:spcAft>
            </a:pPr>
            <a:r>
              <a:rPr lang="ru-RU" dirty="0">
                <a:latin typeface="Times New Roman" panose="02020603050405020304" pitchFamily="18" charset="0"/>
                <a:ea typeface="Times New Roman" panose="02020603050405020304" pitchFamily="18" charset="0"/>
              </a:rPr>
              <a:t>При дискретной модуляции закодированное сообщение, представляющее собой последовательность кодовых символов, преобразуется в последовательность элементов (посылок) сигнала путем воздействия кодовых символов на переносчик. Посредством модуляции один из параметров переносчика изменяется по закону, определяемому кодом. При непосредственной передаче переносчиком может быть постоянный ток, изменяющимися параметрами которого являются величина и направление тока. Обычно в качестве переносчика, как и в непрерывной модуляции, используют высокочастотный переменный ток (гармоническое колебание). В этом случае можно получить АМ, ЧМ и ФМ.</a:t>
            </a:r>
            <a:endParaRPr lang="ru-RU" sz="1600" dirty="0">
              <a:latin typeface="Times New Roman" panose="02020603050405020304" pitchFamily="18" charset="0"/>
              <a:ea typeface="Times New Roman" panose="02020603050405020304" pitchFamily="18" charset="0"/>
            </a:endParaRPr>
          </a:p>
          <a:p>
            <a:pPr indent="450215" algn="just">
              <a:spcAft>
                <a:spcPts val="0"/>
              </a:spcAft>
              <a:tabLst>
                <a:tab pos="4770755" algn="l"/>
              </a:tabLst>
            </a:pPr>
            <a:r>
              <a:rPr lang="ru-RU" dirty="0">
                <a:latin typeface="Times New Roman" panose="02020603050405020304" pitchFamily="18" charset="0"/>
                <a:ea typeface="Times New Roman" panose="02020603050405020304" pitchFamily="18" charset="0"/>
              </a:rPr>
              <a:t>В данной системе используется четырех позиционная ОФМ-4 модуляция.</a:t>
            </a:r>
            <a:endParaRPr lang="ru-RU" sz="16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61485084"/>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2327</TotalTime>
  <Words>290</Words>
  <Application>Microsoft Office PowerPoint</Application>
  <PresentationFormat>Экран (4:3)</PresentationFormat>
  <Paragraphs>38</Paragraphs>
  <Slides>13</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Arial</vt:lpstr>
      <vt:lpstr>Calibri</vt:lpstr>
      <vt:lpstr>Calibri Light</vt:lpstr>
      <vt:lpstr>Times New Roman</vt:lpstr>
      <vt:lpstr>Тема Office</vt:lpstr>
      <vt:lpstr>Проектирование радиотехнических и телекоммуникационных систем   Лекция 1</vt:lpstr>
      <vt:lpstr>Содержание</vt:lpstr>
      <vt:lpstr>По завершению урока Вы будете знать:</vt:lpstr>
      <vt:lpstr>Введение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Alisher Omar</dc:creator>
  <cp:lastModifiedBy>User</cp:lastModifiedBy>
  <cp:revision>294</cp:revision>
  <dcterms:created xsi:type="dcterms:W3CDTF">2017-10-09T05:58:02Z</dcterms:created>
  <dcterms:modified xsi:type="dcterms:W3CDTF">2022-08-11T17:58:48Z</dcterms:modified>
</cp:coreProperties>
</file>