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64" autoAdjust="0"/>
    <p:restoredTop sz="94660"/>
  </p:normalViewPr>
  <p:slideViewPr>
    <p:cSldViewPr snapToGrid="0">
      <p:cViewPr varScale="1">
        <p:scale>
          <a:sx n="58" d="100"/>
          <a:sy n="58" d="100"/>
        </p:scale>
        <p:origin x="77" y="5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9C778A-3B52-400E-B8B8-FCF0BB0568DE}" type="datetimeFigureOut">
              <a:rPr lang="en-US" smtClean="0"/>
              <a:t>9/5/2022</a:t>
            </a:fld>
            <a:endParaRPr lang="en-US"/>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0CA834-C85D-4321-A26E-942F650E8C8B}" type="slidenum">
              <a:rPr lang="en-US" smtClean="0"/>
              <a:t>‹#›</a:t>
            </a:fld>
            <a:endParaRPr lang="en-US"/>
          </a:p>
        </p:txBody>
      </p:sp>
    </p:spTree>
    <p:extLst>
      <p:ext uri="{BB962C8B-B14F-4D97-AF65-F5344CB8AC3E}">
        <p14:creationId xmlns:p14="http://schemas.microsoft.com/office/powerpoint/2010/main" val="1808952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B708CAD-A79B-4FF2-A2AD-8FFCB2A3D2EB}" type="datetimeFigureOut">
              <a:rPr lang="ru-RU" smtClean="0"/>
              <a:t>05.09.2022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3834314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B708CAD-A79B-4FF2-A2AD-8FFCB2A3D2EB}" type="datetimeFigureOut">
              <a:rPr lang="ru-RU" smtClean="0"/>
              <a:t>05.09.2022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2148252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B708CAD-A79B-4FF2-A2AD-8FFCB2A3D2EB}" type="datetimeFigureOut">
              <a:rPr lang="ru-RU" smtClean="0"/>
              <a:t>05.09.2022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271761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B708CAD-A79B-4FF2-A2AD-8FFCB2A3D2EB}" type="datetimeFigureOut">
              <a:rPr lang="ru-RU" smtClean="0"/>
              <a:t>05.09.2022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2531804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B708CAD-A79B-4FF2-A2AD-8FFCB2A3D2EB}" type="datetimeFigureOut">
              <a:rPr lang="ru-RU" smtClean="0"/>
              <a:t>05.09.2022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2548279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B708CAD-A79B-4FF2-A2AD-8FFCB2A3D2EB}" type="datetimeFigureOut">
              <a:rPr lang="ru-RU" smtClean="0"/>
              <a:t>05.09.2022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3355765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B708CAD-A79B-4FF2-A2AD-8FFCB2A3D2EB}" type="datetimeFigureOut">
              <a:rPr lang="ru-RU" smtClean="0"/>
              <a:t>05.09.2022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1885163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B708CAD-A79B-4FF2-A2AD-8FFCB2A3D2EB}" type="datetimeFigureOut">
              <a:rPr lang="ru-RU" smtClean="0"/>
              <a:t>05.09.2022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437325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708CAD-A79B-4FF2-A2AD-8FFCB2A3D2EB}" type="datetimeFigureOut">
              <a:rPr lang="ru-RU" smtClean="0"/>
              <a:t>05.09.2022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1500876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B708CAD-A79B-4FF2-A2AD-8FFCB2A3D2EB}" type="datetimeFigureOut">
              <a:rPr lang="ru-RU" smtClean="0"/>
              <a:t>05.09.2022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3437308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B708CAD-A79B-4FF2-A2AD-8FFCB2A3D2EB}" type="datetimeFigureOut">
              <a:rPr lang="ru-RU" smtClean="0"/>
              <a:t>05.09.2022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461165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708CAD-A79B-4FF2-A2AD-8FFCB2A3D2EB}" type="datetimeFigureOut">
              <a:rPr lang="ru-RU" smtClean="0"/>
              <a:t>05.09.2022</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96E53A-6968-4272-8BC2-4567D025D9BB}" type="slidenum">
              <a:rPr lang="ru-RU" smtClean="0"/>
              <a:t>‹#›</a:t>
            </a:fld>
            <a:endParaRPr lang="ru-RU"/>
          </a:p>
        </p:txBody>
      </p:sp>
    </p:spTree>
    <p:extLst>
      <p:ext uri="{BB962C8B-B14F-4D97-AF65-F5344CB8AC3E}">
        <p14:creationId xmlns:p14="http://schemas.microsoft.com/office/powerpoint/2010/main" val="24715551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hyperlink" Target="mailto:moldabaeyva@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946"/>
            <a:ext cx="9144000" cy="6858000"/>
          </a:xfrm>
          <a:prstGeom prst="rect">
            <a:avLst/>
          </a:prstGeom>
        </p:spPr>
      </p:pic>
      <p:sp>
        <p:nvSpPr>
          <p:cNvPr id="6" name="Заголовок 5"/>
          <p:cNvSpPr txBox="1">
            <a:spLocks noGrp="1"/>
          </p:cNvSpPr>
          <p:nvPr>
            <p:ph type="ctrTitle"/>
          </p:nvPr>
        </p:nvSpPr>
        <p:spPr>
          <a:xfrm>
            <a:off x="959535" y="1740817"/>
            <a:ext cx="7766221" cy="1505027"/>
          </a:xfrm>
          <a:prstGeom prst="rect">
            <a:avLst/>
          </a:prstGeom>
          <a:noFill/>
        </p:spPr>
        <p:txBody>
          <a:bodyPr wrap="square" rtlCol="0">
            <a:spAutoFit/>
          </a:bodyPr>
          <a:lstStyle/>
          <a:p>
            <a:r>
              <a:rPr lang="kk-KZ" sz="3400" b="1" i="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Проектирование радиотехнических и телекоммуникационных систем  </a:t>
            </a:r>
            <a:br>
              <a:rPr lang="kk-KZ" sz="3400" b="1" i="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kk-KZ" sz="3400" b="1" i="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Лекция </a:t>
            </a:r>
            <a:r>
              <a:rPr lang="en-US" sz="3400" b="1" i="1"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7</a:t>
            </a:r>
            <a:endParaRPr lang="ru-RU" sz="3400" b="1" dirty="0">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67021" y="38946"/>
            <a:ext cx="4178893" cy="947814"/>
          </a:xfrm>
          <a:prstGeom prst="rect">
            <a:avLst/>
          </a:prstGeom>
        </p:spPr>
      </p:pic>
      <p:sp>
        <p:nvSpPr>
          <p:cNvPr id="2" name="TextBox 1"/>
          <p:cNvSpPr txBox="1"/>
          <p:nvPr/>
        </p:nvSpPr>
        <p:spPr>
          <a:xfrm>
            <a:off x="1739899" y="3999902"/>
            <a:ext cx="6205495" cy="2246769"/>
          </a:xfrm>
          <a:prstGeom prst="rect">
            <a:avLst/>
          </a:prstGeom>
          <a:noFill/>
        </p:spPr>
        <p:txBody>
          <a:bodyPr wrap="square" rtlCol="0">
            <a:spAutoFit/>
          </a:bodyPr>
          <a:lstStyle/>
          <a:p>
            <a:pPr algn="ctr"/>
            <a:r>
              <a:rPr lang="ru-RU" sz="3200" dirty="0">
                <a:solidFill>
                  <a:schemeClr val="bg1"/>
                </a:solidFill>
                <a:cs typeface="Times New Roman" panose="02020603050405020304" pitchFamily="18" charset="0"/>
              </a:rPr>
              <a:t>Преподаватель: </a:t>
            </a:r>
            <a:r>
              <a:rPr lang="ru-RU" b="1" dirty="0" err="1" smtClean="0">
                <a:solidFill>
                  <a:schemeClr val="bg1"/>
                </a:solidFill>
              </a:rPr>
              <a:t>Куттыбаева</a:t>
            </a:r>
            <a:r>
              <a:rPr lang="ru-RU" b="1" dirty="0" smtClean="0">
                <a:solidFill>
                  <a:schemeClr val="bg1"/>
                </a:solidFill>
              </a:rPr>
              <a:t> </a:t>
            </a:r>
            <a:r>
              <a:rPr lang="ru-RU" b="1" dirty="0" err="1" smtClean="0">
                <a:solidFill>
                  <a:schemeClr val="bg1"/>
                </a:solidFill>
              </a:rPr>
              <a:t>Айнур</a:t>
            </a:r>
            <a:r>
              <a:rPr lang="ru-RU" b="1" dirty="0" smtClean="0">
                <a:solidFill>
                  <a:schemeClr val="bg1"/>
                </a:solidFill>
              </a:rPr>
              <a:t> </a:t>
            </a:r>
            <a:r>
              <a:rPr lang="ru-RU" b="1" dirty="0" err="1" smtClean="0">
                <a:solidFill>
                  <a:schemeClr val="bg1"/>
                </a:solidFill>
              </a:rPr>
              <a:t>Ермеккалиевна</a:t>
            </a:r>
            <a:r>
              <a:rPr lang="ru-RU" b="1" dirty="0" smtClean="0">
                <a:solidFill>
                  <a:schemeClr val="bg1"/>
                </a:solidFill>
              </a:rPr>
              <a:t>, </a:t>
            </a:r>
            <a:r>
              <a:rPr lang="ru-RU" b="1" dirty="0" err="1" smtClean="0">
                <a:solidFill>
                  <a:schemeClr val="bg1"/>
                </a:solidFill>
              </a:rPr>
              <a:t>канд.наук</a:t>
            </a:r>
            <a:r>
              <a:rPr lang="ru-RU" b="1" dirty="0">
                <a:solidFill>
                  <a:schemeClr val="bg1"/>
                </a:solidFill>
              </a:rPr>
              <a:t>, </a:t>
            </a:r>
            <a:r>
              <a:rPr lang="ru-RU" b="1" dirty="0" smtClean="0">
                <a:solidFill>
                  <a:schemeClr val="bg1"/>
                </a:solidFill>
              </a:rPr>
              <a:t>старший преподаватель  </a:t>
            </a:r>
            <a:r>
              <a:rPr lang="ru-RU" b="1" dirty="0">
                <a:solidFill>
                  <a:schemeClr val="bg1"/>
                </a:solidFill>
              </a:rPr>
              <a:t>Кафедры </a:t>
            </a:r>
            <a:r>
              <a:rPr lang="ru-RU" b="1" dirty="0" smtClean="0">
                <a:solidFill>
                  <a:schemeClr val="bg1"/>
                </a:solidFill>
              </a:rPr>
              <a:t>«Электроники, телекоммуникации и космических технологии»</a:t>
            </a:r>
            <a:r>
              <a:rPr lang="en-US" b="1" dirty="0"/>
              <a:t/>
            </a:r>
            <a:br>
              <a:rPr lang="en-US" b="1" dirty="0"/>
            </a:br>
            <a:r>
              <a:rPr lang="ru-RU" b="1" dirty="0"/>
              <a:t/>
            </a:r>
            <a:br>
              <a:rPr lang="ru-RU" b="1" dirty="0"/>
            </a:br>
            <a:r>
              <a:rPr lang="en-US" b="1" dirty="0" smtClean="0">
                <a:hlinkClick r:id="rId4"/>
              </a:rPr>
              <a:t>ainur_k_75@mail.ru</a:t>
            </a:r>
            <a:r>
              <a:rPr lang="en-US" b="1" dirty="0"/>
              <a:t/>
            </a:r>
            <a:br>
              <a:rPr lang="en-US" b="1" dirty="0"/>
            </a:br>
            <a:endParaRPr lang="ru-RU" dirty="0"/>
          </a:p>
        </p:txBody>
      </p:sp>
      <p:sp>
        <p:nvSpPr>
          <p:cNvPr id="8" name="Заголовок 5"/>
          <p:cNvSpPr txBox="1">
            <a:spLocks/>
          </p:cNvSpPr>
          <p:nvPr/>
        </p:nvSpPr>
        <p:spPr>
          <a:xfrm>
            <a:off x="419945" y="3467946"/>
            <a:ext cx="8626414" cy="646331"/>
          </a:xfrm>
          <a:prstGeom prst="rect">
            <a:avLst/>
          </a:prstGeom>
          <a:noFill/>
        </p:spPr>
        <p:txBody>
          <a:bodyPr vert="horz" wrap="square" lIns="91440" tIns="45720" rIns="91440" bIns="4572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u-RU" sz="2000" smtClean="0">
                <a:solidFill>
                  <a:schemeClr val="bg1"/>
                </a:solidFill>
                <a:latin typeface="Times New Roman" pitchFamily="18" charset="0"/>
                <a:cs typeface="Times New Roman" pitchFamily="18" charset="0"/>
              </a:rPr>
              <a:t>Лекция №7. </a:t>
            </a:r>
            <a:r>
              <a:rPr lang="en-GB" sz="2000" smtClean="0">
                <a:solidFill>
                  <a:schemeClr val="bg1"/>
                </a:solidFill>
                <a:latin typeface="Times New Roman" pitchFamily="18" charset="0"/>
                <a:cs typeface="Times New Roman" pitchFamily="18" charset="0"/>
              </a:rPr>
              <a:t>Системы позиционной навигации.</a:t>
            </a:r>
            <a:r>
              <a:rPr lang="en-GB" sz="2000" i="1" smtClean="0">
                <a:solidFill>
                  <a:schemeClr val="bg1"/>
                </a:solidFill>
                <a:latin typeface="Times New Roman" pitchFamily="18" charset="0"/>
                <a:cs typeface="Times New Roman" pitchFamily="18" charset="0"/>
              </a:rPr>
              <a:t> </a:t>
            </a:r>
            <a:r>
              <a:rPr lang="en-GB" sz="2000" smtClean="0">
                <a:solidFill>
                  <a:schemeClr val="bg1"/>
                </a:solidFill>
                <a:latin typeface="Times New Roman" pitchFamily="18" charset="0"/>
                <a:cs typeface="Times New Roman" pitchFamily="18" charset="0"/>
              </a:rPr>
              <a:t>Оптическая локационная система</a:t>
            </a:r>
            <a:endParaRPr lang="ru-RU" sz="20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997840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7886700" cy="551058"/>
          </a:xfrm>
        </p:spPr>
        <p:txBody>
          <a:bodyPr>
            <a:noAutofit/>
          </a:bodyPr>
          <a:lstStyle/>
          <a:p>
            <a:r>
              <a:rPr lang="ru-RU" sz="2000" dirty="0" smtClean="0">
                <a:solidFill>
                  <a:schemeClr val="bg1"/>
                </a:solidFill>
              </a:rPr>
              <a:t>Ф</a:t>
            </a:r>
            <a:r>
              <a:rPr lang="ru-RU" sz="2000" b="1" dirty="0" smtClean="0">
                <a:solidFill>
                  <a:schemeClr val="bg1"/>
                </a:solidFill>
              </a:rPr>
              <a:t>азовые РНС</a:t>
            </a:r>
            <a:endParaRPr lang="ru-RU" sz="2000" dirty="0" smtClean="0">
              <a:solidFill>
                <a:schemeClr val="bg1"/>
              </a:solidFill>
            </a:endParaRPr>
          </a:p>
        </p:txBody>
      </p:sp>
      <p:sp>
        <p:nvSpPr>
          <p:cNvPr id="3" name="TextBox 2"/>
          <p:cNvSpPr txBox="1"/>
          <p:nvPr/>
        </p:nvSpPr>
        <p:spPr>
          <a:xfrm>
            <a:off x="508958" y="1449238"/>
            <a:ext cx="8048446" cy="5078313"/>
          </a:xfrm>
          <a:prstGeom prst="rect">
            <a:avLst/>
          </a:prstGeom>
          <a:noFill/>
        </p:spPr>
        <p:txBody>
          <a:bodyPr wrap="square" rtlCol="0">
            <a:spAutoFit/>
          </a:bodyPr>
          <a:lstStyle/>
          <a:p>
            <a:r>
              <a:rPr lang="ru-RU" dirty="0" smtClean="0"/>
              <a:t>Ф</a:t>
            </a:r>
            <a:r>
              <a:rPr lang="ru-RU" b="1" dirty="0" smtClean="0"/>
              <a:t>азовые РНС</a:t>
            </a:r>
            <a:endParaRPr lang="ru-RU" dirty="0" smtClean="0"/>
          </a:p>
          <a:p>
            <a:pPr algn="just"/>
            <a:r>
              <a:rPr lang="ru-RU" dirty="0" smtClean="0"/>
              <a:t>Принцип действия фазовых радионавигационных систем (ФРНС), так же как и импульсных РНС, основан на измерении дальностей или разностей дальностей до нескольких РМ. Наиболее широкое распространение получили ФРНС без ответчика, структура которых во многом напоминает структуру импульсных РНС. Опорные РМ излучают колебания, когерентность которых поддерживается специальной системой синхронизации. На борту потребителя производится приём и идентификация сигналов нескольких РМ. Для определения координат потребителя в ФРНС, как и в других РНС без ответчика, могут быть использованы дальномерные, </a:t>
            </a:r>
            <a:r>
              <a:rPr lang="ru-RU" dirty="0" err="1" smtClean="0"/>
              <a:t>квазидальномерные</a:t>
            </a:r>
            <a:r>
              <a:rPr lang="ru-RU" dirty="0" smtClean="0"/>
              <a:t> и разностно-дальномерные измерения. При дальномерных измерениях бортовая шкала времени совмещена со шкалой времени опорных РМ. При </a:t>
            </a:r>
            <a:r>
              <a:rPr lang="ru-RU" dirty="0" err="1" smtClean="0"/>
              <a:t>квазидальномерных</a:t>
            </a:r>
            <a:r>
              <a:rPr lang="ru-RU" dirty="0" smtClean="0"/>
              <a:t> измерениях имеется постоянное, но априори неизвестное расхождение шкал времени, которое измеряется в процессе навигационных определений. При разностно-дальномерных измерениях расхождение шкал времени также неизменно в течение радионавигационного сеанса и компенсируется в РНП, определяемом как разность фазовых запаздываний сигналов.</a:t>
            </a:r>
          </a:p>
          <a:p>
            <a:endParaRPr lang="ru-RU" dirty="0"/>
          </a:p>
        </p:txBody>
      </p:sp>
    </p:spTree>
    <p:extLst>
      <p:ext uri="{BB962C8B-B14F-4D97-AF65-F5344CB8AC3E}">
        <p14:creationId xmlns:p14="http://schemas.microsoft.com/office/powerpoint/2010/main" val="2699540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7886700" cy="551058"/>
          </a:xfrm>
        </p:spPr>
        <p:txBody>
          <a:bodyPr>
            <a:noAutofit/>
          </a:bodyPr>
          <a:lstStyle/>
          <a:p>
            <a:r>
              <a:rPr lang="ru-RU" sz="2000" b="1" dirty="0" smtClean="0">
                <a:solidFill>
                  <a:schemeClr val="bg1"/>
                </a:solidFill>
              </a:rPr>
              <a:t>Системы позиционной навигации</a:t>
            </a:r>
            <a:endParaRPr lang="ru-RU" sz="2000" b="1" dirty="0">
              <a:solidFill>
                <a:schemeClr val="bg1"/>
              </a:solidFill>
            </a:endParaRPr>
          </a:p>
        </p:txBody>
      </p:sp>
      <p:sp>
        <p:nvSpPr>
          <p:cNvPr id="3" name="TextBox 2"/>
          <p:cNvSpPr txBox="1"/>
          <p:nvPr/>
        </p:nvSpPr>
        <p:spPr>
          <a:xfrm>
            <a:off x="120769" y="1224951"/>
            <a:ext cx="8747185" cy="5909310"/>
          </a:xfrm>
          <a:prstGeom prst="rect">
            <a:avLst/>
          </a:prstGeom>
          <a:noFill/>
        </p:spPr>
        <p:txBody>
          <a:bodyPr wrap="square" rtlCol="0">
            <a:spAutoFit/>
          </a:bodyPr>
          <a:lstStyle/>
          <a:p>
            <a:pPr algn="just"/>
            <a:r>
              <a:rPr lang="ru-RU" b="1" dirty="0" smtClean="0"/>
              <a:t>Импульсно-фазовые РНС</a:t>
            </a:r>
            <a:endParaRPr lang="ru-RU" dirty="0" smtClean="0"/>
          </a:p>
          <a:p>
            <a:pPr algn="just"/>
            <a:r>
              <a:rPr lang="ru-RU" dirty="0" smtClean="0"/>
              <a:t>В качестве примера рассмотрим современное состояние и режимы использования ИФРНС LORAN-C и «ЧАЙКА».</a:t>
            </a:r>
          </a:p>
          <a:p>
            <a:pPr algn="just"/>
            <a:r>
              <a:rPr lang="ru-RU" dirty="0" smtClean="0"/>
              <a:t>Разработка импульсно-фазовых, разностно-дальномерных радионавигационных систем с наземным базированием LORAN-C и «ЧАЙКА» была начата практически одновременно в конце 40-х и начале 50-х гг. по заказам военных ведомств США и СССР. Первоначально обе системы предназначались для навигационного обеспечения ударных сил авиации и военно-морского флота при решении ими боевых задач.</a:t>
            </a:r>
          </a:p>
          <a:p>
            <a:pPr algn="just"/>
            <a:r>
              <a:rPr lang="ru-RU" dirty="0" smtClean="0"/>
              <a:t>Высокие тактико-технические характеристики (ТТХ) этих систем (см. табл. 2.2) предопределили, начиная с 70-х гг., их массовое применение гражданскими потребителями подавляющего большинства стран мира для решения хозяйственно-экономических задач.</a:t>
            </a:r>
          </a:p>
          <a:p>
            <a:pPr algn="just"/>
            <a:r>
              <a:rPr lang="ru-RU" dirty="0" smtClean="0"/>
              <a:t>Благодаря последовательной модернизации, аппаратура передающих станций РНС LORAN-C и «ЧАЙКА» соответствует современному уровню развития радиоэлектроники, причём большинство станций РНС LORAN-C могут работать в полуавтоматическом режиме и на них требуется присутствие лишь дежурного оператора.</a:t>
            </a:r>
          </a:p>
          <a:p>
            <a:pPr algn="just"/>
            <a:r>
              <a:rPr lang="ru-RU" dirty="0" smtClean="0"/>
              <a:t>В настоящее время ИФРНС LORAN-C продолжает обеспечивать навигацию гражданских и некоторых видов военных потребителей различных государств в море, воздухе и на суше. В мире в эксплуатации находятся 26 цепей РНС LORAN-С, каждая из которых содержит от 3 до 5 станций; некоторые станции работают одновременно в двух цепях.</a:t>
            </a:r>
          </a:p>
          <a:p>
            <a:pPr algn="just"/>
            <a:endParaRPr lang="ru-RU" dirty="0"/>
          </a:p>
        </p:txBody>
      </p:sp>
    </p:spTree>
    <p:extLst>
      <p:ext uri="{BB962C8B-B14F-4D97-AF65-F5344CB8AC3E}">
        <p14:creationId xmlns:p14="http://schemas.microsoft.com/office/powerpoint/2010/main" val="4185174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7886700" cy="551058"/>
          </a:xfrm>
        </p:spPr>
        <p:txBody>
          <a:bodyPr>
            <a:noAutofit/>
          </a:bodyPr>
          <a:lstStyle/>
          <a:p>
            <a:r>
              <a:rPr lang="ru-RU" sz="2000" b="1" dirty="0" smtClean="0">
                <a:solidFill>
                  <a:schemeClr val="bg1"/>
                </a:solidFill>
              </a:rPr>
              <a:t>Системы позиционной навигации</a:t>
            </a:r>
            <a:endParaRPr lang="ru-RU" sz="2000" b="1" dirty="0">
              <a:solidFill>
                <a:schemeClr val="bg1"/>
              </a:solidFill>
            </a:endParaRPr>
          </a:p>
        </p:txBody>
      </p:sp>
      <p:pic>
        <p:nvPicPr>
          <p:cNvPr id="3" name="Рисунок 2"/>
          <p:cNvPicPr/>
          <p:nvPr/>
        </p:nvPicPr>
        <p:blipFill>
          <a:blip r:embed="rId2"/>
          <a:srcRect/>
          <a:stretch>
            <a:fillRect/>
          </a:stretch>
        </p:blipFill>
        <p:spPr bwMode="auto">
          <a:xfrm>
            <a:off x="1101988" y="1355713"/>
            <a:ext cx="6377113" cy="5070966"/>
          </a:xfrm>
          <a:prstGeom prst="rect">
            <a:avLst/>
          </a:prstGeom>
          <a:noFill/>
          <a:ln w="9525">
            <a:noFill/>
            <a:miter lim="800000"/>
            <a:headEnd/>
            <a:tailEnd/>
          </a:ln>
        </p:spPr>
      </p:pic>
    </p:spTree>
    <p:extLst>
      <p:ext uri="{BB962C8B-B14F-4D97-AF65-F5344CB8AC3E}">
        <p14:creationId xmlns:p14="http://schemas.microsoft.com/office/powerpoint/2010/main" val="4260908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7886700" cy="551058"/>
          </a:xfrm>
        </p:spPr>
        <p:txBody>
          <a:bodyPr>
            <a:noAutofit/>
          </a:bodyPr>
          <a:lstStyle/>
          <a:p>
            <a:r>
              <a:rPr lang="ru-RU" sz="2000" b="1" dirty="0" smtClean="0">
                <a:solidFill>
                  <a:schemeClr val="bg1"/>
                </a:solidFill>
              </a:rPr>
              <a:t>Спутниковые радионавигационные системы (</a:t>
            </a:r>
            <a:r>
              <a:rPr lang="ru-RU" sz="2000" b="1" dirty="0" err="1" smtClean="0">
                <a:solidFill>
                  <a:schemeClr val="bg1"/>
                </a:solidFill>
              </a:rPr>
              <a:t>срнс</a:t>
            </a:r>
            <a:r>
              <a:rPr lang="ru-RU" sz="2000" b="1" dirty="0" smtClean="0">
                <a:solidFill>
                  <a:schemeClr val="bg1"/>
                </a:solidFill>
              </a:rPr>
              <a:t>)</a:t>
            </a:r>
          </a:p>
        </p:txBody>
      </p:sp>
      <p:sp>
        <p:nvSpPr>
          <p:cNvPr id="3" name="TextBox 2"/>
          <p:cNvSpPr txBox="1"/>
          <p:nvPr/>
        </p:nvSpPr>
        <p:spPr>
          <a:xfrm>
            <a:off x="258792" y="1337094"/>
            <a:ext cx="8695427" cy="5355312"/>
          </a:xfrm>
          <a:prstGeom prst="rect">
            <a:avLst/>
          </a:prstGeom>
          <a:noFill/>
        </p:spPr>
        <p:txBody>
          <a:bodyPr wrap="square" rtlCol="0">
            <a:spAutoFit/>
          </a:bodyPr>
          <a:lstStyle/>
          <a:p>
            <a:pPr algn="just"/>
            <a:r>
              <a:rPr lang="ru-RU" b="1" dirty="0" smtClean="0"/>
              <a:t>Спутниковые радионавигационные системы (</a:t>
            </a:r>
            <a:r>
              <a:rPr lang="ru-RU" b="1" dirty="0" err="1" smtClean="0"/>
              <a:t>срнс</a:t>
            </a:r>
            <a:r>
              <a:rPr lang="ru-RU" b="1" dirty="0" smtClean="0"/>
              <a:t>)</a:t>
            </a:r>
          </a:p>
          <a:p>
            <a:pPr algn="just"/>
            <a:r>
              <a:rPr lang="ru-RU" dirty="0" smtClean="0"/>
              <a:t>Принципы навигационных измерений, статистические методы обработки сигналов и другие технические решения, разработанные применительно к РНС наземного базирования, явились научно-техническим фундаментом для проектирования спутниковых радионавигационных систем, в которых носителем источника навигационного сигнала является искусственный спутник Земли (навигационный космический аппарат, НКА). Возможность использования в качестве источника навигационного сигнала объекта, движущегося со скоростью порядка нескольких километров в секунду, базируется на том, что орбита НКА и параметры его движения могут прогнозироваться и контролироваться с весьма высокой точностью, т.е. известны в любой момент времени.</a:t>
            </a:r>
          </a:p>
          <a:p>
            <a:pPr algn="just"/>
            <a:r>
              <a:rPr lang="ru-RU" dirty="0" smtClean="0"/>
              <a:t>Первые работы в области навигационного использования искусственного спутника Земли (ИСЗ) были опубликованы в 1957 г., одно- временно с запуском первого ИСЗ. В 1958 – 1959 гг. были проведены работы, определившие технический облик первого поколения СРНС, который был реализован в советской низкоорбитальной системе Цикада. Сходные решения были использованы в американской низкоорбитальной СРНС Транзит. Система Цикада включала в себя четыре НКА, система Транзит – шесть НКА.</a:t>
            </a:r>
          </a:p>
          <a:p>
            <a:pPr algn="just"/>
            <a:endParaRPr lang="ru-RU" dirty="0"/>
          </a:p>
        </p:txBody>
      </p:sp>
    </p:spTree>
    <p:extLst>
      <p:ext uri="{BB962C8B-B14F-4D97-AF65-F5344CB8AC3E}">
        <p14:creationId xmlns:p14="http://schemas.microsoft.com/office/powerpoint/2010/main" val="32439605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7886700" cy="551058"/>
          </a:xfrm>
        </p:spPr>
        <p:txBody>
          <a:bodyPr>
            <a:noAutofit/>
          </a:bodyPr>
          <a:lstStyle/>
          <a:p>
            <a:r>
              <a:rPr lang="ru-RU" sz="2000" b="1" dirty="0" smtClean="0">
                <a:solidFill>
                  <a:schemeClr val="bg1"/>
                </a:solidFill>
              </a:rPr>
              <a:t>Спутниковые радионавигационные системы (</a:t>
            </a:r>
            <a:r>
              <a:rPr lang="ru-RU" sz="2000" b="1" dirty="0" err="1" smtClean="0">
                <a:solidFill>
                  <a:schemeClr val="bg1"/>
                </a:solidFill>
              </a:rPr>
              <a:t>срнс</a:t>
            </a:r>
            <a:r>
              <a:rPr lang="ru-RU" sz="2000" b="1" dirty="0" smtClean="0">
                <a:solidFill>
                  <a:schemeClr val="bg1"/>
                </a:solidFill>
              </a:rPr>
              <a:t>)</a:t>
            </a:r>
          </a:p>
        </p:txBody>
      </p:sp>
      <p:sp>
        <p:nvSpPr>
          <p:cNvPr id="3" name="TextBox 2"/>
          <p:cNvSpPr txBox="1"/>
          <p:nvPr/>
        </p:nvSpPr>
        <p:spPr>
          <a:xfrm>
            <a:off x="198408" y="1544128"/>
            <a:ext cx="8747184" cy="4524315"/>
          </a:xfrm>
          <a:prstGeom prst="rect">
            <a:avLst/>
          </a:prstGeom>
          <a:noFill/>
        </p:spPr>
        <p:txBody>
          <a:bodyPr wrap="square" rtlCol="0">
            <a:spAutoFit/>
          </a:bodyPr>
          <a:lstStyle/>
          <a:p>
            <a:pPr algn="just"/>
            <a:r>
              <a:rPr lang="ru-RU" b="1" dirty="0" smtClean="0"/>
              <a:t>Основные принципы построения и функционирования </a:t>
            </a:r>
            <a:r>
              <a:rPr lang="ru-RU" b="1" dirty="0" err="1" smtClean="0"/>
              <a:t>срнс</a:t>
            </a:r>
            <a:r>
              <a:rPr lang="ru-RU" b="1" dirty="0" smtClean="0"/>
              <a:t> первого поколения</a:t>
            </a:r>
            <a:endParaRPr lang="ru-RU" dirty="0" smtClean="0"/>
          </a:p>
          <a:p>
            <a:pPr algn="just"/>
            <a:r>
              <a:rPr lang="ru-RU" dirty="0" smtClean="0"/>
              <a:t>В 1957 г. группа советских учёных под руководством академика В.А. Котельникова экспериментально подтвердила возможность определения параметров движения искусственных спутников Земли по результатам измерений доплеровского сдвига частоты сигнала, излучаемого с ИСЗ, в точке приёма с известными координатами. Была установлена также возможность решения и обратной задачи нахождения координат точки приёма по измеренному доплеровскому сдвигу частоты сигнала, излучаемого с ИСЗ, параметры движения которого известны.</a:t>
            </a:r>
          </a:p>
          <a:p>
            <a:pPr algn="just"/>
            <a:r>
              <a:rPr lang="ru-RU" dirty="0" smtClean="0"/>
              <a:t>Использование ИСЗ в качестве радионавигационной опорной станции, координаты которой хотя и изменяются, но заранее известны для любого момента времени, позволило создать ряд проектов спутниковых радионавигационных систем (СРНС) первого поколения. Характерной чертой первого поколения СРНС является применение </a:t>
            </a:r>
            <a:r>
              <a:rPr lang="ru-RU" dirty="0" err="1" smtClean="0"/>
              <a:t>низковысотных</a:t>
            </a:r>
            <a:r>
              <a:rPr lang="ru-RU" dirty="0" smtClean="0"/>
              <a:t> (низкоорбитальных) ИСЗ и использование для навигационных определений сигнала одного, оказывающегося в зоне </a:t>
            </a:r>
            <a:r>
              <a:rPr lang="ru-RU" dirty="0" err="1" smtClean="0"/>
              <a:t>радиовидимости</a:t>
            </a:r>
            <a:r>
              <a:rPr lang="ru-RU" dirty="0" smtClean="0"/>
              <a:t> наблюдателя ИСЗ.</a:t>
            </a:r>
          </a:p>
          <a:p>
            <a:pPr algn="just"/>
            <a:endParaRPr lang="ru-RU" dirty="0"/>
          </a:p>
        </p:txBody>
      </p:sp>
    </p:spTree>
    <p:extLst>
      <p:ext uri="{BB962C8B-B14F-4D97-AF65-F5344CB8AC3E}">
        <p14:creationId xmlns:p14="http://schemas.microsoft.com/office/powerpoint/2010/main" val="920007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7886700" cy="551058"/>
          </a:xfrm>
        </p:spPr>
        <p:txBody>
          <a:bodyPr>
            <a:noAutofit/>
          </a:bodyPr>
          <a:lstStyle/>
          <a:p>
            <a:r>
              <a:rPr lang="ru-RU" sz="2000" b="1" dirty="0" smtClean="0">
                <a:solidFill>
                  <a:schemeClr val="bg1"/>
                </a:solidFill>
              </a:rPr>
              <a:t>Спутниковые радионавигационные системы (</a:t>
            </a:r>
            <a:r>
              <a:rPr lang="ru-RU" sz="2000" b="1" dirty="0" err="1" smtClean="0">
                <a:solidFill>
                  <a:schemeClr val="bg1"/>
                </a:solidFill>
              </a:rPr>
              <a:t>срнс</a:t>
            </a:r>
            <a:r>
              <a:rPr lang="ru-RU" sz="2000" b="1" dirty="0" smtClean="0">
                <a:solidFill>
                  <a:schemeClr val="bg1"/>
                </a:solidFill>
              </a:rPr>
              <a:t>)</a:t>
            </a:r>
          </a:p>
        </p:txBody>
      </p:sp>
      <p:pic>
        <p:nvPicPr>
          <p:cNvPr id="3" name="Рисунок 2"/>
          <p:cNvPicPr/>
          <p:nvPr/>
        </p:nvPicPr>
        <p:blipFill>
          <a:blip r:embed="rId2"/>
          <a:srcRect/>
          <a:stretch>
            <a:fillRect/>
          </a:stretch>
        </p:blipFill>
        <p:spPr bwMode="auto">
          <a:xfrm>
            <a:off x="786620" y="1336159"/>
            <a:ext cx="6364677" cy="4961124"/>
          </a:xfrm>
          <a:prstGeom prst="rect">
            <a:avLst/>
          </a:prstGeom>
          <a:noFill/>
          <a:ln w="9525">
            <a:noFill/>
            <a:miter lim="800000"/>
            <a:headEnd/>
            <a:tailEnd/>
          </a:ln>
        </p:spPr>
      </p:pic>
    </p:spTree>
    <p:extLst>
      <p:ext uri="{BB962C8B-B14F-4D97-AF65-F5344CB8AC3E}">
        <p14:creationId xmlns:p14="http://schemas.microsoft.com/office/powerpoint/2010/main" val="18139451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7886700" cy="551058"/>
          </a:xfrm>
        </p:spPr>
        <p:txBody>
          <a:bodyPr>
            <a:noAutofit/>
          </a:bodyPr>
          <a:lstStyle/>
          <a:p>
            <a:r>
              <a:rPr lang="ru-RU" sz="2000" b="1" dirty="0" smtClean="0">
                <a:solidFill>
                  <a:schemeClr val="bg1"/>
                </a:solidFill>
              </a:rPr>
              <a:t>Спутниковые радионавигационные системы (</a:t>
            </a:r>
            <a:r>
              <a:rPr lang="ru-RU" sz="2000" b="1" dirty="0" err="1" smtClean="0">
                <a:solidFill>
                  <a:schemeClr val="bg1"/>
                </a:solidFill>
              </a:rPr>
              <a:t>срнс</a:t>
            </a:r>
            <a:r>
              <a:rPr lang="ru-RU" sz="2000" b="1" dirty="0" smtClean="0">
                <a:solidFill>
                  <a:schemeClr val="bg1"/>
                </a:solidFill>
              </a:rPr>
              <a:t>)</a:t>
            </a:r>
          </a:p>
        </p:txBody>
      </p:sp>
      <p:pic>
        <p:nvPicPr>
          <p:cNvPr id="1026" name="Picture 2"/>
          <p:cNvPicPr>
            <a:picLocks noChangeAspect="1" noChangeArrowheads="1"/>
          </p:cNvPicPr>
          <p:nvPr/>
        </p:nvPicPr>
        <p:blipFill>
          <a:blip r:embed="rId2"/>
          <a:srcRect/>
          <a:stretch>
            <a:fillRect/>
          </a:stretch>
        </p:blipFill>
        <p:spPr bwMode="auto">
          <a:xfrm>
            <a:off x="137754" y="1676221"/>
            <a:ext cx="8212616" cy="2792262"/>
          </a:xfrm>
          <a:prstGeom prst="rect">
            <a:avLst/>
          </a:prstGeom>
          <a:noFill/>
          <a:ln w="9525">
            <a:noFill/>
            <a:miter lim="800000"/>
            <a:headEnd/>
            <a:tailEnd/>
          </a:ln>
          <a:effectLst/>
        </p:spPr>
      </p:pic>
    </p:spTree>
    <p:extLst>
      <p:ext uri="{BB962C8B-B14F-4D97-AF65-F5344CB8AC3E}">
        <p14:creationId xmlns:p14="http://schemas.microsoft.com/office/powerpoint/2010/main" val="1020098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9789" y="328757"/>
            <a:ext cx="7886700" cy="551058"/>
          </a:xfrm>
        </p:spPr>
        <p:txBody>
          <a:bodyPr>
            <a:noAutofit/>
          </a:bodyPr>
          <a:lstStyle/>
          <a:p>
            <a:r>
              <a:rPr lang="ru-RU" sz="2400" b="1"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Содержание</a:t>
            </a:r>
            <a:endParaRPr lang="ru-RU" sz="24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1" name="Прямоугольник 40"/>
          <p:cNvSpPr/>
          <p:nvPr/>
        </p:nvSpPr>
        <p:spPr>
          <a:xfrm>
            <a:off x="303910" y="1527274"/>
            <a:ext cx="8307430" cy="2492990"/>
          </a:xfrm>
          <a:prstGeom prst="rect">
            <a:avLst/>
          </a:prstGeom>
        </p:spPr>
        <p:txBody>
          <a:bodyPr wrap="square">
            <a:spAutoFit/>
          </a:bodyPr>
          <a:lstStyle/>
          <a:p>
            <a:r>
              <a:rPr lang="ru-RU" sz="2000" dirty="0" smtClean="0">
                <a:latin typeface="Times New Roman" pitchFamily="18" charset="0"/>
                <a:cs typeface="Times New Roman" pitchFamily="18" charset="0"/>
              </a:rPr>
              <a:t>1.Общие сведения о физических основах оптической локации</a:t>
            </a:r>
          </a:p>
          <a:p>
            <a:r>
              <a:rPr lang="ru-RU" sz="2000" dirty="0" smtClean="0">
                <a:latin typeface="Times New Roman" pitchFamily="18" charset="0"/>
                <a:cs typeface="Times New Roman" pitchFamily="18" charset="0"/>
              </a:rPr>
              <a:t>2. Системы позиционной навигации</a:t>
            </a:r>
          </a:p>
          <a:p>
            <a:r>
              <a:rPr lang="ru-RU" sz="2000" dirty="0" smtClean="0">
                <a:latin typeface="Times New Roman" pitchFamily="18" charset="0"/>
                <a:cs typeface="Times New Roman" pitchFamily="18" charset="0"/>
              </a:rPr>
              <a:t>3. Фазовые РНС</a:t>
            </a:r>
          </a:p>
          <a:p>
            <a:r>
              <a:rPr lang="ru-RU" sz="2000" dirty="0" smtClean="0">
                <a:latin typeface="Times New Roman" pitchFamily="18" charset="0"/>
                <a:cs typeface="Times New Roman" pitchFamily="18" charset="0"/>
              </a:rPr>
              <a:t>4. Импульсно-фазовые РНС</a:t>
            </a:r>
          </a:p>
          <a:p>
            <a:r>
              <a:rPr lang="ru-RU" sz="2000" dirty="0" smtClean="0">
                <a:latin typeface="Times New Roman" pitchFamily="18" charset="0"/>
                <a:cs typeface="Times New Roman" pitchFamily="18" charset="0"/>
              </a:rPr>
              <a:t>5. Спутниковые радионавигационные системы (</a:t>
            </a:r>
            <a:r>
              <a:rPr lang="ru-RU" sz="2000" dirty="0" err="1" smtClean="0">
                <a:latin typeface="Times New Roman" pitchFamily="18" charset="0"/>
                <a:cs typeface="Times New Roman" pitchFamily="18" charset="0"/>
              </a:rPr>
              <a:t>срнс</a:t>
            </a:r>
            <a:r>
              <a:rPr lang="ru-RU" sz="2000" dirty="0" smtClean="0">
                <a:latin typeface="Times New Roman" pitchFamily="18" charset="0"/>
                <a:cs typeface="Times New Roman" pitchFamily="18" charset="0"/>
              </a:rPr>
              <a:t>)</a:t>
            </a:r>
          </a:p>
          <a:p>
            <a:endParaRPr lang="ru-RU" sz="2000" dirty="0" smtClean="0"/>
          </a:p>
          <a:p>
            <a:pPr marL="457200" indent="-457200"/>
            <a:endParaRPr lang="ru-RU" sz="2000" b="1" dirty="0">
              <a:solidFill>
                <a:schemeClr val="accent5">
                  <a:lumMod val="75000"/>
                </a:schemeClr>
              </a:solidFill>
              <a:latin typeface="+mj-lt"/>
              <a:ea typeface="Calibri" panose="020F0502020204030204" pitchFamily="34" charset="0"/>
              <a:cs typeface="Times New Roman" panose="02020603050405020304" pitchFamily="18" charset="0"/>
            </a:endParaRPr>
          </a:p>
          <a:p>
            <a:endParaRPr lang="ru-RU" sz="1600" b="1" dirty="0">
              <a:solidFill>
                <a:schemeClr val="accent5">
                  <a:lumMod val="75000"/>
                </a:schemeClr>
              </a:solidFill>
              <a:latin typeface="+mj-lt"/>
            </a:endParaRPr>
          </a:p>
        </p:txBody>
      </p:sp>
    </p:spTree>
    <p:extLst>
      <p:ext uri="{BB962C8B-B14F-4D97-AF65-F5344CB8AC3E}">
        <p14:creationId xmlns:p14="http://schemas.microsoft.com/office/powerpoint/2010/main" val="1396643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7886700" cy="551058"/>
          </a:xfrm>
        </p:spPr>
        <p:txBody>
          <a:bodyPr>
            <a:noAutofit/>
          </a:bodyPr>
          <a:lstStyle/>
          <a:p>
            <a:r>
              <a:rPr lang="ru-RU" sz="2000" i="1" dirty="0" smtClean="0">
                <a:solidFill>
                  <a:schemeClr val="bg1"/>
                </a:solidFill>
              </a:rPr>
              <a:t>Оптической локационной системой </a:t>
            </a:r>
            <a:r>
              <a:rPr lang="ru-RU" sz="2000" dirty="0" smtClean="0">
                <a:solidFill>
                  <a:schemeClr val="bg1"/>
                </a:solidFill>
              </a:rPr>
              <a:t>(ОЛС)</a:t>
            </a:r>
            <a:endParaRPr lang="ru-RU" sz="20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4" name="Рисунок 3"/>
          <p:cNvPicPr/>
          <p:nvPr/>
        </p:nvPicPr>
        <p:blipFill>
          <a:blip r:embed="rId2"/>
          <a:srcRect/>
          <a:stretch>
            <a:fillRect/>
          </a:stretch>
        </p:blipFill>
        <p:spPr bwMode="auto">
          <a:xfrm>
            <a:off x="719622" y="1714860"/>
            <a:ext cx="7829155" cy="4263246"/>
          </a:xfrm>
          <a:prstGeom prst="rect">
            <a:avLst/>
          </a:prstGeom>
          <a:noFill/>
          <a:ln w="9525">
            <a:noFill/>
            <a:miter lim="800000"/>
            <a:headEnd/>
            <a:tailEnd/>
          </a:ln>
        </p:spPr>
      </p:pic>
    </p:spTree>
    <p:extLst>
      <p:ext uri="{BB962C8B-B14F-4D97-AF65-F5344CB8AC3E}">
        <p14:creationId xmlns:p14="http://schemas.microsoft.com/office/powerpoint/2010/main" val="2306635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7886700" cy="551058"/>
          </a:xfrm>
        </p:spPr>
        <p:txBody>
          <a:bodyPr>
            <a:noAutofit/>
          </a:bodyPr>
          <a:lstStyle/>
          <a:p>
            <a:r>
              <a:rPr lang="ru-RU" sz="2000" b="1" dirty="0" smtClean="0">
                <a:solidFill>
                  <a:schemeClr val="bg1"/>
                </a:solidFill>
              </a:rPr>
              <a:t>Приёмный тракт с </a:t>
            </a:r>
            <a:r>
              <a:rPr lang="ru-RU" sz="2000" b="1" dirty="0" err="1" smtClean="0">
                <a:solidFill>
                  <a:schemeClr val="bg1"/>
                </a:solidFill>
              </a:rPr>
              <a:t>фазовращателем</a:t>
            </a:r>
            <a:endParaRPr lang="ru-RU" sz="20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TextBox 3"/>
          <p:cNvSpPr txBox="1"/>
          <p:nvPr/>
        </p:nvSpPr>
        <p:spPr>
          <a:xfrm>
            <a:off x="319177" y="1535502"/>
            <a:ext cx="184731" cy="369332"/>
          </a:xfrm>
          <a:prstGeom prst="rect">
            <a:avLst/>
          </a:prstGeom>
          <a:noFill/>
        </p:spPr>
        <p:txBody>
          <a:bodyPr wrap="none" rtlCol="0">
            <a:spAutoFit/>
          </a:bodyPr>
          <a:lstStyle/>
          <a:p>
            <a:endParaRPr lang="ru-RU" dirty="0"/>
          </a:p>
        </p:txBody>
      </p:sp>
      <p:sp>
        <p:nvSpPr>
          <p:cNvPr id="5" name="TextBox 4"/>
          <p:cNvSpPr txBox="1"/>
          <p:nvPr/>
        </p:nvSpPr>
        <p:spPr>
          <a:xfrm>
            <a:off x="189782" y="1224951"/>
            <a:ext cx="8678173" cy="5786199"/>
          </a:xfrm>
          <a:prstGeom prst="rect">
            <a:avLst/>
          </a:prstGeom>
          <a:noFill/>
        </p:spPr>
        <p:txBody>
          <a:bodyPr wrap="square" rtlCol="0">
            <a:spAutoFit/>
          </a:bodyPr>
          <a:lstStyle/>
          <a:p>
            <a:pPr algn="just"/>
            <a:r>
              <a:rPr lang="ru-RU" sz="1600" dirty="0" smtClean="0">
                <a:latin typeface="Times New Roman" pitchFamily="18" charset="0"/>
                <a:cs typeface="Times New Roman" pitchFamily="18" charset="0"/>
              </a:rPr>
              <a:t>В её состав входят источник и приёмник излучения, оптическая система (ОС), формирующая излучаемый в направлении цели световой пучок и собирающая отражённое объектом излучение, система обработки и наведения, осуществляющая оценивание координат цели и их автоматическое сопровождение.</a:t>
            </a:r>
          </a:p>
          <a:p>
            <a:pPr algn="just"/>
            <a:r>
              <a:rPr lang="ru-RU" sz="1600" dirty="0" smtClean="0">
                <a:latin typeface="Times New Roman" pitchFamily="18" charset="0"/>
                <a:cs typeface="Times New Roman" pitchFamily="18" charset="0"/>
              </a:rPr>
              <a:t>Рассмотрим подробнее элементы структурной схемы ОЛС.</a:t>
            </a:r>
          </a:p>
          <a:p>
            <a:pPr algn="just"/>
            <a:r>
              <a:rPr lang="ru-RU" sz="1600" dirty="0" smtClean="0">
                <a:latin typeface="Times New Roman" pitchFamily="18" charset="0"/>
                <a:cs typeface="Times New Roman" pitchFamily="18" charset="0"/>
              </a:rPr>
              <a:t>Источник излучения – лазерный передатчик (ЛП) – служит для создания зондирующего сигнала с требуемыми характеристиками, он работает в импульсном или непрерывном режиме. Для формирования ДН, обеспечивающей концентрацию излучаемой энергии в узком пучке, применяется оптическая система (рис. 2.37), состоящая из двух линз: окуляра </a:t>
            </a:r>
            <a:r>
              <a:rPr lang="ru-RU" sz="1600" i="1" dirty="0" smtClean="0">
                <a:latin typeface="Times New Roman" pitchFamily="18" charset="0"/>
                <a:cs typeface="Times New Roman" pitchFamily="18" charset="0"/>
              </a:rPr>
              <a:t>1 </a:t>
            </a:r>
            <a:r>
              <a:rPr lang="ru-RU" sz="1600" dirty="0" smtClean="0">
                <a:latin typeface="Times New Roman" pitchFamily="18" charset="0"/>
                <a:cs typeface="Times New Roman" pitchFamily="18" charset="0"/>
              </a:rPr>
              <a:t>и объектива </a:t>
            </a:r>
            <a:r>
              <a:rPr lang="ru-RU" sz="1600" i="1" dirty="0" smtClean="0">
                <a:latin typeface="Times New Roman" pitchFamily="18" charset="0"/>
                <a:cs typeface="Times New Roman" pitchFamily="18" charset="0"/>
              </a:rPr>
              <a:t>2</a:t>
            </a:r>
            <a:r>
              <a:rPr lang="ru-RU" sz="1600" dirty="0" smtClean="0">
                <a:latin typeface="Times New Roman" pitchFamily="18" charset="0"/>
                <a:cs typeface="Times New Roman" pitchFamily="18" charset="0"/>
              </a:rPr>
              <a:t>, фокальные плоскости которых совмещены.</a:t>
            </a:r>
          </a:p>
          <a:p>
            <a:pPr algn="just"/>
            <a:r>
              <a:rPr lang="ru-RU" sz="1600" dirty="0" smtClean="0">
                <a:latin typeface="Times New Roman" pitchFamily="18" charset="0"/>
                <a:cs typeface="Times New Roman" pitchFamily="18" charset="0"/>
              </a:rPr>
              <a:t>Такая система, называемая </a:t>
            </a:r>
            <a:r>
              <a:rPr lang="ru-RU" sz="1600" dirty="0" err="1" smtClean="0">
                <a:latin typeface="Times New Roman" pitchFamily="18" charset="0"/>
                <a:cs typeface="Times New Roman" pitchFamily="18" charset="0"/>
              </a:rPr>
              <a:t>коллимирующей</a:t>
            </a:r>
            <a:r>
              <a:rPr lang="ru-RU" sz="1600" dirty="0" smtClean="0">
                <a:latin typeface="Times New Roman" pitchFamily="18" charset="0"/>
                <a:cs typeface="Times New Roman" pitchFamily="18" charset="0"/>
              </a:rPr>
              <a:t>, позволяет уменьшить расходимость исходного пучка в </a:t>
            </a:r>
            <a:r>
              <a:rPr lang="ru-RU" sz="1600" i="1" dirty="0" err="1" smtClean="0">
                <a:latin typeface="Times New Roman" pitchFamily="18" charset="0"/>
                <a:cs typeface="Times New Roman" pitchFamily="18" charset="0"/>
              </a:rPr>
              <a:t>k</a:t>
            </a:r>
            <a:r>
              <a:rPr lang="ru-RU" sz="1600" i="1"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раз, где </a:t>
            </a:r>
            <a:r>
              <a:rPr lang="ru-RU" sz="1600" i="1" dirty="0" err="1" smtClean="0">
                <a:latin typeface="Times New Roman" pitchFamily="18" charset="0"/>
                <a:cs typeface="Times New Roman" pitchFamily="18" charset="0"/>
              </a:rPr>
              <a:t>k</a:t>
            </a:r>
            <a:r>
              <a:rPr lang="ru-RU" sz="1600" i="1"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 </a:t>
            </a:r>
            <a:r>
              <a:rPr lang="ru-RU" sz="1600" i="1" dirty="0" smtClean="0">
                <a:latin typeface="Times New Roman" pitchFamily="18" charset="0"/>
                <a:cs typeface="Times New Roman" pitchFamily="18" charset="0"/>
              </a:rPr>
              <a:t>f</a:t>
            </a:r>
            <a:r>
              <a:rPr lang="ru-RU" sz="1600" baseline="-25000" dirty="0" smtClean="0">
                <a:latin typeface="Times New Roman" pitchFamily="18" charset="0"/>
                <a:cs typeface="Times New Roman" pitchFamily="18" charset="0"/>
              </a:rPr>
              <a:t>1</a:t>
            </a:r>
            <a:r>
              <a:rPr lang="ru-RU" sz="1600" dirty="0" smtClean="0">
                <a:latin typeface="Times New Roman" pitchFamily="18" charset="0"/>
                <a:cs typeface="Times New Roman" pitchFamily="18" charset="0"/>
              </a:rPr>
              <a:t> / </a:t>
            </a:r>
            <a:r>
              <a:rPr lang="ru-RU" sz="1600" i="1" dirty="0" smtClean="0">
                <a:latin typeface="Times New Roman" pitchFamily="18" charset="0"/>
                <a:cs typeface="Times New Roman" pitchFamily="18" charset="0"/>
              </a:rPr>
              <a:t>f</a:t>
            </a:r>
            <a:r>
              <a:rPr lang="ru-RU" sz="1600" baseline="-25000" dirty="0" smtClean="0">
                <a:latin typeface="Times New Roman" pitchFamily="18" charset="0"/>
                <a:cs typeface="Times New Roman" pitchFamily="18" charset="0"/>
              </a:rPr>
              <a:t>2</a:t>
            </a:r>
            <a:r>
              <a:rPr lang="ru-RU" sz="1600" dirty="0" smtClean="0">
                <a:latin typeface="Times New Roman" pitchFamily="18" charset="0"/>
                <a:cs typeface="Times New Roman" pitchFamily="18" charset="0"/>
              </a:rPr>
              <a:t>; </a:t>
            </a:r>
            <a:r>
              <a:rPr lang="ru-RU" sz="1600" i="1" dirty="0" smtClean="0">
                <a:latin typeface="Times New Roman" pitchFamily="18" charset="0"/>
                <a:cs typeface="Times New Roman" pitchFamily="18" charset="0"/>
              </a:rPr>
              <a:t>f</a:t>
            </a:r>
            <a:r>
              <a:rPr lang="ru-RU" sz="1600" baseline="-25000" dirty="0" smtClean="0">
                <a:latin typeface="Times New Roman" pitchFamily="18" charset="0"/>
                <a:cs typeface="Times New Roman" pitchFamily="18" charset="0"/>
              </a:rPr>
              <a:t>1</a:t>
            </a:r>
            <a:r>
              <a:rPr lang="ru-RU" sz="1600" dirty="0" smtClean="0">
                <a:latin typeface="Times New Roman" pitchFamily="18" charset="0"/>
                <a:cs typeface="Times New Roman" pitchFamily="18" charset="0"/>
              </a:rPr>
              <a:t>, </a:t>
            </a:r>
            <a:r>
              <a:rPr lang="ru-RU" sz="1600" i="1" dirty="0" smtClean="0">
                <a:latin typeface="Times New Roman" pitchFamily="18" charset="0"/>
                <a:cs typeface="Times New Roman" pitchFamily="18" charset="0"/>
              </a:rPr>
              <a:t>f</a:t>
            </a:r>
            <a:r>
              <a:rPr lang="ru-RU" sz="1600" baseline="-25000" dirty="0" smtClean="0">
                <a:latin typeface="Times New Roman" pitchFamily="18" charset="0"/>
                <a:cs typeface="Times New Roman" pitchFamily="18" charset="0"/>
              </a:rPr>
              <a:t>2</a:t>
            </a:r>
            <a:r>
              <a:rPr lang="ru-RU" sz="1600" dirty="0" smtClean="0">
                <a:latin typeface="Times New Roman" pitchFamily="18" charset="0"/>
                <a:cs typeface="Times New Roman" pitchFamily="18" charset="0"/>
              </a:rPr>
              <a:t> – фокусные расстояния объектива и окуляра.</a:t>
            </a:r>
          </a:p>
          <a:p>
            <a:pPr algn="just"/>
            <a:r>
              <a:rPr lang="ru-RU" sz="1600" dirty="0" smtClean="0">
                <a:latin typeface="Times New Roman" pitchFamily="18" charset="0"/>
                <a:cs typeface="Times New Roman" pitchFamily="18" charset="0"/>
              </a:rPr>
              <a:t>Для наведения лазерного луча на цель или сканирования используют систему поворотных зеркал и призм, или устройства, основанные на эффекте преломления луча в оптически неоднородной среде, в которой изменение показателя преломления создаётся управляющим напряжением.</a:t>
            </a:r>
          </a:p>
          <a:p>
            <a:pPr algn="just"/>
            <a:r>
              <a:rPr lang="ru-RU" sz="1600" dirty="0" smtClean="0">
                <a:latin typeface="Times New Roman" pitchFamily="18" charset="0"/>
                <a:cs typeface="Times New Roman" pitchFamily="18" charset="0"/>
              </a:rPr>
              <a:t>Излучаемые оптические сигналы, распространяясь через атмосферу или другую среду, претерпевают изменения, которые обусловлены тремя основными явлениями: поглощением, рассеянием и турбулентностью. Поглощение и рассеяние определяют среднее затухание оптического сигнала и относительно медленные флуктуации, вызванные изменением метеоусловий. С турбулентностью связаны быстрые изменения поля, имеющие место при любой погоде. Вследствие её влияния происходит расширение диаметра светового пучка; его амплитуда, фаза, поляризация и угол падения флуктуируют.</a:t>
            </a:r>
          </a:p>
          <a:p>
            <a:endParaRPr lang="ru-RU" dirty="0"/>
          </a:p>
        </p:txBody>
      </p:sp>
    </p:spTree>
    <p:extLst>
      <p:ext uri="{BB962C8B-B14F-4D97-AF65-F5344CB8AC3E}">
        <p14:creationId xmlns:p14="http://schemas.microsoft.com/office/powerpoint/2010/main" val="948049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7886700" cy="551058"/>
          </a:xfrm>
        </p:spPr>
        <p:txBody>
          <a:bodyPr>
            <a:noAutofit/>
          </a:bodyPr>
          <a:lstStyle/>
          <a:p>
            <a:r>
              <a:rPr lang="ru-RU" sz="2000" b="1"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Оптическая система</a:t>
            </a:r>
            <a:endParaRPr lang="ru-RU" sz="20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3" name="Рисунок 2"/>
          <p:cNvPicPr/>
          <p:nvPr/>
        </p:nvPicPr>
        <p:blipFill>
          <a:blip r:embed="rId2"/>
          <a:srcRect/>
          <a:stretch>
            <a:fillRect/>
          </a:stretch>
        </p:blipFill>
        <p:spPr bwMode="auto">
          <a:xfrm>
            <a:off x="878850" y="1989610"/>
            <a:ext cx="6703767" cy="3039590"/>
          </a:xfrm>
          <a:prstGeom prst="rect">
            <a:avLst/>
          </a:prstGeom>
          <a:noFill/>
          <a:ln w="9525">
            <a:noFill/>
            <a:miter lim="800000"/>
            <a:headEnd/>
            <a:tailEnd/>
          </a:ln>
        </p:spPr>
      </p:pic>
    </p:spTree>
    <p:extLst>
      <p:ext uri="{BB962C8B-B14F-4D97-AF65-F5344CB8AC3E}">
        <p14:creationId xmlns:p14="http://schemas.microsoft.com/office/powerpoint/2010/main" val="1275798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7886700" cy="551058"/>
          </a:xfrm>
        </p:spPr>
        <p:txBody>
          <a:bodyPr>
            <a:noAutofit/>
          </a:bodyPr>
          <a:lstStyle/>
          <a:p>
            <a:r>
              <a:rPr lang="ru-RU" sz="2000" b="1"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Оптическая система</a:t>
            </a:r>
            <a:endParaRPr lang="ru-RU" sz="20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3" name="Рисунок 2"/>
          <p:cNvPicPr/>
          <p:nvPr/>
        </p:nvPicPr>
        <p:blipFill>
          <a:blip r:embed="rId2"/>
          <a:srcRect/>
          <a:stretch>
            <a:fillRect/>
          </a:stretch>
        </p:blipFill>
        <p:spPr bwMode="auto">
          <a:xfrm>
            <a:off x="543715" y="1586037"/>
            <a:ext cx="6961266" cy="4452453"/>
          </a:xfrm>
          <a:prstGeom prst="rect">
            <a:avLst/>
          </a:prstGeom>
          <a:noFill/>
          <a:ln w="9525">
            <a:noFill/>
            <a:miter lim="800000"/>
            <a:headEnd/>
            <a:tailEnd/>
          </a:ln>
        </p:spPr>
      </p:pic>
    </p:spTree>
    <p:extLst>
      <p:ext uri="{BB962C8B-B14F-4D97-AF65-F5344CB8AC3E}">
        <p14:creationId xmlns:p14="http://schemas.microsoft.com/office/powerpoint/2010/main" val="2456719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7886700" cy="551058"/>
          </a:xfrm>
        </p:spPr>
        <p:txBody>
          <a:bodyPr>
            <a:noAutofit/>
          </a:bodyPr>
          <a:lstStyle/>
          <a:p>
            <a:r>
              <a:rPr lang="ru-RU" sz="2000" b="1" dirty="0" smtClean="0">
                <a:solidFill>
                  <a:schemeClr val="bg1"/>
                </a:solidFill>
              </a:rPr>
              <a:t>Системы позиционной навигации</a:t>
            </a:r>
            <a:endParaRPr lang="ru-RU" sz="2000" b="1" dirty="0">
              <a:solidFill>
                <a:schemeClr val="bg1"/>
              </a:solidFill>
            </a:endParaRPr>
          </a:p>
        </p:txBody>
      </p:sp>
      <p:sp>
        <p:nvSpPr>
          <p:cNvPr id="3" name="TextBox 2"/>
          <p:cNvSpPr txBox="1"/>
          <p:nvPr/>
        </p:nvSpPr>
        <p:spPr>
          <a:xfrm>
            <a:off x="103517" y="1130060"/>
            <a:ext cx="8859328" cy="5909310"/>
          </a:xfrm>
          <a:prstGeom prst="rect">
            <a:avLst/>
          </a:prstGeom>
          <a:noFill/>
        </p:spPr>
        <p:txBody>
          <a:bodyPr wrap="square" rtlCol="0">
            <a:spAutoFit/>
          </a:bodyPr>
          <a:lstStyle/>
          <a:p>
            <a:r>
              <a:rPr lang="ru-RU" b="1" dirty="0" smtClean="0">
                <a:latin typeface="Times New Roman" pitchFamily="18" charset="0"/>
                <a:cs typeface="Times New Roman" pitchFamily="18" charset="0"/>
              </a:rPr>
              <a:t>Системы позиционной навигации</a:t>
            </a:r>
          </a:p>
          <a:p>
            <a:r>
              <a:rPr lang="ru-RU" dirty="0" smtClean="0">
                <a:latin typeface="Times New Roman" pitchFamily="18" charset="0"/>
                <a:cs typeface="Times New Roman" pitchFamily="18" charset="0"/>
              </a:rPr>
              <a:t>Радионавигационные системы предназначены для определения местоположения движущихся и неподвижных воздушных, морских, наземных и космических объектов различного назначения. Кроме основной задачи РНС могут обеспечивать потребителей информацией о точном времени, параметрах движения (скорость, путевой угол, пройденный путь, взаимное расположение движущихся объектов и т.д.), а также осуществлять контроль за их перемещением.</a:t>
            </a:r>
          </a:p>
          <a:p>
            <a:r>
              <a:rPr lang="ru-RU" dirty="0" smtClean="0">
                <a:latin typeface="Times New Roman" pitchFamily="18" charset="0"/>
                <a:cs typeface="Times New Roman" pitchFamily="18" charset="0"/>
              </a:rPr>
              <a:t>В нашей стране разработан и эксплуатируется целый ряд РНС: спутниковая РНС «ГЛОНАСС», импульсно-фазовая РНС (ИФРНС) с наземным базированием «ЧАЙКА», многочастотная фазовая разностно-дальномерная система навигации для судовождения «МАРС-75», многочастотная разностно-дальномерная </a:t>
            </a:r>
            <a:r>
              <a:rPr lang="ru-RU" dirty="0" err="1" smtClean="0">
                <a:latin typeface="Times New Roman" pitchFamily="18" charset="0"/>
                <a:cs typeface="Times New Roman" pitchFamily="18" charset="0"/>
              </a:rPr>
              <a:t>локационно-навигационная</a:t>
            </a:r>
            <a:r>
              <a:rPr lang="ru-RU" dirty="0" smtClean="0">
                <a:latin typeface="Times New Roman" pitchFamily="18" charset="0"/>
                <a:cs typeface="Times New Roman" pitchFamily="18" charset="0"/>
              </a:rPr>
              <a:t> система «БРАС-З», разностно-дальномерная система ближней навигации РСБН, дальномерная фазовая радиогеодезическая система «КРАБИК-З», единая система посадки летательных аппаратов «ПЛАЦДАРМ», радиомаяки и др.</a:t>
            </a:r>
          </a:p>
          <a:p>
            <a:r>
              <a:rPr lang="ru-RU" dirty="0" smtClean="0">
                <a:latin typeface="Times New Roman" pitchFamily="18" charset="0"/>
                <a:cs typeface="Times New Roman" pitchFamily="18" charset="0"/>
              </a:rPr>
              <a:t>В США несколько  ранее  были  созданы  аналогичные  системы. В частности, основными радионавигационными системами США являются спутниковая РНС GPS (NAVSTAR), ИФРНС LORAN-C, азимутальная система ближней навигации VOR, дальномерная система ближней навигации DME, тактическая азимутально-дальномерная система TACAN, аэродромные системы посадки метрового (ILS) и микроволнового (MLS) диапазонов, радиомаяки.</a:t>
            </a:r>
          </a:p>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898008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7886700" cy="551058"/>
          </a:xfrm>
        </p:spPr>
        <p:txBody>
          <a:bodyPr>
            <a:noAutofit/>
          </a:bodyPr>
          <a:lstStyle/>
          <a:p>
            <a:r>
              <a:rPr lang="ru-RU" sz="2000" b="1" dirty="0" smtClean="0">
                <a:solidFill>
                  <a:schemeClr val="bg1"/>
                </a:solidFill>
              </a:rPr>
              <a:t>Системы позиционной навигации</a:t>
            </a:r>
            <a:endParaRPr lang="ru-RU" sz="2000" b="1" dirty="0">
              <a:solidFill>
                <a:schemeClr val="bg1"/>
              </a:solidFill>
            </a:endParaRPr>
          </a:p>
        </p:txBody>
      </p:sp>
      <p:sp>
        <p:nvSpPr>
          <p:cNvPr id="3" name="TextBox 2"/>
          <p:cNvSpPr txBox="1"/>
          <p:nvPr/>
        </p:nvSpPr>
        <p:spPr>
          <a:xfrm>
            <a:off x="379562" y="1466491"/>
            <a:ext cx="8436634" cy="3139321"/>
          </a:xfrm>
          <a:prstGeom prst="rect">
            <a:avLst/>
          </a:prstGeom>
          <a:noFill/>
        </p:spPr>
        <p:txBody>
          <a:bodyPr wrap="square" rtlCol="0">
            <a:spAutoFit/>
          </a:bodyPr>
          <a:lstStyle/>
          <a:p>
            <a:pPr algn="just"/>
            <a:r>
              <a:rPr lang="ru-RU" dirty="0" smtClean="0"/>
              <a:t>Важная роль отводится отечественным радиотехническим системам дальней навигации (РСДН), предназначенным для определения координат местоположения самолётов, кораблей, а также подводных лодок в надводном, подводном положении и подо льдом при решении задач навигации и боевого применения. РСДН включает в себя комплекс наземного оборудования и бортовой аппаратуры объекта.</a:t>
            </a:r>
          </a:p>
          <a:p>
            <a:pPr algn="just"/>
            <a:r>
              <a:rPr lang="ru-RU" i="1" dirty="0" smtClean="0"/>
              <a:t>По принципу определения координат местоположения самолёта </a:t>
            </a:r>
            <a:r>
              <a:rPr lang="ru-RU" dirty="0" smtClean="0"/>
              <a:t>РСДН – это разностно-дальномерная радионавигационная система (РНС), линией положения которой является гипербола (линия равных разностей расстояний), вследствие этого РСДН иногда называют гиперболическими системами.</a:t>
            </a:r>
          </a:p>
          <a:p>
            <a:endParaRPr lang="ru-RU" dirty="0"/>
          </a:p>
        </p:txBody>
      </p:sp>
    </p:spTree>
    <p:extLst>
      <p:ext uri="{BB962C8B-B14F-4D97-AF65-F5344CB8AC3E}">
        <p14:creationId xmlns:p14="http://schemas.microsoft.com/office/powerpoint/2010/main" val="2616387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7886700" cy="551058"/>
          </a:xfrm>
        </p:spPr>
        <p:txBody>
          <a:bodyPr>
            <a:noAutofit/>
          </a:bodyPr>
          <a:lstStyle/>
          <a:p>
            <a:r>
              <a:rPr lang="ru-RU" sz="2000" b="1" dirty="0" smtClean="0">
                <a:solidFill>
                  <a:schemeClr val="bg1"/>
                </a:solidFill>
              </a:rPr>
              <a:t>Системы позиционной навигации</a:t>
            </a:r>
            <a:endParaRPr lang="ru-RU" sz="2000" b="1" dirty="0">
              <a:solidFill>
                <a:schemeClr val="bg1"/>
              </a:solidFill>
            </a:endParaRPr>
          </a:p>
        </p:txBody>
      </p:sp>
      <p:sp>
        <p:nvSpPr>
          <p:cNvPr id="3" name="TextBox 2"/>
          <p:cNvSpPr txBox="1"/>
          <p:nvPr/>
        </p:nvSpPr>
        <p:spPr>
          <a:xfrm>
            <a:off x="103517" y="1483743"/>
            <a:ext cx="8842075" cy="5016758"/>
          </a:xfrm>
          <a:prstGeom prst="rect">
            <a:avLst/>
          </a:prstGeom>
          <a:noFill/>
        </p:spPr>
        <p:txBody>
          <a:bodyPr wrap="square" rtlCol="0">
            <a:spAutoFit/>
          </a:bodyPr>
          <a:lstStyle/>
          <a:p>
            <a:r>
              <a:rPr lang="ru-RU" sz="1600" i="1" dirty="0" smtClean="0"/>
              <a:t>По принципу действия </a:t>
            </a:r>
            <a:r>
              <a:rPr lang="ru-RU" sz="1600" dirty="0" smtClean="0"/>
              <a:t>РСДН подразделяются на:</a:t>
            </a:r>
          </a:p>
          <a:p>
            <a:pPr lvl="0"/>
            <a:r>
              <a:rPr lang="ru-RU" sz="1600" dirty="0" smtClean="0"/>
              <a:t>фазовые – РСДН-20 («Маршрут»), «Омега» (выведена США из работы в 1997 году);</a:t>
            </a:r>
          </a:p>
          <a:p>
            <a:pPr lvl="0"/>
            <a:r>
              <a:rPr lang="ru-RU" sz="1600" dirty="0" smtClean="0"/>
              <a:t>импульсно-фазовые – РСДН-3/10, РСДН-4, РСДН-5, РСДН-10 и Лоран-С (США);</a:t>
            </a:r>
          </a:p>
          <a:p>
            <a:pPr lvl="0"/>
            <a:r>
              <a:rPr lang="ru-RU" sz="1600" dirty="0" smtClean="0"/>
              <a:t>многочастотные – «Марс-75» (состоят на вооружении ВМФ РФ, могут использоваться авиацией ВС).</a:t>
            </a:r>
          </a:p>
          <a:p>
            <a:r>
              <a:rPr lang="ru-RU" sz="1600" i="1" dirty="0" smtClean="0"/>
              <a:t>По принципу базирования </a:t>
            </a:r>
            <a:r>
              <a:rPr lang="ru-RU" sz="1600" dirty="0" smtClean="0"/>
              <a:t>РСДН подразделяются на:</a:t>
            </a:r>
          </a:p>
          <a:p>
            <a:pPr lvl="0"/>
            <a:r>
              <a:rPr lang="ru-RU" sz="1600" dirty="0" smtClean="0"/>
              <a:t>стационарные – РСДН-20, РСДН-3/10 (Европейская), РСДН-4 (Дальневосточная), РСДН-5 (Северная и Северо-Западная) и Лоран-С (23 системы);</a:t>
            </a:r>
          </a:p>
          <a:p>
            <a:pPr lvl="0"/>
            <a:r>
              <a:rPr lang="ru-RU" sz="1600" dirty="0" smtClean="0"/>
              <a:t>мобильные – РСДН-10 (</a:t>
            </a:r>
            <a:r>
              <a:rPr lang="ru-RU" sz="1600" dirty="0" err="1" smtClean="0"/>
              <a:t>Северо-Кавказская</a:t>
            </a:r>
            <a:r>
              <a:rPr lang="ru-RU" sz="1600" dirty="0" smtClean="0"/>
              <a:t>, Южно-Уральская, Сибирская, Саянская, Ангарская, Забайкальская и Дальневосточная) и «Марс-75» (Балтийского, Баренцева, Черного, Охотского и Японского морей, </a:t>
            </a:r>
            <a:r>
              <a:rPr lang="ru-RU" sz="1600" dirty="0" err="1" smtClean="0"/>
              <a:t>Камчатско-Курильская</a:t>
            </a:r>
            <a:r>
              <a:rPr lang="ru-RU" sz="1600" dirty="0" smtClean="0"/>
              <a:t>).</a:t>
            </a:r>
          </a:p>
          <a:p>
            <a:r>
              <a:rPr lang="ru-RU" sz="1600" dirty="0" smtClean="0"/>
              <a:t>РСДН состоит из 3 – 5 наземных станций. Наземные стационарные РСДН представляют собой мощные передающие станции, состоящие из комплекса радиотехнического, специального и связного оборудования. Антенно-мачтовые устройства стационарных РСДН представляют собой сооружение из одной мачты высотой около  460 м или 5 – 7 мачт высотой 250…350 м. Антенно-мачтовые устройства </a:t>
            </a:r>
            <a:r>
              <a:rPr lang="ru-RU" sz="1600" dirty="0" err="1" smtClean="0"/>
              <a:t>мобиль</a:t>
            </a:r>
            <a:r>
              <a:rPr lang="ru-RU" sz="1600" dirty="0" smtClean="0"/>
              <a:t>- </a:t>
            </a:r>
            <a:r>
              <a:rPr lang="ru-RU" sz="1600" dirty="0" err="1" smtClean="0"/>
              <a:t>ных</a:t>
            </a:r>
            <a:r>
              <a:rPr lang="ru-RU" sz="1600" dirty="0" smtClean="0"/>
              <a:t> РСДН представляют собой сооружение из 4 мачт высотой 50 м.</a:t>
            </a:r>
          </a:p>
          <a:p>
            <a:r>
              <a:rPr lang="ru-RU" sz="1600" dirty="0" smtClean="0"/>
              <a:t>Системы РСДН могут применяться для </a:t>
            </a:r>
            <a:r>
              <a:rPr lang="ru-RU" sz="1600" dirty="0" err="1" smtClean="0"/>
              <a:t>межсамолётной</a:t>
            </a:r>
            <a:r>
              <a:rPr lang="ru-RU" sz="1600" dirty="0" smtClean="0"/>
              <a:t> навигации и захода на посадку на аэродромы, не оборудованные радиотехническими средствами посадки. Для определения координат местоположения самолёта необходимо минимум три наземные </a:t>
            </a:r>
            <a:r>
              <a:rPr lang="ru-RU" sz="1600" dirty="0" err="1" smtClean="0"/>
              <a:t>станции.В</a:t>
            </a:r>
            <a:r>
              <a:rPr lang="ru-RU" sz="1600" dirty="0" smtClean="0"/>
              <a:t> зависимости от способа измерения расстояний различают фазовые и импульсно-фазовые РСДН.</a:t>
            </a:r>
          </a:p>
          <a:p>
            <a:endParaRPr lang="ru-RU" sz="1600" dirty="0"/>
          </a:p>
        </p:txBody>
      </p:sp>
    </p:spTree>
    <p:extLst>
      <p:ext uri="{BB962C8B-B14F-4D97-AF65-F5344CB8AC3E}">
        <p14:creationId xmlns:p14="http://schemas.microsoft.com/office/powerpoint/2010/main" val="3363113156"/>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2309</TotalTime>
  <Words>1536</Words>
  <Application>Microsoft Office PowerPoint</Application>
  <PresentationFormat>Экран (4:3)</PresentationFormat>
  <Paragraphs>59</Paragraphs>
  <Slides>16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16</vt:i4>
      </vt:variant>
    </vt:vector>
  </HeadingPairs>
  <TitlesOfParts>
    <vt:vector size="21" baseType="lpstr">
      <vt:lpstr>Arial</vt:lpstr>
      <vt:lpstr>Calibri</vt:lpstr>
      <vt:lpstr>Calibri Light</vt:lpstr>
      <vt:lpstr>Times New Roman</vt:lpstr>
      <vt:lpstr>Тема Office</vt:lpstr>
      <vt:lpstr>Проектирование радиотехнических и телекоммуникационных систем   Лекция 7</vt:lpstr>
      <vt:lpstr>Содержание</vt:lpstr>
      <vt:lpstr>Оптической локационной системой (ОЛС)</vt:lpstr>
      <vt:lpstr>Приёмный тракт с фазовращателем</vt:lpstr>
      <vt:lpstr>Оптическая система</vt:lpstr>
      <vt:lpstr>Оптическая система</vt:lpstr>
      <vt:lpstr>Системы позиционной навигации</vt:lpstr>
      <vt:lpstr>Системы позиционной навигации</vt:lpstr>
      <vt:lpstr>Системы позиционной навигации</vt:lpstr>
      <vt:lpstr>Фазовые РНС</vt:lpstr>
      <vt:lpstr>Системы позиционной навигации</vt:lpstr>
      <vt:lpstr>Системы позиционной навигации</vt:lpstr>
      <vt:lpstr>Спутниковые радионавигационные системы (срнс)</vt:lpstr>
      <vt:lpstr>Спутниковые радионавигационные системы (срнс)</vt:lpstr>
      <vt:lpstr>Спутниковые радионавигационные системы (срнс)</vt:lpstr>
      <vt:lpstr>Спутниковые радионавигационные системы (срнс)</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Alisher Omar</dc:creator>
  <cp:lastModifiedBy>User</cp:lastModifiedBy>
  <cp:revision>297</cp:revision>
  <dcterms:created xsi:type="dcterms:W3CDTF">2017-10-09T05:58:02Z</dcterms:created>
  <dcterms:modified xsi:type="dcterms:W3CDTF">2022-09-05T17:29:24Z</dcterms:modified>
</cp:coreProperties>
</file>