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64" autoAdjust="0"/>
    <p:restoredTop sz="94660"/>
  </p:normalViewPr>
  <p:slideViewPr>
    <p:cSldViewPr snapToGrid="0">
      <p:cViewPr varScale="1">
        <p:scale>
          <a:sx n="58" d="100"/>
          <a:sy n="58" d="100"/>
        </p:scale>
        <p:origin x="77" y="5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C778A-3B52-400E-B8B8-FCF0BB0568DE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CA834-C85D-4321-A26E-942F650E8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52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314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252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61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804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279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765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163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325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876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308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165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08CAD-A79B-4FF2-A2AD-8FFCB2A3D2EB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55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moldabaeyva@gmail.co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46"/>
            <a:ext cx="9144000" cy="6858000"/>
          </a:xfrm>
          <a:prstGeom prst="rect">
            <a:avLst/>
          </a:prstGeom>
        </p:spPr>
      </p:pic>
      <p:sp>
        <p:nvSpPr>
          <p:cNvPr id="6" name="Заголовок 5"/>
          <p:cNvSpPr txBox="1">
            <a:spLocks noGrp="1"/>
          </p:cNvSpPr>
          <p:nvPr>
            <p:ph type="ctrTitle"/>
          </p:nvPr>
        </p:nvSpPr>
        <p:spPr>
          <a:xfrm>
            <a:off x="959535" y="1740817"/>
            <a:ext cx="7766221" cy="1505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 радиотехнических и телекоммуникационных систем  </a:t>
            </a:r>
            <a:br>
              <a:rPr lang="kk-KZ" sz="3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</a:t>
            </a:r>
            <a:r>
              <a:rPr lang="en-US" sz="3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021" y="38946"/>
            <a:ext cx="4178893" cy="9478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39899" y="3999902"/>
            <a:ext cx="620549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cs typeface="Times New Roman" panose="02020603050405020304" pitchFamily="18" charset="0"/>
              </a:rPr>
              <a:t>Преподаватель: </a:t>
            </a:r>
            <a:r>
              <a:rPr lang="ru-RU" b="1" dirty="0" err="1" smtClean="0">
                <a:solidFill>
                  <a:schemeClr val="bg1"/>
                </a:solidFill>
              </a:rPr>
              <a:t>Куттыбаева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Айнур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Ермеккалиевна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</a:rPr>
              <a:t>канд.наук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smtClean="0">
                <a:solidFill>
                  <a:schemeClr val="bg1"/>
                </a:solidFill>
              </a:rPr>
              <a:t>старший преподаватель  </a:t>
            </a:r>
            <a:r>
              <a:rPr lang="ru-RU" b="1" dirty="0">
                <a:solidFill>
                  <a:schemeClr val="bg1"/>
                </a:solidFill>
              </a:rPr>
              <a:t>Кафедры </a:t>
            </a:r>
            <a:r>
              <a:rPr lang="ru-RU" b="1" dirty="0" smtClean="0">
                <a:solidFill>
                  <a:schemeClr val="bg1"/>
                </a:solidFill>
              </a:rPr>
              <a:t>«Электроники, телекоммуникации и космических технологии»</a:t>
            </a:r>
            <a:r>
              <a:rPr lang="en-US" b="1" dirty="0"/>
              <a:t/>
            </a:r>
            <a:br>
              <a:rPr lang="en-US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en-US" b="1" dirty="0" smtClean="0">
                <a:hlinkClick r:id="rId4"/>
              </a:rPr>
              <a:t>ainur_k_75@mail.ru</a:t>
            </a:r>
            <a:r>
              <a:rPr lang="en-US" b="1" dirty="0"/>
              <a:t/>
            </a:r>
            <a:br>
              <a:rPr lang="en-US" b="1" dirty="0"/>
            </a:br>
            <a:endParaRPr lang="ru-RU" dirty="0"/>
          </a:p>
        </p:txBody>
      </p:sp>
      <p:sp>
        <p:nvSpPr>
          <p:cNvPr id="8" name="Заголовок 5"/>
          <p:cNvSpPr txBox="1">
            <a:spLocks/>
          </p:cNvSpPr>
          <p:nvPr/>
        </p:nvSpPr>
        <p:spPr>
          <a:xfrm>
            <a:off x="99342" y="3438207"/>
            <a:ext cx="8626414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Лекция №8. </a:t>
            </a:r>
            <a:r>
              <a:rPr lang="ru-RU" sz="2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принципы проектирования ТКС 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840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Введение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2528" y="1466491"/>
            <a:ext cx="879031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u="sng" dirty="0" smtClean="0"/>
              <a:t>В состав типового технического проекта входят следующие документы</a:t>
            </a:r>
            <a:r>
              <a:rPr lang="ru-RU" i="1" dirty="0" smtClean="0"/>
              <a:t>: пояснительная записка, описание комплекса аппаратных и программных средств и спецификация оборудования и программных средств.</a:t>
            </a:r>
            <a:r>
              <a:rPr lang="ru-RU" dirty="0" smtClean="0"/>
              <a:t> Требования к содержанию технического проекта определены в РД 50-34.698-90. Следует отметить, что технический проект - это наиболее сложная, трудоемкая и ответственная компонента проектной продукции. Поэтому его проработка должна выполняться с особой тщательностью.</a:t>
            </a:r>
          </a:p>
          <a:p>
            <a:r>
              <a:rPr lang="ru-RU" dirty="0" smtClean="0"/>
              <a:t>Т.о. технический проект - это технические решения и исходные данные для разработки рабочей документации.</a:t>
            </a:r>
          </a:p>
          <a:p>
            <a:r>
              <a:rPr lang="ru-RU" b="1" i="1" dirty="0" smtClean="0"/>
              <a:t>Данными для проектирования являются</a:t>
            </a:r>
            <a:r>
              <a:rPr lang="ru-RU" i="1" dirty="0" smtClean="0"/>
              <a:t>:</a:t>
            </a:r>
            <a:r>
              <a:rPr lang="ru-RU" dirty="0" smtClean="0"/>
              <a:t> схема организации связи, технические характеристики  на оборудование и кабели, пропускная способность, требуемая надежность и т.п.</a:t>
            </a:r>
          </a:p>
          <a:p>
            <a:r>
              <a:rPr lang="ru-RU" b="1" i="1" dirty="0" smtClean="0"/>
              <a:t>Характеристиками сети</a:t>
            </a:r>
            <a:r>
              <a:rPr lang="ru-RU" dirty="0" smtClean="0"/>
              <a:t> являются надежность, пропускная способность (основная и резервная), управляемость, гибкость, возможность наращивания, конкурентоспособность (капитальные затраты и окупаемость).</a:t>
            </a:r>
          </a:p>
          <a:p>
            <a:r>
              <a:rPr lang="ru-RU" dirty="0" smtClean="0"/>
              <a:t>Важным условием проектирования является </a:t>
            </a:r>
            <a:r>
              <a:rPr lang="ru-RU" b="1" i="1" dirty="0" smtClean="0"/>
              <a:t>наличие технических условий на строительство и реконструкцию сооружений связи.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6337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Требования служб к скорости передачи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877" y="1563897"/>
            <a:ext cx="8699500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17803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Скорость для различных видов среды передачи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2425" y="1606550"/>
            <a:ext cx="8439150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29730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ru-RU" sz="2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Введеение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6045" y="1552755"/>
            <a:ext cx="87126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Эти сети могут быть как аналоговые и цифровые, широкополосные или беспроводные сети, локальные сети (LAN) или глобальные вычислительные сети (WAN), с различными видами модуляций (амплитудной модуляцией) (АМ), частотной модуляцией) (FM) и т.д.). Системы связи соединены друг с другом с помощью проводов, кабелей, антенн или электромагнитных волн.</a:t>
            </a:r>
          </a:p>
          <a:p>
            <a:r>
              <a:rPr lang="ru-RU" i="1" dirty="0" smtClean="0"/>
              <a:t>На характеристики систем связи и рост производительности систем передачи и коммутации и предоставление большего числа услуг оказывает увеличение производительности компьютеров и рост объемов доступной памяти.</a:t>
            </a:r>
            <a:endParaRPr lang="ru-RU" dirty="0" smtClean="0"/>
          </a:p>
          <a:p>
            <a:r>
              <a:rPr lang="ru-RU" b="1" i="1" dirty="0" smtClean="0"/>
              <a:t>Проектирование телекоммуникационных систем (передача данных и изображений, голосовых сетей) и информационных систем (программного и аппаратного обеспечения) определяет подсистемы, компоненты и способы их соединения, задает ограничения, при которых система должна функционировать.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8718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Введение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660" y="1199791"/>
            <a:ext cx="8220973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79562" y="5121079"/>
            <a:ext cx="84193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Строительные нормы и правила</a:t>
            </a:r>
            <a:r>
              <a:rPr lang="ru-RU" dirty="0" smtClean="0"/>
              <a:t> (</a:t>
            </a:r>
            <a:r>
              <a:rPr lang="ru-RU" b="1" dirty="0" err="1" smtClean="0"/>
              <a:t>СНиП</a:t>
            </a:r>
            <a:r>
              <a:rPr lang="ru-RU" dirty="0" smtClean="0"/>
              <a:t>) — совокупность принятых органами исполнительной власти нормативных актов технического, экономического и правового характера, регламентирующих осуществление градостроительной деятельности, а также инженерных изысканий, архитектурно-строительного проектирования и строительства.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7235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Введение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396" y="1371600"/>
            <a:ext cx="881619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ЕСКД - единая система конструкторской документации, согласована с рекомендациями ИСО и МЭК (международная электротехническая </a:t>
            </a:r>
            <a:r>
              <a:rPr lang="ru-RU" i="1" dirty="0" err="1" smtClean="0"/>
              <a:t>комиссисия</a:t>
            </a:r>
            <a:r>
              <a:rPr lang="ru-RU" i="1" dirty="0" smtClean="0"/>
              <a:t>), устанавливает </a:t>
            </a:r>
            <a:r>
              <a:rPr lang="ru-RU" i="1" u="sng" dirty="0" smtClean="0"/>
              <a:t>порядок проектирования, правила оформления чертежей</a:t>
            </a:r>
            <a:r>
              <a:rPr lang="ru-RU" i="1" dirty="0" smtClean="0"/>
              <a:t>, что способствует повышению качества, облегчает чтение чертежей</a:t>
            </a:r>
            <a:r>
              <a:rPr lang="ru-RU" dirty="0" smtClean="0"/>
              <a:t>. Комплекс ЕСКД делится на группы:</a:t>
            </a:r>
          </a:p>
          <a:p>
            <a:r>
              <a:rPr lang="ru-RU" dirty="0" smtClean="0"/>
              <a:t>0 - общие положения (ГОСТ 2.001 - ГОСТ 2.004);</a:t>
            </a:r>
          </a:p>
          <a:p>
            <a:r>
              <a:rPr lang="ru-RU" dirty="0" smtClean="0"/>
              <a:t>1 - основные положения (ГОСТ 2.101 - ГОСТ 2.125);</a:t>
            </a:r>
          </a:p>
          <a:p>
            <a:r>
              <a:rPr lang="ru-RU" dirty="0" smtClean="0"/>
              <a:t>2 - обозначение изделий и документов (ГОСТ 2.201);</a:t>
            </a:r>
          </a:p>
          <a:p>
            <a:r>
              <a:rPr lang="ru-RU" dirty="0" smtClean="0"/>
              <a:t>3 - общие правила выполнения чертежей (ГОСТ 2.301 - ГОСТ 2.321);</a:t>
            </a:r>
          </a:p>
          <a:p>
            <a:r>
              <a:rPr lang="ru-RU" dirty="0" smtClean="0"/>
              <a:t>4 - правила выполнения чертежей различных изделий (ГОСТ 2.401 - ГОСТ 2.428);</a:t>
            </a:r>
          </a:p>
          <a:p>
            <a:r>
              <a:rPr lang="ru-RU" dirty="0" smtClean="0"/>
              <a:t>5 - правила учёта и обращения конструкторских документов (ГОСТ 2.501 - ГОСТ 2.503);</a:t>
            </a:r>
          </a:p>
          <a:p>
            <a:r>
              <a:rPr lang="ru-RU" dirty="0" smtClean="0"/>
              <a:t>6 - правила выполнения эксплуатационной и ремонтной документации (ГОСТ 2.601 - 2.608);</a:t>
            </a:r>
          </a:p>
          <a:p>
            <a:r>
              <a:rPr lang="ru-RU" dirty="0" smtClean="0"/>
              <a:t>7 - правила выполнения схем (ГОСТ 2.701 - ГОСТ 2.711, ГОСТ 2.721 - ГОСТ 2.770, ГОСТ 2.780 - ГОСТ 2.782 - ГОСТ 2.797);</a:t>
            </a:r>
          </a:p>
          <a:p>
            <a:r>
              <a:rPr lang="ru-RU" dirty="0" smtClean="0"/>
              <a:t>8 - выполнение макетной документации (ГОСТ 2.801 - ГОСТ 2.804, ГОСТ 2.850 - ГОСТ 2.857);</a:t>
            </a:r>
          </a:p>
          <a:p>
            <a:r>
              <a:rPr lang="ru-RU" dirty="0" smtClean="0"/>
              <a:t>9 - прочие.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3682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Введение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8023" y="1337094"/>
            <a:ext cx="883344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ЕСТД - единая система технологической документации определяет продолжительность подготовки производства и качество продукции. Основное назначение - </a:t>
            </a:r>
            <a:r>
              <a:rPr lang="ru-RU" i="1" u="sng" dirty="0" smtClean="0"/>
              <a:t>установление правил оформления и обращения технологических документов</a:t>
            </a:r>
            <a:r>
              <a:rPr lang="ru-RU" i="1" dirty="0" smtClean="0"/>
              <a:t>, возможность ее разработки, заполнения и обработки средствами информационных технологий.</a:t>
            </a:r>
            <a:endParaRPr lang="ru-RU" dirty="0" smtClean="0"/>
          </a:p>
          <a:p>
            <a:r>
              <a:rPr lang="ru-RU" dirty="0" smtClean="0"/>
              <a:t>ЕСТД делится на группы:</a:t>
            </a:r>
          </a:p>
          <a:p>
            <a:r>
              <a:rPr lang="ru-RU" dirty="0" smtClean="0"/>
              <a:t>0 - общие положения (ГОСТ 3.1001);</a:t>
            </a:r>
          </a:p>
          <a:p>
            <a:r>
              <a:rPr lang="ru-RU" dirty="0" smtClean="0"/>
              <a:t>1 - основополагающие стандарты (ГОСТ 3.1102 - ГОСТ3.1130);</a:t>
            </a:r>
          </a:p>
          <a:p>
            <a:r>
              <a:rPr lang="ru-RU" dirty="0" smtClean="0"/>
              <a:t>2 - классификация и обозначение технологических документов (ГОСТ 3.1201);</a:t>
            </a:r>
          </a:p>
          <a:p>
            <a:r>
              <a:rPr lang="ru-RU" dirty="0" smtClean="0"/>
              <a:t>3 - учет применяемости деталей и сборных единиц в изделиях;</a:t>
            </a:r>
          </a:p>
          <a:p>
            <a:r>
              <a:rPr lang="ru-RU" dirty="0" smtClean="0"/>
              <a:t>4 - основное производство, формы технологических документов и правила их оформления ГОСТ3.1401- ГОСТ3.1409, ГОСТ 3.1412 - ГОСТ 3.1428);</a:t>
            </a:r>
          </a:p>
          <a:p>
            <a:r>
              <a:rPr lang="ru-RU" dirty="0" smtClean="0"/>
              <a:t>5 - основное производство, формы технологических документов и правила их оформления на испытания и контроль (ГОСТ 3.1502-3.1507);</a:t>
            </a:r>
          </a:p>
          <a:p>
            <a:r>
              <a:rPr lang="ru-RU" dirty="0" smtClean="0"/>
              <a:t>6 - вспомогательное производство, формы технологических документов (ГОСТ3.1603);</a:t>
            </a:r>
          </a:p>
          <a:p>
            <a:r>
              <a:rPr lang="ru-RU" dirty="0" smtClean="0"/>
              <a:t>7 - правила заполнения технологических документов (ГОСТ 3.1702 - ГОСТ 3.1707).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7181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Введение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1155" y="1475117"/>
            <a:ext cx="872130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Проектирование предполагает предварительное изучение системы в целом как единой, осуществляющей определенные функции в конкретных условиях и взаимодействие отдельных частей системы</a:t>
            </a:r>
            <a:r>
              <a:rPr lang="ru-RU" i="1" dirty="0" smtClean="0"/>
              <a:t>.</a:t>
            </a:r>
            <a:endParaRPr lang="ru-RU" dirty="0" smtClean="0"/>
          </a:p>
          <a:p>
            <a:r>
              <a:rPr lang="ru-RU" b="1" i="1" dirty="0" smtClean="0"/>
              <a:t>При предварительном проектировании выбирается структурная схема системы и оцениваются ее основные </a:t>
            </a:r>
            <a:r>
              <a:rPr lang="ru-RU" b="1" i="1" dirty="0" err="1" smtClean="0"/>
              <a:t>параметры.</a:t>
            </a:r>
            <a:r>
              <a:rPr lang="ru-RU" i="1" dirty="0" err="1" smtClean="0"/>
              <a:t>Система</a:t>
            </a:r>
            <a:r>
              <a:rPr lang="ru-RU" i="1" dirty="0" smtClean="0"/>
              <a:t> связи как </a:t>
            </a:r>
            <a:r>
              <a:rPr lang="ru-RU" i="1" u="sng" dirty="0" smtClean="0"/>
              <a:t>система передачи</a:t>
            </a:r>
            <a:r>
              <a:rPr lang="ru-RU" i="1" dirty="0" smtClean="0"/>
              <a:t> информации - это совокупность передатчиков, приемников и каналов, осуществляющая передачу информации. Система связи – </a:t>
            </a:r>
            <a:r>
              <a:rPr lang="ru-RU" i="1" u="sng" dirty="0" smtClean="0"/>
              <a:t>организационно-техническая структура</a:t>
            </a:r>
            <a:r>
              <a:rPr lang="ru-RU" i="1" dirty="0" smtClean="0"/>
              <a:t> средств связи, включающая: опорную сеть связи, узлы связи, оконечные пункты связи, линии связи, систему технического обеспечения связи, систему управления связи, резервы средств связи.</a:t>
            </a:r>
            <a:endParaRPr lang="ru-RU" dirty="0" smtClean="0"/>
          </a:p>
          <a:p>
            <a:r>
              <a:rPr lang="ru-RU" dirty="0" smtClean="0"/>
              <a:t>В системе связи используются различные виды и средства связи:</a:t>
            </a:r>
          </a:p>
          <a:p>
            <a:r>
              <a:rPr lang="ru-RU" dirty="0" smtClean="0"/>
              <a:t>- проводная;</a:t>
            </a:r>
          </a:p>
          <a:p>
            <a:r>
              <a:rPr lang="ru-RU" dirty="0" smtClean="0"/>
              <a:t>- радиорелейная;</a:t>
            </a:r>
          </a:p>
          <a:p>
            <a:r>
              <a:rPr lang="ru-RU" dirty="0" smtClean="0"/>
              <a:t>- тропосферная;</a:t>
            </a:r>
          </a:p>
          <a:p>
            <a:r>
              <a:rPr lang="ru-RU" dirty="0" smtClean="0"/>
              <a:t>- космическая и т.д.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8160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Введение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2528" y="1431985"/>
            <a:ext cx="876443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Основные требования к системе связи: готовность, высокая пропускная способность, защищенность, работоспособность, безопасность.</a:t>
            </a:r>
            <a:endParaRPr lang="ru-RU" dirty="0" smtClean="0"/>
          </a:p>
          <a:p>
            <a:r>
              <a:rPr lang="ru-RU" i="1" dirty="0" smtClean="0"/>
              <a:t>Оптимальность проектируемой системы обеспечивает математическое описание ее модели, которая аналитически соотносит внешние </a:t>
            </a:r>
            <a:r>
              <a:rPr lang="ru-RU" dirty="0" smtClean="0"/>
              <a:t>(помехоустойчивость, число каналов, пропускная способность, надежность, стоимость и т.п.)</a:t>
            </a:r>
            <a:r>
              <a:rPr lang="ru-RU" i="1" dirty="0" smtClean="0"/>
              <a:t> и внутренние </a:t>
            </a:r>
            <a:r>
              <a:rPr lang="ru-RU" dirty="0" smtClean="0"/>
              <a:t>(вид модуляции, тип кода, элементная база)</a:t>
            </a:r>
            <a:r>
              <a:rPr lang="ru-RU" i="1" dirty="0" smtClean="0"/>
              <a:t> параметры системы.</a:t>
            </a:r>
            <a:endParaRPr lang="ru-RU" dirty="0" smtClean="0"/>
          </a:p>
          <a:p>
            <a:r>
              <a:rPr lang="ru-RU" dirty="0" smtClean="0"/>
              <a:t>При проектировании различают следующие стадии:</a:t>
            </a:r>
          </a:p>
          <a:p>
            <a:r>
              <a:rPr lang="ru-RU" dirty="0" smtClean="0"/>
              <a:t>Техническое предложение - обоснование разработки нового изделия.</a:t>
            </a:r>
          </a:p>
          <a:p>
            <a:r>
              <a:rPr lang="ru-RU" dirty="0" smtClean="0"/>
              <a:t>Эскизный проект - представление об устройстве и принципе работы изделия, параметры и размеры.</a:t>
            </a:r>
          </a:p>
          <a:p>
            <a:r>
              <a:rPr lang="ru-RU" dirty="0" smtClean="0"/>
              <a:t>Технический проект - это технические решения и исходные данные для разработки рабочей документации.</a:t>
            </a:r>
          </a:p>
          <a:p>
            <a:r>
              <a:rPr lang="ru-RU" dirty="0" smtClean="0"/>
              <a:t>Основанием для проектирования систем связи является экономическая целесообразность и необходимость в деятельности предприятия.</a:t>
            </a:r>
          </a:p>
          <a:p>
            <a:r>
              <a:rPr lang="ru-RU" dirty="0" smtClean="0"/>
              <a:t>Данными для проектирования являются: схема организации связи, технические характеристики на оборудование и кабели, пропускная способность, требуемая надежность и т.п.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1574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Введение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5660" y="1233578"/>
            <a:ext cx="879031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/>
              <a:t>Стадии  и этапы проектирования ИТС</a:t>
            </a:r>
            <a:endParaRPr lang="ru-RU" dirty="0" smtClean="0"/>
          </a:p>
          <a:p>
            <a:r>
              <a:rPr lang="ru-RU" dirty="0" smtClean="0"/>
              <a:t>ИТС создаются по тем же стадиям и этапам, что и автоматизированные системы (АС) в целом. В общем случае они определяются требованиями ГОСТ 34.601-90 и </a:t>
            </a:r>
            <a:r>
              <a:rPr lang="ru-RU" i="1" dirty="0" smtClean="0"/>
              <a:t>включают в себя</a:t>
            </a:r>
            <a:r>
              <a:rPr lang="ru-RU" dirty="0" smtClean="0"/>
              <a:t>:</a:t>
            </a:r>
          </a:p>
          <a:p>
            <a:pPr lvl="0"/>
            <a:r>
              <a:rPr lang="ru-RU" i="1" dirty="0" smtClean="0"/>
              <a:t>формирование требований к ИТС и разработку концепции ее создания;</a:t>
            </a:r>
            <a:endParaRPr lang="ru-RU" dirty="0" smtClean="0"/>
          </a:p>
          <a:p>
            <a:pPr lvl="0"/>
            <a:r>
              <a:rPr lang="ru-RU" i="1" dirty="0" smtClean="0"/>
              <a:t>разработку технического задания на создание;</a:t>
            </a:r>
            <a:endParaRPr lang="ru-RU" dirty="0" smtClean="0"/>
          </a:p>
          <a:p>
            <a:pPr lvl="0"/>
            <a:r>
              <a:rPr lang="ru-RU" i="1" dirty="0" smtClean="0"/>
              <a:t>разработку эскизного проекта, в том числе и предварительных проектных решений по системе и ее частям;</a:t>
            </a:r>
            <a:endParaRPr lang="ru-RU" dirty="0" smtClean="0"/>
          </a:p>
          <a:p>
            <a:pPr lvl="0"/>
            <a:r>
              <a:rPr lang="ru-RU" i="1" dirty="0" smtClean="0"/>
              <a:t>разработку технического проекта (проектных решений по системе и ее частям), а также подготовку документации на поставку;</a:t>
            </a:r>
            <a:endParaRPr lang="ru-RU" dirty="0" smtClean="0"/>
          </a:p>
          <a:p>
            <a:pPr lvl="0"/>
            <a:r>
              <a:rPr lang="ru-RU" i="1" dirty="0" smtClean="0"/>
              <a:t>разработку рабочей документации, разработку или адаптацию программ испытаний;</a:t>
            </a:r>
            <a:endParaRPr lang="ru-RU" dirty="0" smtClean="0"/>
          </a:p>
          <a:p>
            <a:pPr lvl="0"/>
            <a:r>
              <a:rPr lang="ru-RU" i="1" dirty="0" smtClean="0"/>
              <a:t>ввод ИТС в действие, а именно:</a:t>
            </a:r>
            <a:endParaRPr lang="ru-RU" dirty="0" smtClean="0"/>
          </a:p>
          <a:p>
            <a:r>
              <a:rPr lang="ru-RU" i="1" dirty="0" smtClean="0"/>
              <a:t>- подготовку персонала и комплектацию программными и техническими средствами, информационными изделиями;</a:t>
            </a:r>
            <a:endParaRPr lang="ru-RU" dirty="0" smtClean="0"/>
          </a:p>
          <a:p>
            <a:r>
              <a:rPr lang="ru-RU" i="1" dirty="0" smtClean="0"/>
              <a:t>- строительно-монтажные работы,</a:t>
            </a:r>
            <a:endParaRPr lang="ru-RU" dirty="0" smtClean="0"/>
          </a:p>
          <a:p>
            <a:r>
              <a:rPr lang="ru-RU" i="1" dirty="0" smtClean="0"/>
              <a:t>- пусконаладочные работы,</a:t>
            </a:r>
            <a:endParaRPr lang="ru-RU" dirty="0" smtClean="0"/>
          </a:p>
          <a:p>
            <a:r>
              <a:rPr lang="ru-RU" i="1" dirty="0" smtClean="0"/>
              <a:t>- проведение опытной эксплуатации и приемочных испытаний;</a:t>
            </a:r>
            <a:endParaRPr lang="ru-RU" dirty="0" smtClean="0"/>
          </a:p>
          <a:p>
            <a:pPr lvl="0"/>
            <a:r>
              <a:rPr lang="ru-RU" i="1" dirty="0" smtClean="0"/>
              <a:t>сопровождение ИТС, выполнение работ в соответствии с гарантийными обязательствами и послегарантийное обслуживание.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7199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Введение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8792" y="1492370"/>
            <a:ext cx="866092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Технический проект</a:t>
            </a:r>
            <a:endParaRPr lang="ru-RU" dirty="0" smtClean="0"/>
          </a:p>
          <a:p>
            <a:r>
              <a:rPr lang="ru-RU" i="1" dirty="0" smtClean="0"/>
              <a:t>Технический проект представляет собой совокупность проектных документов, содержащих окончательные технические решения, дающие полное представление о создаваемой системе, и исходные данные для разработки рабочей документации</a:t>
            </a:r>
            <a:r>
              <a:rPr lang="ru-RU" dirty="0" smtClean="0"/>
              <a:t>. </a:t>
            </a:r>
          </a:p>
          <a:p>
            <a:r>
              <a:rPr lang="ru-RU" b="1" i="1" dirty="0" smtClean="0"/>
              <a:t>Техническое задание</a:t>
            </a:r>
            <a:endParaRPr lang="ru-RU" dirty="0" smtClean="0"/>
          </a:p>
          <a:p>
            <a:r>
              <a:rPr lang="ru-RU" dirty="0" smtClean="0"/>
              <a:t>Техническое задание (ТЗ) на создание является основным документом, </a:t>
            </a:r>
            <a:r>
              <a:rPr lang="ru-RU" i="1" dirty="0" smtClean="0"/>
              <a:t>определяющим требования и порядок создания ИТС</a:t>
            </a:r>
            <a:r>
              <a:rPr lang="ru-RU" dirty="0" smtClean="0"/>
              <a:t>, в соответствии с которым проводятся разработка ИТС и ее приемка при вводе в действие. </a:t>
            </a:r>
            <a:r>
              <a:rPr lang="ru-RU" i="1" dirty="0" smtClean="0"/>
              <a:t>ТЗ на создание разрабатывается исходя из требований заказчика к ИТС и результатов проведения обследований на объекте (объектах) автоматизации.</a:t>
            </a:r>
            <a:r>
              <a:rPr lang="ru-RU" dirty="0" smtClean="0"/>
              <a:t> Требования к ТЗ на создание ИТС определены в ГОСТ 34.602-89.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36550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2309</TotalTime>
  <Words>1152</Words>
  <Application>Microsoft Office PowerPoint</Application>
  <PresentationFormat>Экран (4:3)</PresentationFormat>
  <Paragraphs>76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Проектирование радиотехнических и телекоммуникационных систем   Лекция 8</vt:lpstr>
      <vt:lpstr>Введеение</vt:lpstr>
      <vt:lpstr>Введение</vt:lpstr>
      <vt:lpstr>Введение</vt:lpstr>
      <vt:lpstr>Введение</vt:lpstr>
      <vt:lpstr>Введение</vt:lpstr>
      <vt:lpstr>Введение</vt:lpstr>
      <vt:lpstr>Введение</vt:lpstr>
      <vt:lpstr>Введение</vt:lpstr>
      <vt:lpstr>Введение</vt:lpstr>
      <vt:lpstr>Требования служб к скорости передачи</vt:lpstr>
      <vt:lpstr>Скорость для различных видов среды передачи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Alisher Omar</dc:creator>
  <cp:lastModifiedBy>User</cp:lastModifiedBy>
  <cp:revision>298</cp:revision>
  <dcterms:created xsi:type="dcterms:W3CDTF">2017-10-09T05:58:02Z</dcterms:created>
  <dcterms:modified xsi:type="dcterms:W3CDTF">2022-09-05T17:30:21Z</dcterms:modified>
</cp:coreProperties>
</file>