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59535" y="1740817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1" y="38946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58793" y="3467946"/>
            <a:ext cx="862641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13.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проектирования мультисервисных сетей</a:t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23900"/>
            <a:ext cx="8248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774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390525"/>
            <a:ext cx="77343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2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681038"/>
            <a:ext cx="79629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31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61" y="804413"/>
            <a:ext cx="8810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836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135" y="541578"/>
            <a:ext cx="85725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272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41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Сохранение существующей цифровой инфраструктуры на основе технологии TDM, которая не выработала свой ресурс, с целью защиты инвестиций;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Строительство фрагментов </a:t>
            </a:r>
            <a:r>
              <a:rPr lang="en-US" altLang="ru-RU" sz="1800" smtClean="0"/>
              <a:t>NGN</a:t>
            </a:r>
            <a:r>
              <a:rPr lang="ru-RU" altLang="ru-RU" sz="1800" smtClean="0"/>
              <a:t> методом наложения в объеме, необходимом для пропуска излишней нагрузки и предоставления новых видов услуг;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Недопущение ухудшения качества телефонной связи при внедрении технологии пакетной передачи голоса;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Комплексный подход при разработке долгосрочной программы развития </a:t>
            </a:r>
            <a:r>
              <a:rPr lang="en-US" altLang="ru-RU" sz="1800" smtClean="0"/>
              <a:t>NGN</a:t>
            </a:r>
            <a:r>
              <a:rPr lang="ru-RU" altLang="ru-RU" sz="1800" smtClean="0"/>
              <a:t>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Клиенто-ориентированный подход. Тесная связь бизнес процессов с проектами модернизации сети;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Поэтапное внедрение элементов архитектуры </a:t>
            </a:r>
            <a:r>
              <a:rPr lang="en-US" altLang="ru-RU" sz="1800" smtClean="0"/>
              <a:t>NGN</a:t>
            </a:r>
            <a:r>
              <a:rPr lang="ru-RU" altLang="ru-RU" sz="1800" smtClean="0"/>
              <a:t>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Применение только проверенных, передовых, «открытых» решений операторского класса;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altLang="ru-RU" sz="1800" smtClean="0"/>
              <a:t>Стратегия реализации Концепции по методу «сверху-вниз»;</a:t>
            </a:r>
            <a:endParaRPr lang="ru-RU" altLang="ko-KR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ru-RU" altLang="ko-KR" sz="1800" smtClean="0"/>
              <a:t>Внедрение универсальных услуг для одновременной работы в сетях </a:t>
            </a:r>
            <a:r>
              <a:rPr lang="en-US" altLang="ko-KR" sz="1800" smtClean="0">
                <a:ea typeface="굴림" panose="020B0600000101010101" pitchFamily="34" charset="-127"/>
              </a:rPr>
              <a:t>TDM</a:t>
            </a:r>
            <a:r>
              <a:rPr lang="ru-RU" altLang="ko-KR" sz="1800" smtClean="0"/>
              <a:t>, мобильной и </a:t>
            </a:r>
            <a:r>
              <a:rPr lang="en-US" altLang="ko-KR" sz="1800" smtClean="0">
                <a:ea typeface="굴림" panose="020B0600000101010101" pitchFamily="34" charset="-127"/>
              </a:rPr>
              <a:t>VoIP</a:t>
            </a:r>
            <a:r>
              <a:rPr lang="ru-RU" altLang="ko-KR" sz="1800" smtClean="0"/>
              <a:t>.</a:t>
            </a:r>
            <a:endParaRPr lang="ru-RU" altLang="ru-RU" sz="1800" smtClean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4295" y="260350"/>
            <a:ext cx="6728604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ko-KR" sz="2800" dirty="0" smtClean="0"/>
              <a:t>Подходы к построению сети связи на основе технологий NGN</a:t>
            </a:r>
            <a:endParaRPr lang="ru-RU" altLang="ru-RU" sz="2800" dirty="0" smtClean="0"/>
          </a:p>
        </p:txBody>
      </p:sp>
      <p:pic>
        <p:nvPicPr>
          <p:cNvPr id="10244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14033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43925" y="65532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ru-RU" altLang="ru-RU" sz="1400">
                <a:latin typeface="Times New Roman" pitchFamily="18" charset="0"/>
              </a:rPr>
              <a:t>Стр.</a:t>
            </a:r>
            <a:fld id="{2788AD71-F42E-4B9E-B500-4CBB6592346B}" type="slidenum">
              <a:rPr lang="ru-RU" altLang="ru-RU" sz="1400">
                <a:latin typeface="Times New Roman" pitchFamily="18" charset="0"/>
              </a:rPr>
              <a:pPr algn="r"/>
              <a:t>15</a:t>
            </a:fld>
            <a:endParaRPr lang="ru-RU" altLang="ru-RU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18" y="283233"/>
            <a:ext cx="8343839" cy="60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845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42" y="288144"/>
            <a:ext cx="7710517" cy="59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277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55" y="397114"/>
            <a:ext cx="7888018" cy="576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703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05" y="344996"/>
            <a:ext cx="8257577" cy="60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924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18" y="446687"/>
            <a:ext cx="80105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994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Технологии построения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</a:rPr>
              <a:t>мультисервисных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 сетей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37" y="2348880"/>
            <a:ext cx="3763863" cy="29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730" y="1268760"/>
            <a:ext cx="4552553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Мультисервисные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сети можно строить на базе самых разных технологий, как на платформе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 (IP VPN),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так и на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основе выделенных каналов связи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магистральном уровне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наиболее популярны сегодня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технологии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IP/MPLS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Packet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over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SONET/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SDH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ATM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др.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Большая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часть магистральных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мультисервисных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сетей сегодня строится на основе технологий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которые получили заметное распространение в России, а также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IP/MPLS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42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Технология MPLS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280920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MPLS (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Times New Roman"/>
              </a:rPr>
              <a:t>MultiProtocol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Times New Roman"/>
              </a:rPr>
              <a:t>Label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  <a:ea typeface="Times New Roman"/>
              </a:rPr>
              <a:t>Switching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)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технология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многопротокольной коммутации по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меткам.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Технология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MPLS часто используется для построения виртуальных корпоративных IP-сетей (IP VPN) на третьем уровне ЭМВОС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</a:rPr>
              <a:t>OSI)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("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Эталонная модель взаимодействия открытых систем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").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таких сетях каждому IP-пакету присваивается специальная метка, определяющая его маршрут и приоритет.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результате операторы телекоммуникационных сетей могут предоставлять в IP VPN такие классы обслуживания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Q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), которые дают возможность использовать их для транспорта изохронного трафика, например, телефонного. Операторы, внедрившие MPLS в своих сетях, а также представители компании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Cisco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утверждают, что уже сегодня технология MPLS превращает контролируемые оператором IP-сети в надежную, предсказуемую и управляемую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инфраструктуру.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51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868958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Технологии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Metro Ethernet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и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Carrier Ethernet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4862" y="1340768"/>
            <a:ext cx="784887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MetroEthernet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от слова </a:t>
            </a:r>
            <a:r>
              <a:rPr kumimoji="0" lang="ru-RU" alt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Metro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«городской».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сеть охватывает компактно расположенные жилые кварталы городской застройки (состоящие, как правило, из многоквартирных домов) и предоставляющая своим абонентам высокоскоростной доступ к различным услугам связи (Интернет, Игровые сервера, Голос поверх IP, Видео по требованию, IP телевидение и т.д.).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230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52" y="3433649"/>
            <a:ext cx="4681489" cy="32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4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Технологии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Metro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Ethernet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и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Carrier Ethernet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4384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E3E3E"/>
                </a:solidFill>
                <a:latin typeface="Arial"/>
              </a:rPr>
              <a:t>Carrier</a:t>
            </a:r>
            <a:r>
              <a:rPr lang="ru-RU" b="1" dirty="0">
                <a:solidFill>
                  <a:srgbClr val="3E3E3E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3E3E3E"/>
                </a:solidFill>
                <a:latin typeface="Arial"/>
              </a:rPr>
              <a:t>Ethernet</a:t>
            </a:r>
            <a:r>
              <a:rPr lang="ru-RU" b="1" dirty="0">
                <a:solidFill>
                  <a:srgbClr val="3E3E3E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3E3E3E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3E3E3E"/>
                </a:solidFill>
                <a:latin typeface="Arial"/>
              </a:rPr>
              <a:t>– означает </a:t>
            </a:r>
            <a:r>
              <a:rPr lang="ru-RU" dirty="0" err="1">
                <a:solidFill>
                  <a:srgbClr val="3E3E3E"/>
                </a:solidFill>
                <a:latin typeface="Arial"/>
              </a:rPr>
              <a:t>Ethernet</a:t>
            </a:r>
            <a:r>
              <a:rPr lang="ru-RU" dirty="0">
                <a:solidFill>
                  <a:srgbClr val="3E3E3E"/>
                </a:solidFill>
                <a:latin typeface="Arial"/>
              </a:rPr>
              <a:t> операторского класса.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</a:t>
            </a:r>
            <a:r>
              <a:rPr lang="ru-RU" dirty="0" smtClean="0">
                <a:solidFill>
                  <a:srgbClr val="3E3E3E"/>
                </a:solidFill>
                <a:latin typeface="Arial"/>
              </a:rPr>
              <a:t>редставляет собой </a:t>
            </a:r>
            <a:r>
              <a:rPr lang="ru-RU" dirty="0">
                <a:solidFill>
                  <a:srgbClr val="3E3E3E"/>
                </a:solidFill>
                <a:latin typeface="Arial"/>
              </a:rPr>
              <a:t>набор необходимых стандартизированных сервисов операторского класса и определяется следующими пятью основными атрибутами, отличающими его от обычного </a:t>
            </a:r>
            <a:r>
              <a:rPr lang="ru-RU" dirty="0" err="1">
                <a:solidFill>
                  <a:srgbClr val="3E3E3E"/>
                </a:solidFill>
                <a:latin typeface="Arial"/>
              </a:rPr>
              <a:t>Ethernet</a:t>
            </a:r>
            <a:r>
              <a:rPr lang="ru-RU" dirty="0">
                <a:solidFill>
                  <a:srgbClr val="3E3E3E"/>
                </a:solidFill>
                <a:latin typeface="Arial"/>
              </a:rPr>
              <a:t> LAN</a:t>
            </a:r>
            <a:r>
              <a:rPr lang="ru-RU" dirty="0" smtClean="0">
                <a:solidFill>
                  <a:srgbClr val="3E3E3E"/>
                </a:solidFill>
                <a:latin typeface="Arial"/>
              </a:rPr>
              <a:t>:</a:t>
            </a:r>
          </a:p>
          <a:p>
            <a:r>
              <a:rPr lang="ru-RU" b="1" dirty="0" smtClean="0">
                <a:solidFill>
                  <a:srgbClr val="3E3E3E"/>
                </a:solidFill>
                <a:latin typeface="Arial"/>
              </a:rPr>
              <a:t>- Стандартизированные сервисы;</a:t>
            </a:r>
          </a:p>
          <a:p>
            <a:pPr algn="just"/>
            <a:r>
              <a:rPr lang="ru-RU" b="1" dirty="0" smtClean="0">
                <a:solidFill>
                  <a:srgbClr val="3E3E3E"/>
                </a:solidFill>
                <a:latin typeface="Arial"/>
              </a:rPr>
              <a:t>- Масштабируемость;</a:t>
            </a:r>
            <a:endParaRPr lang="ru-RU" b="1" dirty="0">
              <a:solidFill>
                <a:srgbClr val="3E3E3E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3E3E3E"/>
                </a:solidFill>
                <a:latin typeface="Arial"/>
              </a:rPr>
              <a:t>- Управление сервисами;</a:t>
            </a:r>
            <a:endParaRPr lang="ru-RU" b="1" dirty="0">
              <a:solidFill>
                <a:srgbClr val="3E3E3E"/>
              </a:solidFill>
              <a:latin typeface="Arial"/>
            </a:endParaRPr>
          </a:p>
          <a:p>
            <a:pPr algn="just"/>
            <a:r>
              <a:rPr lang="ru-RU" b="1" dirty="0" smtClean="0">
                <a:solidFill>
                  <a:srgbClr val="3E3E3E"/>
                </a:solidFill>
                <a:latin typeface="Arial"/>
              </a:rPr>
              <a:t>- Надежность </a:t>
            </a:r>
            <a:r>
              <a:rPr lang="ru-RU" b="1" dirty="0">
                <a:solidFill>
                  <a:srgbClr val="3E3E3E"/>
                </a:solidFill>
                <a:latin typeface="Arial"/>
              </a:rPr>
              <a:t>операторского </a:t>
            </a:r>
            <a:r>
              <a:rPr lang="ru-RU" b="1" dirty="0" smtClean="0">
                <a:solidFill>
                  <a:srgbClr val="3E3E3E"/>
                </a:solidFill>
                <a:latin typeface="Arial"/>
              </a:rPr>
              <a:t>класса;</a:t>
            </a:r>
            <a:endParaRPr lang="ru-RU" b="1" dirty="0">
              <a:solidFill>
                <a:srgbClr val="3E3E3E"/>
              </a:solidFill>
              <a:latin typeface="Arial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err="1" smtClean="0">
                <a:solidFill>
                  <a:srgbClr val="3E3E3E"/>
                </a:solidFill>
                <a:latin typeface="Arial"/>
              </a:rPr>
              <a:t>QoS</a:t>
            </a:r>
            <a:r>
              <a:rPr lang="ru-RU" b="1" dirty="0" smtClean="0">
                <a:solidFill>
                  <a:srgbClr val="3E3E3E"/>
                </a:solidFill>
                <a:latin typeface="Arial"/>
              </a:rPr>
              <a:t>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В основе подхода построения сети – повсеместное использование оптической среды передачи, кроме ближайшего к абоненту участка сети, располагающегося внутри здания. Для обеспечения надежности, масштабируемости и управляемости сеть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MetroEthernet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должна состоять из следующих иерархических уровней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: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1) </a:t>
            </a:r>
            <a:r>
              <a:rPr lang="ru-RU" b="1" i="1" dirty="0">
                <a:solidFill>
                  <a:srgbClr val="424242"/>
                </a:solidFill>
                <a:latin typeface="Tahoma"/>
              </a:rPr>
              <a:t>Уровень ядра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 (или опорной 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сети);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2) </a:t>
            </a:r>
            <a:r>
              <a:rPr lang="ru-RU" b="1" i="1" dirty="0">
                <a:solidFill>
                  <a:srgbClr val="424242"/>
                </a:solidFill>
                <a:latin typeface="Tahoma"/>
              </a:rPr>
              <a:t>Уровень </a:t>
            </a:r>
            <a:r>
              <a:rPr lang="ru-RU" b="1" i="1" dirty="0" smtClean="0">
                <a:solidFill>
                  <a:srgbClr val="424242"/>
                </a:solidFill>
                <a:latin typeface="Tahoma"/>
              </a:rPr>
              <a:t>квартала;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3) </a:t>
            </a:r>
            <a:r>
              <a:rPr lang="ru-RU" dirty="0" err="1" smtClean="0">
                <a:solidFill>
                  <a:srgbClr val="424242"/>
                </a:solidFill>
                <a:latin typeface="Tahoma"/>
              </a:rPr>
              <a:t>У</a:t>
            </a:r>
            <a:r>
              <a:rPr lang="ru-RU" b="1" i="1" dirty="0" err="1" smtClean="0">
                <a:solidFill>
                  <a:srgbClr val="424242"/>
                </a:solidFill>
                <a:latin typeface="Tahoma"/>
              </a:rPr>
              <a:t>ровнь</a:t>
            </a:r>
            <a:r>
              <a:rPr lang="ru-RU" b="1" i="1" dirty="0" smtClean="0">
                <a:solidFill>
                  <a:srgbClr val="424242"/>
                </a:solidFill>
                <a:latin typeface="Tahoma"/>
              </a:rPr>
              <a:t> подъезда/дома; 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4) </a:t>
            </a:r>
            <a:r>
              <a:rPr lang="ru-RU" b="1" i="1" dirty="0">
                <a:solidFill>
                  <a:srgbClr val="424242"/>
                </a:solidFill>
                <a:latin typeface="Tahoma"/>
              </a:rPr>
              <a:t>Уровень </a:t>
            </a:r>
            <a:r>
              <a:rPr lang="ru-RU" b="1" i="1" dirty="0" smtClean="0">
                <a:solidFill>
                  <a:srgbClr val="424242"/>
                </a:solidFill>
                <a:latin typeface="Tahoma"/>
              </a:rPr>
              <a:t>абонента.</a:t>
            </a:r>
            <a:endParaRPr lang="ru-RU" b="1" i="0" dirty="0">
              <a:solidFill>
                <a:srgbClr val="3E3E3E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50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97" y="548680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Общая структура пассивной сети передачи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данных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GPON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основных частей: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Станционный участок;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Линейный участок 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3)Абонентский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44216"/>
            <a:ext cx="5050160" cy="420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7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165" y="836712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Станционный участок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активное оборудование OLT, смонтированное на узле связи в помещении АТС.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Линейный участок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волоконно-оптический кабель, шкафы,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сплиттеры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коннекторы и соединители, располагающиеся на всем пространстве между станционным и абонентским участком.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Магистральный участок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кабель, прокладываемый от кросса (ODF) на АТС в направлении территории с большой группой зданий (район, квартал) и завершающийся оптическим распределительным шкафом (ОРШ);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Распределительный участок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кабель, выходящий из ОРШ и прокладываемый преимущественно внутри зданий вертикально по межэтажным стоякам.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Абонентский участок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персональная абонентская разводка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одноволоконным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-кабелем (реже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двухволоконным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элементов общих распределительных устройств до оптической розетки и активного оборудования ONT в квартире абонента (или до группового сетевого узла ONU, смонтированного в офисе корпоративного клиента).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2592388"/>
          </a:xfrm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31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643" y="522257"/>
            <a:ext cx="84677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317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51" y="260648"/>
            <a:ext cx="7350384" cy="724942"/>
          </a:xfrm>
        </p:spPr>
        <p:txBody>
          <a:bodyPr/>
          <a:lstStyle/>
          <a:p>
            <a:pPr algn="l"/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</a:rPr>
              <a:t>Мультисервисная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 сеть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4751" y="105273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/>
                <a:ea typeface="Calibri"/>
              </a:rPr>
              <a:t>Мультисервисная</a:t>
            </a:r>
            <a:r>
              <a:rPr lang="ru-RU" b="1" dirty="0">
                <a:solidFill>
                  <a:srgbClr val="000000"/>
                </a:solidFill>
                <a:latin typeface="Arial"/>
                <a:ea typeface="Calibri"/>
              </a:rPr>
              <a:t> сеть дает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Calibri"/>
              </a:rPr>
              <a:t>возможность: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многоканального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кабельного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телевидения;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каналов видеонаблюдения;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высокоскоростного интернета;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передачи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данных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Calibri"/>
              </a:rPr>
              <a:t>Ethernet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сбора 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данных и управления приборами учета для ЖКХ.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1" y="2959063"/>
            <a:ext cx="4832751" cy="350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4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Схема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</a:rPr>
              <a:t>мультисервисной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 системы связи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12" y="1484784"/>
            <a:ext cx="747905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1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Состав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транспортной сети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NGN</a:t>
            </a:r>
            <a:endParaRPr lang="ru-RU" sz="2800" b="1" dirty="0">
              <a:solidFill>
                <a:srgbClr val="7030A0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763284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Helvetica Neue"/>
              </a:rPr>
              <a:t>В состав транспортной сети NGN могут входить</a:t>
            </a:r>
            <a:r>
              <a:rPr lang="ru-RU" b="1" dirty="0" smtClean="0">
                <a:latin typeface="Helvetica Neue"/>
              </a:rPr>
              <a:t>:</a:t>
            </a:r>
          </a:p>
          <a:p>
            <a:endParaRPr lang="ru-RU" dirty="0" smtClean="0">
              <a:latin typeface="Helvetica Neue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 smtClean="0">
                <a:latin typeface="Helvetica Neue"/>
              </a:rPr>
              <a:t> транзитные </a:t>
            </a:r>
            <a:r>
              <a:rPr lang="ru-RU" b="1" i="1" dirty="0">
                <a:latin typeface="Helvetica Neue"/>
              </a:rPr>
              <a:t>узлы</a:t>
            </a:r>
            <a:r>
              <a:rPr lang="ru-RU" dirty="0">
                <a:latin typeface="Helvetica Neue"/>
              </a:rPr>
              <a:t>, выполняющие функции переноса и коммутации;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 smtClean="0">
                <a:latin typeface="Helvetica Neue"/>
              </a:rPr>
              <a:t> оконечные</a:t>
            </a:r>
            <a:r>
              <a:rPr lang="ru-RU" dirty="0">
                <a:latin typeface="Helvetica Neue"/>
              </a:rPr>
              <a:t> (граничные) </a:t>
            </a:r>
            <a:r>
              <a:rPr lang="ru-RU" b="1" i="1" dirty="0">
                <a:latin typeface="Helvetica Neue"/>
              </a:rPr>
              <a:t>узлы</a:t>
            </a:r>
            <a:r>
              <a:rPr lang="ru-RU" dirty="0">
                <a:latin typeface="Helvetica Neue"/>
              </a:rPr>
              <a:t>, обеспечивающие доступ абонентов к ресурсам </a:t>
            </a:r>
            <a:r>
              <a:rPr lang="ru-RU" dirty="0" err="1">
                <a:latin typeface="Helvetica Neue"/>
              </a:rPr>
              <a:t>мультисервисной</a:t>
            </a:r>
            <a:r>
              <a:rPr lang="ru-RU" dirty="0">
                <a:latin typeface="Helvetica Neue"/>
              </a:rPr>
              <a:t> сети;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 smtClean="0">
                <a:latin typeface="Helvetica Neue"/>
              </a:rPr>
              <a:t> контроллеры </a:t>
            </a:r>
            <a:r>
              <a:rPr lang="ru-RU" b="1" i="1" dirty="0">
                <a:latin typeface="Helvetica Neue"/>
              </a:rPr>
              <a:t>сигнализации</a:t>
            </a:r>
            <a:r>
              <a:rPr lang="ru-RU" dirty="0">
                <a:latin typeface="Helvetica Neue"/>
              </a:rPr>
              <a:t>, выполняющие функции обработки информации сигнализации, управления вызовами и соединениями;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 smtClean="0">
                <a:latin typeface="Helvetica Neue"/>
              </a:rPr>
              <a:t> шлюзы</a:t>
            </a:r>
            <a:r>
              <a:rPr lang="ru-RU" dirty="0">
                <a:latin typeface="Helvetica Neue"/>
              </a:rPr>
              <a:t>, обеспечивающие подключение традиционных сетей </a:t>
            </a:r>
            <a:r>
              <a:rPr lang="ru-RU" dirty="0" smtClean="0">
                <a:latin typeface="Helvetica Neue"/>
              </a:rPr>
              <a:t>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Технологии построения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Calibri"/>
              </a:rPr>
              <a:t>мультисервисных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 сетей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37" y="2348880"/>
            <a:ext cx="3763863" cy="29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730" y="1268760"/>
            <a:ext cx="4552553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Мультисервисные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сети можно строить на базе самых разных технологий, как на платформе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 (IP VPN),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так и на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основе выделенных каналов связи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магистральном уровне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наиболее популярны сегодня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технологии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IP/MPLS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Packet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over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SONET/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SDH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ATM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др.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Большая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часть магистральных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мультисервисных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сетей сегодня строится на основе технологий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POS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DWDM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которые получили заметное распространение в России, а также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IP/MPLS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8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738188"/>
            <a:ext cx="77914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79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09575"/>
            <a:ext cx="8429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3008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604</Words>
  <Application>Microsoft Office PowerPoint</Application>
  <PresentationFormat>Экран (4:3)</PresentationFormat>
  <Paragraphs>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굴림</vt:lpstr>
      <vt:lpstr>맑은 고딕</vt:lpstr>
      <vt:lpstr>Arial</vt:lpstr>
      <vt:lpstr>Calibri</vt:lpstr>
      <vt:lpstr>Calibri Light</vt:lpstr>
      <vt:lpstr>Helvetica Neue</vt:lpstr>
      <vt:lpstr>Tahoma</vt:lpstr>
      <vt:lpstr>Times New Roman</vt:lpstr>
      <vt:lpstr>Тема Office</vt:lpstr>
      <vt:lpstr>Проектирование радиотехнических и телекоммуникационных систем   Лекция 13</vt:lpstr>
      <vt:lpstr>Презентация PowerPoint</vt:lpstr>
      <vt:lpstr>Скорость для различных видов среды передачи</vt:lpstr>
      <vt:lpstr>Мультисервисная сеть</vt:lpstr>
      <vt:lpstr>Схема мультисервисной системы связи</vt:lpstr>
      <vt:lpstr>Состав транспортной сети NGN</vt:lpstr>
      <vt:lpstr>Технологии построения мультисервисных сетей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Подходы к построению сети связи на основе технологий NGN</vt:lpstr>
      <vt:lpstr>Скорость для различных видов среды передачи</vt:lpstr>
      <vt:lpstr>Скорость для различных видов среды передачи</vt:lpstr>
      <vt:lpstr>Скорость для различных видов среды передачи</vt:lpstr>
      <vt:lpstr>Презентация PowerPoint</vt:lpstr>
      <vt:lpstr>Технологии построения мультисервисных сетей</vt:lpstr>
      <vt:lpstr>Технология MPLS</vt:lpstr>
      <vt:lpstr>Технологии Metro Ethernet и Carrier Ethernet</vt:lpstr>
      <vt:lpstr>Технологии Metro Ethernet и Carrier Ethernet  </vt:lpstr>
      <vt:lpstr>Общая структура пассивной сети передачи данных</vt:lpstr>
      <vt:lpstr>Презентация PowerPoint</vt:lpstr>
      <vt:lpstr> 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303</cp:revision>
  <dcterms:created xsi:type="dcterms:W3CDTF">2017-10-09T05:58:02Z</dcterms:created>
  <dcterms:modified xsi:type="dcterms:W3CDTF">2022-09-05T17:36:54Z</dcterms:modified>
</cp:coreProperties>
</file>