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4" r:id="rId2"/>
    <p:sldId id="257" r:id="rId3"/>
    <p:sldId id="276"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72"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C778A-3B52-400E-B8B8-FCF0BB0568DE}" type="datetimeFigureOut">
              <a:rPr lang="en-US" smtClean="0"/>
              <a:t>8/13/2022</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CA834-C85D-4321-A26E-942F650E8C8B}" type="slidenum">
              <a:rPr lang="en-US" smtClean="0"/>
              <a:t>‹#›</a:t>
            </a:fld>
            <a:endParaRPr lang="en-US"/>
          </a:p>
        </p:txBody>
      </p:sp>
    </p:spTree>
    <p:extLst>
      <p:ext uri="{BB962C8B-B14F-4D97-AF65-F5344CB8AC3E}">
        <p14:creationId xmlns:p14="http://schemas.microsoft.com/office/powerpoint/2010/main" val="180895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t>13.08.2022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383431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t>13.08.2022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214825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t>13.08.2022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27176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t>13.08.2022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253180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708CAD-A79B-4FF2-A2AD-8FFCB2A3D2EB}" type="datetimeFigureOut">
              <a:rPr lang="ru-RU" smtClean="0"/>
              <a:t>13.08.2022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25482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708CAD-A79B-4FF2-A2AD-8FFCB2A3D2EB}" type="datetimeFigureOut">
              <a:rPr lang="ru-RU" smtClean="0"/>
              <a:t>13.08.2022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335576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708CAD-A79B-4FF2-A2AD-8FFCB2A3D2EB}" type="datetimeFigureOut">
              <a:rPr lang="ru-RU" smtClean="0"/>
              <a:t>13.08.2022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188516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B708CAD-A79B-4FF2-A2AD-8FFCB2A3D2EB}" type="datetimeFigureOut">
              <a:rPr lang="ru-RU" smtClean="0"/>
              <a:t>13.08.2022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43732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08CAD-A79B-4FF2-A2AD-8FFCB2A3D2EB}" type="datetimeFigureOut">
              <a:rPr lang="ru-RU" smtClean="0"/>
              <a:t>13.08.2022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150087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708CAD-A79B-4FF2-A2AD-8FFCB2A3D2EB}" type="datetimeFigureOut">
              <a:rPr lang="ru-RU" smtClean="0"/>
              <a:t>13.08.2022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343730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708CAD-A79B-4FF2-A2AD-8FFCB2A3D2EB}" type="datetimeFigureOut">
              <a:rPr lang="ru-RU" smtClean="0"/>
              <a:t>13.08.2022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t>‹#›</a:t>
            </a:fld>
            <a:endParaRPr lang="ru-RU"/>
          </a:p>
        </p:txBody>
      </p:sp>
    </p:spTree>
    <p:extLst>
      <p:ext uri="{BB962C8B-B14F-4D97-AF65-F5344CB8AC3E}">
        <p14:creationId xmlns:p14="http://schemas.microsoft.com/office/powerpoint/2010/main" val="46116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08CAD-A79B-4FF2-A2AD-8FFCB2A3D2EB}" type="datetimeFigureOut">
              <a:rPr lang="ru-RU" smtClean="0"/>
              <a:t>13.08.2022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6E53A-6968-4272-8BC2-4567D025D9BB}" type="slidenum">
              <a:rPr lang="ru-RU" smtClean="0"/>
              <a:t>‹#›</a:t>
            </a:fld>
            <a:endParaRPr lang="ru-RU"/>
          </a:p>
        </p:txBody>
      </p:sp>
    </p:spTree>
    <p:extLst>
      <p:ext uri="{BB962C8B-B14F-4D97-AF65-F5344CB8AC3E}">
        <p14:creationId xmlns:p14="http://schemas.microsoft.com/office/powerpoint/2010/main" val="247155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mailto:moldabaeyva@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Заголовок 5"/>
          <p:cNvSpPr txBox="1">
            <a:spLocks noGrp="1"/>
          </p:cNvSpPr>
          <p:nvPr>
            <p:ph type="ctrTitle"/>
          </p:nvPr>
        </p:nvSpPr>
        <p:spPr>
          <a:xfrm>
            <a:off x="883509" y="2688774"/>
            <a:ext cx="7766221" cy="1311128"/>
          </a:xfrm>
          <a:prstGeom prst="rect">
            <a:avLst/>
          </a:prstGeom>
          <a:noFill/>
        </p:spPr>
        <p:txBody>
          <a:bodyPr wrap="square" rtlCol="0">
            <a:spAutoFit/>
          </a:bodyPr>
          <a:lstStyle/>
          <a:p>
            <a:r>
              <a:rPr lang="kk-KZ" sz="4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Технология оптической связи Лекция 1</a:t>
            </a:r>
            <a:endParaRPr lang="ru-RU" sz="2800" b="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460" y="785554"/>
            <a:ext cx="4178893" cy="947814"/>
          </a:xfrm>
          <a:prstGeom prst="rect">
            <a:avLst/>
          </a:prstGeom>
        </p:spPr>
      </p:pic>
      <p:sp>
        <p:nvSpPr>
          <p:cNvPr id="2" name="TextBox 1"/>
          <p:cNvSpPr txBox="1"/>
          <p:nvPr/>
        </p:nvSpPr>
        <p:spPr>
          <a:xfrm>
            <a:off x="1739899" y="3999902"/>
            <a:ext cx="6205495" cy="1938992"/>
          </a:xfrm>
          <a:prstGeom prst="rect">
            <a:avLst/>
          </a:prstGeom>
          <a:noFill/>
        </p:spPr>
        <p:txBody>
          <a:bodyPr wrap="square" rtlCol="0">
            <a:spAutoFit/>
          </a:bodyPr>
          <a:lstStyle/>
          <a:p>
            <a:pPr algn="ctr"/>
            <a:r>
              <a:rPr lang="ru-RU" sz="2000" dirty="0">
                <a:solidFill>
                  <a:schemeClr val="bg1"/>
                </a:solidFill>
                <a:cs typeface="Times New Roman" panose="02020603050405020304" pitchFamily="18" charset="0"/>
              </a:rPr>
              <a:t>Преподаватель: </a:t>
            </a:r>
            <a:r>
              <a:rPr lang="ru-RU" sz="2000" b="1" dirty="0" err="1">
                <a:solidFill>
                  <a:schemeClr val="bg1"/>
                </a:solidFill>
              </a:rPr>
              <a:t>Куттыбаева</a:t>
            </a:r>
            <a:r>
              <a:rPr lang="ru-RU" sz="2000" b="1" dirty="0">
                <a:solidFill>
                  <a:schemeClr val="bg1"/>
                </a:solidFill>
              </a:rPr>
              <a:t> </a:t>
            </a:r>
            <a:r>
              <a:rPr lang="ru-RU" sz="2000" b="1" dirty="0" err="1">
                <a:solidFill>
                  <a:schemeClr val="bg1"/>
                </a:solidFill>
              </a:rPr>
              <a:t>Айнур</a:t>
            </a:r>
            <a:r>
              <a:rPr lang="ru-RU" sz="2000" b="1" dirty="0">
                <a:solidFill>
                  <a:schemeClr val="bg1"/>
                </a:solidFill>
              </a:rPr>
              <a:t> </a:t>
            </a:r>
            <a:r>
              <a:rPr lang="ru-RU" sz="2000" b="1" dirty="0" err="1">
                <a:solidFill>
                  <a:schemeClr val="bg1"/>
                </a:solidFill>
              </a:rPr>
              <a:t>Ермеккалиевна</a:t>
            </a:r>
            <a:r>
              <a:rPr lang="ru-RU" sz="2000" b="1" dirty="0">
                <a:solidFill>
                  <a:schemeClr val="bg1"/>
                </a:solidFill>
              </a:rPr>
              <a:t>, </a:t>
            </a:r>
            <a:r>
              <a:rPr lang="ru-RU" sz="2000" b="1" dirty="0" err="1">
                <a:solidFill>
                  <a:schemeClr val="bg1"/>
                </a:solidFill>
              </a:rPr>
              <a:t>канд.наук</a:t>
            </a:r>
            <a:r>
              <a:rPr lang="ru-RU" sz="2000" b="1" dirty="0">
                <a:solidFill>
                  <a:schemeClr val="bg1"/>
                </a:solidFill>
              </a:rPr>
              <a:t>, старший преподаватель  Кафедры «Электроники, телекоммуникации и космических технологии»</a:t>
            </a:r>
            <a:r>
              <a:rPr lang="en-US" sz="2000" b="1" dirty="0"/>
              <a:t/>
            </a:r>
            <a:br>
              <a:rPr lang="en-US" sz="2000" b="1" dirty="0"/>
            </a:br>
            <a:r>
              <a:rPr lang="ru-RU" sz="2000" b="1" dirty="0"/>
              <a:t/>
            </a:r>
            <a:br>
              <a:rPr lang="ru-RU" sz="2000" b="1" dirty="0"/>
            </a:br>
            <a:r>
              <a:rPr lang="en-US" sz="2000" b="1" dirty="0">
                <a:hlinkClick r:id="rId4"/>
              </a:rPr>
              <a:t>ainur_k_75@mail.ru</a:t>
            </a:r>
            <a:endParaRPr lang="ru-RU" sz="2000" dirty="0"/>
          </a:p>
        </p:txBody>
      </p:sp>
    </p:spTree>
    <p:extLst>
      <p:ext uri="{BB962C8B-B14F-4D97-AF65-F5344CB8AC3E}">
        <p14:creationId xmlns:p14="http://schemas.microsoft.com/office/powerpoint/2010/main" val="217046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39552" y="3284984"/>
            <a:ext cx="6854626" cy="3230612"/>
          </a:xfrm>
          <a:prstGeom prst="rect">
            <a:avLst/>
          </a:prstGeom>
        </p:spPr>
      </p:pic>
      <p:sp>
        <p:nvSpPr>
          <p:cNvPr id="5" name="Прямоугольник 4"/>
          <p:cNvSpPr/>
          <p:nvPr/>
        </p:nvSpPr>
        <p:spPr>
          <a:xfrm>
            <a:off x="323528" y="188640"/>
            <a:ext cx="7704856" cy="2862322"/>
          </a:xfrm>
          <a:prstGeom prst="rect">
            <a:avLst/>
          </a:prstGeom>
        </p:spPr>
        <p:txBody>
          <a:bodyPr wrap="square">
            <a:spAutoFit/>
          </a:bodyPr>
          <a:lstStyle/>
          <a:p>
            <a:r>
              <a:rPr lang="ru-RU" dirty="0">
                <a:latin typeface="TimesNewRomanPSMT"/>
              </a:rPr>
              <a:t>На рис. 1 представлен состав межконтинентальной оптоволоконной линии связи. Как</a:t>
            </a:r>
          </a:p>
          <a:p>
            <a:r>
              <a:rPr lang="ru-RU" dirty="0">
                <a:latin typeface="TimesNewRomanPSMT"/>
              </a:rPr>
              <a:t>правило, такая линия связи состоит из:</a:t>
            </a:r>
          </a:p>
          <a:p>
            <a:r>
              <a:rPr lang="ru-RU" dirty="0">
                <a:latin typeface="Wingdings-Regular"/>
              </a:rPr>
              <a:t> </a:t>
            </a:r>
            <a:r>
              <a:rPr lang="ru-RU" dirty="0">
                <a:latin typeface="TimesNewRomanPSMT"/>
              </a:rPr>
              <a:t>Подводного оптоволоконного кабеля;</a:t>
            </a:r>
          </a:p>
          <a:p>
            <a:r>
              <a:rPr lang="ru-RU" dirty="0">
                <a:latin typeface="Wingdings-Regular"/>
              </a:rPr>
              <a:t> </a:t>
            </a:r>
            <a:r>
              <a:rPr lang="ru-RU" dirty="0">
                <a:latin typeface="TimesNewRomanPSMT"/>
              </a:rPr>
              <a:t>Подводных оптических усилителей;</a:t>
            </a:r>
          </a:p>
          <a:p>
            <a:r>
              <a:rPr lang="ru-RU" dirty="0">
                <a:latin typeface="Wingdings-Regular"/>
              </a:rPr>
              <a:t> </a:t>
            </a:r>
            <a:r>
              <a:rPr lang="ru-RU" dirty="0">
                <a:latin typeface="TimesNewRomanPSMT"/>
              </a:rPr>
              <a:t>Подводных разветвителей;</a:t>
            </a:r>
          </a:p>
          <a:p>
            <a:r>
              <a:rPr lang="ru-RU" dirty="0">
                <a:latin typeface="Wingdings-Regular"/>
              </a:rPr>
              <a:t> </a:t>
            </a:r>
            <a:r>
              <a:rPr lang="ru-RU" dirty="0">
                <a:latin typeface="TimesNewRomanPSMT"/>
              </a:rPr>
              <a:t>Береговых станций энергоснабжения;</a:t>
            </a:r>
          </a:p>
          <a:p>
            <a:r>
              <a:rPr lang="ru-RU" dirty="0">
                <a:latin typeface="Wingdings-Regular"/>
              </a:rPr>
              <a:t> </a:t>
            </a:r>
            <a:r>
              <a:rPr lang="ru-RU" dirty="0">
                <a:latin typeface="TimesNewRomanPSMT"/>
              </a:rPr>
              <a:t>Наземного сетевого оборудования;</a:t>
            </a:r>
          </a:p>
          <a:p>
            <a:r>
              <a:rPr lang="ru-RU" dirty="0">
                <a:latin typeface="Wingdings-Regular"/>
              </a:rPr>
              <a:t> </a:t>
            </a:r>
            <a:r>
              <a:rPr lang="ru-RU" dirty="0">
                <a:latin typeface="TimesNewRomanPSMT"/>
              </a:rPr>
              <a:t>Системы контроля работоспособности подводной линии;</a:t>
            </a:r>
          </a:p>
          <a:p>
            <a:r>
              <a:rPr lang="ru-RU" dirty="0">
                <a:latin typeface="Wingdings-Regular"/>
              </a:rPr>
              <a:t> </a:t>
            </a:r>
            <a:r>
              <a:rPr lang="ru-RU" dirty="0">
                <a:latin typeface="TimesNewRomanPSMT"/>
              </a:rPr>
              <a:t>Системы управления.</a:t>
            </a:r>
            <a:endParaRPr lang="ru-RU" dirty="0"/>
          </a:p>
        </p:txBody>
      </p:sp>
    </p:spTree>
    <p:extLst>
      <p:ext uri="{BB962C8B-B14F-4D97-AF65-F5344CB8AC3E}">
        <p14:creationId xmlns:p14="http://schemas.microsoft.com/office/powerpoint/2010/main" val="399222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a:t>Из чего состоит оптоволокно?</a:t>
            </a:r>
          </a:p>
        </p:txBody>
      </p:sp>
      <p:sp>
        <p:nvSpPr>
          <p:cNvPr id="13315" name="Прямоугольник 2"/>
          <p:cNvSpPr>
            <a:spLocks noChangeArrowheads="1"/>
          </p:cNvSpPr>
          <p:nvPr/>
        </p:nvSpPr>
        <p:spPr bwMode="auto">
          <a:xfrm>
            <a:off x="938213" y="2087166"/>
            <a:ext cx="4572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Corbel" panose="020B0503020204020204" pitchFamily="34" charset="0"/>
              </a:defRPr>
            </a:lvl1pPr>
            <a:lvl2pPr marL="742950" indent="-285750">
              <a:lnSpc>
                <a:spcPct val="110000"/>
              </a:lnSpc>
              <a:spcBef>
                <a:spcPts val="700"/>
              </a:spcBef>
              <a:buClr>
                <a:schemeClr val="tx2"/>
              </a:buClr>
              <a:buFont typeface="Gill Sans MT" panose="020B0502020104020203" pitchFamily="34" charset="0"/>
              <a:buChar char="–"/>
              <a:defRPr>
                <a:solidFill>
                  <a:srgbClr val="595959"/>
                </a:solidFill>
                <a:latin typeface="Corbel" panose="020B0503020204020204" pitchFamily="34" charset="0"/>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Corbel" panose="020B0503020204020204" pitchFamily="34" charset="0"/>
              </a:defRPr>
            </a:lvl3pPr>
            <a:lvl4pPr marL="1600200" indent="-228600">
              <a:lnSpc>
                <a:spcPct val="110000"/>
              </a:lnSpc>
              <a:spcBef>
                <a:spcPts val="700"/>
              </a:spcBef>
              <a:buClr>
                <a:schemeClr val="tx2"/>
              </a:buClr>
              <a:buFont typeface="Gill Sans MT" panose="020B0502020104020203" pitchFamily="34" charset="0"/>
              <a:buChar char="–"/>
              <a:defRPr sz="1400">
                <a:solidFill>
                  <a:srgbClr val="595959"/>
                </a:solidFill>
                <a:latin typeface="Corbel" panose="020B0503020204020204" pitchFamily="34" charset="0"/>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Corbel" panose="020B0503020204020204" pitchFamily="34" charset="0"/>
              </a:defRPr>
            </a:lvl5pPr>
            <a:lvl6pPr marL="25146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Corbel" panose="020B0503020204020204" pitchFamily="34" charset="0"/>
              </a:defRPr>
            </a:lvl6pPr>
            <a:lvl7pPr marL="29718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Corbel" panose="020B0503020204020204" pitchFamily="34" charset="0"/>
              </a:defRPr>
            </a:lvl7pPr>
            <a:lvl8pPr marL="34290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Corbel" panose="020B0503020204020204" pitchFamily="34" charset="0"/>
              </a:defRPr>
            </a:lvl8pPr>
            <a:lvl9pPr marL="3886200" indent="-2286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Corbel" panose="020B0503020204020204" pitchFamily="34" charset="0"/>
              </a:defRPr>
            </a:lvl9pPr>
          </a:lstStyle>
          <a:p>
            <a:pPr>
              <a:lnSpc>
                <a:spcPct val="100000"/>
              </a:lnSpc>
              <a:spcBef>
                <a:spcPct val="0"/>
              </a:spcBef>
              <a:buClrTx/>
              <a:buFontTx/>
              <a:buNone/>
            </a:pPr>
            <a:r>
              <a:rPr lang="ru-RU" altLang="ru-RU" sz="1350" dirty="0">
                <a:solidFill>
                  <a:prstClr val="black"/>
                </a:solidFill>
                <a:cs typeface="Arial" panose="020B0604020202020204" pitchFamily="34" charset="0"/>
              </a:rPr>
              <a:t>Это круглая в разрезе нить, внутри которой есть ядро (сердцевина), снаружи покрытое оболочкой. Чтобы обеспечить полное внутреннее отражение, показатель преломления ядра должен быть выше того же параметра для оболочки. Как это работает – луч света, направленный в ядро, многократно отражается от оболочки.</a:t>
            </a:r>
          </a:p>
          <a:p>
            <a:pPr>
              <a:lnSpc>
                <a:spcPct val="100000"/>
              </a:lnSpc>
              <a:spcBef>
                <a:spcPct val="0"/>
              </a:spcBef>
              <a:buClrTx/>
              <a:buFontTx/>
              <a:buNone/>
            </a:pPr>
            <a:r>
              <a:rPr lang="ru-RU" altLang="ru-RU" sz="1350" dirty="0">
                <a:solidFill>
                  <a:prstClr val="black"/>
                </a:solidFill>
                <a:cs typeface="Arial" panose="020B0604020202020204" pitchFamily="34" charset="0"/>
              </a:rPr>
              <a:t>Диаметр оптоволоконной нити, которая используется в телекоммуникациях, равен 124-126 микрон. При этом диаметр ядра может отличаться – все зависит от типа оптоволокна (об этом я расскажу в следующем разделе) и национальных стандартов.</a:t>
            </a:r>
          </a:p>
          <a:p>
            <a:pPr>
              <a:lnSpc>
                <a:spcPct val="100000"/>
              </a:lnSpc>
              <a:spcBef>
                <a:spcPct val="0"/>
              </a:spcBef>
              <a:buClrTx/>
              <a:buFontTx/>
              <a:buNone/>
            </a:pPr>
            <a:endParaRPr lang="ru-RU" altLang="ru-RU" sz="1350" dirty="0">
              <a:solidFill>
                <a:prstClr val="black"/>
              </a:solidFill>
              <a:cs typeface="Arial" panose="020B0604020202020204" pitchFamily="34" charset="0"/>
            </a:endParaRPr>
          </a:p>
        </p:txBody>
      </p:sp>
      <p:pic>
        <p:nvPicPr>
          <p:cNvPr id="1331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7838" y="3960019"/>
            <a:ext cx="2637235"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2219" y="1915716"/>
            <a:ext cx="17859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4585097"/>
            <a:ext cx="3693319"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454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7"/>
          <p:cNvPicPr>
            <a:picLocks noChangeAspect="1"/>
          </p:cNvPicPr>
          <p:nvPr/>
        </p:nvPicPr>
        <p:blipFill>
          <a:blip r:embed="rId2">
            <a:extLst>
              <a:ext uri="{28A0092B-C50C-407E-A947-70E740481C1C}">
                <a14:useLocalDpi xmlns:a14="http://schemas.microsoft.com/office/drawing/2010/main" val="0"/>
              </a:ext>
            </a:extLst>
          </a:blip>
          <a:srcRect l="10268" t="2586" r="4555"/>
          <a:stretch>
            <a:fillRect/>
          </a:stretch>
        </p:blipFill>
        <p:spPr bwMode="auto">
          <a:xfrm>
            <a:off x="539552" y="320278"/>
            <a:ext cx="5492353"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9394" y="4792266"/>
            <a:ext cx="657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s://nettech.ua/images/news/.tmb/3fa88fe8657fdcff48f454b52b8c9a93/bf6bb1cad01a825581a36a62ce96a5c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9205" y="5025628"/>
            <a:ext cx="5715000" cy="15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36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Объект 87"/>
          <p:cNvGraphicFramePr>
            <a:graphicFrameLocks noGrp="1"/>
          </p:cNvGraphicFramePr>
          <p:nvPr>
            <p:ph idx="4294967295"/>
            <p:extLst/>
          </p:nvPr>
        </p:nvGraphicFramePr>
        <p:xfrm>
          <a:off x="900113" y="2780927"/>
          <a:ext cx="7143750" cy="3384923"/>
        </p:xfrm>
        <a:graphic>
          <a:graphicData uri="http://schemas.openxmlformats.org/drawingml/2006/table">
            <a:tbl>
              <a:tblPr>
                <a:tableStyleId>{5C22544A-7EE6-4342-B048-85BDC9FD1C3A}</a:tableStyleId>
              </a:tblPr>
              <a:tblGrid>
                <a:gridCol w="7143750">
                  <a:extLst>
                    <a:ext uri="{9D8B030D-6E8A-4147-A177-3AD203B41FA5}">
                      <a16:colId xmlns:a16="http://schemas.microsoft.com/office/drawing/2014/main" val="20000"/>
                    </a:ext>
                  </a:extLst>
                </a:gridCol>
              </a:tblGrid>
              <a:tr h="3384923">
                <a:tc>
                  <a:txBody>
                    <a:bodyPr/>
                    <a:lstStyle/>
                    <a:p>
                      <a:pPr algn="l" hangingPunct="0">
                        <a:spcAft>
                          <a:spcPts val="0"/>
                        </a:spcAft>
                      </a:pPr>
                      <a:r>
                        <a:rPr lang="ru-RU" sz="1000" dirty="0">
                          <a:effectLst/>
                        </a:rPr>
                        <a:t>        </a:t>
                      </a:r>
                      <a:r>
                        <a:rPr lang="ru-RU" sz="1200" dirty="0">
                          <a:effectLst/>
                        </a:rPr>
                        <a:t>        Передатчик                                                                                                      Приемник</a:t>
                      </a:r>
                      <a:endParaRPr lang="ru-RU" sz="1000" dirty="0">
                        <a:effectLst/>
                      </a:endParaRPr>
                    </a:p>
                    <a:p>
                      <a:pPr algn="l" hangingPunct="0">
                        <a:spcAft>
                          <a:spcPts val="0"/>
                        </a:spcAft>
                      </a:pPr>
                      <a:r>
                        <a:rPr lang="ru-RU" sz="1000" dirty="0">
                          <a:effectLst/>
                        </a:rPr>
                        <a:t>  </a:t>
                      </a:r>
                      <a:r>
                        <a:rPr lang="ru-RU" sz="1200" dirty="0">
                          <a:effectLst/>
                        </a:rPr>
                        <a:t>Абоненты</a:t>
                      </a:r>
                      <a:r>
                        <a:rPr lang="ru-RU" sz="1000" dirty="0">
                          <a:effectLst/>
                        </a:rPr>
                        <a:t>                                                                       </a:t>
                      </a:r>
                      <a:r>
                        <a:rPr lang="ru-RU" sz="1100" dirty="0">
                          <a:effectLst/>
                        </a:rPr>
                        <a:t>                                                                           </a:t>
                      </a:r>
                      <a:r>
                        <a:rPr lang="ru-RU" sz="1200" dirty="0" err="1">
                          <a:effectLst/>
                        </a:rPr>
                        <a:t>Абоненты</a:t>
                      </a:r>
                      <a:endParaRPr lang="ru-RU" sz="1000" dirty="0">
                        <a:effectLst/>
                      </a:endParaRPr>
                    </a:p>
                    <a:p>
                      <a:pPr algn="l" hangingPunct="0">
                        <a:spcAft>
                          <a:spcPts val="0"/>
                        </a:spcAft>
                      </a:pPr>
                      <a:r>
                        <a:rPr lang="ru-RU" sz="1000" dirty="0">
                          <a:effectLst/>
                        </a:rPr>
                        <a:t> </a:t>
                      </a:r>
                    </a:p>
                    <a:p>
                      <a:pPr algn="l" hangingPunct="0">
                        <a:spcAft>
                          <a:spcPts val="0"/>
                        </a:spcAft>
                      </a:pPr>
                      <a:r>
                        <a:rPr lang="ru-RU" sz="1000" dirty="0">
                          <a:effectLst/>
                        </a:rPr>
                        <a:t>                                         </a:t>
                      </a:r>
                      <a:r>
                        <a:rPr lang="ru-RU" sz="1200" dirty="0">
                          <a:effectLst/>
                        </a:rPr>
                        <a:t>ПК                СУ        ОК                         </a:t>
                      </a:r>
                      <a:r>
                        <a:rPr lang="ru-RU" sz="1200" dirty="0" err="1">
                          <a:effectLst/>
                        </a:rPr>
                        <a:t>ОК</a:t>
                      </a:r>
                      <a:r>
                        <a:rPr lang="ru-RU" sz="1200" dirty="0">
                          <a:effectLst/>
                        </a:rPr>
                        <a:t>       СУ                  ПК   </a:t>
                      </a:r>
                      <a:endParaRPr lang="ru-RU" sz="1000" dirty="0">
                        <a:effectLst/>
                      </a:endParaRPr>
                    </a:p>
                    <a:p>
                      <a:pPr algn="l" hangingPunct="0">
                        <a:spcAft>
                          <a:spcPts val="0"/>
                        </a:spcAft>
                      </a:pPr>
                      <a:r>
                        <a:rPr lang="ru-RU" sz="1000" dirty="0">
                          <a:effectLst/>
                        </a:rPr>
                        <a:t> </a:t>
                      </a:r>
                    </a:p>
                    <a:p>
                      <a:pPr algn="l" hangingPunct="0">
                        <a:spcAft>
                          <a:spcPts val="0"/>
                        </a:spcAft>
                      </a:pPr>
                      <a:r>
                        <a:rPr lang="ru-RU" sz="1000" dirty="0">
                          <a:effectLst/>
                        </a:rPr>
                        <a:t>                                                     </a:t>
                      </a:r>
                      <a:r>
                        <a:rPr lang="ru-RU" sz="1200" dirty="0">
                          <a:effectLst/>
                        </a:rPr>
                        <a:t>ЭОП                                 ЛР                                ОЭП </a:t>
                      </a:r>
                      <a:endParaRPr lang="ru-RU" sz="1000" dirty="0">
                        <a:effectLst/>
                      </a:endParaRPr>
                    </a:p>
                    <a:p>
                      <a:pPr algn="l" hangingPunct="0">
                        <a:spcAft>
                          <a:spcPts val="0"/>
                        </a:spcAft>
                      </a:pPr>
                      <a:r>
                        <a:rPr lang="ru-RU" sz="1000" dirty="0">
                          <a:effectLst/>
                        </a:rPr>
                        <a:t>            </a:t>
                      </a:r>
                    </a:p>
                    <a:p>
                      <a:pPr algn="l" hangingPunct="0">
                        <a:spcAft>
                          <a:spcPts val="0"/>
                        </a:spcAft>
                      </a:pPr>
                      <a:r>
                        <a:rPr lang="ru-RU" sz="1000" dirty="0">
                          <a:effectLst/>
                        </a:rPr>
                        <a:t> </a:t>
                      </a:r>
                    </a:p>
                    <a:p>
                      <a:pPr algn="l" hangingPunct="0">
                        <a:spcAft>
                          <a:spcPts val="0"/>
                        </a:spcAft>
                      </a:pPr>
                      <a:r>
                        <a:rPr lang="ru-RU" sz="1000" dirty="0">
                          <a:effectLst/>
                        </a:rPr>
                        <a:t> </a:t>
                      </a:r>
                    </a:p>
                    <a:p>
                      <a:pPr algn="l" hangingPunct="0">
                        <a:spcAft>
                          <a:spcPts val="0"/>
                        </a:spcAft>
                      </a:pPr>
                      <a:r>
                        <a:rPr lang="ru-RU" sz="1000" dirty="0">
                          <a:effectLst/>
                        </a:rPr>
                        <a:t> </a:t>
                      </a:r>
                    </a:p>
                    <a:p>
                      <a:pPr algn="l" hangingPunct="0">
                        <a:spcAft>
                          <a:spcPts val="0"/>
                        </a:spcAft>
                      </a:pPr>
                      <a:r>
                        <a:rPr lang="ru-RU" sz="1000" dirty="0">
                          <a:effectLst/>
                        </a:rPr>
                        <a:t> </a:t>
                      </a:r>
                    </a:p>
                    <a:p>
                      <a:pPr algn="l" hangingPunct="0">
                        <a:spcAft>
                          <a:spcPts val="0"/>
                        </a:spcAft>
                      </a:pPr>
                      <a:r>
                        <a:rPr lang="ru-RU" sz="1000" dirty="0">
                          <a:effectLst/>
                        </a:rPr>
                        <a:t> </a:t>
                      </a:r>
                    </a:p>
                    <a:p>
                      <a:pPr algn="l" hangingPunct="0">
                        <a:spcAft>
                          <a:spcPts val="0"/>
                        </a:spcAft>
                      </a:pPr>
                      <a:endParaRPr lang="ru-RU" sz="1800" dirty="0" smtClean="0">
                        <a:effectLst/>
                      </a:endParaRPr>
                    </a:p>
                    <a:p>
                      <a:pPr algn="l" hangingPunct="0">
                        <a:spcAft>
                          <a:spcPts val="0"/>
                        </a:spcAft>
                      </a:pPr>
                      <a:endParaRPr lang="ru-RU" sz="1800" dirty="0" smtClean="0">
                        <a:effectLst/>
                      </a:endParaRPr>
                    </a:p>
                    <a:p>
                      <a:pPr algn="l" hangingPunct="0">
                        <a:spcAft>
                          <a:spcPts val="0"/>
                        </a:spcAft>
                      </a:pPr>
                      <a:r>
                        <a:rPr lang="ru-RU" sz="1800" dirty="0">
                          <a:effectLst/>
                        </a:rPr>
                        <a:t/>
                      </a:r>
                      <a:br>
                        <a:rPr lang="ru-RU" sz="1800" dirty="0">
                          <a:effectLst/>
                        </a:rPr>
                      </a:br>
                      <a:r>
                        <a:rPr lang="ru-RU" sz="1200" dirty="0">
                          <a:effectLst/>
                        </a:rPr>
                        <a:t>                      ЭС                                                        ОС                                                         ЭС</a:t>
                      </a:r>
                      <a:endParaRPr lang="ru-RU" sz="1000" dirty="0">
                        <a:effectLst/>
                      </a:endParaRPr>
                    </a:p>
                    <a:p>
                      <a:pPr algn="l" hangingPunct="0">
                        <a:spcAft>
                          <a:spcPts val="0"/>
                        </a:spcAft>
                      </a:pPr>
                      <a:r>
                        <a:rPr lang="ru-RU" sz="1200" dirty="0">
                          <a:effectLst/>
                        </a:rPr>
                        <a:t>                                                                                </a:t>
                      </a:r>
                      <a:r>
                        <a:rPr lang="ru-RU" sz="1600" dirty="0">
                          <a:effectLst/>
                        </a:rPr>
                        <a:t>Рис. 3</a:t>
                      </a:r>
                      <a:endParaRPr lang="ru-RU" sz="1000" dirty="0">
                        <a:effectLst/>
                        <a:latin typeface="Times New Roman"/>
                        <a:ea typeface="Times New Roman"/>
                      </a:endParaRPr>
                    </a:p>
                  </a:txBody>
                  <a:tcPr marL="89528" marR="89528" marT="0" marB="0"/>
                </a:tc>
                <a:extLst>
                  <a:ext uri="{0D108BD9-81ED-4DB2-BD59-A6C34878D82A}">
                    <a16:rowId xmlns:a16="http://schemas.microsoft.com/office/drawing/2014/main" val="10000"/>
                  </a:ext>
                </a:extLst>
              </a:tr>
            </a:tbl>
          </a:graphicData>
        </a:graphic>
      </p:graphicFrame>
      <p:grpSp>
        <p:nvGrpSpPr>
          <p:cNvPr id="3080" name="Группа 88"/>
          <p:cNvGrpSpPr>
            <a:grpSpLocks/>
          </p:cNvGrpSpPr>
          <p:nvPr/>
        </p:nvGrpSpPr>
        <p:grpSpPr bwMode="auto">
          <a:xfrm>
            <a:off x="1947863" y="3263900"/>
            <a:ext cx="5040312" cy="1893888"/>
            <a:chOff x="0" y="0"/>
            <a:chExt cx="19999" cy="20000"/>
          </a:xfrm>
        </p:grpSpPr>
        <p:sp>
          <p:nvSpPr>
            <p:cNvPr id="3102" name="Rectangle 30"/>
            <p:cNvSpPr>
              <a:spLocks noChangeArrowheads="1"/>
            </p:cNvSpPr>
            <p:nvPr/>
          </p:nvSpPr>
          <p:spPr bwMode="auto">
            <a:xfrm>
              <a:off x="582" y="0"/>
              <a:ext cx="582" cy="2000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sp>
          <p:nvSpPr>
            <p:cNvPr id="3103" name="Rectangle 31"/>
            <p:cNvSpPr>
              <a:spLocks noChangeArrowheads="1"/>
            </p:cNvSpPr>
            <p:nvPr/>
          </p:nvSpPr>
          <p:spPr bwMode="auto">
            <a:xfrm>
              <a:off x="18838" y="0"/>
              <a:ext cx="582" cy="2000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sp>
          <p:nvSpPr>
            <p:cNvPr id="3104" name="Rectangle 32"/>
            <p:cNvSpPr>
              <a:spLocks noChangeArrowheads="1"/>
            </p:cNvSpPr>
            <p:nvPr/>
          </p:nvSpPr>
          <p:spPr bwMode="auto">
            <a:xfrm>
              <a:off x="1738" y="7139"/>
              <a:ext cx="582" cy="57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sp>
          <p:nvSpPr>
            <p:cNvPr id="3105" name="Rectangle 33"/>
            <p:cNvSpPr>
              <a:spLocks noChangeArrowheads="1"/>
            </p:cNvSpPr>
            <p:nvPr/>
          </p:nvSpPr>
          <p:spPr bwMode="auto">
            <a:xfrm>
              <a:off x="17679" y="7139"/>
              <a:ext cx="582" cy="57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sp>
          <p:nvSpPr>
            <p:cNvPr id="3106" name="Rectangle 34"/>
            <p:cNvSpPr>
              <a:spLocks noChangeArrowheads="1"/>
            </p:cNvSpPr>
            <p:nvPr/>
          </p:nvSpPr>
          <p:spPr bwMode="auto">
            <a:xfrm>
              <a:off x="3192" y="5711"/>
              <a:ext cx="1451" cy="857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sp>
          <p:nvSpPr>
            <p:cNvPr id="3107" name="Rectangle 35"/>
            <p:cNvSpPr>
              <a:spLocks noChangeArrowheads="1"/>
            </p:cNvSpPr>
            <p:nvPr/>
          </p:nvSpPr>
          <p:spPr bwMode="auto">
            <a:xfrm>
              <a:off x="15361" y="5711"/>
              <a:ext cx="1451" cy="857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sp>
          <p:nvSpPr>
            <p:cNvPr id="3108" name="Rectangle 36"/>
            <p:cNvSpPr>
              <a:spLocks noChangeArrowheads="1"/>
            </p:cNvSpPr>
            <p:nvPr/>
          </p:nvSpPr>
          <p:spPr bwMode="auto">
            <a:xfrm>
              <a:off x="9274" y="7139"/>
              <a:ext cx="1451" cy="572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sp>
          <p:nvSpPr>
            <p:cNvPr id="3109" name="Oval 37"/>
            <p:cNvSpPr>
              <a:spLocks noChangeArrowheads="1"/>
            </p:cNvSpPr>
            <p:nvPr/>
          </p:nvSpPr>
          <p:spPr bwMode="auto">
            <a:xfrm>
              <a:off x="14200" y="8567"/>
              <a:ext cx="582" cy="286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sp>
          <p:nvSpPr>
            <p:cNvPr id="3110" name="Oval 38"/>
            <p:cNvSpPr>
              <a:spLocks noChangeArrowheads="1"/>
            </p:cNvSpPr>
            <p:nvPr/>
          </p:nvSpPr>
          <p:spPr bwMode="auto">
            <a:xfrm>
              <a:off x="5220" y="8567"/>
              <a:ext cx="582" cy="286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p>
          </p:txBody>
        </p:sp>
        <p:grpSp>
          <p:nvGrpSpPr>
            <p:cNvPr id="3111" name="Group 39"/>
            <p:cNvGrpSpPr>
              <a:grpSpLocks/>
            </p:cNvGrpSpPr>
            <p:nvPr/>
          </p:nvGrpSpPr>
          <p:grpSpPr bwMode="auto">
            <a:xfrm>
              <a:off x="6374" y="8567"/>
              <a:ext cx="1164" cy="2866"/>
              <a:chOff x="3750" y="1287"/>
              <a:chExt cx="461" cy="285"/>
            </a:xfrm>
          </p:grpSpPr>
          <p:grpSp>
            <p:nvGrpSpPr>
              <p:cNvPr id="3157" name="Group 40"/>
              <p:cNvGrpSpPr>
                <a:grpSpLocks/>
              </p:cNvGrpSpPr>
              <p:nvPr/>
            </p:nvGrpSpPr>
            <p:grpSpPr bwMode="auto">
              <a:xfrm>
                <a:off x="3750" y="1287"/>
                <a:ext cx="232" cy="144"/>
                <a:chOff x="3750" y="1287"/>
                <a:chExt cx="232" cy="144"/>
              </a:xfrm>
            </p:grpSpPr>
            <p:sp>
              <p:nvSpPr>
                <p:cNvPr id="3161" name="Arc 41"/>
                <p:cNvSpPr>
                  <a:spLocks/>
                </p:cNvSpPr>
                <p:nvPr/>
              </p:nvSpPr>
              <p:spPr bwMode="auto">
                <a:xfrm flipH="1">
                  <a:off x="3750" y="1288"/>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162" name="Arc 42"/>
                <p:cNvSpPr>
                  <a:spLocks/>
                </p:cNvSpPr>
                <p:nvPr/>
              </p:nvSpPr>
              <p:spPr bwMode="auto">
                <a:xfrm>
                  <a:off x="3866" y="1287"/>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nvGrpSpPr>
              <p:cNvPr id="3158" name="Group 43"/>
              <p:cNvGrpSpPr>
                <a:grpSpLocks/>
              </p:cNvGrpSpPr>
              <p:nvPr/>
            </p:nvGrpSpPr>
            <p:grpSpPr bwMode="auto">
              <a:xfrm>
                <a:off x="3980" y="1428"/>
                <a:ext cx="231" cy="144"/>
                <a:chOff x="3980" y="1428"/>
                <a:chExt cx="231" cy="144"/>
              </a:xfrm>
            </p:grpSpPr>
            <p:sp>
              <p:nvSpPr>
                <p:cNvPr id="3159" name="Arc 44"/>
                <p:cNvSpPr>
                  <a:spLocks/>
                </p:cNvSpPr>
                <p:nvPr/>
              </p:nvSpPr>
              <p:spPr bwMode="auto">
                <a:xfrm flipH="1" flipV="1">
                  <a:off x="3980" y="1428"/>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160" name="Arc 45"/>
                <p:cNvSpPr>
                  <a:spLocks/>
                </p:cNvSpPr>
                <p:nvPr/>
              </p:nvSpPr>
              <p:spPr bwMode="auto">
                <a:xfrm flipV="1">
                  <a:off x="4095" y="1429"/>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grpSp>
          <p:nvGrpSpPr>
            <p:cNvPr id="3112" name="Group 46"/>
            <p:cNvGrpSpPr>
              <a:grpSpLocks/>
            </p:cNvGrpSpPr>
            <p:nvPr/>
          </p:nvGrpSpPr>
          <p:grpSpPr bwMode="auto">
            <a:xfrm>
              <a:off x="7538" y="8567"/>
              <a:ext cx="1164" cy="2866"/>
              <a:chOff x="4212" y="1287"/>
              <a:chExt cx="463" cy="285"/>
            </a:xfrm>
          </p:grpSpPr>
          <p:grpSp>
            <p:nvGrpSpPr>
              <p:cNvPr id="3151" name="Group 47"/>
              <p:cNvGrpSpPr>
                <a:grpSpLocks/>
              </p:cNvGrpSpPr>
              <p:nvPr/>
            </p:nvGrpSpPr>
            <p:grpSpPr bwMode="auto">
              <a:xfrm>
                <a:off x="4212" y="1287"/>
                <a:ext cx="231" cy="144"/>
                <a:chOff x="4212" y="1287"/>
                <a:chExt cx="231" cy="144"/>
              </a:xfrm>
            </p:grpSpPr>
            <p:sp>
              <p:nvSpPr>
                <p:cNvPr id="3155" name="Arc 48"/>
                <p:cNvSpPr>
                  <a:spLocks/>
                </p:cNvSpPr>
                <p:nvPr/>
              </p:nvSpPr>
              <p:spPr bwMode="auto">
                <a:xfrm flipH="1">
                  <a:off x="4212" y="1288"/>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156" name="Arc 49"/>
                <p:cNvSpPr>
                  <a:spLocks/>
                </p:cNvSpPr>
                <p:nvPr/>
              </p:nvSpPr>
              <p:spPr bwMode="auto">
                <a:xfrm>
                  <a:off x="4327" y="1287"/>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nvGrpSpPr>
              <p:cNvPr id="3152" name="Group 50"/>
              <p:cNvGrpSpPr>
                <a:grpSpLocks/>
              </p:cNvGrpSpPr>
              <p:nvPr/>
            </p:nvGrpSpPr>
            <p:grpSpPr bwMode="auto">
              <a:xfrm>
                <a:off x="4443" y="1428"/>
                <a:ext cx="232" cy="144"/>
                <a:chOff x="4443" y="1428"/>
                <a:chExt cx="232" cy="144"/>
              </a:xfrm>
            </p:grpSpPr>
            <p:sp>
              <p:nvSpPr>
                <p:cNvPr id="3153" name="Arc 51"/>
                <p:cNvSpPr>
                  <a:spLocks/>
                </p:cNvSpPr>
                <p:nvPr/>
              </p:nvSpPr>
              <p:spPr bwMode="auto">
                <a:xfrm flipH="1" flipV="1">
                  <a:off x="4443" y="1428"/>
                  <a:ext cx="117"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154" name="Arc 52"/>
                <p:cNvSpPr>
                  <a:spLocks/>
                </p:cNvSpPr>
                <p:nvPr/>
              </p:nvSpPr>
              <p:spPr bwMode="auto">
                <a:xfrm flipV="1">
                  <a:off x="4559" y="1429"/>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grpSp>
          <p:nvGrpSpPr>
            <p:cNvPr id="3113" name="Group 53"/>
            <p:cNvGrpSpPr>
              <a:grpSpLocks/>
            </p:cNvGrpSpPr>
            <p:nvPr/>
          </p:nvGrpSpPr>
          <p:grpSpPr bwMode="auto">
            <a:xfrm>
              <a:off x="11305" y="8567"/>
              <a:ext cx="1160" cy="2866"/>
              <a:chOff x="5707" y="1287"/>
              <a:chExt cx="459" cy="285"/>
            </a:xfrm>
          </p:grpSpPr>
          <p:grpSp>
            <p:nvGrpSpPr>
              <p:cNvPr id="3145" name="Group 54"/>
              <p:cNvGrpSpPr>
                <a:grpSpLocks/>
              </p:cNvGrpSpPr>
              <p:nvPr/>
            </p:nvGrpSpPr>
            <p:grpSpPr bwMode="auto">
              <a:xfrm>
                <a:off x="5707" y="1287"/>
                <a:ext cx="230" cy="144"/>
                <a:chOff x="5707" y="1287"/>
                <a:chExt cx="230" cy="144"/>
              </a:xfrm>
            </p:grpSpPr>
            <p:sp>
              <p:nvSpPr>
                <p:cNvPr id="3149" name="Arc 55"/>
                <p:cNvSpPr>
                  <a:spLocks/>
                </p:cNvSpPr>
                <p:nvPr/>
              </p:nvSpPr>
              <p:spPr bwMode="auto">
                <a:xfrm flipH="1">
                  <a:off x="5707" y="1288"/>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150" name="Arc 56"/>
                <p:cNvSpPr>
                  <a:spLocks/>
                </p:cNvSpPr>
                <p:nvPr/>
              </p:nvSpPr>
              <p:spPr bwMode="auto">
                <a:xfrm>
                  <a:off x="5821" y="1287"/>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nvGrpSpPr>
              <p:cNvPr id="3146" name="Group 57"/>
              <p:cNvGrpSpPr>
                <a:grpSpLocks/>
              </p:cNvGrpSpPr>
              <p:nvPr/>
            </p:nvGrpSpPr>
            <p:grpSpPr bwMode="auto">
              <a:xfrm>
                <a:off x="5936" y="1428"/>
                <a:ext cx="230" cy="144"/>
                <a:chOff x="5937" y="1428"/>
                <a:chExt cx="232" cy="144"/>
              </a:xfrm>
            </p:grpSpPr>
            <p:sp>
              <p:nvSpPr>
                <p:cNvPr id="3147" name="Arc 58"/>
                <p:cNvSpPr>
                  <a:spLocks/>
                </p:cNvSpPr>
                <p:nvPr/>
              </p:nvSpPr>
              <p:spPr bwMode="auto">
                <a:xfrm flipH="1" flipV="1">
                  <a:off x="5937" y="1428"/>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148" name="Arc 59"/>
                <p:cNvSpPr>
                  <a:spLocks/>
                </p:cNvSpPr>
                <p:nvPr/>
              </p:nvSpPr>
              <p:spPr bwMode="auto">
                <a:xfrm flipV="1">
                  <a:off x="6052" y="1429"/>
                  <a:ext cx="117"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grpSp>
          <p:nvGrpSpPr>
            <p:cNvPr id="3114" name="Group 60"/>
            <p:cNvGrpSpPr>
              <a:grpSpLocks/>
            </p:cNvGrpSpPr>
            <p:nvPr/>
          </p:nvGrpSpPr>
          <p:grpSpPr bwMode="auto">
            <a:xfrm>
              <a:off x="12466" y="8567"/>
              <a:ext cx="1160" cy="2866"/>
              <a:chOff x="6168" y="1287"/>
              <a:chExt cx="461" cy="285"/>
            </a:xfrm>
          </p:grpSpPr>
          <p:grpSp>
            <p:nvGrpSpPr>
              <p:cNvPr id="3139" name="Group 61"/>
              <p:cNvGrpSpPr>
                <a:grpSpLocks/>
              </p:cNvGrpSpPr>
              <p:nvPr/>
            </p:nvGrpSpPr>
            <p:grpSpPr bwMode="auto">
              <a:xfrm>
                <a:off x="6168" y="1287"/>
                <a:ext cx="231" cy="144"/>
                <a:chOff x="6168" y="1287"/>
                <a:chExt cx="231" cy="144"/>
              </a:xfrm>
            </p:grpSpPr>
            <p:sp>
              <p:nvSpPr>
                <p:cNvPr id="3143" name="Arc 62"/>
                <p:cNvSpPr>
                  <a:spLocks/>
                </p:cNvSpPr>
                <p:nvPr/>
              </p:nvSpPr>
              <p:spPr bwMode="auto">
                <a:xfrm flipH="1">
                  <a:off x="6168" y="1288"/>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144" name="Arc 63"/>
                <p:cNvSpPr>
                  <a:spLocks/>
                </p:cNvSpPr>
                <p:nvPr/>
              </p:nvSpPr>
              <p:spPr bwMode="auto">
                <a:xfrm>
                  <a:off x="6283" y="1287"/>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nvGrpSpPr>
              <p:cNvPr id="3140" name="Group 64"/>
              <p:cNvGrpSpPr>
                <a:grpSpLocks/>
              </p:cNvGrpSpPr>
              <p:nvPr/>
            </p:nvGrpSpPr>
            <p:grpSpPr bwMode="auto">
              <a:xfrm>
                <a:off x="6398" y="1428"/>
                <a:ext cx="231" cy="144"/>
                <a:chOff x="6397" y="1428"/>
                <a:chExt cx="231" cy="144"/>
              </a:xfrm>
            </p:grpSpPr>
            <p:sp>
              <p:nvSpPr>
                <p:cNvPr id="3141" name="Arc 65"/>
                <p:cNvSpPr>
                  <a:spLocks/>
                </p:cNvSpPr>
                <p:nvPr/>
              </p:nvSpPr>
              <p:spPr bwMode="auto">
                <a:xfrm flipH="1" flipV="1">
                  <a:off x="6397" y="1428"/>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142" name="Arc 66"/>
                <p:cNvSpPr>
                  <a:spLocks/>
                </p:cNvSpPr>
                <p:nvPr/>
              </p:nvSpPr>
              <p:spPr bwMode="auto">
                <a:xfrm flipV="1">
                  <a:off x="6512" y="1429"/>
                  <a:ext cx="116" cy="143"/>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cxnSp>
          <p:nvCxnSpPr>
            <p:cNvPr id="3115" name="Line 67"/>
            <p:cNvCxnSpPr>
              <a:cxnSpLocks noChangeShapeType="1"/>
            </p:cNvCxnSpPr>
            <p:nvPr/>
          </p:nvCxnSpPr>
          <p:spPr bwMode="auto">
            <a:xfrm>
              <a:off x="1159"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16" name="Line 68"/>
            <p:cNvCxnSpPr>
              <a:cxnSpLocks noChangeShapeType="1"/>
            </p:cNvCxnSpPr>
            <p:nvPr/>
          </p:nvCxnSpPr>
          <p:spPr bwMode="auto">
            <a:xfrm>
              <a:off x="2318" y="9995"/>
              <a:ext cx="87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17" name="Line 69"/>
            <p:cNvCxnSpPr>
              <a:cxnSpLocks noChangeShapeType="1"/>
            </p:cNvCxnSpPr>
            <p:nvPr/>
          </p:nvCxnSpPr>
          <p:spPr bwMode="auto">
            <a:xfrm>
              <a:off x="4638"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18" name="Line 70"/>
            <p:cNvCxnSpPr>
              <a:cxnSpLocks noChangeShapeType="1"/>
            </p:cNvCxnSpPr>
            <p:nvPr/>
          </p:nvCxnSpPr>
          <p:spPr bwMode="auto">
            <a:xfrm>
              <a:off x="5797"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19" name="Line 71"/>
            <p:cNvCxnSpPr>
              <a:cxnSpLocks noChangeShapeType="1"/>
            </p:cNvCxnSpPr>
            <p:nvPr/>
          </p:nvCxnSpPr>
          <p:spPr bwMode="auto">
            <a:xfrm>
              <a:off x="8695"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0" name="Line 72"/>
            <p:cNvCxnSpPr>
              <a:cxnSpLocks noChangeShapeType="1"/>
            </p:cNvCxnSpPr>
            <p:nvPr/>
          </p:nvCxnSpPr>
          <p:spPr bwMode="auto">
            <a:xfrm>
              <a:off x="10723"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1" name="Line 73"/>
            <p:cNvCxnSpPr>
              <a:cxnSpLocks noChangeShapeType="1"/>
            </p:cNvCxnSpPr>
            <p:nvPr/>
          </p:nvCxnSpPr>
          <p:spPr bwMode="auto">
            <a:xfrm>
              <a:off x="13623"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2" name="Line 74"/>
            <p:cNvCxnSpPr>
              <a:cxnSpLocks noChangeShapeType="1"/>
            </p:cNvCxnSpPr>
            <p:nvPr/>
          </p:nvCxnSpPr>
          <p:spPr bwMode="auto">
            <a:xfrm>
              <a:off x="14782"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3" name="Line 75"/>
            <p:cNvCxnSpPr>
              <a:cxnSpLocks noChangeShapeType="1"/>
            </p:cNvCxnSpPr>
            <p:nvPr/>
          </p:nvCxnSpPr>
          <p:spPr bwMode="auto">
            <a:xfrm>
              <a:off x="16807" y="9995"/>
              <a:ext cx="87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4" name="Line 76"/>
            <p:cNvCxnSpPr>
              <a:cxnSpLocks noChangeShapeType="1"/>
            </p:cNvCxnSpPr>
            <p:nvPr/>
          </p:nvCxnSpPr>
          <p:spPr bwMode="auto">
            <a:xfrm>
              <a:off x="18259"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5" name="Line 77"/>
            <p:cNvCxnSpPr>
              <a:cxnSpLocks noChangeShapeType="1"/>
            </p:cNvCxnSpPr>
            <p:nvPr/>
          </p:nvCxnSpPr>
          <p:spPr bwMode="auto">
            <a:xfrm>
              <a:off x="0" y="7139"/>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6" name="Line 78"/>
            <p:cNvCxnSpPr>
              <a:cxnSpLocks noChangeShapeType="1"/>
            </p:cNvCxnSpPr>
            <p:nvPr/>
          </p:nvCxnSpPr>
          <p:spPr bwMode="auto">
            <a:xfrm>
              <a:off x="0" y="12851"/>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7" name="Line 79"/>
            <p:cNvCxnSpPr>
              <a:cxnSpLocks noChangeShapeType="1"/>
            </p:cNvCxnSpPr>
            <p:nvPr/>
          </p:nvCxnSpPr>
          <p:spPr bwMode="auto">
            <a:xfrm>
              <a:off x="0"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8" name="Line 80"/>
            <p:cNvCxnSpPr>
              <a:cxnSpLocks noChangeShapeType="1"/>
            </p:cNvCxnSpPr>
            <p:nvPr/>
          </p:nvCxnSpPr>
          <p:spPr bwMode="auto">
            <a:xfrm>
              <a:off x="0" y="15706"/>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9" name="Line 81"/>
            <p:cNvCxnSpPr>
              <a:cxnSpLocks noChangeShapeType="1"/>
            </p:cNvCxnSpPr>
            <p:nvPr/>
          </p:nvCxnSpPr>
          <p:spPr bwMode="auto">
            <a:xfrm>
              <a:off x="0" y="18562"/>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0" name="Line 82"/>
            <p:cNvCxnSpPr>
              <a:cxnSpLocks noChangeShapeType="1"/>
            </p:cNvCxnSpPr>
            <p:nvPr/>
          </p:nvCxnSpPr>
          <p:spPr bwMode="auto">
            <a:xfrm>
              <a:off x="0" y="4284"/>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1" name="Line 83"/>
            <p:cNvCxnSpPr>
              <a:cxnSpLocks noChangeShapeType="1"/>
            </p:cNvCxnSpPr>
            <p:nvPr/>
          </p:nvCxnSpPr>
          <p:spPr bwMode="auto">
            <a:xfrm>
              <a:off x="0" y="1428"/>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2" name="Line 84"/>
            <p:cNvCxnSpPr>
              <a:cxnSpLocks noChangeShapeType="1"/>
            </p:cNvCxnSpPr>
            <p:nvPr/>
          </p:nvCxnSpPr>
          <p:spPr bwMode="auto">
            <a:xfrm>
              <a:off x="19417" y="7139"/>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3" name="Line 85"/>
            <p:cNvCxnSpPr>
              <a:cxnSpLocks noChangeShapeType="1"/>
            </p:cNvCxnSpPr>
            <p:nvPr/>
          </p:nvCxnSpPr>
          <p:spPr bwMode="auto">
            <a:xfrm>
              <a:off x="19417" y="12851"/>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4" name="Line 86"/>
            <p:cNvCxnSpPr>
              <a:cxnSpLocks noChangeShapeType="1"/>
            </p:cNvCxnSpPr>
            <p:nvPr/>
          </p:nvCxnSpPr>
          <p:spPr bwMode="auto">
            <a:xfrm>
              <a:off x="19417" y="9995"/>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5" name="Line 87"/>
            <p:cNvCxnSpPr>
              <a:cxnSpLocks noChangeShapeType="1"/>
            </p:cNvCxnSpPr>
            <p:nvPr/>
          </p:nvCxnSpPr>
          <p:spPr bwMode="auto">
            <a:xfrm>
              <a:off x="19417" y="15706"/>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6" name="Line 88"/>
            <p:cNvCxnSpPr>
              <a:cxnSpLocks noChangeShapeType="1"/>
            </p:cNvCxnSpPr>
            <p:nvPr/>
          </p:nvCxnSpPr>
          <p:spPr bwMode="auto">
            <a:xfrm>
              <a:off x="19417" y="18562"/>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7" name="Line 89"/>
            <p:cNvCxnSpPr>
              <a:cxnSpLocks noChangeShapeType="1"/>
            </p:cNvCxnSpPr>
            <p:nvPr/>
          </p:nvCxnSpPr>
          <p:spPr bwMode="auto">
            <a:xfrm>
              <a:off x="19417" y="4284"/>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8" name="Line 90"/>
            <p:cNvCxnSpPr>
              <a:cxnSpLocks noChangeShapeType="1"/>
            </p:cNvCxnSpPr>
            <p:nvPr/>
          </p:nvCxnSpPr>
          <p:spPr bwMode="auto">
            <a:xfrm>
              <a:off x="19417" y="1428"/>
              <a:ext cx="582"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081" name="Группа 150"/>
          <p:cNvGrpSpPr>
            <a:grpSpLocks/>
          </p:cNvGrpSpPr>
          <p:nvPr/>
        </p:nvGrpSpPr>
        <p:grpSpPr bwMode="auto">
          <a:xfrm>
            <a:off x="1466850" y="5721350"/>
            <a:ext cx="1443038" cy="180975"/>
            <a:chOff x="-1" y="25"/>
            <a:chExt cx="20002" cy="19950"/>
          </a:xfrm>
        </p:grpSpPr>
        <p:cxnSp>
          <p:nvCxnSpPr>
            <p:cNvPr id="3096" name="Line 236"/>
            <p:cNvCxnSpPr>
              <a:cxnSpLocks noChangeShapeType="1"/>
            </p:cNvCxnSpPr>
            <p:nvPr/>
          </p:nvCxnSpPr>
          <p:spPr bwMode="auto">
            <a:xfrm>
              <a:off x="1249" y="9965"/>
              <a:ext cx="7506" cy="7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97" name="Line 237"/>
            <p:cNvCxnSpPr>
              <a:cxnSpLocks noChangeShapeType="1"/>
            </p:cNvCxnSpPr>
            <p:nvPr/>
          </p:nvCxnSpPr>
          <p:spPr bwMode="auto">
            <a:xfrm>
              <a:off x="11245" y="9965"/>
              <a:ext cx="7506" cy="7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98" name="Line 238"/>
            <p:cNvCxnSpPr>
              <a:cxnSpLocks noChangeShapeType="1"/>
            </p:cNvCxnSpPr>
            <p:nvPr/>
          </p:nvCxnSpPr>
          <p:spPr bwMode="auto">
            <a:xfrm>
              <a:off x="8746" y="9965"/>
              <a:ext cx="1258" cy="100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99" name="Line 239"/>
            <p:cNvCxnSpPr>
              <a:cxnSpLocks noChangeShapeType="1"/>
            </p:cNvCxnSpPr>
            <p:nvPr/>
          </p:nvCxnSpPr>
          <p:spPr bwMode="auto">
            <a:xfrm flipH="1">
              <a:off x="9996" y="9965"/>
              <a:ext cx="1258" cy="100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00" name="Line 240"/>
            <p:cNvCxnSpPr>
              <a:cxnSpLocks noChangeShapeType="1"/>
            </p:cNvCxnSpPr>
            <p:nvPr/>
          </p:nvCxnSpPr>
          <p:spPr bwMode="auto">
            <a:xfrm>
              <a:off x="-1" y="25"/>
              <a:ext cx="1259" cy="100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01" name="Line 241"/>
            <p:cNvCxnSpPr>
              <a:cxnSpLocks noChangeShapeType="1"/>
            </p:cNvCxnSpPr>
            <p:nvPr/>
          </p:nvCxnSpPr>
          <p:spPr bwMode="auto">
            <a:xfrm flipH="1">
              <a:off x="18742" y="25"/>
              <a:ext cx="1259" cy="100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3082" name="Прямая соединительная линия 157"/>
          <p:cNvCxnSpPr>
            <a:cxnSpLocks noChangeShapeType="1"/>
          </p:cNvCxnSpPr>
          <p:nvPr/>
        </p:nvCxnSpPr>
        <p:spPr bwMode="auto">
          <a:xfrm>
            <a:off x="3411538" y="5905500"/>
            <a:ext cx="1263650"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83" name="Прямая соединительная линия 158"/>
          <p:cNvCxnSpPr>
            <a:cxnSpLocks noChangeShapeType="1"/>
          </p:cNvCxnSpPr>
          <p:nvPr/>
        </p:nvCxnSpPr>
        <p:spPr bwMode="auto">
          <a:xfrm>
            <a:off x="4854575" y="5905500"/>
            <a:ext cx="1263650" cy="15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84" name="Прямая соединительная линия 159"/>
          <p:cNvCxnSpPr>
            <a:cxnSpLocks noChangeShapeType="1"/>
          </p:cNvCxnSpPr>
          <p:nvPr/>
        </p:nvCxnSpPr>
        <p:spPr bwMode="auto">
          <a:xfrm>
            <a:off x="4675188" y="5905500"/>
            <a:ext cx="90487" cy="920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85" name="Прямая соединительная линия 160"/>
          <p:cNvCxnSpPr>
            <a:cxnSpLocks noChangeShapeType="1"/>
          </p:cNvCxnSpPr>
          <p:nvPr/>
        </p:nvCxnSpPr>
        <p:spPr bwMode="auto">
          <a:xfrm flipH="1">
            <a:off x="4764088" y="5905500"/>
            <a:ext cx="92075" cy="920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86" name="Прямая соединительная линия 161"/>
          <p:cNvCxnSpPr>
            <a:cxnSpLocks noChangeShapeType="1"/>
          </p:cNvCxnSpPr>
          <p:nvPr/>
        </p:nvCxnSpPr>
        <p:spPr bwMode="auto">
          <a:xfrm>
            <a:off x="3322638" y="5816600"/>
            <a:ext cx="90487" cy="904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87" name="Прямая соединительная линия 162"/>
          <p:cNvCxnSpPr>
            <a:cxnSpLocks noChangeShapeType="1"/>
          </p:cNvCxnSpPr>
          <p:nvPr/>
        </p:nvCxnSpPr>
        <p:spPr bwMode="auto">
          <a:xfrm flipH="1">
            <a:off x="6116638" y="5816600"/>
            <a:ext cx="92075" cy="904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088" name="Группа 163"/>
          <p:cNvGrpSpPr>
            <a:grpSpLocks/>
          </p:cNvGrpSpPr>
          <p:nvPr/>
        </p:nvGrpSpPr>
        <p:grpSpPr bwMode="auto">
          <a:xfrm>
            <a:off x="6402388" y="5767388"/>
            <a:ext cx="1444625" cy="180975"/>
            <a:chOff x="-1" y="25"/>
            <a:chExt cx="20002" cy="19950"/>
          </a:xfrm>
        </p:grpSpPr>
        <p:cxnSp>
          <p:nvCxnSpPr>
            <p:cNvPr id="3090" name="Line 279"/>
            <p:cNvCxnSpPr>
              <a:cxnSpLocks noChangeShapeType="1"/>
            </p:cNvCxnSpPr>
            <p:nvPr/>
          </p:nvCxnSpPr>
          <p:spPr bwMode="auto">
            <a:xfrm>
              <a:off x="1249" y="9965"/>
              <a:ext cx="7506" cy="7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91" name="Line 280"/>
            <p:cNvCxnSpPr>
              <a:cxnSpLocks noChangeShapeType="1"/>
            </p:cNvCxnSpPr>
            <p:nvPr/>
          </p:nvCxnSpPr>
          <p:spPr bwMode="auto">
            <a:xfrm>
              <a:off x="11245" y="9965"/>
              <a:ext cx="7506" cy="7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92" name="Line 281"/>
            <p:cNvCxnSpPr>
              <a:cxnSpLocks noChangeShapeType="1"/>
            </p:cNvCxnSpPr>
            <p:nvPr/>
          </p:nvCxnSpPr>
          <p:spPr bwMode="auto">
            <a:xfrm>
              <a:off x="8746" y="9965"/>
              <a:ext cx="1258" cy="100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93" name="Line 282"/>
            <p:cNvCxnSpPr>
              <a:cxnSpLocks noChangeShapeType="1"/>
            </p:cNvCxnSpPr>
            <p:nvPr/>
          </p:nvCxnSpPr>
          <p:spPr bwMode="auto">
            <a:xfrm flipH="1">
              <a:off x="9996" y="9965"/>
              <a:ext cx="1258" cy="100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94" name="Line 283"/>
            <p:cNvCxnSpPr>
              <a:cxnSpLocks noChangeShapeType="1"/>
            </p:cNvCxnSpPr>
            <p:nvPr/>
          </p:nvCxnSpPr>
          <p:spPr bwMode="auto">
            <a:xfrm>
              <a:off x="-1" y="25"/>
              <a:ext cx="1259" cy="100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95" name="Line 284"/>
            <p:cNvCxnSpPr>
              <a:cxnSpLocks noChangeShapeType="1"/>
            </p:cNvCxnSpPr>
            <p:nvPr/>
          </p:nvCxnSpPr>
          <p:spPr bwMode="auto">
            <a:xfrm flipH="1">
              <a:off x="18742" y="25"/>
              <a:ext cx="1259" cy="100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089" name="Rectangle 166"/>
          <p:cNvSpPr>
            <a:spLocks noChangeArrowheads="1"/>
          </p:cNvSpPr>
          <p:nvPr/>
        </p:nvSpPr>
        <p:spPr bwMode="auto">
          <a:xfrm>
            <a:off x="946150" y="662851"/>
            <a:ext cx="76390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0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dirty="0">
                <a:latin typeface="Arial" panose="020B0604020202020204" pitchFamily="34" charset="0"/>
                <a:ea typeface="Times New Roman" panose="02020603050405020304" pitchFamily="18" charset="0"/>
              </a:rPr>
              <a:t>Структурная схема передачи информации по оптическим кабелям приведена на </a:t>
            </a:r>
            <a:r>
              <a:rPr lang="ru-RU" altLang="ru-RU" sz="2000" dirty="0" smtClean="0">
                <a:latin typeface="Arial" panose="020B0604020202020204" pitchFamily="34" charset="0"/>
                <a:ea typeface="Times New Roman" panose="02020603050405020304" pitchFamily="18" charset="0"/>
              </a:rPr>
              <a:t>рис.</a:t>
            </a:r>
            <a:endParaRPr lang="ru-RU" altLang="ru-RU" sz="18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1952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620713"/>
            <a:ext cx="7704138"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523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28663" y="333375"/>
            <a:ext cx="7164387"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0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dirty="0">
                <a:latin typeface="Arial" panose="020B0604020202020204" pitchFamily="34" charset="0"/>
                <a:ea typeface="Times New Roman" panose="02020603050405020304" pitchFamily="18" charset="0"/>
              </a:rPr>
              <a:t>Оптические системы передачи, как правило являются цифровыми (импульсными). Это объясняется тем, что передача аналоговых сигналов требует высокой степени линейности промежуточных усилителей, которую трудно обеспечить в оптических системах.</a:t>
            </a:r>
          </a:p>
          <a:p>
            <a:pPr>
              <a:spcBef>
                <a:spcPct val="0"/>
              </a:spcBef>
              <a:buFontTx/>
              <a:buNone/>
            </a:pPr>
            <a:r>
              <a:rPr lang="ru-RU" altLang="ru-RU" sz="1800" dirty="0">
                <a:latin typeface="Arial" panose="020B0604020202020204" pitchFamily="34" charset="0"/>
                <a:ea typeface="Times New Roman" panose="02020603050405020304" pitchFamily="18" charset="0"/>
              </a:rPr>
              <a:t>Через определенные расстояния (5, ...., 100 км), обусловленные энергетическим потенциалом аппаратуры и величиной потерь в ОК, вдоль оптической линии располагаются </a:t>
            </a:r>
            <a:r>
              <a:rPr lang="ru-RU" altLang="ru-RU" sz="1800" b="1" dirty="0">
                <a:latin typeface="Arial" panose="020B0604020202020204" pitchFamily="34" charset="0"/>
                <a:ea typeface="Times New Roman" panose="02020603050405020304" pitchFamily="18" charset="0"/>
              </a:rPr>
              <a:t>линейные регенераторы</a:t>
            </a:r>
            <a:r>
              <a:rPr lang="ru-RU" altLang="ru-RU" sz="1800" dirty="0">
                <a:latin typeface="Arial" panose="020B0604020202020204" pitchFamily="34" charset="0"/>
                <a:ea typeface="Times New Roman" panose="02020603050405020304" pitchFamily="18" charset="0"/>
              </a:rPr>
              <a:t> (ЛР), в которых сигнал восстанавливается и усиливается до требуемого значения. Кроме того, для преобразования кода и согласования элементов схемы имеются кодирующие устройства - преобразователи кода (ПК) и согласующие устройства (СУ). </a:t>
            </a:r>
            <a:r>
              <a:rPr lang="ru-RU" altLang="ru-RU" sz="1800" b="1" dirty="0">
                <a:latin typeface="Arial" panose="020B0604020202020204" pitchFamily="34" charset="0"/>
                <a:ea typeface="Times New Roman" panose="02020603050405020304" pitchFamily="18" charset="0"/>
              </a:rPr>
              <a:t>Преобразователь кода</a:t>
            </a:r>
            <a:r>
              <a:rPr lang="ru-RU" altLang="ru-RU" sz="1800" dirty="0">
                <a:latin typeface="Arial" panose="020B0604020202020204" pitchFamily="34" charset="0"/>
                <a:ea typeface="Times New Roman" panose="02020603050405020304" pitchFamily="18" charset="0"/>
              </a:rPr>
              <a:t> формирует требуемую последовательность импульсов и осуществляет согласование уровней по мощности между электрическими и оптическими элементами схемы ( от аппаратуры ИКМ поступает высокий уровень, а для </a:t>
            </a:r>
            <a:r>
              <a:rPr lang="ru-RU" altLang="ru-RU" sz="1800" dirty="0" err="1">
                <a:latin typeface="Arial" panose="020B0604020202020204" pitchFamily="34" charset="0"/>
                <a:ea typeface="Times New Roman" panose="02020603050405020304" pitchFamily="18" charset="0"/>
              </a:rPr>
              <a:t>электропреобразователей</a:t>
            </a:r>
            <a:r>
              <a:rPr lang="ru-RU" altLang="ru-RU" sz="1800" dirty="0">
                <a:latin typeface="Arial" panose="020B0604020202020204" pitchFamily="34" charset="0"/>
                <a:ea typeface="Times New Roman" panose="02020603050405020304" pitchFamily="18" charset="0"/>
              </a:rPr>
              <a:t> необходим весьма малый уровень). </a:t>
            </a:r>
          </a:p>
        </p:txBody>
      </p:sp>
    </p:spTree>
    <p:extLst>
      <p:ext uri="{BB962C8B-B14F-4D97-AF65-F5344CB8AC3E}">
        <p14:creationId xmlns:p14="http://schemas.microsoft.com/office/powerpoint/2010/main" val="203896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187624" y="332656"/>
            <a:ext cx="712946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buFontTx/>
              <a:buNone/>
            </a:pPr>
            <a:r>
              <a:rPr lang="ru-RU" altLang="ru-RU" sz="2400" dirty="0"/>
              <a:t>Передающие и приемные </a:t>
            </a:r>
            <a:r>
              <a:rPr lang="ru-RU" altLang="ru-RU" sz="2400" b="1" dirty="0"/>
              <a:t>согласующие устройства</a:t>
            </a:r>
            <a:r>
              <a:rPr lang="ru-RU" altLang="ru-RU" sz="2400" dirty="0"/>
              <a:t> формируют и согласовывают диаграммы направленности (диаграмма направленности - это телесный угол, в котором действует максимальная интенсивность излучения) и апертурный угол между приемопередающими устройствами и кабелем. Применяются </a:t>
            </a:r>
            <a:r>
              <a:rPr lang="ru-RU" altLang="ru-RU" sz="2400" b="1" dirty="0">
                <a:solidFill>
                  <a:srgbClr val="FF0000"/>
                </a:solidFill>
              </a:rPr>
              <a:t>также устройства ввода и вывода излучения, сростки, для сращивания оптических волокон и кабелей, направленные </a:t>
            </a:r>
            <a:r>
              <a:rPr lang="ru-RU" altLang="ru-RU" sz="2400" b="1" dirty="0" err="1">
                <a:solidFill>
                  <a:srgbClr val="FF0000"/>
                </a:solidFill>
              </a:rPr>
              <a:t>ответвители</a:t>
            </a:r>
            <a:r>
              <a:rPr lang="ru-RU" altLang="ru-RU" sz="2400" b="1" dirty="0">
                <a:solidFill>
                  <a:srgbClr val="FF0000"/>
                </a:solidFill>
              </a:rPr>
              <a:t>, фильтры</a:t>
            </a:r>
            <a:r>
              <a:rPr lang="ru-RU" altLang="ru-RU" sz="2400" dirty="0"/>
              <a:t> и другие элементы оптического тракта. </a:t>
            </a:r>
          </a:p>
        </p:txBody>
      </p:sp>
    </p:spTree>
    <p:extLst>
      <p:ext uri="{BB962C8B-B14F-4D97-AF65-F5344CB8AC3E}">
        <p14:creationId xmlns:p14="http://schemas.microsoft.com/office/powerpoint/2010/main" val="262059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95536" y="404664"/>
            <a:ext cx="8352927" cy="5976664"/>
          </a:xfrm>
        </p:spPr>
        <p:txBody>
          <a:bodyPr/>
          <a:lstStyle/>
          <a:p>
            <a:pPr algn="ctr"/>
            <a:r>
              <a:rPr lang="kk-KZ" sz="1600" dirty="0" smtClean="0"/>
              <a:t>Список литературы </a:t>
            </a:r>
            <a:r>
              <a:rPr lang="ru-RU" sz="1600" dirty="0" smtClean="0"/>
              <a:t/>
            </a:r>
            <a:br>
              <a:rPr lang="ru-RU" sz="1600" dirty="0" smtClean="0"/>
            </a:br>
            <a:r>
              <a:rPr lang="kk-KZ" sz="1600" dirty="0" smtClean="0"/>
              <a:t>1.</a:t>
            </a:r>
            <a:r>
              <a:rPr lang="ru-RU" sz="1600" dirty="0" smtClean="0"/>
              <a:t>Иванов С.И., Коршунов В.Н., Ксенофонтов С.И. Сборник упражнений и задач по волоконно-оптическим линиям связи: Учебное пособие/МЭИ</a:t>
            </a:r>
            <a:r>
              <a:rPr lang="kk-KZ" sz="1600" dirty="0" smtClean="0"/>
              <a:t>.-М.</a:t>
            </a:r>
            <a:r>
              <a:rPr lang="ru-RU" sz="1600" dirty="0" smtClean="0"/>
              <a:t/>
            </a:r>
            <a:br>
              <a:rPr lang="ru-RU" sz="1600" dirty="0" smtClean="0"/>
            </a:br>
            <a:r>
              <a:rPr lang="kk-KZ" sz="1600" dirty="0" smtClean="0"/>
              <a:t>2.</a:t>
            </a:r>
            <a:r>
              <a:rPr lang="en-US" sz="1600" b="0" dirty="0"/>
              <a:t> Copyright c </a:t>
            </a:r>
            <a:r>
              <a:rPr lang="ru-RU" sz="1600" b="0" dirty="0"/>
              <a:t>НТО ≪ИРЭ-ПОЛЮС≫ </a:t>
            </a:r>
            <a:r>
              <a:rPr lang="en-US" sz="1600" b="0" dirty="0"/>
              <a:t>C. </a:t>
            </a:r>
            <a:r>
              <a:rPr lang="ru-RU" sz="1600" b="0" dirty="0"/>
              <a:t>Л. </a:t>
            </a:r>
            <a:r>
              <a:rPr lang="ru-RU" sz="1600" b="0" dirty="0" smtClean="0"/>
              <a:t>Денисов Подводные оптические кабели. </a:t>
            </a:r>
            <a:r>
              <a:rPr lang="ru-RU" sz="1600" b="0" dirty="0" err="1" smtClean="0"/>
              <a:t>Лит.обзор</a:t>
            </a:r>
            <a:r>
              <a:rPr lang="kk-KZ" sz="1600" dirty="0" smtClean="0"/>
              <a:t/>
            </a:r>
            <a:br>
              <a:rPr lang="kk-KZ" sz="1600" dirty="0" smtClean="0"/>
            </a:br>
            <a:r>
              <a:rPr lang="ru-RU" sz="1600" dirty="0" smtClean="0"/>
              <a:t> </a:t>
            </a:r>
            <a:r>
              <a:rPr lang="kk-KZ" sz="1600" dirty="0" smtClean="0"/>
              <a:t>3.</a:t>
            </a:r>
            <a:r>
              <a:rPr lang="ru-RU" sz="1600" dirty="0" err="1" smtClean="0"/>
              <a:t>Гроднев</a:t>
            </a:r>
            <a:r>
              <a:rPr lang="ru-RU" sz="1600" dirty="0" smtClean="0"/>
              <a:t> И.И., </a:t>
            </a:r>
            <a:r>
              <a:rPr lang="ru-RU" sz="1600" dirty="0" err="1" smtClean="0"/>
              <a:t>Верник</a:t>
            </a:r>
            <a:r>
              <a:rPr lang="ru-RU" sz="1600" dirty="0" smtClean="0"/>
              <a:t> С.М., </a:t>
            </a:r>
            <a:r>
              <a:rPr lang="ru-RU" sz="1600" dirty="0" err="1" smtClean="0"/>
              <a:t>Кочановский</a:t>
            </a:r>
            <a:r>
              <a:rPr lang="ru-RU" sz="1600" dirty="0" smtClean="0"/>
              <a:t> Л.Н. Линии связи - М.  1995.</a:t>
            </a:r>
            <a:br>
              <a:rPr lang="ru-RU" sz="1600" dirty="0" smtClean="0"/>
            </a:br>
            <a:r>
              <a:rPr lang="kk-KZ" sz="1600" dirty="0" smtClean="0"/>
              <a:t> 4.</a:t>
            </a:r>
            <a:r>
              <a:rPr lang="ru-RU" sz="1600" dirty="0" smtClean="0"/>
              <a:t>Убайдуллаев Р.Р. Волоконно-оптические сети. – М.: </a:t>
            </a:r>
            <a:r>
              <a:rPr lang="ru-RU" sz="1600" dirty="0" err="1" smtClean="0"/>
              <a:t>Эко-Трендз</a:t>
            </a:r>
            <a:r>
              <a:rPr lang="ru-RU" sz="1600" dirty="0" smtClean="0"/>
              <a:t>, 2000. – 267 с. </a:t>
            </a:r>
            <a:br>
              <a:rPr lang="ru-RU" sz="1600" dirty="0" smtClean="0"/>
            </a:br>
            <a:r>
              <a:rPr lang="kk-KZ" sz="1600" dirty="0" smtClean="0"/>
              <a:t>5.</a:t>
            </a:r>
            <a:r>
              <a:rPr lang="ru-RU" sz="1600" dirty="0"/>
              <a:t> Н.А. Рыбаков, А.П. Рыбаков</a:t>
            </a:r>
            <a:br>
              <a:rPr lang="ru-RU" sz="1600" dirty="0"/>
            </a:br>
            <a:r>
              <a:rPr lang="ru-RU" sz="1600" dirty="0"/>
              <a:t>МОДЕЛИРОВАНИЕ ПРОЦЕССА</a:t>
            </a:r>
            <a:br>
              <a:rPr lang="ru-RU" sz="1600" dirty="0"/>
            </a:br>
            <a:r>
              <a:rPr lang="ru-RU" sz="1600" dirty="0"/>
              <a:t>РАСПРОСТРАНЕНИЯ ЭЛЕКТРОМАГНИТНЫХ ВОЛН</a:t>
            </a:r>
            <a:br>
              <a:rPr lang="ru-RU" sz="1600" dirty="0"/>
            </a:br>
            <a:r>
              <a:rPr lang="ru-RU" sz="1600" dirty="0"/>
              <a:t>ПО ОПТИЧЕСКОМУ </a:t>
            </a:r>
            <a:r>
              <a:rPr lang="ru-RU" sz="1600" dirty="0" smtClean="0"/>
              <a:t>ВОЛОКНУ. Пермь 2011.</a:t>
            </a:r>
            <a:br>
              <a:rPr lang="ru-RU" sz="1600" dirty="0" smtClean="0"/>
            </a:br>
            <a:r>
              <a:rPr lang="kk-KZ" sz="1600" dirty="0" smtClean="0"/>
              <a:t>6.</a:t>
            </a:r>
            <a:r>
              <a:rPr lang="ru-RU" sz="1600" dirty="0" smtClean="0"/>
              <a:t>Скляров О.К. Современные волоконно-оптические системы передачи, аппаратура и элементы. – М.: СОЛОН-Р, 2001. – 238 с.  </a:t>
            </a:r>
            <a:br>
              <a:rPr lang="ru-RU" sz="1600" dirty="0" smtClean="0"/>
            </a:br>
            <a:r>
              <a:rPr lang="kk-KZ" sz="1600" dirty="0" smtClean="0"/>
              <a:t>7.</a:t>
            </a:r>
            <a:r>
              <a:rPr lang="ru-RU" sz="1600" dirty="0" err="1" smtClean="0"/>
              <a:t>Девицына</a:t>
            </a:r>
            <a:r>
              <a:rPr lang="ru-RU" sz="1600" dirty="0" smtClean="0"/>
              <a:t> С.Н. Проектирование магистральных и внутризоновых волоконно-оптических линий связи с применением оборудования синхронной цифровой иерархии (</a:t>
            </a:r>
            <a:r>
              <a:rPr lang="en-US" sz="1600" dirty="0" smtClean="0"/>
              <a:t>SDH</a:t>
            </a:r>
            <a:r>
              <a:rPr lang="ru-RU" sz="1600" dirty="0" smtClean="0"/>
              <a:t>): </a:t>
            </a:r>
            <a:r>
              <a:rPr lang="ru-RU" sz="1600" dirty="0" err="1" smtClean="0"/>
              <a:t>Уч</a:t>
            </a:r>
            <a:r>
              <a:rPr lang="ru-RU" sz="1600" dirty="0" smtClean="0"/>
              <a:t>. пособие. – Ижевск: </a:t>
            </a:r>
            <a:r>
              <a:rPr lang="ru-RU" sz="1600" dirty="0" err="1" smtClean="0"/>
              <a:t>ИжГТУ</a:t>
            </a:r>
            <a:r>
              <a:rPr lang="ru-RU" sz="1600" dirty="0" smtClean="0"/>
              <a:t>, 2003. – 88 с. </a:t>
            </a:r>
            <a:br>
              <a:rPr lang="ru-RU" sz="1600" dirty="0" smtClean="0"/>
            </a:br>
            <a:r>
              <a:rPr lang="kk-KZ" sz="1600" dirty="0" smtClean="0"/>
              <a:t>8.</a:t>
            </a:r>
            <a:r>
              <a:rPr lang="ru-RU" sz="1600" dirty="0" err="1" smtClean="0"/>
              <a:t>Б.В.Шевкопляс</a:t>
            </a:r>
            <a:r>
              <a:rPr lang="ru-RU" sz="1600" dirty="0" smtClean="0"/>
              <a:t>, Элементы </a:t>
            </a:r>
            <a:r>
              <a:rPr lang="ru-RU" sz="1600" dirty="0" err="1" smtClean="0"/>
              <a:t>схемотехники</a:t>
            </a:r>
            <a:r>
              <a:rPr lang="ru-RU" sz="1600" dirty="0" smtClean="0"/>
              <a:t> оптоволоконных систем. </a:t>
            </a:r>
            <a:br>
              <a:rPr lang="ru-RU" sz="1600" dirty="0" smtClean="0"/>
            </a:br>
            <a:r>
              <a:rPr lang="kk-KZ" sz="1600" dirty="0" smtClean="0"/>
              <a:t>10.</a:t>
            </a:r>
            <a:r>
              <a:rPr lang="ru-RU" sz="1600" dirty="0" err="1" smtClean="0"/>
              <a:t>Бутусов</a:t>
            </a:r>
            <a:r>
              <a:rPr lang="ru-RU" sz="1600" dirty="0" smtClean="0"/>
              <a:t> М.М. Волоконная оптика и приборостроение.- М.: Машиностроение, 1987.</a:t>
            </a:r>
            <a:br>
              <a:rPr lang="ru-RU" sz="1600" dirty="0" smtClean="0"/>
            </a:br>
            <a:r>
              <a:rPr lang="ru-RU" sz="1600" dirty="0" smtClean="0"/>
              <a:t>11.Гитин В.Я., </a:t>
            </a:r>
            <a:r>
              <a:rPr lang="ru-RU" sz="1600" dirty="0" err="1" smtClean="0"/>
              <a:t>Кочановский</a:t>
            </a:r>
            <a:r>
              <a:rPr lang="ru-RU" sz="1600" dirty="0" smtClean="0"/>
              <a:t> Л.Н. Волоконно-оптические системы передачи, М. Радиосвязь, 2003 </a:t>
            </a:r>
            <a:br>
              <a:rPr lang="ru-RU" sz="1600" dirty="0" smtClean="0"/>
            </a:br>
            <a:r>
              <a:rPr lang="ru-RU" sz="1600" dirty="0" smtClean="0"/>
              <a:t>12.УМК «Оптоволоконные системы в телекоммуникациях» 2011</a:t>
            </a:r>
            <a:br>
              <a:rPr lang="ru-RU" sz="1600" dirty="0" smtClean="0"/>
            </a:br>
            <a:r>
              <a:rPr lang="ru-RU" sz="1600" dirty="0" smtClean="0"/>
              <a:t>13. Методические указания к практическим занятиям</a:t>
            </a:r>
            <a:endParaRPr lang="ru-RU" sz="1600" dirty="0"/>
          </a:p>
        </p:txBody>
      </p:sp>
    </p:spTree>
    <p:extLst>
      <p:ext uri="{BB962C8B-B14F-4D97-AF65-F5344CB8AC3E}">
        <p14:creationId xmlns:p14="http://schemas.microsoft.com/office/powerpoint/2010/main" val="2057685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95536" y="404664"/>
            <a:ext cx="8352927" cy="5976664"/>
          </a:xfrm>
        </p:spPr>
        <p:txBody>
          <a:bodyPr/>
          <a:lstStyle/>
          <a:p>
            <a:pPr marL="182880" indent="0" algn="ctr" fontAlgn="auto" hangingPunct="0">
              <a:spcAft>
                <a:spcPts val="0"/>
              </a:spcAft>
              <a:buClr>
                <a:schemeClr val="accent6">
                  <a:lumMod val="75000"/>
                </a:schemeClr>
              </a:buClr>
              <a:buFont typeface="Georgia" pitchFamily="18" charset="0"/>
              <a:buNone/>
              <a:defRPr/>
            </a:pPr>
            <a:r>
              <a:rPr lang="kk-KZ" sz="2400" dirty="0" smtClean="0"/>
              <a:t/>
            </a:r>
            <a:br>
              <a:rPr lang="kk-KZ" sz="2400" dirty="0" smtClean="0"/>
            </a:br>
            <a:r>
              <a:rPr lang="kk-KZ" sz="2400" dirty="0"/>
              <a:t/>
            </a:r>
            <a:br>
              <a:rPr lang="kk-KZ" sz="2400" dirty="0"/>
            </a:br>
            <a:r>
              <a:rPr lang="kk-KZ" sz="2400" dirty="0" smtClean="0"/>
              <a:t/>
            </a:r>
            <a:br>
              <a:rPr lang="kk-KZ" sz="2400" dirty="0" smtClean="0"/>
            </a:br>
            <a:r>
              <a:rPr lang="kk-KZ" sz="2400" dirty="0"/>
              <a:t/>
            </a:r>
            <a:br>
              <a:rPr lang="kk-KZ" sz="2400" dirty="0"/>
            </a:br>
            <a:r>
              <a:rPr lang="kk-KZ" sz="2400" dirty="0" smtClean="0"/>
              <a:t/>
            </a:r>
            <a:br>
              <a:rPr lang="kk-KZ" sz="2400" dirty="0" smtClean="0"/>
            </a:br>
            <a:r>
              <a:rPr lang="kk-KZ" sz="2400" dirty="0"/>
              <a:t/>
            </a:r>
            <a:br>
              <a:rPr lang="kk-KZ" sz="2400" dirty="0"/>
            </a:br>
            <a:r>
              <a:rPr lang="kk-KZ" sz="2400" smtClean="0"/>
              <a:t/>
            </a:r>
            <a:br>
              <a:rPr lang="kk-KZ" sz="2400" smtClean="0"/>
            </a:br>
            <a:r>
              <a:rPr lang="kk-KZ" sz="2400" smtClean="0"/>
              <a:t>Спасибо за внимание!</a:t>
            </a:r>
            <a:endParaRPr lang="ru-RU" sz="2400" dirty="0"/>
          </a:p>
        </p:txBody>
      </p:sp>
    </p:spTree>
    <p:extLst>
      <p:ext uri="{BB962C8B-B14F-4D97-AF65-F5344CB8AC3E}">
        <p14:creationId xmlns:p14="http://schemas.microsoft.com/office/powerpoint/2010/main" val="475726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0" y="320130"/>
            <a:ext cx="7886700" cy="551058"/>
          </a:xfrm>
        </p:spPr>
        <p:txBody>
          <a:bodyPr>
            <a:noAutofit/>
          </a:bodyPr>
          <a:lstStyle/>
          <a:p>
            <a:r>
              <a:rPr lang="ru-RU" sz="3200" b="1" i="1"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Содержание</a:t>
            </a:r>
            <a:endParaRPr lang="ru-RU" sz="3200" b="1" i="1" dirty="0">
              <a:solidFill>
                <a:schemeClr val="bg1"/>
              </a:solidFill>
              <a:effectLst>
                <a:outerShdw blurRad="38100" dist="38100" dir="2700000" algn="tl">
                  <a:srgbClr val="000000">
                    <a:alpha val="43137"/>
                  </a:srgbClr>
                </a:outerShdw>
              </a:effectLst>
              <a:latin typeface="+mn-lt"/>
            </a:endParaRPr>
          </a:p>
        </p:txBody>
      </p:sp>
      <p:sp>
        <p:nvSpPr>
          <p:cNvPr id="41" name="Прямоугольник 40"/>
          <p:cNvSpPr/>
          <p:nvPr/>
        </p:nvSpPr>
        <p:spPr>
          <a:xfrm>
            <a:off x="303910" y="1527274"/>
            <a:ext cx="8307430" cy="1569660"/>
          </a:xfrm>
          <a:prstGeom prst="rect">
            <a:avLst/>
          </a:prstGeom>
        </p:spPr>
        <p:txBody>
          <a:bodyPr wrap="square">
            <a:spAutoFit/>
          </a:bodyPr>
          <a:lstStyle/>
          <a:p>
            <a:r>
              <a:rPr lang="ru-RU" sz="2000" dirty="0"/>
              <a:t>Цель </a:t>
            </a:r>
            <a:r>
              <a:rPr lang="ru-RU" sz="2000" dirty="0" smtClean="0"/>
              <a:t>лекции</a:t>
            </a:r>
          </a:p>
          <a:p>
            <a:r>
              <a:rPr lang="ru-RU" sz="2000" b="1" dirty="0" smtClean="0">
                <a:solidFill>
                  <a:schemeClr val="accent5">
                    <a:lumMod val="75000"/>
                  </a:schemeClr>
                </a:solidFill>
                <a:latin typeface="+mj-lt"/>
                <a:ea typeface="Calibri" panose="020F0502020204030204" pitchFamily="34" charset="0"/>
                <a:cs typeface="Times New Roman" panose="02020603050405020304" pitchFamily="18" charset="0"/>
              </a:rPr>
              <a:t>Идея 1 –; </a:t>
            </a:r>
          </a:p>
          <a:p>
            <a:r>
              <a:rPr lang="ru-RU" sz="2000" b="1" dirty="0" smtClean="0">
                <a:solidFill>
                  <a:schemeClr val="accent5">
                    <a:lumMod val="75000"/>
                  </a:schemeClr>
                </a:solidFill>
                <a:latin typeface="+mj-lt"/>
                <a:ea typeface="Calibri" panose="020F0502020204030204" pitchFamily="34" charset="0"/>
                <a:cs typeface="Times New Roman" panose="02020603050405020304" pitchFamily="18" charset="0"/>
              </a:rPr>
              <a:t>Идея 2 –</a:t>
            </a:r>
            <a:r>
              <a:rPr lang="kk-KZ" sz="2000" b="1" dirty="0" smtClean="0">
                <a:solidFill>
                  <a:schemeClr val="accent5">
                    <a:lumMod val="75000"/>
                  </a:schemeClr>
                </a:solidFill>
                <a:latin typeface="+mj-lt"/>
                <a:ea typeface="Calibri" panose="020F0502020204030204" pitchFamily="34" charset="0"/>
                <a:cs typeface="Times New Roman" panose="02020603050405020304" pitchFamily="18" charset="0"/>
              </a:rPr>
              <a:t>;</a:t>
            </a:r>
            <a:endParaRPr lang="ru-RU" sz="2000" b="1" dirty="0" smtClean="0">
              <a:solidFill>
                <a:schemeClr val="accent5">
                  <a:lumMod val="75000"/>
                </a:schemeClr>
              </a:solidFill>
              <a:latin typeface="+mj-lt"/>
              <a:ea typeface="Calibri" panose="020F0502020204030204" pitchFamily="34" charset="0"/>
              <a:cs typeface="Times New Roman" panose="02020603050405020304" pitchFamily="18" charset="0"/>
            </a:endParaRPr>
          </a:p>
          <a:p>
            <a:r>
              <a:rPr lang="ru-RU" sz="2000" b="1" dirty="0" smtClean="0">
                <a:solidFill>
                  <a:schemeClr val="accent5">
                    <a:lumMod val="75000"/>
                  </a:schemeClr>
                </a:solidFill>
                <a:latin typeface="+mj-lt"/>
                <a:ea typeface="Calibri" panose="020F0502020204030204" pitchFamily="34" charset="0"/>
                <a:cs typeface="Times New Roman" panose="02020603050405020304" pitchFamily="18" charset="0"/>
              </a:rPr>
              <a:t>Идея 3-</a:t>
            </a:r>
            <a:r>
              <a:rPr lang="ru-RU" sz="2000" dirty="0" smtClean="0"/>
              <a:t>.</a:t>
            </a:r>
            <a:endParaRPr lang="ru-RU" sz="2000" b="1" dirty="0" smtClean="0">
              <a:solidFill>
                <a:schemeClr val="accent5">
                  <a:lumMod val="75000"/>
                </a:schemeClr>
              </a:solidFill>
              <a:latin typeface="+mj-lt"/>
              <a:ea typeface="Calibri" panose="020F0502020204030204" pitchFamily="34" charset="0"/>
              <a:cs typeface="Times New Roman" panose="02020603050405020304" pitchFamily="18" charset="0"/>
            </a:endParaRPr>
          </a:p>
          <a:p>
            <a:pPr marL="457200" indent="-457200">
              <a:buAutoNum type="arabicPeriod"/>
            </a:pPr>
            <a:endParaRPr lang="ru-RU" sz="1600" b="1" dirty="0">
              <a:solidFill>
                <a:schemeClr val="accent5">
                  <a:lumMod val="75000"/>
                </a:schemeClr>
              </a:solidFill>
              <a:latin typeface="+mj-lt"/>
            </a:endParaRPr>
          </a:p>
        </p:txBody>
      </p:sp>
    </p:spTree>
    <p:extLst>
      <p:ext uri="{BB962C8B-B14F-4D97-AF65-F5344CB8AC3E}">
        <p14:creationId xmlns:p14="http://schemas.microsoft.com/office/powerpoint/2010/main" val="187420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0" y="320130"/>
            <a:ext cx="7886700" cy="551058"/>
          </a:xfrm>
        </p:spPr>
        <p:txBody>
          <a:bodyPr>
            <a:noAutofit/>
          </a:bodyPr>
          <a:lstStyle/>
          <a:p>
            <a:r>
              <a:rPr lang="ru-RU" sz="3200" b="1" i="1"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По завершению урока Вы будете знать:</a:t>
            </a:r>
            <a:endParaRPr lang="ru-RU" sz="3200" b="1" i="1" dirty="0">
              <a:solidFill>
                <a:schemeClr val="bg1"/>
              </a:solidFill>
              <a:effectLst>
                <a:outerShdw blurRad="38100" dist="38100" dir="2700000" algn="tl">
                  <a:srgbClr val="000000">
                    <a:alpha val="43137"/>
                  </a:srgbClr>
                </a:outerShdw>
              </a:effectLst>
              <a:latin typeface="+mn-lt"/>
            </a:endParaRPr>
          </a:p>
        </p:txBody>
      </p:sp>
      <p:sp>
        <p:nvSpPr>
          <p:cNvPr id="41" name="Прямоугольник 40"/>
          <p:cNvSpPr/>
          <p:nvPr/>
        </p:nvSpPr>
        <p:spPr>
          <a:xfrm>
            <a:off x="303910" y="1527274"/>
            <a:ext cx="8307430" cy="1569660"/>
          </a:xfrm>
          <a:prstGeom prst="rect">
            <a:avLst/>
          </a:prstGeom>
        </p:spPr>
        <p:txBody>
          <a:bodyPr wrap="square">
            <a:spAutoFit/>
          </a:bodyPr>
          <a:lstStyle/>
          <a:p>
            <a:pPr marL="457200" indent="-457200">
              <a:buAutoNum type="arabicPeriod"/>
            </a:pPr>
            <a:endParaRPr lang="ru-RU" sz="2000" dirty="0" smtClean="0"/>
          </a:p>
          <a:p>
            <a:pPr marL="457200" indent="-457200">
              <a:buAutoNum type="arabicPeriod"/>
            </a:pPr>
            <a:r>
              <a:rPr lang="ru-RU" sz="2000" dirty="0" smtClean="0"/>
              <a:t>.</a:t>
            </a:r>
            <a:endParaRPr lang="ru-RU" sz="2000" b="1" dirty="0" smtClean="0">
              <a:solidFill>
                <a:schemeClr val="accent5">
                  <a:lumMod val="75000"/>
                </a:schemeClr>
              </a:solidFill>
              <a:latin typeface="+mj-lt"/>
              <a:ea typeface="Calibri" panose="020F0502020204030204" pitchFamily="34" charset="0"/>
              <a:cs typeface="Times New Roman" panose="02020603050405020304" pitchFamily="18" charset="0"/>
            </a:endParaRPr>
          </a:p>
          <a:p>
            <a:r>
              <a:rPr lang="ru-RU" sz="2000" dirty="0" smtClean="0"/>
              <a:t>2 .</a:t>
            </a:r>
            <a:endParaRPr lang="ru-RU" sz="2000" b="1" dirty="0" smtClean="0">
              <a:solidFill>
                <a:schemeClr val="accent5">
                  <a:lumMod val="75000"/>
                </a:schemeClr>
              </a:solidFill>
              <a:latin typeface="+mj-lt"/>
              <a:ea typeface="Calibri" panose="020F0502020204030204" pitchFamily="34" charset="0"/>
              <a:cs typeface="Times New Roman" panose="02020603050405020304" pitchFamily="18" charset="0"/>
            </a:endParaRPr>
          </a:p>
          <a:p>
            <a:r>
              <a:rPr lang="kk-KZ" sz="2000" b="1" dirty="0" smtClean="0">
                <a:solidFill>
                  <a:schemeClr val="accent5">
                    <a:lumMod val="75000"/>
                  </a:schemeClr>
                </a:solidFill>
                <a:latin typeface="+mj-lt"/>
                <a:ea typeface="Calibri" panose="020F0502020204030204" pitchFamily="34" charset="0"/>
                <a:cs typeface="Times New Roman" panose="02020603050405020304" pitchFamily="18" charset="0"/>
              </a:rPr>
              <a:t>3.</a:t>
            </a:r>
            <a:endParaRPr lang="ru-RU" sz="2000" b="1" dirty="0">
              <a:solidFill>
                <a:schemeClr val="accent5">
                  <a:lumMod val="75000"/>
                </a:schemeClr>
              </a:solidFill>
              <a:latin typeface="+mj-lt"/>
              <a:ea typeface="Calibri" panose="020F0502020204030204" pitchFamily="34" charset="0"/>
              <a:cs typeface="Times New Roman" panose="02020603050405020304" pitchFamily="18" charset="0"/>
            </a:endParaRPr>
          </a:p>
          <a:p>
            <a:endParaRPr lang="ru-RU" sz="1600" b="1" dirty="0">
              <a:solidFill>
                <a:schemeClr val="accent5">
                  <a:lumMod val="75000"/>
                </a:schemeClr>
              </a:solidFill>
              <a:latin typeface="+mj-lt"/>
            </a:endParaRPr>
          </a:p>
        </p:txBody>
      </p:sp>
    </p:spTree>
    <p:extLst>
      <p:ext uri="{BB962C8B-B14F-4D97-AF65-F5344CB8AC3E}">
        <p14:creationId xmlns:p14="http://schemas.microsoft.com/office/powerpoint/2010/main" val="261907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1160" y="1173340"/>
            <a:ext cx="6444208" cy="369332"/>
          </a:xfrm>
          <a:prstGeom prst="rect">
            <a:avLst/>
          </a:prstGeom>
        </p:spPr>
        <p:txBody>
          <a:bodyPr wrap="square">
            <a:spAutoFit/>
          </a:bodyPr>
          <a:lstStyle/>
          <a:p>
            <a:pPr algn="ctr"/>
            <a:r>
              <a:rPr lang="ru-RU" b="1" dirty="0">
                <a:solidFill>
                  <a:srgbClr val="333333"/>
                </a:solidFill>
                <a:latin typeface="Open Sans"/>
              </a:rPr>
              <a:t>Краткий обзор по истории развития оптической связи</a:t>
            </a:r>
            <a:endParaRPr lang="ru-RU" b="1" i="0" dirty="0">
              <a:solidFill>
                <a:srgbClr val="333333"/>
              </a:solidFill>
              <a:effectLst/>
              <a:latin typeface="Open Sans"/>
            </a:endParaRPr>
          </a:p>
        </p:txBody>
      </p:sp>
      <p:sp>
        <p:nvSpPr>
          <p:cNvPr id="5" name="Прямоугольник 4"/>
          <p:cNvSpPr/>
          <p:nvPr/>
        </p:nvSpPr>
        <p:spPr>
          <a:xfrm>
            <a:off x="395536" y="1844824"/>
            <a:ext cx="8201219" cy="4247317"/>
          </a:xfrm>
          <a:prstGeom prst="rect">
            <a:avLst/>
          </a:prstGeom>
        </p:spPr>
        <p:txBody>
          <a:bodyPr wrap="square">
            <a:spAutoFit/>
          </a:bodyPr>
          <a:lstStyle/>
          <a:p>
            <a:pPr indent="457200"/>
            <a:r>
              <a:rPr lang="ru-RU" dirty="0">
                <a:solidFill>
                  <a:srgbClr val="333333"/>
                </a:solidFill>
                <a:latin typeface="Verdana" panose="020B0604030504040204" pitchFamily="34" charset="0"/>
              </a:rPr>
              <a:t>Использование света для передачи информации имеет давнюю историю. Световыми сигналами пользовались еще тогда, когда и не существовало понятия «электрическая связь». В тот период в качестве источников оптического излучения использовали Солнце или костры. Лучи света, моделированные дымом, лопастями семафора или иными приспособлениями, передавались в пределах прямой видимости. </a:t>
            </a:r>
            <a:endParaRPr lang="ru-RU" dirty="0" smtClean="0">
              <a:solidFill>
                <a:srgbClr val="333333"/>
              </a:solidFill>
              <a:latin typeface="Verdana" panose="020B0604030504040204" pitchFamily="34" charset="0"/>
            </a:endParaRPr>
          </a:p>
          <a:p>
            <a:pPr indent="457200"/>
            <a:r>
              <a:rPr lang="ru-RU" dirty="0" smtClean="0"/>
              <a:t>Американец </a:t>
            </a:r>
            <a:r>
              <a:rPr lang="ru-RU" dirty="0"/>
              <a:t>Александр Грэхем Белл в 1880 г. изобрел </a:t>
            </a:r>
            <a:r>
              <a:rPr lang="ru-RU" dirty="0" err="1"/>
              <a:t>фотофон</a:t>
            </a:r>
            <a:r>
              <a:rPr lang="ru-RU" dirty="0"/>
              <a:t>, в котором речевые сигналы могли передаваться с помощью света</a:t>
            </a:r>
            <a:r>
              <a:rPr lang="ru-RU" dirty="0" smtClean="0"/>
              <a:t>.</a:t>
            </a:r>
          </a:p>
          <a:p>
            <a:pPr indent="457200"/>
            <a:r>
              <a:rPr lang="ru-RU" dirty="0" smtClean="0"/>
              <a:t> </a:t>
            </a:r>
            <a:r>
              <a:rPr lang="ru-RU" dirty="0"/>
              <a:t>После экспериментов Белла в области модуляции света и </a:t>
            </a:r>
            <a:r>
              <a:rPr lang="ru-RU" dirty="0" err="1"/>
              <a:t>Тиндаля</a:t>
            </a:r>
            <a:r>
              <a:rPr lang="ru-RU" dirty="0"/>
              <a:t> в области управляемой передачи света американец Норманн Р. Френч лишь в 1934 г. получил патент на оптическую телефонную систему, в которой речевые сигналы могут передаваться через сеть оптических кабелей, изготавливаемых из стержней чистого стекла или аналогичного материала с низким коэффициентом затухания на рабочей длине волны.</a:t>
            </a:r>
          </a:p>
        </p:txBody>
      </p:sp>
      <p:sp>
        <p:nvSpPr>
          <p:cNvPr id="6" name="Заголовок 1"/>
          <p:cNvSpPr>
            <a:spLocks noGrp="1"/>
          </p:cNvSpPr>
          <p:nvPr>
            <p:ph type="title"/>
          </p:nvPr>
        </p:nvSpPr>
        <p:spPr>
          <a:xfrm>
            <a:off x="303910" y="320130"/>
            <a:ext cx="7886700" cy="551058"/>
          </a:xfrm>
        </p:spPr>
        <p:txBody>
          <a:bodyPr>
            <a:noAutofit/>
          </a:bodyPr>
          <a:lstStyle/>
          <a:p>
            <a:r>
              <a:rPr lang="ru-RU" sz="3200" b="1" i="1"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Введение</a:t>
            </a:r>
            <a:endParaRPr lang="ru-RU" sz="3200" b="1" i="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6882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95536" y="404664"/>
            <a:ext cx="8352927" cy="5688632"/>
          </a:xfrm>
        </p:spPr>
        <p:txBody>
          <a:bodyPr/>
          <a:lstStyle/>
          <a:p>
            <a:pPr marL="182880" indent="0" fontAlgn="auto" hangingPunct="0">
              <a:spcAft>
                <a:spcPts val="0"/>
              </a:spcAft>
              <a:buClr>
                <a:schemeClr val="accent6">
                  <a:lumMod val="75000"/>
                </a:schemeClr>
              </a:buClr>
              <a:buFont typeface="Georgia" pitchFamily="18" charset="0"/>
              <a:buNone/>
              <a:defRPr/>
            </a:pPr>
            <a:r>
              <a:rPr lang="ru-RU" sz="2400" dirty="0">
                <a:effectLst/>
              </a:rPr>
              <a:t>Оптическое волокно в настоящее время считается самой совершенной физической средой для передачи информации, а также самой перспективной средой для передачи больших потоков информации на значительные расстояния. Основанием для такого заключения является ряд особенностей, присущих оптическим волокнам.</a:t>
            </a:r>
            <a:br>
              <a:rPr lang="ru-RU" sz="2400" dirty="0">
                <a:effectLst/>
              </a:rPr>
            </a:br>
            <a:r>
              <a:rPr lang="ru-RU" sz="2400" dirty="0">
                <a:effectLst/>
              </a:rPr>
              <a:t>Физические особенности:</a:t>
            </a:r>
            <a:br>
              <a:rPr lang="ru-RU" sz="2400" dirty="0">
                <a:effectLst/>
              </a:rPr>
            </a:br>
            <a:r>
              <a:rPr lang="ru-RU" sz="2400" dirty="0">
                <a:effectLst/>
              </a:rPr>
              <a:t>1. Стекловолокно обладает значительной </a:t>
            </a:r>
            <a:r>
              <a:rPr lang="ru-RU" sz="2400" dirty="0" err="1">
                <a:effectLst/>
              </a:rPr>
              <a:t>широкополосностью</a:t>
            </a:r>
            <a:r>
              <a:rPr lang="ru-RU" sz="2400" dirty="0">
                <a:effectLst/>
              </a:rPr>
              <a:t>, которая обусловлена чрезвычайно высокой частотой несущей 10</a:t>
            </a:r>
            <a:r>
              <a:rPr lang="ru-RU" sz="2400" baseline="30000" dirty="0">
                <a:effectLst/>
              </a:rPr>
              <a:t>14</a:t>
            </a:r>
            <a:r>
              <a:rPr lang="ru-RU" sz="2400" dirty="0">
                <a:effectLst/>
              </a:rPr>
              <a:t> Гц. Это означает, что по оптическим линиям связи можно передавать информацию со скоростью порядка 10</a:t>
            </a:r>
            <a:r>
              <a:rPr lang="ru-RU" sz="2400" baseline="30000" dirty="0">
                <a:effectLst/>
              </a:rPr>
              <a:t>12</a:t>
            </a:r>
            <a:r>
              <a:rPr lang="ru-RU" sz="2400" dirty="0">
                <a:effectLst/>
              </a:rPr>
              <a:t> бит/с. Другими словами по одному стекловолокну можно передать одновременно 10 </a:t>
            </a:r>
            <a:r>
              <a:rPr lang="ru-RU" sz="2400" dirty="0" err="1">
                <a:effectLst/>
              </a:rPr>
              <a:t>милиионов</a:t>
            </a:r>
            <a:r>
              <a:rPr lang="ru-RU" sz="2400" dirty="0">
                <a:effectLst/>
              </a:rPr>
              <a:t> телефонных разговоров и миллион видеосигналов. </a:t>
            </a:r>
            <a:endParaRPr lang="ru-RU" sz="2400" dirty="0"/>
          </a:p>
        </p:txBody>
      </p:sp>
    </p:spTree>
    <p:extLst>
      <p:ext uri="{BB962C8B-B14F-4D97-AF65-F5344CB8AC3E}">
        <p14:creationId xmlns:p14="http://schemas.microsoft.com/office/powerpoint/2010/main" val="103095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95536" y="404664"/>
            <a:ext cx="8352927" cy="5976664"/>
          </a:xfrm>
        </p:spPr>
        <p:txBody>
          <a:bodyPr/>
          <a:lstStyle/>
          <a:p>
            <a:pPr marL="182880" indent="0" fontAlgn="auto" hangingPunct="0">
              <a:spcAft>
                <a:spcPts val="0"/>
              </a:spcAft>
              <a:buClr>
                <a:schemeClr val="accent6">
                  <a:lumMod val="75000"/>
                </a:schemeClr>
              </a:buClr>
              <a:buFont typeface="Georgia" pitchFamily="18" charset="0"/>
              <a:buNone/>
              <a:defRPr/>
            </a:pPr>
            <a:r>
              <a:rPr lang="ru-RU" sz="2000" dirty="0">
                <a:effectLst/>
              </a:rPr>
              <a:t>В оптическом волокне могут распространяться световые сигналы двух разных ортогональных поляризаций, что позволяет удвоить пропускную способность оптического канала связи. На сегодняшний день предел по плотности передаваемой информации по оптическому волокну не достигнут.</a:t>
            </a:r>
            <a:br>
              <a:rPr lang="ru-RU" sz="2000" dirty="0">
                <a:effectLst/>
              </a:rPr>
            </a:br>
            <a:r>
              <a:rPr lang="ru-RU" sz="2000" dirty="0">
                <a:effectLst/>
              </a:rPr>
              <a:t>2. Стекловолокно обладает очень малым затуханием (по сравнению с другими средами). Лучшие образцы российского волокна имеют затухание 0,22 дБ/км на длине волны 1,55 мкм, что позволяет строить линии связи длиной до 100 км без регенерации сигналов. Для сравнения, лучшее волокно </a:t>
            </a:r>
            <a:r>
              <a:rPr lang="ru-RU" sz="2000" dirty="0" err="1">
                <a:effectLst/>
              </a:rPr>
              <a:t>Sumitomo</a:t>
            </a:r>
            <a:r>
              <a:rPr lang="ru-RU" sz="2000" dirty="0">
                <a:effectLst/>
              </a:rPr>
              <a:t> на длине волны 1,55 мкм имеет затухание 0,154 дБ/км. В оптических лабораториях США разрабатываются еще более “прозрачные”, так называемые </a:t>
            </a:r>
            <a:r>
              <a:rPr lang="ru-RU" sz="2000" dirty="0" err="1">
                <a:effectLst/>
              </a:rPr>
              <a:t>фторцирконатные</a:t>
            </a:r>
            <a:r>
              <a:rPr lang="ru-RU" sz="2000" dirty="0">
                <a:effectLst/>
              </a:rPr>
              <a:t> волокна с теоретическим пределом порядка 0,02 дБ/км на длине волны 2,5 мкм. Лабораторные исследования показали, что на основе таких волокон могут быть созданы линии связи с </a:t>
            </a:r>
            <a:r>
              <a:rPr lang="ru-RU" sz="2000" dirty="0" err="1">
                <a:effectLst/>
              </a:rPr>
              <a:t>регерационными</a:t>
            </a:r>
            <a:r>
              <a:rPr lang="ru-RU" sz="2000" dirty="0">
                <a:effectLst/>
              </a:rPr>
              <a:t> участками через 4600 км при скорости передачи 1 Гбит/с. </a:t>
            </a:r>
            <a:endParaRPr lang="ru-RU" sz="2000" dirty="0"/>
          </a:p>
        </p:txBody>
      </p:sp>
    </p:spTree>
    <p:extLst>
      <p:ext uri="{BB962C8B-B14F-4D97-AF65-F5344CB8AC3E}">
        <p14:creationId xmlns:p14="http://schemas.microsoft.com/office/powerpoint/2010/main" val="2185918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95536" y="404664"/>
            <a:ext cx="8352927" cy="5976664"/>
          </a:xfrm>
        </p:spPr>
        <p:txBody>
          <a:bodyPr/>
          <a:lstStyle/>
          <a:p>
            <a:pPr marL="182880" indent="0" fontAlgn="auto" hangingPunct="0">
              <a:spcAft>
                <a:spcPts val="0"/>
              </a:spcAft>
              <a:buClr>
                <a:schemeClr val="accent6">
                  <a:lumMod val="75000"/>
                </a:schemeClr>
              </a:buClr>
              <a:buFont typeface="Georgia" pitchFamily="18" charset="0"/>
              <a:buNone/>
              <a:defRPr/>
            </a:pPr>
            <a:r>
              <a:rPr lang="ru-RU" sz="2200" dirty="0">
                <a:effectLst/>
              </a:rPr>
              <a:t>Технические особенности:</a:t>
            </a:r>
            <a:br>
              <a:rPr lang="ru-RU" sz="2200" dirty="0">
                <a:effectLst/>
              </a:rPr>
            </a:br>
            <a:r>
              <a:rPr lang="ru-RU" sz="2200" dirty="0">
                <a:effectLst/>
              </a:rPr>
              <a:t>1. Волокно изготавливается из кварца, основу которого составляет двуокись кремния, широко распространенного, а поэтому недорого материала, в отличие от меди.</a:t>
            </a:r>
            <a:br>
              <a:rPr lang="ru-RU" sz="2200" dirty="0">
                <a:effectLst/>
              </a:rPr>
            </a:br>
            <a:r>
              <a:rPr lang="ru-RU" sz="2200" dirty="0">
                <a:effectLst/>
              </a:rPr>
              <a:t>2. Оптические волокна имеют диаметр около 100 мкм, т.е. очень компактны и легки, что делает их </a:t>
            </a:r>
            <a:r>
              <a:rPr lang="ru-RU" sz="2200" dirty="0" smtClean="0">
                <a:effectLst/>
              </a:rPr>
              <a:t>перспектив-</a:t>
            </a:r>
            <a:r>
              <a:rPr lang="ru-RU" sz="2200" dirty="0" err="1" smtClean="0">
                <a:effectLst/>
              </a:rPr>
              <a:t>ными</a:t>
            </a:r>
            <a:r>
              <a:rPr lang="ru-RU" sz="2200" dirty="0" smtClean="0">
                <a:effectLst/>
              </a:rPr>
              <a:t> </a:t>
            </a:r>
            <a:r>
              <a:rPr lang="ru-RU" sz="2200" dirty="0">
                <a:effectLst/>
              </a:rPr>
              <a:t>для использования в кабельной технике.</a:t>
            </a:r>
            <a:br>
              <a:rPr lang="ru-RU" sz="2200" dirty="0">
                <a:effectLst/>
              </a:rPr>
            </a:br>
            <a:r>
              <a:rPr lang="ru-RU" sz="2200" dirty="0">
                <a:effectLst/>
              </a:rPr>
              <a:t>3. Стекловолокна не являются металлом, поэтому при строительстве систем связи автоматически достигается гальваническая развязка сегментов. Применяя особо прочный пластик, на кабельных заводах изготавливают самонесущие подвесные кабели, не содержащие металла и тем самым безопасные в электрическом отношении. Такие кабели можно монтировать, например, на опорах контактной сети, экономя значительные средства на прокладку кабеля и организацию переходов через реки и другие преграды. </a:t>
            </a:r>
            <a:r>
              <a:rPr lang="ru-RU" sz="2400" dirty="0">
                <a:effectLst/>
              </a:rPr>
              <a:t/>
            </a:r>
            <a:br>
              <a:rPr lang="ru-RU" sz="2400" dirty="0">
                <a:effectLst/>
              </a:rPr>
            </a:br>
            <a:endParaRPr lang="ru-RU" sz="2400" dirty="0"/>
          </a:p>
        </p:txBody>
      </p:sp>
    </p:spTree>
    <p:extLst>
      <p:ext uri="{BB962C8B-B14F-4D97-AF65-F5344CB8AC3E}">
        <p14:creationId xmlns:p14="http://schemas.microsoft.com/office/powerpoint/2010/main" val="3373692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95536" y="404664"/>
            <a:ext cx="8352927" cy="5976664"/>
          </a:xfrm>
        </p:spPr>
        <p:txBody>
          <a:bodyPr/>
          <a:lstStyle/>
          <a:p>
            <a:pPr marL="182880" indent="0" fontAlgn="auto" hangingPunct="0">
              <a:spcAft>
                <a:spcPts val="0"/>
              </a:spcAft>
              <a:buClr>
                <a:schemeClr val="accent6">
                  <a:lumMod val="75000"/>
                </a:schemeClr>
              </a:buClr>
              <a:buFont typeface="Georgia" pitchFamily="18" charset="0"/>
              <a:buNone/>
              <a:defRPr/>
            </a:pPr>
            <a:r>
              <a:rPr lang="ru-RU" sz="2400" dirty="0">
                <a:effectLst/>
              </a:rPr>
              <a:t>4. Системы связи на основе оптических волокон устойчивы к электромагнитным </a:t>
            </a:r>
            <a:r>
              <a:rPr lang="ru-RU" sz="2400" dirty="0" smtClean="0">
                <a:effectLst/>
              </a:rPr>
              <a:t>полям.</a:t>
            </a:r>
            <a:r>
              <a:rPr lang="ru-RU" sz="2400" dirty="0">
                <a:effectLst/>
              </a:rPr>
              <a:t/>
            </a:r>
            <a:br>
              <a:rPr lang="ru-RU" sz="2400" dirty="0">
                <a:effectLst/>
              </a:rPr>
            </a:br>
            <a:r>
              <a:rPr lang="ru-RU" sz="2400" dirty="0">
                <a:effectLst/>
              </a:rPr>
              <a:t>5. Важным свойством оптического волокна является </a:t>
            </a:r>
            <a:r>
              <a:rPr lang="ru-RU" sz="2400" u="sng" dirty="0">
                <a:solidFill>
                  <a:srgbClr val="FF0000"/>
                </a:solidFill>
                <a:effectLst/>
              </a:rPr>
              <a:t>долговечность. </a:t>
            </a:r>
            <a:r>
              <a:rPr lang="ru-RU" sz="2400" dirty="0">
                <a:effectLst/>
              </a:rPr>
              <a:t>Время жизни волокна превышает 25 лет, что позволяет проложить оптико-волоконный кабель один раз и, по мере необходимости, наращивать пропускную способность канала путем замены передатчиков и приемников на более быстродействующие. </a:t>
            </a:r>
            <a:r>
              <a:rPr lang="ru-RU" sz="2400" dirty="0" smtClean="0">
                <a:effectLst/>
              </a:rPr>
              <a:t>Эффективность </a:t>
            </a:r>
            <a:r>
              <a:rPr lang="ru-RU" sz="2400" dirty="0">
                <a:effectLst/>
              </a:rPr>
              <a:t>применения тех или иных линий связи во многом зависит от потребного количества каналов. Известно, что с увеличением числа каналов стоимость 1 </a:t>
            </a:r>
            <a:r>
              <a:rPr lang="ru-RU" sz="2400" dirty="0" err="1">
                <a:effectLst/>
              </a:rPr>
              <a:t>кан</a:t>
            </a:r>
            <a:r>
              <a:rPr lang="ru-RU" sz="2400" dirty="0">
                <a:effectLst/>
              </a:rPr>
              <a:t>.-км линии связи снижается. Целесообразность применения различных направляющих систем передачи в зависимости от  потребного числа каналов приведена на рис. 1.</a:t>
            </a:r>
            <a:br>
              <a:rPr lang="ru-RU" sz="2400" dirty="0">
                <a:effectLst/>
              </a:rPr>
            </a:br>
            <a:endParaRPr lang="ru-RU" sz="2400" dirty="0"/>
          </a:p>
        </p:txBody>
      </p:sp>
    </p:spTree>
    <p:extLst>
      <p:ext uri="{BB962C8B-B14F-4D97-AF65-F5344CB8AC3E}">
        <p14:creationId xmlns:p14="http://schemas.microsoft.com/office/powerpoint/2010/main" val="60700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95536" y="404664"/>
            <a:ext cx="8352927" cy="5976664"/>
          </a:xfrm>
        </p:spPr>
        <p:txBody>
          <a:bodyPr/>
          <a:lstStyle/>
          <a:p>
            <a:pPr fontAlgn="auto" hangingPunct="0">
              <a:spcAft>
                <a:spcPts val="0"/>
              </a:spcAft>
              <a:buClr>
                <a:schemeClr val="accent6">
                  <a:lumMod val="75000"/>
                </a:schemeClr>
              </a:buClr>
              <a:defRPr/>
            </a:pPr>
            <a:r>
              <a:rPr lang="ru-RU" sz="2400" dirty="0" smtClean="0">
                <a:effectLst/>
              </a:rPr>
              <a:t>Особенности</a:t>
            </a:r>
            <a:r>
              <a:rPr lang="ru-RU" sz="2400" i="1" u="sng" dirty="0" smtClean="0">
                <a:solidFill>
                  <a:srgbClr val="FF0000"/>
                </a:solidFill>
                <a:effectLst/>
              </a:rPr>
              <a:t>:</a:t>
            </a:r>
            <a:r>
              <a:rPr lang="ru-RU" sz="2400" dirty="0">
                <a:effectLst/>
              </a:rPr>
              <a:t/>
            </a:r>
            <a:br>
              <a:rPr lang="ru-RU" sz="2400" dirty="0">
                <a:effectLst/>
              </a:rPr>
            </a:br>
            <a:r>
              <a:rPr lang="ru-RU" sz="2400" dirty="0">
                <a:effectLst/>
              </a:rPr>
              <a:t>1. При создании линии связи требуются высоконадежные активные элементы, преобразующие электрические сигналы в оптические и наоборот, производство которых стоит очень дорого.</a:t>
            </a:r>
            <a:br>
              <a:rPr lang="ru-RU" sz="2400" dirty="0">
                <a:effectLst/>
              </a:rPr>
            </a:br>
            <a:r>
              <a:rPr lang="ru-RU" sz="2400" dirty="0">
                <a:effectLst/>
              </a:rPr>
              <a:t>2. Другой недостаток заключается в том, что для монтажа оптических волокон требуется прецизионное, о потому дорогое технологическое оборудование.</a:t>
            </a:r>
            <a:br>
              <a:rPr lang="ru-RU" sz="2400" dirty="0">
                <a:effectLst/>
              </a:rPr>
            </a:br>
            <a:r>
              <a:rPr lang="ru-RU" sz="2400" dirty="0">
                <a:effectLst/>
              </a:rPr>
              <a:t>3. Как следствие, при аварии (обрыве) оптического кабеля затраты на восстановление выше, чем при работе с традиционными кабелями с медными жилами.</a:t>
            </a:r>
            <a:br>
              <a:rPr lang="ru-RU" sz="2400" dirty="0">
                <a:effectLst/>
              </a:rPr>
            </a:br>
            <a:endParaRPr lang="ru-RU" sz="2400" dirty="0"/>
          </a:p>
        </p:txBody>
      </p:sp>
    </p:spTree>
    <p:extLst>
      <p:ext uri="{BB962C8B-B14F-4D97-AF65-F5344CB8AC3E}">
        <p14:creationId xmlns:p14="http://schemas.microsoft.com/office/powerpoint/2010/main" val="817696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2318</TotalTime>
  <Words>565</Words>
  <Application>Microsoft Office PowerPoint</Application>
  <PresentationFormat>Экран (4:3)</PresentationFormat>
  <Paragraphs>56</Paragraphs>
  <Slides>18</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18</vt:i4>
      </vt:variant>
    </vt:vector>
  </HeadingPairs>
  <TitlesOfParts>
    <vt:vector size="29" baseType="lpstr">
      <vt:lpstr>Arial</vt:lpstr>
      <vt:lpstr>Calibri</vt:lpstr>
      <vt:lpstr>Calibri Light</vt:lpstr>
      <vt:lpstr>Corbel</vt:lpstr>
      <vt:lpstr>Georgia</vt:lpstr>
      <vt:lpstr>Open Sans</vt:lpstr>
      <vt:lpstr>Times New Roman</vt:lpstr>
      <vt:lpstr>TimesNewRomanPSMT</vt:lpstr>
      <vt:lpstr>Verdana</vt:lpstr>
      <vt:lpstr>Wingdings-Regular</vt:lpstr>
      <vt:lpstr>Тема Office</vt:lpstr>
      <vt:lpstr>Технология оптической связи Лекция 1</vt:lpstr>
      <vt:lpstr>Содержание</vt:lpstr>
      <vt:lpstr>По завершению урока Вы будете знать:</vt:lpstr>
      <vt:lpstr>Введение</vt:lpstr>
      <vt:lpstr>Оптическое волокно в настоящее время считается самой совершенной физической средой для передачи информации, а также самой перспективной средой для передачи больших потоков информации на значительные расстояния. Основанием для такого заключения является ряд особенностей, присущих оптическим волокнам. Физические особенности: 1. Стекловолокно обладает значительной широкополосностью, которая обусловлена чрезвычайно высокой частотой несущей 1014 Гц. Это означает, что по оптическим линиям связи можно передавать информацию со скоростью порядка 1012 бит/с. Другими словами по одному стекловолокну можно передать одновременно 10 милиионов телефонных разговоров и миллион видеосигналов. </vt:lpstr>
      <vt:lpstr>В оптическом волокне могут распространяться световые сигналы двух разных ортогональных поляризаций, что позволяет удвоить пропускную способность оптического канала связи. На сегодняшний день предел по плотности передаваемой информации по оптическому волокну не достигнут. 2. Стекловолокно обладает очень малым затуханием (по сравнению с другими средами). Лучшие образцы российского волокна имеют затухание 0,22 дБ/км на длине волны 1,55 мкм, что позволяет строить линии связи длиной до 100 км без регенерации сигналов. Для сравнения, лучшее волокно Sumitomo на длине волны 1,55 мкм имеет затухание 0,154 дБ/км. В оптических лабораториях США разрабатываются еще более “прозрачные”, так называемые фторцирконатные волокна с теоретическим пределом порядка 0,02 дБ/км на длине волны 2,5 мкм. Лабораторные исследования показали, что на основе таких волокон могут быть созданы линии связи с регерационными участками через 4600 км при скорости передачи 1 Гбит/с. </vt:lpstr>
      <vt:lpstr>Технические особенности: 1. Волокно изготавливается из кварца, основу которого составляет двуокись кремния, широко распространенного, а поэтому недорого материала, в отличие от меди. 2. Оптические волокна имеют диаметр около 100 мкм, т.е. очень компактны и легки, что делает их перспектив-ными для использования в кабельной технике. 3. Стекловолокна не являются металлом, поэтому при строительстве систем связи автоматически достигается гальваническая развязка сегментов. Применяя особо прочный пластик, на кабельных заводах изготавливают самонесущие подвесные кабели, не содержащие металла и тем самым безопасные в электрическом отношении. Такие кабели можно монтировать, например, на опорах контактной сети, экономя значительные средства на прокладку кабеля и организацию переходов через реки и другие преграды.  </vt:lpstr>
      <vt:lpstr>4. Системы связи на основе оптических волокон устойчивы к электромагнитным полям. 5. Важным свойством оптического волокна является долговечность. Время жизни волокна превышает 25 лет, что позволяет проложить оптико-волоконный кабель один раз и, по мере необходимости, наращивать пропускную способность канала путем замены передатчиков и приемников на более быстродействующие. Эффективность применения тех или иных линий связи во многом зависит от потребного количества каналов. Известно, что с увеличением числа каналов стоимость 1 кан.-км линии связи снижается. Целесообразность применения различных направляющих систем передачи в зависимости от  потребного числа каналов приведена на рис. 1. </vt:lpstr>
      <vt:lpstr>Особенности: 1. При создании линии связи требуются высоконадежные активные элементы, преобразующие электрические сигналы в оптические и наоборот, производство которых стоит очень дорого. 2. Другой недостаток заключается в том, что для монтажа оптических волокон требуется прецизионное, о потому дорогое технологическое оборудование. 3. Как следствие, при аварии (обрыве) оптического кабеля затраты на восстановление выше, чем при работе с традиционными кабелями с медными жилами. </vt:lpstr>
      <vt:lpstr>Презентация PowerPoint</vt:lpstr>
      <vt:lpstr>Из чего состоит оптоволокно?</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  1.Иванов С.И., Коршунов В.Н., Ксенофонтов С.И. Сборник упражнений и задач по волоконно-оптическим линиям связи: Учебное пособие/МЭИ.-М. 2. Copyright c НТО ≪ИРЭ-ПОЛЮС≫ C. Л. Денисов Подводные оптические кабели. Лит.обзор  3.Гроднев И.И., Верник С.М., Кочановский Л.Н. Линии связи - М.  1995.  4.Убайдуллаев Р.Р. Волоконно-оптические сети. – М.: Эко-Трендз, 2000. – 267 с.  5. Н.А. Рыбаков, А.П. Рыбаков МОДЕЛИРОВАНИЕ ПРОЦЕССА РАСПРОСТРАНЕНИЯ ЭЛЕКТРОМАГНИТНЫХ ВОЛН ПО ОПТИЧЕСКОМУ ВОЛОКНУ. Пермь 2011. 6.Скляров О.К. Современные волоконно-оптические системы передачи, аппаратура и элементы. – М.: СОЛОН-Р, 2001. – 238 с.   7.Девицына С.Н. Проектирование магистральных и внутризоновых волоконно-оптических линий связи с применением оборудования синхронной цифровой иерархии (SDH): Уч. пособие. – Ижевск: ИжГТУ, 2003. – 88 с.  8.Б.В.Шевкопляс, Элементы схемотехники оптоволоконных систем.  10.Бутусов М.М. Волоконная оптика и приборостроение.- М.: Машиностроение, 1987. 11.Гитин В.Я., Кочановский Л.Н. Волоконно-оптические системы передачи, М. Радиосвязь, 2003  12.УМК «Оптоволоконные системы в телекоммуникациях» 2011 13. Методические указания к практическим занятиям</vt:lpstr>
      <vt:lpstr>       Спасибо за внимание!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Alisher Omar</dc:creator>
  <cp:lastModifiedBy>User</cp:lastModifiedBy>
  <cp:revision>294</cp:revision>
  <dcterms:created xsi:type="dcterms:W3CDTF">2017-10-09T05:58:02Z</dcterms:created>
  <dcterms:modified xsi:type="dcterms:W3CDTF">2022-08-13T14:51:40Z</dcterms:modified>
</cp:coreProperties>
</file>