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6" r:id="rId4"/>
    <p:sldId id="275" r:id="rId5"/>
    <p:sldId id="283" r:id="rId6"/>
    <p:sldId id="282" r:id="rId7"/>
    <p:sldId id="287" r:id="rId8"/>
    <p:sldId id="277" r:id="rId9"/>
    <p:sldId id="286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inur_k_75@mail.ru" TargetMode="External"/><Relationship Id="rId4" Type="http://schemas.openxmlformats.org/officeDocument/2006/relationships/hyperlink" Target="mailto:a.Kuttybayeva@satbayev.university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Практическая работа №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400" b="1" dirty="0" smtClean="0"/>
              <a:t>Расчет </a:t>
            </a:r>
            <a:r>
              <a:rPr lang="kk-KZ" sz="4400" b="1" dirty="0" smtClean="0"/>
              <a:t>оптических </a:t>
            </a:r>
            <a:r>
              <a:rPr lang="ru-RU" sz="4400" b="1" dirty="0" smtClean="0"/>
              <a:t>волокон</a:t>
            </a:r>
            <a:endParaRPr lang="ru-RU" sz="4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39899" y="3999902"/>
            <a:ext cx="620549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</a:t>
            </a:r>
            <a:r>
              <a:rPr 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Куттыбаева</a:t>
            </a:r>
            <a:r>
              <a:rPr 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А.Е.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канд.экон.наук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kk-KZ" b="1" dirty="0" smtClean="0">
                <a:solidFill>
                  <a:schemeClr val="bg1"/>
                </a:solidFill>
              </a:rPr>
              <a:t>сениор-</a:t>
            </a:r>
            <a:r>
              <a:rPr lang="ru-RU" b="1" dirty="0" smtClean="0">
                <a:solidFill>
                  <a:schemeClr val="bg1"/>
                </a:solidFill>
              </a:rPr>
              <a:t>лектор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err="1" smtClean="0">
                <a:hlinkClick r:id="rId4"/>
              </a:rPr>
              <a:t>a.Kuttybayeva@satbayev.university</a:t>
            </a:r>
            <a:r>
              <a:rPr lang="en-US" b="1" dirty="0" smtClean="0"/>
              <a:t>, </a:t>
            </a:r>
            <a:r>
              <a:rPr lang="en-US" b="1" dirty="0" smtClean="0">
                <a:hlinkClick r:id="rId5"/>
              </a:rPr>
              <a:t>ainur_k_75@mail.ru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endParaRPr lang="ru-RU" sz="1800" dirty="0" smtClean="0"/>
          </a:p>
        </p:txBody>
      </p:sp>
      <p:pic>
        <p:nvPicPr>
          <p:cNvPr id="6157" name="Рисунок 1" descr="http://lib.aipet.kz/aies/facultet/frts/kaf_tks/19/umm/tks_10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14300" cy="2190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57158" y="3000372"/>
            <a:ext cx="8215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82006"/>
              </p:ext>
            </p:extLst>
          </p:nvPr>
        </p:nvGraphicFramePr>
        <p:xfrm>
          <a:off x="223186" y="1437044"/>
          <a:ext cx="8483314" cy="4732020"/>
        </p:xfrm>
        <a:graphic>
          <a:graphicData uri="http://schemas.openxmlformats.org/drawingml/2006/table">
            <a:tbl>
              <a:tblPr/>
              <a:tblGrid>
                <a:gridCol w="82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3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48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33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13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14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48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148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148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148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8252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89991"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Предпоследняя цифра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ID </a:t>
                      </a:r>
                      <a:r>
                        <a:rPr lang="kk-KZ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карты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54">
                <a:tc gridSpan="2">
                  <a:txBody>
                    <a:bodyPr/>
                    <a:lstStyle/>
                    <a:p>
                      <a:pPr indent="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8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2а, мкм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r>
                        <a:rPr lang="kk-KZ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2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</a:t>
                      </a: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мкм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200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200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200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200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57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</a:t>
                      </a:r>
                      <a:r>
                        <a:rPr lang="ru-RU" sz="1800" baseline="-25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1.56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1.57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1.505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1.505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1.55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57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800" baseline="-25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n-US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48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n-US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47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42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</a:t>
                      </a: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(λ), пс/(нм·км)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-18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-20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-20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-5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-18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42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В(λ), пс/(нм·км)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899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∆l, нм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ru-RU" sz="18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933" marR="2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65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dirty="0"/>
              <a:t>Определить параметры оптического </a:t>
            </a:r>
            <a:r>
              <a:rPr lang="ru-RU" sz="2000" dirty="0" smtClean="0"/>
              <a:t>волокна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087" y="1295049"/>
            <a:ext cx="8422401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настоящее время волоконно-оптические пинии связи прочно занимают свои позиции и интенсивно развиваются.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мире телекоммуникаций происходит стремительный переход от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многомодовых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одномодовым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оптическим волокнам (ОВ), увели­чивается число ОВ в кабелях, расширяется ассортимент оптических элементов, линии связи работают на волне 1,55 мкм, увеличивают­ся длина участков регенерации - с десятков до сотен километров и скорость передачи - до нескольких гигабит в секунду, использует­ся спектральное уплотнение, внедряются эрбиевые усилители. Приоритет отдается междугородным и международным линиям, а также линиям абонентской связи.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Стремительными темпами идет замена кабелей с металличе­скими жилами на волоконно-оптические кабели на всех участках сетей, в том числе и на абонентских линиях города и села. Перспек­тивными являются наземные и подводные ВОЛС. Длительный срок службы (25 лет) и закрытая (не зависит от метеорологических усло­вий) система связи также являются преимуществами ВОЛС.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3910" y="2062321"/>
            <a:ext cx="8490134" cy="4489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увеличением разности между показателями преломления сердце­вины и оболочки возрастает значение числовой апертуры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улуч­шает эффективность ввода света от источника излучения в волокно. Однако волокна с большей числовой апертурой имеют и большую дис­персию, что является отрицательным фактором.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всех лучей, падающих на торец волокна в пределах апертуры, вдоль оси волокна будут распространяться лишь те, которые в ре­зультате многократных отражений от границ интерферируют в фазе, т.е. не подвергаются «самогашению». При электромагнитном под­ходе этим лучам соответствуют моды, которые в поперечном сече­нии волокна образуют стоячую волну (свет замкнут в сердцевине волокна).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Рассчитать входную угловую и числовую апертуру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светово­да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показателем преломления сердцевины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1,47 и оболочки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1,46 при падении света на торец волокна из воздушной среды.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3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96" y="1199510"/>
            <a:ext cx="8112861" cy="549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2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dirty="0" smtClean="0">
                <a:solidFill>
                  <a:schemeClr val="accent2"/>
                </a:solidFill>
              </a:rPr>
              <a:t>М И Н И С Т Е Р С Т В О      </a:t>
            </a:r>
            <a:r>
              <a:rPr lang="ru-RU" sz="800" dirty="0" err="1" smtClean="0">
                <a:solidFill>
                  <a:schemeClr val="accent2"/>
                </a:solidFill>
              </a:rPr>
              <a:t>О</a:t>
            </a:r>
            <a:r>
              <a:rPr lang="ru-RU" sz="800" dirty="0" smtClean="0">
                <a:solidFill>
                  <a:schemeClr val="accent2"/>
                </a:solidFill>
              </a:rPr>
              <a:t> Б Р А З О В А Н И Я    И    Н А У К И     Р Е С П У Б Л И К И     К А З А Х С Т А Н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dirty="0" smtClean="0">
                <a:solidFill>
                  <a:schemeClr val="accent2"/>
                </a:solidFill>
              </a:rPr>
            </a:br>
            <a:endParaRPr lang="ru-RU" sz="8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92" y="1182426"/>
            <a:ext cx="8556808" cy="527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9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dirty="0" smtClean="0">
                <a:solidFill>
                  <a:schemeClr val="accent2"/>
                </a:solidFill>
              </a:rPr>
              <a:t>М И Н И С Т Е Р С Т В О      </a:t>
            </a:r>
            <a:r>
              <a:rPr lang="ru-RU" sz="800" dirty="0" err="1" smtClean="0">
                <a:solidFill>
                  <a:schemeClr val="accent2"/>
                </a:solidFill>
              </a:rPr>
              <a:t>О</a:t>
            </a:r>
            <a:r>
              <a:rPr lang="ru-RU" sz="800" dirty="0" smtClean="0">
                <a:solidFill>
                  <a:schemeClr val="accent2"/>
                </a:solidFill>
              </a:rPr>
              <a:t> Б Р А З О В А Н И Я    И    Н А У К И     Р Е С П У Б Л И К И     К А З А Х С Т А Н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dirty="0" smtClean="0">
                <a:solidFill>
                  <a:schemeClr val="accent2"/>
                </a:solidFill>
              </a:rPr>
            </a:br>
            <a:endParaRPr lang="ru-RU" sz="80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65" y="1023668"/>
            <a:ext cx="8411035" cy="539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00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dirty="0" smtClean="0">
                <a:solidFill>
                  <a:schemeClr val="accent2"/>
                </a:solidFill>
              </a:rPr>
              <a:t>М И Н И С Т Е Р С Т В О      </a:t>
            </a:r>
            <a:r>
              <a:rPr lang="ru-RU" sz="800" dirty="0" err="1" smtClean="0">
                <a:solidFill>
                  <a:schemeClr val="accent2"/>
                </a:solidFill>
              </a:rPr>
              <a:t>О</a:t>
            </a:r>
            <a:r>
              <a:rPr lang="ru-RU" sz="800" dirty="0" smtClean="0">
                <a:solidFill>
                  <a:schemeClr val="accent2"/>
                </a:solidFill>
              </a:rPr>
              <a:t> Б Р А З О В А Н И Я    И    Н А У К И     Р Е С П У Б Л И К И     К А З А Х С Т А Н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dirty="0" smtClean="0">
                <a:solidFill>
                  <a:schemeClr val="accent2"/>
                </a:solidFill>
              </a:rPr>
            </a:br>
            <a:endParaRPr lang="ru-RU" sz="8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57" y="1457738"/>
            <a:ext cx="8454886" cy="492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614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2256</TotalTime>
  <Words>653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Практическая работа №1 Расчет оптических волокон</vt:lpstr>
      <vt:lpstr>Содержание</vt:lpstr>
      <vt:lpstr>По завершению урока Вы будете знать:</vt:lpstr>
      <vt:lpstr>Введение</vt:lpstr>
      <vt:lpstr>Введение</vt:lpstr>
      <vt:lpstr>Введение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289</cp:revision>
  <dcterms:created xsi:type="dcterms:W3CDTF">2017-10-09T05:58:02Z</dcterms:created>
  <dcterms:modified xsi:type="dcterms:W3CDTF">2022-08-13T16:41:58Z</dcterms:modified>
</cp:coreProperties>
</file>