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4" r:id="rId2"/>
    <p:sldId id="257" r:id="rId3"/>
    <p:sldId id="276" r:id="rId4"/>
    <p:sldId id="275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290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688774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оптической связи Лекция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sz="2000" b="1" dirty="0" err="1">
                <a:solidFill>
                  <a:schemeClr val="bg1"/>
                </a:solidFill>
              </a:rPr>
              <a:t>Куттыбаева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Айнур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Ермеккалиевна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канд.наук</a:t>
            </a:r>
            <a:r>
              <a:rPr lang="ru-RU" sz="2000" b="1" dirty="0">
                <a:solidFill>
                  <a:schemeClr val="bg1"/>
                </a:solidFill>
              </a:rPr>
              <a:t>, старший преподаватель  Кафедры «Электроники, телекоммуникации и космических технологии»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0468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smtClean="0"/>
              <a:t>Заготовка с помощью специального механизма подается в индукционную печь, где нагревается до температуры размягчения (свыше 2000С). ОВ вытягивает к основанию башни, причем для получения определенного постоянного диаметра скорости подачи заготовки и вытягивания строго рассчитывают и поддерживают постоянными.</a:t>
            </a:r>
            <a:br>
              <a:rPr lang="ru-RU" sz="2400" smtClean="0"/>
            </a:br>
            <a:r>
              <a:rPr lang="ru-RU" sz="2400" smtClean="0"/>
              <a:t>После изготовления ОВ защищается первичным покрытием. Его назначение состоит в предотвращении старения ОВ, которое обусловлено образованием микротрещин, действием  влаги и механическими воздействиями.  Внешний диаметр первичного покрытия обычно составляет 245+-10 мкм. </a:t>
            </a:r>
            <a:br>
              <a:rPr lang="ru-RU" sz="2400" smtClean="0"/>
            </a:br>
            <a:r>
              <a:rPr lang="ru-RU" sz="2400" smtClean="0"/>
              <a:t> </a:t>
            </a:r>
            <a:br>
              <a:rPr lang="ru-RU" sz="240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398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i="1" dirty="0"/>
              <a:t>Два подхода к объяснению процесса распространения света в опти­ческих волокнах. </a:t>
            </a:r>
            <a:r>
              <a:rPr lang="ru-RU" sz="2200" dirty="0"/>
              <a:t>Исходя из двойственной природы света, процесс распрос­транения светового излучения в </a:t>
            </a:r>
            <a:r>
              <a:rPr lang="ru-RU" sz="2200" dirty="0" err="1"/>
              <a:t>световодах</a:t>
            </a:r>
            <a:r>
              <a:rPr lang="ru-RU" sz="2200" dirty="0"/>
              <a:t> можно изучать, используя мето­ды геометрической оптики (лучевой подход) или волновые уравнения электромагнитного поля (электромагнитный подход). Для расчета электро­магнитных процессов в </a:t>
            </a:r>
            <a:r>
              <a:rPr lang="ru-RU" sz="2200" dirty="0" err="1"/>
              <a:t>световодах</a:t>
            </a:r>
            <a:r>
              <a:rPr lang="ru-RU" sz="2200" dirty="0"/>
              <a:t> используют ряд математических моде­лей, отличающихся друг от друга сложностью математического аппарата и наглядностью. Лучевой подход основан на представлении источника излу­чения и светового луча соответственно в виде точки и линии. Лучевой под­ход наглядно показывает процессы распространения света по </a:t>
            </a:r>
            <a:r>
              <a:rPr lang="ru-RU" sz="2200" dirty="0" err="1"/>
              <a:t>световодам</a:t>
            </a:r>
            <a:r>
              <a:rPr lang="ru-RU" sz="2200" dirty="0"/>
              <a:t>, однако им можно пользоваться только при соблюдении условия малости длины волны по сравнению с радиусом сердцевины волокна. Поэтому луче­вой моделью можно пользоваться при изучении распространения света в </a:t>
            </a:r>
            <a:r>
              <a:rPr lang="ru-RU" sz="2200" dirty="0" err="1"/>
              <a:t>многомодовых</a:t>
            </a:r>
            <a:r>
              <a:rPr lang="ru-RU" sz="2200" dirty="0"/>
              <a:t> волокнах, где указанное условие соблюдается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6806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200" dirty="0"/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611188" y="1412875"/>
            <a:ext cx="8281987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одномодовых волокон требуется электромагнитный подход, т.е. решение волновых уравнений при заданных граничных условиях.</a:t>
            </a:r>
            <a:endParaRPr lang="ru-RU" altLang="ru-RU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При лучевом подходе распространение света по волокну трактуется как различные траектории лучей. При электромагнитном подходе этим лучам соответствуют различные типы волн (моды). Термин мода представляет собой физическое и математическое понятие, связанное с определенным типом электромагнитной волны. Мода оптического волокна, как физическое понятие характеризует тип волны оптического излучения, распространяющегося по ОВ и характеризующегося определенной структурой поля в его поперечном сечении и определенной фазовой скоростью. С математической точки зрения мода — каждое из решений вол­новых уравнений. В зависимости от размеров и физических характерис­тик световода в нем возможно распространение нескольких мод или только одной моды. Электромагнитный подход, как более общий, дает ответы на вопросы, которые невозможно получить в рамках лучевого подхода, например, объяснение природы волноводной дисперсии.</a:t>
            </a:r>
            <a:endParaRPr lang="ru-RU" altLang="ru-RU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8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200" dirty="0"/>
          </a:p>
        </p:txBody>
      </p:sp>
      <p:pic>
        <p:nvPicPr>
          <p:cNvPr id="12291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3534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78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z="2200" dirty="0"/>
          </a:p>
        </p:txBody>
      </p:sp>
      <p:pic>
        <p:nvPicPr>
          <p:cNvPr id="13315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208962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44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/>
              <a:t>Закон </a:t>
            </a:r>
            <a:r>
              <a:rPr lang="ru-RU" sz="2400" dirty="0" err="1" smtClean="0"/>
              <a:t>Снеллиуса</a:t>
            </a: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4339" name="Прямоугольник 5"/>
          <p:cNvSpPr>
            <a:spLocks noChangeArrowheads="1"/>
          </p:cNvSpPr>
          <p:nvPr/>
        </p:nvSpPr>
        <p:spPr bwMode="auto">
          <a:xfrm>
            <a:off x="0" y="908050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/>
              <a:t>начало оптического проектирования было положено в 1621 году. В этом году Снеллиус сформулировал закон преломления, который гласит, что если угол между падающим лучом и нормалью поверхности проведенной к точке падения, названный углом падения, обозначить через І; и если угол преломления – угол между преломленным углом и нормалью – обозначить через І*; тогда взаимосвязь этих углов будет определяться следующим выражением</a:t>
            </a:r>
          </a:p>
        </p:txBody>
      </p:sp>
      <p:pic>
        <p:nvPicPr>
          <p:cNvPr id="14340" name="Picture 25" descr="https://i1.wp.com/optoelectrosys.ru/wp-content/uploads/2013/02/clip_image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05413"/>
            <a:ext cx="29622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Прямоугольник 7"/>
          <p:cNvSpPr>
            <a:spLocks noChangeArrowheads="1"/>
          </p:cNvSpPr>
          <p:nvPr/>
        </p:nvSpPr>
        <p:spPr bwMode="auto">
          <a:xfrm>
            <a:off x="4540250" y="992188"/>
            <a:ext cx="4572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/>
              <a:t>Кроме того, закон Снеллиуса полагает, что падающий луч, преломленный луч и нормаль проведенная к точке падения находятся в одной плоскости (рисунок 1). Величины </a:t>
            </a:r>
            <a:r>
              <a:rPr lang="en-US" altLang="ru-RU" sz="1800"/>
              <a:t>n</a:t>
            </a:r>
            <a:r>
              <a:rPr lang="ru-RU" altLang="ru-RU" sz="1800"/>
              <a:t> и </a:t>
            </a:r>
            <a:r>
              <a:rPr lang="en-US" altLang="ru-RU" sz="1800"/>
              <a:t>n1</a:t>
            </a:r>
            <a:r>
              <a:rPr lang="ru-RU" altLang="ru-RU" sz="1800"/>
              <a:t> – коэффициенты преломления двух материалов. В то время как выражение (1.1) может быть принято за определение коэффициента преломления материала, более фундаментально эта величина определяется как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/>
              <a:t>n=c/v</a:t>
            </a:r>
            <a:r>
              <a:rPr lang="ru-RU" altLang="ru-RU" sz="1800"/>
              <a:t>    (1.2)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/>
              <a:t>где c – скорость света в вакууме, а </a:t>
            </a:r>
            <a:r>
              <a:rPr lang="en-US" altLang="ru-RU" sz="1800"/>
              <a:t>v</a:t>
            </a:r>
            <a:r>
              <a:rPr lang="ru-RU" altLang="ru-RU" sz="1800"/>
              <a:t> – скорость света в веществе.</a:t>
            </a:r>
          </a:p>
        </p:txBody>
      </p:sp>
    </p:spTree>
    <p:extLst>
      <p:ext uri="{BB962C8B-B14F-4D97-AF65-F5344CB8AC3E}">
        <p14:creationId xmlns:p14="http://schemas.microsoft.com/office/powerpoint/2010/main" val="23454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/>
              <a:t>Типы волокон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908050"/>
            <a:ext cx="48863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1"/>
          <p:cNvSpPr>
            <a:spLocks noChangeArrowheads="1"/>
          </p:cNvSpPr>
          <p:nvPr/>
        </p:nvSpPr>
        <p:spPr bwMode="auto">
          <a:xfrm>
            <a:off x="2286000" y="4732338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и профили показателей преломления: ступенчатый (а) и градиентный (б) для многомодового волокна</a:t>
            </a:r>
            <a:endParaRPr lang="ru-RU" altLang="ru-RU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7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56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</a:t>
            </a:r>
            <a:r>
              <a:rPr lang="ru-RU" sz="2000" dirty="0" smtClean="0"/>
              <a:t>лекции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–; 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</a:t>
            </a:r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>2 .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Заголовок 2"/>
          <p:cNvSpPr txBox="1">
            <a:spLocks/>
          </p:cNvSpPr>
          <p:nvPr/>
        </p:nvSpPr>
        <p:spPr bwMode="auto">
          <a:xfrm>
            <a:off x="395288" y="404813"/>
            <a:ext cx="8353425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smtClean="0"/>
              <a:t>Оптические волокна, используемые в ВОСП, изготавливают главным образом из плавленого  кварца (</a:t>
            </a:r>
            <a:r>
              <a:rPr lang="en-US" sz="2400" smtClean="0"/>
              <a:t>SiO</a:t>
            </a:r>
            <a:r>
              <a:rPr lang="ru-RU" sz="2400" smtClean="0"/>
              <a:t>2). Достоинства его перед другими оптически  прозрачными диэлектриками – минимальное затухание оптических сигналов. Иногда используют дешевые ОВ из полимеров или многокомпонентных стекол, а также комбинированные со стеклянной или кварцевой сердцевиной и полимерной  оболочкой. Далее мы рассмотрим только кварцевые ОВ.</a:t>
            </a:r>
            <a:br>
              <a:rPr lang="ru-RU" sz="2400" smtClean="0"/>
            </a:br>
            <a:r>
              <a:rPr lang="ru-RU" sz="2400" smtClean="0"/>
              <a:t>Технологический процесс производства ОВ происходит </a:t>
            </a:r>
            <a:r>
              <a:rPr lang="ru-RU" sz="2400" u="sng" smtClean="0">
                <a:solidFill>
                  <a:srgbClr val="FF0000"/>
                </a:solidFill>
              </a:rPr>
              <a:t>в два этапа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- изготовление заготовки </a:t>
            </a:r>
            <a:br>
              <a:rPr lang="ru-RU" sz="2400" smtClean="0"/>
            </a:br>
            <a:r>
              <a:rPr lang="ru-RU" sz="2400" smtClean="0"/>
              <a:t>- вытягивание волокна. </a:t>
            </a:r>
            <a:br>
              <a:rPr lang="ru-RU" sz="240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851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smtClean="0"/>
              <a:t>Заготовка представляет собой стержень из кварцевого стекла, имеющий тот же профиль показателя преломления, что и получаемое из него ОВ. Диаметр стержня составляет 15…20 мм, а  длина  - от одного до нескольких метров. Из одной заготовки можно получить 50-200 км волокна с диаметром 125 мкм.</a:t>
            </a:r>
            <a:br>
              <a:rPr lang="ru-RU" sz="2400" smtClean="0"/>
            </a:br>
            <a:r>
              <a:rPr lang="ru-RU" sz="2400" smtClean="0"/>
              <a:t>При изготовлении заготовок обычно используют </a:t>
            </a:r>
            <a:r>
              <a:rPr lang="ru-RU" sz="2400" u="sng" smtClean="0">
                <a:solidFill>
                  <a:srgbClr val="FF0000"/>
                </a:solidFill>
              </a:rPr>
              <a:t>метод парофазного осаждения. </a:t>
            </a:r>
            <a:r>
              <a:rPr lang="ru-RU" sz="2400" smtClean="0"/>
              <a:t>В основе метода лежит реакция окисления высокочистых газовых компонентов (например, </a:t>
            </a:r>
            <a:r>
              <a:rPr lang="en-US" sz="2400" smtClean="0"/>
              <a:t>SiCl</a:t>
            </a:r>
            <a:r>
              <a:rPr lang="ru-RU" sz="2400" smtClean="0"/>
              <a:t>4, </a:t>
            </a:r>
            <a:r>
              <a:rPr lang="en-US" sz="2400" smtClean="0"/>
              <a:t>GeCl</a:t>
            </a:r>
            <a:r>
              <a:rPr lang="ru-RU" sz="2400" smtClean="0"/>
              <a:t>4), в результате которой образуются   </a:t>
            </a:r>
            <a:r>
              <a:rPr lang="en-US" sz="2400" smtClean="0"/>
              <a:t>SiO</a:t>
            </a:r>
            <a:r>
              <a:rPr lang="ru-RU" sz="2400" smtClean="0"/>
              <a:t>2 и </a:t>
            </a:r>
            <a:r>
              <a:rPr lang="en-US" sz="2400" smtClean="0"/>
              <a:t>GeO</a:t>
            </a:r>
            <a:r>
              <a:rPr lang="ru-RU" sz="2400" smtClean="0"/>
              <a:t>2. Основные этапы производства заготовок методом внешнего парофазного осаждения представлены </a:t>
            </a:r>
            <a:r>
              <a:rPr lang="ru-RU" sz="2400" u="sng" smtClean="0">
                <a:solidFill>
                  <a:srgbClr val="FF0000"/>
                </a:solidFill>
              </a:rPr>
              <a:t>на рис.1. </a:t>
            </a:r>
            <a:r>
              <a:rPr lang="ru-RU" sz="2400" smtClean="0"/>
              <a:t>В горелку вместе с горючим газом подают смесь хлоридов и чистого кислорода.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693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smtClean="0"/>
              <a:t>Пары хлоридов гидролизуются в пламени, образуя порошкообразные частицы кварцевого стекла, поток которых направляется на вращающийся относительно горелки керамический стержень малого диаметра. Частицы стекла осаждаются на стержне, и в результате создается цилиндрическая пористая заготовка. Изменением концентрации газовых добавок можно изменять показатель преломления от слоя к слою и получить необходимый профиль показателя преломления заготовки. Когда процесс заканчивается, пористую заготовку снимают с несущего стержня и помещают в печь, где кварцевое стекло плавится, и под действием сил поверхностного  натяжения заготовка превращается в сплошной стержень.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653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u="sng" smtClean="0">
                <a:solidFill>
                  <a:srgbClr val="FF0000"/>
                </a:solidFill>
              </a:rPr>
              <a:t>Метод внешнего парофазного осаждения </a:t>
            </a:r>
            <a:r>
              <a:rPr lang="ru-RU" sz="2400" smtClean="0"/>
              <a:t>отличается высокой производительностью, и  получил наибольшее распространение на практике. Недостаток – повышенное содержание ионов ОН- приводит к возрастанию  потерь в ОВ. </a:t>
            </a:r>
            <a:br>
              <a:rPr lang="ru-RU" sz="2400" smtClean="0"/>
            </a:br>
            <a:r>
              <a:rPr lang="ru-RU" sz="2400" smtClean="0"/>
              <a:t> </a:t>
            </a:r>
            <a:br>
              <a:rPr lang="ru-RU" sz="2400" smtClean="0"/>
            </a:br>
            <a:r>
              <a:rPr lang="ru-RU" sz="2400" u="sng" smtClean="0">
                <a:solidFill>
                  <a:srgbClr val="FF0000"/>
                </a:solidFill>
              </a:rPr>
              <a:t>Метод внутреннего парофазного осаждения </a:t>
            </a:r>
            <a:r>
              <a:rPr lang="ru-RU" sz="2400" smtClean="0"/>
              <a:t>(рис 2)</a:t>
            </a:r>
            <a:br>
              <a:rPr lang="ru-RU" sz="2400" smtClean="0"/>
            </a:br>
            <a:r>
              <a:rPr lang="ru-RU" sz="2400" smtClean="0"/>
              <a:t>  В кварцевую трубку, вводится смесь необходимых газов. Газовая горелка, находящаяся снаружи, нагревает трубку до температуры, необходимой для окисления в газовой фазе. Трубка вращается, а горелка  перемещается относительно трубки. Реакция окисления происходит внутри трубки, что вызывает осаждение частиц стекла на ее внутренней поверхности. </a:t>
            </a:r>
            <a:br>
              <a:rPr lang="ru-RU" sz="240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91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95288" y="404813"/>
            <a:ext cx="8353425" cy="5976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smtClean="0"/>
              <a:t>После того  как толщина слоя достигает требуемого размера, процесс парофазного осаждения прекращается. Затем трубчатая заготовка разогревается в печи до размягчения, и под действием сил поверхностного натяжения превращается в сплошной стержень.</a:t>
            </a:r>
            <a:br>
              <a:rPr lang="ru-RU" sz="2400" smtClean="0"/>
            </a:br>
            <a:r>
              <a:rPr lang="ru-RU" sz="2400" smtClean="0"/>
              <a:t>Осаждение стекла на внутренней поверхности трубки практически исключает загрязнение извне. Кроме того,   реакция окисления происходит в отсутствие водосодержащих  компонентов (например, горючего газа). Однако внутренне осаждение существенно замедляет процесс изготовления заготовки и ограничивает ее длину.</a:t>
            </a:r>
            <a:br>
              <a:rPr lang="ru-RU" sz="2400" smtClean="0"/>
            </a:br>
            <a:r>
              <a:rPr lang="ru-RU" sz="2400" u="sng" smtClean="0">
                <a:solidFill>
                  <a:srgbClr val="FF0000"/>
                </a:solidFill>
              </a:rPr>
              <a:t>Вытягивание ОВ </a:t>
            </a:r>
            <a:r>
              <a:rPr lang="ru-RU" sz="2400" smtClean="0"/>
              <a:t>из  заготовки проводится на вытяжной башне, высота которой может быть более 20 м. (рис3)</a:t>
            </a:r>
            <a:br>
              <a:rPr lang="ru-RU" sz="240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6060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2317</TotalTime>
  <Words>795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Times New Roman</vt:lpstr>
      <vt:lpstr>Тема Office</vt:lpstr>
      <vt:lpstr>Технология оптической связи Лекция 2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294</cp:revision>
  <dcterms:created xsi:type="dcterms:W3CDTF">2017-10-09T05:58:02Z</dcterms:created>
  <dcterms:modified xsi:type="dcterms:W3CDTF">2022-08-13T14:52:40Z</dcterms:modified>
</cp:coreProperties>
</file>