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4" r:id="rId2"/>
    <p:sldId id="257" r:id="rId3"/>
    <p:sldId id="276" r:id="rId4"/>
    <p:sldId id="275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dabaeyv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688774"/>
            <a:ext cx="77662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оптической связи </a:t>
            </a:r>
            <a:r>
              <a:rPr lang="kk-KZ" sz="4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4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sz="2000" b="1" dirty="0" err="1">
                <a:solidFill>
                  <a:schemeClr val="bg1"/>
                </a:solidFill>
              </a:rPr>
              <a:t>Куттыбаева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Айнур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Ермеккалиевна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канд.наук</a:t>
            </a:r>
            <a:r>
              <a:rPr lang="ru-RU" sz="2000" b="1" dirty="0">
                <a:solidFill>
                  <a:schemeClr val="bg1"/>
                </a:solidFill>
              </a:rPr>
              <a:t>, старший преподаватель  Кафедры «Электроники, телекоммуникации и космических технологии»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b="1" dirty="0">
                <a:hlinkClick r:id="rId4"/>
              </a:rPr>
              <a:t>ainur_k_75@mail.ru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046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4645428" cy="569714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Ожидания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реальность...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16832"/>
            <a:ext cx="2190127" cy="3847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862" y="1916832"/>
            <a:ext cx="2211911" cy="384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2859" y="3320989"/>
            <a:ext cx="24851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dirty="0"/>
              <a:t>Реальная картина энергетических зон</a:t>
            </a:r>
            <a:r>
              <a:rPr lang="en-US" sz="1650" dirty="0"/>
              <a:t>:</a:t>
            </a:r>
            <a:r>
              <a:rPr lang="ru-RU" sz="1650" dirty="0"/>
              <a:t> </a:t>
            </a:r>
          </a:p>
          <a:p>
            <a:r>
              <a:rPr lang="en-US" sz="1650" b="1" dirty="0"/>
              <a:t>GaAs</a:t>
            </a:r>
            <a:r>
              <a:rPr lang="en-US" sz="1650" dirty="0"/>
              <a:t> (</a:t>
            </a:r>
            <a:r>
              <a:rPr lang="ru-RU" sz="1650" dirty="0"/>
              <a:t>«прямозонный» полупроводник, слева) и </a:t>
            </a:r>
            <a:r>
              <a:rPr lang="en-US" sz="1650" b="1" dirty="0"/>
              <a:t>Si</a:t>
            </a:r>
            <a:r>
              <a:rPr lang="ru-RU" sz="1650" dirty="0"/>
              <a:t> </a:t>
            </a:r>
            <a:r>
              <a:rPr lang="en-US" sz="1650" dirty="0"/>
              <a:t>(</a:t>
            </a:r>
            <a:r>
              <a:rPr lang="ru-RU" sz="1650" dirty="0"/>
              <a:t>«непрямозонный» полупроводник, справа)</a:t>
            </a:r>
            <a:r>
              <a:rPr lang="en-US" sz="1650" dirty="0"/>
              <a:t> </a:t>
            </a:r>
            <a:endParaRPr lang="ru-RU" sz="165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2506">
            <a:off x="6530127" y="1384504"/>
            <a:ext cx="1901491" cy="14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8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i.stack.imgur.com/hktG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64" y="1186641"/>
            <a:ext cx="3293454" cy="18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stack.imgur.com/aTFB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400887"/>
            <a:ext cx="3293454" cy="24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3538" y="1927880"/>
            <a:ext cx="3240360" cy="23222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/>
              <a:t>Когда p-n-переход диода подключен в прямом направлении, будет происходить инжекция электронов в зону проводимости вдоль n-стороны и образование большего количества дырок в валентной зоне вдоль p-стороны перехода. Таким образом, в зоне проводимости будет больше электронов, по сравнению с валентной зоной. Таким образом достигается инверсия населенностей.</a:t>
            </a:r>
          </a:p>
        </p:txBody>
      </p:sp>
      <p:pic>
        <p:nvPicPr>
          <p:cNvPr id="1026" name="Picture 2" descr="https://www.pngitem.com/pimgs/m/11-118888_minions-png-transparent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99" b="97625" l="2442" r="97791">
                        <a14:foregroundMark x1="42791" y1="35632" x2="42791" y2="35632"/>
                        <a14:foregroundMark x1="64302" y1="31648" x2="64302" y2="31648"/>
                        <a14:foregroundMark x1="66163" y1="52950" x2="66163" y2="5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455115"/>
            <a:ext cx="972108" cy="1475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881" t="19484" r="21221" b="7172"/>
          <a:stretch/>
        </p:blipFill>
        <p:spPr>
          <a:xfrm>
            <a:off x="1169622" y="998731"/>
            <a:ext cx="6210690" cy="4581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54468"/>
            <a:ext cx="8856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/>
              <a:t>Source:</a:t>
            </a:r>
            <a:r>
              <a:rPr lang="en-US" sz="1050" dirty="0"/>
              <a:t> Handout 29 “Optical Transitions in Solids, Optical Gain, and Semiconductor Lasers”, ECE 407 – Spring 2009 – Farhan Rana – Cornell University</a:t>
            </a:r>
            <a:endParaRPr lang="ru-R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-18510" y="3070267"/>
            <a:ext cx="123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Энергетическая диаграмма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4318" y="2103675"/>
            <a:ext cx="153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Структура полупроводникового лазера</a:t>
            </a:r>
          </a:p>
        </p:txBody>
      </p:sp>
    </p:spTree>
    <p:extLst>
      <p:ext uri="{BB962C8B-B14F-4D97-AF65-F5344CB8AC3E}">
        <p14:creationId xmlns:p14="http://schemas.microsoft.com/office/powerpoint/2010/main" val="338558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0" y="1376772"/>
            <a:ext cx="8100900" cy="40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sony-semicon.co.jp/products_en/laserdiodewld/img/technology/guide/guide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0778"/>
            <a:ext cx="8620887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5769917"/>
            <a:ext cx="5977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https://www.sony-semicon.co.jp/products_en/laserdiodewld/img/technology/guide/guide01.png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706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fiberlabs.com/wp2/wp-content/uploads/2016/08/about-L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590511" cy="23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disontechcenter.org/Lasers/LaserPatenDiagramBlock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42947"/>
            <a:ext cx="3974511" cy="28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5482534"/>
            <a:ext cx="39693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</a:t>
            </a:r>
          </a:p>
          <a:p>
            <a:r>
              <a:rPr lang="en-US" sz="900" dirty="0"/>
              <a:t>1) https://www.fiberlabs.com/wp2/wp-content/uploads/2016/08/about-LD1.jpg</a:t>
            </a:r>
          </a:p>
          <a:p>
            <a:r>
              <a:rPr lang="en-US" sz="900" dirty="0"/>
              <a:t>2) https://edisontechcenter.org/Lasers/LaserPatenDiagramBlock700.jpg</a:t>
            </a:r>
            <a:endParaRPr lang="ru-RU" sz="9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67" y="3481731"/>
            <a:ext cx="4122306" cy="18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562" y="2294875"/>
            <a:ext cx="7886700" cy="1094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Область, где электроны и дырки </a:t>
            </a:r>
            <a:r>
              <a:rPr lang="ru-RU" sz="2400" dirty="0" err="1"/>
              <a:t>рекомбинируют</a:t>
            </a:r>
            <a:r>
              <a:rPr lang="ru-RU" sz="2400" dirty="0"/>
              <a:t> (соединяются, взаимно уничтожаясь с выделением энергии), также является </a:t>
            </a:r>
            <a:r>
              <a:rPr lang="ru-RU" sz="2400" b="1" u="sng" dirty="0"/>
              <a:t>резонатором</a:t>
            </a:r>
          </a:p>
        </p:txBody>
      </p:sp>
      <p:pic>
        <p:nvPicPr>
          <p:cNvPr id="2050" name="Picture 2" descr="https://www.remadays.com/wp-content/uploads/2016/07/uwa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82" y="4131079"/>
            <a:ext cx="1857375" cy="16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519772" y="3600450"/>
            <a:ext cx="2899953" cy="2096802"/>
            <a:chOff x="3359696" y="3657600"/>
            <a:chExt cx="3866604" cy="279573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l="52045" t="31738" r="22826" b="34696"/>
            <a:stretch/>
          </p:blipFill>
          <p:spPr>
            <a:xfrm>
              <a:off x="3503712" y="3657600"/>
              <a:ext cx="3722588" cy="279573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359696" y="3789040"/>
              <a:ext cx="576064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59696" y="3933056"/>
              <a:ext cx="504056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59696" y="5049180"/>
              <a:ext cx="216024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0" name="Стрелка вправо 9"/>
          <p:cNvSpPr/>
          <p:nvPr/>
        </p:nvSpPr>
        <p:spPr>
          <a:xfrm rot="1734128">
            <a:off x="1994468" y="4050068"/>
            <a:ext cx="1620180" cy="702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4187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nter image description he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9"/>
          <a:stretch/>
        </p:blipFill>
        <p:spPr bwMode="auto">
          <a:xfrm>
            <a:off x="5166066" y="2996953"/>
            <a:ext cx="3836777" cy="28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/>
          </a:bodyPr>
          <a:lstStyle/>
          <a:p>
            <a:r>
              <a:rPr lang="ru-RU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Резонатор</a:t>
            </a:r>
          </a:p>
        </p:txBody>
      </p:sp>
      <p:pic>
        <p:nvPicPr>
          <p:cNvPr id="6" name="Picture 2" descr="https://www.fiberlabs.com/wp2/wp-content/uploads/2016/08/about-L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" y="3228498"/>
            <a:ext cx="4590511" cy="23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526" y="1652385"/>
            <a:ext cx="85398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u="sng" dirty="0"/>
              <a:t>Оптический резонатор </a:t>
            </a:r>
            <a:r>
              <a:rPr lang="ru-RU" sz="1500" dirty="0"/>
              <a:t>— совокупность нескольких отражающих элементов, образующих открытый резонатор (в отличие от закрытых объёмных резонаторов, применяемых в диапазоне СВЧ), формирующих стоячую световую волну. Оптические резонаторы являются одним из основных элементов лазеров, обеспечивая положительную обратную связь для обеспечения многократного прохождения лазерного излучения через активную среду, что приводит к </a:t>
            </a:r>
            <a:r>
              <a:rPr lang="ru-RU" sz="1500" u="sng" dirty="0"/>
              <a:t>усилению</a:t>
            </a:r>
            <a:r>
              <a:rPr lang="ru-RU" sz="1500" dirty="0"/>
              <a:t> светового потока.</a:t>
            </a:r>
          </a:p>
        </p:txBody>
      </p:sp>
    </p:spTree>
    <p:extLst>
      <p:ext uri="{BB962C8B-B14F-4D97-AF65-F5344CB8AC3E}">
        <p14:creationId xmlns:p14="http://schemas.microsoft.com/office/powerpoint/2010/main" val="29861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538" y="1754814"/>
            <a:ext cx="7886700" cy="3263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Свет в резонаторе многократно </a:t>
            </a:r>
            <a:r>
              <a:rPr lang="ru-RU" sz="1800" b="1" dirty="0"/>
              <a:t>отражается</a:t>
            </a:r>
            <a:r>
              <a:rPr lang="ru-RU" sz="1800" dirty="0"/>
              <a:t> от зеркал. Отраженные лучи </a:t>
            </a:r>
            <a:r>
              <a:rPr lang="ru-RU" sz="1800" b="1" u="sng" dirty="0"/>
              <a:t>интерферируют</a:t>
            </a:r>
            <a:r>
              <a:rPr lang="ru-RU" sz="1800" dirty="0"/>
              <a:t>, что приводит к тому, что только определенные распределения полей на определенных частотах будут сохраняться в резонаторе, излучение на других частотах или с другим распределением будет подавлено за счет интерференции или быстро покинет резонатор. Распределения, которые повторяются при одном полном проходе резонатора являются наиболее стабильными и называются </a:t>
            </a:r>
            <a:r>
              <a:rPr lang="ru-RU" sz="1800" u="sng" dirty="0"/>
              <a:t>собственными модами </a:t>
            </a:r>
            <a:r>
              <a:rPr lang="ru-RU" sz="1800" dirty="0"/>
              <a:t>или </a:t>
            </a:r>
            <a:r>
              <a:rPr lang="ru-RU" sz="1800" u="sng" dirty="0"/>
              <a:t>модами резонатора</a:t>
            </a:r>
            <a:r>
              <a:rPr lang="ru-RU" sz="1800" dirty="0"/>
              <a:t>. </a:t>
            </a:r>
            <a:endParaRPr lang="en-US" sz="1800" dirty="0"/>
          </a:p>
          <a:p>
            <a:pPr marL="0" indent="0" algn="just">
              <a:buNone/>
            </a:pPr>
            <a:r>
              <a:rPr lang="ru-RU" sz="1800" dirty="0"/>
              <a:t>Моды оптического резонатора подразделяют на две группы: </a:t>
            </a:r>
            <a:r>
              <a:rPr lang="ru-RU" sz="1800" b="1" i="1" dirty="0"/>
              <a:t>продольные</a:t>
            </a:r>
            <a:r>
              <a:rPr lang="ru-RU" sz="1800" dirty="0"/>
              <a:t>, отличающиеся частотой, и </a:t>
            </a:r>
            <a:r>
              <a:rPr lang="ru-RU" sz="1800" b="1" i="1" dirty="0"/>
              <a:t>поперечные</a:t>
            </a:r>
            <a:r>
              <a:rPr lang="ru-RU" sz="1800" dirty="0"/>
              <a:t>, которые отличаются как частотой, так и распределением поля в сечении пучка. Обычно основная поперечная мода представляет собой </a:t>
            </a:r>
            <a:r>
              <a:rPr lang="ru-RU" sz="1800" dirty="0" err="1"/>
              <a:t>гауссовский</a:t>
            </a:r>
            <a:r>
              <a:rPr lang="ru-RU" sz="1800" dirty="0"/>
              <a:t> пучок.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/>
          </a:bodyPr>
          <a:lstStyle/>
          <a:p>
            <a:r>
              <a:rPr lang="ru-RU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Резонатор</a:t>
            </a:r>
          </a:p>
        </p:txBody>
      </p:sp>
    </p:spTree>
    <p:extLst>
      <p:ext uri="{BB962C8B-B14F-4D97-AF65-F5344CB8AC3E}">
        <p14:creationId xmlns:p14="http://schemas.microsoft.com/office/powerpoint/2010/main" val="413369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3082"/>
            <a:ext cx="7886700" cy="623720"/>
          </a:xfrm>
        </p:spPr>
        <p:txBody>
          <a:bodyPr>
            <a:normAutofit/>
          </a:bodyPr>
          <a:lstStyle/>
          <a:p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оптических резонаторов типа Фабри-Перо:</a:t>
            </a:r>
          </a:p>
        </p:txBody>
      </p:sp>
      <p:pic>
        <p:nvPicPr>
          <p:cNvPr id="3074" name="Picture 2" descr="https://upload.wikimedia.org/wikipedia/commons/3/3c/Optical_caviti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" y="1725651"/>
            <a:ext cx="3567159" cy="256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526" y="4426964"/>
            <a:ext cx="3186354" cy="118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5" dirty="0"/>
              <a:t>1. плоско-параллельный;</a:t>
            </a:r>
          </a:p>
          <a:p>
            <a:r>
              <a:rPr lang="ru-RU" sz="1425" dirty="0"/>
              <a:t>2. концентрический (сферический);</a:t>
            </a:r>
          </a:p>
          <a:p>
            <a:r>
              <a:rPr lang="ru-RU" sz="1425" dirty="0"/>
              <a:t>3. полусферический;</a:t>
            </a:r>
          </a:p>
          <a:p>
            <a:r>
              <a:rPr lang="ru-RU" sz="1425" dirty="0"/>
              <a:t>4. конфокальный;</a:t>
            </a:r>
          </a:p>
          <a:p>
            <a:r>
              <a:rPr lang="ru-RU" sz="1425" dirty="0"/>
              <a:t>5. выпукло-вогнутый.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02" y="5697253"/>
            <a:ext cx="3888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/>
              <a:t>Source:</a:t>
            </a:r>
            <a:r>
              <a:rPr lang="en-US" sz="1050" dirty="0"/>
              <a:t> https://ru.wikipedia.org/wiki/</a:t>
            </a:r>
            <a:r>
              <a:rPr lang="ru-RU" sz="1050" dirty="0" err="1"/>
              <a:t>Резонатор_Фабри</a:t>
            </a:r>
            <a:r>
              <a:rPr lang="ru-RU" sz="1050" dirty="0"/>
              <a:t>_—_Перо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102" y="1760407"/>
            <a:ext cx="2521371" cy="2497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8376" y="3837400"/>
                <a:ext cx="990399" cy="70141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00" y="3973533"/>
                <a:ext cx="1323824" cy="93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28996" y="4371944"/>
            <a:ext cx="3563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 –</a:t>
            </a:r>
            <a:r>
              <a:rPr lang="ru-RU" sz="1500" dirty="0"/>
              <a:t> длина резонатора, (м)</a:t>
            </a:r>
            <a:r>
              <a:rPr lang="en-US" sz="1500" dirty="0"/>
              <a:t> </a:t>
            </a:r>
          </a:p>
          <a:p>
            <a:r>
              <a:rPr lang="en-US" sz="1500" dirty="0"/>
              <a:t>k – </a:t>
            </a:r>
            <a:r>
              <a:rPr lang="ru-RU" sz="1500" dirty="0"/>
              <a:t>любое целое число (1,2,3….)</a:t>
            </a:r>
            <a:endParaRPr lang="en-US" sz="1500" dirty="0"/>
          </a:p>
          <a:p>
            <a:r>
              <a:rPr lang="el-GR" sz="1500" dirty="0"/>
              <a:t>λ</a:t>
            </a:r>
            <a:r>
              <a:rPr lang="en-US" sz="1500" dirty="0"/>
              <a:t> – </a:t>
            </a:r>
            <a:r>
              <a:rPr lang="ru-RU" sz="1500" dirty="0"/>
              <a:t>длина волны излучения, (м)</a:t>
            </a:r>
          </a:p>
          <a:p>
            <a:r>
              <a:rPr lang="el-GR" sz="1500" dirty="0"/>
              <a:t>∆λ</a:t>
            </a:r>
            <a:r>
              <a:rPr lang="en-US" sz="1500" dirty="0"/>
              <a:t> –</a:t>
            </a:r>
            <a:r>
              <a:rPr lang="ru-RU" sz="1500" dirty="0"/>
              <a:t> «расстояние между модами» (межмодовый интервал, </a:t>
            </a:r>
            <a:r>
              <a:rPr lang="en-US" sz="1500" dirty="0"/>
              <a:t>mode distance)</a:t>
            </a:r>
          </a:p>
          <a:p>
            <a:r>
              <a:rPr lang="en-US" sz="1500" dirty="0"/>
              <a:t>n – </a:t>
            </a:r>
            <a:r>
              <a:rPr lang="ru-RU" sz="1500" dirty="0"/>
              <a:t>показатель преломления среды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97002" y="4747465"/>
                <a:ext cx="1318566" cy="7411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𝑛𝐿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336" y="5186953"/>
                <a:ext cx="1762470" cy="988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75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Цель </a:t>
            </a:r>
            <a:r>
              <a:rPr lang="ru-RU" sz="2000" dirty="0" smtClean="0"/>
              <a:t>лекции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1 –; 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2 –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3-</a:t>
            </a:r>
            <a:r>
              <a:rPr lang="ru-RU" sz="2000" dirty="0" smtClean="0"/>
              <a:t>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71" y="1322766"/>
            <a:ext cx="7886700" cy="623720"/>
          </a:xfrm>
        </p:spPr>
        <p:txBody>
          <a:bodyPr>
            <a:normAutofit/>
          </a:bodyPr>
          <a:lstStyle/>
          <a:p>
            <a:r>
              <a:rPr lang="ru-RU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Попробуйте рассчитать: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2252853"/>
            <a:ext cx="7886700" cy="1742591"/>
          </a:xfrm>
        </p:spPr>
        <p:txBody>
          <a:bodyPr>
            <a:normAutofit fontScale="77500" lnSpcReduction="20000"/>
          </a:bodyPr>
          <a:lstStyle/>
          <a:p>
            <a:pPr marL="385763" indent="-385763" algn="just">
              <a:buAutoNum type="arabicParenR"/>
            </a:pPr>
            <a:r>
              <a:rPr lang="ru-RU" dirty="0" smtClean="0"/>
              <a:t>В типичном резонаторе GaAs-лазера </a:t>
            </a:r>
            <a:r>
              <a:rPr lang="ru-RU" dirty="0"/>
              <a:t>с длиной волны 850 </a:t>
            </a:r>
            <a:r>
              <a:rPr lang="ru-RU" dirty="0" smtClean="0"/>
              <a:t>нм и </a:t>
            </a:r>
            <a:r>
              <a:rPr lang="ru-RU" dirty="0"/>
              <a:t>показателем преломления </a:t>
            </a:r>
            <a:r>
              <a:rPr lang="ru-RU" dirty="0" smtClean="0"/>
              <a:t>3,5 находится около 3000 узлов стоячей волны излучения. Определите длину резонатора</a:t>
            </a:r>
          </a:p>
          <a:p>
            <a:pPr marL="385763" indent="-385763" algn="just">
              <a:buAutoNum type="arabicParenR"/>
            </a:pPr>
            <a:r>
              <a:rPr lang="ru-RU" dirty="0" smtClean="0"/>
              <a:t>Используя полученный ответ и данные из предыдущего пункта, вычислите межмодовый интервал данного резонатора</a:t>
            </a:r>
          </a:p>
        </p:txBody>
      </p:sp>
      <p:pic>
        <p:nvPicPr>
          <p:cNvPr id="6146" name="Picture 2" descr="https://img.favpng.com/0/1/2/notebook-pen-paper-coil-binding-png-favpng-MwRQFSURHJ3CDBnatifRvtXr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439" r="92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4" t="15190" r="7347" b="15692"/>
          <a:stretch/>
        </p:blipFill>
        <p:spPr bwMode="auto">
          <a:xfrm>
            <a:off x="7380312" y="4779150"/>
            <a:ext cx="1601767" cy="11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3768" y="4185084"/>
                <a:ext cx="990399" cy="70141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23" y="4437112"/>
                <a:ext cx="1323824" cy="93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63688" y="4185084"/>
                <a:ext cx="1318566" cy="7411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𝑛𝐿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4437112"/>
                <a:ext cx="1762470" cy="988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51184" y="4159356"/>
            <a:ext cx="3563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 –</a:t>
            </a:r>
            <a:r>
              <a:rPr lang="ru-RU" sz="1500" dirty="0"/>
              <a:t> длина резонатора, (м)</a:t>
            </a:r>
            <a:r>
              <a:rPr lang="en-US" sz="1500" dirty="0"/>
              <a:t> </a:t>
            </a:r>
          </a:p>
          <a:p>
            <a:r>
              <a:rPr lang="en-US" sz="1500" dirty="0"/>
              <a:t>k – </a:t>
            </a:r>
            <a:r>
              <a:rPr lang="ru-RU" sz="1500" dirty="0"/>
              <a:t>любое целое число (1,2,3….)</a:t>
            </a:r>
            <a:endParaRPr lang="en-US" sz="1500" dirty="0"/>
          </a:p>
          <a:p>
            <a:r>
              <a:rPr lang="el-GR" sz="1500" dirty="0"/>
              <a:t>λ</a:t>
            </a:r>
            <a:r>
              <a:rPr lang="en-US" sz="1500" dirty="0"/>
              <a:t> – </a:t>
            </a:r>
            <a:r>
              <a:rPr lang="ru-RU" sz="1500" dirty="0"/>
              <a:t>длина волны излучения, (м)</a:t>
            </a:r>
          </a:p>
          <a:p>
            <a:r>
              <a:rPr lang="el-GR" sz="1500" dirty="0"/>
              <a:t>∆λ</a:t>
            </a:r>
            <a:r>
              <a:rPr lang="en-US" sz="1500" dirty="0"/>
              <a:t> –</a:t>
            </a:r>
            <a:r>
              <a:rPr lang="ru-RU" sz="1500" dirty="0"/>
              <a:t> «расстояние между модами» (межмодовый интервал, </a:t>
            </a:r>
            <a:r>
              <a:rPr lang="en-US" sz="1500" dirty="0"/>
              <a:t>mode distance)</a:t>
            </a:r>
          </a:p>
          <a:p>
            <a:r>
              <a:rPr lang="en-US" sz="1500" dirty="0"/>
              <a:t>n – </a:t>
            </a:r>
            <a:r>
              <a:rPr lang="ru-RU" sz="1500" dirty="0"/>
              <a:t>показатель преломления среды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64056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1160749"/>
            <a:ext cx="7886700" cy="569714"/>
          </a:xfrm>
        </p:spPr>
        <p:txBody>
          <a:bodyPr>
            <a:normAutofit/>
          </a:bodyPr>
          <a:lstStyle/>
          <a:p>
            <a:r>
              <a:rPr lang="ru-RU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Моды оптического резонатора</a:t>
            </a:r>
          </a:p>
        </p:txBody>
      </p:sp>
      <p:pic>
        <p:nvPicPr>
          <p:cNvPr id="4098" name="Picture 2" descr="Файл:0014-014-Spektr-linija-aktivnoj-sredy-i-mody-opticheskogo-rezonator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2"/>
          <a:stretch/>
        </p:blipFill>
        <p:spPr bwMode="auto">
          <a:xfrm>
            <a:off x="357943" y="1985940"/>
            <a:ext cx="4482498" cy="252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5586" y="4563127"/>
            <a:ext cx="35103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Спектральная линия активной среды и моды оптического резонатора</a:t>
            </a:r>
          </a:p>
        </p:txBody>
      </p:sp>
      <p:pic>
        <p:nvPicPr>
          <p:cNvPr id="4100" name="Picture 4" descr="Файл:Oscillators 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42" y="1710568"/>
            <a:ext cx="3672408" cy="27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4563126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50" dirty="0"/>
              <a:t>В ширину спектральной линии, изображённой на рисунке зелёным цветом, укладывается три собственных частоты резонатора. В этом случае генерируемое лазером излучение будет </a:t>
            </a:r>
            <a:r>
              <a:rPr lang="ru-RU" sz="1350" dirty="0" err="1"/>
              <a:t>трехмодовым</a:t>
            </a:r>
            <a:r>
              <a:rPr lang="ru-RU" sz="1350" dirty="0"/>
              <a:t>. Для фиолетовой линии излучение будет чисто монохроматическим.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" y="5355034"/>
            <a:ext cx="636706" cy="636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496" y="5258235"/>
            <a:ext cx="24288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i="1" dirty="0"/>
              <a:t>Честно взято с «Википедии»</a:t>
            </a:r>
          </a:p>
        </p:txBody>
      </p:sp>
    </p:spTree>
    <p:extLst>
      <p:ext uri="{BB962C8B-B14F-4D97-AF65-F5344CB8AC3E}">
        <p14:creationId xmlns:p14="http://schemas.microsoft.com/office/powerpoint/2010/main" val="2443044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910" y="1730463"/>
            <a:ext cx="5122195" cy="205361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9532" y="1160749"/>
            <a:ext cx="7886700" cy="569714"/>
          </a:xfrm>
        </p:spPr>
        <p:txBody>
          <a:bodyPr>
            <a:normAutofit/>
          </a:bodyPr>
          <a:lstStyle/>
          <a:p>
            <a:r>
              <a:rPr lang="ru-RU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Моды оптического резонатора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895" y="2883834"/>
            <a:ext cx="3726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Исследования А. Фокса и Т. Ли в 1960-1961 гг. предоставили наглядную картину формирования собственных мод открытого резонатора: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3344" y="3918435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+mj-lt"/>
              <a:buAutoNum type="arabicPeriod"/>
            </a:pPr>
            <a:r>
              <a:rPr lang="ru-RU" sz="1350" dirty="0"/>
              <a:t>Открытые резонаторы характеризуются дискретным набором колебательных мод.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-RU" sz="1350" dirty="0"/>
              <a:t>Однородные плоские волны не являются нормальными модами открытых резонаторов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-RU" sz="1350" dirty="0"/>
              <a:t>Электромагнитные волны, соответствующие собственным модам резонатора, почти полностью поперечны. Поэтому моды обозначаются символом ТЕМ.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-RU" sz="1350" dirty="0"/>
              <a:t>Моды более высокого порядка имеют более высокие дифракционные потери, чем основная мода.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-RU" sz="1350" dirty="0"/>
              <a:t>Для основной моды амплитуда поля сильно уменьшается к краям зеркала. Поэтому её дифракционные потери много меньше предсказываемых на основе представления об однородных плоских волнах и в реальных ситуациях пренебрежимо малы.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9" y="1755138"/>
            <a:ext cx="2352665" cy="11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5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айл:Laser modes with square mirr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8" y="2132856"/>
            <a:ext cx="3564731" cy="285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9532" y="1160749"/>
            <a:ext cx="7886700" cy="569714"/>
          </a:xfrm>
        </p:spPr>
        <p:txBody>
          <a:bodyPr>
            <a:normAutofit/>
          </a:bodyPr>
          <a:lstStyle/>
          <a:p>
            <a:r>
              <a:rPr lang="ru-RU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Моды оптического резонатора</a:t>
            </a:r>
          </a:p>
        </p:txBody>
      </p:sp>
      <p:pic>
        <p:nvPicPr>
          <p:cNvPr id="5124" name="Picture 4" descr="Файл:Laser modes with circular mirr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132856"/>
            <a:ext cx="3564731" cy="285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2805" y="5049181"/>
            <a:ext cx="32911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/>
              <a:t>Поперечные моды оптического резонатора с плоскими зеркалами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3525" y="5095432"/>
            <a:ext cx="3564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22222"/>
                </a:solidFill>
                <a:latin typeface="Arial" panose="020B0604020202020204" pitchFamily="34" charset="0"/>
              </a:rPr>
              <a:t>Поперечные моды оптического резонатора со сферическими зеркалами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70928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9532" y="1160749"/>
            <a:ext cx="7886700" cy="569714"/>
          </a:xfrm>
        </p:spPr>
        <p:txBody>
          <a:bodyPr>
            <a:normAutofit/>
          </a:bodyPr>
          <a:lstStyle/>
          <a:p>
            <a:r>
              <a:rPr lang="ru-RU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Электрически-оптические характеристики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1940" y="1970839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500" dirty="0"/>
              <a:t>При малых токах наблюдается самопроизвольное (спонтанное) излучение, которое происходит путем рекомбинации электронов с дырками, как в светодиоде. Впоследствии эти фотоны стимулируют дальнейшие электронные переходы, таким образом генерируется стимулированное или вынужденное излучение.</a:t>
            </a:r>
          </a:p>
        </p:txBody>
      </p:sp>
      <p:pic>
        <p:nvPicPr>
          <p:cNvPr id="7" name="Picture 2" descr="http://www.bog5.in.ua/lection/quantum_optics_lect/image_quant/clip_image001_00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/>
          <a:stretch/>
        </p:blipFill>
        <p:spPr bwMode="auto">
          <a:xfrm>
            <a:off x="4060534" y="3681575"/>
            <a:ext cx="4541514" cy="184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2252" t="22438" r="26756" b="15547"/>
          <a:stretch/>
        </p:blipFill>
        <p:spPr>
          <a:xfrm>
            <a:off x="610048" y="1916832"/>
            <a:ext cx="3205868" cy="36066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823" y="5523433"/>
            <a:ext cx="2862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P-I </a:t>
            </a:r>
            <a:r>
              <a:rPr lang="ru-RU" sz="1350" dirty="0"/>
              <a:t>и </a:t>
            </a:r>
            <a:r>
              <a:rPr lang="en-US" sz="1350" dirty="0"/>
              <a:t>U-I </a:t>
            </a:r>
            <a:r>
              <a:rPr lang="ru-RU" sz="1350" dirty="0"/>
              <a:t>характеристики лазера</a:t>
            </a:r>
          </a:p>
        </p:txBody>
      </p:sp>
    </p:spTree>
    <p:extLst>
      <p:ext uri="{BB962C8B-B14F-4D97-AF65-F5344CB8AC3E}">
        <p14:creationId xmlns:p14="http://schemas.microsoft.com/office/powerpoint/2010/main" val="380273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9532" y="1160749"/>
            <a:ext cx="7886700" cy="569714"/>
          </a:xfrm>
        </p:spPr>
        <p:txBody>
          <a:bodyPr>
            <a:normAutofit/>
          </a:bodyPr>
          <a:lstStyle/>
          <a:p>
            <a:r>
              <a:rPr lang="ru-RU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Электрически-оптические характеристики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378" t="54922" r="22882" b="28344"/>
          <a:stretch/>
        </p:blipFill>
        <p:spPr>
          <a:xfrm>
            <a:off x="3977934" y="2216052"/>
            <a:ext cx="1556640" cy="37804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77934" y="1781485"/>
            <a:ext cx="40643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/>
              <a:t>Мощность лазера (</a:t>
            </a:r>
            <a:r>
              <a:rPr lang="en-US" sz="1500" dirty="0"/>
              <a:t>P)</a:t>
            </a:r>
            <a:r>
              <a:rPr lang="ru-RU" sz="1500" dirty="0"/>
              <a:t> может быть записана как: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61978" y="266224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/>
              <a:t>g - показатель усиления</a:t>
            </a:r>
          </a:p>
          <a:p>
            <a:r>
              <a:rPr lang="el-GR" sz="1500" dirty="0"/>
              <a:t>α</a:t>
            </a:r>
            <a:r>
              <a:rPr lang="ru-RU" sz="1500" dirty="0"/>
              <a:t> - потеря резонатора</a:t>
            </a:r>
          </a:p>
          <a:p>
            <a:r>
              <a:rPr lang="ru-RU" sz="1500" dirty="0"/>
              <a:t>z - пространственная координата в направлении распространения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61978" y="3720133"/>
            <a:ext cx="50765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/>
              <a:t>Потери резонатора возникают из-за рассеяния в лазере и зеркальных потерь.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/>
              <a:t>Выше определенного тока усиление компенсирует все потери резонатора, g = 𝛼. В этом случае условие генерации лазера выполняется. Выходная мощность лазера резко возрастает, поэтому характеристика P-I демонстрирует резкий излом.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/>
              <a:t>Ток при этом переходе называется </a:t>
            </a:r>
            <a:r>
              <a:rPr lang="ru-RU" sz="1350" b="1" u="sng" dirty="0"/>
              <a:t>пороговым током</a:t>
            </a:r>
            <a:r>
              <a:rPr lang="ru-RU" sz="1350" dirty="0"/>
              <a:t>.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/>
              <a:t>Такого резкого перегиба на практике не наблюдается. В зависимости от типа лазера характеристика показывает более или менее округлую кривую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42252" t="22438" r="26756" b="15547"/>
          <a:stretch/>
        </p:blipFill>
        <p:spPr>
          <a:xfrm>
            <a:off x="610048" y="1916832"/>
            <a:ext cx="3205868" cy="36066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1823" y="5523433"/>
            <a:ext cx="2862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P-I </a:t>
            </a:r>
            <a:r>
              <a:rPr lang="ru-RU" sz="1350" dirty="0"/>
              <a:t>и </a:t>
            </a:r>
            <a:r>
              <a:rPr lang="en-US" sz="1350" dirty="0"/>
              <a:t>U-I </a:t>
            </a:r>
            <a:r>
              <a:rPr lang="ru-RU" sz="1350" dirty="0"/>
              <a:t>характеристики лазера</a:t>
            </a:r>
          </a:p>
        </p:txBody>
      </p:sp>
    </p:spTree>
    <p:extLst>
      <p:ext uri="{BB962C8B-B14F-4D97-AF65-F5344CB8AC3E}">
        <p14:creationId xmlns:p14="http://schemas.microsoft.com/office/powerpoint/2010/main" val="2452436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9532" y="1160749"/>
            <a:ext cx="7886700" cy="569714"/>
          </a:xfrm>
        </p:spPr>
        <p:txBody>
          <a:bodyPr>
            <a:normAutofit/>
          </a:bodyPr>
          <a:lstStyle/>
          <a:p>
            <a:r>
              <a:rPr lang="ru-RU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Электрически-оптические характеристики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2252" t="22438" r="26756" b="15547"/>
          <a:stretch/>
        </p:blipFill>
        <p:spPr>
          <a:xfrm>
            <a:off x="610048" y="1916832"/>
            <a:ext cx="3205868" cy="36066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1823" y="5523433"/>
            <a:ext cx="2862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P-I </a:t>
            </a:r>
            <a:r>
              <a:rPr lang="ru-RU" sz="1350" dirty="0"/>
              <a:t>и </a:t>
            </a:r>
            <a:r>
              <a:rPr lang="en-US" sz="1350" dirty="0"/>
              <a:t>U-I </a:t>
            </a:r>
            <a:r>
              <a:rPr lang="ru-RU" sz="1350" dirty="0"/>
              <a:t>характеристики лазера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5916" y="1754814"/>
            <a:ext cx="50765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Увеличение выходной оптической мощности по сравнению с током инжекции характеризуется дифференциальной квантовой эффективностью (квантовый КПД лазера):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10095" y="2545437"/>
                <a:ext cx="1560748" cy="613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100" i="1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ru-RU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den>
                      </m:f>
                      <m:r>
                        <a:rPr lang="ru-RU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den>
                      </m:f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793" y="2250916"/>
                <a:ext cx="2083647" cy="818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923928" y="3268288"/>
            <a:ext cx="49685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С учетом потерь на рассеяние для квантовой эффективности следует, что: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10095" y="3841339"/>
                <a:ext cx="1405256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100" i="1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ru-RU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ru-RU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den>
                      </m:f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793" y="3978786"/>
                <a:ext cx="1875257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01342" y="3841339"/>
                <a:ext cx="1407373" cy="6138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100" i="1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ru-RU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ru-RU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122" y="3978786"/>
                <a:ext cx="1878656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02032" y="4005326"/>
            <a:ext cx="4587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или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25832" y="4617133"/>
            <a:ext cx="267261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P – оптическая мощность, (Вт)</a:t>
            </a:r>
          </a:p>
          <a:p>
            <a:r>
              <a:rPr lang="en-US" sz="1350" dirty="0"/>
              <a:t>I </a:t>
            </a:r>
            <a:r>
              <a:rPr lang="ru-RU" sz="1350" dirty="0"/>
              <a:t>– ток в прямом направлении, (А)</a:t>
            </a:r>
          </a:p>
          <a:p>
            <a:r>
              <a:rPr lang="ru-RU" sz="1350" dirty="0" err="1"/>
              <a:t>I</a:t>
            </a:r>
            <a:r>
              <a:rPr lang="ru-RU" sz="1350" baseline="-25000" dirty="0" err="1"/>
              <a:t>th</a:t>
            </a:r>
            <a:r>
              <a:rPr lang="ru-RU" sz="1350" dirty="0"/>
              <a:t> – пороговый ток, (А)</a:t>
            </a:r>
          </a:p>
          <a:p>
            <a:r>
              <a:rPr lang="ru-RU" sz="1350" dirty="0"/>
              <a:t>U – приложенное напряжение, (В)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08204" y="4617132"/>
            <a:ext cx="2672615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е = 1,6 ∙ 10</a:t>
            </a:r>
            <a:r>
              <a:rPr lang="ru-RU" sz="1350" baseline="30000" dirty="0"/>
              <a:t>-19</a:t>
            </a:r>
            <a:r>
              <a:rPr lang="ru-RU" sz="1350" dirty="0"/>
              <a:t> Кл – заряд электрона</a:t>
            </a:r>
          </a:p>
          <a:p>
            <a:r>
              <a:rPr lang="en-US" sz="1350" dirty="0"/>
              <a:t>h = 6,62 </a:t>
            </a:r>
            <a:r>
              <a:rPr lang="ru-RU" sz="1350" dirty="0"/>
              <a:t>∙</a:t>
            </a:r>
            <a:r>
              <a:rPr lang="en-US" sz="1350" dirty="0"/>
              <a:t> 10</a:t>
            </a:r>
            <a:r>
              <a:rPr lang="en-US" sz="1350" baseline="30000" dirty="0"/>
              <a:t>-34</a:t>
            </a:r>
            <a:r>
              <a:rPr lang="en-US" sz="1350" dirty="0"/>
              <a:t> </a:t>
            </a:r>
            <a:r>
              <a:rPr lang="ru-RU" sz="1350" dirty="0"/>
              <a:t>Дж ∙</a:t>
            </a:r>
            <a:r>
              <a:rPr lang="en-US" sz="1350" dirty="0"/>
              <a:t>c</a:t>
            </a:r>
            <a:r>
              <a:rPr lang="ru-RU" sz="1350" dirty="0"/>
              <a:t> – постоянная Планка</a:t>
            </a:r>
          </a:p>
          <a:p>
            <a:r>
              <a:rPr lang="el-GR" sz="1350" dirty="0"/>
              <a:t>λ</a:t>
            </a:r>
            <a:r>
              <a:rPr lang="ru-RU" sz="1350" dirty="0"/>
              <a:t> – длина волны излучения, (м)</a:t>
            </a:r>
          </a:p>
          <a:p>
            <a:r>
              <a:rPr lang="ru-RU" sz="1350" dirty="0"/>
              <a:t>с </a:t>
            </a:r>
            <a:r>
              <a:rPr lang="en-US" sz="1350" dirty="0"/>
              <a:t>= </a:t>
            </a:r>
            <a:r>
              <a:rPr lang="ru-RU" sz="1350" dirty="0"/>
              <a:t>3 ∙ 10</a:t>
            </a:r>
            <a:r>
              <a:rPr lang="ru-RU" sz="1350" baseline="30000" dirty="0"/>
              <a:t>8</a:t>
            </a:r>
            <a:r>
              <a:rPr lang="ru-RU" sz="1350" dirty="0"/>
              <a:t> м/с – скорость света в вакууме</a:t>
            </a:r>
          </a:p>
        </p:txBody>
      </p:sp>
    </p:spTree>
    <p:extLst>
      <p:ext uri="{BB962C8B-B14F-4D97-AF65-F5344CB8AC3E}">
        <p14:creationId xmlns:p14="http://schemas.microsoft.com/office/powerpoint/2010/main" val="754452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71" y="1322766"/>
            <a:ext cx="7886700" cy="623720"/>
          </a:xfrm>
        </p:spPr>
        <p:txBody>
          <a:bodyPr>
            <a:normAutofit/>
          </a:bodyPr>
          <a:lstStyle/>
          <a:p>
            <a:r>
              <a:rPr lang="ru-RU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Попробуйте рассчитать: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2252853"/>
            <a:ext cx="7886700" cy="690094"/>
          </a:xfrm>
        </p:spPr>
        <p:txBody>
          <a:bodyPr>
            <a:normAutofit fontScale="70000" lnSpcReduction="20000"/>
          </a:bodyPr>
          <a:lstStyle/>
          <a:p>
            <a:pPr marL="385763" indent="-385763" algn="just">
              <a:buAutoNum type="arabicParenR"/>
            </a:pPr>
            <a:r>
              <a:rPr lang="ru-RU" dirty="0" smtClean="0"/>
              <a:t>При токе 75 мА мощность </a:t>
            </a:r>
            <a:r>
              <a:rPr lang="en-US" dirty="0" smtClean="0"/>
              <a:t>GaAs </a:t>
            </a:r>
            <a:r>
              <a:rPr lang="ru-RU" dirty="0" smtClean="0"/>
              <a:t>лазера равна 6 мВт. Вычислите квантовый КПД лазера. Длина волны излучения 850 нм.</a:t>
            </a:r>
          </a:p>
        </p:txBody>
      </p:sp>
      <p:pic>
        <p:nvPicPr>
          <p:cNvPr id="6146" name="Picture 2" descr="https://img.favpng.com/0/1/2/notebook-pen-paper-coil-binding-png-favpng-MwRQFSURHJ3CDBnatifRvtXr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439" r="92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4" t="15190" r="7347" b="15692"/>
          <a:stretch/>
        </p:blipFill>
        <p:spPr bwMode="auto">
          <a:xfrm>
            <a:off x="7380312" y="4779150"/>
            <a:ext cx="1601767" cy="11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5586" y="3807043"/>
                <a:ext cx="1608454" cy="70153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3933056"/>
                <a:ext cx="2147191" cy="935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3329862" y="3249313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P – оптическая мощность, (Вт)</a:t>
            </a:r>
          </a:p>
          <a:p>
            <a:r>
              <a:rPr lang="en-US" dirty="0"/>
              <a:t>I </a:t>
            </a:r>
            <a:r>
              <a:rPr lang="ru-RU" dirty="0"/>
              <a:t>– ток в прямом направлении, (А)</a:t>
            </a:r>
          </a:p>
          <a:p>
            <a:r>
              <a:rPr lang="ru-RU" dirty="0"/>
              <a:t>е = 1,6 ∙ 10</a:t>
            </a:r>
            <a:r>
              <a:rPr lang="ru-RU" baseline="30000" dirty="0"/>
              <a:t>-19</a:t>
            </a:r>
            <a:r>
              <a:rPr lang="ru-RU" dirty="0"/>
              <a:t> Кл – заряд электрона</a:t>
            </a:r>
          </a:p>
          <a:p>
            <a:r>
              <a:rPr lang="en-US" dirty="0"/>
              <a:t>h = 6,62 </a:t>
            </a:r>
            <a:r>
              <a:rPr lang="ru-RU" dirty="0"/>
              <a:t>∙</a:t>
            </a:r>
            <a:r>
              <a:rPr lang="en-US" dirty="0"/>
              <a:t> 10</a:t>
            </a:r>
            <a:r>
              <a:rPr lang="en-US" baseline="30000" dirty="0"/>
              <a:t>-34</a:t>
            </a:r>
            <a:r>
              <a:rPr lang="en-US" dirty="0"/>
              <a:t> </a:t>
            </a:r>
            <a:r>
              <a:rPr lang="ru-RU" dirty="0"/>
              <a:t>Дж ∙</a:t>
            </a:r>
            <a:r>
              <a:rPr lang="en-US" dirty="0"/>
              <a:t>c</a:t>
            </a:r>
            <a:r>
              <a:rPr lang="ru-RU" dirty="0"/>
              <a:t> – постоянная Планка</a:t>
            </a:r>
          </a:p>
          <a:p>
            <a:r>
              <a:rPr lang="el-GR" dirty="0"/>
              <a:t>λ</a:t>
            </a:r>
            <a:r>
              <a:rPr lang="ru-RU" dirty="0"/>
              <a:t> – длина волны излучения, (м)</a:t>
            </a:r>
          </a:p>
          <a:p>
            <a:r>
              <a:rPr lang="ru-RU" dirty="0"/>
              <a:t>с </a:t>
            </a:r>
            <a:r>
              <a:rPr lang="en-US" dirty="0"/>
              <a:t>= </a:t>
            </a:r>
            <a:r>
              <a:rPr lang="ru-RU" dirty="0"/>
              <a:t>3 ∙ 10</a:t>
            </a:r>
            <a:r>
              <a:rPr lang="ru-RU" baseline="30000" dirty="0"/>
              <a:t>8</a:t>
            </a:r>
            <a:r>
              <a:rPr lang="ru-RU" dirty="0"/>
              <a:t> м/с – скорость света в вакууме</a:t>
            </a:r>
          </a:p>
        </p:txBody>
      </p:sp>
    </p:spTree>
    <p:extLst>
      <p:ext uri="{BB962C8B-B14F-4D97-AF65-F5344CB8AC3E}">
        <p14:creationId xmlns:p14="http://schemas.microsoft.com/office/powerpoint/2010/main" val="994679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4969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М И Н И С Т Е Р С Т В О      О Б Р А З О В А Н И Я    И    Н А У К И     Р Е С П У Б Л И К И     К А З А Х С Т А Н                     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КАЗАХСКИЙ НАЦИОНАЛЬНЫЙ ТЕХНИЧЕСКИЙ УНИВЕРСИТЕТ имени К.И. САТПАЕВА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ИНСТИТУТ ДИСТАНЦИОННОГО ОБРАЗОВАНИЯ</a:t>
            </a:r>
            <a:endParaRPr lang="ru-RU" sz="11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2177" y="3244334"/>
            <a:ext cx="141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Маркировка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232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Маркировка ОК достаточно разнообразна и зависит от компаний-производителей. Обычно используются два типа маркировки: кодовая буквенно-цифровая и непосредственная, когда вслед за маркой кабеля последовательно указываются значения основных параметров.</a:t>
            </a:r>
          </a:p>
          <a:p>
            <a:r>
              <a:rPr lang="ru-RU" dirty="0"/>
              <a:t>Примером отечественной кодовой маркировки может служить кодировка кабелей компании «</a:t>
            </a:r>
            <a:r>
              <a:rPr lang="ru-RU" dirty="0" err="1"/>
              <a:t>Севкабель-оптик</a:t>
            </a:r>
            <a:r>
              <a:rPr lang="ru-RU" dirty="0"/>
              <a:t>» и «</a:t>
            </a:r>
            <a:r>
              <a:rPr lang="ru-RU" dirty="0" err="1"/>
              <a:t>Севкабель</a:t>
            </a:r>
            <a:r>
              <a:rPr lang="ru-RU" dirty="0"/>
              <a:t>» (таблице 13.1, где код приведен в русской и латинской версиях).</a:t>
            </a:r>
          </a:p>
          <a:p>
            <a:r>
              <a:rPr lang="ru-RU" dirty="0"/>
              <a:t>Порядок маркировки кабелей: СЕВ-234-567-8-9, где СЕВ — завод-изготовитель, а цифры соответствуют порядковому номеру в таблице 13.1.</a:t>
            </a:r>
          </a:p>
          <a:p>
            <a:r>
              <a:rPr lang="ru-RU" dirty="0"/>
              <a:t>Пример маркировки: СЕВ-ДПС-024 Е 06-О6-М2</a:t>
            </a:r>
          </a:p>
          <a:p>
            <a:r>
              <a:rPr lang="ru-RU" i="1" dirty="0"/>
              <a:t>                                    </a:t>
            </a:r>
            <a:r>
              <a:rPr lang="en-US" i="1" dirty="0"/>
              <a:t>SEV</a:t>
            </a:r>
            <a:r>
              <a:rPr lang="ru-RU" i="1" dirty="0"/>
              <a:t>— </a:t>
            </a:r>
            <a:r>
              <a:rPr lang="en-US" i="1" dirty="0"/>
              <a:t>DPC </a:t>
            </a:r>
            <a:r>
              <a:rPr lang="ru-RU" dirty="0"/>
              <a:t>-024 Е 06 — 06 — М2.</a:t>
            </a:r>
          </a:p>
          <a:p>
            <a:r>
              <a:rPr lang="ru-RU" dirty="0"/>
              <a:t>Кабель магистральный модульный с центральным диэлектрическим элементом, влагозащитная оболочка полиэтиленовая, с однослойной броней из стальных проволок и ПЭ оболочкой, с 24 </a:t>
            </a:r>
            <a:r>
              <a:rPr lang="ru-RU" dirty="0" err="1"/>
              <a:t>одномодовыми</a:t>
            </a:r>
            <a:r>
              <a:rPr lang="ru-RU" dirty="0"/>
              <a:t> стан­дартными оптическими волокнами, 6 скрученными в модуле волокнами и двумя медными жилами.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0648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М И Н И С Т Е Р С Т В О      О Б Р А З О В А Н И Я    И    Н А У К И     Р Е С П У Б Л И К И     К А З А Х С Т А Н                     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КАЗАХСКИЙ НАЦИОНАЛЬНЫЙ ТЕХНИЧЕСКИЙ УНИВЕРСИТЕТ имени К.И. САТПАЕВА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ИНСТИТУТ ДИСТАНЦИОННОГО ОБРАЗОВАНИЯ</a:t>
            </a:r>
            <a:endParaRPr lang="ru-RU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1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2 .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25" t="25324" r="22876" b="4078"/>
          <a:stretch>
            <a:fillRect/>
          </a:stretch>
        </p:blipFill>
        <p:spPr bwMode="auto">
          <a:xfrm>
            <a:off x="179512" y="692696"/>
            <a:ext cx="871296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3529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М И Н И С Т Е Р С Т В О      О Б Р А З О В А Н И Я    И    Н А У К И     Р Е С П У Б Л И К И     К А З А Х С Т А Н                     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КАЗАХСКИЙ НАЦИОНАЛЬНЫЙ ТЕХНИЧЕСКИЙ УНИВЕРСИТЕТ имени К.И. САТПАЕВА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ИНСТИТУТ ДИСТАНЦИОННОГО ОБРАЗОВАНИЯ</a:t>
            </a:r>
            <a:endParaRPr lang="ru-RU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62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625" t="23683" r="18501" b="24874"/>
          <a:stretch>
            <a:fillRect/>
          </a:stretch>
        </p:blipFill>
        <p:spPr bwMode="auto">
          <a:xfrm>
            <a:off x="251520" y="1052736"/>
            <a:ext cx="8424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79208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М И Н И С Т Е Р С Т В О      О Б Р А З О В А Н И Я    И    Н А У К И     Р Е С П У Б Л И К И     К А З А Х С Т А Н                     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КАЗАХСКИЙ НАЦИОНАЛЬНЫЙ ТЕХНИЧЕСКИЙ УНИВЕРСИТЕТ имени К.И. САТПАЕВА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1100" dirty="0" smtClean="0">
                <a:solidFill>
                  <a:schemeClr val="accent2"/>
                </a:solidFill>
              </a:rPr>
              <a:t>ИНСТИТУТ ДИСТАНЦИОННОГО ОБРАЗОВАНИЯ</a:t>
            </a:r>
            <a:endParaRPr lang="ru-RU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54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610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56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rp-photonics.com/bg/products/rpmc_lasers/laser_dio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2402886"/>
            <a:ext cx="4251263" cy="29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500437"/>
            <a:ext cx="3571875" cy="250031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562" y="1160749"/>
            <a:ext cx="7886700" cy="569714"/>
          </a:xfrm>
        </p:spPr>
        <p:txBody>
          <a:bodyPr>
            <a:normAutofit/>
          </a:bodyPr>
          <a:lstStyle/>
          <a:p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Полупроводниковые лазерные диоды выглядят так:</a:t>
            </a:r>
          </a:p>
        </p:txBody>
      </p:sp>
    </p:spTree>
    <p:extLst>
      <p:ext uri="{BB962C8B-B14F-4D97-AF65-F5344CB8AC3E}">
        <p14:creationId xmlns:p14="http://schemas.microsoft.com/office/powerpoint/2010/main" val="34746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151" y="1808820"/>
            <a:ext cx="8142293" cy="372641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Принцип работы полупроводникового лазера может быть объяснен следующим образом.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Согласно </a:t>
            </a:r>
            <a:r>
              <a:rPr lang="ru-RU" dirty="0"/>
              <a:t>квантовой теории </a:t>
            </a:r>
            <a:r>
              <a:rPr lang="ru-RU" u="sng" dirty="0"/>
              <a:t>электроны</a:t>
            </a:r>
            <a:r>
              <a:rPr lang="ru-RU" dirty="0"/>
              <a:t> в полупроводнике могут занимать две широкие </a:t>
            </a:r>
            <a:r>
              <a:rPr lang="ru-RU" u="sng" dirty="0"/>
              <a:t>энергетические </a:t>
            </a:r>
            <a:r>
              <a:rPr lang="ru-RU" u="sng" dirty="0" smtClean="0"/>
              <a:t>полосы</a:t>
            </a:r>
            <a:r>
              <a:rPr lang="ru-RU" dirty="0" smtClean="0"/>
              <a:t>. </a:t>
            </a:r>
            <a:r>
              <a:rPr lang="ru-RU" dirty="0"/>
              <a:t>Нижняя представляет собой </a:t>
            </a:r>
            <a:r>
              <a:rPr lang="ru-RU" i="1" dirty="0"/>
              <a:t>валентную</a:t>
            </a:r>
            <a:r>
              <a:rPr lang="ru-RU" dirty="0"/>
              <a:t> </a:t>
            </a:r>
            <a:r>
              <a:rPr lang="ru-RU" i="1" dirty="0"/>
              <a:t>зону</a:t>
            </a:r>
            <a:r>
              <a:rPr lang="ru-RU" dirty="0"/>
              <a:t>, а верхняя — </a:t>
            </a:r>
            <a:r>
              <a:rPr lang="ru-RU" i="1" dirty="0"/>
              <a:t>зону</a:t>
            </a:r>
            <a:r>
              <a:rPr lang="ru-RU" dirty="0"/>
              <a:t> </a:t>
            </a:r>
            <a:r>
              <a:rPr lang="ru-RU" i="1" dirty="0"/>
              <a:t>проводимости</a:t>
            </a:r>
            <a:r>
              <a:rPr lang="ru-RU" dirty="0"/>
              <a:t>. В нормальном чистом полупроводнике при низкой температуре все электроны связаны и занимают энергетический уровень, расположенный в </a:t>
            </a:r>
            <a:r>
              <a:rPr lang="ru-RU" i="1" dirty="0"/>
              <a:t>пределах валентной зоны</a:t>
            </a:r>
            <a:r>
              <a:rPr lang="ru-RU" dirty="0"/>
              <a:t>. Если на полупроводник подействовать электрическим током или световыми импульсами, то часть электронов перейдет в зону проводимости. В результате перехода в валентной зоне окажутся свободные места, которые в физике называют </a:t>
            </a:r>
            <a:r>
              <a:rPr lang="ru-RU" u="sng" dirty="0"/>
              <a:t>«дырками»</a:t>
            </a:r>
            <a:r>
              <a:rPr lang="ru-RU" dirty="0"/>
              <a:t>. Эти дырки играют роль положительного заряда.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7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cask.ru/archive/arch.php?path=../htm/books.alnam/book_las/files.book&amp;file=las_8.files/image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1700809"/>
            <a:ext cx="5670630" cy="349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5389" y="5367634"/>
            <a:ext cx="6099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Схема энергетических уровней полупроводникового лазера</a:t>
            </a:r>
          </a:p>
        </p:txBody>
      </p:sp>
    </p:spTree>
    <p:extLst>
      <p:ext uri="{BB962C8B-B14F-4D97-AF65-F5344CB8AC3E}">
        <p14:creationId xmlns:p14="http://schemas.microsoft.com/office/powerpoint/2010/main" val="25292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 txBox="1">
            <a:spLocks/>
          </p:cNvSpPr>
          <p:nvPr/>
        </p:nvSpPr>
        <p:spPr>
          <a:xfrm>
            <a:off x="387828" y="1652384"/>
            <a:ext cx="4429404" cy="18362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100" dirty="0"/>
              <a:t>Из­лу­че­ние про­ис­хо­дит за счёт ре­ком­би­на­ции элек­тро­нов и ды­рок. </a:t>
            </a:r>
          </a:p>
          <a:p>
            <a:pPr algn="just"/>
            <a:r>
              <a:rPr lang="ru-RU" sz="2100" dirty="0"/>
              <a:t>На­кач­ку в та­ких ла­зе­рах осу­ще­ст­в­ля­ют элек­трическим то­ком, элек­трон­ным пуч­ком, оп­тическим из­лу­че­ни­ем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240" y="1421824"/>
            <a:ext cx="3987668" cy="4133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0223" y="5265204"/>
            <a:ext cx="224547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100" b="1" dirty="0"/>
              <a:t>«Валентная зона»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0162" y="1981864"/>
            <a:ext cx="289354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/>
              <a:t>«Зона проводимости»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21067" y="3861049"/>
                <a:ext cx="3003836" cy="105644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 dirty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33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3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33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l-GR" sz="3300" i="1" dirty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sz="33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3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 dirty="0">
                              <a:latin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300" i="1" dirty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ru-RU" sz="33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755" y="4005064"/>
                <a:ext cx="3950569" cy="1377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0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intechopen.com/media/chapter/9889/media/imag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6852"/>
            <a:ext cx="5346594" cy="28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3538" y="998731"/>
            <a:ext cx="7886700" cy="65365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5157193"/>
            <a:ext cx="6778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/>
              <a:t>Иллюстрация процесса излучения фотонов в полупроводниках с прямой (слева) и непрямой (справа) запрещенной зоной.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8144" y="2456892"/>
            <a:ext cx="30783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dirty="0"/>
              <a:t>Светоизлучающие полупроводниковые приборы делаются на основании </a:t>
            </a:r>
            <a:r>
              <a:rPr lang="ru-RU" sz="1500" u="sng" dirty="0"/>
              <a:t>прямозонных</a:t>
            </a:r>
            <a:r>
              <a:rPr lang="ru-RU" sz="1500" dirty="0"/>
              <a:t> полупроводников, т.к. в </a:t>
            </a:r>
            <a:r>
              <a:rPr lang="ru-RU" sz="1500" dirty="0" err="1"/>
              <a:t>непрямозонных</a:t>
            </a:r>
            <a:r>
              <a:rPr lang="ru-RU" sz="1500" dirty="0"/>
              <a:t> энергия в основном рассеивается на фононах (колебания кристаллической решётки) и излучения не происходит. («греют, но не светят»)</a:t>
            </a:r>
          </a:p>
        </p:txBody>
      </p:sp>
    </p:spTree>
    <p:extLst>
      <p:ext uri="{BB962C8B-B14F-4D97-AF65-F5344CB8AC3E}">
        <p14:creationId xmlns:p14="http://schemas.microsoft.com/office/powerpoint/2010/main" val="38261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2317</TotalTime>
  <Words>1679</Words>
  <Application>Microsoft Office PowerPoint</Application>
  <PresentationFormat>Экран (4:3)</PresentationFormat>
  <Paragraphs>144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Тема Office</vt:lpstr>
      <vt:lpstr>Технология оптической связи Лекция 4</vt:lpstr>
      <vt:lpstr>Содержание</vt:lpstr>
      <vt:lpstr>По завершению урока Вы будете знать:</vt:lpstr>
      <vt:lpstr>Введение</vt:lpstr>
      <vt:lpstr>Полупроводниковые лазерные диоды выглядят так:</vt:lpstr>
      <vt:lpstr>Принцип работы</vt:lpstr>
      <vt:lpstr>Принцип работы</vt:lpstr>
      <vt:lpstr>Принцип работы</vt:lpstr>
      <vt:lpstr>Принцип работы</vt:lpstr>
      <vt:lpstr>Ожидания vs. реальность...</vt:lpstr>
      <vt:lpstr>Принцип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Резонатор</vt:lpstr>
      <vt:lpstr>Резонатор</vt:lpstr>
      <vt:lpstr>Виды оптических резонаторов типа Фабри-Перо:</vt:lpstr>
      <vt:lpstr>Попробуйте рассчитать:</vt:lpstr>
      <vt:lpstr>Моды оптического резонатора</vt:lpstr>
      <vt:lpstr>Моды оптического резонатора</vt:lpstr>
      <vt:lpstr>Моды оптического резонатора</vt:lpstr>
      <vt:lpstr>Электрически-оптические характеристики</vt:lpstr>
      <vt:lpstr>Электрически-оптические характеристики</vt:lpstr>
      <vt:lpstr>Электрически-оптические характеристики</vt:lpstr>
      <vt:lpstr>Попробуйте рассчитать: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296</cp:revision>
  <dcterms:created xsi:type="dcterms:W3CDTF">2017-10-09T05:58:02Z</dcterms:created>
  <dcterms:modified xsi:type="dcterms:W3CDTF">2022-08-13T15:02:18Z</dcterms:modified>
</cp:coreProperties>
</file>