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4" r:id="rId2"/>
    <p:sldId id="257" r:id="rId3"/>
    <p:sldId id="276" r:id="rId4"/>
    <p:sldId id="275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688774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оптической связи </a:t>
            </a:r>
            <a:r>
              <a:rPr lang="kk-KZ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7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sz="2000" b="1" dirty="0" err="1">
                <a:solidFill>
                  <a:schemeClr val="bg1"/>
                </a:solidFill>
              </a:rPr>
              <a:t>Куттыбаева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Айнур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Ермеккалиевна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канд.наук</a:t>
            </a:r>
            <a:r>
              <a:rPr lang="ru-RU" sz="2000" b="1" dirty="0">
                <a:solidFill>
                  <a:schemeClr val="bg1"/>
                </a:solidFill>
              </a:rPr>
              <a:t>, старший преподаватель  Кафедры «Электроники, телекоммуникации и космических технологии»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>
                <a:hlinkClick r:id="rId4"/>
              </a:rPr>
              <a:t>ainur_k_75@mail.ru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046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23" y="1496404"/>
            <a:ext cx="5726241" cy="33354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734" y="1127670"/>
            <a:ext cx="819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Базовая конфигурация оптической схемы мощного волоконного лазера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8544" y="4948489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/>
              <a:t>Оптическая схема состоит из трех основных секций: (1) секция накачки, (2) секция генератора и (3) секция подачи луча.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7341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57844"/>
            <a:ext cx="7886700" cy="37100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u="sng" dirty="0" smtClean="0"/>
              <a:t>Распределённый брэгговский отражатель (РБО)</a:t>
            </a:r>
            <a:r>
              <a:rPr lang="ru-RU" dirty="0" smtClean="0"/>
              <a:t> — это слоистая структура, в которой показатель преломления материала периодически изменяется в одном пространственном направлении (перпендикулярно слоям).</a:t>
            </a:r>
          </a:p>
          <a:p>
            <a:pPr marL="0" indent="0" algn="just">
              <a:buNone/>
            </a:pPr>
            <a:r>
              <a:rPr lang="ru-RU" dirty="0" smtClean="0"/>
              <a:t>РБО, также известный как одномерный фотонный кристалл, чаще всего представляет собой последовательность двух или более осажденных друг на друга материалов с разными показателями преломления. </a:t>
            </a:r>
          </a:p>
          <a:p>
            <a:pPr marL="0" indent="0" algn="just">
              <a:buNone/>
            </a:pPr>
            <a:r>
              <a:rPr lang="ru-RU" dirty="0" smtClean="0"/>
              <a:t>Чаще всего РБО изготовляются при помощи молекулярно-лучевой эпитаксии и химического осаждения материалов из газовой фазы. РБО позволяют отражать световые волны с гораздо более узкой полосой отражения, чем простой торец между полупроводником и воздухом.</a:t>
            </a:r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Распределённый брэгговский отражатель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47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401" y="26040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Волоконные </a:t>
            </a:r>
            <a:r>
              <a:rPr lang="ru-RU" dirty="0" err="1"/>
              <a:t>брэгговские</a:t>
            </a:r>
            <a:r>
              <a:rPr lang="ru-RU" dirty="0"/>
              <a:t> решетки имеют периодически изменяющийся показатель преломления, чтобы фильтровать определенные длины волн, позволяя другим проходить.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Распределённый брэгговский отражатель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37" y="1907004"/>
            <a:ext cx="3630431" cy="36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" y="1939118"/>
            <a:ext cx="4909100" cy="38536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1547" y="2985009"/>
            <a:ext cx="3496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Структура волокна с </a:t>
            </a:r>
            <a:r>
              <a:rPr lang="ru-RU" dirty="0" err="1"/>
              <a:t>брэгговской</a:t>
            </a:r>
            <a:r>
              <a:rPr lang="ru-RU" dirty="0"/>
              <a:t> решеткой с профилем показателя преломления и спектральным откликом</a:t>
            </a:r>
            <a:endParaRPr 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Распределённый брэгговский отражатель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16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Распределённый брэгговский отражатель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s://hittech.com/wp-content/uploads/2018/07/noria-the-fiber-bragg-grating-manufacturing-solution-fi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11661"/>
          <a:stretch/>
        </p:blipFill>
        <p:spPr bwMode="auto">
          <a:xfrm>
            <a:off x="1029012" y="1979288"/>
            <a:ext cx="6807096" cy="35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1177" y="1720343"/>
            <a:ext cx="174456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Исходный спектр</a:t>
            </a:r>
            <a:endParaRPr lang="ru-RU" sz="15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891135" y="1734810"/>
            <a:ext cx="194676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Прошедший спектр</a:t>
            </a:r>
            <a:endParaRPr lang="ru-RU" sz="15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42013" y="5458968"/>
            <a:ext cx="212289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Отражённый спектр</a:t>
            </a:r>
            <a:endParaRPr lang="ru-RU" sz="1500" b="1" u="sng" dirty="0"/>
          </a:p>
        </p:txBody>
      </p:sp>
    </p:spTree>
    <p:extLst>
      <p:ext uri="{BB962C8B-B14F-4D97-AF65-F5344CB8AC3E}">
        <p14:creationId xmlns:p14="http://schemas.microsoft.com/office/powerpoint/2010/main" val="208827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ru/9/91/1d_p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30673"/>
            <a:ext cx="3650966" cy="17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Распределённый брэгговский отражатель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673" y="3873065"/>
            <a:ext cx="4066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Схематическое представление распределённого </a:t>
            </a:r>
            <a:r>
              <a:rPr lang="ru-RU" sz="1500" dirty="0" err="1"/>
              <a:t>брэгговского</a:t>
            </a:r>
            <a:r>
              <a:rPr lang="ru-RU" sz="1500" dirty="0"/>
              <a:t> отражателя (РБО), полученного чередованием двух материалов с разным показателями преломления n</a:t>
            </a:r>
            <a:r>
              <a:rPr lang="ru-RU" sz="1500" baseline="-25000" dirty="0"/>
              <a:t>1</a:t>
            </a:r>
            <a:r>
              <a:rPr lang="ru-RU" sz="1500" dirty="0"/>
              <a:t> и n</a:t>
            </a:r>
            <a:r>
              <a:rPr lang="ru-RU" sz="1500" baseline="-25000" dirty="0"/>
              <a:t>2</a:t>
            </a:r>
            <a:r>
              <a:rPr lang="ru-RU" sz="1500" dirty="0"/>
              <a:t>, а также периодом чередования </a:t>
            </a:r>
            <a:r>
              <a:rPr lang="el-GR" sz="1500" cap="all" dirty="0"/>
              <a:t>λ</a:t>
            </a:r>
            <a:r>
              <a:rPr lang="ru-RU" sz="1500" dirty="0"/>
              <a:t>.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14603" y="203067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/>
              <a:t>Отраженная длина волны называется длиной волны Брэгга, определяется соотношением:</a:t>
            </a:r>
            <a:endParaRPr lang="ru-RU" sz="15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710" y="2607295"/>
            <a:ext cx="1661672" cy="49194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14603" y="319181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500" dirty="0"/>
              <a:t>где </a:t>
            </a:r>
            <a:r>
              <a:rPr lang="ru-RU" sz="1500" dirty="0" err="1"/>
              <a:t>n</a:t>
            </a:r>
            <a:r>
              <a:rPr lang="ru-RU" sz="1500" baseline="-25000" dirty="0" err="1"/>
              <a:t>e</a:t>
            </a:r>
            <a:r>
              <a:rPr lang="ru-RU" sz="1500" dirty="0"/>
              <a:t> - эффективный показатель преломления решетки в сердцевине волокна, а </a:t>
            </a:r>
            <a:r>
              <a:rPr lang="el-GR" sz="1500" cap="all" dirty="0"/>
              <a:t>λ</a:t>
            </a:r>
            <a:r>
              <a:rPr lang="ru-RU" sz="1500" dirty="0"/>
              <a:t> - период решетки. Эффективный показатель преломления количественно определяет скорость распространяющегося света по сравнению с его скоростью в вакууме. </a:t>
            </a:r>
            <a:r>
              <a:rPr lang="ru-RU" sz="1500" dirty="0" err="1"/>
              <a:t>n</a:t>
            </a:r>
            <a:r>
              <a:rPr lang="ru-RU" sz="1500" baseline="-25000" dirty="0" err="1"/>
              <a:t>e</a:t>
            </a:r>
            <a:r>
              <a:rPr lang="ru-RU" sz="1500" dirty="0"/>
              <a:t> зависит не только от длины волны, но также (для </a:t>
            </a:r>
            <a:r>
              <a:rPr lang="ru-RU" sz="1500" dirty="0" err="1"/>
              <a:t>многомодовых</a:t>
            </a:r>
            <a:r>
              <a:rPr lang="ru-RU" sz="1500" dirty="0"/>
              <a:t> волноводов) от моды, в которой распространяется свет. По этой причине его также называют модальным индексом.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60264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 Bragg_FBG_02_Inscrip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0" y="1947785"/>
            <a:ext cx="5931758" cy="31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Распределённый брэгговский отражатель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337" y="5347862"/>
            <a:ext cx="636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Методы создания </a:t>
            </a:r>
            <a:r>
              <a:rPr lang="ru-RU" dirty="0" err="1"/>
              <a:t>брэгговских</a:t>
            </a:r>
            <a:r>
              <a:rPr lang="ru-RU" dirty="0"/>
              <a:t> решёток в оптоволокне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80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chitecture of the all-fiber laser oscillato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54958"/>
            <a:ext cx="7837668" cy="40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волоконного лазера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73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thefabricator.com/a/head-and-optics-innovations-key-to-laser-cutting-growth-2.jpg?size=1000x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1" y="2730853"/>
            <a:ext cx="4716560" cy="24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302" y="5388027"/>
            <a:ext cx="75569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Несколько лазерных модулей можно соединять вместе в единую сборку</a:t>
            </a:r>
            <a:endParaRPr lang="ru-RU" sz="1500" dirty="0"/>
          </a:p>
        </p:txBody>
      </p:sp>
      <p:pic>
        <p:nvPicPr>
          <p:cNvPr id="15364" name="Picture 4" descr="https://www.hypertherm.com/globalassets/learn-about-cutting/cutting-education/laser/fiberlaser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55424"/>
            <a:ext cx="4782473" cy="22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26479" y="931956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волоконного лазера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32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mada.de/CentralData/Laser/Machine/LCG-AJ/Pictures-Details/16-9/LCG_AJ_LaserModule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95207"/>
            <a:ext cx="7143750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волоконного лазера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69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 </a:t>
            </a:r>
            <a:r>
              <a:rPr lang="ru-RU" sz="2000" dirty="0" smtClean="0"/>
              <a:t>лекции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–;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</a:t>
            </a: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photonics.com/images/Web/Articles/2017/4/12/Fiber_L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38994"/>
            <a:ext cx="6953015" cy="40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волоконного лазера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63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0" y="1067053"/>
            <a:ext cx="4161589" cy="3129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439" y="2449369"/>
            <a:ext cx="4586288" cy="3443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5769" y="4288404"/>
            <a:ext cx="416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Технологическое волокно с разъемом HLC-8 с водяным охлаждением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953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7408" y="1760680"/>
            <a:ext cx="7886700" cy="22894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 будет куча всяких «примочек» для оптоволоконных лазеров, которые я честно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заскринил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 сайте компании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IPG Photonics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42" y="4061398"/>
            <a:ext cx="3173231" cy="1645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84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92" y="1267605"/>
            <a:ext cx="8191017" cy="43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4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4" y="1391275"/>
            <a:ext cx="8846472" cy="40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50" y="1492457"/>
            <a:ext cx="8477100" cy="38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5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93" y="936257"/>
            <a:ext cx="7436644" cy="2528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112"/>
          <a:stretch/>
        </p:blipFill>
        <p:spPr>
          <a:xfrm>
            <a:off x="925329" y="3446912"/>
            <a:ext cx="7408069" cy="24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84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76931"/>
            <a:ext cx="7886700" cy="515865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источники: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646960"/>
            <a:ext cx="8532948" cy="393924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https://ru.wikipedia.org/wiki/</a:t>
            </a:r>
            <a:r>
              <a:rPr lang="ru-RU" sz="1650" dirty="0" err="1"/>
              <a:t>Волоконный_лазер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https://ru.wikipedia.org/wiki/</a:t>
            </a:r>
            <a:r>
              <a:rPr lang="ru-RU" sz="1650" dirty="0"/>
              <a:t>Иттербий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50" dirty="0" err="1"/>
              <a:t>Jelger</a:t>
            </a:r>
            <a:r>
              <a:rPr lang="en-US" sz="1650" dirty="0"/>
              <a:t>, P. &amp; </a:t>
            </a:r>
            <a:r>
              <a:rPr lang="en-US" sz="1650" dirty="0" err="1"/>
              <a:t>Engholm</a:t>
            </a:r>
            <a:r>
              <a:rPr lang="en-US" sz="1650" dirty="0"/>
              <a:t>, Magnus &amp; </a:t>
            </a:r>
            <a:r>
              <a:rPr lang="en-US" sz="1650" dirty="0" err="1"/>
              <a:t>Norin</a:t>
            </a:r>
            <a:r>
              <a:rPr lang="en-US" sz="1650" dirty="0"/>
              <a:t>, Lars &amp; </a:t>
            </a:r>
            <a:r>
              <a:rPr lang="en-US" sz="1650" dirty="0" err="1"/>
              <a:t>Laurell</a:t>
            </a:r>
            <a:r>
              <a:rPr lang="en-US" sz="1650" dirty="0"/>
              <a:t>, Fredrik. (2010). Degradation-resistant lasing at 980 nm in a </a:t>
            </a:r>
            <a:r>
              <a:rPr lang="en-US" sz="1650" dirty="0" err="1"/>
              <a:t>Yb</a:t>
            </a:r>
            <a:r>
              <a:rPr lang="en-US" sz="1650" dirty="0"/>
              <a:t>/Ce/Al-doped silica fiber. Journal of the Optical Society of America B. 27. 338. 10.1364/JOSAB.27.000338. 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https://www.furukawaelectric.com/brightening/laser.html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https://www.ipgphotonics.com/en/whyIpg/GetIpgLaserData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http://www.fiberlaser.fujikura.jp/eng/products/about-fiber-laser.html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https://www.thefabricator.com/thefabricator/article/lasercutting/head-and-optics-innovations-key-to-laser-cutting-growth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https://www.hypertherm.com/ru/learn/cutting-education/laser-technology/how-lasers-work/?region=EMEA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http://www.amada.de/en/laser/lcg-aj/fiberlaser-cuttingmachine.html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https://www.photonics.com/Article.aspx?AID=61928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https://ru.wikipedia.org/wiki/</a:t>
            </a:r>
            <a:r>
              <a:rPr lang="ru-RU" sz="1650" dirty="0" err="1"/>
              <a:t>Распределённый_брэгговский_отражатель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https://www.globalspec.com/learnmore/optical_components_optics/fiber_optics/fiber_bragg_grating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https://en.wikipedia.org/wiki/Fiber_Bragg_grating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https://hittech.com/nl/portfolio-posts/noria-the-fiber-bragg-grating-manufacturing-solution/</a:t>
            </a:r>
            <a:endParaRPr lang="ru-RU" sz="1650" dirty="0"/>
          </a:p>
          <a:p>
            <a:pPr marL="342900" indent="-342900">
              <a:buFont typeface="+mj-lt"/>
              <a:buAutoNum type="arabicParenR"/>
            </a:pPr>
            <a:r>
              <a:rPr lang="en-US" sz="1650" dirty="0"/>
              <a:t>https://www.iap.uni-jena.de/Ultrafast+Optics/Research/Ultrashort+pulse+written+volume+_+fiber+gratings/Fiber+Bragg+Gratings.html</a:t>
            </a:r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val="18385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2 .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ain fiber structure in a fiber las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04529"/>
            <a:ext cx="6052455" cy="35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волокно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624" y="2490106"/>
            <a:ext cx="234042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b="1" u="sng" dirty="0"/>
              <a:t>Коэффициент преломления</a:t>
            </a:r>
            <a:endParaRPr lang="ru-RU" sz="135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26623" y="5076419"/>
            <a:ext cx="257447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Профиль распределения коэффициента преломления</a:t>
            </a:r>
            <a:endParaRPr lang="ru-RU" sz="15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878038" y="5054649"/>
            <a:ext cx="257447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Сечение волокна</a:t>
            </a:r>
            <a:endParaRPr lang="ru-RU" sz="15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79078" y="2490107"/>
            <a:ext cx="2046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Сердцевина в центре волокна легирована редкоземельным элементом </a:t>
            </a:r>
            <a:r>
              <a:rPr lang="ru-RU" sz="1500" dirty="0" err="1"/>
              <a:t>Yb</a:t>
            </a:r>
            <a:r>
              <a:rPr lang="ru-RU" sz="1500" dirty="0"/>
              <a:t> (иттербий) и имеет самый высокий показатель преломления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8199" y="5741172"/>
            <a:ext cx="44713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/>
              <a:t>Source:</a:t>
            </a:r>
            <a:r>
              <a:rPr lang="en-US" sz="1050" dirty="0"/>
              <a:t> http://www.fiberlaser.fujikura.jp/eng/products/about-fiber-laser.html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20381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.2 Laser beam propagation in a double-clad fi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6" y="1974903"/>
            <a:ext cx="5216979" cy="30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8145236" cy="607899"/>
          </a:xfrm>
        </p:spPr>
        <p:txBody>
          <a:bodyPr>
            <a:normAutofit/>
          </a:bodyPr>
          <a:lstStyle/>
          <a:p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света в активном волокне. «Накачка»</a:t>
            </a:r>
            <a:endParaRPr lang="ru-RU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9686" y="1866049"/>
            <a:ext cx="3320142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Структура волокна с двойной оболочкой и профиль интенсивности света при распространении пучка. Свет накачки распространяется через центральную сердцевину, легированную </a:t>
            </a:r>
            <a:r>
              <a:rPr lang="ru-RU" sz="1350" dirty="0" err="1"/>
              <a:t>Yb</a:t>
            </a:r>
            <a:r>
              <a:rPr lang="ru-RU" sz="1350" dirty="0"/>
              <a:t>, и внутреннюю оболочку, не выходя за их пределы благодаря явлению полного внутреннего отражения. Лазерный свет распространяется в центральной жиле, легированной </a:t>
            </a:r>
            <a:r>
              <a:rPr lang="ru-RU" sz="1350" dirty="0" err="1"/>
              <a:t>Yb</a:t>
            </a:r>
            <a:r>
              <a:rPr lang="ru-RU" sz="1350" dirty="0"/>
              <a:t>, за счет полного внутреннего отражения на границе внутренней оболочки и центральной жилы. Когда свет накачки распространяется через центральное ядро, легированное </a:t>
            </a:r>
            <a:r>
              <a:rPr lang="ru-RU" sz="1350" dirty="0" err="1"/>
              <a:t>Yb</a:t>
            </a:r>
            <a:r>
              <a:rPr lang="ru-RU" sz="1350" dirty="0"/>
              <a:t>, ионы </a:t>
            </a:r>
            <a:r>
              <a:rPr lang="ru-RU" sz="1350" dirty="0" err="1"/>
              <a:t>Yb</a:t>
            </a:r>
            <a:r>
              <a:rPr lang="ru-RU" sz="1350" dirty="0"/>
              <a:t> переходят в возбуждённое состояние и генерируют лазерное излучение.</a:t>
            </a:r>
            <a:endParaRPr lang="ru-RU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345621" y="2902485"/>
            <a:ext cx="1178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Излучение накачки</a:t>
            </a:r>
            <a:endParaRPr lang="ru-RU" sz="15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74647" y="2844289"/>
            <a:ext cx="1178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Лазерное излучение</a:t>
            </a:r>
            <a:endParaRPr lang="ru-RU" sz="1500" b="1" u="sng" dirty="0"/>
          </a:p>
        </p:txBody>
      </p:sp>
    </p:spTree>
    <p:extLst>
      <p:ext uri="{BB962C8B-B14F-4D97-AF65-F5344CB8AC3E}">
        <p14:creationId xmlns:p14="http://schemas.microsoft.com/office/powerpoint/2010/main" val="249342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ber laser side-pum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93" y="1800737"/>
            <a:ext cx="7143750" cy="3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8145236" cy="607899"/>
          </a:xfrm>
        </p:spPr>
        <p:txBody>
          <a:bodyPr>
            <a:normAutofit/>
          </a:bodyPr>
          <a:lstStyle/>
          <a:p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света в активном волокне. «Накачка»</a:t>
            </a:r>
            <a:endParaRPr lang="ru-RU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067" y="5391541"/>
            <a:ext cx="78812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Ещё один способ накачки. Техника с боковой накачкой для передачи энергии от лазерного диода большой площади в небольшую (</a:t>
            </a:r>
            <a:r>
              <a:rPr lang="ru-RU" sz="1350" dirty="0" err="1"/>
              <a:t>одномодовую</a:t>
            </a:r>
            <a:r>
              <a:rPr lang="ru-RU" sz="1350" dirty="0"/>
              <a:t>) волоконную сердцевину для усиления света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27970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5406798"/>
            <a:ext cx="1628775" cy="485775"/>
          </a:xfrm>
          <a:prstGeom prst="rect">
            <a:avLst/>
          </a:prstGeom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Диоды накачки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832" y="905082"/>
            <a:ext cx="1766580" cy="1726247"/>
          </a:xfrm>
          <a:prstGeom prst="rect">
            <a:avLst/>
          </a:prstGeom>
        </p:spPr>
      </p:pic>
      <p:pic>
        <p:nvPicPr>
          <p:cNvPr id="14338" name="Picture 2" descr="Картинки по запросу &quot;PLD Pump Diod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36" y="4344921"/>
            <a:ext cx="1607796" cy="12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4481" y="1805867"/>
            <a:ext cx="3289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Длины</a:t>
            </a:r>
            <a:r>
              <a:rPr lang="ru-RU" dirty="0"/>
              <a:t> </a:t>
            </a:r>
            <a:r>
              <a:rPr lang="ru-RU" u="sng" dirty="0"/>
              <a:t>волн</a:t>
            </a:r>
            <a:r>
              <a:rPr lang="ru-RU" dirty="0"/>
              <a:t>: 915, 940, 975 нм</a:t>
            </a:r>
          </a:p>
          <a:p>
            <a:r>
              <a:rPr lang="ru-RU" u="sng" dirty="0"/>
              <a:t>Выходная</a:t>
            </a:r>
            <a:r>
              <a:rPr lang="ru-RU" dirty="0"/>
              <a:t> </a:t>
            </a:r>
            <a:r>
              <a:rPr lang="ru-RU" u="sng" dirty="0"/>
              <a:t>мощность</a:t>
            </a:r>
            <a:r>
              <a:rPr lang="ru-RU" dirty="0"/>
              <a:t>: 10 Вт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81" y="2659857"/>
            <a:ext cx="3593306" cy="140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620" y="4245307"/>
            <a:ext cx="3310843" cy="16472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80129" y="3071169"/>
            <a:ext cx="4210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u="sng" dirty="0"/>
              <a:t>Длина волны: </a:t>
            </a:r>
            <a:r>
              <a:rPr lang="ru-RU" dirty="0"/>
              <a:t>878,6 ± 0,5 нм</a:t>
            </a:r>
          </a:p>
          <a:p>
            <a:pPr algn="r"/>
            <a:r>
              <a:rPr lang="ru-RU" dirty="0"/>
              <a:t>Максимальная </a:t>
            </a:r>
            <a:r>
              <a:rPr lang="ru-RU" u="sng" dirty="0"/>
              <a:t>выходная мощность </a:t>
            </a:r>
            <a:r>
              <a:rPr lang="ru-RU" dirty="0"/>
              <a:t>80 Вт (при 16 А)</a:t>
            </a:r>
            <a:endParaRPr lang="ru-RU" dirty="0"/>
          </a:p>
        </p:txBody>
      </p:sp>
      <p:pic>
        <p:nvPicPr>
          <p:cNvPr id="14342" name="Picture 6" descr="Картинки по запросу &quot;PLD Pump Diode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41" y="857250"/>
            <a:ext cx="1807653" cy="9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amy.amada.co.jp/e/product/category/laser_marker/popup/img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01" y="1709383"/>
            <a:ext cx="6812969" cy="32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86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2319</TotalTime>
  <Words>683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Технология оптической связи Лекция 7</vt:lpstr>
      <vt:lpstr>Содержание</vt:lpstr>
      <vt:lpstr>По завершению урока Вы будете знать:</vt:lpstr>
      <vt:lpstr>Введение</vt:lpstr>
      <vt:lpstr>Активное волокно</vt:lpstr>
      <vt:lpstr>Распространение света в активном волокне. «Накачка»</vt:lpstr>
      <vt:lpstr>Распространение света в активном волокне. «Накачка»</vt:lpstr>
      <vt:lpstr>Диоды накачки</vt:lpstr>
      <vt:lpstr>Презентация PowerPoint</vt:lpstr>
      <vt:lpstr>Презентация PowerPoint</vt:lpstr>
      <vt:lpstr>Распределённый брэгговский отражатель</vt:lpstr>
      <vt:lpstr>Распределённый брэгговский отражатель</vt:lpstr>
      <vt:lpstr>Распределённый брэгговский отражатель</vt:lpstr>
      <vt:lpstr>Распределённый брэгговский отражатель</vt:lpstr>
      <vt:lpstr>Распределённый брэгговский отражатель</vt:lpstr>
      <vt:lpstr>Распределённый брэгговский отражатель</vt:lpstr>
      <vt:lpstr>Схема волоконного лазера</vt:lpstr>
      <vt:lpstr>Схема волоконного лазера</vt:lpstr>
      <vt:lpstr>Схема волоконного лазера</vt:lpstr>
      <vt:lpstr>Схема волоконного лазера</vt:lpstr>
      <vt:lpstr>Презентация PowerPoint</vt:lpstr>
      <vt:lpstr>Дальше будет куча всяких «примочек» для оптоволоконных лазеров, которые я честно «заскринил» на сайте компании IPG Photonics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299</cp:revision>
  <dcterms:created xsi:type="dcterms:W3CDTF">2017-10-09T05:58:02Z</dcterms:created>
  <dcterms:modified xsi:type="dcterms:W3CDTF">2022-08-13T15:07:52Z</dcterms:modified>
</cp:coreProperties>
</file>