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76" r:id="rId4"/>
    <p:sldId id="272" r:id="rId5"/>
    <p:sldId id="280" r:id="rId6"/>
    <p:sldId id="281" r:id="rId7"/>
    <p:sldId id="277" r:id="rId8"/>
    <p:sldId id="278" r:id="rId9"/>
    <p:sldId id="279"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72"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t>8/13/2022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t>‹#›</a:t>
            </a:fld>
            <a:endParaRPr lang="en-US"/>
          </a:p>
        </p:txBody>
      </p:sp>
    </p:spTree>
    <p:extLst>
      <p:ext uri="{BB962C8B-B14F-4D97-AF65-F5344CB8AC3E}">
        <p14:creationId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10</a:t>
            </a:fld>
            <a:endParaRPr lang="ru-RU"/>
          </a:p>
        </p:txBody>
      </p:sp>
    </p:spTree>
    <p:extLst>
      <p:ext uri="{BB962C8B-B14F-4D97-AF65-F5344CB8AC3E}">
        <p14:creationId xmlns:p14="http://schemas.microsoft.com/office/powerpoint/2010/main" val="51845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t>13.08.2022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t>13.08.2022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t>13.08.2022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t>13.08.2022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t>13.08.2022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13.08.2022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13.08.2022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t>13.08.2022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t>‹#›</a:t>
            </a:fld>
            <a:endParaRPr lang="ru-RU"/>
          </a:p>
        </p:txBody>
      </p:sp>
    </p:spTree>
    <p:extLst>
      <p:ext uri="{BB962C8B-B14F-4D97-AF65-F5344CB8AC3E}">
        <p14:creationId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mailto:ainur_k_75@mail.ru" TargetMode="External"/><Relationship Id="rId4" Type="http://schemas.openxmlformats.org/officeDocument/2006/relationships/hyperlink" Target="mailto:a.Kuttybayeva@satbayev.universit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079376"/>
            <a:ext cx="7766221" cy="1920526"/>
          </a:xfrm>
          <a:prstGeom prst="rect">
            <a:avLst/>
          </a:prstGeom>
          <a:noFill/>
        </p:spPr>
        <p:txBody>
          <a:bodyPr wrap="square" rtlCol="0">
            <a:spAutoFit/>
          </a:bodyPr>
          <a:lstStyle/>
          <a:p>
            <a:pPr>
              <a:defRPr/>
            </a:pPr>
            <a:r>
              <a:rPr lang="ru-RU" sz="4400" b="1" dirty="0">
                <a:solidFill>
                  <a:schemeClr val="accent2"/>
                </a:solidFill>
                <a:effectLst>
                  <a:outerShdw blurRad="38100" dist="38100" dir="2700000" algn="tl">
                    <a:srgbClr val="C0C0C0"/>
                  </a:outerShdw>
                </a:effectLst>
              </a:rPr>
              <a:t>Практическая работа </a:t>
            </a:r>
            <a:r>
              <a:rPr lang="ru-RU" sz="4400" b="1" dirty="0" smtClean="0">
                <a:solidFill>
                  <a:schemeClr val="accent2"/>
                </a:solidFill>
                <a:effectLst>
                  <a:outerShdw blurRad="38100" dist="38100" dir="2700000" algn="tl">
                    <a:srgbClr val="C0C0C0"/>
                  </a:outerShdw>
                </a:effectLst>
              </a:rPr>
              <a:t>№</a:t>
            </a:r>
            <a:r>
              <a:rPr lang="en-US" sz="4400" b="1" dirty="0" smtClean="0">
                <a:solidFill>
                  <a:schemeClr val="accent2"/>
                </a:solidFill>
                <a:effectLst>
                  <a:outerShdw blurRad="38100" dist="38100" dir="2700000" algn="tl">
                    <a:srgbClr val="C0C0C0"/>
                  </a:outerShdw>
                </a:effectLst>
              </a:rPr>
              <a:t>9</a:t>
            </a:r>
            <a:r>
              <a:rPr lang="ru-RU" sz="4400" b="1" dirty="0" smtClean="0">
                <a:solidFill>
                  <a:schemeClr val="accent2"/>
                </a:solidFill>
                <a:effectLst>
                  <a:outerShdw blurRad="38100" dist="38100" dir="2700000" algn="tl">
                    <a:srgbClr val="C0C0C0"/>
                  </a:outerShdw>
                </a:effectLst>
              </a:rPr>
              <a:t/>
            </a:r>
            <a:br>
              <a:rPr lang="ru-RU" sz="4400" b="1" dirty="0" smtClean="0">
                <a:solidFill>
                  <a:schemeClr val="accent2"/>
                </a:solidFill>
                <a:effectLst>
                  <a:outerShdw blurRad="38100" dist="38100" dir="2700000" algn="tl">
                    <a:srgbClr val="C0C0C0"/>
                  </a:outerShdw>
                </a:effectLst>
              </a:rPr>
            </a:br>
            <a:r>
              <a:rPr lang="ru-RU" sz="4400" b="1" dirty="0" smtClean="0"/>
              <a:t>Измерение </a:t>
            </a:r>
            <a:r>
              <a:rPr lang="ru-RU" sz="4400" b="1" dirty="0"/>
              <a:t>потерь с помощью </a:t>
            </a:r>
            <a:r>
              <a:rPr lang="ru-RU" sz="4400" b="1" dirty="0" err="1"/>
              <a:t>мулътиметров</a:t>
            </a:r>
            <a:endParaRPr lang="ru-RU" sz="4400" dirty="0"/>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460" y="785554"/>
            <a:ext cx="4178893" cy="947814"/>
          </a:xfrm>
          <a:prstGeom prst="rect">
            <a:avLst/>
          </a:prstGeom>
        </p:spPr>
      </p:pic>
      <p:sp>
        <p:nvSpPr>
          <p:cNvPr id="9" name="TextBox 8"/>
          <p:cNvSpPr txBox="1"/>
          <p:nvPr/>
        </p:nvSpPr>
        <p:spPr>
          <a:xfrm>
            <a:off x="1739899" y="3999902"/>
            <a:ext cx="6205495" cy="1969770"/>
          </a:xfrm>
          <a:prstGeom prst="rect">
            <a:avLst/>
          </a:prstGeom>
          <a:noFill/>
        </p:spPr>
        <p:txBody>
          <a:bodyPr wrap="square" rtlCol="0">
            <a:spAutoFit/>
          </a:bodyPr>
          <a:lstStyle/>
          <a:p>
            <a:pPr algn="ctr"/>
            <a:r>
              <a:rPr lang="ru-RU" sz="3200" dirty="0">
                <a:solidFill>
                  <a:schemeClr val="bg1"/>
                </a:solidFill>
                <a:cs typeface="Times New Roman" panose="02020603050405020304" pitchFamily="18" charset="0"/>
              </a:rPr>
              <a:t>Преподаватель:</a:t>
            </a:r>
            <a:r>
              <a:rPr lang="ru-RU" sz="2800" dirty="0">
                <a:solidFill>
                  <a:schemeClr val="bg1"/>
                </a:solidFill>
                <a:cs typeface="Times New Roman" panose="02020603050405020304" pitchFamily="18" charset="0"/>
              </a:rPr>
              <a:t> </a:t>
            </a:r>
            <a:r>
              <a:rPr lang="kk-KZ" sz="2800" dirty="0" smtClean="0">
                <a:solidFill>
                  <a:schemeClr val="bg1"/>
                </a:solidFill>
                <a:cs typeface="Times New Roman" panose="02020603050405020304" pitchFamily="18" charset="0"/>
              </a:rPr>
              <a:t>Куттыбаева</a:t>
            </a:r>
            <a:r>
              <a:rPr lang="ru-RU" sz="2800" dirty="0" smtClean="0">
                <a:solidFill>
                  <a:schemeClr val="bg1"/>
                </a:solidFill>
                <a:cs typeface="Times New Roman" panose="02020603050405020304" pitchFamily="18" charset="0"/>
              </a:rPr>
              <a:t> А.Е.</a:t>
            </a:r>
            <a:r>
              <a:rPr lang="ru-RU" b="1" dirty="0" smtClean="0">
                <a:solidFill>
                  <a:schemeClr val="bg1"/>
                </a:solidFill>
              </a:rPr>
              <a:t>, </a:t>
            </a:r>
            <a:r>
              <a:rPr lang="ru-RU" b="1" dirty="0" err="1" smtClean="0">
                <a:solidFill>
                  <a:schemeClr val="bg1"/>
                </a:solidFill>
              </a:rPr>
              <a:t>канд.экон.наук</a:t>
            </a:r>
            <a:r>
              <a:rPr lang="kk-KZ" b="1">
                <a:solidFill>
                  <a:schemeClr val="bg1"/>
                </a:solidFill>
              </a:rPr>
              <a:t>старший преподаватель </a:t>
            </a:r>
            <a:r>
              <a:rPr lang="ru-RU" b="1" smtClean="0">
                <a:solidFill>
                  <a:schemeClr val="bg1"/>
                </a:solidFill>
              </a:rPr>
              <a:t> </a:t>
            </a:r>
            <a:r>
              <a:rPr lang="ru-RU" b="1" dirty="0">
                <a:solidFill>
                  <a:schemeClr val="bg1"/>
                </a:solidFill>
              </a:rPr>
              <a:t>Кафедры </a:t>
            </a:r>
            <a:r>
              <a:rPr lang="ru-RU" b="1" dirty="0" smtClean="0">
                <a:solidFill>
                  <a:schemeClr val="bg1"/>
                </a:solidFill>
              </a:rPr>
              <a:t>«Электроники, телекоммуникации и космических технологии»</a:t>
            </a:r>
            <a:r>
              <a:rPr lang="en-US" b="1" dirty="0"/>
              <a:t/>
            </a:r>
            <a:br>
              <a:rPr lang="en-US" b="1" dirty="0"/>
            </a:br>
            <a:r>
              <a:rPr lang="ru-RU" b="1" dirty="0"/>
              <a:t/>
            </a:r>
            <a:br>
              <a:rPr lang="ru-RU" b="1" dirty="0"/>
            </a:br>
            <a:r>
              <a:rPr lang="en-US" b="1" dirty="0" err="1" smtClean="0">
                <a:hlinkClick r:id="rId4"/>
              </a:rPr>
              <a:t>a.Kuttybayeva@satbayev.university</a:t>
            </a:r>
            <a:r>
              <a:rPr lang="en-US" b="1" dirty="0" smtClean="0"/>
              <a:t>, </a:t>
            </a:r>
            <a:r>
              <a:rPr lang="en-US" b="1" dirty="0" smtClean="0">
                <a:hlinkClick r:id="rId5"/>
              </a:rPr>
              <a:t>ainur_k_75@mail.ru</a:t>
            </a:r>
            <a:endParaRPr lang="en-US" b="1" dirty="0"/>
          </a:p>
        </p:txBody>
      </p:sp>
    </p:spTree>
    <p:extLst>
      <p:ext uri="{BB962C8B-B14F-4D97-AF65-F5344CB8AC3E}">
        <p14:creationId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1704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2800767"/>
          </a:xfrm>
          <a:prstGeom prst="rect">
            <a:avLst/>
          </a:prstGeom>
        </p:spPr>
        <p:txBody>
          <a:bodyPr wrap="square">
            <a:spAutoFit/>
          </a:bodyPr>
          <a:lstStyle/>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Введение </a:t>
            </a:r>
          </a:p>
          <a:p>
            <a:pPr marL="457200" indent="-457200">
              <a:buAutoNum type="arabicPeriod"/>
            </a:pPr>
            <a:r>
              <a:rPr lang="ru-RU" sz="2000" dirty="0"/>
              <a:t>Определить параметры оптического волокна: числовую апертуру, </a:t>
            </a:r>
            <a:endPar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endParaRPr>
          </a:p>
          <a:p>
            <a:pPr marL="457200" indent="-457200">
              <a:buAutoNum type="arabicPeriod"/>
            </a:pPr>
            <a:r>
              <a:rPr lang="ru-RU" sz="2000" dirty="0"/>
              <a:t>нормированную частоту, </a:t>
            </a:r>
            <a:endParaRPr lang="en-US" sz="2000" dirty="0" smtClean="0"/>
          </a:p>
          <a:p>
            <a:pPr marL="457200" indent="-457200">
              <a:buAutoNum type="arabicPeriod"/>
            </a:pPr>
            <a:r>
              <a:rPr lang="ru-RU" sz="2000" dirty="0" smtClean="0"/>
              <a:t>число </a:t>
            </a:r>
            <a:r>
              <a:rPr lang="ru-RU" sz="2000" dirty="0"/>
              <a:t>мод</a:t>
            </a:r>
            <a:r>
              <a:rPr lang="ru-RU" sz="2000" dirty="0" smtClean="0"/>
              <a:t>,</a:t>
            </a:r>
            <a:endParaRPr lang="en-US" sz="2000" dirty="0" smtClean="0"/>
          </a:p>
          <a:p>
            <a:pPr marL="457200" indent="-457200">
              <a:buAutoNum type="arabicPeriod"/>
            </a:pPr>
            <a:r>
              <a:rPr lang="ru-RU" sz="2000" dirty="0" smtClean="0"/>
              <a:t>критическую </a:t>
            </a:r>
            <a:r>
              <a:rPr lang="ru-RU" sz="2000" dirty="0"/>
              <a:t>частоту, </a:t>
            </a:r>
            <a:endParaRPr lang="en-US" sz="2000" dirty="0" smtClean="0"/>
          </a:p>
          <a:p>
            <a:pPr marL="457200" indent="-457200">
              <a:buAutoNum type="arabicPeriod"/>
            </a:pPr>
            <a:r>
              <a:rPr lang="ru-RU" sz="2000" dirty="0" smtClean="0"/>
              <a:t>критическую </a:t>
            </a:r>
            <a:r>
              <a:rPr lang="ru-RU" sz="2000" dirty="0"/>
              <a:t>длину волны, </a:t>
            </a:r>
            <a:endParaRPr lang="en-US" sz="2000" dirty="0" smtClean="0"/>
          </a:p>
          <a:p>
            <a:pPr marL="457200" indent="-457200">
              <a:buAutoNum type="arabicPeriod"/>
            </a:pPr>
            <a:r>
              <a:rPr lang="ru-RU" sz="2000" dirty="0" smtClean="0"/>
              <a:t>дисперсию</a:t>
            </a:r>
            <a:r>
              <a:rPr lang="ru-RU" sz="2000" dirty="0"/>
              <a:t>, потери, границы изменения фазовой скорости, </a:t>
            </a:r>
            <a:endParaRPr lang="en-US" sz="2000" dirty="0" smtClean="0"/>
          </a:p>
          <a:p>
            <a:pPr marL="457200" indent="-457200">
              <a:buAutoNum type="arabicPeriod"/>
            </a:pPr>
            <a:r>
              <a:rPr lang="ru-RU" sz="2000" dirty="0" smtClean="0"/>
              <a:t>границы </a:t>
            </a:r>
            <a:r>
              <a:rPr lang="ru-RU" sz="2000" dirty="0"/>
              <a:t>изменения волнового сопротивления</a:t>
            </a:r>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18742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По завершению урока Вы будете знать:</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877437"/>
          </a:xfrm>
          <a:prstGeom prst="rect">
            <a:avLst/>
          </a:prstGeom>
        </p:spPr>
        <p:txBody>
          <a:bodyPr wrap="square">
            <a:spAutoFit/>
          </a:bodyPr>
          <a:lstStyle/>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Теория такая то </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Принципы такие то</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Инструменты такие </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a:t>
            </a:r>
          </a:p>
          <a:p>
            <a:pPr marL="457200" indent="-457200">
              <a:buAutoNum type="arabicPeriod"/>
            </a:pPr>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261907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8667" y="146755"/>
            <a:ext cx="8805333" cy="6463308"/>
          </a:xfrm>
          <a:prstGeom prst="rect">
            <a:avLst/>
          </a:prstGeom>
        </p:spPr>
        <p:txBody>
          <a:bodyPr wrap="square">
            <a:spAutoFit/>
          </a:bodyPr>
          <a:lstStyle/>
          <a:p>
            <a:pPr indent="450215" algn="just">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Первые мультиплексоры класса WDM, как известно, использовались для мультиплексирования двух несущих: 1310 нм и 1550 нм, расстояние между которыми 240 нм было настолько большим, что при реализации не требовало специальных фильтров для их разделения. Дальнейшие усилия, направленные на улучшение селективности (уменьшение разноса каналов) при использовании традиционной дискретной оптики, не давали результатов лучше, чем следующие: разнос каналов – 20-30 нм, переходное затухание между каналами – 20 дБ, уровень вносимых потерь – 2-4 дБ.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В последние годы </a:t>
            </a:r>
            <a:r>
              <a:rPr lang="kk-KZ" dirty="0">
                <a:latin typeface="Times New Roman" panose="02020603050405020304" pitchFamily="18" charset="0"/>
                <a:ea typeface="Times New Roman" panose="02020603050405020304" pitchFamily="18" charset="0"/>
                <a:cs typeface="Times New Roman" panose="02020603050405020304" pitchFamily="18" charset="0"/>
              </a:rPr>
              <a:t>произошел существенный прорыв в технологии мультиплексирования, обусловленный, с одной стороны, переходом к интегральным оптическим технологиям, с другой – миниатюризацией и улучшением качества изготовления элементов традиционной дискретной оптики.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В настоящее время используются три конкурирующие технологии выделения каналов (демультиплексирования). Две из них на основе интегральной оптики: одна использует выделение несущих на основе дифракционной решетки на массиве волноводов – AWG (Arrayed Waveguide Grating) и вторая на основе вогнутой дифракционной решетки – CG (Concave Grating). В третьей технологии применяется традиционная миниатюрная (на новом уровне технологии) дискретная оптика, использующая выделение каналов на основе технологии трехмерного оптического мультиплексирования – 3DO (3-D Optics WDM).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820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72533" y="1106310"/>
            <a:ext cx="8500533" cy="5508979"/>
          </a:xfrm>
          <a:prstGeom prst="rect">
            <a:avLst/>
          </a:prstGeom>
        </p:spPr>
      </p:pic>
    </p:spTree>
    <p:extLst>
      <p:ext uri="{BB962C8B-B14F-4D97-AF65-F5344CB8AC3E}">
        <p14:creationId xmlns:p14="http://schemas.microsoft.com/office/powerpoint/2010/main" val="410836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01600" y="1117599"/>
            <a:ext cx="7442577" cy="5464443"/>
          </a:xfrm>
          <a:prstGeom prst="rect">
            <a:avLst/>
          </a:prstGeom>
        </p:spPr>
      </p:pic>
    </p:spTree>
    <p:extLst>
      <p:ext uri="{BB962C8B-B14F-4D97-AF65-F5344CB8AC3E}">
        <p14:creationId xmlns:p14="http://schemas.microsoft.com/office/powerpoint/2010/main" val="120156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142875"/>
            <a:ext cx="8229600" cy="500063"/>
          </a:xfrm>
        </p:spPr>
        <p:txBody>
          <a:bodyPr>
            <a:normAutofit fontScale="90000"/>
          </a:bodyPr>
          <a:lstStyle/>
          <a:p>
            <a:pPr>
              <a:tabLst>
                <a:tab pos="2970213" algn="ctr"/>
                <a:tab pos="5940425" algn="r"/>
              </a:tabLst>
            </a:pPr>
            <a:r>
              <a:rPr lang="ru-RU" sz="800" dirty="0" smtClean="0">
                <a:solidFill>
                  <a:schemeClr val="accent2"/>
                </a:solidFill>
              </a:rPr>
              <a:t>М И Н И С Т Е Р С Т В О      </a:t>
            </a:r>
            <a:r>
              <a:rPr lang="ru-RU" sz="800" dirty="0" err="1" smtClean="0">
                <a:solidFill>
                  <a:schemeClr val="accent2"/>
                </a:solidFill>
              </a:rPr>
              <a:t>О</a:t>
            </a:r>
            <a:r>
              <a:rPr lang="ru-RU" sz="800" dirty="0" smtClean="0">
                <a:solidFill>
                  <a:schemeClr val="accent2"/>
                </a:solidFill>
              </a:rPr>
              <a:t> Б Р А З О В А Н И Я    И    Н А У К И     Р Е С П У Б Л И К И     К А З А Х С Т А Н</a:t>
            </a:r>
            <a:br>
              <a:rPr lang="ru-RU" sz="800" dirty="0" smtClean="0">
                <a:solidFill>
                  <a:schemeClr val="accent2"/>
                </a:solidFill>
              </a:rPr>
            </a:br>
            <a:r>
              <a:rPr lang="ru-RU" sz="800" dirty="0" smtClean="0">
                <a:solidFill>
                  <a:schemeClr val="accent2"/>
                </a:solidFill>
              </a:rPr>
              <a:t>КАЗАХСКИЙ НАЦИОНАЛЬНЫЙ ТЕХНИЧЕСКИЙ УНИВЕРСИТЕТ имени К.И. САТПАЕВА</a:t>
            </a:r>
            <a:br>
              <a:rPr lang="ru-RU" sz="800" dirty="0" smtClean="0">
                <a:solidFill>
                  <a:schemeClr val="accent2"/>
                </a:solidFill>
              </a:rPr>
            </a:br>
            <a:r>
              <a:rPr lang="ru-RU" sz="800" dirty="0" smtClean="0">
                <a:solidFill>
                  <a:schemeClr val="accent2"/>
                </a:solidFill>
              </a:rPr>
              <a:t>ИНСТИТУТ ДИСТАНЦИОННОГО ОБРАЗОВАНИЯ</a:t>
            </a:r>
            <a:br>
              <a:rPr lang="ru-RU" sz="800" dirty="0" smtClean="0">
                <a:solidFill>
                  <a:schemeClr val="accent2"/>
                </a:solidFill>
              </a:rPr>
            </a:br>
            <a:endParaRPr lang="ru-RU" sz="800" dirty="0" smtClean="0"/>
          </a:p>
        </p:txBody>
      </p:sp>
      <p:pic>
        <p:nvPicPr>
          <p:cNvPr id="2" name="Рисунок 1"/>
          <p:cNvPicPr>
            <a:picLocks noChangeAspect="1"/>
          </p:cNvPicPr>
          <p:nvPr/>
        </p:nvPicPr>
        <p:blipFill>
          <a:blip r:embed="rId2"/>
          <a:stretch>
            <a:fillRect/>
          </a:stretch>
        </p:blipFill>
        <p:spPr>
          <a:xfrm>
            <a:off x="289932" y="1586505"/>
            <a:ext cx="8686800" cy="5070773"/>
          </a:xfrm>
          <a:prstGeom prst="rect">
            <a:avLst/>
          </a:prstGeom>
        </p:spPr>
      </p:pic>
    </p:spTree>
    <p:extLst>
      <p:ext uri="{BB962C8B-B14F-4D97-AF65-F5344CB8AC3E}">
        <p14:creationId xmlns:p14="http://schemas.microsoft.com/office/powerpoint/2010/main" val="253400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142875"/>
            <a:ext cx="8229600" cy="500063"/>
          </a:xfrm>
        </p:spPr>
        <p:txBody>
          <a:bodyPr>
            <a:normAutofit fontScale="90000"/>
          </a:bodyPr>
          <a:lstStyle/>
          <a:p>
            <a:pPr>
              <a:tabLst>
                <a:tab pos="2970213" algn="ctr"/>
                <a:tab pos="5940425" algn="r"/>
              </a:tabLst>
            </a:pPr>
            <a:r>
              <a:rPr lang="ru-RU" sz="800" smtClean="0">
                <a:solidFill>
                  <a:schemeClr val="accent2"/>
                </a:solidFill>
              </a:rPr>
              <a:t>М И Н И С Т Е Р С Т В О      О Б Р А З О В А Н И Я    И    Н А У К И     Р Е С П У Б Л И К И     К А З А Х С Т А Н</a:t>
            </a:r>
            <a:br>
              <a:rPr lang="ru-RU" sz="800" smtClean="0">
                <a:solidFill>
                  <a:schemeClr val="accent2"/>
                </a:solidFill>
              </a:rPr>
            </a:br>
            <a:r>
              <a:rPr lang="ru-RU" sz="800" smtClean="0">
                <a:solidFill>
                  <a:schemeClr val="accent2"/>
                </a:solidFill>
              </a:rPr>
              <a:t>КАЗАХСКИЙ НАЦИОНАЛЬНЫЙ ТЕХНИЧЕСКИЙ УНИВЕРСИТЕТ имени К.И. САТПАЕВА</a:t>
            </a:r>
            <a:br>
              <a:rPr lang="ru-RU" sz="800" smtClean="0">
                <a:solidFill>
                  <a:schemeClr val="accent2"/>
                </a:solidFill>
              </a:rPr>
            </a:br>
            <a:r>
              <a:rPr lang="ru-RU" sz="800" smtClean="0">
                <a:solidFill>
                  <a:schemeClr val="accent2"/>
                </a:solidFill>
              </a:rPr>
              <a:t>ИНСТИТУТ ДИСТАНЦИОННОГО ОБРАЗОВАНИЯ</a:t>
            </a:r>
            <a:br>
              <a:rPr lang="ru-RU" sz="800" smtClean="0">
                <a:solidFill>
                  <a:schemeClr val="accent2"/>
                </a:solidFill>
              </a:rPr>
            </a:br>
            <a:endParaRPr lang="ru-RU" sz="800" smtClean="0"/>
          </a:p>
        </p:txBody>
      </p:sp>
      <p:sp>
        <p:nvSpPr>
          <p:cNvPr id="5123" name="Содержимое 2"/>
          <p:cNvSpPr>
            <a:spLocks noGrp="1"/>
          </p:cNvSpPr>
          <p:nvPr>
            <p:ph idx="1"/>
          </p:nvPr>
        </p:nvSpPr>
        <p:spPr>
          <a:xfrm>
            <a:off x="500063" y="500063"/>
            <a:ext cx="8229600" cy="5554662"/>
          </a:xfrm>
        </p:spPr>
        <p:txBody>
          <a:bodyPr/>
          <a:lstStyle/>
          <a:p>
            <a:pPr algn="r">
              <a:buFontTx/>
              <a:buNone/>
            </a:pPr>
            <a:r>
              <a:rPr lang="ru-RU" sz="1800" smtClean="0"/>
              <a:t>Таблица 1.</a:t>
            </a:r>
          </a:p>
          <a:p>
            <a:pPr algn="r">
              <a:buFontTx/>
              <a:buNone/>
            </a:pPr>
            <a:endParaRPr lang="ru-RU" sz="1800" smtClean="0"/>
          </a:p>
        </p:txBody>
      </p:sp>
      <p:pic>
        <p:nvPicPr>
          <p:cNvPr id="2" name="Рисунок 1"/>
          <p:cNvPicPr>
            <a:picLocks noChangeAspect="1"/>
          </p:cNvPicPr>
          <p:nvPr/>
        </p:nvPicPr>
        <p:blipFill>
          <a:blip r:embed="rId2"/>
          <a:stretch>
            <a:fillRect/>
          </a:stretch>
        </p:blipFill>
        <p:spPr>
          <a:xfrm>
            <a:off x="379140" y="1248937"/>
            <a:ext cx="8508381" cy="5386039"/>
          </a:xfrm>
          <a:prstGeom prst="rect">
            <a:avLst/>
          </a:prstGeom>
        </p:spPr>
      </p:pic>
    </p:spTree>
    <p:extLst>
      <p:ext uri="{BB962C8B-B14F-4D97-AF65-F5344CB8AC3E}">
        <p14:creationId xmlns:p14="http://schemas.microsoft.com/office/powerpoint/2010/main" val="3416343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142875"/>
            <a:ext cx="8229600" cy="500063"/>
          </a:xfrm>
        </p:spPr>
        <p:txBody>
          <a:bodyPr>
            <a:normAutofit fontScale="90000"/>
          </a:bodyPr>
          <a:lstStyle/>
          <a:p>
            <a:pPr>
              <a:tabLst>
                <a:tab pos="2970213" algn="ctr"/>
                <a:tab pos="5940425" algn="r"/>
              </a:tabLst>
            </a:pPr>
            <a:r>
              <a:rPr lang="ru-RU" sz="800" smtClean="0">
                <a:solidFill>
                  <a:schemeClr val="accent2"/>
                </a:solidFill>
              </a:rPr>
              <a:t>М И Н И С Т Е Р С Т В О      О Б Р А З О В А Н И Я    И    Н А У К И     Р Е С П У Б Л И К И     К А З А Х С Т А Н</a:t>
            </a:r>
            <a:br>
              <a:rPr lang="ru-RU" sz="800" smtClean="0">
                <a:solidFill>
                  <a:schemeClr val="accent2"/>
                </a:solidFill>
              </a:rPr>
            </a:br>
            <a:r>
              <a:rPr lang="ru-RU" sz="800" smtClean="0">
                <a:solidFill>
                  <a:schemeClr val="accent2"/>
                </a:solidFill>
              </a:rPr>
              <a:t>КАЗАХСКИЙ НАЦИОНАЛЬНЫЙ ТЕХНИЧЕСКИЙ УНИВЕРСИТЕТ имени К.И. САТПАЕВА</a:t>
            </a:r>
            <a:br>
              <a:rPr lang="ru-RU" sz="800" smtClean="0">
                <a:solidFill>
                  <a:schemeClr val="accent2"/>
                </a:solidFill>
              </a:rPr>
            </a:br>
            <a:r>
              <a:rPr lang="ru-RU" sz="800" smtClean="0">
                <a:solidFill>
                  <a:schemeClr val="accent2"/>
                </a:solidFill>
              </a:rPr>
              <a:t>ИНСТИТУТ ДИСТАНЦИОННОГО ОБРАЗОВАНИЯ</a:t>
            </a:r>
            <a:br>
              <a:rPr lang="ru-RU" sz="800" smtClean="0">
                <a:solidFill>
                  <a:schemeClr val="accent2"/>
                </a:solidFill>
              </a:rPr>
            </a:br>
            <a:endParaRPr lang="ru-RU" sz="800" smtClean="0"/>
          </a:p>
        </p:txBody>
      </p:sp>
      <p:sp>
        <p:nvSpPr>
          <p:cNvPr id="6147" name="Содержимое 2"/>
          <p:cNvSpPr>
            <a:spLocks noGrp="1"/>
          </p:cNvSpPr>
          <p:nvPr>
            <p:ph idx="1"/>
          </p:nvPr>
        </p:nvSpPr>
        <p:spPr>
          <a:xfrm>
            <a:off x="457200" y="571500"/>
            <a:ext cx="8229600" cy="5554663"/>
          </a:xfrm>
        </p:spPr>
        <p:txBody>
          <a:bodyPr/>
          <a:lstStyle/>
          <a:p>
            <a:pPr>
              <a:buFontTx/>
              <a:buNone/>
            </a:pPr>
            <a:endParaRPr lang="ru-RU" sz="1800" dirty="0" smtClean="0"/>
          </a:p>
          <a:p>
            <a:pPr>
              <a:buFontTx/>
              <a:buNone/>
            </a:pPr>
            <a:endParaRPr lang="ru-RU" sz="1800" dirty="0" smtClean="0"/>
          </a:p>
        </p:txBody>
      </p:sp>
      <p:pic>
        <p:nvPicPr>
          <p:cNvPr id="6157" name="Рисунок 1" descr="http://lib.aipet.kz/aies/facultet/frts/kaf_tks/19/umm/tks_10.files/image001.gif"/>
          <p:cNvPicPr>
            <a:picLocks noChangeAspect="1" noChangeArrowheads="1"/>
          </p:cNvPicPr>
          <p:nvPr/>
        </p:nvPicPr>
        <p:blipFill>
          <a:blip r:embed="rId2"/>
          <a:srcRect/>
          <a:stretch>
            <a:fillRect/>
          </a:stretch>
        </p:blipFill>
        <p:spPr bwMode="auto">
          <a:xfrm>
            <a:off x="0" y="457200"/>
            <a:ext cx="114300" cy="219075"/>
          </a:xfrm>
          <a:prstGeom prst="rect">
            <a:avLst/>
          </a:prstGeom>
          <a:noFill/>
        </p:spPr>
      </p:pic>
      <p:sp>
        <p:nvSpPr>
          <p:cNvPr id="6159" name="Rectangle 15"/>
          <p:cNvSpPr>
            <a:spLocks noChangeArrowheads="1"/>
          </p:cNvSpPr>
          <p:nvPr/>
        </p:nvSpPr>
        <p:spPr bwMode="auto">
          <a:xfrm>
            <a:off x="357158" y="3000372"/>
            <a:ext cx="821537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6161" name="Rectangle 17"/>
          <p:cNvSpPr>
            <a:spLocks noChangeArrowheads="1"/>
          </p:cNvSpPr>
          <p:nvPr/>
        </p:nvSpPr>
        <p:spPr bwMode="auto">
          <a:xfrm>
            <a:off x="0" y="1857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ct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a:t>
            </a:r>
            <a:endParaRPr kumimoji="0" lang="ru-RU" sz="1800" b="0" i="0" u="none" strike="noStrike" cap="none" normalizeH="0" baseline="0" smtClean="0">
              <a:ln>
                <a:noFill/>
              </a:ln>
              <a:solidFill>
                <a:schemeClr val="tx1"/>
              </a:solidFill>
              <a:effectLst/>
              <a:latin typeface="Arial" pitchFamily="34" charset="0"/>
            </a:endParaRPr>
          </a:p>
        </p:txBody>
      </p:sp>
      <p:pic>
        <p:nvPicPr>
          <p:cNvPr id="2" name="Рисунок 1"/>
          <p:cNvPicPr>
            <a:picLocks noChangeAspect="1"/>
          </p:cNvPicPr>
          <p:nvPr/>
        </p:nvPicPr>
        <p:blipFill>
          <a:blip r:embed="rId3"/>
          <a:stretch>
            <a:fillRect/>
          </a:stretch>
        </p:blipFill>
        <p:spPr>
          <a:xfrm>
            <a:off x="457200" y="1360449"/>
            <a:ext cx="8329641" cy="5194339"/>
          </a:xfrm>
          <a:prstGeom prst="rect">
            <a:avLst/>
          </a:prstGeom>
        </p:spPr>
      </p:pic>
    </p:spTree>
    <p:extLst>
      <p:ext uri="{BB962C8B-B14F-4D97-AF65-F5344CB8AC3E}">
        <p14:creationId xmlns:p14="http://schemas.microsoft.com/office/powerpoint/2010/main" val="196865602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2227</TotalTime>
  <Words>309</Words>
  <Application>Microsoft Office PowerPoint</Application>
  <PresentationFormat>Экран (4:3)</PresentationFormat>
  <Paragraphs>26</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Практическая работа №9 Измерение потерь с помощью мулътиметров</vt:lpstr>
      <vt:lpstr>Содержание</vt:lpstr>
      <vt:lpstr>По завершению урока Вы будете знать:</vt:lpstr>
      <vt:lpstr>Презентация PowerPoint</vt:lpstr>
      <vt:lpstr>Презентация PowerPoint</vt:lpstr>
      <vt:lpstr>Презентация PowerPoint</vt:lpstr>
      <vt:lpstr>М И Н И С Т Е Р С Т В О      О Б Р А З О В А Н И Я    И    Н А У К И     Р Е С П У Б Л И К И     К А З А Х С Т А Н КАЗАХСКИЙ НАЦИОНАЛЬНЫЙ ТЕХНИЧЕСКИЙ УНИВЕРСИТЕТ имени К.И. САТПАЕВА ИНСТИТУТ ДИСТАНЦИОННОГО ОБРАЗОВАНИЯ </vt:lpstr>
      <vt:lpstr>М И Н И С Т Е Р С Т В О      О Б Р А З О В А Н И Я    И    Н А У К И     Р Е С П У Б Л И К И     К А З А Х С Т А Н КАЗАХСКИЙ НАЦИОНАЛЬНЫЙ ТЕХНИЧЕСКИЙ УНИВЕРСИТЕТ имени К.И. САТПАЕВА ИНСТИТУТ ДИСТАНЦИОННОГО ОБРАЗОВАНИЯ </vt:lpstr>
      <vt:lpstr>М И Н И С Т Е Р С Т В О      О Б Р А З О В А Н И Я    И    Н А У К И     Р Е С П У Б Л И К И     К А З А Х С Т А Н КАЗАХСКИЙ НАЦИОНАЛЬНЫЙ ТЕХНИЧЕСКИЙ УНИВЕРСИТЕТ имени К.И. САТПАЕВА ИНСТИТУТ ДИСТАНЦИОННОГО ОБРАЗОВАНИЯ </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cp:lastModifiedBy>
  <cp:revision>288</cp:revision>
  <dcterms:created xsi:type="dcterms:W3CDTF">2017-10-09T05:58:02Z</dcterms:created>
  <dcterms:modified xsi:type="dcterms:W3CDTF">2022-08-13T17:00:17Z</dcterms:modified>
</cp:coreProperties>
</file>