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94" r:id="rId2"/>
    <p:sldId id="257" r:id="rId3"/>
    <p:sldId id="276" r:id="rId4"/>
    <p:sldId id="275" r:id="rId5"/>
    <p:sldId id="277" r:id="rId6"/>
    <p:sldId id="278" r:id="rId7"/>
    <p:sldId id="282" r:id="rId8"/>
    <p:sldId id="283" r:id="rId9"/>
    <p:sldId id="280" r:id="rId10"/>
    <p:sldId id="281" r:id="rId11"/>
    <p:sldId id="279" r:id="rId12"/>
    <p:sldId id="287" r:id="rId13"/>
    <p:sldId id="288" r:id="rId14"/>
    <p:sldId id="290" r:id="rId15"/>
    <p:sldId id="293" r:id="rId16"/>
    <p:sldId id="295" r:id="rId17"/>
    <p:sldId id="297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72" y="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C778A-3B52-400E-B8B8-FCF0BB0568DE}" type="datetimeFigureOut">
              <a:rPr lang="en-US" smtClean="0"/>
              <a:t>8/13/2022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CA834-C85D-4321-A26E-942F650E8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52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31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252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61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804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27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765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16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325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876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308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165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55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moldabaeyva@gmail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Заголовок 5"/>
          <p:cNvSpPr txBox="1">
            <a:spLocks noGrp="1"/>
          </p:cNvSpPr>
          <p:nvPr>
            <p:ph type="ctrTitle"/>
          </p:nvPr>
        </p:nvSpPr>
        <p:spPr>
          <a:xfrm>
            <a:off x="883509" y="2688774"/>
            <a:ext cx="7766221" cy="1311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оптической связи </a:t>
            </a:r>
            <a:r>
              <a:rPr lang="kk-KZ" sz="44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10</a:t>
            </a:r>
            <a:endParaRPr lang="ru-RU" sz="2800" b="1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8460" y="785554"/>
            <a:ext cx="4178893" cy="94781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739899" y="3999902"/>
            <a:ext cx="620549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bg1"/>
                </a:solidFill>
                <a:cs typeface="Times New Roman" panose="02020603050405020304" pitchFamily="18" charset="0"/>
              </a:rPr>
              <a:t>Преподаватель: </a:t>
            </a:r>
            <a:r>
              <a:rPr lang="ru-RU" sz="2000" b="1" dirty="0" err="1">
                <a:solidFill>
                  <a:schemeClr val="bg1"/>
                </a:solidFill>
              </a:rPr>
              <a:t>Куттыбаева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Айнур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Ермеккалиевна</a:t>
            </a:r>
            <a:r>
              <a:rPr lang="ru-RU" sz="2000" b="1" dirty="0">
                <a:solidFill>
                  <a:schemeClr val="bg1"/>
                </a:solidFill>
              </a:rPr>
              <a:t>, </a:t>
            </a:r>
            <a:r>
              <a:rPr lang="ru-RU" sz="2000" b="1" dirty="0" err="1">
                <a:solidFill>
                  <a:schemeClr val="bg1"/>
                </a:solidFill>
              </a:rPr>
              <a:t>канд.наук</a:t>
            </a:r>
            <a:r>
              <a:rPr lang="ru-RU" sz="2000" b="1" dirty="0">
                <a:solidFill>
                  <a:schemeClr val="bg1"/>
                </a:solidFill>
              </a:rPr>
              <a:t>, старший преподаватель  Кафедры «Электроники, телекоммуникации и космических технологии»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en-US" sz="2000" b="1" dirty="0">
                <a:hlinkClick r:id="rId4"/>
              </a:rPr>
              <a:t>ainur_k_75@mail.ru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1704685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5285" y="744532"/>
            <a:ext cx="8733183" cy="61134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 hangingPunct="0">
              <a:lnSpc>
                <a:spcPct val="96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топологии P2MP за счет оптимизации размещения разветвителей можно достичь значительной экономии оптических волокон и снижения стоимости кабельной инфраструктуры. Абонентские узлы не влияют на работоспособность сети в целом. Подключение, отключение или выход из строя одного или нескольких абонентских узлов никак не сказывается на работе остальных.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Преимущества архитектуры PON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Основные преимущества архитектуры PON: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hangingPunct="0">
              <a:lnSpc>
                <a:spcPct val="99000"/>
              </a:lnSpc>
              <a:spcAft>
                <a:spcPts val="0"/>
              </a:spcAft>
              <a:buFont typeface="Symbol" panose="05050102010706020507" pitchFamily="18" charset="2"/>
              <a:buChar char="-"/>
              <a:tabLst>
                <a:tab pos="5588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отсутствие промежуточных активных узлов; 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hangingPunct="0">
              <a:lnSpc>
                <a:spcPct val="99000"/>
              </a:lnSpc>
              <a:spcAft>
                <a:spcPts val="0"/>
              </a:spcAft>
              <a:buFont typeface="Symbol" panose="05050102010706020507" pitchFamily="18" charset="2"/>
              <a:buChar char="-"/>
              <a:tabLst>
                <a:tab pos="5588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экономия волокон; 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5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hangingPunct="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-"/>
              <a:tabLst>
                <a:tab pos="5588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экономия оптических приемопередатчиков в центральном узле; 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335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hangingPunct="0">
              <a:lnSpc>
                <a:spcPct val="89000"/>
              </a:lnSpc>
              <a:spcAft>
                <a:spcPts val="0"/>
              </a:spcAft>
              <a:buFont typeface="Symbol" panose="05050102010706020507" pitchFamily="18" charset="2"/>
              <a:buChar char="-"/>
              <a:tabLst>
                <a:tab pos="56070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легкость подключения новых абонентов и удобство обслуживания. Древовидная топология P2MP позволяет оптимизировать размещение 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33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89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оптических разветвителей, исходя из реального расположения абонентов, затрат на прокладку ОК и эксплуатацию кабельной сети.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33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 hangingPunct="0">
              <a:lnSpc>
                <a:spcPct val="89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недостатку можно отнести возросшую сложность технологии PON и отсутствие резервирования в простейшей топологии дерева.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Определение основных терминов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 hangingPunct="0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Центральный узел OLT (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optical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line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termination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–устройство, устанавливаемое в центральном офисе. Это устройство принимает данные со стороны магистральных сетей через интерфейсы SNI (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service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node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interfaces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и формирует нисходящий поток к абонентским узлам (прямой поток) по дереву PON.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614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8296" y="1387559"/>
            <a:ext cx="8666922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 hangingPunct="0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Абонентский узел ONU (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optical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network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unit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– используется также термин ONT (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optical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network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terminal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– имеет с одной стороны абонентские интерфейсы, а с другой интерфейс для подключения к дереву PON, передача ведется на длине волны 1310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 прием - на длине волны 1550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ONU принимает данные от OLT, конвертирует их и передает абонентам через абонентские интерфейсы UNI (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user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network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interface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 hangingPunct="0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Оптический разветвитель – это пассивный оптический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многополюсник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распределяющий поток оптического излучения в одном направлении и объединяющий несколько потоков в обратном направлении. В общем случае у разветвителя может быть M входных и N выходных портов. В сетях PON наиболее часто используют разветвители 1xN с одним входным портом. Разветвители 2xN могут использоваться в системе с резервированием по волокну. По рабочей полосе пропускания разветвители делятся на стандартные однооконные ( раб 10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широкополосные однооконные ( раб 40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и двухоконные (1310 40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1550 40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 Для сетей PON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используются только двухоконные разветвители. В указанных рабочих окнах характеристики разветвителя должны быть стабильными.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82217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2035" y="1506580"/>
            <a:ext cx="8680174" cy="487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Принцип действия PON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 hangingPunct="0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Основная идея архитектуры PON – использование всего одного приемопередающего модуля в OLT для передачи информации множеству абонентских устройств ONU и приема информации от них.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 hangingPunct="0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Число абонентских узлов, подключенных к одному приемопередающему модулю OLT, может быть настолько большим, насколько позволяет бюджет мощности и максимальная скорость приемопередающей аппаратуры. Для передачи потока информации от OLT к ONU – прямого (восходящего) потока, как правило, используется длина волны 1550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Наоборот, потоки данных от разных абонентских узлов в центральный узел, совместно образующие обратный (нисходящий) поток, передаются на длине волны 1310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В OLT и ONU встроены мультиплексоры WDM, разделяющие исходящие и входящие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потоки.Прямой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поток на уровне оптических сигналов является широковещательным. Каждый ONU, читая адресные поля, выделяет из этого общего потока предназначенную только ему часть информации (рисунок 1.2). Фактически мы имеем дело с распределенным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демультиплексором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6850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433022"/>
            <a:ext cx="8574157" cy="51584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 hangingPunct="0">
              <a:lnSpc>
                <a:spcPct val="9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 абонентские узлы ONU ведут передачу в обратном потоке на одной и той же длине волны, используя концепцию множественного доступа с временным разделением TDMA (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division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multiple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access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 Для того чтобы исключить возможность пересечения сигналов от разных ONU, для каждого из них устанавливается свое индивидуальное расписание по передаче данных c учетом поправки на задержку, связанную с удалением данного ONU от OLT. Эту задачу решает протокол TDMA MAC.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Особенности внедрения технологии PON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 hangingPunct="0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Крупные операторы сталкиваются с необходимостью предоставления современных услуг связи абонентам как квартирного, так и корпоративного секторов. Каждая из этих категорий абонентов имеет характерные потребности в телекоммуникационных услугах. Так, для абонентов квартирного сектора необходимо обеспечить широкополосный доступ в Интернет, качественную IP-телефонию общего пользования операторского класса, услуги IP-телевидения, видео по запросу (IPTV и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VoD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в том числе и с HDTV. Кроме того, многие из абонентов готовы подписаться на комбинированную услугу “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TriplePlay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”, использующую NGN-технологию.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3262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2278" y="1745421"/>
            <a:ext cx="8653670" cy="4288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 hangingPunct="0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этом можно принять следующую модель распределения трафика на одно домохозяйство для абонента, подписывающегося на полный набор услуг: доступ к сети Интернет —2 Мбит/с; </a:t>
            </a:r>
            <a:r>
              <a:rPr lang="ru-RU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VoIP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(3 линии) — 3x0,1 Мбит/с=0,3 Мбит/с; доступ к локальным ресурсам— до 1 Мбит/с; один канал HDTV (в формате MPEG-2) — 15 Мбит/с; два канала SDTV (в формате MPEG-2) — 2х3,5 Мбит/с = 7 Мбит/с. Ориентировочная суммарная потребность в пропускной способности для данного набора услуг составляет 25,3 Мбит/с. Многим по-прежнему по душе традиционное аналоговое или цифровое телевизионное вещание в стандартном радиочастотном спектре (RFTV), и они отказываются от новых услуг.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94030" algn="just" hangingPunct="0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абонентов корпоративного сектора к приведенному выше набору услуг добавляются дополнительные специфические услуги, такие как подключение IP-УПАТС, </a:t>
            </a:r>
            <a:r>
              <a:rPr lang="ru-RU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VoIP-Centrex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(виртуальные IP-УПАТС), подключение TDM УПАТС (через интерфейсы E1, PRI), создание корпоративных телефонных IP-сетей для объединения офисов, расположенных в разных регионах, создание корпоративных сетей ПД. Реализация перечисленного спектра услуг накладывает ряд дополнительных требований на создаваемую оператором сеть доступа. Прежде всего, это связано с необходимостью сохранения существующей сервисной модели доступа, используемой оператором. Модель доступа может быть реализована на базе сервисных виртуальных локальных сетей (S-VLAN), а также абонентских виртуальных локальных сетей (C-VLAN) и их комбинаций. Сервисные модели необходимы для изоляции абонентских потоков трафика, идентификации абонентов, </a:t>
            </a:r>
            <a:r>
              <a:rPr lang="ru-RU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приоритезации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сервисных трафиков и реализации других логических функций.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5776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792" y="1322516"/>
            <a:ext cx="8364651" cy="5535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5696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027" y="1113183"/>
            <a:ext cx="8510425" cy="5541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0770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2278" y="1300376"/>
            <a:ext cx="879944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 необходимости повышения отказоустойчивости линейной инфраструктуры следует предусмотреть возможность резервирования волокон на различных участках сети, а также выполнение мероприятий по повышению надежности</a:t>
            </a: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отказоустойчивости, предусмотренных изготовителями внедряемых платформ доступа PON; для дальнейшего развития сети необходимо планировать “точки роста”, избыточность коэффициентов разветвления устанавливаемых разветвителей, предусматривать места для установки дополнительных разветвителей в процессе развития сети (шкафы, свободные юниты), кроме этого следует резервировать число центральных волокон для развития и предусматривать возможность прокладки дополнительных кабелей в канализации; при проектировании распределительной сети необходимо стремиться к выбору топологии с наименьшим числом каскадов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сплиттования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наилучший случай — сеть с однокаскадным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сплиттованием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при планировании структуры распределительной сети должна быть предусмотрена возможность ее технического обслуживания, предпочтительно без прерывания связи абонентов, включая тестирование на дополнительной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длине   волны   1625  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  в   случае   необходимости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использования RFTV инфраструктура PON должна строиться с учетом дополнительных требований, связанных с организацией сети доставки программ TВ-вещания к линейным окончаниям сегментов PON.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8011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Содержание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03910" y="1527274"/>
            <a:ext cx="830743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Цель </a:t>
            </a:r>
            <a:r>
              <a:rPr lang="ru-RU" sz="2000" dirty="0" smtClean="0"/>
              <a:t>лекции</a:t>
            </a:r>
          </a:p>
          <a:p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Идея 1 –; </a:t>
            </a:r>
          </a:p>
          <a:p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Идея 2 –</a:t>
            </a:r>
            <a:r>
              <a:rPr lang="kk-KZ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2000" b="1" dirty="0" smtClean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Идея 3-</a:t>
            </a:r>
            <a:r>
              <a:rPr lang="ru-RU" sz="2000" dirty="0" smtClean="0"/>
              <a:t>.</a:t>
            </a:r>
            <a:endParaRPr lang="ru-RU" sz="2000" b="1" dirty="0" smtClean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ru-RU" sz="16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74207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По завершению урока Вы будете знать: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03910" y="1527274"/>
            <a:ext cx="830743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endParaRPr lang="ru-RU" sz="2000" dirty="0" smtClean="0"/>
          </a:p>
          <a:p>
            <a:pPr marL="457200" indent="-457200">
              <a:buAutoNum type="arabicPeriod"/>
            </a:pPr>
            <a:r>
              <a:rPr lang="ru-RU" sz="2000" dirty="0" smtClean="0"/>
              <a:t>.</a:t>
            </a:r>
            <a:endParaRPr lang="ru-RU" sz="2000" b="1" dirty="0" smtClean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000" dirty="0" smtClean="0"/>
              <a:t>2 .</a:t>
            </a:r>
            <a:endParaRPr lang="ru-RU" sz="2000" b="1" dirty="0" smtClean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k-KZ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3.</a:t>
            </a:r>
            <a:endParaRPr lang="ru-RU" sz="2000" b="1" dirty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19078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Введение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4882" y="1103694"/>
            <a:ext cx="8601551" cy="539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Принципы построения пассивных оптических сетей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Строительство сетей доступа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hangingPunct="0">
              <a:lnSpc>
                <a:spcPct val="89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Строительство сетей доступа в настоящее время идет главным образом по четырем направлениям: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5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hangingPunct="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-"/>
              <a:tabLst>
                <a:tab pos="5715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сети на основе существующих медных телефонных пар и технология 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xDSL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hangingPunct="0">
              <a:lnSpc>
                <a:spcPct val="99000"/>
              </a:lnSpc>
              <a:spcAft>
                <a:spcPts val="0"/>
              </a:spcAft>
              <a:buFont typeface="Symbol" panose="05050102010706020507" pitchFamily="18" charset="2"/>
              <a:buChar char="-"/>
              <a:tabLst>
                <a:tab pos="5588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гибридные волоконно-коаксиальные сети; 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hangingPunct="0">
              <a:lnSpc>
                <a:spcPct val="99000"/>
              </a:lnSpc>
              <a:spcAft>
                <a:spcPts val="0"/>
              </a:spcAft>
              <a:buFont typeface="Symbol" panose="05050102010706020507" pitchFamily="18" charset="2"/>
              <a:buChar char="-"/>
              <a:tabLst>
                <a:tab pos="5588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беспроводные сети; 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hangingPunct="0">
              <a:lnSpc>
                <a:spcPct val="99000"/>
              </a:lnSpc>
              <a:spcAft>
                <a:spcPts val="0"/>
              </a:spcAft>
              <a:buFont typeface="Symbol" panose="05050102010706020507" pitchFamily="18" charset="2"/>
              <a:buChar char="-"/>
              <a:tabLst>
                <a:tab pos="5588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волоконно-оптические сети. 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33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 hangingPunct="0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Использование постоянно совершенствующейся технологии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xDSL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это самый простой и недорогой способ увеличения пропускной способности существующей кабельной системы на основе медных витых пар. Для операторов, когда требуется обеспечить скорость до 1 Мбит/с, такой путь является наиболее экономичным и оправданным. Однако скорость передачи до десятков мегабит в секунду на существующих кабельных системах, с учетом больших расстояний (до нескольких километров) и низкого качества меди, представляется непростым и более дорогим решением.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096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586590"/>
            <a:ext cx="8627166" cy="487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 hangingPunct="0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Другое традиционное решение – гибридные волоконно-коаксиальные сети HFC (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hybrid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fiber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coaxial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 Подключение множества кабельных модемов на один коаксиальный сегмент приводит к снижению средних затрат на построение инфраструктур сети в расчете на одного абонента и делает привлекательными такие решения. В целом же здесь сохраняется конструктивное ограничение по полосе пропускания.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 hangingPunct="0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Беспроводные сети доступа могут быть эффективны там, где возникают технические трудности для использования кабельных инфраструктур. Беспроводная связь по своей природе не имеет альтернативы для мобильных служб. В последние годы наряду с традиционными решениями на основе радио и оптического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Ethernet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доступа все более массовой становится технология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WiFi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позволяющая обеспечить общую полосу до 10 Мбит/с и в ближайшей перспективе – до 50 Мбит/с.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 hangingPunct="0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Следует отметить, что для всех трех перечисленных направлений дальнейшее увеличение пропускной способности сети связано с большими трудностями, которые отсутствуют при использовании такой среды передачи, как волокно.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496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38539" y="394692"/>
            <a:ext cx="8878956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 hangingPunct="0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Таким образом, единственный путь, который позволяет заложить способность сети работать с новыми приложениями, требующими все большей скорости передачи – это прокладка оптического кабеля (ОК) от центрального офиса до дома или до корпоративного клиента. Это весьма радикальный подход. И еще 5 лет назад он считался крайне дорогим. Однако в настоящее время благодаря значительному снижению ценна оптические компоненты этот подход стал актуален. Сегодня прокладывать ОК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</a:t>
            </a: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  организации сети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доступа стало выгодно и при обновлении старых, и при строительстве новых сетей доступа (последних миль). При этом имеется множество вариантов выбора волоконно-оптической технологии доступа. Наряду со ставшими традиционными решениями на основе оптических модемов, оптического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Ethernet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технологии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Micro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SDH, появились новые решения с использованием архитектуры сетей PON.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 hangingPunct="0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Можно выделить следующие топологии оптических сетей доступа: точка-точка, кольцо, дерево с активными узлами, дерево с пассивными оптическими элементами.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 hangingPunct="0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Точка-точка и (Р2Р), (рисунок </a:t>
            </a: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.1а) Наиболее простая архитектура. Основной минус связан с низкой эффективностью кабельных систем. Необходимо вести отдельный ВОК из центрального офиса в каждое здание или к каждому корпоративному абоненту. Данный подход может быть реализуем в том случае, когда абонентский узел (здание, офис, предприятие), к которому прокладывается выделенная кабельная линия, может использовать эти линии рентабельно.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287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479" y="915629"/>
            <a:ext cx="8353685" cy="5564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083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70582"/>
            <a:ext cx="8600661" cy="6272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 hangingPunct="0">
              <a:lnSpc>
                <a:spcPct val="92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Топология P2P не накладывает ограничения на используемую сетевую технологию. P2P может быть реализована как для любого сетевого стандарта, так и для нестандартных решений, например для оптических модемов. С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 hangingPunct="0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точки зрения безопасности и защиты передаваемой информации при соединении P2P обеспечивается максимальная защищенность абонентских узлов. Поскольку ОК нужно прокладывать индивидуально до каждого абонента, этот подход является наиболее дорогим, и он привлекателен в основном для крупных корпоративных клиентов.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 hangingPunct="0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Кольцо, (рисунок </a:t>
            </a: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.1б) Кольцевая топология на основе SDH положительно зарекомендовала себя в городских телекоммуникационных сетях. Однако в сетях доступа не все обстоит так же хорошо. Если при построении городской магистрали расположение узлов планируется на этапе проектирования, то в сетях доступа нельзя заранее знать, где, когда и сколько абонентских узлов будет установлено. При случайном территориальном и временном подключении пользователей кольцевая топология может превратится в сильно изломанное кольцо с множеством ответвлений, подключение новых абонентов осуществляется путем разрыва кольца и вставки дополнительных сегментов. На практике часто такие петли совмещаются в одном кабеле, что приводит к появлению колец, похожих больше на ломаную – «сжатых» колец (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collapsed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rings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что значительно снижает надежность сети. И тогда главное преимущество кольцевой топологии сводится к минимуму.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16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0"/>
            <a:ext cx="8627165" cy="67818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 hangingPunct="0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Дерево с активными узлами (рисунок </a:t>
            </a: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.1в) – это экономичное, с точки зрения использования волокна, решение. Это решение хорошо вписывается в рамки стандарта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Ethernet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 иерархией по скоростям от центрального узла к абонентам 1000/100/10 Мбит/с (1000Base LX, 100Base FX, 10Base FL).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 hangingPunct="0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Стандарт IEEE 802.3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Ethernet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давно перестал ограничиваться нишей корпоративных сетей. Строящиеся таким образом сети могут иметь достаточно сложную и разветвленную древовидную архитектуру. Однако в каждом узле дерева обязательно должно находиться активное устройство (применительно к IP сетям коммутатор или маршрутизатор). Оптические сети доступа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Ethernet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преимущественно использующие данную топологию, относительно недороги. К основному недостатку следует отнести наличие на промежуточных узлах активных устройств, требующих индивидуального питания.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 hangingPunct="0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Дерево с пассивным оптическим разветвлением PON P2MP, (рисунок </a:t>
            </a: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.1г) Частным случаем, когда в качестве пассивного оптического элемента выступает оптический разветвитель, является сеть PON – решение, становящееся массовым во всем мире. Сеть PON использует топологию «точка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многоточка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P2MP (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point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multipoint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 К одному порту центрального узла может быть подключен целый волоконно-оптический сегмент древовидной архитектуры, охватывающий десятки абонентов. При этом оптические разветвители, устанавливаемые в промежуточных узлах дерева, полностью пассивны и не требуют питания и специализированного обслуживания.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0953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2325</TotalTime>
  <Words>1806</Words>
  <Application>Microsoft Office PowerPoint</Application>
  <PresentationFormat>Экран (4:3)</PresentationFormat>
  <Paragraphs>63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Symbol</vt:lpstr>
      <vt:lpstr>Times New Roman</vt:lpstr>
      <vt:lpstr>Тема Office</vt:lpstr>
      <vt:lpstr>Технология оптической связи Лекция 10</vt:lpstr>
      <vt:lpstr>Содержание</vt:lpstr>
      <vt:lpstr>По завершению урока Вы будете знать:</vt:lpstr>
      <vt:lpstr>Введение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Alisher Omar</dc:creator>
  <cp:lastModifiedBy>User</cp:lastModifiedBy>
  <cp:revision>302</cp:revision>
  <dcterms:created xsi:type="dcterms:W3CDTF">2017-10-09T05:58:02Z</dcterms:created>
  <dcterms:modified xsi:type="dcterms:W3CDTF">2022-08-13T15:31:22Z</dcterms:modified>
</cp:coreProperties>
</file>