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76" r:id="rId4"/>
    <p:sldId id="275" r:id="rId5"/>
    <p:sldId id="283" r:id="rId6"/>
    <p:sldId id="282" r:id="rId7"/>
    <p:sldId id="277" r:id="rId8"/>
    <p:sldId id="27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72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ainur_k_75@mail.ru" TargetMode="External"/><Relationship Id="rId4" Type="http://schemas.openxmlformats.org/officeDocument/2006/relationships/hyperlink" Target="mailto:a.Kuttybayeva@satbayev.university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688774"/>
            <a:ext cx="7766221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Практическая работа </a:t>
            </a:r>
            <a:r>
              <a:rPr lang="ru-RU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№</a:t>
            </a:r>
            <a:r>
              <a:rPr lang="en-US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r>
              <a:rPr lang="ru-RU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400" b="1" dirty="0" smtClean="0"/>
              <a:t>Источники </a:t>
            </a:r>
            <a:r>
              <a:rPr lang="ru-RU" sz="4400" b="1" dirty="0"/>
              <a:t>оптического сигнала</a:t>
            </a:r>
            <a:endParaRPr lang="ru-RU" sz="4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39899" y="3999902"/>
            <a:ext cx="620549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Преподаватель:</a:t>
            </a:r>
            <a:r>
              <a:rPr lang="ru-RU" sz="2800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kk-KZ" sz="28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Куттыбаева</a:t>
            </a:r>
            <a:r>
              <a:rPr lang="ru-RU" sz="28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А.Е.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канд.экон.наук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kk-KZ" b="1">
                <a:solidFill>
                  <a:schemeClr val="bg1"/>
                </a:solidFill>
              </a:rPr>
              <a:t>старший преподаватель </a:t>
            </a:r>
            <a:r>
              <a:rPr lang="ru-RU" b="1" smtClean="0">
                <a:solidFill>
                  <a:schemeClr val="bg1"/>
                </a:solidFill>
              </a:rPr>
              <a:t>Кафедры </a:t>
            </a:r>
            <a:r>
              <a:rPr lang="ru-RU" b="1" dirty="0" smtClean="0">
                <a:solidFill>
                  <a:schemeClr val="bg1"/>
                </a:solidFill>
              </a:rPr>
              <a:t>«Электроники, телекоммуникации и космических технологии»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b="1" dirty="0" err="1" smtClean="0">
                <a:hlinkClick r:id="rId4"/>
              </a:rPr>
              <a:t>a.Kuttybayeva@satbayev.university</a:t>
            </a:r>
            <a:r>
              <a:rPr lang="en-US" b="1" dirty="0" smtClean="0"/>
              <a:t>, </a:t>
            </a:r>
            <a:r>
              <a:rPr lang="en-US" b="1" dirty="0" smtClean="0">
                <a:hlinkClick r:id="rId5"/>
              </a:rPr>
              <a:t>ainur_k_75@mail.ru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9784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Введение </a:t>
            </a:r>
          </a:p>
          <a:p>
            <a:pPr marL="457200" indent="-457200">
              <a:buAutoNum type="arabicPeriod"/>
            </a:pPr>
            <a:r>
              <a:rPr lang="ru-RU" sz="2000" dirty="0"/>
              <a:t>Определить параметры оптического волокна: числовую апертуру, 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000" dirty="0"/>
              <a:t>нормированную частоту, 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число </a:t>
            </a:r>
            <a:r>
              <a:rPr lang="ru-RU" sz="2000" dirty="0"/>
              <a:t>мод</a:t>
            </a:r>
            <a:r>
              <a:rPr lang="ru-RU" sz="2000" dirty="0" smtClean="0"/>
              <a:t>,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критическую </a:t>
            </a:r>
            <a:r>
              <a:rPr lang="ru-RU" sz="2000" dirty="0"/>
              <a:t>частоту, 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критическую </a:t>
            </a:r>
            <a:r>
              <a:rPr lang="ru-RU" sz="2000" dirty="0"/>
              <a:t>длину волны, 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дисперсию</a:t>
            </a:r>
            <a:r>
              <a:rPr lang="ru-RU" sz="2000" dirty="0"/>
              <a:t>, потери, границы изменения фазовой скорости, 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границы </a:t>
            </a:r>
            <a:r>
              <a:rPr lang="ru-RU" sz="2000" dirty="0"/>
              <a:t>изменения волнового сопротивления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Теория такая то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Принципы такие то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Инструменты такие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457200" indent="-457200">
              <a:buAutoNum type="arabicPeriod"/>
            </a:pP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Введение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0889" y="1912065"/>
            <a:ext cx="7755466" cy="4252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14. На межстанционной ВОЛС проложены два типа кабелей ОК-50-1 и ОКК-50-02. Определить, во сколько раз отличается уширение импульсов в этих кабелях. Длина ВОЛС равна 11 км;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=1.492, Δ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=0,01.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15. Определить, во сколько раз изменится величина дисперсии сигнала в ВОЛС, построенной на основе кабеля ОМЗКГ, если заменить источник излучения с лазерного на светодиодный (с λ.=0,87 мкм). Длина ВОЛС равна 48 км.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16. Рассчитать уширение импульсов 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многомодовом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ступенчатом ОВ и построить график зависимости дисперсии от длины линии. Кабель ОК-50-1,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=1.5,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=1.492, длина линии 50 км.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17. Рассчитать удельное уширение импульсов 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одномодовом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ОВ. Кабель ОКЛС-01, </a:t>
            </a:r>
            <a:r>
              <a:rPr lang="ru-RU" dirty="0" err="1">
                <a:solidFill>
                  <a:srgbClr val="00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=1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λ=1,3 мкм,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=100 км. Для расчета воспользоваться таблицей 4 и 5.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09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Введение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3910" y="1235049"/>
            <a:ext cx="8556978" cy="5335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18. Определить длину регенерационного участка ВОЛС, лимитированную затуханием. ВОЛС построена на основе кабеля типа ОМЗКГ-10, работающего в 3-м "окне прозрачности", с использованием аппаратуры "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STM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-16". Оценить зависимость длины усилительного участка от изменения потерь на неразъемных соединителях. Потери в разъемных соединителях - 1,5 дБ, в неразъемных соединителях - 0.2; 0.4; 0.6 дБ. Потери на вводе (выводе) - 1,5 дБ. Энергетический запас системы - 5 дБ.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19. Определить длину регенерационного участка ВОЛС, ограниченную дисперсией. ВОЛС построена на основе кабеля типа ОМЗКГ-10, с использованием  аппаратуры  "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STM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-1".   Оценить   зависимость  длины усилительного участка от изменения ширины полосы пропускания оптического волокна. Ширина полосы пропускания оптического волокна, используемого в кабеле: 700 МГц-км и 400 МГц-км.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20. Рассчитать коэффициент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широкополосности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многомодового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ступенчатого оптического волокна. Построить амплитудно-частотную модуляционную характеристику ОК для заданной длины регенерационного участка. Длина регенерационного участка равна 30÷40 км, длина трассы  - 100 км, дисперсия - 23,5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нс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130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Введение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3910" y="595659"/>
            <a:ext cx="861431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Существуют три основных типа оптического усилителя (ОУ), которые были разработаны для использования в ВОСП: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усилители на лазерных диодах, уси­лители на легированном волокне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романовские усилители.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настоящее время ОУ на легированном волокне доминируют на рынке. Для легирования ис­пользуется элемент эрбий, а сами ОУ называются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усилителем на волокне, легированном эрбием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EDFA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 Конкурирующие с ними ОУ на лазерных дио­дах до сих пор уступали им дороговизной производства, чувствительностью к поляризации и высоким уровнем перекрестных помех.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рисунке 8.2. показана упрощенная блок-схема усилителя типа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EDFA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Она содержит лишь один активный блок — блок накачки. Накачка использует обычно лазерный источник света, похожий на то, что используется в пере­датчике. Для промышленных усилителей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EDFA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используются источники накачки 980 или 1480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Конфигурация, приведенная на рисунке 8.2, является элементарным мульти­плексором с разделением по длине волны, где разветвитель играет роль ком­байнера/мультиплексора, т.е. просто объединяет световой сигнал накачки с рабочим оптическим сигналом. Эти два сигнала проходят через активную область (волокно), где и происходит фактическое усиление сигнала. Актив­ная область состоит из специально приготовленного оптического волокна, которое в определенной степени легировано эрбием, редкоземельным эле­ментом. В ОУ типа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EDFA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 наиболее простой схемой необходимое усиление обеспечивается в относительно узкой полосе длин волн от 1525 до 1565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Однако то, что мы называем узкой полосой длин волн, обеспечивает доста­точное пространство для размещения многих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WDM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каналов.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828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00063"/>
          </a:xfrm>
        </p:spPr>
        <p:txBody>
          <a:bodyPr>
            <a:normAutofit fontScale="90000"/>
          </a:bodyPr>
          <a:lstStyle/>
          <a:p>
            <a:pPr>
              <a:tabLst>
                <a:tab pos="2970213" algn="ctr"/>
                <a:tab pos="5940425" algn="r"/>
              </a:tabLst>
            </a:pPr>
            <a:r>
              <a:rPr lang="ru-RU" sz="800" dirty="0" smtClean="0">
                <a:solidFill>
                  <a:schemeClr val="accent2"/>
                </a:solidFill>
              </a:rPr>
              <a:t>М И Н И С Т Е Р С Т В О      </a:t>
            </a:r>
            <a:r>
              <a:rPr lang="ru-RU" sz="800" dirty="0" err="1" smtClean="0">
                <a:solidFill>
                  <a:schemeClr val="accent2"/>
                </a:solidFill>
              </a:rPr>
              <a:t>О</a:t>
            </a:r>
            <a:r>
              <a:rPr lang="ru-RU" sz="800" dirty="0" smtClean="0">
                <a:solidFill>
                  <a:schemeClr val="accent2"/>
                </a:solidFill>
              </a:rPr>
              <a:t> Б Р А З О В А Н И Я    И    Н А У К И     Р Е С П У Б Л И К И     К А З А Х С Т А Н</a:t>
            </a:r>
            <a:br>
              <a:rPr lang="ru-RU" sz="800" dirty="0" smtClean="0">
                <a:solidFill>
                  <a:schemeClr val="accent2"/>
                </a:solidFill>
              </a:rPr>
            </a:br>
            <a:r>
              <a:rPr lang="ru-RU" sz="800" dirty="0" smtClean="0">
                <a:solidFill>
                  <a:schemeClr val="accent2"/>
                </a:solidFill>
              </a:rPr>
              <a:t>КАЗАХСКИЙ НАЦИОНАЛЬНЫЙ ТЕХНИЧЕСКИЙ УНИВЕРСИТЕТ имени К.И. САТПАЕВА</a:t>
            </a:r>
            <a:br>
              <a:rPr lang="ru-RU" sz="800" dirty="0" smtClean="0">
                <a:solidFill>
                  <a:schemeClr val="accent2"/>
                </a:solidFill>
              </a:rPr>
            </a:br>
            <a:r>
              <a:rPr lang="ru-RU" sz="800" dirty="0" smtClean="0">
                <a:solidFill>
                  <a:schemeClr val="accent2"/>
                </a:solidFill>
              </a:rPr>
              <a:t>ИНСТИТУТ ДИСТАНЦИОННОГО ОБРАЗОВАНИЯ</a:t>
            </a:r>
            <a:br>
              <a:rPr lang="ru-RU" sz="800" dirty="0" smtClean="0">
                <a:solidFill>
                  <a:schemeClr val="accent2"/>
                </a:solidFill>
              </a:rPr>
            </a:br>
            <a:endParaRPr lang="ru-RU" sz="800" dirty="0" smtClean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7289" y="1649722"/>
            <a:ext cx="5944355" cy="4303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000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00063"/>
          </a:xfrm>
        </p:spPr>
        <p:txBody>
          <a:bodyPr>
            <a:normAutofit fontScale="90000"/>
          </a:bodyPr>
          <a:lstStyle/>
          <a:p>
            <a:pPr>
              <a:tabLst>
                <a:tab pos="2970213" algn="ctr"/>
                <a:tab pos="5940425" algn="r"/>
              </a:tabLst>
            </a:pPr>
            <a:r>
              <a:rPr lang="ru-RU" sz="800" smtClean="0">
                <a:solidFill>
                  <a:schemeClr val="accent2"/>
                </a:solidFill>
              </a:rPr>
              <a:t>М И Н И С Т Е Р С Т В О      О Б Р А З О В А Н И Я    И    Н А У К И     Р Е С П У Б Л И К И     К А З А Х С Т А Н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КАЗАХСКИЙ НАЦИОНАЛЬНЫЙ ТЕХНИЧЕСКИЙ УНИВЕРСИТЕТ имени К.И. САТПАЕВА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ИНСТИТУТ ДИСТАНЦИОННОГО ОБРАЗОВАНИЯ</a:t>
            </a:r>
            <a:br>
              <a:rPr lang="ru-RU" sz="800" smtClean="0">
                <a:solidFill>
                  <a:schemeClr val="accent2"/>
                </a:solidFill>
              </a:rPr>
            </a:br>
            <a:endParaRPr lang="ru-RU" sz="800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00063" y="500063"/>
            <a:ext cx="8229600" cy="5554662"/>
          </a:xfrm>
        </p:spPr>
        <p:txBody>
          <a:bodyPr/>
          <a:lstStyle/>
          <a:p>
            <a:pPr algn="r">
              <a:buFontTx/>
              <a:buNone/>
            </a:pPr>
            <a:r>
              <a:rPr lang="ru-RU" sz="1800" smtClean="0"/>
              <a:t>Таблица 1.</a:t>
            </a:r>
          </a:p>
          <a:p>
            <a:pPr algn="r">
              <a:buFontTx/>
              <a:buNone/>
            </a:pPr>
            <a:endParaRPr lang="ru-RU" sz="1800" smtClean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253066"/>
            <a:ext cx="8272462" cy="5604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3433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2250</TotalTime>
  <Words>483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Тема Office</vt:lpstr>
      <vt:lpstr>Практическая работа №10 Источники оптического сигнала</vt:lpstr>
      <vt:lpstr>Содержание</vt:lpstr>
      <vt:lpstr>По завершению урока Вы будете знать:</vt:lpstr>
      <vt:lpstr>Введение</vt:lpstr>
      <vt:lpstr>Введение</vt:lpstr>
      <vt:lpstr>Введение</vt:lpstr>
      <vt:lpstr>М И Н И С Т Е Р С Т В О      О Б Р А З О В А Н И Я    И    Н А У К И     Р Е С П У Б Л И К И     К А З А Х С Т А Н КАЗАХСКИЙ НАЦИОНАЛЬНЫЙ ТЕХНИЧЕСКИЙ УНИВЕРСИТЕТ имени К.И. САТПАЕВА ИНСТИТУТ ДИСТАНЦИОННОГО ОБРАЗОВАНИЯ </vt:lpstr>
      <vt:lpstr>М И Н И С Т Е Р С Т В О      О Б Р А З О В А Н И Я    И    Н А У К И     Р Е С П У Б Л И К И     К А З А Х С Т А Н КАЗАХСКИЙ НАЦИОНАЛЬНЫЙ ТЕХНИЧЕСКИЙ УНИВЕРСИТЕТ имени К.И. САТПАЕВА ИНСТИТУТ ДИСТАНЦИОННОГО ОБРАЗОВАНИЯ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</cp:lastModifiedBy>
  <cp:revision>289</cp:revision>
  <dcterms:created xsi:type="dcterms:W3CDTF">2017-10-09T05:58:02Z</dcterms:created>
  <dcterms:modified xsi:type="dcterms:W3CDTF">2022-08-13T17:00:49Z</dcterms:modified>
</cp:coreProperties>
</file>