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6"/>
  </p:notesMasterIdLst>
  <p:sldIdLst>
    <p:sldId id="343" r:id="rId2"/>
    <p:sldId id="426" r:id="rId3"/>
    <p:sldId id="428" r:id="rId4"/>
    <p:sldId id="429" r:id="rId5"/>
    <p:sldId id="430" r:id="rId6"/>
    <p:sldId id="431" r:id="rId7"/>
    <p:sldId id="458" r:id="rId8"/>
    <p:sldId id="459" r:id="rId9"/>
    <p:sldId id="461" r:id="rId10"/>
    <p:sldId id="460" r:id="rId11"/>
    <p:sldId id="463" r:id="rId12"/>
    <p:sldId id="433" r:id="rId13"/>
    <p:sldId id="462" r:id="rId14"/>
    <p:sldId id="434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92903"/>
    <a:srgbClr val="F8FFCD"/>
    <a:srgbClr val="9933FF"/>
    <a:srgbClr val="FF0066"/>
    <a:srgbClr val="339966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86447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89A212-6C99-4D38-BF6A-1B8778BA2989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4415F8-4BCE-4B9D-A532-FE2DE2884B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49075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BDF04-FF33-4D7C-A89C-B57C199672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5849036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912CC-8851-42A2-963C-7C78515076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0219175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828AF-1997-48A0-A26A-C7C8687D0A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6698788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9AA5-1A7F-4D0A-879A-3A8B72C775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3673464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AF67F-ABB3-417B-BE01-E4F7E86C83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74754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D5F38-B467-408D-96EF-C6C2CB1A21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5392118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363F1-88E1-4962-9040-C7B96D9953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442968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531CB-B0AF-4082-8CB0-DCA7C63318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3833903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7089D-E3AA-4812-8CBF-666FCEEB5B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1650235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F6D23-5953-4814-B9F9-AAB991F693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5413760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33B67-2C10-4E26-8C66-74605E7695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6690754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0F60C-8E05-4DA7-A6EF-987E73ACB0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0444525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33AD927-745B-467A-86F2-CB683F82E3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>
          <a:xfrm>
            <a:off x="755650" y="2132013"/>
            <a:ext cx="7632700" cy="180104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SzPct val="80000"/>
              <a:defRPr/>
            </a:pPr>
            <a:r>
              <a:rPr lang="ru-RU" alt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alt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endParaRPr lang="ru-RU" alt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SzPct val="80000"/>
              <a:defRPr/>
            </a:pPr>
            <a:r>
              <a:rPr lang="kk-K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Элементтер химиясы. 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SzPct val="80000"/>
              <a:defRPr/>
            </a:pPr>
            <a:r>
              <a:rPr lang="kk-K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I-IIА топтарының </a:t>
            </a:r>
            <a:r>
              <a:rPr lang="kk-K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элементтері</a:t>
            </a:r>
            <a:endParaRPr lang="ru-RU" alt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95288" y="476672"/>
            <a:ext cx="8424862" cy="5976516"/>
          </a:xfrm>
        </p:spPr>
        <p:txBody>
          <a:bodyPr/>
          <a:lstStyle/>
          <a:p>
            <a:pPr marL="0" indent="0" algn="just">
              <a:buNone/>
            </a:pPr>
            <a:endParaRPr lang="kk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4. </a:t>
            </a: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Қышқылдармен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әрекеттесу (күшті тотықтыр-ғыштармен):</a:t>
            </a:r>
          </a:p>
          <a:p>
            <a:pPr marL="0" indent="0" algn="ctr">
              <a:buNone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8K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+ 10HNO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(конц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→ 8KNO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+ N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 +5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0" indent="0" algn="ctr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8Na + 5H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конц)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→ 4Na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S↑ +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4H</a:t>
            </a:r>
            <a:r>
              <a:rPr 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5. Аммиакпен  әрекеттесу (амид түзіледі):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2Li + 2NH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= 2LiNH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+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91553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95288" y="476672"/>
            <a:ext cx="8424862" cy="5976516"/>
          </a:xfrm>
        </p:spPr>
        <p:txBody>
          <a:bodyPr/>
          <a:lstStyle/>
          <a:p>
            <a:pPr marL="0" indent="0" algn="just">
              <a:buNone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kk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610" y="476673"/>
            <a:ext cx="8424862" cy="56886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kk-K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Органикалық заттармен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әрекеттесу: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kk-KZ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2Na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+ 2C</a:t>
            </a:r>
            <a:r>
              <a:rPr lang="ru-RU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= 2C</a:t>
            </a:r>
            <a:r>
              <a:rPr lang="ru-RU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+ H</a:t>
            </a:r>
            <a:r>
              <a:rPr lang="ru-RU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2K + 2C</a:t>
            </a:r>
            <a:r>
              <a:rPr lang="ru-RU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= 2C</a:t>
            </a:r>
            <a:r>
              <a:rPr lang="ru-RU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 +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kk-K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Металдарды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олардың оксидтерінен және тұздарынан </a:t>
            </a:r>
            <a:r>
              <a:rPr lang="kk-K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тотықсыздандыру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kk-KZ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3Na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AlCl</a:t>
            </a:r>
            <a:r>
              <a:rPr lang="ru-RU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=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+ 3NaCl.</a:t>
            </a:r>
            <a:endParaRPr lang="ru-RU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7980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347048" cy="654050"/>
          </a:xfrm>
        </p:spPr>
        <p:txBody>
          <a:bodyPr/>
          <a:lstStyle/>
          <a:p>
            <a:pPr eaLnBrk="1" hangingPunct="1"/>
            <a:r>
              <a:rPr lang="kk-KZ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Табиғатта таралуы</a:t>
            </a:r>
          </a:p>
        </p:txBody>
      </p:sp>
      <p:sp>
        <p:nvSpPr>
          <p:cNvPr id="14339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710333" y="1393032"/>
            <a:ext cx="3590925" cy="478631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3,38 %</a:t>
            </a: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2,63 % </a:t>
            </a: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2,41 %</a:t>
            </a: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1,95 % </a:t>
            </a:r>
            <a:r>
              <a:rPr lang="kk-K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масса б-ша.</a:t>
            </a: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19.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23.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28.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42.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48.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92.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радиоактивті элемент</a:t>
            </a:r>
          </a:p>
        </p:txBody>
      </p:sp>
      <p:sp>
        <p:nvSpPr>
          <p:cNvPr id="4" name="Правая фигурная скобка 3"/>
          <p:cNvSpPr/>
          <p:nvPr/>
        </p:nvSpPr>
        <p:spPr bwMode="auto">
          <a:xfrm>
            <a:off x="2123728" y="2780928"/>
            <a:ext cx="357187" cy="2571750"/>
          </a:xfrm>
          <a:prstGeom prst="rightBrace">
            <a:avLst>
              <a:gd name="adj1" fmla="val 29967"/>
              <a:gd name="adj2" fmla="val 50000"/>
            </a:avLst>
          </a:prstGeom>
          <a:ln w="22225"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ru-RU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2437871" y="3583672"/>
            <a:ext cx="17859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000" b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Сирек кездесетін элементтер</a:t>
            </a:r>
            <a:endParaRPr lang="kk-KZ" altLang="ru-RU" sz="2000" b="1" dirty="0">
              <a:solidFill>
                <a:srgbClr val="99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3" y="1393032"/>
            <a:ext cx="3929062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Соли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– в природных соленых и пресных водах (моря, океаны, озера, реки, подземные воды)</a:t>
            </a:r>
          </a:p>
        </p:txBody>
      </p:sp>
      <p:pic>
        <p:nvPicPr>
          <p:cNvPr id="7" name="Рисунок 6" descr="север-яндек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3" y="3583672"/>
            <a:ext cx="3883025" cy="2586037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455566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95288" y="476672"/>
            <a:ext cx="8424862" cy="5976516"/>
          </a:xfrm>
        </p:spPr>
        <p:txBody>
          <a:bodyPr wrap="square"/>
          <a:lstStyle/>
          <a:p>
            <a:pPr marL="0" indent="0" algn="ctr">
              <a:buNone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Алу тәсілдері</a:t>
            </a:r>
          </a:p>
          <a:p>
            <a:pPr marL="0" indent="0" algn="ctr">
              <a:buNone/>
            </a:pPr>
            <a:endParaRPr lang="kk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2LiCl 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2Li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k-KZ" sz="24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2Li</a:t>
            </a:r>
            <a:r>
              <a:rPr lang="it-IT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O + Si + 2CaO = 4Li + Ca</a:t>
            </a:r>
            <a:r>
              <a:rPr lang="it-IT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it-IT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2NaCl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2Na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k-KZ" sz="24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+ 2C = 2Na + 3CO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+ Na = K +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KOH + Na = K +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2RbCl + Ca = 2Rb +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CaCl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k-KZ" sz="24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2Cs</a:t>
            </a:r>
            <a:r>
              <a:rPr lang="pl-PL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pl-PL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 + Zr = 4Cs + ZrO</a:t>
            </a:r>
            <a:r>
              <a:rPr lang="pl-PL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 +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2CO</a:t>
            </a:r>
            <a:r>
              <a:rPr lang="pl-PL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2" name="Picture 4" descr="https://ido.tsu.ru/schools/chem/data/res/neorg/uchpos/text/img/g1_3_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1382825" cy="510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do.tsu.ru/schools/chem/data/res/neorg/uchpos/text/img/g1_3_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1382825" cy="510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08987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214688" y="304800"/>
            <a:ext cx="5286375" cy="623888"/>
          </a:xfrm>
        </p:spPr>
        <p:txBody>
          <a:bodyPr/>
          <a:lstStyle/>
          <a:p>
            <a:r>
              <a:rPr lang="kk-KZ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 маңызды минералдар</a:t>
            </a:r>
          </a:p>
        </p:txBody>
      </p:sp>
      <p:sp>
        <p:nvSpPr>
          <p:cNvPr id="15363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929188" y="1285875"/>
            <a:ext cx="3857625" cy="4929188"/>
          </a:xfrm>
          <a:solidFill>
            <a:srgbClr val="F8FFCD"/>
          </a:soli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IА-топ</a:t>
            </a:r>
          </a:p>
          <a:p>
            <a:pPr>
              <a:defRPr/>
            </a:pP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Галит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(каменная соль)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Карналлит 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KMgCl</a:t>
            </a:r>
            <a:r>
              <a:rPr lang="ru-RU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Мирабилит 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u-RU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·10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Поллуцит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Cs,Na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)Al(SiO</a:t>
            </a:r>
            <a:r>
              <a:rPr lang="en-US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Сильвин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Сильвинит (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Сподумен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LiAl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(SiO</a:t>
            </a:r>
            <a:r>
              <a:rPr lang="ru-RU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Лепидолит K</a:t>
            </a:r>
            <a:r>
              <a:rPr lang="ru-RU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ru-RU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(OH,F)</a:t>
            </a:r>
            <a:r>
              <a:rPr lang="ru-RU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Петалит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LiAlSi</a:t>
            </a:r>
            <a:r>
              <a:rPr lang="ru-RU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1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68" name="Группа 5"/>
          <p:cNvGrpSpPr>
            <a:grpSpLocks/>
          </p:cNvGrpSpPr>
          <p:nvPr/>
        </p:nvGrpSpPr>
        <p:grpSpPr bwMode="auto">
          <a:xfrm>
            <a:off x="642938" y="2357438"/>
            <a:ext cx="1785937" cy="1357312"/>
            <a:chOff x="714348" y="1571612"/>
            <a:chExt cx="2286016" cy="2011694"/>
          </a:xfrm>
        </p:grpSpPr>
        <p:pic>
          <p:nvPicPr>
            <p:cNvPr id="11283" name="Рисунок 3" descr="halite0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1571612"/>
              <a:ext cx="2286016" cy="201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TextBox 4"/>
            <p:cNvSpPr txBox="1">
              <a:spLocks noChangeArrowheads="1"/>
            </p:cNvSpPr>
            <p:nvPr/>
          </p:nvSpPr>
          <p:spPr bwMode="auto">
            <a:xfrm>
              <a:off x="1903076" y="2948034"/>
              <a:ext cx="1071570" cy="47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</a:rPr>
                <a:t>галит</a:t>
              </a:r>
            </a:p>
          </p:txBody>
        </p:sp>
      </p:grpSp>
      <p:grpSp>
        <p:nvGrpSpPr>
          <p:cNvPr id="11269" name="Группа 9"/>
          <p:cNvGrpSpPr>
            <a:grpSpLocks/>
          </p:cNvGrpSpPr>
          <p:nvPr/>
        </p:nvGrpSpPr>
        <p:grpSpPr bwMode="auto">
          <a:xfrm>
            <a:off x="642938" y="642938"/>
            <a:ext cx="1785937" cy="1428750"/>
            <a:chOff x="642910" y="3571876"/>
            <a:chExt cx="2336337" cy="1857388"/>
          </a:xfrm>
        </p:grpSpPr>
        <p:pic>
          <p:nvPicPr>
            <p:cNvPr id="11281" name="Рисунок 6" descr="karnalit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0" y="3571876"/>
              <a:ext cx="2336337" cy="18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2" name="TextBox 7"/>
            <p:cNvSpPr txBox="1">
              <a:spLocks noChangeArrowheads="1"/>
            </p:cNvSpPr>
            <p:nvPr/>
          </p:nvSpPr>
          <p:spPr bwMode="auto">
            <a:xfrm>
              <a:off x="957522" y="3643314"/>
              <a:ext cx="1971403" cy="417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</a:rPr>
                <a:t>карналлит</a:t>
              </a:r>
            </a:p>
          </p:txBody>
        </p:sp>
      </p:grpSp>
      <p:grpSp>
        <p:nvGrpSpPr>
          <p:cNvPr id="11270" name="Группа 14"/>
          <p:cNvGrpSpPr>
            <a:grpSpLocks/>
          </p:cNvGrpSpPr>
          <p:nvPr/>
        </p:nvGrpSpPr>
        <p:grpSpPr bwMode="auto">
          <a:xfrm>
            <a:off x="642938" y="3929063"/>
            <a:ext cx="1785937" cy="1357312"/>
            <a:chOff x="642910" y="3929066"/>
            <a:chExt cx="2143140" cy="1566333"/>
          </a:xfrm>
        </p:grpSpPr>
        <p:pic>
          <p:nvPicPr>
            <p:cNvPr id="11279" name="Рисунок 12" descr="polluzyte0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0" y="3929066"/>
              <a:ext cx="2143140" cy="1566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TextBox 13"/>
            <p:cNvSpPr txBox="1">
              <a:spLocks noChangeArrowheads="1"/>
            </p:cNvSpPr>
            <p:nvPr/>
          </p:nvSpPr>
          <p:spPr bwMode="auto">
            <a:xfrm>
              <a:off x="714348" y="5072074"/>
              <a:ext cx="17859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</a:rPr>
                <a:t>поллуцит</a:t>
              </a:r>
            </a:p>
          </p:txBody>
        </p:sp>
      </p:grpSp>
      <p:grpSp>
        <p:nvGrpSpPr>
          <p:cNvPr id="11271" name="Группа 17"/>
          <p:cNvGrpSpPr>
            <a:grpSpLocks/>
          </p:cNvGrpSpPr>
          <p:nvPr/>
        </p:nvGrpSpPr>
        <p:grpSpPr bwMode="auto">
          <a:xfrm>
            <a:off x="2786063" y="1285875"/>
            <a:ext cx="1785937" cy="1428750"/>
            <a:chOff x="642910" y="5643578"/>
            <a:chExt cx="2156619" cy="1714512"/>
          </a:xfrm>
        </p:grpSpPr>
        <p:pic>
          <p:nvPicPr>
            <p:cNvPr id="11277" name="Рисунок 15" descr="silvin0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0" y="5643578"/>
              <a:ext cx="2156619" cy="171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TextBox 16"/>
            <p:cNvSpPr txBox="1">
              <a:spLocks noChangeArrowheads="1"/>
            </p:cNvSpPr>
            <p:nvPr/>
          </p:nvSpPr>
          <p:spPr bwMode="auto">
            <a:xfrm>
              <a:off x="785786" y="5715016"/>
              <a:ext cx="15716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dirty="0">
                  <a:solidFill>
                    <a:schemeClr val="bg1"/>
                  </a:solidFill>
                </a:rPr>
                <a:t>сильвин</a:t>
              </a:r>
            </a:p>
          </p:txBody>
        </p:sp>
      </p:grpSp>
      <p:pic>
        <p:nvPicPr>
          <p:cNvPr id="11272" name="Рисунок 18" descr="Lepidolite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928938"/>
            <a:ext cx="18161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9"/>
          <p:cNvSpPr txBox="1">
            <a:spLocks noChangeArrowheads="1"/>
          </p:cNvSpPr>
          <p:nvPr/>
        </p:nvSpPr>
        <p:spPr bwMode="auto">
          <a:xfrm>
            <a:off x="2928938" y="3071813"/>
            <a:ext cx="192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лепидолит</a:t>
            </a:r>
          </a:p>
        </p:txBody>
      </p:sp>
      <p:grpSp>
        <p:nvGrpSpPr>
          <p:cNvPr id="11274" name="Группа 22"/>
          <p:cNvGrpSpPr>
            <a:grpSpLocks/>
          </p:cNvGrpSpPr>
          <p:nvPr/>
        </p:nvGrpSpPr>
        <p:grpSpPr bwMode="auto">
          <a:xfrm>
            <a:off x="2786063" y="4786313"/>
            <a:ext cx="1827212" cy="1514475"/>
            <a:chOff x="2778112" y="4775030"/>
            <a:chExt cx="2030343" cy="1601725"/>
          </a:xfrm>
        </p:grpSpPr>
        <p:pic>
          <p:nvPicPr>
            <p:cNvPr id="11275" name="Рисунок 20" descr="spodumen1++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112" y="4775030"/>
              <a:ext cx="2030343" cy="160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TextBox 21"/>
            <p:cNvSpPr txBox="1">
              <a:spLocks noChangeArrowheads="1"/>
            </p:cNvSpPr>
            <p:nvPr/>
          </p:nvSpPr>
          <p:spPr bwMode="auto">
            <a:xfrm>
              <a:off x="2936863" y="5908473"/>
              <a:ext cx="17859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</a:rPr>
                <a:t>сподумен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730024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135938" cy="58324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Периодтық жүйедегі орналасуы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kk-KZ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47762"/>
            <a:ext cx="8751048" cy="4657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3792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9750" y="404664"/>
            <a:ext cx="8135938" cy="6048672"/>
          </a:xfrm>
        </p:spPr>
        <p:txBody>
          <a:bodyPr/>
          <a:lstStyle/>
          <a:p>
            <a:pPr marL="0" indent="45720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kk-K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IА топ </a:t>
            </a: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элементтерінің жалпы сипаттамасы</a:t>
            </a: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4613" indent="4763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IА-топ: 	Li, Na, K, Rb, Cs, Fr </a:t>
            </a:r>
          </a:p>
          <a:p>
            <a:pPr marL="0" indent="45720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45720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сілтілік</a:t>
            </a: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металдар</a:t>
            </a:r>
          </a:p>
          <a:p>
            <a:pPr marL="0" indent="45720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 электрондық формулалары:</a:t>
            </a:r>
          </a:p>
          <a:p>
            <a:pPr marL="0" indent="45720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[…] ns</a:t>
            </a:r>
            <a:r>
              <a:rPr lang="kk-KZ" altLang="ru-RU" sz="2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k-KZ" alt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kk-KZ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kk-KZ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 зарядталған ионға айналады - </a:t>
            </a:r>
            <a:r>
              <a:rPr lang="kk-KZ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kk-KZ" altLang="ru-RU" sz="2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124" name="Правая фигурная скобка 3"/>
          <p:cNvSpPr>
            <a:spLocks/>
          </p:cNvSpPr>
          <p:nvPr/>
        </p:nvSpPr>
        <p:spPr bwMode="auto">
          <a:xfrm rot="5400000">
            <a:off x="4501989" y="258653"/>
            <a:ext cx="500063" cy="2952328"/>
          </a:xfrm>
          <a:prstGeom prst="rightBrace">
            <a:avLst>
              <a:gd name="adj1" fmla="val 26349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</p:txBody>
      </p:sp>
    </p:spTree>
    <p:extLst>
      <p:ext uri="{BB962C8B-B14F-4D97-AF65-F5344CB8AC3E}">
        <p14:creationId xmlns="" xmlns:p14="http://schemas.microsoft.com/office/powerpoint/2010/main" val="22910008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6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97961758"/>
              </p:ext>
            </p:extLst>
          </p:nvPr>
        </p:nvGraphicFramePr>
        <p:xfrm>
          <a:off x="395288" y="908050"/>
          <a:ext cx="8320086" cy="4092586"/>
        </p:xfrm>
        <a:graphic>
          <a:graphicData uri="http://schemas.openxmlformats.org/drawingml/2006/table">
            <a:tbl>
              <a:tblPr/>
              <a:tblGrid>
                <a:gridCol w="1728231"/>
                <a:gridCol w="1008135"/>
                <a:gridCol w="1152155"/>
                <a:gridCol w="1004662"/>
                <a:gridCol w="1139509"/>
                <a:gridCol w="1143697"/>
                <a:gridCol w="1143697"/>
              </a:tblGrid>
              <a:tr h="7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Элемент </a:t>
                      </a:r>
                    </a:p>
                  </a:txBody>
                  <a:tcPr marL="91442" marR="91442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22,99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ЭО</a:t>
                      </a:r>
                      <a:endParaRPr kumimoji="0" lang="ru-RU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8" name="TextBox 6"/>
          <p:cNvSpPr txBox="1">
            <a:spLocks noChangeArrowheads="1"/>
          </p:cNvSpPr>
          <p:nvPr/>
        </p:nvSpPr>
        <p:spPr bwMode="auto">
          <a:xfrm>
            <a:off x="2928926" y="5786454"/>
            <a:ext cx="3214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ЭО </a:t>
            </a:r>
            <a:r>
              <a:rPr lang="ru-RU" altLang="ru-RU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</a:t>
            </a:r>
            <a:r>
              <a:rPr lang="en-US" altLang="ru-RU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 </a:t>
            </a:r>
            <a:endParaRPr lang="ru-RU" altLang="ru-RU" sz="24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420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9552" y="290869"/>
            <a:ext cx="7772400" cy="684213"/>
          </a:xfrm>
        </p:spPr>
        <p:txBody>
          <a:bodyPr/>
          <a:lstStyle/>
          <a:p>
            <a:pPr algn="ctr"/>
            <a:r>
              <a:rPr lang="kk-KZ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Жай заттардың физикалық қасиеттері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3366974673"/>
              </p:ext>
            </p:extLst>
          </p:nvPr>
        </p:nvGraphicFramePr>
        <p:xfrm>
          <a:off x="323528" y="1099658"/>
          <a:ext cx="8496300" cy="242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75"/>
                <a:gridCol w="1512053"/>
                <a:gridCol w="1080038"/>
                <a:gridCol w="936033"/>
                <a:gridCol w="1008036"/>
                <a:gridCol w="1080038"/>
                <a:gridCol w="792027"/>
              </a:tblGrid>
              <a:tr h="48577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b="1" i="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Қасиеттер</a:t>
                      </a:r>
                      <a:endParaRPr lang="kk-KZ" sz="2400" b="1" i="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Li</a:t>
                      </a:r>
                      <a:endParaRPr lang="ru-RU" sz="24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</a:t>
                      </a:r>
                      <a:endParaRPr lang="ru-RU" sz="24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</a:t>
                      </a:r>
                      <a:endParaRPr lang="ru-RU" sz="24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Rb</a:t>
                      </a:r>
                      <a:endParaRPr lang="ru-RU" sz="24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Cs</a:t>
                      </a:r>
                      <a:endParaRPr lang="ru-RU" sz="24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</a:t>
                      </a:r>
                      <a:endParaRPr lang="ru-RU" sz="24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8577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Т. балқу, </a:t>
                      </a: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Symbol"/>
                        </a:rPr>
                        <a:t></a:t>
                      </a: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</a:t>
                      </a:r>
                      <a:endParaRPr lang="kk-KZ" sz="2400" b="1" i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180,5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97,83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63,5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39,3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28,7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</a:tr>
              <a:tr h="48577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Т. қайн., </a:t>
                      </a: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Symbol"/>
                        </a:rPr>
                        <a:t></a:t>
                      </a: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</a:t>
                      </a:r>
                      <a:endParaRPr lang="kk-KZ" sz="2400" b="1" i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1336,6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886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760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696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667,6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660</a:t>
                      </a:r>
                    </a:p>
                  </a:txBody>
                  <a:tcPr marL="0" marR="0" marT="0" marB="0" anchor="ctr"/>
                </a:tc>
              </a:tr>
              <a:tr h="97155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Тығыздық, г/см</a:t>
                      </a:r>
                      <a:r>
                        <a:rPr lang="kk-KZ" sz="2400" b="1" i="0" baseline="300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</a:t>
                      </a: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(20</a:t>
                      </a: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Symbol"/>
                        </a:rPr>
                        <a:t></a:t>
                      </a:r>
                      <a:r>
                        <a:rPr lang="kk-KZ" sz="24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С)</a:t>
                      </a:r>
                      <a:endParaRPr lang="kk-KZ" sz="2400" b="1" i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0,53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0,97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0,86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1,53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1,90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─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7213" name="Группа 8"/>
          <p:cNvGrpSpPr>
            <a:grpSpLocks/>
          </p:cNvGrpSpPr>
          <p:nvPr/>
        </p:nvGrpSpPr>
        <p:grpSpPr bwMode="auto">
          <a:xfrm>
            <a:off x="409575" y="3717032"/>
            <a:ext cx="1785938" cy="1214438"/>
            <a:chOff x="214282" y="4214818"/>
            <a:chExt cx="2143140" cy="1607355"/>
          </a:xfrm>
        </p:grpSpPr>
        <p:pic>
          <p:nvPicPr>
            <p:cNvPr id="5" name="Рисунок 4" descr="Li3.jpg"/>
            <p:cNvPicPr>
              <a:picLocks noChangeAspect="1"/>
            </p:cNvPicPr>
            <p:nvPr/>
          </p:nvPicPr>
          <p:blipFill>
            <a:blip r:embed="rId2">
              <a:lum contrast="10000"/>
            </a:blip>
            <a:stretch>
              <a:fillRect/>
            </a:stretch>
          </p:blipFill>
          <p:spPr>
            <a:xfrm>
              <a:off x="214282" y="4214818"/>
              <a:ext cx="2143140" cy="1607355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</p:pic>
        <p:sp>
          <p:nvSpPr>
            <p:cNvPr id="7227" name="TextBox 7"/>
            <p:cNvSpPr txBox="1">
              <a:spLocks noChangeArrowheads="1"/>
            </p:cNvSpPr>
            <p:nvPr/>
          </p:nvSpPr>
          <p:spPr bwMode="auto">
            <a:xfrm>
              <a:off x="285719" y="4214818"/>
              <a:ext cx="107157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/>
                <a:t>литий</a:t>
              </a:r>
            </a:p>
          </p:txBody>
        </p:sp>
      </p:grpSp>
      <p:grpSp>
        <p:nvGrpSpPr>
          <p:cNvPr id="7214" name="Группа 14"/>
          <p:cNvGrpSpPr>
            <a:grpSpLocks/>
          </p:cNvGrpSpPr>
          <p:nvPr/>
        </p:nvGrpSpPr>
        <p:grpSpPr bwMode="auto">
          <a:xfrm>
            <a:off x="3148013" y="3573016"/>
            <a:ext cx="2000250" cy="1500187"/>
            <a:chOff x="3643306" y="4214818"/>
            <a:chExt cx="2000263" cy="1500198"/>
          </a:xfrm>
        </p:grpSpPr>
        <p:pic>
          <p:nvPicPr>
            <p:cNvPr id="13" name="Рисунок 12" descr="K.jpg"/>
            <p:cNvPicPr>
              <a:picLocks noChangeAspect="1"/>
            </p:cNvPicPr>
            <p:nvPr/>
          </p:nvPicPr>
          <p:blipFill>
            <a:blip r:embed="rId4">
              <a:lum contrast="10000"/>
            </a:blip>
            <a:stretch>
              <a:fillRect/>
            </a:stretch>
          </p:blipFill>
          <p:spPr>
            <a:xfrm>
              <a:off x="3643306" y="4214818"/>
              <a:ext cx="2000263" cy="1500198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sp>
          <p:nvSpPr>
            <p:cNvPr id="7225" name="TextBox 13"/>
            <p:cNvSpPr txBox="1">
              <a:spLocks noChangeArrowheads="1"/>
            </p:cNvSpPr>
            <p:nvPr/>
          </p:nvSpPr>
          <p:spPr bwMode="auto">
            <a:xfrm>
              <a:off x="3714744" y="4286256"/>
              <a:ext cx="11430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/>
                <a:t>калий</a:t>
              </a:r>
            </a:p>
          </p:txBody>
        </p:sp>
      </p:grpSp>
      <p:grpSp>
        <p:nvGrpSpPr>
          <p:cNvPr id="7215" name="Группа 11"/>
          <p:cNvGrpSpPr>
            <a:grpSpLocks/>
          </p:cNvGrpSpPr>
          <p:nvPr/>
        </p:nvGrpSpPr>
        <p:grpSpPr bwMode="auto">
          <a:xfrm>
            <a:off x="1331913" y="5084763"/>
            <a:ext cx="2000250" cy="1428750"/>
            <a:chOff x="2071671" y="5286388"/>
            <a:chExt cx="1785949" cy="1339462"/>
          </a:xfrm>
        </p:grpSpPr>
        <p:pic>
          <p:nvPicPr>
            <p:cNvPr id="10" name="Рисунок 9" descr="Na.jpg"/>
            <p:cNvPicPr>
              <a:picLocks noChangeAspect="1"/>
            </p:cNvPicPr>
            <p:nvPr/>
          </p:nvPicPr>
          <p:blipFill>
            <a:blip r:embed="rId5" cstate="print">
              <a:lum contrast="10000"/>
            </a:blip>
            <a:stretch>
              <a:fillRect/>
            </a:stretch>
          </p:blipFill>
          <p:spPr>
            <a:xfrm>
              <a:off x="2071671" y="5286388"/>
              <a:ext cx="1785949" cy="13394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223" name="TextBox 10"/>
            <p:cNvSpPr txBox="1">
              <a:spLocks noChangeArrowheads="1"/>
            </p:cNvSpPr>
            <p:nvPr/>
          </p:nvSpPr>
          <p:spPr bwMode="auto">
            <a:xfrm>
              <a:off x="2143108" y="5286388"/>
              <a:ext cx="10715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/>
                <a:t>натрий</a:t>
              </a:r>
            </a:p>
          </p:txBody>
        </p:sp>
      </p:grpSp>
      <p:grpSp>
        <p:nvGrpSpPr>
          <p:cNvPr id="7216" name="Группа 18"/>
          <p:cNvGrpSpPr>
            <a:grpSpLocks/>
          </p:cNvGrpSpPr>
          <p:nvPr/>
        </p:nvGrpSpPr>
        <p:grpSpPr bwMode="auto">
          <a:xfrm>
            <a:off x="6643688" y="3573016"/>
            <a:ext cx="2095500" cy="1571625"/>
            <a:chOff x="6643702" y="4286256"/>
            <a:chExt cx="2095515" cy="1571636"/>
          </a:xfrm>
        </p:grpSpPr>
        <p:pic>
          <p:nvPicPr>
            <p:cNvPr id="17" name="Рисунок 16" descr="Cs.jpg"/>
            <p:cNvPicPr>
              <a:picLocks noChangeAspect="1"/>
            </p:cNvPicPr>
            <p:nvPr/>
          </p:nvPicPr>
          <p:blipFill>
            <a:blip r:embed="rId6">
              <a:lum contrast="10000"/>
            </a:blip>
            <a:stretch>
              <a:fillRect/>
            </a:stretch>
          </p:blipFill>
          <p:spPr>
            <a:xfrm>
              <a:off x="6643702" y="4286256"/>
              <a:ext cx="2095515" cy="1571636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sp>
          <p:nvSpPr>
            <p:cNvPr id="7221" name="TextBox 17"/>
            <p:cNvSpPr txBox="1">
              <a:spLocks noChangeArrowheads="1"/>
            </p:cNvSpPr>
            <p:nvPr/>
          </p:nvSpPr>
          <p:spPr bwMode="auto">
            <a:xfrm>
              <a:off x="6786578" y="4357694"/>
              <a:ext cx="8034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/>
                <a:t>цезий</a:t>
              </a:r>
            </a:p>
          </p:txBody>
        </p:sp>
      </p:grpSp>
      <p:grpSp>
        <p:nvGrpSpPr>
          <p:cNvPr id="7217" name="Группа 21"/>
          <p:cNvGrpSpPr>
            <a:grpSpLocks/>
          </p:cNvGrpSpPr>
          <p:nvPr/>
        </p:nvGrpSpPr>
        <p:grpSpPr bwMode="auto">
          <a:xfrm>
            <a:off x="4803775" y="5085184"/>
            <a:ext cx="1928813" cy="1446213"/>
            <a:chOff x="4572000" y="5143512"/>
            <a:chExt cx="1928826" cy="1446620"/>
          </a:xfrm>
        </p:grpSpPr>
        <p:pic>
          <p:nvPicPr>
            <p:cNvPr id="20" name="Рисунок 19" descr="Rb1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0" y="5143512"/>
              <a:ext cx="1928826" cy="1446620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sp>
          <p:nvSpPr>
            <p:cNvPr id="7219" name="TextBox 20"/>
            <p:cNvSpPr txBox="1">
              <a:spLocks noChangeArrowheads="1"/>
            </p:cNvSpPr>
            <p:nvPr/>
          </p:nvSpPr>
          <p:spPr bwMode="auto">
            <a:xfrm>
              <a:off x="5357818" y="6215082"/>
              <a:ext cx="11430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/>
                <a:t>рубидий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40268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5976664"/>
          </a:xfrm>
        </p:spPr>
        <p:txBody>
          <a:bodyPr/>
          <a:lstStyle/>
          <a:p>
            <a:pPr marL="0" indent="457200" algn="ctr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 қасиеттері</a:t>
            </a: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kk-KZ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Жай заттар: </a:t>
            </a: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барлығы – активті металдар</a:t>
            </a: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kk-KZ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ctr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– ne = M</a:t>
            </a:r>
            <a:r>
              <a:rPr lang="kk-KZ" sz="2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n+</a:t>
            </a: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 = 1)</a:t>
            </a: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kk-KZ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Күрделі заттар: оксидтер, гидроксидтер</a:t>
            </a: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kk-KZ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kk-KZ" sz="2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</a:t>
            </a: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негіздік қасиеттерге ие </a:t>
            </a: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kk-KZ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Сулы ерітінділерде – кушті электролиттер және күшті негіздер:</a:t>
            </a:r>
          </a:p>
          <a:p>
            <a:pPr marL="0" indent="457200" algn="ctr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kk-KZ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ctr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 = Na</a:t>
            </a:r>
            <a:r>
              <a:rPr lang="kk-KZ" sz="240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OH</a:t>
            </a:r>
            <a:r>
              <a:rPr lang="kk-KZ" sz="240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	</a:t>
            </a: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pH  7</a:t>
            </a:r>
            <a:endParaRPr lang="kk-KZ" sz="2400" b="1" baseline="30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261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95288" y="333375"/>
            <a:ext cx="8424862" cy="611981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kk-KZ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Тұздарының құрамында метал-ионын анықтау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124744"/>
            <a:ext cx="5256584" cy="4222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28648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95288" y="404664"/>
            <a:ext cx="8424862" cy="604852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kk-KZ" altLang="ru-RU" sz="22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1. </a:t>
            </a:r>
            <a:r>
              <a:rPr lang="kk-KZ" alt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Бейметалдармен</a:t>
            </a:r>
            <a:r>
              <a:rPr lang="kk-KZ" altLang="ru-RU" sz="22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әрекеттесу:</a:t>
            </a:r>
          </a:p>
          <a:p>
            <a:pPr marL="357188" indent="0" algn="ctr">
              <a:spcBef>
                <a:spcPts val="0"/>
              </a:spcBef>
              <a:buNone/>
            </a:pPr>
            <a:r>
              <a:rPr lang="ru-RU" altLang="ru-RU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2Na </a:t>
            </a:r>
            <a:r>
              <a:rPr lang="ru-RU" altLang="ru-RU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Cl</a:t>
            </a:r>
            <a:r>
              <a:rPr lang="ru-RU" altLang="ru-RU" sz="2200" b="1" baseline="-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2NaCl</a:t>
            </a:r>
            <a:endParaRPr lang="ru-RU" alt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0" indent="0" algn="ctr">
              <a:spcBef>
                <a:spcPts val="0"/>
              </a:spcBef>
              <a:buNone/>
            </a:pPr>
            <a:endParaRPr lang="ru-RU" altLang="ru-RU" sz="22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0" indent="0" algn="ctr">
              <a:spcBef>
                <a:spcPts val="0"/>
              </a:spcBef>
              <a:buNone/>
            </a:pPr>
            <a:r>
              <a:rPr lang="ru-RU" altLang="ru-RU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2Na </a:t>
            </a:r>
            <a:r>
              <a:rPr lang="ru-RU" altLang="ru-RU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altLang="ru-RU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 </a:t>
            </a:r>
            <a:r>
              <a:rPr lang="ru-RU" altLang="ru-RU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  Na</a:t>
            </a:r>
            <a:r>
              <a:rPr lang="ru-RU" altLang="ru-RU" sz="2200" b="1" baseline="-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alt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0" indent="0" algn="ctr">
              <a:spcBef>
                <a:spcPts val="0"/>
              </a:spcBef>
              <a:buNone/>
            </a:pPr>
            <a:endParaRPr lang="ru-RU" altLang="ru-RU" sz="22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0" indent="0" algn="ctr">
              <a:spcBef>
                <a:spcPts val="0"/>
              </a:spcBef>
              <a:buNone/>
            </a:pPr>
            <a:r>
              <a:rPr lang="ru-RU" altLang="ru-RU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2Na </a:t>
            </a:r>
            <a:r>
              <a:rPr lang="ru-RU" altLang="ru-RU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ru-RU" altLang="ru-RU" sz="2200" b="1" baseline="-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 </a:t>
            </a:r>
            <a:r>
              <a:rPr lang="ru-RU" altLang="ru-RU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2NaH</a:t>
            </a:r>
            <a:endParaRPr lang="ru-RU" alt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0" indent="0" algn="ctr">
              <a:spcBef>
                <a:spcPts val="0"/>
              </a:spcBef>
              <a:buNone/>
            </a:pPr>
            <a:endParaRPr lang="ru-RU" altLang="ru-RU" sz="22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0" indent="0" algn="ctr">
              <a:spcBef>
                <a:spcPts val="0"/>
              </a:spcBef>
              <a:buNone/>
            </a:pPr>
            <a:r>
              <a:rPr lang="ru-RU" altLang="ru-RU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3Na </a:t>
            </a:r>
            <a:r>
              <a:rPr lang="ru-RU" altLang="ru-RU" sz="2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    </a:t>
            </a:r>
            <a:r>
              <a:rPr lang="ru-RU" altLang="ru-RU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</a:t>
            </a:r>
            <a:r>
              <a:rPr lang="ru-RU" altLang="ru-RU" sz="2200" b="1" baseline="-30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marL="0" indent="0" algn="ctr">
              <a:buNone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4Cs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= Cs</a:t>
            </a:r>
            <a:r>
              <a:rPr 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Si,</a:t>
            </a:r>
          </a:p>
          <a:p>
            <a:pPr marL="0" indent="0" algn="ctr">
              <a:buNone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2Li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+ 2C =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ru-RU" sz="2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(литий, натрий)</a:t>
            </a:r>
          </a:p>
          <a:p>
            <a:pPr marL="0" indent="0" algn="just">
              <a:spcBef>
                <a:spcPts val="0"/>
              </a:spcBef>
              <a:buNone/>
            </a:pPr>
            <a:endParaRPr lang="kk-K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Тек литий азотпен бөлме температурада әрекеттеседі: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6Li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+ N</a:t>
            </a:r>
            <a:r>
              <a:rPr 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 = 2Li</a:t>
            </a:r>
            <a:r>
              <a:rPr 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Литий нитриды қайтымсыз гидролизденеді.</a:t>
            </a:r>
          </a:p>
          <a:p>
            <a:pPr marL="0" indent="0" algn="just">
              <a:spcBef>
                <a:spcPts val="0"/>
              </a:spcBef>
              <a:buNone/>
            </a:pPr>
            <a:endParaRPr lang="kk-K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ru-RU" sz="2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+ 3H</a:t>
            </a:r>
            <a:r>
              <a:rPr 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O → 3LiOH + NH</a:t>
            </a:r>
            <a:r>
              <a:rPr lang="ru-RU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endParaRPr lang="kk-KZ" sz="22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40962" name="Picture 2" descr="https://static-interneturok.cdnvideo.ru/content/konspekt_image/16664/7c569faddcedd17fa857cf2792be9f7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240004" cy="480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https://static-interneturok.cdnvideo.ru/content/konspekt_image/16664/7c569faddcedd17fa857cf2792be9f7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50152"/>
            <a:ext cx="271372" cy="542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s://static-interneturok.cdnvideo.ru/content/konspekt_image/16664/7c569faddcedd17fa857cf2792be9f7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18" y="2564904"/>
            <a:ext cx="296818" cy="593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4412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95288" y="476672"/>
            <a:ext cx="8424862" cy="59765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Оттекпен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әрекеттесу: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4Li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О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=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2Li</a:t>
            </a:r>
            <a:r>
              <a:rPr 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2Na + О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=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 + О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= КО</a:t>
            </a:r>
            <a:r>
              <a:rPr 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endParaRPr lang="ru-RU" sz="24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3. </a:t>
            </a:r>
            <a:r>
              <a:rPr lang="kk-K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әрекеттесу:</a:t>
            </a:r>
          </a:p>
          <a:p>
            <a:pPr marL="0" indent="0" algn="just">
              <a:buNone/>
            </a:pP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2M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+ 2H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 =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2M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0380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Words>349</Words>
  <Application>Microsoft Office PowerPoint</Application>
  <PresentationFormat>Экран (4:3)</PresentationFormat>
  <Paragraphs>189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Жай заттардың физикалық қасиеттері</vt:lpstr>
      <vt:lpstr>Слайд 6</vt:lpstr>
      <vt:lpstr>Слайд 7</vt:lpstr>
      <vt:lpstr>Слайд 8</vt:lpstr>
      <vt:lpstr>Слайд 9</vt:lpstr>
      <vt:lpstr>Слайд 10</vt:lpstr>
      <vt:lpstr>Слайд 11</vt:lpstr>
      <vt:lpstr>Табиғатта таралуы</vt:lpstr>
      <vt:lpstr>Слайд 13</vt:lpstr>
      <vt:lpstr>Ең маңызды минералдар</vt:lpstr>
    </vt:vector>
  </TitlesOfParts>
  <Company>фф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и неорганическая химия. Лекция 17</dc:title>
  <dc:creator>Comp</dc:creator>
  <cp:lastModifiedBy>User</cp:lastModifiedBy>
  <cp:revision>206</cp:revision>
  <dcterms:created xsi:type="dcterms:W3CDTF">2008-10-22T19:26:58Z</dcterms:created>
  <dcterms:modified xsi:type="dcterms:W3CDTF">2022-10-02T17:31:38Z</dcterms:modified>
</cp:coreProperties>
</file>