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7"/>
  </p:notesMasterIdLst>
  <p:sldIdLst>
    <p:sldId id="343" r:id="rId2"/>
    <p:sldId id="426" r:id="rId3"/>
    <p:sldId id="464" r:id="rId4"/>
    <p:sldId id="438" r:id="rId5"/>
    <p:sldId id="439" r:id="rId6"/>
    <p:sldId id="465" r:id="rId7"/>
    <p:sldId id="444" r:id="rId8"/>
    <p:sldId id="445" r:id="rId9"/>
    <p:sldId id="466" r:id="rId10"/>
    <p:sldId id="449" r:id="rId11"/>
    <p:sldId id="451" r:id="rId12"/>
    <p:sldId id="452" r:id="rId13"/>
    <p:sldId id="469" r:id="rId14"/>
    <p:sldId id="468" r:id="rId15"/>
    <p:sldId id="467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2903"/>
    <a:srgbClr val="F8FFCD"/>
    <a:srgbClr val="9933FF"/>
    <a:srgbClr val="FF0066"/>
    <a:srgbClr val="339966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50" autoAdjust="0"/>
    <p:restoredTop sz="8644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89A212-6C99-4D38-BF6A-1B8778BA2989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4415F8-4BCE-4B9D-A532-FE2DE2884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4907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BDF04-FF33-4D7C-A89C-B57C19967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849036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912CC-8851-42A2-963C-7C78515076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0219175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828AF-1997-48A0-A26A-C7C8687D0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6698788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9AA5-1A7F-4D0A-879A-3A8B72C775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3673464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AF67F-ABB3-417B-BE01-E4F7E86C83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74754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D5F38-B467-408D-96EF-C6C2CB1A21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5392118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363F1-88E1-4962-9040-C7B96D995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442968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31CB-B0AF-4082-8CB0-DCA7C6331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3833903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7089D-E3AA-4812-8CBF-666FCEEB5B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1650235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F6D23-5953-4814-B9F9-AAB991F69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413760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33B67-2C10-4E26-8C66-74605E769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6690754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0F60C-8E05-4DA7-A6EF-987E73ACB0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0444525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33AD927-745B-467A-86F2-CB683F82E3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755650" y="2132013"/>
            <a:ext cx="7632700" cy="180104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alt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endParaRPr lang="ru-RU" alt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Элементтер </a:t>
            </a:r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химиясы.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IIА тобының </a:t>
            </a: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4605337" cy="766763"/>
          </a:xfrm>
        </p:spPr>
        <p:txBody>
          <a:bodyPr/>
          <a:lstStyle/>
          <a:p>
            <a:r>
              <a:rPr lang="kk-KZ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 маңызды минералдар</a:t>
            </a:r>
            <a:endParaRPr lang="ru-RU" altLang="ru-RU" sz="2400" dirty="0" smtClean="0"/>
          </a:p>
        </p:txBody>
      </p:sp>
      <p:sp>
        <p:nvSpPr>
          <p:cNvPr id="18435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14375" y="1500188"/>
            <a:ext cx="3714750" cy="5072062"/>
          </a:xfrm>
          <a:solidFill>
            <a:srgbClr val="F8FFCD"/>
          </a:solidFill>
        </p:spPr>
        <p:txBody>
          <a:bodyPr/>
          <a:lstStyle/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Фенакит 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Берилл (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(аквамарин, изумруд). </a:t>
            </a: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Гипс 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·2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Кальцит 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(известняк, мрамор, мел) </a:t>
            </a: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Магнезит 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MgCO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Оливин (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altLang="ru-RU" sz="20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Тальк 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Хризоберилл (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BeAl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Целестин 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SrSO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Шпинель (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MgAl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Стронцианит 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SrCO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Барит </a:t>
            </a:r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BaSO</a:t>
            </a:r>
            <a:r>
              <a:rPr lang="ru-RU" altLang="ru-RU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6" name="Группа 11"/>
          <p:cNvGrpSpPr>
            <a:grpSpLocks/>
          </p:cNvGrpSpPr>
          <p:nvPr/>
        </p:nvGrpSpPr>
        <p:grpSpPr bwMode="auto">
          <a:xfrm>
            <a:off x="6858000" y="5143500"/>
            <a:ext cx="1928813" cy="1285875"/>
            <a:chOff x="6786579" y="5216604"/>
            <a:chExt cx="1857388" cy="1365180"/>
          </a:xfrm>
        </p:grpSpPr>
        <p:pic>
          <p:nvPicPr>
            <p:cNvPr id="18452" name="Рисунок 3" descr="barit2-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79" y="5216604"/>
              <a:ext cx="1857388" cy="136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TextBox 4"/>
            <p:cNvSpPr txBox="1">
              <a:spLocks noChangeArrowheads="1"/>
            </p:cNvSpPr>
            <p:nvPr/>
          </p:nvSpPr>
          <p:spPr bwMode="auto">
            <a:xfrm>
              <a:off x="7000892" y="5857892"/>
              <a:ext cx="1000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барит</a:t>
              </a:r>
            </a:p>
          </p:txBody>
        </p:sp>
      </p:grpSp>
      <p:grpSp>
        <p:nvGrpSpPr>
          <p:cNvPr id="18437" name="Группа 10"/>
          <p:cNvGrpSpPr>
            <a:grpSpLocks/>
          </p:cNvGrpSpPr>
          <p:nvPr/>
        </p:nvGrpSpPr>
        <p:grpSpPr bwMode="auto">
          <a:xfrm>
            <a:off x="6858000" y="2000250"/>
            <a:ext cx="1943100" cy="1544638"/>
            <a:chOff x="6786578" y="2000240"/>
            <a:chExt cx="1943429" cy="1758804"/>
          </a:xfrm>
        </p:grpSpPr>
        <p:pic>
          <p:nvPicPr>
            <p:cNvPr id="18450" name="Рисунок 8" descr="Calcite Cryst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78" y="2000240"/>
              <a:ext cx="1943429" cy="1758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Box 9"/>
            <p:cNvSpPr txBox="1">
              <a:spLocks noChangeArrowheads="1"/>
            </p:cNvSpPr>
            <p:nvPr/>
          </p:nvSpPr>
          <p:spPr bwMode="auto">
            <a:xfrm>
              <a:off x="7572396" y="3357562"/>
              <a:ext cx="1071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кальцит</a:t>
              </a:r>
            </a:p>
          </p:txBody>
        </p:sp>
      </p:grpSp>
      <p:grpSp>
        <p:nvGrpSpPr>
          <p:cNvPr id="18438" name="Группа 14"/>
          <p:cNvGrpSpPr>
            <a:grpSpLocks/>
          </p:cNvGrpSpPr>
          <p:nvPr/>
        </p:nvGrpSpPr>
        <p:grpSpPr bwMode="auto">
          <a:xfrm>
            <a:off x="6786563" y="357188"/>
            <a:ext cx="1571625" cy="1438275"/>
            <a:chOff x="6858016" y="285728"/>
            <a:chExt cx="1571636" cy="1437689"/>
          </a:xfrm>
        </p:grpSpPr>
        <p:pic>
          <p:nvPicPr>
            <p:cNvPr id="18448" name="Рисунок 12" descr="magnetite_04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285728"/>
              <a:ext cx="1500198" cy="143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TextBox 13"/>
            <p:cNvSpPr txBox="1">
              <a:spLocks noChangeArrowheads="1"/>
            </p:cNvSpPr>
            <p:nvPr/>
          </p:nvSpPr>
          <p:spPr bwMode="auto">
            <a:xfrm>
              <a:off x="6858016" y="1142984"/>
              <a:ext cx="14287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магнезит</a:t>
              </a:r>
            </a:p>
          </p:txBody>
        </p:sp>
      </p:grpSp>
      <p:grpSp>
        <p:nvGrpSpPr>
          <p:cNvPr id="18439" name="Группа 17"/>
          <p:cNvGrpSpPr>
            <a:grpSpLocks/>
          </p:cNvGrpSpPr>
          <p:nvPr/>
        </p:nvGrpSpPr>
        <p:grpSpPr bwMode="auto">
          <a:xfrm>
            <a:off x="6858000" y="3643313"/>
            <a:ext cx="1928813" cy="1376362"/>
            <a:chOff x="6858016" y="3721660"/>
            <a:chExt cx="2000264" cy="1291118"/>
          </a:xfrm>
        </p:grpSpPr>
        <p:pic>
          <p:nvPicPr>
            <p:cNvPr id="18446" name="Рисунок 15" descr="spinel0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3721660"/>
              <a:ext cx="2000264" cy="1206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Box 16"/>
            <p:cNvSpPr txBox="1">
              <a:spLocks noChangeArrowheads="1"/>
            </p:cNvSpPr>
            <p:nvPr/>
          </p:nvSpPr>
          <p:spPr bwMode="auto">
            <a:xfrm>
              <a:off x="7572396" y="4643446"/>
              <a:ext cx="1214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шпинель</a:t>
              </a:r>
            </a:p>
          </p:txBody>
        </p:sp>
      </p:grpSp>
      <p:grpSp>
        <p:nvGrpSpPr>
          <p:cNvPr id="18440" name="Группа 21"/>
          <p:cNvGrpSpPr>
            <a:grpSpLocks/>
          </p:cNvGrpSpPr>
          <p:nvPr/>
        </p:nvGrpSpPr>
        <p:grpSpPr bwMode="auto">
          <a:xfrm>
            <a:off x="4714875" y="1571625"/>
            <a:ext cx="1857375" cy="1773238"/>
            <a:chOff x="4792948" y="941435"/>
            <a:chExt cx="1855499" cy="1773185"/>
          </a:xfrm>
        </p:grpSpPr>
        <p:pic>
          <p:nvPicPr>
            <p:cNvPr id="19" name="Рисунок 18" descr="selestin0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2948" y="941435"/>
              <a:ext cx="1855499" cy="177318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18445" name="TextBox 20"/>
            <p:cNvSpPr txBox="1">
              <a:spLocks noChangeArrowheads="1"/>
            </p:cNvSpPr>
            <p:nvPr/>
          </p:nvSpPr>
          <p:spPr bwMode="auto">
            <a:xfrm>
              <a:off x="5286380" y="2285992"/>
              <a:ext cx="1214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целестин</a:t>
              </a:r>
            </a:p>
          </p:txBody>
        </p:sp>
      </p:grpSp>
      <p:pic>
        <p:nvPicPr>
          <p:cNvPr id="18441" name="Рисунок 22" descr="аквамарин fmm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460750"/>
            <a:ext cx="19288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23"/>
          <p:cNvSpPr txBox="1">
            <a:spLocks noChangeArrowheads="1"/>
          </p:cNvSpPr>
          <p:nvPr/>
        </p:nvSpPr>
        <p:spPr bwMode="auto">
          <a:xfrm>
            <a:off x="4857750" y="5357813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аквамарин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438" y="928688"/>
            <a:ext cx="3429000" cy="461962"/>
          </a:xfrm>
          <a:prstGeom prst="rect">
            <a:avLst/>
          </a:prstGeom>
          <a:solidFill>
            <a:srgbClr val="F8FFCD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А-топ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281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Бериллий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2819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dirty="0" err="1" smtClean="0">
                <a:solidFill>
                  <a:srgbClr val="FF0066"/>
                </a:solidFill>
              </a:rPr>
              <a:t>Амфотерлік</a:t>
            </a:r>
            <a:endParaRPr lang="ru-RU" altLang="ru-RU" sz="2800" dirty="0" smtClean="0">
              <a:solidFill>
                <a:srgbClr val="FF0066"/>
              </a:solidFill>
            </a:endParaRPr>
          </a:p>
          <a:p>
            <a:pPr eaLnBrk="1" hangingPunct="1"/>
            <a:r>
              <a:rPr lang="ru-RU" altLang="ru-RU" sz="2800" dirty="0" smtClean="0"/>
              <a:t> </a:t>
            </a:r>
            <a:r>
              <a:rPr lang="en-US" altLang="ru-RU" sz="2800" dirty="0" smtClean="0"/>
              <a:t>Be + </a:t>
            </a:r>
            <a:r>
              <a:rPr lang="ru-RU" altLang="ru-RU" sz="2800" dirty="0" smtClean="0"/>
              <a:t>2</a:t>
            </a:r>
            <a:r>
              <a:rPr lang="en-US" altLang="ru-RU" sz="2800" dirty="0" err="1" smtClean="0"/>
              <a:t>HCl</a:t>
            </a:r>
            <a:r>
              <a:rPr lang="ru-RU" altLang="ru-RU" sz="2800" dirty="0" smtClean="0"/>
              <a:t> = </a:t>
            </a:r>
            <a:r>
              <a:rPr lang="en-US" altLang="ru-RU" sz="2800" dirty="0" smtClean="0"/>
              <a:t>BeCl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 + 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>
                <a:sym typeface="Symbol" panose="05050102010706020507" pitchFamily="18" charset="2"/>
              </a:rPr>
              <a:t></a:t>
            </a:r>
          </a:p>
          <a:p>
            <a:pPr eaLnBrk="1" hangingPunct="1"/>
            <a:r>
              <a:rPr lang="en-US" altLang="ru-RU" sz="2800" dirty="0" smtClean="0">
                <a:sym typeface="Symbol" panose="05050102010706020507" pitchFamily="18" charset="2"/>
              </a:rPr>
              <a:t> Be + 2NaOH + 2H</a:t>
            </a:r>
            <a:r>
              <a:rPr lang="en-US" altLang="ru-RU" sz="2800" baseline="-25000" dirty="0" smtClean="0">
                <a:sym typeface="Symbol" panose="05050102010706020507" pitchFamily="18" charset="2"/>
              </a:rPr>
              <a:t>2</a:t>
            </a:r>
            <a:r>
              <a:rPr lang="en-US" altLang="ru-RU" sz="2800" dirty="0" smtClean="0">
                <a:sym typeface="Symbol" panose="05050102010706020507" pitchFamily="18" charset="2"/>
              </a:rPr>
              <a:t>O = Na</a:t>
            </a:r>
            <a:r>
              <a:rPr lang="en-US" altLang="ru-RU" sz="2800" baseline="-25000" dirty="0" smtClean="0">
                <a:sym typeface="Symbol" panose="05050102010706020507" pitchFamily="18" charset="2"/>
              </a:rPr>
              <a:t>2</a:t>
            </a:r>
            <a:r>
              <a:rPr lang="en-US" altLang="ru-RU" sz="2800" dirty="0" smtClean="0">
                <a:sym typeface="Symbol" panose="05050102010706020507" pitchFamily="18" charset="2"/>
              </a:rPr>
              <a:t>[Be(OH)</a:t>
            </a:r>
            <a:r>
              <a:rPr lang="en-US" altLang="ru-RU" sz="2800" baseline="-25000" dirty="0" smtClean="0">
                <a:sym typeface="Symbol" panose="05050102010706020507" pitchFamily="18" charset="2"/>
              </a:rPr>
              <a:t>4</a:t>
            </a:r>
            <a:r>
              <a:rPr lang="en-US" altLang="ru-RU" sz="2800" dirty="0" smtClean="0">
                <a:sym typeface="Symbol" panose="05050102010706020507" pitchFamily="18" charset="2"/>
              </a:rPr>
              <a:t>] + </a:t>
            </a: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>
                <a:sym typeface="Symbol" panose="05050102010706020507" pitchFamily="18" charset="2"/>
              </a:rPr>
              <a:t></a:t>
            </a:r>
            <a:endParaRPr lang="ru-RU" altLang="ru-RU" sz="2800" baseline="-25000" dirty="0" smtClean="0"/>
          </a:p>
          <a:p>
            <a:pPr eaLnBrk="1" hangingPunct="1">
              <a:lnSpc>
                <a:spcPct val="40000"/>
              </a:lnSpc>
              <a:buFont typeface="Wingdings" panose="05000000000000000000" pitchFamily="2" charset="2"/>
              <a:buNone/>
            </a:pPr>
            <a:r>
              <a:rPr lang="ru-RU" altLang="ru-RU" sz="1800" dirty="0" smtClean="0">
                <a:solidFill>
                  <a:srgbClr val="FF0066"/>
                </a:solidFill>
              </a:rPr>
              <a:t>			    </a:t>
            </a:r>
          </a:p>
          <a:p>
            <a:pPr eaLnBrk="1" hangingPunct="1">
              <a:lnSpc>
                <a:spcPct val="40000"/>
              </a:lnSpc>
              <a:buFont typeface="Wingdings" panose="05000000000000000000" pitchFamily="2" charset="2"/>
              <a:buNone/>
            </a:pPr>
            <a:endParaRPr lang="en-US" altLang="ru-RU" sz="28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ym typeface="Symbol" panose="05050102010706020507" pitchFamily="18" charset="2"/>
              </a:rPr>
              <a:t> </a:t>
            </a:r>
            <a:r>
              <a:rPr lang="en-US" altLang="ru-RU" sz="2800" dirty="0" smtClean="0">
                <a:sym typeface="Symbol" panose="05050102010706020507" pitchFamily="18" charset="2"/>
              </a:rPr>
              <a:t>Be + 2NaOH</a:t>
            </a:r>
            <a:r>
              <a:rPr lang="ru-RU" altLang="ru-RU" sz="2800" baseline="-25000" dirty="0" smtClean="0">
                <a:sym typeface="Symbol" panose="05050102010706020507" pitchFamily="18" charset="2"/>
              </a:rPr>
              <a:t>(т)</a:t>
            </a:r>
            <a:r>
              <a:rPr lang="en-US" altLang="ru-RU" sz="2800" dirty="0" smtClean="0">
                <a:sym typeface="Symbol" panose="05050102010706020507" pitchFamily="18" charset="2"/>
              </a:rPr>
              <a:t> = Na</a:t>
            </a:r>
            <a:r>
              <a:rPr lang="en-US" altLang="ru-RU" sz="2800" baseline="-25000" dirty="0" smtClean="0">
                <a:sym typeface="Symbol" panose="05050102010706020507" pitchFamily="18" charset="2"/>
              </a:rPr>
              <a:t>2</a:t>
            </a:r>
            <a:r>
              <a:rPr lang="en-US" altLang="ru-RU" sz="2800" dirty="0" smtClean="0">
                <a:sym typeface="Symbol" panose="05050102010706020507" pitchFamily="18" charset="2"/>
              </a:rPr>
              <a:t>BeO</a:t>
            </a:r>
            <a:r>
              <a:rPr lang="ru-RU" altLang="ru-RU" sz="2800" baseline="-25000" dirty="0" smtClean="0">
                <a:sym typeface="Symbol" panose="05050102010706020507" pitchFamily="18" charset="2"/>
              </a:rPr>
              <a:t>2</a:t>
            </a:r>
            <a:r>
              <a:rPr lang="en-US" altLang="ru-RU" sz="2800" dirty="0" smtClean="0">
                <a:sym typeface="Symbol" panose="05050102010706020507" pitchFamily="18" charset="2"/>
              </a:rPr>
              <a:t> + </a:t>
            </a: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>
                <a:sym typeface="Symbol" panose="05050102010706020507" pitchFamily="18" charset="2"/>
              </a:rPr>
              <a:t></a:t>
            </a:r>
            <a:endParaRPr lang="ru-RU" altLang="ru-RU" sz="28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 smtClean="0">
              <a:sym typeface="Symbol" panose="05050102010706020507" pitchFamily="18" charset="2"/>
            </a:endParaRPr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2895600" y="4495800"/>
            <a:ext cx="1436688" cy="773113"/>
            <a:chOff x="2167" y="2681"/>
            <a:chExt cx="905" cy="487"/>
          </a:xfrm>
        </p:grpSpPr>
        <p:sp>
          <p:nvSpPr>
            <p:cNvPr id="21519" name="AutoShape 4"/>
            <p:cNvSpPr>
              <a:spLocks noChangeArrowheads="1"/>
            </p:cNvSpPr>
            <p:nvPr/>
          </p:nvSpPr>
          <p:spPr bwMode="auto">
            <a:xfrm rot="3993157">
              <a:off x="2496" y="2592"/>
              <a:ext cx="288" cy="864"/>
            </a:xfrm>
            <a:prstGeom prst="upArrow">
              <a:avLst>
                <a:gd name="adj1" fmla="val 21389"/>
                <a:gd name="adj2" fmla="val 72111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sp>
          <p:nvSpPr>
            <p:cNvPr id="21520" name="Text Box 7"/>
            <p:cNvSpPr txBox="1">
              <a:spLocks noChangeArrowheads="1"/>
            </p:cNvSpPr>
            <p:nvPr/>
          </p:nvSpPr>
          <p:spPr bwMode="auto">
            <a:xfrm rot="-1208775">
              <a:off x="2167" y="2681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rgbClr val="FF0066"/>
                  </a:solidFill>
                  <a:sym typeface="Symbol" panose="05050102010706020507" pitchFamily="18" charset="2"/>
                </a:rPr>
                <a:t>H</a:t>
              </a:r>
              <a:r>
                <a:rPr lang="en-US" altLang="ru-RU" sz="2400" baseline="-25000">
                  <a:solidFill>
                    <a:srgbClr val="FF0066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ru-RU" sz="2400">
                  <a:solidFill>
                    <a:srgbClr val="FF0066"/>
                  </a:solidFill>
                  <a:sym typeface="Symbol" panose="05050102010706020507" pitchFamily="18" charset="2"/>
                </a:rPr>
                <a:t>O</a:t>
              </a:r>
              <a:r>
                <a:rPr lang="en-US" altLang="ru-RU" sz="2400" baseline="30000">
                  <a:solidFill>
                    <a:srgbClr val="FF0066"/>
                  </a:solidFill>
                  <a:sym typeface="Symbol" panose="05050102010706020507" pitchFamily="18" charset="2"/>
                </a:rPr>
                <a:t>+</a:t>
              </a:r>
              <a:endParaRPr lang="ru-RU" altLang="ru-RU" sz="2400" baseline="30000">
                <a:solidFill>
                  <a:srgbClr val="FF0066"/>
                </a:solidFill>
                <a:sym typeface="Symbol" panose="05050102010706020507" pitchFamily="18" charset="2"/>
              </a:endParaRPr>
            </a:p>
          </p:txBody>
        </p:sp>
      </p:grpSp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2960688" y="5573713"/>
            <a:ext cx="1371600" cy="609600"/>
            <a:chOff x="2208" y="3360"/>
            <a:chExt cx="864" cy="384"/>
          </a:xfrm>
        </p:grpSpPr>
        <p:sp>
          <p:nvSpPr>
            <p:cNvPr id="21517" name="AutoShape 5"/>
            <p:cNvSpPr>
              <a:spLocks noChangeArrowheads="1"/>
            </p:cNvSpPr>
            <p:nvPr/>
          </p:nvSpPr>
          <p:spPr bwMode="auto">
            <a:xfrm rot="17606843" flipV="1">
              <a:off x="2496" y="3072"/>
              <a:ext cx="288" cy="864"/>
            </a:xfrm>
            <a:prstGeom prst="upArrow">
              <a:avLst>
                <a:gd name="adj1" fmla="val 21389"/>
                <a:gd name="adj2" fmla="val 72111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sp>
          <p:nvSpPr>
            <p:cNvPr id="21518" name="Text Box 8"/>
            <p:cNvSpPr txBox="1">
              <a:spLocks noChangeArrowheads="1"/>
            </p:cNvSpPr>
            <p:nvPr/>
          </p:nvSpPr>
          <p:spPr bwMode="auto">
            <a:xfrm rot="1324970">
              <a:off x="2208" y="3456"/>
              <a:ext cx="4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rgbClr val="FF0066"/>
                  </a:solidFill>
                  <a:sym typeface="Symbol" panose="05050102010706020507" pitchFamily="18" charset="2"/>
                </a:rPr>
                <a:t>OH</a:t>
              </a:r>
              <a:r>
                <a:rPr lang="en-US" altLang="ru-RU" sz="2400" baseline="30000">
                  <a:solidFill>
                    <a:srgbClr val="FF0066"/>
                  </a:solidFill>
                  <a:cs typeface="Tahoma" panose="020B0604030504040204" pitchFamily="34" charset="0"/>
                  <a:sym typeface="Symbol" panose="05050102010706020507" pitchFamily="18" charset="2"/>
                </a:rPr>
                <a:t>–</a:t>
              </a:r>
              <a:endParaRPr lang="ru-RU" altLang="ru-RU" sz="2400" baseline="30000">
                <a:solidFill>
                  <a:srgbClr val="FF0066"/>
                </a:solidFill>
                <a:cs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408488" y="4506913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>
                <a:sym typeface="Symbol" panose="05050102010706020507" pitchFamily="18" charset="2"/>
              </a:rPr>
              <a:t>[Be(H</a:t>
            </a:r>
            <a:r>
              <a:rPr lang="en-US" altLang="ru-RU" baseline="-25000">
                <a:sym typeface="Symbol" panose="05050102010706020507" pitchFamily="18" charset="2"/>
              </a:rPr>
              <a:t>2</a:t>
            </a:r>
            <a:r>
              <a:rPr lang="en-US" altLang="ru-RU">
                <a:sym typeface="Symbol" panose="05050102010706020507" pitchFamily="18" charset="2"/>
              </a:rPr>
              <a:t>O)</a:t>
            </a:r>
            <a:r>
              <a:rPr lang="en-US" altLang="ru-RU" baseline="-25000">
                <a:sym typeface="Symbol" panose="05050102010706020507" pitchFamily="18" charset="2"/>
              </a:rPr>
              <a:t>4</a:t>
            </a:r>
            <a:r>
              <a:rPr lang="en-US" altLang="ru-RU">
                <a:sym typeface="Symbol" panose="05050102010706020507" pitchFamily="18" charset="2"/>
              </a:rPr>
              <a:t>]</a:t>
            </a:r>
            <a:r>
              <a:rPr lang="en-US" altLang="ru-RU" baseline="30000">
                <a:sym typeface="Symbol" panose="05050102010706020507" pitchFamily="18" charset="2"/>
              </a:rPr>
              <a:t>2+</a:t>
            </a:r>
            <a:endParaRPr lang="ru-RU" altLang="ru-RU" baseline="30000">
              <a:sym typeface="Symbol" panose="05050102010706020507" pitchFamily="18" charset="2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4495800" y="587851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>
                <a:sym typeface="Symbol" panose="05050102010706020507" pitchFamily="18" charset="2"/>
              </a:rPr>
              <a:t>[Be(OH)</a:t>
            </a:r>
            <a:r>
              <a:rPr lang="en-US" altLang="ru-RU" baseline="-25000">
                <a:sym typeface="Symbol" panose="05050102010706020507" pitchFamily="18" charset="2"/>
              </a:rPr>
              <a:t>4</a:t>
            </a:r>
            <a:r>
              <a:rPr lang="en-US" altLang="ru-RU">
                <a:sym typeface="Symbol" panose="05050102010706020507" pitchFamily="18" charset="2"/>
              </a:rPr>
              <a:t>]</a:t>
            </a:r>
            <a:r>
              <a:rPr lang="en-US" altLang="ru-RU" baseline="30000">
                <a:sym typeface="Symbol" panose="05050102010706020507" pitchFamily="18" charset="2"/>
              </a:rPr>
              <a:t>2</a:t>
            </a:r>
            <a:r>
              <a:rPr lang="en-US" altLang="ru-RU" baseline="30000">
                <a:cs typeface="Tahoma" panose="020B0604030504040204" pitchFamily="34" charset="0"/>
                <a:sym typeface="Symbol" panose="05050102010706020507" pitchFamily="18" charset="2"/>
              </a:rPr>
              <a:t>–</a:t>
            </a:r>
            <a:endParaRPr lang="ru-RU" altLang="ru-RU" sz="2400"/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762000" y="5105400"/>
            <a:ext cx="22098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>
                <a:sym typeface="Symbol" panose="05050102010706020507" pitchFamily="18" charset="2"/>
              </a:rPr>
              <a:t> </a:t>
            </a:r>
            <a:r>
              <a:rPr lang="en-US" altLang="ru-RU">
                <a:sym typeface="Symbol" panose="05050102010706020507" pitchFamily="18" charset="2"/>
              </a:rPr>
              <a:t>Be(OH)</a:t>
            </a:r>
            <a:r>
              <a:rPr lang="en-US" altLang="ru-RU" baseline="-25000">
                <a:sym typeface="Symbol" panose="05050102010706020507" pitchFamily="18" charset="2"/>
              </a:rPr>
              <a:t>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FF0066"/>
                </a:solidFill>
                <a:sym typeface="Symbol" panose="05050102010706020507" pitchFamily="18" charset="2"/>
              </a:rPr>
              <a:t>   </a:t>
            </a:r>
            <a:r>
              <a:rPr lang="en-US" altLang="ru-RU" sz="2400">
                <a:solidFill>
                  <a:srgbClr val="FF0066"/>
                </a:solidFill>
                <a:sym typeface="Symbol" panose="05050102010706020507" pitchFamily="18" charset="2"/>
              </a:rPr>
              <a:t>(</a:t>
            </a:r>
            <a:r>
              <a:rPr lang="ru-RU" altLang="ru-RU" sz="2400">
                <a:solidFill>
                  <a:srgbClr val="FF0066"/>
                </a:solidFill>
                <a:sym typeface="Symbol" panose="05050102010706020507" pitchFamily="18" charset="2"/>
              </a:rPr>
              <a:t>ПР  10</a:t>
            </a:r>
            <a:r>
              <a:rPr lang="ru-RU" altLang="ru-RU" sz="2400" baseline="30000">
                <a:solidFill>
                  <a:srgbClr val="FF0066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–</a:t>
            </a:r>
            <a:r>
              <a:rPr lang="ru-RU" altLang="ru-RU" sz="2400" baseline="30000">
                <a:solidFill>
                  <a:srgbClr val="FF0066"/>
                </a:solidFill>
                <a:sym typeface="Symbol" panose="05050102010706020507" pitchFamily="18" charset="2"/>
              </a:rPr>
              <a:t>22</a:t>
            </a:r>
            <a:r>
              <a:rPr lang="en-US" altLang="ru-RU" sz="2400">
                <a:solidFill>
                  <a:srgbClr val="FF0066"/>
                </a:solidFill>
                <a:sym typeface="Symbol" panose="05050102010706020507" pitchFamily="18" charset="2"/>
              </a:rPr>
              <a:t>)</a:t>
            </a:r>
            <a:endParaRPr lang="ru-RU" altLang="ru-RU" sz="2400">
              <a:solidFill>
                <a:srgbClr val="FF0066"/>
              </a:solidFill>
              <a:sym typeface="Symbol" panose="05050102010706020507" pitchFamily="18" charset="2"/>
            </a:endParaRP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2971800" y="3230563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FF0066"/>
                </a:solidFill>
              </a:rPr>
              <a:t>t</a:t>
            </a:r>
            <a:r>
              <a:rPr lang="en-US" altLang="ru-RU" sz="2000" dirty="0" smtClean="0">
                <a:solidFill>
                  <a:srgbClr val="FF0066"/>
                </a:solidFill>
                <a:cs typeface="Tahoma" panose="020B0604030504040204" pitchFamily="34" charset="0"/>
              </a:rPr>
              <a:t>°(</a:t>
            </a:r>
            <a:r>
              <a:rPr lang="ru-RU" altLang="ru-RU" sz="2000" dirty="0" err="1" smtClean="0">
                <a:solidFill>
                  <a:srgbClr val="FF0066"/>
                </a:solidFill>
              </a:rPr>
              <a:t>балқыту</a:t>
            </a:r>
            <a:r>
              <a:rPr lang="en-US" altLang="ru-RU" sz="2000" dirty="0" smtClean="0">
                <a:solidFill>
                  <a:srgbClr val="FF0066"/>
                </a:solidFill>
                <a:cs typeface="Tahoma" panose="020B0604030504040204" pitchFamily="34" charset="0"/>
              </a:rPr>
              <a:t>)</a:t>
            </a:r>
            <a:endParaRPr lang="ru-RU" altLang="ru-RU" sz="2000" dirty="0">
              <a:solidFill>
                <a:srgbClr val="FF0066"/>
              </a:solidFill>
              <a:cs typeface="Tahoma" panose="020B0604030504040204" pitchFamily="34" charset="0"/>
            </a:endParaRPr>
          </a:p>
        </p:txBody>
      </p:sp>
      <p:pic>
        <p:nvPicPr>
          <p:cNvPr id="21514" name="Picture 19" descr="D:\backup\MAMA\2008-09лекции\pictures\элементы\B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55" t="20708" r="25084" b="22661"/>
          <a:stretch>
            <a:fillRect/>
          </a:stretch>
        </p:blipFill>
        <p:spPr bwMode="auto">
          <a:xfrm>
            <a:off x="3505200" y="304800"/>
            <a:ext cx="1447800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20" descr="D:\backup\MAMA\2008-09лекции\pictures\элементы\B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08" t="18755" r="7507" b="20708"/>
          <a:stretch>
            <a:fillRect/>
          </a:stretch>
        </p:blipFill>
        <p:spPr bwMode="auto">
          <a:xfrm>
            <a:off x="5105400" y="304800"/>
            <a:ext cx="2133600" cy="110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21" descr="D:\backup\MAMA\2008-09лекции\pictures\элементы\B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85" t="16803" r="25084" b="18755"/>
          <a:stretch>
            <a:fillRect/>
          </a:stretch>
        </p:blipFill>
        <p:spPr bwMode="auto">
          <a:xfrm>
            <a:off x="7391400" y="304800"/>
            <a:ext cx="1447800" cy="132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9013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00100" y="1214422"/>
            <a:ext cx="7643866" cy="350046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Электролиз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marL="457200" indent="-457200">
              <a:buAutoNum type="arabicPeriod"/>
            </a:pPr>
            <a:endParaRPr lang="kk-KZ" altLang="ru-RU" sz="24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BeCl</a:t>
            </a:r>
            <a:r>
              <a:rPr lang="kk-KZ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=Be</a:t>
            </a:r>
            <a:r>
              <a:rPr lang="kk-KZ" sz="24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+2C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kk-KZ" sz="2400" b="1" baseline="30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400" b="1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Қатодта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 Be</a:t>
            </a:r>
            <a:r>
              <a:rPr lang="kk-KZ" sz="2400" b="1" baseline="30000" dirty="0" smtClean="0">
                <a:latin typeface="Arial" pitchFamily="34" charset="0"/>
                <a:cs typeface="Arial" pitchFamily="34" charset="0"/>
              </a:rPr>
              <a:t>2+ 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+2ē= Ве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2400" b="1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Анодта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 2CI</a:t>
            </a:r>
            <a:r>
              <a:rPr lang="kk-KZ" sz="24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-2ē= Cl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kk-KZ" sz="2400" b="1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kk-KZ" sz="2400" b="1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2.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Термиялық әдіс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>
              <a:buNone/>
            </a:pPr>
            <a:endParaRPr lang="kk-KZ" altLang="ru-RU" sz="24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BeF</a:t>
            </a:r>
            <a:r>
              <a:rPr lang="kk-KZ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+Mg=Be+MgF</a:t>
            </a:r>
            <a:r>
              <a:rPr lang="kk-KZ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endParaRPr lang="ru-RU" sz="2200" b="1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200" b="1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kk-KZ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Алыну жолдары</a:t>
            </a:r>
            <a:endParaRPr lang="ru-RU" alt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75368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00174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alt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3. Өнеркәсіпте тазартылған карналитті </a:t>
            </a:r>
            <a:r>
              <a:rPr lang="kk-KZ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KCI•MgCl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•6H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kk-KZ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)электролиздеу</a:t>
            </a:r>
            <a:r>
              <a:rPr lang="kk-KZ" altLang="ru-RU" b="1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:</a:t>
            </a:r>
          </a:p>
          <a:p>
            <a:pPr>
              <a:buNone/>
            </a:pPr>
            <a:endParaRPr lang="kk-KZ" altLang="ru-RU" b="1" dirty="0" smtClean="0"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MgCl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=Mg</a:t>
            </a:r>
            <a:r>
              <a:rPr lang="kk-KZ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+2C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kk-KZ" b="1" baseline="30000" dirty="0" smtClean="0">
                <a:latin typeface="Arial" pitchFamily="34" charset="0"/>
                <a:cs typeface="Arial" pitchFamily="34" charset="0"/>
              </a:rPr>
              <a:t>-</a:t>
            </a:r>
            <a:endParaRPr lang="ru-RU" b="1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Қатодта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 Mg</a:t>
            </a:r>
            <a:r>
              <a:rPr lang="kk-KZ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+2ē=Mg°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Анодта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 2Cl</a:t>
            </a:r>
            <a:r>
              <a:rPr lang="kk-KZ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- 2ē = Cl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b="1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714356"/>
            <a:ext cx="2711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Алыну жолдары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857628"/>
            <a:ext cx="51972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kk-KZ" alt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Өнеркәсіпте термиялық әдіс:</a:t>
            </a: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2(MgO • CaO)+ Si°=2Mg°+Ca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kk-KZ" alt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86322"/>
            <a:ext cx="34628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5. Электролиз:</a:t>
            </a: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3SrO+2A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=3Sr+Al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3BaO+2A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=3Ba+Al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kk-KZ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kk-KZ" alt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404664"/>
            <a:ext cx="634704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alt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Судың кермектігі және оны жою жолдары</a:t>
            </a:r>
            <a:endParaRPr kumimoji="0" lang="kk-KZ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142984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Уақытша кермектік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571604" y="1571612"/>
            <a:ext cx="5546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(HCO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=CaCO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+H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O+CO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Ca(HCO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+Ca(OH)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=2CaCO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+2H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357430"/>
            <a:ext cx="279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Тұрақты кермектік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643042" y="2714620"/>
            <a:ext cx="54088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CaSO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+Na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=CaCO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+Na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3MgCl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+2Na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=Mg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+6NaCl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3500438"/>
            <a:ext cx="4468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Қосымша жүретін реакциялар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214414" y="3929066"/>
            <a:ext cx="67072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Ca(HCO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+Na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=CaCO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+2NaHCO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3Mg(HCO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+2Na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=Mg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+6NaHCO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US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4786322"/>
            <a:ext cx="512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Пермутит арқылы кермектікті жою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5214951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2NaA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+CaSO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=Ca(A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SiO4)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+Na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SiO4)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2NaA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+Ca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0430" y="642918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Қолданысы</a:t>
            </a:r>
            <a:endParaRPr lang="ru-RU" dirty="0"/>
          </a:p>
        </p:txBody>
      </p:sp>
      <p:pic>
        <p:nvPicPr>
          <p:cNvPr id="78852" name="Picture 4" descr="Авиация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786081" cy="1857388"/>
          </a:xfrm>
          <a:prstGeom prst="rect">
            <a:avLst/>
          </a:prstGeom>
          <a:noFill/>
        </p:spPr>
      </p:pic>
      <p:pic>
        <p:nvPicPr>
          <p:cNvPr id="78854" name="Picture 6" descr="Кабели для автомобильной промышленности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79908"/>
            <a:ext cx="3396021" cy="1839512"/>
          </a:xfrm>
          <a:prstGeom prst="rect">
            <a:avLst/>
          </a:prstGeom>
          <a:noFill/>
        </p:spPr>
      </p:pic>
      <p:pic>
        <p:nvPicPr>
          <p:cNvPr id="78856" name="Picture 8" descr="Профессия Инженер-конструктор в ракетостроении в КНИТУ-КАИ: на каких специа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309674"/>
            <a:ext cx="2643206" cy="1762138"/>
          </a:xfrm>
          <a:prstGeom prst="rect">
            <a:avLst/>
          </a:prstGeom>
          <a:noFill/>
        </p:spPr>
      </p:pic>
      <p:pic>
        <p:nvPicPr>
          <p:cNvPr id="78858" name="Picture 10" descr="Сырье и материалы.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500438"/>
            <a:ext cx="4572000" cy="2543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Периодтық жүйедегі орналасуы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7762"/>
            <a:ext cx="8751048" cy="4657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792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9750" y="404664"/>
            <a:ext cx="8135938" cy="6048672"/>
          </a:xfrm>
        </p:spPr>
        <p:txBody>
          <a:bodyPr/>
          <a:lstStyle/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kk-K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топ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элементтерінің жалпы сипаттамасы</a:t>
            </a: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763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(Менделеев Д.И.); 	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сілтілік-жер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металдар</a:t>
            </a:r>
          </a:p>
          <a:p>
            <a:pPr marL="0" indent="4572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 электрондық формулалары:</a:t>
            </a: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 ns</a:t>
            </a:r>
            <a:r>
              <a:rPr lang="kk-KZ" altLang="ru-RU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k-KZ" alt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 зарядталған ионға айналады –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kk-KZ" altLang="ru-RU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</a:p>
        </p:txBody>
      </p:sp>
      <p:sp>
        <p:nvSpPr>
          <p:cNvPr id="5124" name="Правая фигурная скобка 3"/>
          <p:cNvSpPr>
            <a:spLocks/>
          </p:cNvSpPr>
          <p:nvPr/>
        </p:nvSpPr>
        <p:spPr bwMode="auto">
          <a:xfrm rot="5400000">
            <a:off x="4465983" y="-1001486"/>
            <a:ext cx="500063" cy="5472608"/>
          </a:xfrm>
          <a:prstGeom prst="rightBrace">
            <a:avLst>
              <a:gd name="adj1" fmla="val 26349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pic>
        <p:nvPicPr>
          <p:cNvPr id="43009" name="Picture 1" descr="C:\Users\User\Downloads\2022-09-01_12-3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857628"/>
            <a:ext cx="4233864" cy="159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3221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65"/>
          <p:cNvGraphicFramePr>
            <a:graphicFrameLocks/>
          </p:cNvGraphicFramePr>
          <p:nvPr/>
        </p:nvGraphicFramePr>
        <p:xfrm>
          <a:off x="539750" y="908050"/>
          <a:ext cx="8143874" cy="3521082"/>
        </p:xfrm>
        <a:graphic>
          <a:graphicData uri="http://schemas.openxmlformats.org/drawingml/2006/table">
            <a:tbl>
              <a:tblPr/>
              <a:tblGrid>
                <a:gridCol w="1872195"/>
                <a:gridCol w="936097"/>
                <a:gridCol w="1080112"/>
                <a:gridCol w="1008105"/>
                <a:gridCol w="1080112"/>
                <a:gridCol w="1047778"/>
                <a:gridCol w="1119475"/>
              </a:tblGrid>
              <a:tr h="81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Элемент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9" marR="914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Be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Mg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Ca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Sr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Ba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Ra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z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91439" marR="914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r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91439" marR="914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9,0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24,3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40,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87,6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137,3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226,0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  <a:sym typeface="Symbol" pitchFamily="18" charset="2"/>
                        </a:rPr>
                        <a:t>ЭО</a:t>
                      </a:r>
                      <a:endParaRPr kumimoji="0" lang="ru-RU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91439" marR="914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1,47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1,23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1,04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0,99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0,97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0,97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Ei</a:t>
                      </a:r>
                      <a:endParaRPr kumimoji="0" lang="ru-RU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91439" marR="914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18.21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15.03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11.87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11.03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10.00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10.15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8" name="TextBox 6"/>
          <p:cNvSpPr txBox="1">
            <a:spLocks noChangeArrowheads="1"/>
          </p:cNvSpPr>
          <p:nvPr/>
        </p:nvSpPr>
        <p:spPr bwMode="auto">
          <a:xfrm>
            <a:off x="3995738" y="4868863"/>
            <a:ext cx="151236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ЭО </a:t>
            </a:r>
            <a:r>
              <a:rPr lang="en-US" alt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3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3600" dirty="0">
                <a:solidFill>
                  <a:srgbClr val="68023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573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7561263" cy="503238"/>
          </a:xfrm>
        </p:spPr>
        <p:txBody>
          <a:bodyPr/>
          <a:lstStyle/>
          <a:p>
            <a:r>
              <a:rPr lang="kk-KZ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 заттардың физикалық қасиеттері</a:t>
            </a:r>
            <a:endParaRPr lang="ru-RU" alt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146298518"/>
              </p:ext>
            </p:extLst>
          </p:nvPr>
        </p:nvGraphicFramePr>
        <p:xfrm>
          <a:off x="539750" y="1125538"/>
          <a:ext cx="8208962" cy="261747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143153"/>
                <a:gridCol w="1143015"/>
                <a:gridCol w="962330"/>
                <a:gridCol w="936110"/>
                <a:gridCol w="1008118"/>
                <a:gridCol w="1008118"/>
                <a:gridCol w="1008118"/>
              </a:tblGrid>
              <a:tr h="4857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Қасиеттер</a:t>
                      </a:r>
                      <a:endParaRPr lang="kk-KZ" sz="2400" b="1" i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Т. балқу, 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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endParaRPr lang="kk-KZ" sz="24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1287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</a:t>
                      </a:r>
                      <a:endParaRPr lang="ru-RU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</a:t>
                      </a:r>
                      <a:endParaRPr lang="ru-RU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969</a:t>
                      </a:r>
                      <a:endParaRPr lang="ru-RU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Т. қайн., 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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endParaRPr lang="kk-KZ" sz="24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2507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1095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1495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1390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1860</a:t>
                      </a:r>
                      <a:endParaRPr lang="ru-RU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1536</a:t>
                      </a:r>
                      <a:endParaRPr lang="ru-RU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7155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Тығыздық, г/см</a:t>
                      </a:r>
                      <a:r>
                        <a:rPr lang="kk-KZ" sz="2400" b="1" i="0" baseline="300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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С)</a:t>
                      </a:r>
                      <a:endParaRPr lang="kk-KZ" sz="24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1,55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2,54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3,59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7213" name="Группа 7"/>
          <p:cNvGrpSpPr>
            <a:grpSpLocks/>
          </p:cNvGrpSpPr>
          <p:nvPr/>
        </p:nvGrpSpPr>
        <p:grpSpPr bwMode="auto">
          <a:xfrm>
            <a:off x="214313" y="3573463"/>
            <a:ext cx="2286000" cy="1768475"/>
            <a:chOff x="285720" y="4143380"/>
            <a:chExt cx="2357422" cy="1768066"/>
          </a:xfrm>
        </p:grpSpPr>
        <p:pic>
          <p:nvPicPr>
            <p:cNvPr id="6" name="Рисунок 5" descr="Be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4143380"/>
              <a:ext cx="2357422" cy="1768066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7227" name="TextBox 6"/>
            <p:cNvSpPr txBox="1">
              <a:spLocks noChangeArrowheads="1"/>
            </p:cNvSpPr>
            <p:nvPr/>
          </p:nvSpPr>
          <p:spPr bwMode="auto">
            <a:xfrm>
              <a:off x="357158" y="4286256"/>
              <a:ext cx="1714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бериллий</a:t>
              </a:r>
            </a:p>
          </p:txBody>
        </p:sp>
      </p:grpSp>
      <p:grpSp>
        <p:nvGrpSpPr>
          <p:cNvPr id="7214" name="Группа 10"/>
          <p:cNvGrpSpPr>
            <a:grpSpLocks/>
          </p:cNvGrpSpPr>
          <p:nvPr/>
        </p:nvGrpSpPr>
        <p:grpSpPr bwMode="auto">
          <a:xfrm>
            <a:off x="1928813" y="4797425"/>
            <a:ext cx="2143125" cy="1522413"/>
            <a:chOff x="2214546" y="5072074"/>
            <a:chExt cx="2214578" cy="1664968"/>
          </a:xfrm>
        </p:grpSpPr>
        <p:pic>
          <p:nvPicPr>
            <p:cNvPr id="9" name="Рисунок 8" descr="Mg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4546" y="5075546"/>
              <a:ext cx="2214578" cy="1661496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7225" name="TextBox 9"/>
            <p:cNvSpPr txBox="1">
              <a:spLocks noChangeArrowheads="1"/>
            </p:cNvSpPr>
            <p:nvPr/>
          </p:nvSpPr>
          <p:spPr bwMode="auto">
            <a:xfrm>
              <a:off x="2214546" y="5072074"/>
              <a:ext cx="1357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магний</a:t>
              </a:r>
            </a:p>
          </p:txBody>
        </p:sp>
      </p:grpSp>
      <p:grpSp>
        <p:nvGrpSpPr>
          <p:cNvPr id="7215" name="Группа 17"/>
          <p:cNvGrpSpPr>
            <a:grpSpLocks/>
          </p:cNvGrpSpPr>
          <p:nvPr/>
        </p:nvGrpSpPr>
        <p:grpSpPr bwMode="auto">
          <a:xfrm>
            <a:off x="6858000" y="3500438"/>
            <a:ext cx="2071688" cy="1536700"/>
            <a:chOff x="6858016" y="4000504"/>
            <a:chExt cx="2071702" cy="1535918"/>
          </a:xfrm>
        </p:grpSpPr>
        <p:pic>
          <p:nvPicPr>
            <p:cNvPr id="16" name="Рисунок 15" descr="Ba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9454" y="4036997"/>
              <a:ext cx="2000264" cy="149942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7223" name="TextBox 16"/>
            <p:cNvSpPr txBox="1">
              <a:spLocks noChangeArrowheads="1"/>
            </p:cNvSpPr>
            <p:nvPr/>
          </p:nvSpPr>
          <p:spPr bwMode="auto">
            <a:xfrm>
              <a:off x="6858016" y="4000504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барий</a:t>
              </a:r>
            </a:p>
          </p:txBody>
        </p:sp>
      </p:grpSp>
      <p:grpSp>
        <p:nvGrpSpPr>
          <p:cNvPr id="7216" name="Группа 21"/>
          <p:cNvGrpSpPr>
            <a:grpSpLocks/>
          </p:cNvGrpSpPr>
          <p:nvPr/>
        </p:nvGrpSpPr>
        <p:grpSpPr bwMode="auto">
          <a:xfrm>
            <a:off x="5286375" y="4797425"/>
            <a:ext cx="2071688" cy="1450975"/>
            <a:chOff x="5286380" y="5214950"/>
            <a:chExt cx="2071702" cy="1450654"/>
          </a:xfrm>
        </p:grpSpPr>
        <p:pic>
          <p:nvPicPr>
            <p:cNvPr id="20" name="Рисунок 19" descr="Sr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6380" y="5214950"/>
              <a:ext cx="1933588" cy="1450654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7221" name="TextBox 20"/>
            <p:cNvSpPr txBox="1">
              <a:spLocks noChangeArrowheads="1"/>
            </p:cNvSpPr>
            <p:nvPr/>
          </p:nvSpPr>
          <p:spPr bwMode="auto">
            <a:xfrm>
              <a:off x="6072198" y="6215082"/>
              <a:ext cx="1285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стронций</a:t>
              </a:r>
            </a:p>
          </p:txBody>
        </p:sp>
      </p:grpSp>
      <p:grpSp>
        <p:nvGrpSpPr>
          <p:cNvPr id="7217" name="Группа 13"/>
          <p:cNvGrpSpPr>
            <a:grpSpLocks/>
          </p:cNvGrpSpPr>
          <p:nvPr/>
        </p:nvGrpSpPr>
        <p:grpSpPr bwMode="auto">
          <a:xfrm>
            <a:off x="3571875" y="3573463"/>
            <a:ext cx="2143125" cy="1608137"/>
            <a:chOff x="3571868" y="4143380"/>
            <a:chExt cx="2143140" cy="1607355"/>
          </a:xfrm>
        </p:grpSpPr>
        <p:pic>
          <p:nvPicPr>
            <p:cNvPr id="7218" name="Рисунок 11" descr="Ca5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68" y="4143380"/>
              <a:ext cx="2143140" cy="160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571868" y="4143380"/>
              <a:ext cx="1071571" cy="369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1800" dirty="0">
                  <a:solidFill>
                    <a:schemeClr val="accent4"/>
                  </a:solidFill>
                </a:rPr>
                <a:t>кальций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59108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976664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 қасиеттері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 заттар 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кірмейді): </a:t>
            </a:r>
          </a:p>
          <a:p>
            <a:pPr marL="0" indent="457200" algn="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 – активті металдар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– ne 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 = 2)</a:t>
            </a:r>
            <a:endParaRPr lang="kk-KZ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Күрделі заттар: оксидтер, гидроксидтер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негіздік қасиеттерге ие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Металдардың активтілігі және тотықсыздандыру қабілеттілігі өсу б-ша: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– Mg – Ca –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</a:t>
            </a:r>
            <a:endParaRPr lang="kk-KZ" sz="24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575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39750" y="476672"/>
            <a:ext cx="8135938" cy="5832053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</a:pPr>
            <a:r>
              <a:rPr lang="kk-KZ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 әрекеттесу</a:t>
            </a: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Қалыпты жағдайда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беттері </a:t>
            </a:r>
            <a:r>
              <a:rPr lang="kk-KZ" altLang="ru-RU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инертті оксидті пленкамен қапталған, сондықтан олар суға тұрақты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Ал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суда г</a:t>
            </a:r>
            <a:r>
              <a:rPr lang="kk-KZ" altLang="ru-RU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идроксид түзілуімен әрекеттеседі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24615216"/>
              </p:ext>
            </p:extLst>
          </p:nvPr>
        </p:nvGraphicFramePr>
        <p:xfrm>
          <a:off x="2339752" y="3284984"/>
          <a:ext cx="4929188" cy="1081088"/>
        </p:xfrm>
        <a:graphic>
          <a:graphicData uri="http://schemas.openxmlformats.org/presentationml/2006/ole">
            <p:oleObj spid="_x0000_s38936" name="Формула" r:id="rId3" imgW="2266950" imgH="4953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48280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39750" y="332657"/>
            <a:ext cx="8135938" cy="6120532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</a:pPr>
            <a:r>
              <a:rPr lang="kk-KZ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Оттекпен әрекеттесу</a:t>
            </a: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 оксидтер 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тек барий-пероксид – 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kk-KZ" altLang="ru-RU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 бейметалдармен:</a:t>
            </a: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97315522"/>
              </p:ext>
            </p:extLst>
          </p:nvPr>
        </p:nvGraphicFramePr>
        <p:xfrm>
          <a:off x="3311525" y="1684336"/>
          <a:ext cx="2592387" cy="898525"/>
        </p:xfrm>
        <a:graphic>
          <a:graphicData uri="http://schemas.openxmlformats.org/presentationml/2006/ole">
            <p:oleObj spid="_x0000_s39984" name="Формула" r:id="rId3" imgW="1319753" imgH="452487" progId="Equation.3">
              <p:embed/>
            </p:oleObj>
          </a:graphicData>
        </a:graphic>
      </p:graphicFrame>
      <p:graphicFrame>
        <p:nvGraphicFramePr>
          <p:cNvPr id="133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7854255"/>
              </p:ext>
            </p:extLst>
          </p:nvPr>
        </p:nvGraphicFramePr>
        <p:xfrm>
          <a:off x="2699792" y="3501008"/>
          <a:ext cx="4133850" cy="2449512"/>
        </p:xfrm>
        <a:graphic>
          <a:graphicData uri="http://schemas.openxmlformats.org/presentationml/2006/ole">
            <p:oleObj spid="_x0000_s39985" name="Формула" r:id="rId4" imgW="2343150" imgH="1381125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11960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347048" cy="654050"/>
          </a:xfrm>
        </p:spPr>
        <p:txBody>
          <a:bodyPr/>
          <a:lstStyle/>
          <a:p>
            <a:pPr eaLnBrk="1" hangingPunct="1"/>
            <a:r>
              <a:rPr lang="kk-KZ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Табиғатта таралуы</a:t>
            </a:r>
          </a:p>
        </p:txBody>
      </p:sp>
      <p:sp>
        <p:nvSpPr>
          <p:cNvPr id="14339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10333" y="1393032"/>
            <a:ext cx="3590925" cy="47863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3,38 %</a:t>
            </a: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2,63 % </a:t>
            </a: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2,41 %</a:t>
            </a: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1,95 % </a:t>
            </a:r>
            <a:r>
              <a:rPr lang="kk-K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масса б-ша.</a:t>
            </a: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92.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радиоактивті элемент</a:t>
            </a:r>
          </a:p>
        </p:txBody>
      </p:sp>
      <p:sp>
        <p:nvSpPr>
          <p:cNvPr id="4" name="Правая фигурная скобка 3"/>
          <p:cNvSpPr/>
          <p:nvPr/>
        </p:nvSpPr>
        <p:spPr bwMode="auto">
          <a:xfrm>
            <a:off x="2123728" y="2780928"/>
            <a:ext cx="357187" cy="2571750"/>
          </a:xfrm>
          <a:prstGeom prst="rightBrace">
            <a:avLst>
              <a:gd name="adj1" fmla="val 29967"/>
              <a:gd name="adj2" fmla="val 50000"/>
            </a:avLst>
          </a:prstGeom>
          <a:ln w="22225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437871" y="3583672"/>
            <a:ext cx="1785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0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Сирек кездесетін элементтер</a:t>
            </a:r>
            <a:endParaRPr lang="kk-KZ" altLang="ru-RU" sz="2000" b="1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3" y="1393032"/>
            <a:ext cx="3929062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Соли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– в природных соленых и пресных водах (моря, океаны, озера, реки, подземные воды)</a:t>
            </a:r>
          </a:p>
        </p:txBody>
      </p:sp>
      <p:pic>
        <p:nvPicPr>
          <p:cNvPr id="7" name="Рисунок 6" descr="север-яндек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3583672"/>
            <a:ext cx="3883025" cy="258603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23906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3857</TotalTime>
  <Words>570</Words>
  <Application>Microsoft Office PowerPoint</Application>
  <PresentationFormat>Экран (4:3)</PresentationFormat>
  <Paragraphs>206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Жай заттардың физикалық қасиеттері</vt:lpstr>
      <vt:lpstr>Слайд 6</vt:lpstr>
      <vt:lpstr>Слайд 7</vt:lpstr>
      <vt:lpstr>Слайд 8</vt:lpstr>
      <vt:lpstr>Табиғатта таралуы</vt:lpstr>
      <vt:lpstr>Ең маңызды минералдар</vt:lpstr>
      <vt:lpstr>Бериллий</vt:lpstr>
      <vt:lpstr>Алыну жолдары</vt:lpstr>
      <vt:lpstr>Слайд 13</vt:lpstr>
      <vt:lpstr>Слайд 14</vt:lpstr>
      <vt:lpstr>Слайд 15</vt:lpstr>
    </vt:vector>
  </TitlesOfParts>
  <Company>фф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17</dc:title>
  <dc:creator>Comp</dc:creator>
  <cp:lastModifiedBy>User</cp:lastModifiedBy>
  <cp:revision>238</cp:revision>
  <dcterms:created xsi:type="dcterms:W3CDTF">2008-10-22T19:26:58Z</dcterms:created>
  <dcterms:modified xsi:type="dcterms:W3CDTF">2022-10-02T17:32:20Z</dcterms:modified>
</cp:coreProperties>
</file>